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70" r:id="rId3"/>
    <p:sldId id="273" r:id="rId4"/>
    <p:sldId id="274" r:id="rId5"/>
    <p:sldId id="266" r:id="rId6"/>
    <p:sldId id="267" r:id="rId7"/>
    <p:sldId id="268" r:id="rId8"/>
    <p:sldId id="269"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9"/>
    <p:restoredTop sz="94620"/>
  </p:normalViewPr>
  <p:slideViewPr>
    <p:cSldViewPr snapToGrid="0" snapToObjects="1">
      <p:cViewPr varScale="1">
        <p:scale>
          <a:sx n="76" d="100"/>
          <a:sy n="76" d="100"/>
        </p:scale>
        <p:origin x="216"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E81B7D-9823-FF4D-916C-C9910F8B0BC1}" type="datetimeFigureOut">
              <a:rPr lang="en-US" smtClean="0"/>
              <a:t>6/4/17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79B35-D4CD-7340-88D8-640474A3B66C}" type="slidenum">
              <a:rPr lang="en-US" smtClean="0"/>
              <a:t>‹#›</a:t>
            </a:fld>
            <a:endParaRPr lang="en-US"/>
          </a:p>
        </p:txBody>
      </p:sp>
    </p:spTree>
    <p:extLst>
      <p:ext uri="{BB962C8B-B14F-4D97-AF65-F5344CB8AC3E}">
        <p14:creationId xmlns:p14="http://schemas.microsoft.com/office/powerpoint/2010/main" val="93666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81B7D-9823-FF4D-916C-C9910F8B0BC1}" type="datetimeFigureOut">
              <a:rPr lang="en-US" smtClean="0"/>
              <a:t>6/4/17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79B35-D4CD-7340-88D8-640474A3B66C}" type="slidenum">
              <a:rPr lang="en-US" smtClean="0"/>
              <a:t>‹#›</a:t>
            </a:fld>
            <a:endParaRPr lang="en-US"/>
          </a:p>
        </p:txBody>
      </p:sp>
    </p:spTree>
    <p:extLst>
      <p:ext uri="{BB962C8B-B14F-4D97-AF65-F5344CB8AC3E}">
        <p14:creationId xmlns:p14="http://schemas.microsoft.com/office/powerpoint/2010/main" val="212458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81B7D-9823-FF4D-916C-C9910F8B0BC1}" type="datetimeFigureOut">
              <a:rPr lang="en-US" smtClean="0"/>
              <a:t>6/4/17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79B35-D4CD-7340-88D8-640474A3B66C}" type="slidenum">
              <a:rPr lang="en-US" smtClean="0"/>
              <a:t>‹#›</a:t>
            </a:fld>
            <a:endParaRPr lang="en-US"/>
          </a:p>
        </p:txBody>
      </p:sp>
    </p:spTree>
    <p:extLst>
      <p:ext uri="{BB962C8B-B14F-4D97-AF65-F5344CB8AC3E}">
        <p14:creationId xmlns:p14="http://schemas.microsoft.com/office/powerpoint/2010/main" val="176717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81B7D-9823-FF4D-916C-C9910F8B0BC1}" type="datetimeFigureOut">
              <a:rPr lang="en-US" smtClean="0"/>
              <a:t>6/4/17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79B35-D4CD-7340-88D8-640474A3B66C}" type="slidenum">
              <a:rPr lang="en-US" smtClean="0"/>
              <a:t>‹#›</a:t>
            </a:fld>
            <a:endParaRPr lang="en-US"/>
          </a:p>
        </p:txBody>
      </p:sp>
    </p:spTree>
    <p:extLst>
      <p:ext uri="{BB962C8B-B14F-4D97-AF65-F5344CB8AC3E}">
        <p14:creationId xmlns:p14="http://schemas.microsoft.com/office/powerpoint/2010/main" val="151612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81B7D-9823-FF4D-916C-C9910F8B0BC1}" type="datetimeFigureOut">
              <a:rPr lang="en-US" smtClean="0"/>
              <a:t>6/4/17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79B35-D4CD-7340-88D8-640474A3B66C}" type="slidenum">
              <a:rPr lang="en-US" smtClean="0"/>
              <a:t>‹#›</a:t>
            </a:fld>
            <a:endParaRPr lang="en-US"/>
          </a:p>
        </p:txBody>
      </p:sp>
    </p:spTree>
    <p:extLst>
      <p:ext uri="{BB962C8B-B14F-4D97-AF65-F5344CB8AC3E}">
        <p14:creationId xmlns:p14="http://schemas.microsoft.com/office/powerpoint/2010/main" val="167377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E81B7D-9823-FF4D-916C-C9910F8B0BC1}" type="datetimeFigureOut">
              <a:rPr lang="en-US" smtClean="0"/>
              <a:t>6/4/17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79B35-D4CD-7340-88D8-640474A3B66C}" type="slidenum">
              <a:rPr lang="en-US" smtClean="0"/>
              <a:t>‹#›</a:t>
            </a:fld>
            <a:endParaRPr lang="en-US"/>
          </a:p>
        </p:txBody>
      </p:sp>
    </p:spTree>
    <p:extLst>
      <p:ext uri="{BB962C8B-B14F-4D97-AF65-F5344CB8AC3E}">
        <p14:creationId xmlns:p14="http://schemas.microsoft.com/office/powerpoint/2010/main" val="123115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E81B7D-9823-FF4D-916C-C9910F8B0BC1}" type="datetimeFigureOut">
              <a:rPr lang="en-US" smtClean="0"/>
              <a:t>6/4/17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79B35-D4CD-7340-88D8-640474A3B66C}" type="slidenum">
              <a:rPr lang="en-US" smtClean="0"/>
              <a:t>‹#›</a:t>
            </a:fld>
            <a:endParaRPr lang="en-US"/>
          </a:p>
        </p:txBody>
      </p:sp>
    </p:spTree>
    <p:extLst>
      <p:ext uri="{BB962C8B-B14F-4D97-AF65-F5344CB8AC3E}">
        <p14:creationId xmlns:p14="http://schemas.microsoft.com/office/powerpoint/2010/main" val="106549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E81B7D-9823-FF4D-916C-C9910F8B0BC1}" type="datetimeFigureOut">
              <a:rPr lang="en-US" smtClean="0"/>
              <a:t>6/4/17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79B35-D4CD-7340-88D8-640474A3B66C}" type="slidenum">
              <a:rPr lang="en-US" smtClean="0"/>
              <a:t>‹#›</a:t>
            </a:fld>
            <a:endParaRPr lang="en-US"/>
          </a:p>
        </p:txBody>
      </p:sp>
    </p:spTree>
    <p:extLst>
      <p:ext uri="{BB962C8B-B14F-4D97-AF65-F5344CB8AC3E}">
        <p14:creationId xmlns:p14="http://schemas.microsoft.com/office/powerpoint/2010/main" val="213806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81B7D-9823-FF4D-916C-C9910F8B0BC1}" type="datetimeFigureOut">
              <a:rPr lang="en-US" smtClean="0"/>
              <a:t>6/4/17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79B35-D4CD-7340-88D8-640474A3B66C}" type="slidenum">
              <a:rPr lang="en-US" smtClean="0"/>
              <a:t>‹#›</a:t>
            </a:fld>
            <a:endParaRPr lang="en-US"/>
          </a:p>
        </p:txBody>
      </p:sp>
    </p:spTree>
    <p:extLst>
      <p:ext uri="{BB962C8B-B14F-4D97-AF65-F5344CB8AC3E}">
        <p14:creationId xmlns:p14="http://schemas.microsoft.com/office/powerpoint/2010/main" val="69479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81B7D-9823-FF4D-916C-C9910F8B0BC1}" type="datetimeFigureOut">
              <a:rPr lang="en-US" smtClean="0"/>
              <a:t>6/4/17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79B35-D4CD-7340-88D8-640474A3B66C}" type="slidenum">
              <a:rPr lang="en-US" smtClean="0"/>
              <a:t>‹#›</a:t>
            </a:fld>
            <a:endParaRPr lang="en-US"/>
          </a:p>
        </p:txBody>
      </p:sp>
    </p:spTree>
    <p:extLst>
      <p:ext uri="{BB962C8B-B14F-4D97-AF65-F5344CB8AC3E}">
        <p14:creationId xmlns:p14="http://schemas.microsoft.com/office/powerpoint/2010/main" val="151321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81B7D-9823-FF4D-916C-C9910F8B0BC1}" type="datetimeFigureOut">
              <a:rPr lang="en-US" smtClean="0"/>
              <a:t>6/4/17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79B35-D4CD-7340-88D8-640474A3B66C}" type="slidenum">
              <a:rPr lang="en-US" smtClean="0"/>
              <a:t>‹#›</a:t>
            </a:fld>
            <a:endParaRPr lang="en-US"/>
          </a:p>
        </p:txBody>
      </p:sp>
    </p:spTree>
    <p:extLst>
      <p:ext uri="{BB962C8B-B14F-4D97-AF65-F5344CB8AC3E}">
        <p14:creationId xmlns:p14="http://schemas.microsoft.com/office/powerpoint/2010/main" val="20347863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81B7D-9823-FF4D-916C-C9910F8B0BC1}" type="datetimeFigureOut">
              <a:rPr lang="en-US" smtClean="0"/>
              <a:t>6/4/17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79B35-D4CD-7340-88D8-640474A3B66C}" type="slidenum">
              <a:rPr lang="en-US" smtClean="0"/>
              <a:t>‹#›</a:t>
            </a:fld>
            <a:endParaRPr lang="en-US"/>
          </a:p>
        </p:txBody>
      </p:sp>
    </p:spTree>
    <p:extLst>
      <p:ext uri="{BB962C8B-B14F-4D97-AF65-F5344CB8AC3E}">
        <p14:creationId xmlns:p14="http://schemas.microsoft.com/office/powerpoint/2010/main" val="207687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0" y="462981"/>
            <a:ext cx="9245600" cy="6073285"/>
          </a:xfrm>
          <a:prstGeom prst="rect">
            <a:avLst/>
          </a:prstGeom>
        </p:spPr>
      </p:pic>
      <p:sp>
        <p:nvSpPr>
          <p:cNvPr id="3" name="Rectangle 2"/>
          <p:cNvSpPr/>
          <p:nvPr/>
        </p:nvSpPr>
        <p:spPr>
          <a:xfrm>
            <a:off x="0" y="1559198"/>
            <a:ext cx="3081867" cy="5078313"/>
          </a:xfrm>
          <a:prstGeom prst="rect">
            <a:avLst/>
          </a:prstGeom>
          <a:ln w="69850"/>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3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DO NOW:     </a:t>
            </a: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Look at the following Regents thematic essay question</a:t>
            </a:r>
            <a:r>
              <a:rPr lang="mr-IN"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many parts do you have to write to?</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96181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18655" y="76200"/>
            <a:ext cx="1149927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3600" b="1" dirty="0">
                <a:solidFill>
                  <a:srgbClr val="FF0000"/>
                </a:solidFill>
              </a:rPr>
              <a:t>How can we best complete a </a:t>
            </a:r>
            <a:r>
              <a:rPr lang="en-US" altLang="en-US" sz="3600" b="1" dirty="0" smtClean="0">
                <a:solidFill>
                  <a:srgbClr val="FF0000"/>
                </a:solidFill>
              </a:rPr>
              <a:t>the thematic essay on the US History Regents?</a:t>
            </a:r>
            <a:endParaRPr lang="en-US" altLang="en-US" sz="3600" b="1" dirty="0">
              <a:solidFill>
                <a:srgbClr val="FF0000"/>
              </a:solidFill>
            </a:endParaRPr>
          </a:p>
        </p:txBody>
      </p:sp>
      <p:sp>
        <p:nvSpPr>
          <p:cNvPr id="3" name="Rectangle 2"/>
          <p:cNvSpPr/>
          <p:nvPr/>
        </p:nvSpPr>
        <p:spPr>
          <a:xfrm>
            <a:off x="318655" y="1215497"/>
            <a:ext cx="4084012" cy="5507662"/>
          </a:xfrm>
          <a:prstGeom prst="rect">
            <a:avLst/>
          </a:prstGeom>
          <a:ln w="69850">
            <a:solidFill>
              <a:srgbClr val="00B050"/>
            </a:solid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pPr>
            <a:r>
              <a:rPr lang="en-US" b="1" u="sng" dirty="0">
                <a:latin typeface="Times New Roman" charset="0"/>
                <a:ea typeface="Calibri" charset="0"/>
                <a:cs typeface="Times New Roman" charset="0"/>
              </a:rPr>
              <a:t>Major US Thematic Essay Topics</a:t>
            </a:r>
            <a:r>
              <a:rPr lang="en-US" b="1" dirty="0">
                <a:latin typeface="Times New Roman" charset="0"/>
                <a:ea typeface="Calibri" charset="0"/>
                <a:cs typeface="Times New Roman" charset="0"/>
              </a:rPr>
              <a:t>:</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1. Change/Turning Points</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2. Civic Values and Laws </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3. Constitutional Principles</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4. Culture and Intellectual Life</a:t>
            </a:r>
            <a:endParaRPr lang="en-US" sz="1400" dirty="0">
              <a:latin typeface="Calibri" charset="0"/>
              <a:ea typeface="Calibri" charset="0"/>
              <a:cs typeface="Times New Roman" charset="0"/>
            </a:endParaRPr>
          </a:p>
          <a:p>
            <a:pPr>
              <a:lnSpc>
                <a:spcPct val="115000"/>
              </a:lnSpc>
              <a:tabLst>
                <a:tab pos="2663825" algn="l"/>
              </a:tabLst>
            </a:pPr>
            <a:r>
              <a:rPr lang="en-US" dirty="0">
                <a:latin typeface="Times New Roman" charset="0"/>
                <a:ea typeface="Calibri" charset="0"/>
                <a:cs typeface="Times New Roman" charset="0"/>
              </a:rPr>
              <a:t>5. Diversity and Equality	</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6. Economic Systems</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7. Foreign Policy</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8. Geography</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9. Government Branches</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10. Human Systems in Society </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11. Immigration and Migration</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12. Presidential Actions and Decisions </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13. Science and Technology</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14. Supreme Court Cases </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15. Individuals, Groups, and Institutions</a:t>
            </a:r>
            <a:endParaRPr lang="en-US" sz="1400" dirty="0">
              <a:latin typeface="Calibri" charset="0"/>
              <a:ea typeface="Calibri" charset="0"/>
              <a:cs typeface="Times New Roman" charset="0"/>
            </a:endParaRPr>
          </a:p>
          <a:p>
            <a:pPr>
              <a:lnSpc>
                <a:spcPct val="115000"/>
              </a:lnSpc>
            </a:pPr>
            <a:r>
              <a:rPr lang="en-US" dirty="0">
                <a:latin typeface="Times New Roman" charset="0"/>
                <a:ea typeface="Calibri" charset="0"/>
                <a:cs typeface="Times New Roman" charset="0"/>
              </a:rPr>
              <a:t>16. Reform Movements</a:t>
            </a:r>
            <a:endParaRPr lang="en-US" sz="1400" dirty="0">
              <a:effectLst/>
              <a:latin typeface="Calibri" charset="0"/>
              <a:ea typeface="Calibri" charset="0"/>
              <a:cs typeface="Times New Roman" charset="0"/>
            </a:endParaRPr>
          </a:p>
        </p:txBody>
      </p:sp>
      <p:sp>
        <p:nvSpPr>
          <p:cNvPr id="4" name="Rectangle 3"/>
          <p:cNvSpPr/>
          <p:nvPr/>
        </p:nvSpPr>
        <p:spPr>
          <a:xfrm>
            <a:off x="4835236" y="2025617"/>
            <a:ext cx="7102764" cy="4339650"/>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15000"/>
              </a:lnSpc>
            </a:pPr>
            <a:r>
              <a:rPr lang="en-US" sz="2400" b="1" u="sng" dirty="0">
                <a:latin typeface="Times New Roman" charset="0"/>
                <a:ea typeface="Calibri" charset="0"/>
                <a:cs typeface="Times New Roman" charset="0"/>
              </a:rPr>
              <a:t>Guidelines for writing a Thematic Essay:</a:t>
            </a:r>
            <a:endParaRPr lang="en-US" dirty="0">
              <a:latin typeface="Calibri" charset="0"/>
              <a:ea typeface="Calibri" charset="0"/>
              <a:cs typeface="Times New Roman" charset="0"/>
            </a:endParaRPr>
          </a:p>
          <a:p>
            <a:pPr marL="342900" marR="0" lvl="0" indent="-342900">
              <a:lnSpc>
                <a:spcPct val="115000"/>
              </a:lnSpc>
              <a:spcBef>
                <a:spcPts val="0"/>
              </a:spcBef>
              <a:spcAft>
                <a:spcPts val="0"/>
              </a:spcAft>
              <a:buFont typeface="NewCaledonia" charset="0"/>
              <a:buChar char="•"/>
            </a:pPr>
            <a:r>
              <a:rPr lang="en-US" sz="2400" dirty="0">
                <a:latin typeface="Times New Roman" charset="0"/>
                <a:ea typeface="Calibri" charset="0"/>
                <a:cs typeface="NewCaledonia" charset="0"/>
              </a:rPr>
              <a:t>Develop </a:t>
            </a:r>
            <a:r>
              <a:rPr lang="en-US" sz="2400" u="sng" dirty="0">
                <a:latin typeface="Times New Roman" charset="0"/>
                <a:ea typeface="Calibri" charset="0"/>
                <a:cs typeface="NewCaledonia" charset="0"/>
              </a:rPr>
              <a:t>all</a:t>
            </a:r>
            <a:r>
              <a:rPr lang="en-US" sz="2400" dirty="0">
                <a:latin typeface="Times New Roman" charset="0"/>
                <a:ea typeface="Calibri" charset="0"/>
                <a:cs typeface="NewCaledonia" charset="0"/>
              </a:rPr>
              <a:t> aspects of the </a:t>
            </a:r>
            <a:r>
              <a:rPr lang="en-US" sz="2400" u="sng" dirty="0">
                <a:latin typeface="Times New Roman" charset="0"/>
                <a:ea typeface="Calibri" charset="0"/>
                <a:cs typeface="NewCaledonia" charset="0"/>
              </a:rPr>
              <a:t>task</a:t>
            </a:r>
            <a:endParaRPr lang="en-US" dirty="0">
              <a:latin typeface="Calibri" charset="0"/>
              <a:ea typeface="Calibri" charset="0"/>
              <a:cs typeface="NewCaledonia" charset="0"/>
            </a:endParaRPr>
          </a:p>
          <a:p>
            <a:pPr marL="342900" marR="0" lvl="0" indent="-342900">
              <a:lnSpc>
                <a:spcPct val="115000"/>
              </a:lnSpc>
              <a:spcBef>
                <a:spcPts val="0"/>
              </a:spcBef>
              <a:spcAft>
                <a:spcPts val="0"/>
              </a:spcAft>
              <a:buFont typeface="NewCaledonia" charset="0"/>
              <a:buChar char="•"/>
            </a:pPr>
            <a:r>
              <a:rPr lang="en-US" sz="2400" dirty="0">
                <a:latin typeface="Times New Roman" charset="0"/>
                <a:ea typeface="Calibri" charset="0"/>
                <a:cs typeface="NewCaledonia" charset="0"/>
              </a:rPr>
              <a:t>Show a thorough </a:t>
            </a:r>
            <a:r>
              <a:rPr lang="en-US" sz="2400" u="sng" dirty="0">
                <a:latin typeface="Times New Roman" charset="0"/>
                <a:ea typeface="Calibri" charset="0"/>
                <a:cs typeface="NewCaledonia" charset="0"/>
              </a:rPr>
              <a:t>understanding of the theme</a:t>
            </a:r>
            <a:endParaRPr lang="en-US" dirty="0">
              <a:latin typeface="Calibri" charset="0"/>
              <a:ea typeface="Calibri" charset="0"/>
              <a:cs typeface="NewCaledonia" charset="0"/>
            </a:endParaRPr>
          </a:p>
          <a:p>
            <a:pPr marL="342900" marR="0" lvl="0" indent="-342900">
              <a:lnSpc>
                <a:spcPct val="115000"/>
              </a:lnSpc>
              <a:spcBef>
                <a:spcPts val="0"/>
              </a:spcBef>
              <a:spcAft>
                <a:spcPts val="0"/>
              </a:spcAft>
              <a:buFont typeface="NewCaledonia" charset="0"/>
              <a:buChar char="•"/>
            </a:pPr>
            <a:r>
              <a:rPr lang="en-US" sz="2400" u="sng" dirty="0">
                <a:latin typeface="Times New Roman" charset="0"/>
                <a:ea typeface="Calibri" charset="0"/>
                <a:cs typeface="NewCaledonia" charset="0"/>
              </a:rPr>
              <a:t>Support</a:t>
            </a:r>
            <a:r>
              <a:rPr lang="en-US" sz="2400" dirty="0">
                <a:latin typeface="Times New Roman" charset="0"/>
                <a:ea typeface="Calibri" charset="0"/>
                <a:cs typeface="NewCaledonia" charset="0"/>
              </a:rPr>
              <a:t> the theme with relevant facts, examples, details, and information</a:t>
            </a:r>
            <a:endParaRPr lang="en-US" dirty="0">
              <a:latin typeface="Calibri" charset="0"/>
              <a:ea typeface="Calibri" charset="0"/>
              <a:cs typeface="NewCaledonia" charset="0"/>
            </a:endParaRPr>
          </a:p>
          <a:p>
            <a:pPr marL="342900" marR="0" lvl="0" indent="-342900">
              <a:lnSpc>
                <a:spcPct val="115000"/>
              </a:lnSpc>
              <a:spcBef>
                <a:spcPts val="0"/>
              </a:spcBef>
              <a:spcAft>
                <a:spcPts val="0"/>
              </a:spcAft>
              <a:buFont typeface="NewCaledonia" charset="0"/>
              <a:buChar char="•"/>
            </a:pPr>
            <a:r>
              <a:rPr lang="en-US" sz="2400" dirty="0">
                <a:latin typeface="Times New Roman" charset="0"/>
                <a:ea typeface="Calibri" charset="0"/>
                <a:cs typeface="NewCaledonia" charset="0"/>
              </a:rPr>
              <a:t>Shows an ability to </a:t>
            </a:r>
            <a:r>
              <a:rPr lang="en-US" sz="2400" u="sng" dirty="0">
                <a:latin typeface="Times New Roman" charset="0"/>
                <a:ea typeface="Calibri" charset="0"/>
                <a:cs typeface="NewCaledonia" charset="0"/>
              </a:rPr>
              <a:t>analyze</a:t>
            </a:r>
            <a:r>
              <a:rPr lang="en-US" sz="2400" dirty="0">
                <a:latin typeface="Times New Roman" charset="0"/>
                <a:ea typeface="Calibri" charset="0"/>
                <a:cs typeface="NewCaledonia" charset="0"/>
              </a:rPr>
              <a:t>, </a:t>
            </a:r>
            <a:r>
              <a:rPr lang="en-US" sz="2400" u="sng" dirty="0">
                <a:latin typeface="Times New Roman" charset="0"/>
                <a:ea typeface="Calibri" charset="0"/>
                <a:cs typeface="NewCaledonia" charset="0"/>
              </a:rPr>
              <a:t>evaluate</a:t>
            </a:r>
            <a:r>
              <a:rPr lang="en-US" sz="2400" dirty="0">
                <a:latin typeface="Times New Roman" charset="0"/>
                <a:ea typeface="Calibri" charset="0"/>
                <a:cs typeface="NewCaledonia" charset="0"/>
              </a:rPr>
              <a:t>, </a:t>
            </a:r>
            <a:r>
              <a:rPr lang="en-US" sz="2400" u="sng" dirty="0">
                <a:latin typeface="Times New Roman" charset="0"/>
                <a:ea typeface="Calibri" charset="0"/>
                <a:cs typeface="NewCaledonia" charset="0"/>
              </a:rPr>
              <a:t>compare</a:t>
            </a:r>
            <a:r>
              <a:rPr lang="en-US" sz="2400" dirty="0">
                <a:latin typeface="Times New Roman" charset="0"/>
                <a:ea typeface="Calibri" charset="0"/>
                <a:cs typeface="NewCaledonia" charset="0"/>
              </a:rPr>
              <a:t>, and/or </a:t>
            </a:r>
            <a:r>
              <a:rPr lang="en-US" sz="2400" u="sng" dirty="0">
                <a:latin typeface="Times New Roman" charset="0"/>
                <a:ea typeface="Calibri" charset="0"/>
                <a:cs typeface="NewCaledonia" charset="0"/>
              </a:rPr>
              <a:t>contrast</a:t>
            </a:r>
            <a:r>
              <a:rPr lang="en-US" sz="2400" dirty="0">
                <a:latin typeface="Times New Roman" charset="0"/>
                <a:ea typeface="Calibri" charset="0"/>
                <a:cs typeface="NewCaledonia" charset="0"/>
              </a:rPr>
              <a:t> the theme</a:t>
            </a:r>
            <a:endParaRPr lang="en-US" dirty="0">
              <a:latin typeface="Calibri" charset="0"/>
              <a:ea typeface="Calibri" charset="0"/>
              <a:cs typeface="NewCaledonia" charset="0"/>
            </a:endParaRPr>
          </a:p>
          <a:p>
            <a:pPr marL="342900" marR="0" lvl="0" indent="-342900">
              <a:lnSpc>
                <a:spcPct val="115000"/>
              </a:lnSpc>
              <a:spcBef>
                <a:spcPts val="0"/>
              </a:spcBef>
              <a:spcAft>
                <a:spcPts val="0"/>
              </a:spcAft>
              <a:buFont typeface="NewCaledonia" charset="0"/>
              <a:buChar char="•"/>
            </a:pPr>
            <a:r>
              <a:rPr lang="en-US" sz="2400" dirty="0">
                <a:latin typeface="Times New Roman" charset="0"/>
                <a:ea typeface="Calibri" charset="0"/>
                <a:cs typeface="NewCaledonia" charset="0"/>
              </a:rPr>
              <a:t>Is well developed and uses a </a:t>
            </a:r>
            <a:r>
              <a:rPr lang="en-US" sz="2400" u="sng" dirty="0">
                <a:latin typeface="Times New Roman" charset="0"/>
                <a:ea typeface="Calibri" charset="0"/>
                <a:cs typeface="NewCaledonia" charset="0"/>
              </a:rPr>
              <a:t>clear plan of logical organization</a:t>
            </a:r>
            <a:r>
              <a:rPr lang="en-US" sz="2400" dirty="0">
                <a:latin typeface="Times New Roman" charset="0"/>
                <a:ea typeface="Calibri" charset="0"/>
                <a:cs typeface="NewCaledonia" charset="0"/>
              </a:rPr>
              <a:t>, including an </a:t>
            </a:r>
            <a:r>
              <a:rPr lang="en-US" sz="2400" u="sng" dirty="0">
                <a:latin typeface="Times New Roman" charset="0"/>
                <a:ea typeface="Calibri" charset="0"/>
                <a:cs typeface="NewCaledonia" charset="0"/>
              </a:rPr>
              <a:t>introduction</a:t>
            </a:r>
            <a:r>
              <a:rPr lang="en-US" sz="2400" dirty="0">
                <a:latin typeface="Times New Roman" charset="0"/>
                <a:ea typeface="Calibri" charset="0"/>
                <a:cs typeface="NewCaledonia" charset="0"/>
              </a:rPr>
              <a:t> and a </a:t>
            </a:r>
            <a:r>
              <a:rPr lang="en-US" sz="2400" u="sng" dirty="0">
                <a:latin typeface="Times New Roman" charset="0"/>
                <a:ea typeface="Calibri" charset="0"/>
                <a:cs typeface="NewCaledonia" charset="0"/>
              </a:rPr>
              <a:t>conclusion</a:t>
            </a:r>
            <a:r>
              <a:rPr lang="en-US" sz="2400" dirty="0">
                <a:latin typeface="Times New Roman" charset="0"/>
                <a:ea typeface="Calibri" charset="0"/>
                <a:cs typeface="NewCaledonia" charset="0"/>
              </a:rPr>
              <a:t> that are beyond a restatement of the theme</a:t>
            </a:r>
            <a:endParaRPr lang="en-US" dirty="0">
              <a:effectLst/>
              <a:latin typeface="Calibri" charset="0"/>
              <a:ea typeface="Calibri" charset="0"/>
              <a:cs typeface="NewCaledonia" charset="0"/>
            </a:endParaRPr>
          </a:p>
        </p:txBody>
      </p:sp>
    </p:spTree>
    <p:extLst>
      <p:ext uri="{BB962C8B-B14F-4D97-AF65-F5344CB8AC3E}">
        <p14:creationId xmlns:p14="http://schemas.microsoft.com/office/powerpoint/2010/main" val="20809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3200"/>
            <a:ext cx="12192000" cy="707886"/>
          </a:xfrm>
          <a:prstGeom prst="rect">
            <a:avLst/>
          </a:prstGeom>
          <a:solidFill>
            <a:srgbClr val="00B0F0"/>
          </a:solid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TEND TO BE THE MOST COMMON, BUT NOT ALWAYS</a:t>
            </a:r>
            <a:r>
              <a:rPr lang="mr-IN"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0" y="1097353"/>
            <a:ext cx="12192000" cy="5170646"/>
          </a:xfrm>
          <a:prstGeom prst="rect">
            <a:avLst/>
          </a:prstGeom>
        </p:spPr>
        <p:txBody>
          <a:bodyPr wrap="square">
            <a:spAutoFit/>
          </a:bodyPr>
          <a:lstStyle/>
          <a:p>
            <a:r>
              <a:rPr lang="en-US" sz="2200" b="1" dirty="0">
                <a:latin typeface="Verdana" charset="0"/>
              </a:rPr>
              <a:t>1. </a:t>
            </a:r>
            <a:r>
              <a:rPr lang="en-US" sz="2200" b="1" dirty="0">
                <a:solidFill>
                  <a:srgbClr val="FF0000"/>
                </a:solidFill>
                <a:latin typeface="Verdana" charset="0"/>
              </a:rPr>
              <a:t>Court Cases are important</a:t>
            </a:r>
            <a:r>
              <a:rPr lang="en-US" sz="2200" b="1" dirty="0">
                <a:latin typeface="Verdana" charset="0"/>
              </a:rPr>
              <a:t>. </a:t>
            </a:r>
            <a:r>
              <a:rPr lang="en-US" sz="2200" b="1" dirty="0" smtClean="0">
                <a:latin typeface="Verdana" charset="0"/>
              </a:rPr>
              <a:t>Go into the exam knowing </a:t>
            </a:r>
            <a:r>
              <a:rPr lang="en-US" sz="2200" b="1" dirty="0">
                <a:latin typeface="Verdana" charset="0"/>
              </a:rPr>
              <a:t>3 Court Cases REALLY WELL. Especially </a:t>
            </a:r>
            <a:r>
              <a:rPr lang="en-US" sz="2200" b="1" i="1" dirty="0">
                <a:latin typeface="Verdana" charset="0"/>
              </a:rPr>
              <a:t>Plessy</a:t>
            </a:r>
            <a:r>
              <a:rPr lang="en-US" sz="2200" b="1" dirty="0">
                <a:latin typeface="Verdana" charset="0"/>
              </a:rPr>
              <a:t> and </a:t>
            </a:r>
            <a:r>
              <a:rPr lang="en-US" sz="2200" b="1" i="1" dirty="0">
                <a:latin typeface="Verdana" charset="0"/>
              </a:rPr>
              <a:t>Brown vs. Board of Education</a:t>
            </a:r>
            <a:r>
              <a:rPr lang="en-US" sz="2200" b="1" dirty="0">
                <a:latin typeface="Verdana" charset="0"/>
              </a:rPr>
              <a:t>. </a:t>
            </a:r>
            <a:r>
              <a:rPr lang="en-US" sz="2200" b="1" dirty="0" smtClean="0">
                <a:latin typeface="Verdana" charset="0"/>
              </a:rPr>
              <a:t>Even if </a:t>
            </a:r>
            <a:r>
              <a:rPr lang="en-US" sz="2200" b="1" dirty="0">
                <a:latin typeface="Verdana" charset="0"/>
              </a:rPr>
              <a:t>the essay isn't on court cases,  you can still use a court case to answer something like "Turning Points" or "Civil Rights of Minorities." Know the Amendments for the cases too, as it's good outside info ... plus, Amendments has been used before as a thematic.</a:t>
            </a:r>
            <a:endParaRPr lang="en-US" sz="2200" dirty="0">
              <a:latin typeface="Verdana" charset="0"/>
            </a:endParaRPr>
          </a:p>
          <a:p>
            <a:endParaRPr lang="en-US" sz="2200" b="1" dirty="0" smtClean="0">
              <a:latin typeface="Verdana" charset="0"/>
            </a:endParaRPr>
          </a:p>
          <a:p>
            <a:r>
              <a:rPr lang="en-US" sz="2200" b="1" dirty="0" smtClean="0">
                <a:latin typeface="Verdana" charset="0"/>
              </a:rPr>
              <a:t>2</a:t>
            </a:r>
            <a:r>
              <a:rPr lang="en-US" sz="2200" b="1" dirty="0">
                <a:latin typeface="Verdana" charset="0"/>
              </a:rPr>
              <a:t>. </a:t>
            </a:r>
            <a:r>
              <a:rPr lang="en-US" sz="2200" b="1" dirty="0">
                <a:solidFill>
                  <a:srgbClr val="FF0000"/>
                </a:solidFill>
                <a:latin typeface="Verdana" charset="0"/>
              </a:rPr>
              <a:t>Geography</a:t>
            </a:r>
            <a:r>
              <a:rPr lang="en-US" sz="2200" b="1" dirty="0">
                <a:latin typeface="Verdana" charset="0"/>
              </a:rPr>
              <a:t> - </a:t>
            </a:r>
            <a:r>
              <a:rPr lang="en-US" sz="2200" b="1" dirty="0" smtClean="0">
                <a:latin typeface="Verdana" charset="0"/>
              </a:rPr>
              <a:t>How geography </a:t>
            </a:r>
            <a:r>
              <a:rPr lang="en-US" sz="2200" b="1" dirty="0">
                <a:latin typeface="Verdana" charset="0"/>
              </a:rPr>
              <a:t>influences the </a:t>
            </a:r>
            <a:r>
              <a:rPr lang="en-US" sz="2200" b="1" dirty="0" smtClean="0">
                <a:latin typeface="Verdana" charset="0"/>
              </a:rPr>
              <a:t>US and decisions we make!</a:t>
            </a:r>
          </a:p>
          <a:p>
            <a:endParaRPr lang="en-US" sz="2200" b="1" dirty="0" smtClean="0">
              <a:latin typeface="Verdana" charset="0"/>
            </a:endParaRPr>
          </a:p>
          <a:p>
            <a:r>
              <a:rPr lang="en-US" sz="2200" b="1" dirty="0" smtClean="0">
                <a:latin typeface="Verdana" charset="0"/>
              </a:rPr>
              <a:t>3</a:t>
            </a:r>
            <a:r>
              <a:rPr lang="en-US" sz="2200" b="1" dirty="0">
                <a:latin typeface="Verdana" charset="0"/>
              </a:rPr>
              <a:t>. </a:t>
            </a:r>
            <a:r>
              <a:rPr lang="en-US" sz="2200" b="1" dirty="0">
                <a:solidFill>
                  <a:srgbClr val="FF0000"/>
                </a:solidFill>
                <a:latin typeface="Verdana" charset="0"/>
              </a:rPr>
              <a:t>KNOW </a:t>
            </a:r>
            <a:r>
              <a:rPr lang="en-US" sz="2200" b="1" dirty="0" smtClean="0">
                <a:solidFill>
                  <a:srgbClr val="FF0000"/>
                </a:solidFill>
                <a:latin typeface="Verdana" charset="0"/>
              </a:rPr>
              <a:t>AT LEAST 2 SIGNIFICANT LAWS/ACTS</a:t>
            </a:r>
            <a:r>
              <a:rPr lang="en-US" sz="2200" b="1" dirty="0">
                <a:latin typeface="Verdana" charset="0"/>
              </a:rPr>
              <a:t> </a:t>
            </a:r>
            <a:r>
              <a:rPr lang="en-US" sz="2200" b="1" dirty="0" smtClean="0">
                <a:latin typeface="Verdana" charset="0"/>
              </a:rPr>
              <a:t>(or more!) - </a:t>
            </a:r>
            <a:r>
              <a:rPr lang="en-US" sz="2200" b="1" dirty="0">
                <a:latin typeface="Verdana" charset="0"/>
              </a:rPr>
              <a:t>Government legislation and its impact is key.  </a:t>
            </a:r>
            <a:r>
              <a:rPr lang="en-US" sz="2200" b="1" dirty="0" smtClean="0">
                <a:latin typeface="Verdana" charset="0"/>
              </a:rPr>
              <a:t>Good </a:t>
            </a:r>
            <a:r>
              <a:rPr lang="en-US" sz="2200" b="1" dirty="0">
                <a:latin typeface="Verdana" charset="0"/>
              </a:rPr>
              <a:t>ones include: Pure Food and Drug Act, Social </a:t>
            </a:r>
            <a:r>
              <a:rPr lang="en-US" sz="2200" b="1" dirty="0" smtClean="0">
                <a:latin typeface="Verdana" charset="0"/>
              </a:rPr>
              <a:t>Security Act, </a:t>
            </a:r>
            <a:r>
              <a:rPr lang="en-US" sz="2200" b="1" dirty="0">
                <a:latin typeface="Verdana" charset="0"/>
              </a:rPr>
              <a:t>and the Civil Rights </a:t>
            </a:r>
            <a:r>
              <a:rPr lang="en-US" sz="2200" b="1" dirty="0" smtClean="0">
                <a:latin typeface="Verdana" charset="0"/>
              </a:rPr>
              <a:t>Act, etc.</a:t>
            </a:r>
            <a:endParaRPr lang="en-US" sz="2200" b="1" dirty="0">
              <a:latin typeface="Verdana" charset="0"/>
            </a:endParaRPr>
          </a:p>
          <a:p>
            <a:endParaRPr lang="en-US" sz="2200" b="1" dirty="0" smtClean="0">
              <a:latin typeface="Verdana" charset="0"/>
            </a:endParaRPr>
          </a:p>
          <a:p>
            <a:r>
              <a:rPr lang="en-US" sz="2200" b="1" dirty="0" smtClean="0">
                <a:latin typeface="Verdana" charset="0"/>
              </a:rPr>
              <a:t>4</a:t>
            </a:r>
            <a:r>
              <a:rPr lang="en-US" sz="2200" b="1" dirty="0">
                <a:latin typeface="Verdana" charset="0"/>
              </a:rPr>
              <a:t>. </a:t>
            </a:r>
            <a:r>
              <a:rPr lang="en-US" sz="2200" b="1" dirty="0">
                <a:solidFill>
                  <a:srgbClr val="FF0000"/>
                </a:solidFill>
                <a:latin typeface="Verdana" charset="0"/>
              </a:rPr>
              <a:t>Technology</a:t>
            </a:r>
            <a:r>
              <a:rPr lang="en-US" sz="2200" b="1" dirty="0">
                <a:latin typeface="Verdana" charset="0"/>
              </a:rPr>
              <a:t> - Transcontinental Railroad, Television, Radio, Internet</a:t>
            </a:r>
            <a:r>
              <a:rPr lang="en-US" sz="2200" b="1" dirty="0" smtClean="0">
                <a:latin typeface="Verdana" charset="0"/>
              </a:rPr>
              <a:t>.</a:t>
            </a:r>
            <a:endParaRPr lang="en-US" sz="2200" b="1" dirty="0">
              <a:latin typeface="Verdana" charset="0"/>
            </a:endParaRPr>
          </a:p>
          <a:p>
            <a:endParaRPr lang="en-US" sz="2200" b="1" dirty="0" smtClean="0">
              <a:latin typeface="Verdana" charset="0"/>
            </a:endParaRPr>
          </a:p>
        </p:txBody>
      </p:sp>
    </p:spTree>
    <p:extLst>
      <p:ext uri="{BB962C8B-B14F-4D97-AF65-F5344CB8AC3E}">
        <p14:creationId xmlns:p14="http://schemas.microsoft.com/office/powerpoint/2010/main" val="1492493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2411"/>
            <a:ext cx="12192000" cy="5401479"/>
          </a:xfrm>
          <a:prstGeom prst="rect">
            <a:avLst/>
          </a:prstGeom>
        </p:spPr>
        <p:txBody>
          <a:bodyPr wrap="square">
            <a:spAutoFit/>
          </a:bodyPr>
          <a:lstStyle/>
          <a:p>
            <a:r>
              <a:rPr lang="en-US" sz="2300" b="1" dirty="0">
                <a:latin typeface="Verdana" charset="0"/>
              </a:rPr>
              <a:t>5. </a:t>
            </a:r>
            <a:r>
              <a:rPr lang="en-US" sz="2300" b="1" dirty="0">
                <a:solidFill>
                  <a:srgbClr val="FF0000"/>
                </a:solidFill>
                <a:latin typeface="Verdana" charset="0"/>
              </a:rPr>
              <a:t>Reform Movements</a:t>
            </a:r>
            <a:r>
              <a:rPr lang="en-US" sz="2300" b="1" dirty="0">
                <a:latin typeface="Verdana" charset="0"/>
              </a:rPr>
              <a:t> - This is great for </a:t>
            </a:r>
            <a:r>
              <a:rPr lang="en-US" sz="2300" b="1" i="1" dirty="0">
                <a:latin typeface="Verdana" charset="0"/>
              </a:rPr>
              <a:t>Change</a:t>
            </a:r>
            <a:r>
              <a:rPr lang="en-US" sz="2300" b="1" dirty="0">
                <a:latin typeface="Verdana" charset="0"/>
              </a:rPr>
              <a:t>. So, the Progressive Era reacts to Industrialization. Abolition, Suffrage, Prohibition and Temperance, and Civil Rights also work. Also, know the writers. If it's on the Progressive Era, then use muckrakers such as Upton Sinclair. If it's abolition, know writers such as Harriet Beecher Stowe (</a:t>
            </a:r>
            <a:r>
              <a:rPr lang="en-US" sz="2300" b="1" i="1" dirty="0">
                <a:latin typeface="Verdana" charset="0"/>
              </a:rPr>
              <a:t>Uncle Tom's Cabin</a:t>
            </a:r>
            <a:r>
              <a:rPr lang="en-US" sz="2300" b="1" dirty="0">
                <a:latin typeface="Verdana" charset="0"/>
              </a:rPr>
              <a:t>).</a:t>
            </a:r>
          </a:p>
          <a:p>
            <a:endParaRPr lang="en-US" sz="2300" b="1" dirty="0" smtClean="0">
              <a:latin typeface="Verdana" charset="0"/>
            </a:endParaRPr>
          </a:p>
          <a:p>
            <a:r>
              <a:rPr lang="en-US" sz="2300" b="1" dirty="0" smtClean="0">
                <a:latin typeface="Verdana" charset="0"/>
              </a:rPr>
              <a:t>6</a:t>
            </a:r>
            <a:r>
              <a:rPr lang="en-US" sz="2300" b="1" dirty="0">
                <a:latin typeface="Verdana" charset="0"/>
              </a:rPr>
              <a:t>. </a:t>
            </a:r>
            <a:r>
              <a:rPr lang="en-US" sz="2300" b="1" dirty="0">
                <a:solidFill>
                  <a:srgbClr val="FF0000"/>
                </a:solidFill>
                <a:latin typeface="Verdana" charset="0"/>
              </a:rPr>
              <a:t>KNOW AT LEAST 2 WARS/CONFLICTS</a:t>
            </a:r>
            <a:r>
              <a:rPr lang="en-US" sz="2300" b="1" dirty="0">
                <a:latin typeface="Verdana" charset="0"/>
              </a:rPr>
              <a:t> - Wars can be used for Foreign Policy, Turning Points, Change, and Conflict. Also wars are good for Presidential decisions such as dropping the atomic bomb in WWII, or suspending habeas corpus in the Civil War. </a:t>
            </a:r>
          </a:p>
          <a:p>
            <a:endParaRPr lang="en-US" sz="2300" b="1" dirty="0" smtClean="0">
              <a:latin typeface="Verdana" charset="0"/>
            </a:endParaRPr>
          </a:p>
          <a:p>
            <a:r>
              <a:rPr lang="en-US" sz="2300" b="1" dirty="0" smtClean="0">
                <a:latin typeface="Verdana" charset="0"/>
              </a:rPr>
              <a:t>7</a:t>
            </a:r>
            <a:r>
              <a:rPr lang="en-US" sz="2300" b="1" dirty="0">
                <a:latin typeface="Verdana" charset="0"/>
              </a:rPr>
              <a:t>. </a:t>
            </a:r>
            <a:r>
              <a:rPr lang="en-US" sz="2300" b="1" dirty="0">
                <a:solidFill>
                  <a:srgbClr val="FF0000"/>
                </a:solidFill>
                <a:latin typeface="Verdana" charset="0"/>
              </a:rPr>
              <a:t>Limitation of Rights</a:t>
            </a:r>
            <a:r>
              <a:rPr lang="en-US" sz="2300" b="1" dirty="0">
                <a:latin typeface="Verdana" charset="0"/>
              </a:rPr>
              <a:t> - Know 2 of the following REALLY well: Native American Removal, Japanese Internment (and Korematsu case), and Slavery.</a:t>
            </a:r>
            <a:endParaRPr lang="en-US" sz="2300" b="1" dirty="0">
              <a:latin typeface="Verdana" charset="0"/>
            </a:endParaRPr>
          </a:p>
        </p:txBody>
      </p:sp>
      <p:sp>
        <p:nvSpPr>
          <p:cNvPr id="4" name="Rectangle 3"/>
          <p:cNvSpPr/>
          <p:nvPr/>
        </p:nvSpPr>
        <p:spPr>
          <a:xfrm>
            <a:off x="0" y="203200"/>
            <a:ext cx="12192000" cy="707886"/>
          </a:xfrm>
          <a:prstGeom prst="rect">
            <a:avLst/>
          </a:prstGeom>
          <a:solidFill>
            <a:srgbClr val="00B0F0"/>
          </a:solid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TEND TO BE THE MOST COMMON, BUT NOT ALWAYS</a:t>
            </a:r>
            <a:r>
              <a:rPr lang="mr-IN"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04007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251181" cy="769441"/>
          </a:xfrm>
          <a:prstGeom prst="rect">
            <a:avLst/>
          </a:prstGeom>
          <a:solidFill>
            <a:schemeClr val="accent2"/>
          </a:solid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THEMATIC ESSAY TIPS</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161401" y="1055316"/>
            <a:ext cx="3100529" cy="523220"/>
          </a:xfrm>
          <a:prstGeom prst="rect">
            <a:avLst/>
          </a:prstGeom>
        </p:spPr>
        <p:txBody>
          <a:bodyPr wrap="none">
            <a:spAutoFit/>
          </a:bodyPr>
          <a:lstStyle/>
          <a:p>
            <a:r>
              <a:rPr lang="en-US" sz="2800" b="1" dirty="0">
                <a:solidFill>
                  <a:srgbClr val="FF0000"/>
                </a:solidFill>
                <a:latin typeface="Verdana" charset="0"/>
              </a:rPr>
              <a:t>Tip #1:</a:t>
            </a:r>
            <a:r>
              <a:rPr lang="en-US" sz="2800" dirty="0">
                <a:solidFill>
                  <a:srgbClr val="000000"/>
                </a:solidFill>
                <a:latin typeface="Verdana" charset="0"/>
              </a:rPr>
              <a:t>  </a:t>
            </a:r>
            <a:r>
              <a:rPr lang="en-US" sz="2800" b="1" dirty="0">
                <a:solidFill>
                  <a:srgbClr val="FF0000"/>
                </a:solidFill>
                <a:latin typeface="Verdana" charset="0"/>
              </a:rPr>
              <a:t>Depth</a:t>
            </a:r>
            <a:endParaRPr lang="en-US" sz="2800" dirty="0"/>
          </a:p>
        </p:txBody>
      </p:sp>
      <p:sp>
        <p:nvSpPr>
          <p:cNvPr id="4" name="Rectangle 3"/>
          <p:cNvSpPr/>
          <p:nvPr/>
        </p:nvSpPr>
        <p:spPr>
          <a:xfrm>
            <a:off x="161400" y="1578536"/>
            <a:ext cx="11836635" cy="646331"/>
          </a:xfrm>
          <a:prstGeom prst="rect">
            <a:avLst/>
          </a:prstGeom>
        </p:spPr>
        <p:txBody>
          <a:bodyPr wrap="square">
            <a:spAutoFit/>
          </a:bodyPr>
          <a:lstStyle/>
          <a:p>
            <a:r>
              <a:rPr lang="en-US" dirty="0">
                <a:solidFill>
                  <a:srgbClr val="000000"/>
                </a:solidFill>
                <a:latin typeface="Verdana" charset="0"/>
              </a:rPr>
              <a:t>Let's assume you have the following part of a question:</a:t>
            </a:r>
          </a:p>
          <a:p>
            <a:r>
              <a:rPr lang="en-US" b="1" i="1" dirty="0">
                <a:solidFill>
                  <a:srgbClr val="000000"/>
                </a:solidFill>
                <a:latin typeface="Verdana" charset="0"/>
              </a:rPr>
              <a:t>Explain the circumstances behind 1 Supreme Court Case.</a:t>
            </a:r>
            <a:endParaRPr lang="en-US" b="0" i="0" dirty="0">
              <a:solidFill>
                <a:srgbClr val="000000"/>
              </a:solidFill>
              <a:effectLst/>
              <a:latin typeface="Verdana" charset="0"/>
            </a:endParaRPr>
          </a:p>
        </p:txBody>
      </p:sp>
      <p:sp>
        <p:nvSpPr>
          <p:cNvPr id="5" name="Rectangle 4"/>
          <p:cNvSpPr/>
          <p:nvPr/>
        </p:nvSpPr>
        <p:spPr>
          <a:xfrm>
            <a:off x="213929" y="2387631"/>
            <a:ext cx="11784105" cy="646331"/>
          </a:xfrm>
          <a:prstGeom prst="rect">
            <a:avLst/>
          </a:prstGeom>
        </p:spPr>
        <p:txBody>
          <a:bodyPr wrap="square">
            <a:spAutoFit/>
          </a:bodyPr>
          <a:lstStyle/>
          <a:p>
            <a:r>
              <a:rPr lang="en-US" dirty="0">
                <a:solidFill>
                  <a:srgbClr val="000000"/>
                </a:solidFill>
                <a:latin typeface="Verdana" charset="0"/>
              </a:rPr>
              <a:t>a) </a:t>
            </a:r>
            <a:r>
              <a:rPr lang="en-US" i="1" dirty="0">
                <a:solidFill>
                  <a:srgbClr val="000000"/>
                </a:solidFill>
                <a:latin typeface="Verdana" charset="0"/>
              </a:rPr>
              <a:t>"Separate but Equal and Jim Crow laws led many to challenge segregation laws." Times were changing."</a:t>
            </a:r>
            <a:endParaRPr lang="en-US" dirty="0"/>
          </a:p>
        </p:txBody>
      </p:sp>
      <p:sp>
        <p:nvSpPr>
          <p:cNvPr id="6" name="Rectangle 5"/>
          <p:cNvSpPr/>
          <p:nvPr/>
        </p:nvSpPr>
        <p:spPr>
          <a:xfrm>
            <a:off x="213929" y="3196726"/>
            <a:ext cx="11055927" cy="2031325"/>
          </a:xfrm>
          <a:prstGeom prst="rect">
            <a:avLst/>
          </a:prstGeom>
        </p:spPr>
        <p:txBody>
          <a:bodyPr wrap="square">
            <a:spAutoFit/>
          </a:bodyPr>
          <a:lstStyle/>
          <a:p>
            <a:r>
              <a:rPr lang="en-US" dirty="0">
                <a:solidFill>
                  <a:srgbClr val="000000"/>
                </a:solidFill>
                <a:latin typeface="Verdana" charset="0"/>
              </a:rPr>
              <a:t>b) </a:t>
            </a:r>
            <a:r>
              <a:rPr lang="en-US" i="1" dirty="0">
                <a:solidFill>
                  <a:srgbClr val="000000"/>
                </a:solidFill>
                <a:latin typeface="Verdana" charset="0"/>
              </a:rPr>
              <a:t>"After the 1896 Plessy v. Ferguson decision, "separate but equal" was seen as Constitutional. Even though the 14th Amendment said that all should be treated the same under the law, segregated schools, restaurants, and drinking fountains prevailed in the South. In 1954, Linda Brown and others challenged segregation in schools. Civil Rights had become an important issue of the day, as already Jackie Robinson was playing baseball and President Truman had integrated the army so African Americans and whites could fight side-by-side."</a:t>
            </a:r>
            <a:endParaRPr lang="en-US" dirty="0"/>
          </a:p>
        </p:txBody>
      </p:sp>
      <p:sp>
        <p:nvSpPr>
          <p:cNvPr id="7" name="Rectangle 6"/>
          <p:cNvSpPr/>
          <p:nvPr/>
        </p:nvSpPr>
        <p:spPr>
          <a:xfrm>
            <a:off x="136872" y="5752007"/>
            <a:ext cx="11885690"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200" dirty="0" smtClean="0">
                <a:solidFill>
                  <a:srgbClr val="000000"/>
                </a:solidFill>
                <a:latin typeface="Verdana" charset="0"/>
              </a:rPr>
              <a:t>Both </a:t>
            </a:r>
            <a:r>
              <a:rPr lang="en-US" sz="3200" smtClean="0">
                <a:solidFill>
                  <a:srgbClr val="000000"/>
                </a:solidFill>
                <a:latin typeface="Verdana" charset="0"/>
              </a:rPr>
              <a:t>correct, but </a:t>
            </a:r>
            <a:r>
              <a:rPr lang="en-US" sz="3200" b="1" smtClean="0">
                <a:solidFill>
                  <a:srgbClr val="000000"/>
                </a:solidFill>
                <a:latin typeface="Verdana" charset="0"/>
              </a:rPr>
              <a:t>B </a:t>
            </a:r>
            <a:r>
              <a:rPr lang="en-US" sz="3200" dirty="0" smtClean="0">
                <a:solidFill>
                  <a:srgbClr val="000000"/>
                </a:solidFill>
                <a:latin typeface="Verdana" charset="0"/>
              </a:rPr>
              <a:t>offers </a:t>
            </a:r>
            <a:r>
              <a:rPr lang="en-US" sz="3200" dirty="0">
                <a:solidFill>
                  <a:srgbClr val="000000"/>
                </a:solidFill>
                <a:latin typeface="Verdana" charset="0"/>
              </a:rPr>
              <a:t>specifics, history, and </a:t>
            </a:r>
            <a:r>
              <a:rPr lang="en-US" sz="3200" dirty="0" smtClean="0">
                <a:solidFill>
                  <a:srgbClr val="000000"/>
                </a:solidFill>
                <a:latin typeface="Verdana" charset="0"/>
              </a:rPr>
              <a:t>context!</a:t>
            </a:r>
            <a:endParaRPr lang="en-US" sz="3200" dirty="0"/>
          </a:p>
        </p:txBody>
      </p:sp>
    </p:spTree>
    <p:extLst>
      <p:ext uri="{BB962C8B-B14F-4D97-AF65-F5344CB8AC3E}">
        <p14:creationId xmlns:p14="http://schemas.microsoft.com/office/powerpoint/2010/main" val="110778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467" y="271903"/>
            <a:ext cx="9652000" cy="523220"/>
          </a:xfrm>
          <a:prstGeom prst="rect">
            <a:avLst/>
          </a:prstGeom>
        </p:spPr>
        <p:txBody>
          <a:bodyPr wrap="square">
            <a:spAutoFit/>
          </a:bodyPr>
          <a:lstStyle/>
          <a:p>
            <a:r>
              <a:rPr lang="en-US" sz="2800" b="1" dirty="0">
                <a:solidFill>
                  <a:srgbClr val="FF0000"/>
                </a:solidFill>
                <a:latin typeface="Verdana" charset="0"/>
              </a:rPr>
              <a:t>Tip #2: Choose what you can write a lot about</a:t>
            </a:r>
            <a:r>
              <a:rPr lang="en-US" sz="2800" b="1" dirty="0" smtClean="0">
                <a:solidFill>
                  <a:srgbClr val="FF0000"/>
                </a:solidFill>
                <a:latin typeface="Verdana" charset="0"/>
              </a:rPr>
              <a:t>!</a:t>
            </a:r>
            <a:endParaRPr lang="en-US" sz="2800" dirty="0">
              <a:solidFill>
                <a:srgbClr val="FF0000"/>
              </a:solidFill>
              <a:latin typeface="Verdana" charset="0"/>
            </a:endParaRPr>
          </a:p>
        </p:txBody>
      </p:sp>
      <p:sp>
        <p:nvSpPr>
          <p:cNvPr id="3" name="Rectangle 2"/>
          <p:cNvSpPr/>
          <p:nvPr/>
        </p:nvSpPr>
        <p:spPr>
          <a:xfrm>
            <a:off x="440266" y="977037"/>
            <a:ext cx="11294534" cy="3539430"/>
          </a:xfrm>
          <a:prstGeom prst="rect">
            <a:avLst/>
          </a:prstGeom>
        </p:spPr>
        <p:txBody>
          <a:bodyPr wrap="square">
            <a:spAutoFit/>
          </a:bodyPr>
          <a:lstStyle/>
          <a:p>
            <a:r>
              <a:rPr lang="en-US" sz="2800" dirty="0" smtClean="0">
                <a:solidFill>
                  <a:srgbClr val="000000"/>
                </a:solidFill>
                <a:latin typeface="Verdana" charset="0"/>
              </a:rPr>
              <a:t>This might sound ridiculous, but </a:t>
            </a:r>
            <a:r>
              <a:rPr lang="en-US" sz="2800" b="1" i="1" dirty="0" smtClean="0">
                <a:solidFill>
                  <a:srgbClr val="000000"/>
                </a:solidFill>
                <a:latin typeface="Verdana" charset="0"/>
              </a:rPr>
              <a:t>write about what you know the MOST ABOUT! </a:t>
            </a:r>
          </a:p>
          <a:p>
            <a:endParaRPr lang="en-US" sz="2800" b="1" i="1" dirty="0">
              <a:solidFill>
                <a:srgbClr val="000000"/>
              </a:solidFill>
              <a:latin typeface="Verdana" charset="0"/>
            </a:endParaRPr>
          </a:p>
          <a:p>
            <a:r>
              <a:rPr lang="en-US" sz="2800" dirty="0" smtClean="0">
                <a:solidFill>
                  <a:srgbClr val="000000"/>
                </a:solidFill>
                <a:latin typeface="Verdana" charset="0"/>
              </a:rPr>
              <a:t>After </a:t>
            </a:r>
            <a:r>
              <a:rPr lang="en-US" sz="2800" dirty="0">
                <a:solidFill>
                  <a:srgbClr val="000000"/>
                </a:solidFill>
                <a:latin typeface="Verdana" charset="0"/>
              </a:rPr>
              <a:t>the </a:t>
            </a:r>
            <a:r>
              <a:rPr lang="en-US" sz="2800" dirty="0" smtClean="0">
                <a:solidFill>
                  <a:srgbClr val="000000"/>
                </a:solidFill>
                <a:latin typeface="Verdana" charset="0"/>
              </a:rPr>
              <a:t>essay question</a:t>
            </a:r>
            <a:r>
              <a:rPr lang="en-US" sz="2800" dirty="0">
                <a:solidFill>
                  <a:srgbClr val="000000"/>
                </a:solidFill>
                <a:latin typeface="Verdana" charset="0"/>
              </a:rPr>
              <a:t>, the Regents will offer you different options as to what you can write about (though you are not limited to their choices). For instance, if the essay is on "Technology Bringing Change," then choose what you can write the most on.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533" y="4698381"/>
            <a:ext cx="7962900" cy="1892300"/>
          </a:xfrm>
          <a:prstGeom prst="rect">
            <a:avLst/>
          </a:prstGeom>
          <a:ln w="117475">
            <a:solidFill>
              <a:schemeClr val="accent2"/>
            </a:solidFill>
          </a:ln>
        </p:spPr>
      </p:pic>
    </p:spTree>
    <p:extLst>
      <p:ext uri="{BB962C8B-B14F-4D97-AF65-F5344CB8AC3E}">
        <p14:creationId xmlns:p14="http://schemas.microsoft.com/office/powerpoint/2010/main" val="785062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466" y="325735"/>
            <a:ext cx="8873067" cy="584775"/>
          </a:xfrm>
          <a:prstGeom prst="rect">
            <a:avLst/>
          </a:prstGeom>
        </p:spPr>
        <p:txBody>
          <a:bodyPr wrap="square">
            <a:spAutoFit/>
          </a:bodyPr>
          <a:lstStyle/>
          <a:p>
            <a:r>
              <a:rPr lang="en-US" sz="3200" b="1" dirty="0">
                <a:solidFill>
                  <a:srgbClr val="FF0000"/>
                </a:solidFill>
                <a:latin typeface="Verdana" charset="0"/>
              </a:rPr>
              <a:t>Tip #3: Answer every bullet equally</a:t>
            </a:r>
            <a:r>
              <a:rPr lang="en-US" sz="3200" b="1" dirty="0" smtClean="0">
                <a:solidFill>
                  <a:srgbClr val="FF0000"/>
                </a:solidFill>
                <a:latin typeface="Verdana" charset="0"/>
              </a:rPr>
              <a:t>!</a:t>
            </a:r>
            <a:endParaRPr lang="en-US" sz="3200" dirty="0">
              <a:solidFill>
                <a:srgbClr val="FF0000"/>
              </a:solidFill>
              <a:latin typeface="Verdana" charset="0"/>
            </a:endParaRPr>
          </a:p>
        </p:txBody>
      </p:sp>
      <p:sp>
        <p:nvSpPr>
          <p:cNvPr id="3" name="Rectangle 2"/>
          <p:cNvSpPr/>
          <p:nvPr/>
        </p:nvSpPr>
        <p:spPr>
          <a:xfrm>
            <a:off x="169333" y="910510"/>
            <a:ext cx="11717866" cy="3046988"/>
          </a:xfrm>
          <a:prstGeom prst="rect">
            <a:avLst/>
          </a:prstGeom>
        </p:spPr>
        <p:txBody>
          <a:bodyPr wrap="square">
            <a:spAutoFit/>
          </a:bodyPr>
          <a:lstStyle/>
          <a:p>
            <a:r>
              <a:rPr lang="en-US" sz="2400" dirty="0">
                <a:solidFill>
                  <a:srgbClr val="000000"/>
                </a:solidFill>
                <a:latin typeface="Verdana" charset="0"/>
              </a:rPr>
              <a:t>The question will give you 2-3 bullets to answer. If you write 10 pages on one bullet, and nothing on the others ... that's bad! Don't forget to answer </a:t>
            </a:r>
            <a:r>
              <a:rPr lang="en-US" sz="2400" b="1" i="1" u="sng" dirty="0">
                <a:solidFill>
                  <a:srgbClr val="000000"/>
                </a:solidFill>
                <a:latin typeface="Verdana" charset="0"/>
              </a:rPr>
              <a:t>every</a:t>
            </a:r>
            <a:r>
              <a:rPr lang="en-US" sz="2400" dirty="0">
                <a:solidFill>
                  <a:srgbClr val="000000"/>
                </a:solidFill>
                <a:latin typeface="Verdana" charset="0"/>
              </a:rPr>
              <a:t> part. Let's say you get a question that says</a:t>
            </a:r>
          </a:p>
          <a:p>
            <a:r>
              <a:rPr lang="en-US" sz="2400" b="1" dirty="0">
                <a:solidFill>
                  <a:srgbClr val="000000"/>
                </a:solidFill>
                <a:latin typeface="Verdana" charset="0"/>
              </a:rPr>
              <a:t>     </a:t>
            </a:r>
            <a:endParaRPr lang="en-US" sz="2400" b="1" dirty="0" smtClean="0">
              <a:solidFill>
                <a:srgbClr val="000000"/>
              </a:solidFill>
              <a:latin typeface="Verdana" charset="0"/>
            </a:endParaRPr>
          </a:p>
          <a:p>
            <a:r>
              <a:rPr lang="en-US" sz="2400" b="1" dirty="0" smtClean="0">
                <a:solidFill>
                  <a:srgbClr val="FF0000"/>
                </a:solidFill>
                <a:latin typeface="Verdana" charset="0"/>
              </a:rPr>
              <a:t>Choose </a:t>
            </a:r>
            <a:r>
              <a:rPr lang="en-US" sz="2400" b="1" i="1" dirty="0">
                <a:solidFill>
                  <a:srgbClr val="FF0000"/>
                </a:solidFill>
                <a:latin typeface="Verdana" charset="0"/>
              </a:rPr>
              <a:t>two</a:t>
            </a:r>
            <a:r>
              <a:rPr lang="en-US" sz="2400" b="1" dirty="0">
                <a:solidFill>
                  <a:srgbClr val="FF0000"/>
                </a:solidFill>
                <a:latin typeface="Verdana" charset="0"/>
              </a:rPr>
              <a:t> Supreme Court Cases:</a:t>
            </a:r>
            <a:endParaRPr lang="en-US" sz="2400" dirty="0">
              <a:solidFill>
                <a:srgbClr val="000000"/>
              </a:solidFill>
              <a:latin typeface="Verdana" charset="0"/>
            </a:endParaRPr>
          </a:p>
          <a:p>
            <a:r>
              <a:rPr lang="en-US" sz="2400" dirty="0">
                <a:solidFill>
                  <a:srgbClr val="000000"/>
                </a:solidFill>
                <a:latin typeface="Verdana" charset="0"/>
              </a:rPr>
              <a:t>      </a:t>
            </a:r>
            <a:r>
              <a:rPr lang="en-US" sz="2400" dirty="0">
                <a:solidFill>
                  <a:srgbClr val="FF0000"/>
                </a:solidFill>
                <a:latin typeface="Verdana" charset="0"/>
              </a:rPr>
              <a:t>- Describe the </a:t>
            </a:r>
            <a:r>
              <a:rPr lang="en-US" sz="2400" dirty="0" smtClean="0">
                <a:solidFill>
                  <a:srgbClr val="FF0000"/>
                </a:solidFill>
                <a:latin typeface="Verdana" charset="0"/>
              </a:rPr>
              <a:t>Constitutional </a:t>
            </a:r>
            <a:r>
              <a:rPr lang="en-US" sz="2400" dirty="0">
                <a:solidFill>
                  <a:srgbClr val="FF0000"/>
                </a:solidFill>
                <a:latin typeface="Verdana" charset="0"/>
              </a:rPr>
              <a:t>Issue of the court case.</a:t>
            </a:r>
            <a:endParaRPr lang="en-US" sz="2400" dirty="0">
              <a:solidFill>
                <a:srgbClr val="000000"/>
              </a:solidFill>
              <a:latin typeface="Verdana" charset="0"/>
            </a:endParaRPr>
          </a:p>
          <a:p>
            <a:r>
              <a:rPr lang="en-US" sz="2400" dirty="0">
                <a:solidFill>
                  <a:srgbClr val="FF0000"/>
                </a:solidFill>
                <a:latin typeface="Verdana" charset="0"/>
              </a:rPr>
              <a:t>     </a:t>
            </a:r>
            <a:r>
              <a:rPr lang="en-US" sz="2400" dirty="0" smtClean="0">
                <a:solidFill>
                  <a:srgbClr val="FF0000"/>
                </a:solidFill>
                <a:latin typeface="Verdana" charset="0"/>
              </a:rPr>
              <a:t> - </a:t>
            </a:r>
            <a:r>
              <a:rPr lang="en-US" sz="2400" dirty="0">
                <a:solidFill>
                  <a:srgbClr val="FF0000"/>
                </a:solidFill>
                <a:latin typeface="Verdana" charset="0"/>
              </a:rPr>
              <a:t>Explain the Amendment involved.</a:t>
            </a:r>
          </a:p>
          <a:p>
            <a:r>
              <a:rPr lang="en-US" sz="2400" dirty="0">
                <a:solidFill>
                  <a:srgbClr val="FF0000"/>
                </a:solidFill>
                <a:latin typeface="Verdana" charset="0"/>
              </a:rPr>
              <a:t>      - Discuss how the court case either expanded or limited rights.</a:t>
            </a:r>
            <a:endParaRPr lang="en-US" sz="2400" b="0" i="0" dirty="0">
              <a:solidFill>
                <a:srgbClr val="FF0000"/>
              </a:solidFill>
              <a:effectLst/>
              <a:latin typeface="Verdana" charset="0"/>
            </a:endParaRPr>
          </a:p>
        </p:txBody>
      </p:sp>
      <p:sp>
        <p:nvSpPr>
          <p:cNvPr id="4" name="Rectangle 3"/>
          <p:cNvSpPr/>
          <p:nvPr/>
        </p:nvSpPr>
        <p:spPr>
          <a:xfrm>
            <a:off x="562539" y="5515906"/>
            <a:ext cx="10931454" cy="707886"/>
          </a:xfrm>
          <a:prstGeom prst="rect">
            <a:avLst/>
          </a:prstGeom>
          <a:ln w="47625"/>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How many things are you being asked to answer??</a:t>
            </a:r>
            <a:endParaRPr lang="en-US" sz="4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 y="203200"/>
            <a:ext cx="11940673" cy="5029199"/>
          </a:xfrm>
          <a:prstGeom prst="rect">
            <a:avLst/>
          </a:prstGeom>
        </p:spPr>
      </p:pic>
    </p:spTree>
    <p:extLst>
      <p:ext uri="{BB962C8B-B14F-4D97-AF65-F5344CB8AC3E}">
        <p14:creationId xmlns:p14="http://schemas.microsoft.com/office/powerpoint/2010/main" val="143517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67" y="215037"/>
            <a:ext cx="11057466" cy="3108543"/>
          </a:xfrm>
          <a:prstGeom prst="rect">
            <a:avLst/>
          </a:prstGeom>
        </p:spPr>
        <p:txBody>
          <a:bodyPr wrap="square">
            <a:spAutoFit/>
          </a:bodyPr>
          <a:lstStyle/>
          <a:p>
            <a:r>
              <a:rPr lang="en-US" sz="2800" b="1" dirty="0">
                <a:solidFill>
                  <a:srgbClr val="FF0000"/>
                </a:solidFill>
                <a:latin typeface="Verdana" charset="0"/>
              </a:rPr>
              <a:t>Tip #4: Be </a:t>
            </a:r>
            <a:r>
              <a:rPr lang="en-US" sz="2800" b="1" dirty="0" smtClean="0">
                <a:solidFill>
                  <a:srgbClr val="FF0000"/>
                </a:solidFill>
                <a:latin typeface="Verdana" charset="0"/>
              </a:rPr>
              <a:t>Careful!</a:t>
            </a:r>
            <a:endParaRPr lang="en-US" sz="2800" dirty="0" smtClean="0">
              <a:solidFill>
                <a:srgbClr val="FF0000"/>
              </a:solidFill>
              <a:latin typeface="Verdana" charset="0"/>
            </a:endParaRPr>
          </a:p>
          <a:p>
            <a:r>
              <a:rPr lang="en-US" sz="2800" b="1" u="sng" dirty="0" smtClean="0">
                <a:solidFill>
                  <a:srgbClr val="000000"/>
                </a:solidFill>
                <a:latin typeface="Verdana" charset="0"/>
              </a:rPr>
              <a:t>NOTE</a:t>
            </a:r>
            <a:r>
              <a:rPr lang="en-US" sz="2800" dirty="0">
                <a:solidFill>
                  <a:srgbClr val="000000"/>
                </a:solidFill>
                <a:latin typeface="Verdana" charset="0"/>
              </a:rPr>
              <a:t>: Sometimes the thematic says ... </a:t>
            </a:r>
            <a:r>
              <a:rPr lang="en-US" sz="2800" b="1" i="1" dirty="0">
                <a:solidFill>
                  <a:srgbClr val="000000"/>
                </a:solidFill>
                <a:latin typeface="Verdana" charset="0"/>
              </a:rPr>
              <a:t>"You can not write on certain topics."</a:t>
            </a:r>
            <a:r>
              <a:rPr lang="en-US" sz="2800" dirty="0">
                <a:solidFill>
                  <a:srgbClr val="000000"/>
                </a:solidFill>
                <a:latin typeface="Verdana" charset="0"/>
              </a:rPr>
              <a:t> </a:t>
            </a:r>
            <a:endParaRPr lang="en-US" sz="2800" dirty="0" smtClean="0">
              <a:solidFill>
                <a:srgbClr val="000000"/>
              </a:solidFill>
              <a:latin typeface="Verdana" charset="0"/>
            </a:endParaRPr>
          </a:p>
          <a:p>
            <a:endParaRPr lang="en-US" sz="2800" dirty="0">
              <a:solidFill>
                <a:srgbClr val="000000"/>
              </a:solidFill>
              <a:latin typeface="Verdana" charset="0"/>
            </a:endParaRPr>
          </a:p>
          <a:p>
            <a:r>
              <a:rPr lang="en-US" sz="2800" dirty="0" smtClean="0">
                <a:solidFill>
                  <a:srgbClr val="000000"/>
                </a:solidFill>
                <a:latin typeface="Verdana" charset="0"/>
              </a:rPr>
              <a:t>Make </a:t>
            </a:r>
            <a:r>
              <a:rPr lang="en-US" sz="2800" dirty="0">
                <a:solidFill>
                  <a:srgbClr val="000000"/>
                </a:solidFill>
                <a:latin typeface="Verdana" charset="0"/>
              </a:rPr>
              <a:t>sure you read the bold words! On a 2014 Court Case essay, you couldn't write about Brown v. Board of Education because it was in the DBQ!</a:t>
            </a:r>
            <a:endParaRPr lang="en-US" sz="2800" b="0" i="0" dirty="0">
              <a:solidFill>
                <a:srgbClr val="000000"/>
              </a:solidFill>
              <a:effectLst/>
              <a:latin typeface="Verdana" charset="0"/>
            </a:endParaRPr>
          </a:p>
        </p:txBody>
      </p:sp>
    </p:spTree>
    <p:extLst>
      <p:ext uri="{BB962C8B-B14F-4D97-AF65-F5344CB8AC3E}">
        <p14:creationId xmlns:p14="http://schemas.microsoft.com/office/powerpoint/2010/main" val="1476017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392421" cy="646331"/>
          </a:xfrm>
          <a:prstGeom prst="rect">
            <a:avLst/>
          </a:prstGeom>
          <a:solidFill>
            <a:srgbClr val="FF0000"/>
          </a:solid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YOUR JOB FOR TODAY</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0" y="656794"/>
            <a:ext cx="12192000" cy="2959272"/>
          </a:xfrm>
          <a:prstGeom prst="rect">
            <a:avLst/>
          </a:prstGeom>
        </p:spPr>
        <p:txBody>
          <a:bodyPr wrap="square">
            <a:spAutoFit/>
          </a:bodyPr>
          <a:lstStyle/>
          <a:p>
            <a:pPr>
              <a:lnSpc>
                <a:spcPct val="115000"/>
              </a:lnSpc>
            </a:pPr>
            <a:r>
              <a:rPr lang="en-US" b="1" dirty="0">
                <a:latin typeface="Times New Roman" charset="0"/>
                <a:ea typeface="Calibri" charset="0"/>
                <a:cs typeface="Times New Roman" charset="0"/>
              </a:rPr>
              <a:t>Each group will be assigned a common thematic essay question from a previous US History Regents exam. </a:t>
            </a:r>
            <a:endParaRPr lang="en-US" sz="1600" dirty="0">
              <a:latin typeface="Calibri" charset="0"/>
              <a:ea typeface="Calibri" charset="0"/>
              <a:cs typeface="Times New Roman" charset="0"/>
            </a:endParaRPr>
          </a:p>
          <a:p>
            <a:pPr>
              <a:lnSpc>
                <a:spcPct val="115000"/>
              </a:lnSpc>
            </a:pPr>
            <a:r>
              <a:rPr lang="en-US" b="1" dirty="0">
                <a:latin typeface="Times New Roman" charset="0"/>
                <a:ea typeface="Calibri" charset="0"/>
                <a:cs typeface="Times New Roman" charset="0"/>
              </a:rPr>
              <a:t> </a:t>
            </a:r>
            <a:endParaRPr lang="en-US" sz="1600" dirty="0">
              <a:latin typeface="Calibri" charset="0"/>
              <a:ea typeface="Calibri" charset="0"/>
              <a:cs typeface="Times New Roman" charset="0"/>
            </a:endParaRPr>
          </a:p>
          <a:p>
            <a:pPr>
              <a:lnSpc>
                <a:spcPct val="115000"/>
              </a:lnSpc>
            </a:pPr>
            <a:r>
              <a:rPr lang="en-US" b="1" dirty="0">
                <a:latin typeface="Times New Roman" charset="0"/>
                <a:ea typeface="Calibri" charset="0"/>
                <a:cs typeface="Times New Roman" charset="0"/>
              </a:rPr>
              <a:t>In your small groups, I want you to </a:t>
            </a:r>
            <a:r>
              <a:rPr lang="en-US" b="1" u="sng" dirty="0">
                <a:latin typeface="Times New Roman" charset="0"/>
                <a:ea typeface="Calibri" charset="0"/>
                <a:cs typeface="Times New Roman" charset="0"/>
              </a:rPr>
              <a:t>OUTLINE</a:t>
            </a:r>
            <a:r>
              <a:rPr lang="en-US" b="1" dirty="0">
                <a:latin typeface="Times New Roman" charset="0"/>
                <a:ea typeface="Calibri" charset="0"/>
                <a:cs typeface="Times New Roman" charset="0"/>
              </a:rPr>
              <a:t> your assigned thematic essay according to the model below. </a:t>
            </a:r>
            <a:endParaRPr lang="en-US" sz="1600" dirty="0">
              <a:latin typeface="Calibri" charset="0"/>
              <a:ea typeface="Calibri" charset="0"/>
              <a:cs typeface="Times New Roman" charset="0"/>
            </a:endParaRPr>
          </a:p>
          <a:p>
            <a:pPr>
              <a:lnSpc>
                <a:spcPct val="115000"/>
              </a:lnSpc>
            </a:pPr>
            <a:r>
              <a:rPr lang="en-US" b="1" dirty="0">
                <a:latin typeface="Times New Roman" charset="0"/>
                <a:ea typeface="Calibri" charset="0"/>
                <a:cs typeface="Times New Roman" charset="0"/>
              </a:rPr>
              <a:t> </a:t>
            </a:r>
            <a:endParaRPr lang="en-US" sz="1600" dirty="0">
              <a:latin typeface="Calibri" charset="0"/>
              <a:ea typeface="Calibri" charset="0"/>
              <a:cs typeface="Times New Roman" charset="0"/>
            </a:endParaRPr>
          </a:p>
          <a:p>
            <a:pPr>
              <a:lnSpc>
                <a:spcPct val="115000"/>
              </a:lnSpc>
            </a:pPr>
            <a:r>
              <a:rPr lang="en-US" b="1" dirty="0">
                <a:latin typeface="Times New Roman" charset="0"/>
                <a:ea typeface="Calibri" charset="0"/>
                <a:cs typeface="Times New Roman" charset="0"/>
              </a:rPr>
              <a:t>Each outline should include details and outside information that you would add into your essay if this was the day of the Regents exam. </a:t>
            </a:r>
            <a:endParaRPr lang="en-US" sz="1600" dirty="0">
              <a:latin typeface="Calibri" charset="0"/>
              <a:ea typeface="Calibri" charset="0"/>
              <a:cs typeface="Times New Roman" charset="0"/>
            </a:endParaRPr>
          </a:p>
          <a:p>
            <a:pPr>
              <a:lnSpc>
                <a:spcPct val="115000"/>
              </a:lnSpc>
            </a:pPr>
            <a:r>
              <a:rPr lang="en-US" b="1" dirty="0">
                <a:latin typeface="Times New Roman" charset="0"/>
                <a:ea typeface="Calibri" charset="0"/>
                <a:cs typeface="Times New Roman" charset="0"/>
              </a:rPr>
              <a:t> </a:t>
            </a:r>
            <a:endParaRPr lang="en-US" sz="1600" dirty="0">
              <a:latin typeface="Calibri" charset="0"/>
              <a:ea typeface="Calibri" charset="0"/>
              <a:cs typeface="Times New Roman" charset="0"/>
            </a:endParaRPr>
          </a:p>
          <a:p>
            <a:pPr>
              <a:lnSpc>
                <a:spcPct val="115000"/>
              </a:lnSpc>
            </a:pPr>
            <a:r>
              <a:rPr lang="en-US" b="1" dirty="0">
                <a:latin typeface="Times New Roman" charset="0"/>
                <a:ea typeface="Calibri" charset="0"/>
                <a:cs typeface="Times New Roman" charset="0"/>
              </a:rPr>
              <a:t>When all groups are finished, we will hang up the outlines around the room, and everyone will have an opportunity to walk around (take a picture) and use the outline to study from!</a:t>
            </a:r>
            <a:endParaRPr lang="en-US" sz="1600" dirty="0">
              <a:effectLst/>
              <a:latin typeface="Calibri" charset="0"/>
              <a:ea typeface="Calibri" charset="0"/>
              <a:cs typeface="Times New Roman"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7109328"/>
              </p:ext>
            </p:extLst>
          </p:nvPr>
        </p:nvGraphicFramePr>
        <p:xfrm>
          <a:off x="508000" y="4162668"/>
          <a:ext cx="10938932" cy="2449641"/>
        </p:xfrm>
        <a:graphic>
          <a:graphicData uri="http://schemas.openxmlformats.org/drawingml/2006/table">
            <a:tbl>
              <a:tblPr firstRow="1" firstCol="1" bandRow="1">
                <a:tableStyleId>{5C22544A-7EE6-4342-B048-85BDC9FD1C3A}</a:tableStyleId>
              </a:tblPr>
              <a:tblGrid>
                <a:gridCol w="2734733"/>
                <a:gridCol w="2734733"/>
                <a:gridCol w="2734733"/>
                <a:gridCol w="2734733"/>
              </a:tblGrid>
              <a:tr h="0">
                <a:tc>
                  <a:txBody>
                    <a:bodyPr/>
                    <a:lstStyle/>
                    <a:p>
                      <a:pPr marL="0" marR="0">
                        <a:lnSpc>
                          <a:spcPct val="115000"/>
                        </a:lnSpc>
                        <a:spcBef>
                          <a:spcPts val="0"/>
                        </a:spcBef>
                        <a:spcAft>
                          <a:spcPts val="0"/>
                        </a:spcAft>
                      </a:pPr>
                      <a:r>
                        <a:rPr lang="en-US" sz="2400">
                          <a:effectLst/>
                        </a:rPr>
                        <a:t>2 focuses of your essay</a:t>
                      </a:r>
                      <a:endParaRPr lang="en-US" sz="18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2400">
                          <a:effectLst/>
                        </a:rPr>
                        <a:t>Task 1</a:t>
                      </a:r>
                      <a:endParaRPr lang="en-US" sz="18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2400">
                          <a:effectLst/>
                        </a:rPr>
                        <a:t>Task 2</a:t>
                      </a:r>
                      <a:endParaRPr lang="en-US" sz="18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2400">
                          <a:effectLst/>
                        </a:rPr>
                        <a:t>Task 3 (if necessary)</a:t>
                      </a:r>
                      <a:endParaRPr lang="en-US" sz="1800">
                        <a:effectLst/>
                        <a:latin typeface="Calibri" charset="0"/>
                        <a:ea typeface="Calibri" charset="0"/>
                        <a:cs typeface="Times New Roman" charset="0"/>
                      </a:endParaRPr>
                    </a:p>
                  </a:txBody>
                  <a:tcPr marL="68580" marR="68580" marT="0" marB="0"/>
                </a:tc>
              </a:tr>
              <a:tr h="0">
                <a:tc>
                  <a:txBody>
                    <a:bodyPr/>
                    <a:lstStyle/>
                    <a:p>
                      <a:pPr marL="0" marR="0">
                        <a:lnSpc>
                          <a:spcPct val="115000"/>
                        </a:lnSpc>
                        <a:spcBef>
                          <a:spcPts val="0"/>
                        </a:spcBef>
                        <a:spcAft>
                          <a:spcPts val="0"/>
                        </a:spcAft>
                      </a:pPr>
                      <a:r>
                        <a:rPr lang="en-US" sz="2400">
                          <a:effectLst/>
                        </a:rPr>
                        <a:t>Historical event #1:</a:t>
                      </a:r>
                      <a:endParaRPr lang="en-US" sz="18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2400">
                          <a:effectLst/>
                        </a:rPr>
                        <a:t> </a:t>
                      </a:r>
                      <a:endParaRPr lang="en-US" sz="1800">
                        <a:effectLst/>
                      </a:endParaRPr>
                    </a:p>
                    <a:p>
                      <a:pPr marL="0" marR="0">
                        <a:lnSpc>
                          <a:spcPct val="115000"/>
                        </a:lnSpc>
                        <a:spcBef>
                          <a:spcPts val="0"/>
                        </a:spcBef>
                        <a:spcAft>
                          <a:spcPts val="0"/>
                        </a:spcAft>
                      </a:pPr>
                      <a:r>
                        <a:rPr lang="en-US" sz="2400">
                          <a:effectLst/>
                        </a:rPr>
                        <a:t> </a:t>
                      </a:r>
                      <a:endParaRPr lang="en-US" sz="18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2400">
                          <a:effectLst/>
                        </a:rPr>
                        <a:t> </a:t>
                      </a:r>
                      <a:endParaRPr lang="en-US" sz="18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2400">
                          <a:effectLst/>
                        </a:rPr>
                        <a:t> </a:t>
                      </a:r>
                      <a:endParaRPr lang="en-US" sz="1800">
                        <a:effectLst/>
                        <a:latin typeface="Calibri" charset="0"/>
                        <a:ea typeface="Calibri" charset="0"/>
                        <a:cs typeface="Times New Roman" charset="0"/>
                      </a:endParaRPr>
                    </a:p>
                  </a:txBody>
                  <a:tcPr marL="68580" marR="68580" marT="0" marB="0"/>
                </a:tc>
              </a:tr>
              <a:tr h="0">
                <a:tc>
                  <a:txBody>
                    <a:bodyPr/>
                    <a:lstStyle/>
                    <a:p>
                      <a:pPr marL="0" marR="0">
                        <a:lnSpc>
                          <a:spcPct val="115000"/>
                        </a:lnSpc>
                        <a:spcBef>
                          <a:spcPts val="0"/>
                        </a:spcBef>
                        <a:spcAft>
                          <a:spcPts val="0"/>
                        </a:spcAft>
                      </a:pPr>
                      <a:r>
                        <a:rPr lang="en-US" sz="2400">
                          <a:effectLst/>
                        </a:rPr>
                        <a:t>Historical event #2:</a:t>
                      </a:r>
                      <a:endParaRPr lang="en-US" sz="18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2400">
                          <a:effectLst/>
                        </a:rPr>
                        <a:t> </a:t>
                      </a:r>
                      <a:endParaRPr lang="en-US" sz="1800">
                        <a:effectLst/>
                      </a:endParaRPr>
                    </a:p>
                    <a:p>
                      <a:pPr marL="0" marR="0">
                        <a:lnSpc>
                          <a:spcPct val="115000"/>
                        </a:lnSpc>
                        <a:spcBef>
                          <a:spcPts val="0"/>
                        </a:spcBef>
                        <a:spcAft>
                          <a:spcPts val="0"/>
                        </a:spcAft>
                      </a:pPr>
                      <a:r>
                        <a:rPr lang="en-US" sz="2400">
                          <a:effectLst/>
                        </a:rPr>
                        <a:t> </a:t>
                      </a:r>
                      <a:endParaRPr lang="en-US" sz="18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2400" dirty="0">
                          <a:effectLst/>
                        </a:rPr>
                        <a:t> </a:t>
                      </a:r>
                      <a:endParaRPr lang="en-US" sz="18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2400" dirty="0">
                          <a:effectLst/>
                        </a:rPr>
                        <a:t> </a:t>
                      </a:r>
                      <a:endParaRPr lang="en-US" sz="1800" dirty="0">
                        <a:effectLst/>
                        <a:latin typeface="Calibri" charset="0"/>
                        <a:ea typeface="Calibri" charset="0"/>
                        <a:cs typeface="Times New Roman" charset="0"/>
                      </a:endParaRPr>
                    </a:p>
                  </a:txBody>
                  <a:tcPr marL="68580" marR="68580" marT="0" marB="0"/>
                </a:tc>
              </a:tr>
            </a:tbl>
          </a:graphicData>
        </a:graphic>
      </p:graphicFrame>
      <p:sp>
        <p:nvSpPr>
          <p:cNvPr id="5" name="Rectangle 4"/>
          <p:cNvSpPr/>
          <p:nvPr/>
        </p:nvSpPr>
        <p:spPr>
          <a:xfrm>
            <a:off x="330199" y="3683926"/>
            <a:ext cx="11294534" cy="410882"/>
          </a:xfrm>
          <a:prstGeom prst="rect">
            <a:avLst/>
          </a:prstGeom>
        </p:spPr>
        <p:txBody>
          <a:bodyPr wrap="square">
            <a:spAutoFit/>
          </a:bodyPr>
          <a:lstStyle/>
          <a:p>
            <a:pPr>
              <a:lnSpc>
                <a:spcPct val="115000"/>
              </a:lnSpc>
            </a:pPr>
            <a:r>
              <a:rPr lang="en-US" b="1" u="sng">
                <a:latin typeface="Times New Roman" charset="0"/>
                <a:ea typeface="Calibri" charset="0"/>
                <a:cs typeface="Times New Roman" charset="0"/>
              </a:rPr>
              <a:t>Thematic essay THEME</a:t>
            </a:r>
            <a:r>
              <a:rPr lang="en-US" u="sng">
                <a:latin typeface="Times New Roman" charset="0"/>
                <a:ea typeface="Calibri" charset="0"/>
                <a:cs typeface="Times New Roman" charset="0"/>
              </a:rPr>
              <a:t>:</a:t>
            </a:r>
            <a:r>
              <a:rPr lang="en-US">
                <a:latin typeface="Times New Roman" charset="0"/>
                <a:ea typeface="Calibri" charset="0"/>
                <a:cs typeface="Times New Roman" charset="0"/>
              </a:rPr>
              <a:t> ________________________________________________</a:t>
            </a:r>
            <a:endParaRPr lang="en-US" sz="1400">
              <a:effectLst/>
              <a:latin typeface="Calibri" charset="0"/>
              <a:ea typeface="Calibri" charset="0"/>
              <a:cs typeface="Times New Roman" charset="0"/>
            </a:endParaRPr>
          </a:p>
        </p:txBody>
      </p:sp>
    </p:spTree>
    <p:extLst>
      <p:ext uri="{BB962C8B-B14F-4D97-AF65-F5344CB8AC3E}">
        <p14:creationId xmlns:p14="http://schemas.microsoft.com/office/powerpoint/2010/main" val="1308991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425</Words>
  <Application>Microsoft Macintosh PowerPoint</Application>
  <PresentationFormat>Widescreen</PresentationFormat>
  <Paragraphs>85</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Calibri</vt:lpstr>
      <vt:lpstr>Calibri Light</vt:lpstr>
      <vt:lpstr>Mangal</vt:lpstr>
      <vt:lpstr>ＭＳ Ｐゴシック</vt:lpstr>
      <vt:lpstr>NewCaledonia</vt:lpstr>
      <vt:lpstr>Times New Roman</vt:lpstr>
      <vt:lpstr>Verdana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9</cp:revision>
  <dcterms:created xsi:type="dcterms:W3CDTF">2016-12-09T19:06:54Z</dcterms:created>
  <dcterms:modified xsi:type="dcterms:W3CDTF">2017-06-05T00:38:32Z</dcterms:modified>
</cp:coreProperties>
</file>