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9" r:id="rId3"/>
    <p:sldId id="260" r:id="rId4"/>
    <p:sldId id="262" r:id="rId5"/>
    <p:sldId id="265" r:id="rId6"/>
    <p:sldId id="269" r:id="rId7"/>
    <p:sldId id="270" r:id="rId8"/>
    <p:sldId id="271" r:id="rId9"/>
    <p:sldId id="272" r:id="rId10"/>
    <p:sldId id="273" r:id="rId11"/>
    <p:sldId id="274" r:id="rId12"/>
    <p:sldId id="275" r:id="rId13"/>
    <p:sldId id="276" r:id="rId14"/>
    <p:sldId id="277" r:id="rId15"/>
    <p:sldId id="279" r:id="rId16"/>
    <p:sldId id="280"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156F7-12CB-CC4C-A590-08666B413287}" type="datetimeFigureOut">
              <a:rPr lang="en-US" smtClean="0"/>
              <a:t>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118F7-A143-3744-9372-775D4672B8A9}" type="slidenum">
              <a:rPr lang="en-US" smtClean="0"/>
              <a:t>‹#›</a:t>
            </a:fld>
            <a:endParaRPr lang="en-US"/>
          </a:p>
        </p:txBody>
      </p:sp>
    </p:spTree>
    <p:extLst>
      <p:ext uri="{BB962C8B-B14F-4D97-AF65-F5344CB8AC3E}">
        <p14:creationId xmlns:p14="http://schemas.microsoft.com/office/powerpoint/2010/main" val="86282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03CA884-0E62-BA42-AC79-6DC85162C3F5}" type="slidenum">
              <a:rPr lang="en-US" altLang="x-none"/>
              <a:pPr/>
              <a:t>2</a:t>
            </a:fld>
            <a:endParaRPr lang="en-US" altLang="x-none"/>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Tree>
    <p:extLst>
      <p:ext uri="{BB962C8B-B14F-4D97-AF65-F5344CB8AC3E}">
        <p14:creationId xmlns:p14="http://schemas.microsoft.com/office/powerpoint/2010/main" val="161514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B9E170D-7F7C-FA43-B2C8-861BAD6D9C91}" type="slidenum">
              <a:rPr lang="en-US" altLang="x-none" sz="1200"/>
              <a:pPr eaLnBrk="1" hangingPunct="1"/>
              <a:t>11</a:t>
            </a:fld>
            <a:endParaRPr lang="en-US" altLang="x-none"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136246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3B4AD0C-CDD0-6D46-BC01-9ABE9B204E67}" type="slidenum">
              <a:rPr lang="en-US" altLang="x-none" sz="1200"/>
              <a:pPr eaLnBrk="1" hangingPunct="1"/>
              <a:t>12</a:t>
            </a:fld>
            <a:endParaRPr lang="en-US" altLang="x-none"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195788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D03304-DE56-CD4E-AB7E-21FE6445BA7A}"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20821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03304-DE56-CD4E-AB7E-21FE6445BA7A}"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205006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03304-DE56-CD4E-AB7E-21FE6445BA7A}"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117157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03304-DE56-CD4E-AB7E-21FE6445BA7A}"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87042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03304-DE56-CD4E-AB7E-21FE6445BA7A}" type="datetimeFigureOut">
              <a:rPr lang="en-US" smtClean="0"/>
              <a:t>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56349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D03304-DE56-CD4E-AB7E-21FE6445BA7A}" type="datetimeFigureOut">
              <a:rPr lang="en-US" smtClean="0"/>
              <a:t>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29971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D03304-DE56-CD4E-AB7E-21FE6445BA7A}" type="datetimeFigureOut">
              <a:rPr lang="en-US" smtClean="0"/>
              <a:t>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149243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D03304-DE56-CD4E-AB7E-21FE6445BA7A}" type="datetimeFigureOut">
              <a:rPr lang="en-US" smtClean="0"/>
              <a:t>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71475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03304-DE56-CD4E-AB7E-21FE6445BA7A}" type="datetimeFigureOut">
              <a:rPr lang="en-US" smtClean="0"/>
              <a:t>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198445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03304-DE56-CD4E-AB7E-21FE6445BA7A}" type="datetimeFigureOut">
              <a:rPr lang="en-US" smtClean="0"/>
              <a:t>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19979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03304-DE56-CD4E-AB7E-21FE6445BA7A}" type="datetimeFigureOut">
              <a:rPr lang="en-US" smtClean="0"/>
              <a:t>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E052-ECE2-8945-A18F-3A62DD27F20B}" type="slidenum">
              <a:rPr lang="en-US" smtClean="0"/>
              <a:t>‹#›</a:t>
            </a:fld>
            <a:endParaRPr lang="en-US"/>
          </a:p>
        </p:txBody>
      </p:sp>
    </p:spTree>
    <p:extLst>
      <p:ext uri="{BB962C8B-B14F-4D97-AF65-F5344CB8AC3E}">
        <p14:creationId xmlns:p14="http://schemas.microsoft.com/office/powerpoint/2010/main" val="1354262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03304-DE56-CD4E-AB7E-21FE6445BA7A}" type="datetimeFigureOut">
              <a:rPr lang="en-US" smtClean="0"/>
              <a:t>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1E052-ECE2-8945-A18F-3A62DD27F20B}" type="slidenum">
              <a:rPr lang="en-US" smtClean="0"/>
              <a:t>‹#›</a:t>
            </a:fld>
            <a:endParaRPr lang="en-US"/>
          </a:p>
        </p:txBody>
      </p:sp>
    </p:spTree>
    <p:extLst>
      <p:ext uri="{BB962C8B-B14F-4D97-AF65-F5344CB8AC3E}">
        <p14:creationId xmlns:p14="http://schemas.microsoft.com/office/powerpoint/2010/main" val="90437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8gFCW3PHBw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 Id="rId3" Type="http://schemas.openxmlformats.org/officeDocument/2006/relationships/image" Target="../media/image21.tif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s://www.youtube.com/watch?v=Lhc9PK2tG5k" TargetMode="External"/><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BBH3Xzz3Y3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hyperlink" Target="https://www.youtube.com/watch?v=7j0jvj4e4XU" TargetMode="External"/><Relationship Id="rId8" Type="http://schemas.openxmlformats.org/officeDocument/2006/relationships/hyperlink" Target="https://www.youtube.com/watch?v=Bdno2YLm4Ms" TargetMode="External"/><Relationship Id="rId9" Type="http://schemas.openxmlformats.org/officeDocument/2006/relationships/hyperlink" Target="https://www.youtube.com/watch?v=s8GT2yNPJQ8" TargetMode="External"/><Relationship Id="rId10"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31" y="139729"/>
            <a:ext cx="11935213" cy="1446550"/>
          </a:xfrm>
          <a:prstGeom prst="rect">
            <a:avLst/>
          </a:prstGeom>
          <a:noFill/>
        </p:spPr>
        <p:txBody>
          <a:bodyPr wrap="square" lIns="91440" tIns="45720" rIns="91440" bIns="45720">
            <a:spAutoFit/>
          </a:bodyPr>
          <a:lstStyle/>
          <a:p>
            <a:pPr algn="ctr"/>
            <a:r>
              <a:rPr lang="en-US" sz="4400"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AIM</a:t>
            </a:r>
            <a:r>
              <a:rPr lang="en-US" sz="4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How did the abolitionist movement develop and expand during the 1800s?</a:t>
            </a:r>
            <a:endParaRPr lang="en-US" sz="4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49" y="1705781"/>
            <a:ext cx="6778233" cy="50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6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1430002" cy="6858001"/>
          </a:xfrm>
          <a:prstGeom prst="rect">
            <a:avLst/>
          </a:prstGeom>
        </p:spPr>
      </p:pic>
      <p:pic>
        <p:nvPicPr>
          <p:cNvPr id="3" name="Picture 2"/>
          <p:cNvPicPr>
            <a:picLocks noChangeAspect="1"/>
          </p:cNvPicPr>
          <p:nvPr/>
        </p:nvPicPr>
        <p:blipFill>
          <a:blip r:embed="rId3"/>
          <a:stretch>
            <a:fillRect/>
          </a:stretch>
        </p:blipFill>
        <p:spPr>
          <a:xfrm>
            <a:off x="2157984" y="0"/>
            <a:ext cx="10034015" cy="6874368"/>
          </a:xfrm>
          <a:prstGeom prst="rect">
            <a:avLst/>
          </a:prstGeom>
        </p:spPr>
      </p:pic>
      <p:pic>
        <p:nvPicPr>
          <p:cNvPr id="4" name="Picture 3"/>
          <p:cNvPicPr>
            <a:picLocks noChangeAspect="1"/>
          </p:cNvPicPr>
          <p:nvPr/>
        </p:nvPicPr>
        <p:blipFill>
          <a:blip r:embed="rId4"/>
          <a:stretch>
            <a:fillRect/>
          </a:stretch>
        </p:blipFill>
        <p:spPr>
          <a:xfrm>
            <a:off x="1049780" y="16368"/>
            <a:ext cx="9659155" cy="6858000"/>
          </a:xfrm>
          <a:prstGeom prst="rect">
            <a:avLst/>
          </a:prstGeom>
        </p:spPr>
      </p:pic>
    </p:spTree>
    <p:extLst>
      <p:ext uri="{BB962C8B-B14F-4D97-AF65-F5344CB8AC3E}">
        <p14:creationId xmlns:p14="http://schemas.microsoft.com/office/powerpoint/2010/main" val="118346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981200" y="203200"/>
            <a:ext cx="8229600" cy="1323439"/>
          </a:xfrm>
          <a:prstGeom prst="rect">
            <a:avLst/>
          </a:prstGeom>
          <a:noFill/>
          <a:ln w="9525">
            <a:solidFill>
              <a:schemeClr val="bg1"/>
            </a:solid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x-none" sz="4000" dirty="0">
                <a:solidFill>
                  <a:srgbClr val="CCECFF"/>
                </a:solidFill>
                <a:latin typeface="BlackChancery" charset="0"/>
              </a:rPr>
              <a:t>Transcendentalist </a:t>
            </a:r>
            <a:r>
              <a:rPr lang="en-US" altLang="x-none" sz="4000" dirty="0" smtClean="0">
                <a:solidFill>
                  <a:srgbClr val="CCECFF"/>
                </a:solidFill>
                <a:latin typeface="BlackChancery" charset="0"/>
              </a:rPr>
              <a:t>Intellectuals/Writers</a:t>
            </a:r>
          </a:p>
          <a:p>
            <a:pPr algn="ctr" eaLnBrk="1" hangingPunct="1"/>
            <a:r>
              <a:rPr lang="en-US" altLang="x-none" sz="4000" dirty="0">
                <a:solidFill>
                  <a:srgbClr val="CCECFF"/>
                </a:solidFill>
                <a:latin typeface="BlackChancery" charset="0"/>
              </a:rPr>
              <a:t>f</a:t>
            </a:r>
            <a:r>
              <a:rPr lang="en-US" altLang="x-none" sz="4000" dirty="0" smtClean="0">
                <a:solidFill>
                  <a:srgbClr val="CCECFF"/>
                </a:solidFill>
                <a:latin typeface="BlackChancery" charset="0"/>
              </a:rPr>
              <a:t>rom Concord, Massachusetts</a:t>
            </a:r>
            <a:endParaRPr lang="en-US" altLang="x-none" sz="3600" dirty="0">
              <a:solidFill>
                <a:schemeClr val="bg1"/>
              </a:solidFill>
              <a:latin typeface="BlackChancery" charset="0"/>
            </a:endParaRPr>
          </a:p>
        </p:txBody>
      </p:sp>
      <p:sp>
        <p:nvSpPr>
          <p:cNvPr id="193540" name="Oval 4"/>
          <p:cNvSpPr>
            <a:spLocks noChangeArrowheads="1"/>
          </p:cNvSpPr>
          <p:nvPr/>
        </p:nvSpPr>
        <p:spPr bwMode="auto">
          <a:xfrm>
            <a:off x="3048000" y="2102586"/>
            <a:ext cx="2607212" cy="2088414"/>
          </a:xfrm>
          <a:prstGeom prst="ellipse">
            <a:avLst/>
          </a:prstGeom>
          <a:solidFill>
            <a:schemeClr val="bg1"/>
          </a:solidFill>
          <a:ln>
            <a:noFill/>
          </a:ln>
          <a:effectLst>
            <a:prstShdw prst="shdw17" dist="17961" dir="2700000">
              <a:srgbClr val="9999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pPr algn="ctr">
              <a:defRPr/>
            </a:pPr>
            <a:r>
              <a:rPr lang="en-US" sz="2500" b="1" dirty="0">
                <a:latin typeface="Comic Sans MS" pitchFamily="66" charset="0"/>
              </a:rPr>
              <a:t>Ralph Waldo</a:t>
            </a:r>
          </a:p>
          <a:p>
            <a:pPr algn="ctr">
              <a:defRPr/>
            </a:pPr>
            <a:r>
              <a:rPr lang="en-US" sz="2500" b="1" dirty="0">
                <a:latin typeface="Comic Sans MS" pitchFamily="66" charset="0"/>
              </a:rPr>
              <a:t>Emerson</a:t>
            </a:r>
          </a:p>
        </p:txBody>
      </p:sp>
      <p:sp>
        <p:nvSpPr>
          <p:cNvPr id="193542" name="Oval 6"/>
          <p:cNvSpPr>
            <a:spLocks noChangeArrowheads="1"/>
          </p:cNvSpPr>
          <p:nvPr/>
        </p:nvSpPr>
        <p:spPr bwMode="auto">
          <a:xfrm>
            <a:off x="6387318" y="2102586"/>
            <a:ext cx="2756682" cy="2088414"/>
          </a:xfrm>
          <a:prstGeom prst="ellipse">
            <a:avLst/>
          </a:prstGeom>
          <a:solidFill>
            <a:schemeClr val="bg1"/>
          </a:solidFill>
          <a:ln>
            <a:noFill/>
          </a:ln>
          <a:effectLst>
            <a:prstShdw prst="shdw17" dist="17961" dir="2700000">
              <a:srgbClr val="9999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pPr algn="ctr">
              <a:defRPr/>
            </a:pPr>
            <a:r>
              <a:rPr lang="en-US" sz="2500" b="1" dirty="0">
                <a:latin typeface="Comic Sans MS" pitchFamily="66" charset="0"/>
              </a:rPr>
              <a:t>Henry David</a:t>
            </a:r>
          </a:p>
          <a:p>
            <a:pPr algn="ctr">
              <a:defRPr/>
            </a:pPr>
            <a:r>
              <a:rPr lang="en-US" sz="2500" b="1" dirty="0">
                <a:latin typeface="Comic Sans MS" pitchFamily="66" charset="0"/>
              </a:rPr>
              <a:t>Thoreau</a:t>
            </a:r>
          </a:p>
        </p:txBody>
      </p:sp>
      <p:sp>
        <p:nvSpPr>
          <p:cNvPr id="193543" name="Line 7"/>
          <p:cNvSpPr>
            <a:spLocks noChangeShapeType="1"/>
          </p:cNvSpPr>
          <p:nvPr/>
        </p:nvSpPr>
        <p:spPr bwMode="auto">
          <a:xfrm flipH="1">
            <a:off x="2895600" y="4038600"/>
            <a:ext cx="609600" cy="4572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4" name="Text Box 8"/>
          <p:cNvSpPr txBox="1">
            <a:spLocks noChangeArrowheads="1"/>
          </p:cNvSpPr>
          <p:nvPr/>
        </p:nvSpPr>
        <p:spPr bwMode="auto">
          <a:xfrm>
            <a:off x="1524000" y="4495801"/>
            <a:ext cx="1905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x-none" sz="2000" b="1" i="1" dirty="0" smtClean="0">
                <a:latin typeface="Comic Sans MS" charset="0"/>
              </a:rPr>
              <a:t>Don</a:t>
            </a:r>
            <a:r>
              <a:rPr lang="mr-IN" altLang="x-none" sz="2000" b="1" i="1" dirty="0" smtClean="0">
                <a:latin typeface="Comic Sans MS" charset="0"/>
              </a:rPr>
              <a:t>’</a:t>
            </a:r>
            <a:r>
              <a:rPr lang="en-US" altLang="x-none" sz="2000" b="1" i="1" dirty="0" smtClean="0">
                <a:latin typeface="Comic Sans MS" charset="0"/>
              </a:rPr>
              <a:t>t imitate European culture </a:t>
            </a:r>
            <a:endParaRPr lang="en-US" altLang="x-none" sz="2000" b="1" dirty="0">
              <a:latin typeface="Comic Sans MS" charset="0"/>
            </a:endParaRPr>
          </a:p>
        </p:txBody>
      </p:sp>
      <p:sp>
        <p:nvSpPr>
          <p:cNvPr id="193545" name="Line 9"/>
          <p:cNvSpPr>
            <a:spLocks noChangeShapeType="1"/>
          </p:cNvSpPr>
          <p:nvPr/>
        </p:nvSpPr>
        <p:spPr bwMode="auto">
          <a:xfrm flipH="1">
            <a:off x="7391400" y="4038599"/>
            <a:ext cx="381000" cy="1099425"/>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6" name="Text Box 10"/>
          <p:cNvSpPr txBox="1">
            <a:spLocks noChangeArrowheads="1"/>
          </p:cNvSpPr>
          <p:nvPr/>
        </p:nvSpPr>
        <p:spPr bwMode="auto">
          <a:xfrm>
            <a:off x="6324600" y="5138025"/>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x-none" sz="2000" b="1" i="1">
                <a:latin typeface="Comic Sans MS" charset="0"/>
              </a:rPr>
              <a:t>Walden</a:t>
            </a:r>
            <a:br>
              <a:rPr lang="en-US" altLang="x-none" sz="2000" b="1" i="1">
                <a:latin typeface="Comic Sans MS" charset="0"/>
              </a:rPr>
            </a:br>
            <a:r>
              <a:rPr lang="en-US" altLang="x-none" sz="2000" b="1">
                <a:latin typeface="Comic Sans MS" charset="0"/>
              </a:rPr>
              <a:t>(1854)</a:t>
            </a:r>
          </a:p>
        </p:txBody>
      </p:sp>
      <p:sp>
        <p:nvSpPr>
          <p:cNvPr id="193547" name="Line 11"/>
          <p:cNvSpPr>
            <a:spLocks noChangeShapeType="1"/>
          </p:cNvSpPr>
          <p:nvPr/>
        </p:nvSpPr>
        <p:spPr bwMode="auto">
          <a:xfrm>
            <a:off x="8597118" y="4038599"/>
            <a:ext cx="623082" cy="533401"/>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8" name="Text Box 12"/>
          <p:cNvSpPr txBox="1">
            <a:spLocks noChangeArrowheads="1"/>
          </p:cNvSpPr>
          <p:nvPr/>
        </p:nvSpPr>
        <p:spPr bwMode="auto">
          <a:xfrm>
            <a:off x="8567225" y="4520130"/>
            <a:ext cx="266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x-none" sz="2000" b="1" i="1" dirty="0">
                <a:latin typeface="Comic Sans MS" charset="0"/>
              </a:rPr>
              <a:t>Resistance to Civil Disobedience</a:t>
            </a:r>
            <a:br>
              <a:rPr lang="en-US" altLang="x-none" sz="2000" b="1" i="1" dirty="0">
                <a:latin typeface="Comic Sans MS" charset="0"/>
              </a:rPr>
            </a:br>
            <a:r>
              <a:rPr lang="en-US" altLang="x-none" sz="2000" b="1" dirty="0">
                <a:latin typeface="Comic Sans MS" charset="0"/>
              </a:rPr>
              <a:t>(1849)</a:t>
            </a:r>
          </a:p>
        </p:txBody>
      </p:sp>
      <p:sp>
        <p:nvSpPr>
          <p:cNvPr id="193549" name="Line 13"/>
          <p:cNvSpPr>
            <a:spLocks noChangeShapeType="1"/>
          </p:cNvSpPr>
          <p:nvPr/>
        </p:nvSpPr>
        <p:spPr bwMode="auto">
          <a:xfrm>
            <a:off x="4495800" y="4114800"/>
            <a:ext cx="457200" cy="6096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50" name="Text Box 14"/>
          <p:cNvSpPr txBox="1">
            <a:spLocks noChangeArrowheads="1"/>
          </p:cNvSpPr>
          <p:nvPr/>
        </p:nvSpPr>
        <p:spPr bwMode="auto">
          <a:xfrm>
            <a:off x="3886200" y="4648201"/>
            <a:ext cx="236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x-none" sz="2000" b="1" i="1" dirty="0" smtClean="0">
                <a:latin typeface="Comic Sans MS" charset="0"/>
              </a:rPr>
              <a:t>Create an entirely new and original American culture </a:t>
            </a:r>
            <a:endParaRPr lang="en-US" altLang="x-none" sz="2000" b="1" dirty="0">
              <a:latin typeface="Comic Sans MS" charset="0"/>
            </a:endParaRPr>
          </a:p>
        </p:txBody>
      </p:sp>
      <p:sp>
        <p:nvSpPr>
          <p:cNvPr id="193551" name="Line 15"/>
          <p:cNvSpPr>
            <a:spLocks noChangeShapeType="1"/>
          </p:cNvSpPr>
          <p:nvPr/>
        </p:nvSpPr>
        <p:spPr bwMode="auto">
          <a:xfrm flipH="1">
            <a:off x="3352800" y="4114799"/>
            <a:ext cx="609600" cy="1724901"/>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52" name="Text Box 16"/>
          <p:cNvSpPr txBox="1">
            <a:spLocks noChangeArrowheads="1"/>
          </p:cNvSpPr>
          <p:nvPr/>
        </p:nvSpPr>
        <p:spPr bwMode="auto">
          <a:xfrm>
            <a:off x="2324100" y="5839701"/>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x-none" sz="2000" b="1">
                <a:latin typeface="Comic Sans MS" charset="0"/>
              </a:rPr>
              <a:t>“The American Scholar” </a:t>
            </a:r>
            <a:r>
              <a:rPr lang="en-US" altLang="x-none" sz="2000" b="1" i="1">
                <a:latin typeface="Comic Sans MS" charset="0"/>
              </a:rPr>
              <a:t> </a:t>
            </a:r>
            <a:r>
              <a:rPr lang="en-US" altLang="x-none" sz="2000" b="1">
                <a:latin typeface="Comic Sans MS" charset="0"/>
              </a:rPr>
              <a:t>(1837)</a:t>
            </a:r>
          </a:p>
        </p:txBody>
      </p:sp>
      <p:pic>
        <p:nvPicPr>
          <p:cNvPr id="193554" name="Picture 18" descr="henry-david-tho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330" y="1255642"/>
            <a:ext cx="2206869" cy="31917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3555" name="Picture 19" descr="Ralph Walso Emerson"/>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38736" y="1255643"/>
            <a:ext cx="2304464" cy="307261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 name="Line 9"/>
          <p:cNvSpPr>
            <a:spLocks noChangeShapeType="1"/>
          </p:cNvSpPr>
          <p:nvPr/>
        </p:nvSpPr>
        <p:spPr bwMode="auto">
          <a:xfrm>
            <a:off x="8078371" y="4174932"/>
            <a:ext cx="333523" cy="1351673"/>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 name="Text Box 12"/>
          <p:cNvSpPr txBox="1">
            <a:spLocks noChangeArrowheads="1"/>
          </p:cNvSpPr>
          <p:nvPr/>
        </p:nvSpPr>
        <p:spPr bwMode="auto">
          <a:xfrm>
            <a:off x="7712904" y="5539770"/>
            <a:ext cx="29644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x-none" sz="2000" b="1" i="1" dirty="0" smtClean="0">
                <a:latin typeface="Comic Sans MS" charset="0"/>
              </a:rPr>
              <a:t>Advocated nonviolent protest/civil disobedience</a:t>
            </a:r>
            <a:endParaRPr lang="en-US" altLang="x-none" sz="2000" b="1" dirty="0">
              <a:latin typeface="Comic Sans MS" charset="0"/>
            </a:endParaRPr>
          </a:p>
        </p:txBody>
      </p:sp>
    </p:spTree>
    <p:extLst>
      <p:ext uri="{BB962C8B-B14F-4D97-AF65-F5344CB8AC3E}">
        <p14:creationId xmlns:p14="http://schemas.microsoft.com/office/powerpoint/2010/main" val="436043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dissolve">
                                      <p:cBhvr>
                                        <p:cTn id="7" dur="500"/>
                                        <p:tgtEl>
                                          <p:spTgt spid="193540"/>
                                        </p:tgtEl>
                                      </p:cBhvr>
                                    </p:animEffect>
                                  </p:childTnLst>
                                </p:cTn>
                              </p:par>
                              <p:par>
                                <p:cTn id="8" presetID="1" presetClass="entr" presetSubtype="0" fill="hold" nodeType="withEffect">
                                  <p:stCondLst>
                                    <p:cond delay="0"/>
                                  </p:stCondLst>
                                  <p:childTnLst>
                                    <p:set>
                                      <p:cBhvr>
                                        <p:cTn id="9" dur="1" fill="hold">
                                          <p:stCondLst>
                                            <p:cond delay="0"/>
                                          </p:stCondLst>
                                        </p:cTn>
                                        <p:tgtEl>
                                          <p:spTgt spid="19355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3543"/>
                                        </p:tgtEl>
                                        <p:attrNameLst>
                                          <p:attrName>style.visibility</p:attrName>
                                        </p:attrNameLst>
                                      </p:cBhvr>
                                      <p:to>
                                        <p:strVal val="visible"/>
                                      </p:to>
                                    </p:set>
                                    <p:animEffect transition="in" filter="fade">
                                      <p:cBhvr>
                                        <p:cTn id="14" dur="2000"/>
                                        <p:tgtEl>
                                          <p:spTgt spid="19354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3544"/>
                                        </p:tgtEl>
                                        <p:attrNameLst>
                                          <p:attrName>style.visibility</p:attrName>
                                        </p:attrNameLst>
                                      </p:cBhvr>
                                      <p:to>
                                        <p:strVal val="visible"/>
                                      </p:to>
                                    </p:set>
                                    <p:animEffect transition="in" filter="fade">
                                      <p:cBhvr>
                                        <p:cTn id="17" dur="2000"/>
                                        <p:tgtEl>
                                          <p:spTgt spid="1935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3549"/>
                                        </p:tgtEl>
                                        <p:attrNameLst>
                                          <p:attrName>style.visibility</p:attrName>
                                        </p:attrNameLst>
                                      </p:cBhvr>
                                      <p:to>
                                        <p:strVal val="visible"/>
                                      </p:to>
                                    </p:set>
                                    <p:animEffect transition="in" filter="fade">
                                      <p:cBhvr>
                                        <p:cTn id="22" dur="2000"/>
                                        <p:tgtEl>
                                          <p:spTgt spid="1935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3550"/>
                                        </p:tgtEl>
                                        <p:attrNameLst>
                                          <p:attrName>style.visibility</p:attrName>
                                        </p:attrNameLst>
                                      </p:cBhvr>
                                      <p:to>
                                        <p:strVal val="visible"/>
                                      </p:to>
                                    </p:set>
                                    <p:animEffect transition="in" filter="fade">
                                      <p:cBhvr>
                                        <p:cTn id="25" dur="2000"/>
                                        <p:tgtEl>
                                          <p:spTgt spid="1935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3551"/>
                                        </p:tgtEl>
                                        <p:attrNameLst>
                                          <p:attrName>style.visibility</p:attrName>
                                        </p:attrNameLst>
                                      </p:cBhvr>
                                      <p:to>
                                        <p:strVal val="visible"/>
                                      </p:to>
                                    </p:set>
                                    <p:animEffect transition="in" filter="fade">
                                      <p:cBhvr>
                                        <p:cTn id="30" dur="2000"/>
                                        <p:tgtEl>
                                          <p:spTgt spid="1935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3552"/>
                                        </p:tgtEl>
                                        <p:attrNameLst>
                                          <p:attrName>style.visibility</p:attrName>
                                        </p:attrNameLst>
                                      </p:cBhvr>
                                      <p:to>
                                        <p:strVal val="visible"/>
                                      </p:to>
                                    </p:set>
                                    <p:animEffect transition="in" filter="fade">
                                      <p:cBhvr>
                                        <p:cTn id="33" dur="2000"/>
                                        <p:tgtEl>
                                          <p:spTgt spid="19355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93542"/>
                                        </p:tgtEl>
                                        <p:attrNameLst>
                                          <p:attrName>style.visibility</p:attrName>
                                        </p:attrNameLst>
                                      </p:cBhvr>
                                      <p:to>
                                        <p:strVal val="visible"/>
                                      </p:to>
                                    </p:set>
                                    <p:animEffect transition="in" filter="dissolve">
                                      <p:cBhvr>
                                        <p:cTn id="36" dur="500"/>
                                        <p:tgtEl>
                                          <p:spTgt spid="193542"/>
                                        </p:tgtEl>
                                      </p:cBhvr>
                                    </p:animEffect>
                                  </p:childTnLst>
                                </p:cTn>
                              </p:par>
                              <p:par>
                                <p:cTn id="37" presetID="1" presetClass="entr" presetSubtype="0" fill="hold" nodeType="withEffect">
                                  <p:stCondLst>
                                    <p:cond delay="0"/>
                                  </p:stCondLst>
                                  <p:childTnLst>
                                    <p:set>
                                      <p:cBhvr>
                                        <p:cTn id="38" dur="1" fill="hold">
                                          <p:stCondLst>
                                            <p:cond delay="0"/>
                                          </p:stCondLst>
                                        </p:cTn>
                                        <p:tgtEl>
                                          <p:spTgt spid="1935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3545"/>
                                        </p:tgtEl>
                                        <p:attrNameLst>
                                          <p:attrName>style.visibility</p:attrName>
                                        </p:attrNameLst>
                                      </p:cBhvr>
                                      <p:to>
                                        <p:strVal val="visible"/>
                                      </p:to>
                                    </p:set>
                                    <p:animEffect transition="in" filter="fade">
                                      <p:cBhvr>
                                        <p:cTn id="43" dur="2000"/>
                                        <p:tgtEl>
                                          <p:spTgt spid="1935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3546"/>
                                        </p:tgtEl>
                                        <p:attrNameLst>
                                          <p:attrName>style.visibility</p:attrName>
                                        </p:attrNameLst>
                                      </p:cBhvr>
                                      <p:to>
                                        <p:strVal val="visible"/>
                                      </p:to>
                                    </p:set>
                                    <p:animEffect transition="in" filter="fade">
                                      <p:cBhvr>
                                        <p:cTn id="46" dur="2000"/>
                                        <p:tgtEl>
                                          <p:spTgt spid="1935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3547"/>
                                        </p:tgtEl>
                                        <p:attrNameLst>
                                          <p:attrName>style.visibility</p:attrName>
                                        </p:attrNameLst>
                                      </p:cBhvr>
                                      <p:to>
                                        <p:strVal val="visible"/>
                                      </p:to>
                                    </p:set>
                                    <p:animEffect transition="in" filter="fade">
                                      <p:cBhvr>
                                        <p:cTn id="51" dur="2000"/>
                                        <p:tgtEl>
                                          <p:spTgt spid="1935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3548"/>
                                        </p:tgtEl>
                                        <p:attrNameLst>
                                          <p:attrName>style.visibility</p:attrName>
                                        </p:attrNameLst>
                                      </p:cBhvr>
                                      <p:to>
                                        <p:strVal val="visible"/>
                                      </p:to>
                                    </p:set>
                                    <p:animEffect transition="in" filter="fade">
                                      <p:cBhvr>
                                        <p:cTn id="54" dur="2000"/>
                                        <p:tgtEl>
                                          <p:spTgt spid="1935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2" grpId="0" animBg="1"/>
      <p:bldP spid="193543" grpId="0" animBg="1"/>
      <p:bldP spid="193544" grpId="0"/>
      <p:bldP spid="193545" grpId="0" animBg="1"/>
      <p:bldP spid="193546" grpId="0"/>
      <p:bldP spid="193547" grpId="0" animBg="1"/>
      <p:bldP spid="193548" grpId="0"/>
      <p:bldP spid="193549" grpId="0" animBg="1"/>
      <p:bldP spid="193550" grpId="0"/>
      <p:bldP spid="193551" grpId="0" animBg="1"/>
      <p:bldP spid="193552"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2295378" y="0"/>
            <a:ext cx="7239000" cy="838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x-none" sz="4600">
                <a:solidFill>
                  <a:srgbClr val="CCECFF"/>
                </a:solidFill>
                <a:latin typeface="BlackChancery" charset="0"/>
              </a:rPr>
              <a:t>The Transcendentalist Agenda</a:t>
            </a:r>
            <a:endParaRPr lang="en-US" altLang="x-none" sz="4600">
              <a:solidFill>
                <a:srgbClr val="E80000"/>
              </a:solidFill>
              <a:latin typeface="BlackChancery" charset="0"/>
            </a:endParaRPr>
          </a:p>
        </p:txBody>
      </p:sp>
      <p:sp>
        <p:nvSpPr>
          <p:cNvPr id="306179" name="Text Box 3"/>
          <p:cNvSpPr txBox="1">
            <a:spLocks noChangeArrowheads="1"/>
          </p:cNvSpPr>
          <p:nvPr/>
        </p:nvSpPr>
        <p:spPr bwMode="auto">
          <a:xfrm>
            <a:off x="140678" y="978604"/>
            <a:ext cx="1093059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rgbClr val="FF0000"/>
              </a:buClr>
              <a:buSzPct val="110000"/>
              <a:buFont typeface="Wingdings" charset="2"/>
              <a:buChar char="§"/>
            </a:pPr>
            <a:r>
              <a:rPr lang="en-US" altLang="x-none" sz="3000" b="1" dirty="0">
                <a:latin typeface="Comic Sans MS" charset="0"/>
              </a:rPr>
              <a:t>Give freedom to the slaves</a:t>
            </a:r>
            <a:r>
              <a:rPr lang="en-US" altLang="x-none" sz="3000" b="1" dirty="0" smtClean="0">
                <a:latin typeface="Comic Sans MS" charset="0"/>
              </a:rPr>
              <a:t>.</a:t>
            </a:r>
            <a:endParaRPr lang="en-US" altLang="x-none" sz="3000" b="1" dirty="0">
              <a:latin typeface="Comic Sans MS" charset="0"/>
            </a:endParaRPr>
          </a:p>
          <a:p>
            <a:pPr eaLnBrk="1" hangingPunct="1">
              <a:spcBef>
                <a:spcPct val="50000"/>
              </a:spcBef>
              <a:buClr>
                <a:srgbClr val="FF0000"/>
              </a:buClr>
              <a:buSzPct val="110000"/>
              <a:buFont typeface="Wingdings" charset="2"/>
              <a:buChar char="§"/>
            </a:pPr>
            <a:r>
              <a:rPr lang="en-US" altLang="x-none" sz="3000" b="1" dirty="0">
                <a:latin typeface="Comic Sans MS" charset="0"/>
              </a:rPr>
              <a:t>Give well-being to the poor and the miserable</a:t>
            </a:r>
            <a:r>
              <a:rPr lang="en-US" altLang="x-none" sz="3000" b="1" dirty="0" smtClean="0">
                <a:latin typeface="Comic Sans MS" charset="0"/>
              </a:rPr>
              <a:t>.</a:t>
            </a:r>
            <a:endParaRPr lang="en-US" altLang="x-none" sz="3000" b="1" dirty="0">
              <a:latin typeface="Comic Sans MS" charset="0"/>
            </a:endParaRPr>
          </a:p>
          <a:p>
            <a:pPr eaLnBrk="1" hangingPunct="1">
              <a:spcBef>
                <a:spcPct val="50000"/>
              </a:spcBef>
              <a:buClr>
                <a:srgbClr val="FF0000"/>
              </a:buClr>
              <a:buSzPct val="110000"/>
              <a:buFont typeface="Wingdings" charset="2"/>
              <a:buChar char="§"/>
            </a:pPr>
            <a:r>
              <a:rPr lang="en-US" altLang="x-none" sz="3000" b="1" dirty="0">
                <a:latin typeface="Comic Sans MS" charset="0"/>
              </a:rPr>
              <a:t>Give learning to the ignorant</a:t>
            </a:r>
            <a:r>
              <a:rPr lang="en-US" altLang="x-none" sz="3000" b="1" dirty="0" smtClean="0">
                <a:latin typeface="Comic Sans MS" charset="0"/>
              </a:rPr>
              <a:t>.</a:t>
            </a:r>
            <a:endParaRPr lang="en-US" altLang="x-none" sz="3000" b="1" dirty="0">
              <a:latin typeface="Comic Sans MS" charset="0"/>
            </a:endParaRPr>
          </a:p>
          <a:p>
            <a:pPr eaLnBrk="1" hangingPunct="1">
              <a:spcBef>
                <a:spcPct val="50000"/>
              </a:spcBef>
              <a:buClr>
                <a:srgbClr val="FF0000"/>
              </a:buClr>
              <a:buSzPct val="110000"/>
              <a:buFont typeface="Wingdings" charset="2"/>
              <a:buChar char="§"/>
            </a:pPr>
            <a:r>
              <a:rPr lang="en-US" altLang="x-none" sz="3000" b="1" dirty="0">
                <a:latin typeface="Comic Sans MS" charset="0"/>
              </a:rPr>
              <a:t>Give health to the sick</a:t>
            </a:r>
            <a:r>
              <a:rPr lang="en-US" altLang="x-none" sz="3000" b="1" dirty="0" smtClean="0">
                <a:latin typeface="Comic Sans MS" charset="0"/>
              </a:rPr>
              <a:t>.</a:t>
            </a:r>
            <a:endParaRPr lang="en-US" altLang="x-none" sz="3000" b="1" dirty="0">
              <a:latin typeface="Comic Sans MS" charset="0"/>
            </a:endParaRPr>
          </a:p>
          <a:p>
            <a:pPr eaLnBrk="1" hangingPunct="1">
              <a:spcBef>
                <a:spcPct val="50000"/>
              </a:spcBef>
              <a:buClr>
                <a:srgbClr val="FF0000"/>
              </a:buClr>
              <a:buSzPct val="110000"/>
              <a:buFont typeface="Wingdings" charset="2"/>
              <a:buChar char="§"/>
            </a:pPr>
            <a:r>
              <a:rPr lang="en-US" altLang="x-none" sz="3000" b="1" dirty="0">
                <a:latin typeface="Comic Sans MS" charset="0"/>
              </a:rPr>
              <a:t>Give peace and justice to society.</a:t>
            </a:r>
          </a:p>
        </p:txBody>
      </p:sp>
      <p:sp>
        <p:nvSpPr>
          <p:cNvPr id="2" name="Rectangle 1"/>
          <p:cNvSpPr/>
          <p:nvPr/>
        </p:nvSpPr>
        <p:spPr>
          <a:xfrm>
            <a:off x="4004972" y="4302591"/>
            <a:ext cx="8424772" cy="2554545"/>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hlinkClick r:id="rId3"/>
              </a:rPr>
              <a:t>Gavin </a:t>
            </a:r>
            <a:r>
              <a:rPr lang="en-US" sz="4000" b="1" cap="none" spc="0"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hlinkClick r:id="rId3"/>
              </a:rPr>
              <a:t>DeGraw</a:t>
            </a:r>
            <a:endParaRPr lang="en-US" sz="40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hlinkClick r:id="rId3"/>
            </a:endParaRPr>
          </a:p>
          <a:p>
            <a:pPr algn="ctr"/>
            <a:r>
              <a:rPr lang="en-US" sz="40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hlinkClick r:id="rId3"/>
              </a:rPr>
              <a:t>“I Don’t Want To Be”</a:t>
            </a:r>
            <a:endParaRPr lang="en-US" sz="40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a:p>
            <a:pPr algn="ct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Can you find the </a:t>
            </a:r>
            <a:r>
              <a:rPr lang="en-US" sz="4000" i="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Transcendentalist</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lyrics?</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Rectangle 2"/>
          <p:cNvSpPr/>
          <p:nvPr/>
        </p:nvSpPr>
        <p:spPr>
          <a:xfrm>
            <a:off x="2295378" y="4535328"/>
            <a:ext cx="2263761" cy="1754326"/>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GAME</a:t>
            </a:r>
          </a:p>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TIME</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1883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9672" y="2038126"/>
            <a:ext cx="9404723" cy="643426"/>
          </a:xfrm>
        </p:spPr>
        <p:txBody>
          <a:bodyPr>
            <a:normAutofit fontScale="90000"/>
          </a:bodyPr>
          <a:lstStyle/>
          <a:p>
            <a:pPr>
              <a:defRPr/>
            </a:pPr>
            <a:r>
              <a:rPr lang="en-US" sz="3300" b="1" dirty="0" smtClean="0">
                <a:solidFill>
                  <a:schemeClr val="accent1"/>
                </a:solidFill>
              </a:rPr>
              <a:t/>
            </a:r>
            <a:br>
              <a:rPr lang="en-US" sz="3300" b="1" dirty="0" smtClean="0">
                <a:solidFill>
                  <a:schemeClr val="accent1"/>
                </a:solidFill>
              </a:rPr>
            </a:br>
            <a:r>
              <a:rPr lang="en-US" sz="3300" dirty="0" smtClean="0"/>
              <a:t>&gt; </a:t>
            </a:r>
            <a:r>
              <a:rPr lang="en-US" sz="3300" b="1" u="sng" dirty="0" smtClean="0">
                <a:solidFill>
                  <a:srgbClr val="FFC000"/>
                </a:solidFill>
              </a:rPr>
              <a:t>Brook Farm </a:t>
            </a:r>
            <a:r>
              <a:rPr lang="en-US" sz="3300" dirty="0" smtClean="0"/>
              <a:t/>
            </a:r>
            <a:br>
              <a:rPr lang="en-US" sz="3300" dirty="0" smtClean="0"/>
            </a:br>
            <a:r>
              <a:rPr lang="en-US" sz="3300" dirty="0" smtClean="0"/>
              <a:t>&gt; </a:t>
            </a:r>
            <a:r>
              <a:rPr lang="en-US" sz="3300" b="1" u="sng" dirty="0" smtClean="0">
                <a:solidFill>
                  <a:srgbClr val="FFC000"/>
                </a:solidFill>
              </a:rPr>
              <a:t>New Harmony</a:t>
            </a:r>
            <a:r>
              <a:rPr lang="en-US" sz="3300" dirty="0" smtClean="0"/>
              <a:t/>
            </a:r>
            <a:br>
              <a:rPr lang="en-US" sz="3300" dirty="0" smtClean="0"/>
            </a:br>
            <a:r>
              <a:rPr lang="en-US" sz="3300" dirty="0" smtClean="0"/>
              <a:t>&gt; </a:t>
            </a:r>
            <a:r>
              <a:rPr lang="en-US" sz="3300" b="1" u="sng" dirty="0" smtClean="0">
                <a:solidFill>
                  <a:srgbClr val="FFC000"/>
                </a:solidFill>
              </a:rPr>
              <a:t>Oneida Community</a:t>
            </a:r>
            <a:r>
              <a:rPr lang="en-US" sz="3300" dirty="0" smtClean="0"/>
              <a:t/>
            </a:r>
            <a:br>
              <a:rPr lang="en-US" sz="3300" dirty="0" smtClean="0"/>
            </a:br>
            <a:r>
              <a:rPr lang="en-US" sz="3300" dirty="0" smtClean="0"/>
              <a:t>&gt; </a:t>
            </a:r>
            <a:r>
              <a:rPr lang="en-US" sz="3300" b="1" u="sng" dirty="0" smtClean="0">
                <a:solidFill>
                  <a:srgbClr val="FFC000"/>
                </a:solidFill>
              </a:rPr>
              <a:t>Mormons</a:t>
            </a:r>
            <a:br>
              <a:rPr lang="en-US" sz="3300" b="1" u="sng" dirty="0" smtClean="0">
                <a:solidFill>
                  <a:srgbClr val="FFC000"/>
                </a:solidFill>
              </a:rPr>
            </a:br>
            <a:r>
              <a:rPr lang="en-US" sz="3300" dirty="0" smtClean="0">
                <a:solidFill>
                  <a:schemeClr val="tx1"/>
                </a:solidFill>
              </a:rPr>
              <a:t>&gt; </a:t>
            </a:r>
            <a:r>
              <a:rPr lang="en-US" sz="3300" b="1" u="sng" dirty="0" smtClean="0">
                <a:solidFill>
                  <a:srgbClr val="FFC000"/>
                </a:solidFill>
              </a:rPr>
              <a:t>Shakers</a:t>
            </a:r>
            <a:endParaRPr lang="en-US" sz="3300" b="1" u="sng" dirty="0">
              <a:solidFill>
                <a:srgbClr val="FFC000"/>
              </a:solidFill>
            </a:endParaRPr>
          </a:p>
        </p:txBody>
      </p:sp>
      <p:sp>
        <p:nvSpPr>
          <p:cNvPr id="52227" name="Rectangle 3"/>
          <p:cNvSpPr>
            <a:spLocks noGrp="1" noChangeArrowheads="1"/>
          </p:cNvSpPr>
          <p:nvPr>
            <p:ph type="body" idx="1"/>
          </p:nvPr>
        </p:nvSpPr>
        <p:spPr>
          <a:xfrm>
            <a:off x="1104293" y="3783245"/>
            <a:ext cx="10290538" cy="2814504"/>
          </a:xfrm>
        </p:spPr>
        <p:txBody>
          <a:bodyPr>
            <a:noAutofit/>
          </a:bodyPr>
          <a:lstStyle/>
          <a:p>
            <a:pPr eaLnBrk="1" hangingPunct="1">
              <a:buFont typeface="Wingdings" pitchFamily="2" charset="2"/>
              <a:buChar char="§"/>
              <a:defRPr/>
            </a:pPr>
            <a:r>
              <a:rPr lang="en-US" sz="3100" dirty="0" smtClean="0"/>
              <a:t>Utopian movements with the common vision to </a:t>
            </a:r>
            <a:r>
              <a:rPr lang="en-US" sz="3100" b="1" u="sng" dirty="0" smtClean="0">
                <a:solidFill>
                  <a:srgbClr val="FFC000"/>
                </a:solidFill>
              </a:rPr>
              <a:t>remake society in a “more perfect way”</a:t>
            </a:r>
          </a:p>
          <a:p>
            <a:pPr eaLnBrk="1" hangingPunct="1">
              <a:buFont typeface="Wingdings" pitchFamily="2" charset="2"/>
              <a:buChar char="§"/>
              <a:defRPr/>
            </a:pPr>
            <a:r>
              <a:rPr lang="en-US" sz="3100" b="1" u="sng" dirty="0" smtClean="0">
                <a:solidFill>
                  <a:srgbClr val="FFC000"/>
                </a:solidFill>
              </a:rPr>
              <a:t>Communal</a:t>
            </a:r>
            <a:r>
              <a:rPr lang="en-US" sz="3100" dirty="0" smtClean="0">
                <a:solidFill>
                  <a:srgbClr val="FFC000"/>
                </a:solidFill>
              </a:rPr>
              <a:t> </a:t>
            </a:r>
            <a:r>
              <a:rPr lang="en-US" sz="3100" dirty="0" smtClean="0"/>
              <a:t>characteristics</a:t>
            </a:r>
          </a:p>
          <a:p>
            <a:pPr eaLnBrk="1" hangingPunct="1">
              <a:buFont typeface="Wingdings" pitchFamily="2" charset="2"/>
              <a:buChar char="§"/>
              <a:defRPr/>
            </a:pPr>
            <a:r>
              <a:rPr lang="en-US" sz="3100" dirty="0" smtClean="0"/>
              <a:t>Separate from mainstream society</a:t>
            </a:r>
          </a:p>
        </p:txBody>
      </p:sp>
      <p:sp>
        <p:nvSpPr>
          <p:cNvPr id="2" name="Rectangle 1"/>
          <p:cNvSpPr/>
          <p:nvPr/>
        </p:nvSpPr>
        <p:spPr>
          <a:xfrm>
            <a:off x="2696703" y="13104"/>
            <a:ext cx="6545382" cy="923330"/>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UTOPIAN SOCIETIES</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283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0" y="0"/>
            <a:ext cx="6858000" cy="6858000"/>
          </a:xfrm>
          <a:prstGeom prst="rect">
            <a:avLst/>
          </a:prstGeom>
        </p:spPr>
      </p:pic>
      <p:sp>
        <p:nvSpPr>
          <p:cNvPr id="5" name="Rectangle 4"/>
          <p:cNvSpPr/>
          <p:nvPr/>
        </p:nvSpPr>
        <p:spPr>
          <a:xfrm>
            <a:off x="1135982" y="2321169"/>
            <a:ext cx="39533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Brook Farm</a:t>
            </a:r>
            <a:endParaRPr lang="en-US" sz="5400" b="1" cap="none" spc="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96759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8867" y="365117"/>
            <a:ext cx="4253133" cy="2252924"/>
          </a:xfrm>
          <a:prstGeom prst="rect">
            <a:avLst/>
          </a:prstGeom>
        </p:spPr>
        <p:txBody>
          <a:bodyPr wrap="square">
            <a:spAutoFit/>
          </a:bodyPr>
          <a:lstStyle/>
          <a:p>
            <a:pPr>
              <a:lnSpc>
                <a:spcPct val="90000"/>
              </a:lnSpc>
              <a:buFont typeface="Wingdings" pitchFamily="2" charset="2"/>
              <a:buChar char="§"/>
              <a:defRPr/>
            </a:pPr>
            <a:r>
              <a:rPr lang="en-US" sz="2600" dirty="0"/>
              <a:t>Rejected traditional family and marriage values</a:t>
            </a:r>
          </a:p>
          <a:p>
            <a:pPr>
              <a:lnSpc>
                <a:spcPct val="90000"/>
              </a:lnSpc>
              <a:buFont typeface="Wingdings" pitchFamily="2" charset="2"/>
              <a:buChar char="§"/>
              <a:defRPr/>
            </a:pPr>
            <a:r>
              <a:rPr lang="en-US" sz="2600" dirty="0"/>
              <a:t> All residents were married to all other residents </a:t>
            </a:r>
          </a:p>
        </p:txBody>
      </p:sp>
      <p:sp>
        <p:nvSpPr>
          <p:cNvPr id="3" name="Rectangle 2"/>
          <p:cNvSpPr/>
          <p:nvPr/>
        </p:nvSpPr>
        <p:spPr>
          <a:xfrm>
            <a:off x="7938867" y="2729492"/>
            <a:ext cx="4103078" cy="2516073"/>
          </a:xfrm>
          <a:prstGeom prst="rect">
            <a:avLst/>
          </a:prstGeom>
        </p:spPr>
        <p:txBody>
          <a:bodyPr wrap="square">
            <a:spAutoFit/>
          </a:bodyPr>
          <a:lstStyle/>
          <a:p>
            <a:pPr>
              <a:lnSpc>
                <a:spcPct val="90000"/>
              </a:lnSpc>
              <a:buFont typeface="Wingdings" pitchFamily="2" charset="2"/>
              <a:buChar char="§"/>
              <a:defRPr/>
            </a:pPr>
            <a:r>
              <a:rPr lang="en-US" sz="2500" dirty="0" smtClean="0"/>
              <a:t> Sexual  </a:t>
            </a:r>
            <a:r>
              <a:rPr lang="en-US" sz="2500" dirty="0"/>
              <a:t>behavior was monitored to prevent abuse.</a:t>
            </a:r>
          </a:p>
          <a:p>
            <a:pPr>
              <a:lnSpc>
                <a:spcPct val="90000"/>
              </a:lnSpc>
              <a:buFont typeface="Wingdings" pitchFamily="2" charset="2"/>
              <a:buChar char="§"/>
              <a:defRPr/>
            </a:pPr>
            <a:r>
              <a:rPr lang="en-US" sz="2500" dirty="0" smtClean="0"/>
              <a:t> Children </a:t>
            </a:r>
            <a:r>
              <a:rPr lang="en-US" sz="2500" dirty="0"/>
              <a:t>raised </a:t>
            </a:r>
            <a:r>
              <a:rPr lang="en-US" sz="2500" dirty="0" smtClean="0"/>
              <a:t>communally</a:t>
            </a:r>
            <a:endParaRPr lang="en-US" sz="2500" dirty="0"/>
          </a:p>
          <a:p>
            <a:pPr>
              <a:lnSpc>
                <a:spcPct val="90000"/>
              </a:lnSpc>
              <a:buFont typeface="Wingdings" pitchFamily="2" charset="2"/>
              <a:buChar char="§"/>
              <a:defRPr/>
            </a:pPr>
            <a:r>
              <a:rPr lang="en-US" sz="2500" dirty="0" smtClean="0"/>
              <a:t> Liberation </a:t>
            </a:r>
            <a:r>
              <a:rPr lang="en-US" sz="2500" dirty="0"/>
              <a:t>from the demands of male lust.</a:t>
            </a:r>
          </a:p>
        </p:txBody>
      </p:sp>
      <p:sp>
        <p:nvSpPr>
          <p:cNvPr id="4" name="Rectangle 3"/>
          <p:cNvSpPr/>
          <p:nvPr/>
        </p:nvSpPr>
        <p:spPr>
          <a:xfrm>
            <a:off x="111125" y="11174"/>
            <a:ext cx="6314549" cy="707886"/>
          </a:xfrm>
          <a:prstGeom prst="rect">
            <a:avLst/>
          </a:prstGeom>
          <a:noFill/>
        </p:spPr>
        <p:txBody>
          <a:bodyPr wrap="none" lIns="91440" tIns="45720" rIns="91440" bIns="45720">
            <a:spAutoFit/>
          </a:bodyPr>
          <a:lstStyle/>
          <a:p>
            <a:pPr algn="ctr"/>
            <a:r>
              <a:rPr lang="en-US" sz="4000" b="1" cap="none" spc="0" smtClean="0">
                <a:ln w="12700">
                  <a:solidFill>
                    <a:schemeClr val="tx2">
                      <a:satMod val="155000"/>
                    </a:schemeClr>
                  </a:solidFill>
                  <a:prstDash val="solid"/>
                </a:ln>
                <a:effectLst>
                  <a:outerShdw blurRad="41275" dist="20320" dir="1800000" algn="tl" rotWithShape="0">
                    <a:srgbClr val="000000">
                      <a:alpha val="40000"/>
                    </a:srgbClr>
                  </a:outerShdw>
                </a:effectLst>
              </a:rPr>
              <a:t>Oneida Community (NY)</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2"/>
          <a:stretch>
            <a:fillRect/>
          </a:stretch>
        </p:blipFill>
        <p:spPr>
          <a:xfrm>
            <a:off x="0" y="937846"/>
            <a:ext cx="7620000" cy="4876800"/>
          </a:xfrm>
          <a:prstGeom prst="rect">
            <a:avLst/>
          </a:prstGeom>
        </p:spPr>
      </p:pic>
      <p:pic>
        <p:nvPicPr>
          <p:cNvPr id="7" name="Picture 6"/>
          <p:cNvPicPr>
            <a:picLocks noChangeAspect="1"/>
          </p:cNvPicPr>
          <p:nvPr/>
        </p:nvPicPr>
        <p:blipFill>
          <a:blip r:embed="rId3"/>
          <a:stretch>
            <a:fillRect/>
          </a:stretch>
        </p:blipFill>
        <p:spPr>
          <a:xfrm>
            <a:off x="635000" y="4824046"/>
            <a:ext cx="3175000" cy="1981200"/>
          </a:xfrm>
          <a:prstGeom prst="rect">
            <a:avLst/>
          </a:prstGeom>
        </p:spPr>
      </p:pic>
      <p:sp>
        <p:nvSpPr>
          <p:cNvPr id="8" name="Rectangle 7"/>
          <p:cNvSpPr/>
          <p:nvPr/>
        </p:nvSpPr>
        <p:spPr>
          <a:xfrm>
            <a:off x="4041370" y="5478329"/>
            <a:ext cx="6899646" cy="1323439"/>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Prospered by selling</a:t>
            </a:r>
          </a:p>
          <a:p>
            <a:pPr algn="ct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HIGH QUALITY SILVERWARE!</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9" name="Rectangle 8"/>
          <p:cNvSpPr/>
          <p:nvPr/>
        </p:nvSpPr>
        <p:spPr>
          <a:xfrm>
            <a:off x="310663" y="830511"/>
            <a:ext cx="11064247" cy="923330"/>
          </a:xfrm>
          <a:prstGeom prst="rect">
            <a:avLst/>
          </a:prstGeom>
          <a:solidFill>
            <a:schemeClr val="accent2"/>
          </a:solid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“Sinful experiment of ‘free love’!</a:t>
            </a: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806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89707" y="136524"/>
            <a:ext cx="3357489" cy="703385"/>
          </a:xfrm>
        </p:spPr>
        <p:txBody>
          <a:bodyPr>
            <a:normAutofit fontScale="90000"/>
          </a:bodyPr>
          <a:lstStyle/>
          <a:p>
            <a:pPr eaLnBrk="1" hangingPunct="1">
              <a:defRPr/>
            </a:pPr>
            <a:r>
              <a:rPr lang="en-US" sz="5000" b="1" dirty="0" smtClean="0"/>
              <a:t>Shakers</a:t>
            </a:r>
          </a:p>
        </p:txBody>
      </p:sp>
      <p:sp>
        <p:nvSpPr>
          <p:cNvPr id="56323" name="Rectangle 3"/>
          <p:cNvSpPr>
            <a:spLocks noGrp="1" noChangeArrowheads="1"/>
          </p:cNvSpPr>
          <p:nvPr>
            <p:ph type="body" sz="half" idx="1"/>
          </p:nvPr>
        </p:nvSpPr>
        <p:spPr>
          <a:xfrm>
            <a:off x="222532" y="1022253"/>
            <a:ext cx="4037013" cy="4497388"/>
          </a:xfrm>
        </p:spPr>
        <p:txBody>
          <a:bodyPr>
            <a:normAutofit/>
          </a:bodyPr>
          <a:lstStyle/>
          <a:p>
            <a:pPr eaLnBrk="1" hangingPunct="1">
              <a:lnSpc>
                <a:spcPct val="90000"/>
              </a:lnSpc>
              <a:buFont typeface="Wingdings" pitchFamily="2" charset="2"/>
              <a:buChar char="§"/>
              <a:defRPr/>
            </a:pPr>
            <a:r>
              <a:rPr lang="en-US" sz="2800" dirty="0"/>
              <a:t>Religious extremists</a:t>
            </a:r>
          </a:p>
          <a:p>
            <a:pPr eaLnBrk="1" hangingPunct="1">
              <a:lnSpc>
                <a:spcPct val="90000"/>
              </a:lnSpc>
              <a:buFont typeface="Wingdings" pitchFamily="2" charset="2"/>
              <a:buChar char="§"/>
              <a:defRPr/>
            </a:pPr>
            <a:r>
              <a:rPr lang="en-US" sz="2800" dirty="0">
                <a:solidFill>
                  <a:srgbClr val="FFCC00"/>
                </a:solidFill>
              </a:rPr>
              <a:t>Re-defined traditional sexuality</a:t>
            </a:r>
          </a:p>
          <a:p>
            <a:pPr eaLnBrk="1" hangingPunct="1">
              <a:lnSpc>
                <a:spcPct val="90000"/>
              </a:lnSpc>
              <a:buFont typeface="Wingdings" pitchFamily="2" charset="2"/>
              <a:buChar char="§"/>
              <a:defRPr/>
            </a:pPr>
            <a:r>
              <a:rPr lang="en-US" sz="2800" dirty="0" smtClean="0"/>
              <a:t>“</a:t>
            </a:r>
            <a:r>
              <a:rPr lang="en-US" sz="2800" dirty="0"/>
              <a:t>Shaking” ecstatic movement- would “</a:t>
            </a:r>
            <a:r>
              <a:rPr lang="en-US" sz="2800" dirty="0">
                <a:solidFill>
                  <a:srgbClr val="FFCC00"/>
                </a:solidFill>
              </a:rPr>
              <a:t>shake themselves free from sin”</a:t>
            </a:r>
            <a:r>
              <a:rPr lang="en-US" sz="2800" dirty="0"/>
              <a:t> while performing a loud chant</a:t>
            </a:r>
            <a:r>
              <a:rPr lang="en-US" sz="2800" dirty="0" smtClean="0"/>
              <a:t>.</a:t>
            </a:r>
            <a:endParaRPr lang="en-US" sz="2800" dirty="0"/>
          </a:p>
        </p:txBody>
      </p:sp>
      <p:sp>
        <p:nvSpPr>
          <p:cNvPr id="31749" name="Text Box 5"/>
          <p:cNvSpPr txBox="1">
            <a:spLocks noChangeArrowheads="1"/>
          </p:cNvSpPr>
          <p:nvPr/>
        </p:nvSpPr>
        <p:spPr bwMode="auto">
          <a:xfrm>
            <a:off x="4648200" y="5334001"/>
            <a:ext cx="5715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x-none" i="1"/>
              <a:t>A view of Shaker Meeting from 1885. A photographer from the Poland Spring Hotel took this image. The Shakers are seated in the front benches. The spectators and guests from the Poland Spring Hotel are in the back rows. </a:t>
            </a:r>
            <a:endParaRPr lang="en-US" altLang="x-none"/>
          </a:p>
        </p:txBody>
      </p:sp>
      <p:pic>
        <p:nvPicPr>
          <p:cNvPr id="31750" name="Picture 6" descr="Sha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55" y="4883593"/>
            <a:ext cx="2505805" cy="197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pho_5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0"/>
            <a:ext cx="3810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40693" y="1152087"/>
            <a:ext cx="74158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Shaker Dance VIDEO!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3442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600200" y="152401"/>
            <a:ext cx="891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just">
              <a:spcBef>
                <a:spcPct val="0"/>
              </a:spcBef>
              <a:buFontTx/>
              <a:buNone/>
            </a:pPr>
            <a:r>
              <a:rPr lang="en-US" altLang="x-none" sz="2800" b="1" dirty="0">
                <a:solidFill>
                  <a:srgbClr val="000066"/>
                </a:solidFill>
                <a:latin typeface="Arial" charset="0"/>
                <a:ea typeface="MS Mincho" charset="-128"/>
                <a:cs typeface="MS Mincho" charset="-128"/>
              </a:rPr>
              <a:t>While America was undergoing an era of major change</a:t>
            </a:r>
            <a:r>
              <a:rPr lang="mr-IN" altLang="x-none" sz="2800" b="1" dirty="0">
                <a:solidFill>
                  <a:srgbClr val="000066"/>
                </a:solidFill>
                <a:latin typeface="Arial" charset="0"/>
                <a:ea typeface="MS Mincho" charset="-128"/>
              </a:rPr>
              <a:t>…</a:t>
            </a:r>
            <a:r>
              <a:rPr lang="en-US" altLang="x-none" sz="2800" b="1" dirty="0">
                <a:solidFill>
                  <a:srgbClr val="000066"/>
                </a:solidFill>
                <a:latin typeface="Arial" charset="0"/>
                <a:ea typeface="MS Mincho" charset="-128"/>
                <a:cs typeface="MS Mincho" charset="-128"/>
              </a:rPr>
              <a:t>there were many problems lying under the surface. These social ills were attacked many social reformers</a:t>
            </a:r>
            <a:r>
              <a:rPr lang="mr-IN" altLang="x-none" sz="2800" b="1" dirty="0">
                <a:solidFill>
                  <a:srgbClr val="000066"/>
                </a:solidFill>
                <a:latin typeface="Arial" charset="0"/>
                <a:ea typeface="MS Mincho" charset="-128"/>
                <a:cs typeface="MS Mincho" charset="-128"/>
              </a:rPr>
              <a:t>…</a:t>
            </a:r>
            <a:endParaRPr lang="en-US" altLang="x-none" sz="2800" b="1" dirty="0">
              <a:latin typeface="Times New Roman" charset="0"/>
              <a:ea typeface="MS Mincho" charset="-128"/>
              <a:cs typeface="MS Mincho" charset="-128"/>
            </a:endParaRPr>
          </a:p>
        </p:txBody>
      </p:sp>
      <p:sp>
        <p:nvSpPr>
          <p:cNvPr id="3" name="Rectangle 2"/>
          <p:cNvSpPr/>
          <p:nvPr/>
        </p:nvSpPr>
        <p:spPr>
          <a:xfrm>
            <a:off x="1600200" y="1968283"/>
            <a:ext cx="8915401" cy="1138773"/>
          </a:xfrm>
          <a:prstGeom prst="rect">
            <a:avLst/>
          </a:prstGeom>
          <a:noFill/>
        </p:spPr>
        <p:txBody>
          <a:bodyPr>
            <a:spAutoFit/>
          </a:bodyPr>
          <a:lstStyle/>
          <a:p>
            <a:pPr algn="ctr">
              <a:defRPr/>
            </a:pPr>
            <a:r>
              <a:rPr lang="en-US" sz="3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Major reform movement existed in the following areas</a:t>
            </a:r>
            <a:r>
              <a:rPr lang="mr-IN" sz="3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endParaRPr lang="en-US" sz="3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5" name="Rectangle 4"/>
          <p:cNvSpPr/>
          <p:nvPr/>
        </p:nvSpPr>
        <p:spPr>
          <a:xfrm>
            <a:off x="1600200" y="3266495"/>
            <a:ext cx="9192386" cy="2246769"/>
          </a:xfrm>
          <a:prstGeom prst="rect">
            <a:avLst/>
          </a:prstGeom>
          <a:solidFill>
            <a:schemeClr val="accent2"/>
          </a:solidFill>
        </p:spPr>
        <p:txBody>
          <a:bodyPr>
            <a:spAutoFit/>
          </a:bodyPr>
          <a:lstStyle/>
          <a:p>
            <a:pPr marL="342900" indent="-342900">
              <a:buFontTx/>
              <a:buAutoNum type="arabicPeriod"/>
              <a:defRPr/>
            </a:pPr>
            <a:r>
              <a:rPr lang="en-US" sz="3500" b="1" dirty="0">
                <a:ln w="12700">
                  <a:solidFill>
                    <a:schemeClr val="tx2">
                      <a:satMod val="155000"/>
                    </a:schemeClr>
                  </a:solidFill>
                  <a:prstDash val="solid"/>
                </a:ln>
                <a:effectLst>
                  <a:outerShdw blurRad="41275" dist="20320" dir="1800000" algn="tl" rotWithShape="0">
                    <a:srgbClr val="000000">
                      <a:alpha val="40000"/>
                    </a:srgbClr>
                  </a:outerShdw>
                </a:effectLst>
              </a:rPr>
              <a:t>Women’s Rights</a:t>
            </a:r>
          </a:p>
          <a:p>
            <a:pPr marL="342900" indent="-342900">
              <a:buFontTx/>
              <a:buAutoNum type="arabicPeriod"/>
              <a:defRPr/>
            </a:pPr>
            <a:r>
              <a:rPr lang="en-US" sz="3500" b="1" dirty="0">
                <a:ln w="12700">
                  <a:solidFill>
                    <a:schemeClr val="tx2">
                      <a:satMod val="155000"/>
                    </a:schemeClr>
                  </a:solidFill>
                  <a:prstDash val="solid"/>
                </a:ln>
                <a:effectLst>
                  <a:outerShdw blurRad="41275" dist="20320" dir="1800000" algn="tl" rotWithShape="0">
                    <a:srgbClr val="000000">
                      <a:alpha val="40000"/>
                    </a:srgbClr>
                  </a:outerShdw>
                </a:effectLst>
              </a:rPr>
              <a:t>Temperance</a:t>
            </a:r>
          </a:p>
          <a:p>
            <a:pPr marL="342900" indent="-342900">
              <a:buFontTx/>
              <a:buAutoNum type="arabicPeriod"/>
              <a:defRPr/>
            </a:pPr>
            <a:r>
              <a:rPr lang="en-US" sz="3500" b="1" dirty="0">
                <a:ln w="12700">
                  <a:solidFill>
                    <a:schemeClr val="tx2">
                      <a:satMod val="155000"/>
                    </a:schemeClr>
                  </a:solidFill>
                  <a:prstDash val="solid"/>
                </a:ln>
                <a:effectLst>
                  <a:outerShdw blurRad="41275" dist="20320" dir="1800000" algn="tl" rotWithShape="0">
                    <a:srgbClr val="000000">
                      <a:alpha val="40000"/>
                    </a:srgbClr>
                  </a:outerShdw>
                </a:effectLst>
              </a:rPr>
              <a:t>Public Education</a:t>
            </a:r>
          </a:p>
          <a:p>
            <a:pPr marL="342900" indent="-342900">
              <a:buFontTx/>
              <a:buAutoNum type="arabicPeriod"/>
              <a:defRPr/>
            </a:pPr>
            <a:r>
              <a:rPr lang="en-US" sz="3500" b="1" dirty="0">
                <a:ln w="12700">
                  <a:solidFill>
                    <a:schemeClr val="tx2">
                      <a:satMod val="155000"/>
                    </a:schemeClr>
                  </a:solidFill>
                  <a:prstDash val="solid"/>
                </a:ln>
                <a:effectLst>
                  <a:outerShdw blurRad="41275" dist="20320" dir="1800000" algn="tl" rotWithShape="0">
                    <a:srgbClr val="000000">
                      <a:alpha val="40000"/>
                    </a:srgbClr>
                  </a:outerShdw>
                </a:effectLst>
              </a:rPr>
              <a:t>Mental Health Reform and Prison Reform</a:t>
            </a:r>
          </a:p>
        </p:txBody>
      </p:sp>
    </p:spTree>
    <p:extLst>
      <p:ext uri="{BB962C8B-B14F-4D97-AF65-F5344CB8AC3E}">
        <p14:creationId xmlns:p14="http://schemas.microsoft.com/office/powerpoint/2010/main" val="36054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50874" y="983627"/>
            <a:ext cx="6332806" cy="2617702"/>
          </a:xfrm>
        </p:spPr>
        <p:txBody>
          <a:bodyPr>
            <a:normAutofit/>
          </a:bodyPr>
          <a:lstStyle/>
          <a:p>
            <a:pPr>
              <a:lnSpc>
                <a:spcPct val="90000"/>
              </a:lnSpc>
              <a:defRPr/>
            </a:pPr>
            <a:r>
              <a:rPr lang="en-US" altLang="x-none" sz="2800" dirty="0" smtClean="0">
                <a:effectLst>
                  <a:outerShdw blurRad="38100" dist="38100" dir="2700000" algn="tl">
                    <a:srgbClr val="000000"/>
                  </a:outerShdw>
                </a:effectLst>
                <a:latin typeface="Arial" charset="0"/>
              </a:rPr>
              <a:t>1817 - </a:t>
            </a:r>
            <a:r>
              <a:rPr lang="en-US" altLang="x-none" sz="2800" b="1" u="sng" dirty="0" smtClean="0">
                <a:solidFill>
                  <a:srgbClr val="FFC000"/>
                </a:solidFill>
                <a:effectLst>
                  <a:outerShdw blurRad="38100" dist="38100" dir="2700000" algn="tl">
                    <a:srgbClr val="000000"/>
                  </a:outerShdw>
                </a:effectLst>
                <a:latin typeface="Arial" charset="0"/>
              </a:rPr>
              <a:t>American </a:t>
            </a:r>
            <a:r>
              <a:rPr lang="en-US" altLang="x-none" sz="2800" b="1" u="sng" dirty="0">
                <a:solidFill>
                  <a:srgbClr val="FFC000"/>
                </a:solidFill>
                <a:effectLst>
                  <a:outerShdw blurRad="38100" dist="38100" dir="2700000" algn="tl">
                    <a:srgbClr val="000000"/>
                  </a:outerShdw>
                </a:effectLst>
                <a:latin typeface="Arial" charset="0"/>
              </a:rPr>
              <a:t>Colonization </a:t>
            </a:r>
            <a:r>
              <a:rPr lang="en-US" altLang="x-none" sz="2800" b="1" u="sng" dirty="0" smtClean="0">
                <a:solidFill>
                  <a:srgbClr val="FFC000"/>
                </a:solidFill>
                <a:effectLst>
                  <a:outerShdw blurRad="38100" dist="38100" dir="2700000" algn="tl">
                    <a:srgbClr val="000000"/>
                  </a:outerShdw>
                </a:effectLst>
                <a:latin typeface="Arial" charset="0"/>
              </a:rPr>
              <a:t>Society</a:t>
            </a:r>
            <a:endParaRPr lang="en-US" altLang="x-none" sz="2800" dirty="0" smtClean="0">
              <a:solidFill>
                <a:srgbClr val="FFC000"/>
              </a:solidFill>
              <a:effectLst>
                <a:outerShdw blurRad="38100" dist="38100" dir="2700000" algn="tl">
                  <a:srgbClr val="000000"/>
                </a:outerShdw>
              </a:effectLst>
              <a:latin typeface="Arial" charset="0"/>
            </a:endParaRPr>
          </a:p>
          <a:p>
            <a:pPr lvl="1">
              <a:lnSpc>
                <a:spcPct val="90000"/>
              </a:lnSpc>
              <a:defRPr/>
            </a:pPr>
            <a:r>
              <a:rPr lang="en-US" altLang="x-none" sz="2800" b="1" dirty="0" smtClean="0">
                <a:solidFill>
                  <a:srgbClr val="FFC000"/>
                </a:solidFill>
                <a:effectLst>
                  <a:outerShdw blurRad="38100" dist="38100" dir="2700000" algn="tl">
                    <a:srgbClr val="000000"/>
                  </a:outerShdw>
                </a:effectLst>
                <a:latin typeface="Arial" charset="0"/>
              </a:rPr>
              <a:t>Transporting free slaves to Africa</a:t>
            </a:r>
          </a:p>
          <a:p>
            <a:pPr lvl="1">
              <a:lnSpc>
                <a:spcPct val="90000"/>
              </a:lnSpc>
              <a:defRPr/>
            </a:pPr>
            <a:r>
              <a:rPr lang="en-US" altLang="x-none" sz="2800" dirty="0" smtClean="0">
                <a:effectLst>
                  <a:outerShdw blurRad="38100" dist="38100" dir="2700000" algn="tl">
                    <a:srgbClr val="000000"/>
                  </a:outerShdw>
                </a:effectLst>
                <a:latin typeface="Arial" charset="0"/>
              </a:rPr>
              <a:t>Politicians? THUMBS UP</a:t>
            </a:r>
          </a:p>
          <a:p>
            <a:pPr lvl="1">
              <a:lnSpc>
                <a:spcPct val="90000"/>
              </a:lnSpc>
              <a:defRPr/>
            </a:pPr>
            <a:r>
              <a:rPr lang="en-US" altLang="x-none" sz="2800" dirty="0" smtClean="0">
                <a:effectLst>
                  <a:outerShdw blurRad="38100" dist="38100" dir="2700000" algn="tl">
                    <a:srgbClr val="000000"/>
                  </a:outerShdw>
                </a:effectLst>
                <a:latin typeface="Arial" charset="0"/>
              </a:rPr>
              <a:t>Racist whites wanted them OUT!</a:t>
            </a:r>
          </a:p>
          <a:p>
            <a:pPr lvl="1">
              <a:lnSpc>
                <a:spcPct val="90000"/>
              </a:lnSpc>
              <a:defRPr/>
            </a:pPr>
            <a:endParaRPr lang="en-US" altLang="x-none" sz="2400" dirty="0" smtClean="0">
              <a:effectLst>
                <a:outerShdw blurRad="38100" dist="38100" dir="2700000" algn="tl">
                  <a:srgbClr val="000000"/>
                </a:outerShdw>
              </a:effectLst>
              <a:latin typeface="Arial" charset="0"/>
            </a:endParaRPr>
          </a:p>
          <a:p>
            <a:pPr lvl="1">
              <a:lnSpc>
                <a:spcPct val="90000"/>
              </a:lnSpc>
              <a:defRPr/>
            </a:pPr>
            <a:endParaRPr lang="en-US" altLang="x-none" sz="2400" b="1" u="sng" dirty="0">
              <a:solidFill>
                <a:srgbClr val="FFC000"/>
              </a:solidFill>
              <a:effectLst>
                <a:outerShdw blurRad="38100" dist="38100" dir="2700000" algn="tl">
                  <a:srgbClr val="FFFFFF"/>
                </a:outerShdw>
              </a:effectLst>
              <a:latin typeface="Arial" charset="0"/>
            </a:endParaRPr>
          </a:p>
        </p:txBody>
      </p:sp>
      <p:pic>
        <p:nvPicPr>
          <p:cNvPr id="27650" name="Picture 7" descr="image?id=62283&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35" y="983627"/>
            <a:ext cx="4665395" cy="386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050" y="3757075"/>
            <a:ext cx="4349829" cy="1449628"/>
          </a:xfrm>
          <a:prstGeom prst="rect">
            <a:avLst/>
          </a:prstGeom>
          <a:noFill/>
          <a:effectLst>
            <a:outerShdw dist="50800" dir="5400000" sx="70000" sy="70000" algn="ctr" rotWithShape="0">
              <a:srgbClr val="000000">
                <a:alpha val="58000"/>
              </a:srgbClr>
            </a:outerShdw>
          </a:effectLst>
        </p:spPr>
        <p:txBody>
          <a:bodyPr wrap="square">
            <a:spAutoFit/>
          </a:bodyPr>
          <a:lstStyle/>
          <a:p>
            <a:pPr marL="914400" lvl="1" indent="-457200">
              <a:lnSpc>
                <a:spcPct val="90000"/>
              </a:lnSpc>
              <a:buFont typeface="Arial" charset="0"/>
              <a:buChar char="•"/>
              <a:defRPr/>
            </a:pPr>
            <a:r>
              <a:rPr lang="en-US" altLang="x-none" sz="2600" dirty="0" smtClean="0">
                <a:effectLst>
                  <a:outerShdw blurRad="38100" dist="38100" dir="2700000" algn="tl">
                    <a:srgbClr val="FFFFFF"/>
                  </a:outerShdw>
                </a:effectLst>
                <a:latin typeface="Arial" charset="0"/>
                <a:ea typeface="Arial" charset="0"/>
                <a:cs typeface="Arial" charset="0"/>
              </a:rPr>
              <a:t>12,000 African Americans settled in Liberia</a:t>
            </a:r>
            <a:endParaRPr lang="en-US" altLang="x-none" sz="2600" dirty="0">
              <a:effectLst>
                <a:outerShdw blurRad="38100" dist="38100" dir="2700000" algn="tl">
                  <a:srgbClr val="FFFFFF"/>
                </a:outerShdw>
              </a:effectLst>
              <a:latin typeface="Arial" charset="0"/>
              <a:ea typeface="Arial" charset="0"/>
              <a:cs typeface="Arial" charset="0"/>
            </a:endParaRPr>
          </a:p>
          <a:p>
            <a:pPr eaLnBrk="1" hangingPunct="1">
              <a:defRPr/>
            </a:pPr>
            <a:endParaRPr lang="en-US" dirty="0"/>
          </a:p>
        </p:txBody>
      </p:sp>
      <p:sp>
        <p:nvSpPr>
          <p:cNvPr id="8" name="Rectangle 2"/>
          <p:cNvSpPr>
            <a:spLocks noGrp="1" noChangeArrowheads="1"/>
          </p:cNvSpPr>
          <p:nvPr>
            <p:ph type="title"/>
          </p:nvPr>
        </p:nvSpPr>
        <p:spPr>
          <a:xfrm>
            <a:off x="250874" y="67468"/>
            <a:ext cx="11664462" cy="760413"/>
          </a:xfrm>
          <a:solidFill>
            <a:schemeClr val="accent2"/>
          </a:solidFill>
        </p:spPr>
        <p:txBody>
          <a:bodyPr/>
          <a:lstStyle/>
          <a:p>
            <a:pPr>
              <a:defRPr/>
            </a:pPr>
            <a:r>
              <a:rPr lang="en-US" altLang="x-none" sz="4000" b="1" dirty="0" smtClean="0">
                <a:solidFill>
                  <a:srgbClr val="000066"/>
                </a:solidFill>
                <a:effectLst>
                  <a:outerShdw blurRad="38100" dist="38100" dir="2700000" algn="tl">
                    <a:srgbClr val="000000"/>
                  </a:outerShdw>
                </a:effectLst>
                <a:latin typeface="African" charset="0"/>
              </a:rPr>
              <a:t>The antislavery movement</a:t>
            </a:r>
            <a:r>
              <a:rPr lang="mr-IN" altLang="x-none" sz="4000" b="1" dirty="0" smtClean="0">
                <a:solidFill>
                  <a:srgbClr val="000066"/>
                </a:solidFill>
                <a:effectLst>
                  <a:outerShdw blurRad="38100" dist="38100" dir="2700000" algn="tl">
                    <a:srgbClr val="000000"/>
                  </a:outerShdw>
                </a:effectLst>
                <a:latin typeface="African" charset="0"/>
              </a:rPr>
              <a:t>…</a:t>
            </a:r>
            <a:r>
              <a:rPr lang="en-US" altLang="x-none" sz="4000" b="1" dirty="0" smtClean="0">
                <a:solidFill>
                  <a:srgbClr val="000066"/>
                </a:solidFill>
                <a:effectLst>
                  <a:outerShdw blurRad="38100" dist="38100" dir="2700000" algn="tl">
                    <a:srgbClr val="000000"/>
                  </a:outerShdw>
                </a:effectLst>
                <a:latin typeface="African" charset="0"/>
              </a:rPr>
              <a:t>where did it BEGIN?</a:t>
            </a:r>
            <a:endParaRPr lang="en-US" altLang="x-none" sz="4000" b="1" dirty="0">
              <a:solidFill>
                <a:srgbClr val="002060"/>
              </a:solidFill>
              <a:effectLst>
                <a:outerShdw blurRad="38100" dist="38100" dir="2700000" algn="tl">
                  <a:srgbClr val="000000"/>
                </a:outerShdw>
              </a:effectLst>
              <a:latin typeface="African" charset="0"/>
            </a:endParaRPr>
          </a:p>
        </p:txBody>
      </p:sp>
      <p:pic>
        <p:nvPicPr>
          <p:cNvPr id="4" name="Picture 3"/>
          <p:cNvPicPr>
            <a:picLocks noChangeAspect="1"/>
          </p:cNvPicPr>
          <p:nvPr/>
        </p:nvPicPr>
        <p:blipFill>
          <a:blip r:embed="rId4"/>
          <a:stretch>
            <a:fillRect/>
          </a:stretch>
        </p:blipFill>
        <p:spPr>
          <a:xfrm>
            <a:off x="6244938" y="3959414"/>
            <a:ext cx="3811057" cy="2780881"/>
          </a:xfrm>
          <a:prstGeom prst="rect">
            <a:avLst/>
          </a:prstGeom>
        </p:spPr>
      </p:pic>
    </p:spTree>
    <p:extLst>
      <p:ext uri="{BB962C8B-B14F-4D97-AF65-F5344CB8AC3E}">
        <p14:creationId xmlns:p14="http://schemas.microsoft.com/office/powerpoint/2010/main" val="14545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Title 1"/>
          <p:cNvSpPr>
            <a:spLocks noGrp="1"/>
          </p:cNvSpPr>
          <p:nvPr>
            <p:ph type="title"/>
          </p:nvPr>
        </p:nvSpPr>
        <p:spPr>
          <a:xfrm>
            <a:off x="801858" y="0"/>
            <a:ext cx="9485142" cy="609600"/>
          </a:xfrm>
        </p:spPr>
        <p:txBody>
          <a:bodyPr/>
          <a:lstStyle/>
          <a:p>
            <a:r>
              <a:rPr lang="en-US" altLang="x-none" sz="3500" b="1" i="1" u="sng" dirty="0">
                <a:ea typeface="ＭＳ Ｐゴシック" charset="-128"/>
              </a:rPr>
              <a:t>The Abolitionist </a:t>
            </a:r>
            <a:r>
              <a:rPr lang="en-US" altLang="x-none" sz="3500" b="1" i="1" u="sng" smtClean="0">
                <a:ea typeface="ＭＳ Ｐゴシック" charset="-128"/>
              </a:rPr>
              <a:t>Movement takes shape</a:t>
            </a:r>
            <a:endParaRPr lang="en-US" altLang="x-none" sz="3500" b="1" i="1" u="sng" dirty="0">
              <a:ea typeface="ＭＳ Ｐゴシック" charset="-128"/>
            </a:endParaRPr>
          </a:p>
        </p:txBody>
      </p:sp>
      <p:sp>
        <p:nvSpPr>
          <p:cNvPr id="3" name="Content Placeholder 2"/>
          <p:cNvSpPr>
            <a:spLocks noGrp="1"/>
          </p:cNvSpPr>
          <p:nvPr>
            <p:ph idx="1"/>
          </p:nvPr>
        </p:nvSpPr>
        <p:spPr>
          <a:xfrm>
            <a:off x="309489" y="685800"/>
            <a:ext cx="11648049" cy="2819400"/>
          </a:xfrm>
        </p:spPr>
        <p:txBody>
          <a:bodyPr>
            <a:normAutofit/>
          </a:bodyPr>
          <a:lstStyle/>
          <a:p>
            <a:r>
              <a:rPr lang="en-US" altLang="x-none" sz="2500" b="1" u="sng" dirty="0">
                <a:solidFill>
                  <a:srgbClr val="FFC000"/>
                </a:solidFill>
                <a:latin typeface="Arial" charset="0"/>
                <a:ea typeface="Arial" charset="0"/>
                <a:cs typeface="Arial" charset="0"/>
              </a:rPr>
              <a:t>The efforts to end the institution of slavery in America </a:t>
            </a:r>
          </a:p>
          <a:p>
            <a:r>
              <a:rPr lang="en-US" altLang="x-none" sz="2500" b="1" u="sng" dirty="0">
                <a:solidFill>
                  <a:srgbClr val="FFC000"/>
                </a:solidFill>
                <a:latin typeface="Arial" charset="0"/>
                <a:ea typeface="Arial" charset="0"/>
                <a:cs typeface="Arial" charset="0"/>
              </a:rPr>
              <a:t>Strongest in the north</a:t>
            </a:r>
            <a:r>
              <a:rPr lang="en-US" altLang="x-none" sz="2500" dirty="0">
                <a:latin typeface="Arial" charset="0"/>
                <a:ea typeface="Arial" charset="0"/>
                <a:cs typeface="Arial" charset="0"/>
              </a:rPr>
              <a:t>, led by free African Americans, women, and educated people</a:t>
            </a:r>
          </a:p>
          <a:p>
            <a:r>
              <a:rPr lang="en-US" altLang="x-none" sz="2500" dirty="0">
                <a:latin typeface="Arial" charset="0"/>
                <a:ea typeface="Arial" charset="0"/>
                <a:cs typeface="Arial" charset="0"/>
              </a:rPr>
              <a:t>A </a:t>
            </a:r>
            <a:r>
              <a:rPr lang="en-US" altLang="en-US" sz="2500" dirty="0">
                <a:latin typeface="Arial" charset="0"/>
                <a:ea typeface="Arial" charset="0"/>
                <a:cs typeface="Arial" charset="0"/>
              </a:rPr>
              <a:t>“</a:t>
            </a:r>
            <a:r>
              <a:rPr lang="en-US" altLang="ja-JP" sz="2500" b="1" u="sng" dirty="0">
                <a:solidFill>
                  <a:srgbClr val="FFC000"/>
                </a:solidFill>
                <a:latin typeface="Arial" charset="0"/>
                <a:ea typeface="Arial" charset="0"/>
                <a:cs typeface="Arial" charset="0"/>
              </a:rPr>
              <a:t>Grassroots Effort</a:t>
            </a:r>
            <a:r>
              <a:rPr lang="en-US" altLang="en-US" sz="2500" dirty="0">
                <a:latin typeface="Arial" charset="0"/>
                <a:ea typeface="Arial" charset="0"/>
                <a:cs typeface="Arial" charset="0"/>
              </a:rPr>
              <a:t>”</a:t>
            </a:r>
            <a:r>
              <a:rPr lang="en-US" altLang="ja-JP" sz="2500" dirty="0">
                <a:latin typeface="Arial" charset="0"/>
                <a:ea typeface="Arial" charset="0"/>
                <a:cs typeface="Arial" charset="0"/>
              </a:rPr>
              <a:t> </a:t>
            </a:r>
            <a:endParaRPr lang="en-US" altLang="ja-JP" sz="2500" dirty="0" smtClean="0">
              <a:latin typeface="Arial" charset="0"/>
              <a:ea typeface="Arial" charset="0"/>
              <a:cs typeface="Arial" charset="0"/>
            </a:endParaRPr>
          </a:p>
          <a:p>
            <a:r>
              <a:rPr lang="en-US" altLang="x-none" sz="2500" b="1" u="sng" dirty="0" smtClean="0">
                <a:solidFill>
                  <a:srgbClr val="FFC000"/>
                </a:solidFill>
                <a:latin typeface="Arial" charset="0"/>
                <a:ea typeface="Arial" charset="0"/>
                <a:cs typeface="Arial" charset="0"/>
              </a:rPr>
              <a:t>American Antislavery Society</a:t>
            </a:r>
            <a:r>
              <a:rPr lang="en-US" altLang="x-none" sz="2500" dirty="0" smtClean="0">
                <a:solidFill>
                  <a:srgbClr val="FFC000"/>
                </a:solidFill>
                <a:latin typeface="Arial" charset="0"/>
                <a:ea typeface="Arial" charset="0"/>
                <a:cs typeface="Arial" charset="0"/>
              </a:rPr>
              <a:t> </a:t>
            </a:r>
            <a:r>
              <a:rPr lang="en-US" altLang="x-none" sz="2500" dirty="0" smtClean="0">
                <a:latin typeface="Arial" charset="0"/>
                <a:ea typeface="Arial" charset="0"/>
                <a:cs typeface="Arial" charset="0"/>
              </a:rPr>
              <a:t>= “no Union with slaveholders!”</a:t>
            </a:r>
            <a:endParaRPr lang="en-US" altLang="x-none" sz="2500" b="1" u="sng" dirty="0">
              <a:solidFill>
                <a:srgbClr val="FFC000"/>
              </a:solidFill>
              <a:latin typeface="Arial" charset="0"/>
              <a:ea typeface="Arial" charset="0"/>
              <a:cs typeface="Arial" charset="0"/>
            </a:endParaRP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233" y="3145631"/>
            <a:ext cx="4972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http://1.bp.blogspot.com/_pzb3DiCRXew/TN8YmhVb40I/AAAAAAAAHGE/raAYUin0A2I/s1600/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758" y="5114934"/>
            <a:ext cx="4953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http://www.loc.gov/exhibits/african/images/outr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061" y="3462337"/>
            <a:ext cx="38862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9019" y="3383811"/>
            <a:ext cx="2947053" cy="2999545"/>
          </a:xfrm>
          <a:prstGeom prst="rect">
            <a:avLst/>
          </a:prstGeom>
        </p:spPr>
      </p:pic>
    </p:spTree>
    <p:extLst>
      <p:ext uri="{BB962C8B-B14F-4D97-AF65-F5344CB8AC3E}">
        <p14:creationId xmlns:p14="http://schemas.microsoft.com/office/powerpoint/2010/main" val="15857091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093061" cy="707886"/>
          </a:xfrm>
          <a:prstGeom prst="rect">
            <a:avLst/>
          </a:prstGeom>
          <a:solidFill>
            <a:schemeClr val="accent2"/>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Violent Abolitionism</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 name="TextBox 4"/>
          <p:cNvSpPr txBox="1"/>
          <p:nvPr/>
        </p:nvSpPr>
        <p:spPr>
          <a:xfrm>
            <a:off x="367270" y="707886"/>
            <a:ext cx="11337050" cy="2677656"/>
          </a:xfrm>
          <a:prstGeom prst="rect">
            <a:avLst/>
          </a:prstGeom>
          <a:noFill/>
        </p:spPr>
        <p:txBody>
          <a:bodyPr wrap="square" rtlCol="0">
            <a:spAutoFit/>
          </a:bodyPr>
          <a:lstStyle/>
          <a:p>
            <a:r>
              <a:rPr lang="en-US" sz="2800" dirty="0" smtClean="0"/>
              <a:t>White southerners were always </a:t>
            </a:r>
            <a:r>
              <a:rPr lang="en-US" sz="2800" b="1" dirty="0" smtClean="0"/>
              <a:t>scared</a:t>
            </a:r>
            <a:r>
              <a:rPr lang="en-US" sz="2800" dirty="0" smtClean="0"/>
              <a:t> of a possible slave </a:t>
            </a:r>
            <a:r>
              <a:rPr lang="en-US" sz="2800" b="1" dirty="0" smtClean="0"/>
              <a:t>REVOLT</a:t>
            </a:r>
            <a:r>
              <a:rPr lang="mr-IN" sz="2800" b="1" dirty="0" smtClean="0"/>
              <a:t>…</a:t>
            </a:r>
            <a:r>
              <a:rPr lang="en-US" sz="2800" b="1" dirty="0" smtClean="0"/>
              <a:t>but some saw ending slavery as a POSSIBILITY</a:t>
            </a:r>
            <a:r>
              <a:rPr lang="mr-IN" sz="2800" b="1" dirty="0" smtClean="0"/>
              <a:t>…</a:t>
            </a:r>
            <a:endParaRPr lang="en-US" sz="2800" b="1" dirty="0" smtClean="0"/>
          </a:p>
          <a:p>
            <a:endParaRPr lang="en-US" sz="2800" dirty="0"/>
          </a:p>
          <a:p>
            <a:pPr marL="457200" indent="-457200">
              <a:buFont typeface="Wingdings" charset="0"/>
              <a:buChar char="Ø"/>
            </a:pPr>
            <a:r>
              <a:rPr lang="en-US" sz="2800" b="1" u="sng" dirty="0" smtClean="0"/>
              <a:t>NAT TURNER’S REBELLION</a:t>
            </a:r>
            <a:r>
              <a:rPr lang="en-US" sz="2800" dirty="0" smtClean="0"/>
              <a:t> (1831)</a:t>
            </a:r>
          </a:p>
          <a:p>
            <a:pPr marL="457200" indent="-457200">
              <a:buFont typeface="Wingdings" charset="0"/>
              <a:buChar char="Ø"/>
            </a:pPr>
            <a:r>
              <a:rPr lang="en-US" sz="2800" dirty="0" smtClean="0"/>
              <a:t>Nat Turner, a slave from Virginia, believed that God had told him to </a:t>
            </a:r>
            <a:r>
              <a:rPr lang="en-US" sz="2800" b="1" dirty="0" smtClean="0"/>
              <a:t>END SLAVERY</a:t>
            </a:r>
          </a:p>
        </p:txBody>
      </p:sp>
      <p:sp>
        <p:nvSpPr>
          <p:cNvPr id="6" name="Rectangle 5"/>
          <p:cNvSpPr/>
          <p:nvPr/>
        </p:nvSpPr>
        <p:spPr>
          <a:xfrm>
            <a:off x="4740281" y="5682400"/>
            <a:ext cx="2289409" cy="923330"/>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hlinkClick r:id="rId2"/>
              </a:rPr>
              <a:t>VIDEO</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Rectangle 6"/>
          <p:cNvSpPr/>
          <p:nvPr/>
        </p:nvSpPr>
        <p:spPr>
          <a:xfrm>
            <a:off x="64060" y="3811396"/>
            <a:ext cx="11943470"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While you watch: What were the results of Nat Turner’s Rebellion?</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3811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76200"/>
            <a:ext cx="8839200" cy="762000"/>
          </a:xfrm>
        </p:spPr>
        <p:txBody>
          <a:bodyPr/>
          <a:lstStyle/>
          <a:p>
            <a:r>
              <a:rPr lang="en-US" altLang="x-none" b="1" i="1" dirty="0" smtClean="0">
                <a:solidFill>
                  <a:schemeClr val="tx1"/>
                </a:solidFill>
                <a:ea typeface="ＭＳ Ｐゴシック" charset="-128"/>
              </a:rPr>
              <a:t>The Abolitionist Movement</a:t>
            </a:r>
            <a:endParaRPr lang="en-US" altLang="x-none" b="1" i="1" dirty="0">
              <a:solidFill>
                <a:schemeClr val="tx1"/>
              </a:solidFill>
              <a:ea typeface="ＭＳ Ｐゴシック" charset="-128"/>
            </a:endParaRPr>
          </a:p>
        </p:txBody>
      </p:sp>
      <p:sp>
        <p:nvSpPr>
          <p:cNvPr id="3" name="Content Placeholder 2"/>
          <p:cNvSpPr>
            <a:spLocks noGrp="1"/>
          </p:cNvSpPr>
          <p:nvPr>
            <p:ph idx="1"/>
          </p:nvPr>
        </p:nvSpPr>
        <p:spPr>
          <a:xfrm>
            <a:off x="267286" y="762000"/>
            <a:ext cx="11324492" cy="2971800"/>
          </a:xfrm>
        </p:spPr>
        <p:txBody>
          <a:bodyPr>
            <a:normAutofit lnSpcReduction="10000"/>
          </a:bodyPr>
          <a:lstStyle/>
          <a:p>
            <a:pPr>
              <a:defRPr/>
            </a:pPr>
            <a:r>
              <a:rPr lang="en-US" altLang="x-none" sz="2800" b="1" u="sng" dirty="0">
                <a:latin typeface="Arial" charset="0"/>
                <a:ea typeface="Arial" charset="0"/>
                <a:cs typeface="Arial" charset="0"/>
              </a:rPr>
              <a:t>Famous Abolitionists:</a:t>
            </a:r>
          </a:p>
          <a:p>
            <a:pPr marL="514350" indent="-514350">
              <a:buFont typeface="+mj-lt"/>
              <a:buAutoNum type="arabicPeriod"/>
              <a:defRPr/>
            </a:pPr>
            <a:r>
              <a:rPr lang="en-US" altLang="x-none" sz="2800" dirty="0">
                <a:latin typeface="Arial" charset="0"/>
                <a:ea typeface="Arial" charset="0"/>
                <a:cs typeface="Arial" charset="0"/>
              </a:rPr>
              <a:t>Frederick Douglass (escaped slave)</a:t>
            </a:r>
          </a:p>
          <a:p>
            <a:pPr marL="514350" indent="-514350">
              <a:buFont typeface="+mj-lt"/>
              <a:buAutoNum type="arabicPeriod"/>
              <a:defRPr/>
            </a:pPr>
            <a:r>
              <a:rPr lang="en-US" altLang="x-none" sz="2800" dirty="0">
                <a:latin typeface="Arial" charset="0"/>
                <a:ea typeface="Arial" charset="0"/>
                <a:cs typeface="Arial" charset="0"/>
              </a:rPr>
              <a:t>William Lloyd Garrison (newspaper publisher)</a:t>
            </a:r>
          </a:p>
          <a:p>
            <a:pPr marL="514350" indent="-514350">
              <a:buFont typeface="+mj-lt"/>
              <a:buAutoNum type="arabicPeriod"/>
              <a:defRPr/>
            </a:pPr>
            <a:r>
              <a:rPr lang="en-US" altLang="x-none" sz="2800" dirty="0">
                <a:latin typeface="Arial" charset="0"/>
                <a:ea typeface="Arial" charset="0"/>
                <a:cs typeface="Arial" charset="0"/>
              </a:rPr>
              <a:t>Harriet Tubman (escaped </a:t>
            </a:r>
            <a:r>
              <a:rPr lang="en-US" altLang="x-none" sz="2800" dirty="0" smtClean="0">
                <a:latin typeface="Arial" charset="0"/>
                <a:ea typeface="Arial" charset="0"/>
                <a:cs typeface="Arial" charset="0"/>
              </a:rPr>
              <a:t>slave)</a:t>
            </a:r>
            <a:endParaRPr lang="en-US" altLang="x-none" sz="2800" dirty="0">
              <a:latin typeface="Arial" charset="0"/>
              <a:ea typeface="Arial" charset="0"/>
              <a:cs typeface="Arial" charset="0"/>
            </a:endParaRPr>
          </a:p>
          <a:p>
            <a:pPr marL="514350" indent="-514350">
              <a:buFont typeface="+mj-lt"/>
              <a:buAutoNum type="arabicPeriod"/>
              <a:defRPr/>
            </a:pPr>
            <a:r>
              <a:rPr lang="en-US" altLang="x-none" sz="2800" dirty="0">
                <a:latin typeface="Arial" charset="0"/>
                <a:ea typeface="Arial" charset="0"/>
                <a:cs typeface="Arial" charset="0"/>
              </a:rPr>
              <a:t>The Grimke Sisters </a:t>
            </a:r>
            <a:r>
              <a:rPr lang="en-US" altLang="x-none" sz="2800" dirty="0" smtClean="0">
                <a:latin typeface="Arial" charset="0"/>
                <a:ea typeface="Arial" charset="0"/>
                <a:cs typeface="Arial" charset="0"/>
              </a:rPr>
              <a:t>(slave owning family from </a:t>
            </a:r>
            <a:r>
              <a:rPr lang="en-US" altLang="x-none" sz="2800" dirty="0">
                <a:latin typeface="Arial" charset="0"/>
                <a:ea typeface="Arial" charset="0"/>
                <a:cs typeface="Arial" charset="0"/>
              </a:rPr>
              <a:t>South Carolina</a:t>
            </a:r>
            <a:r>
              <a:rPr lang="en-US" altLang="x-none" sz="2800" dirty="0" smtClean="0">
                <a:latin typeface="Arial" charset="0"/>
                <a:ea typeface="Arial" charset="0"/>
                <a:cs typeface="Arial" charset="0"/>
              </a:rPr>
              <a:t>)</a:t>
            </a:r>
          </a:p>
          <a:p>
            <a:pPr marL="514350" indent="-514350">
              <a:buFont typeface="+mj-lt"/>
              <a:buAutoNum type="arabicPeriod"/>
              <a:defRPr/>
            </a:pPr>
            <a:r>
              <a:rPr lang="en-US" altLang="x-none" sz="2800" dirty="0" smtClean="0">
                <a:latin typeface="Arial" charset="0"/>
                <a:ea typeface="Arial" charset="0"/>
                <a:cs typeface="Arial" charset="0"/>
              </a:rPr>
              <a:t>Sojourner Truth (freed slave)</a:t>
            </a:r>
          </a:p>
        </p:txBody>
      </p:sp>
      <p:pic>
        <p:nvPicPr>
          <p:cNvPr id="20482" name="Picture 2" descr="File:Sarah Moore Grim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471" y="3810000"/>
            <a:ext cx="1955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File:Angelina Emily Grim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764" y="3810000"/>
            <a:ext cx="19208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http://img.tfd.com/WEAL/weal_05_img08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4" y="3856832"/>
            <a:ext cx="1828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439" y="3733800"/>
            <a:ext cx="2045316" cy="30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1" y="3671888"/>
            <a:ext cx="2062088" cy="319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3"/>
          <p:cNvSpPr txBox="1">
            <a:spLocks noChangeArrowheads="1"/>
          </p:cNvSpPr>
          <p:nvPr/>
        </p:nvSpPr>
        <p:spPr bwMode="auto">
          <a:xfrm>
            <a:off x="13541375" y="36718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pic>
        <p:nvPicPr>
          <p:cNvPr id="7" name="Picture 6"/>
          <p:cNvPicPr>
            <a:picLocks noChangeAspect="1"/>
          </p:cNvPicPr>
          <p:nvPr/>
        </p:nvPicPr>
        <p:blipFill>
          <a:blip r:embed="rId7"/>
          <a:stretch>
            <a:fillRect/>
          </a:stretch>
        </p:blipFill>
        <p:spPr>
          <a:xfrm>
            <a:off x="9932407" y="4022439"/>
            <a:ext cx="2259593" cy="2515680"/>
          </a:xfrm>
          <a:prstGeom prst="rect">
            <a:avLst/>
          </a:prstGeom>
        </p:spPr>
      </p:pic>
    </p:spTree>
    <p:extLst>
      <p:ext uri="{BB962C8B-B14F-4D97-AF65-F5344CB8AC3E}">
        <p14:creationId xmlns:p14="http://schemas.microsoft.com/office/powerpoint/2010/main" val="1999420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492"/>
                                        </p:tgtEl>
                                        <p:attrNameLst>
                                          <p:attrName>style.visibility</p:attrName>
                                        </p:attrNameLst>
                                      </p:cBhvr>
                                      <p:to>
                                        <p:strVal val="visible"/>
                                      </p:to>
                                    </p:set>
                                    <p:anim calcmode="lin" valueType="num">
                                      <p:cBhvr additive="base">
                                        <p:cTn id="13" dur="500" fill="hold"/>
                                        <p:tgtEl>
                                          <p:spTgt spid="20492"/>
                                        </p:tgtEl>
                                        <p:attrNameLst>
                                          <p:attrName>ppt_x</p:attrName>
                                        </p:attrNameLst>
                                      </p:cBhvr>
                                      <p:tavLst>
                                        <p:tav tm="0">
                                          <p:val>
                                            <p:strVal val="#ppt_x"/>
                                          </p:val>
                                        </p:tav>
                                        <p:tav tm="100000">
                                          <p:val>
                                            <p:strVal val="#ppt_x"/>
                                          </p:val>
                                        </p:tav>
                                      </p:tavLst>
                                    </p:anim>
                                    <p:anim calcmode="lin" valueType="num">
                                      <p:cBhvr additive="base">
                                        <p:cTn id="14"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anim calcmode="lin" valueType="num">
                                      <p:cBhvr additive="base">
                                        <p:cTn id="21" dur="500" fill="hold"/>
                                        <p:tgtEl>
                                          <p:spTgt spid="20488"/>
                                        </p:tgtEl>
                                        <p:attrNameLst>
                                          <p:attrName>ppt_x</p:attrName>
                                        </p:attrNameLst>
                                      </p:cBhvr>
                                      <p:tavLst>
                                        <p:tav tm="0">
                                          <p:val>
                                            <p:strVal val="#ppt_x"/>
                                          </p:val>
                                        </p:tav>
                                        <p:tav tm="100000">
                                          <p:val>
                                            <p:strVal val="#ppt_x"/>
                                          </p:val>
                                        </p:tav>
                                      </p:tavLst>
                                    </p:anim>
                                    <p:anim calcmode="lin" valueType="num">
                                      <p:cBhvr additive="base">
                                        <p:cTn id="22"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2" presetClass="entr" presetSubtype="4" fill="hold" nodeType="with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additive="base">
                                        <p:cTn id="29" dur="500" fill="hold"/>
                                        <p:tgtEl>
                                          <p:spTgt spid="20491"/>
                                        </p:tgtEl>
                                        <p:attrNameLst>
                                          <p:attrName>ppt_x</p:attrName>
                                        </p:attrNameLst>
                                      </p:cBhvr>
                                      <p:tavLst>
                                        <p:tav tm="0">
                                          <p:val>
                                            <p:strVal val="#ppt_x"/>
                                          </p:val>
                                        </p:tav>
                                        <p:tav tm="100000">
                                          <p:val>
                                            <p:strVal val="#ppt_x"/>
                                          </p:val>
                                        </p:tav>
                                      </p:tavLst>
                                    </p:anim>
                                    <p:anim calcmode="lin" valueType="num">
                                      <p:cBhvr additive="base">
                                        <p:cTn id="30"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20482"/>
                                        </p:tgtEl>
                                        <p:attrNameLst>
                                          <p:attrName>style.visibility</p:attrName>
                                        </p:attrNameLst>
                                      </p:cBhvr>
                                      <p:to>
                                        <p:strVal val="visible"/>
                                      </p:to>
                                    </p:set>
                                    <p:anim calcmode="lin" valueType="num">
                                      <p:cBhvr additive="base">
                                        <p:cTn id="41" dur="500" fill="hold"/>
                                        <p:tgtEl>
                                          <p:spTgt spid="20482"/>
                                        </p:tgtEl>
                                        <p:attrNameLst>
                                          <p:attrName>ppt_x</p:attrName>
                                        </p:attrNameLst>
                                      </p:cBhvr>
                                      <p:tavLst>
                                        <p:tav tm="0">
                                          <p:val>
                                            <p:strVal val="#ppt_x"/>
                                          </p:val>
                                        </p:tav>
                                        <p:tav tm="100000">
                                          <p:val>
                                            <p:strVal val="#ppt_x"/>
                                          </p:val>
                                        </p:tav>
                                      </p:tavLst>
                                    </p:anim>
                                    <p:anim calcmode="lin" valueType="num">
                                      <p:cBhvr additive="base">
                                        <p:cTn id="42" dur="500" fill="hold"/>
                                        <p:tgtEl>
                                          <p:spTgt spid="2048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484"/>
                                        </p:tgtEl>
                                        <p:attrNameLst>
                                          <p:attrName>style.visibility</p:attrName>
                                        </p:attrNameLst>
                                      </p:cBhvr>
                                      <p:to>
                                        <p:strVal val="visible"/>
                                      </p:to>
                                    </p:set>
                                    <p:anim calcmode="lin" valueType="num">
                                      <p:cBhvr additive="base">
                                        <p:cTn id="45" dur="500" fill="hold"/>
                                        <p:tgtEl>
                                          <p:spTgt spid="20484"/>
                                        </p:tgtEl>
                                        <p:attrNameLst>
                                          <p:attrName>ppt_x</p:attrName>
                                        </p:attrNameLst>
                                      </p:cBhvr>
                                      <p:tavLst>
                                        <p:tav tm="0">
                                          <p:val>
                                            <p:strVal val="#ppt_x"/>
                                          </p:val>
                                        </p:tav>
                                        <p:tav tm="100000">
                                          <p:val>
                                            <p:strVal val="#ppt_x"/>
                                          </p:val>
                                        </p:tav>
                                      </p:tavLst>
                                    </p:anim>
                                    <p:anim calcmode="lin" valueType="num">
                                      <p:cBhvr additive="base">
                                        <p:cTn id="46"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1" y="139729"/>
            <a:ext cx="11929403" cy="1938992"/>
          </a:xfrm>
          <a:prstGeom prst="rect">
            <a:avLst/>
          </a:prstGeom>
          <a:noFill/>
        </p:spPr>
        <p:txBody>
          <a:bodyPr wrap="square" lIns="91440" tIns="45720" rIns="91440" bIns="45720">
            <a:spAutoFit/>
          </a:bodyPr>
          <a:lstStyle/>
          <a:p>
            <a:pPr algn="ctr"/>
            <a:r>
              <a:rPr lang="en-US" sz="4000"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AIM</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How did American romanticism and the arts have an effect on future reform movements in the United States?</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4614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67286" y="0"/>
            <a:ext cx="8839200" cy="762000"/>
          </a:xfrm>
        </p:spPr>
        <p:txBody>
          <a:bodyPr/>
          <a:lstStyle/>
          <a:p>
            <a:r>
              <a:rPr lang="en-US" altLang="x-none" b="1" i="1" smtClean="0">
                <a:solidFill>
                  <a:schemeClr val="tx1"/>
                </a:solidFill>
                <a:ea typeface="ＭＳ Ｐゴシック" charset="-128"/>
              </a:rPr>
              <a:t>MUSEUM WALK REACTION</a:t>
            </a:r>
            <a:endParaRPr lang="en-US" altLang="x-none" b="1" i="1" dirty="0">
              <a:solidFill>
                <a:schemeClr val="tx1"/>
              </a:solidFill>
              <a:ea typeface="ＭＳ Ｐゴシック" charset="-128"/>
            </a:endParaRPr>
          </a:p>
        </p:txBody>
      </p:sp>
      <p:sp>
        <p:nvSpPr>
          <p:cNvPr id="3" name="Content Placeholder 2"/>
          <p:cNvSpPr>
            <a:spLocks noGrp="1"/>
          </p:cNvSpPr>
          <p:nvPr>
            <p:ph idx="1"/>
          </p:nvPr>
        </p:nvSpPr>
        <p:spPr>
          <a:xfrm>
            <a:off x="267286" y="762000"/>
            <a:ext cx="11324492" cy="2971800"/>
          </a:xfrm>
        </p:spPr>
        <p:txBody>
          <a:bodyPr>
            <a:normAutofit lnSpcReduction="10000"/>
          </a:bodyPr>
          <a:lstStyle/>
          <a:p>
            <a:pPr>
              <a:defRPr/>
            </a:pPr>
            <a:r>
              <a:rPr lang="en-US" altLang="x-none" sz="2800" b="1" u="sng" dirty="0">
                <a:latin typeface="Arial" charset="0"/>
                <a:ea typeface="Arial" charset="0"/>
                <a:cs typeface="Arial" charset="0"/>
              </a:rPr>
              <a:t>Famous Abolitionists:</a:t>
            </a:r>
          </a:p>
          <a:p>
            <a:pPr marL="514350" indent="-514350">
              <a:buFont typeface="+mj-lt"/>
              <a:buAutoNum type="arabicPeriod"/>
              <a:defRPr/>
            </a:pPr>
            <a:r>
              <a:rPr lang="en-US" altLang="x-none" sz="2800" dirty="0">
                <a:latin typeface="Arial" charset="0"/>
                <a:ea typeface="Arial" charset="0"/>
                <a:cs typeface="Arial" charset="0"/>
              </a:rPr>
              <a:t>Frederick Douglass (escaped slave)</a:t>
            </a:r>
          </a:p>
          <a:p>
            <a:pPr marL="514350" indent="-514350">
              <a:buFont typeface="+mj-lt"/>
              <a:buAutoNum type="arabicPeriod"/>
              <a:defRPr/>
            </a:pPr>
            <a:r>
              <a:rPr lang="en-US" altLang="x-none" sz="2800" dirty="0">
                <a:latin typeface="Arial" charset="0"/>
                <a:ea typeface="Arial" charset="0"/>
                <a:cs typeface="Arial" charset="0"/>
              </a:rPr>
              <a:t>William Lloyd Garrison (newspaper publisher)</a:t>
            </a:r>
          </a:p>
          <a:p>
            <a:pPr marL="514350" indent="-514350">
              <a:buFont typeface="+mj-lt"/>
              <a:buAutoNum type="arabicPeriod"/>
              <a:defRPr/>
            </a:pPr>
            <a:r>
              <a:rPr lang="en-US" altLang="x-none" sz="2800" dirty="0">
                <a:latin typeface="Arial" charset="0"/>
                <a:ea typeface="Arial" charset="0"/>
                <a:cs typeface="Arial" charset="0"/>
              </a:rPr>
              <a:t>Harriet Tubman (escaped </a:t>
            </a:r>
            <a:r>
              <a:rPr lang="en-US" altLang="x-none" sz="2800" dirty="0" smtClean="0">
                <a:latin typeface="Arial" charset="0"/>
                <a:ea typeface="Arial" charset="0"/>
                <a:cs typeface="Arial" charset="0"/>
              </a:rPr>
              <a:t>slave)</a:t>
            </a:r>
            <a:endParaRPr lang="en-US" altLang="x-none" sz="2800" dirty="0">
              <a:latin typeface="Arial" charset="0"/>
              <a:ea typeface="Arial" charset="0"/>
              <a:cs typeface="Arial" charset="0"/>
            </a:endParaRPr>
          </a:p>
          <a:p>
            <a:pPr marL="514350" indent="-514350">
              <a:buFont typeface="+mj-lt"/>
              <a:buAutoNum type="arabicPeriod"/>
              <a:defRPr/>
            </a:pPr>
            <a:r>
              <a:rPr lang="en-US" altLang="x-none" sz="2800" dirty="0">
                <a:latin typeface="Arial" charset="0"/>
                <a:ea typeface="Arial" charset="0"/>
                <a:cs typeface="Arial" charset="0"/>
              </a:rPr>
              <a:t>The Grimke Sisters </a:t>
            </a:r>
            <a:r>
              <a:rPr lang="en-US" altLang="x-none" sz="2800" dirty="0" smtClean="0">
                <a:latin typeface="Arial" charset="0"/>
                <a:ea typeface="Arial" charset="0"/>
                <a:cs typeface="Arial" charset="0"/>
              </a:rPr>
              <a:t>(slave owning family from </a:t>
            </a:r>
            <a:r>
              <a:rPr lang="en-US" altLang="x-none" sz="2800" dirty="0">
                <a:latin typeface="Arial" charset="0"/>
                <a:ea typeface="Arial" charset="0"/>
                <a:cs typeface="Arial" charset="0"/>
              </a:rPr>
              <a:t>South Carolina</a:t>
            </a:r>
            <a:r>
              <a:rPr lang="en-US" altLang="x-none" sz="2800" dirty="0" smtClean="0">
                <a:latin typeface="Arial" charset="0"/>
                <a:ea typeface="Arial" charset="0"/>
                <a:cs typeface="Arial" charset="0"/>
              </a:rPr>
              <a:t>)</a:t>
            </a:r>
          </a:p>
          <a:p>
            <a:pPr marL="514350" indent="-514350">
              <a:buFont typeface="+mj-lt"/>
              <a:buAutoNum type="arabicPeriod"/>
              <a:defRPr/>
            </a:pPr>
            <a:r>
              <a:rPr lang="en-US" altLang="x-none" sz="2800" dirty="0" smtClean="0">
                <a:latin typeface="Arial" charset="0"/>
                <a:ea typeface="Arial" charset="0"/>
                <a:cs typeface="Arial" charset="0"/>
              </a:rPr>
              <a:t>Sojourner Truth (freed slave)</a:t>
            </a:r>
          </a:p>
        </p:txBody>
      </p:sp>
      <p:pic>
        <p:nvPicPr>
          <p:cNvPr id="20482" name="Picture 2" descr="File:Sarah Moore Grim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471" y="3810000"/>
            <a:ext cx="1955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File:Angelina Emily Grim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764" y="3810000"/>
            <a:ext cx="19208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http://img.tfd.com/WEAL/weal_05_img08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4" y="3856832"/>
            <a:ext cx="1828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439" y="3733800"/>
            <a:ext cx="2045316" cy="30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1" y="3671888"/>
            <a:ext cx="2062088" cy="319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3"/>
          <p:cNvSpPr txBox="1">
            <a:spLocks noChangeArrowheads="1"/>
          </p:cNvSpPr>
          <p:nvPr/>
        </p:nvSpPr>
        <p:spPr bwMode="auto">
          <a:xfrm>
            <a:off x="13541375" y="36718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sp>
        <p:nvSpPr>
          <p:cNvPr id="2" name="Rectangle 1"/>
          <p:cNvSpPr/>
          <p:nvPr/>
        </p:nvSpPr>
        <p:spPr>
          <a:xfrm>
            <a:off x="6252951" y="1140321"/>
            <a:ext cx="1382109"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7"/>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768262" y="2118192"/>
            <a:ext cx="1382109"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8"/>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7638804" y="1621111"/>
            <a:ext cx="1382109"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9"/>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10"/>
          <a:stretch>
            <a:fillRect/>
          </a:stretch>
        </p:blipFill>
        <p:spPr>
          <a:xfrm>
            <a:off x="9932407" y="4022439"/>
            <a:ext cx="2259593" cy="2515680"/>
          </a:xfrm>
          <a:prstGeom prst="rect">
            <a:avLst/>
          </a:prstGeom>
        </p:spPr>
      </p:pic>
    </p:spTree>
    <p:extLst>
      <p:ext uri="{BB962C8B-B14F-4D97-AF65-F5344CB8AC3E}">
        <p14:creationId xmlns:p14="http://schemas.microsoft.com/office/powerpoint/2010/main" val="76088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492"/>
                                        </p:tgtEl>
                                        <p:attrNameLst>
                                          <p:attrName>style.visibility</p:attrName>
                                        </p:attrNameLst>
                                      </p:cBhvr>
                                      <p:to>
                                        <p:strVal val="visible"/>
                                      </p:to>
                                    </p:set>
                                    <p:anim calcmode="lin" valueType="num">
                                      <p:cBhvr additive="base">
                                        <p:cTn id="13" dur="500" fill="hold"/>
                                        <p:tgtEl>
                                          <p:spTgt spid="20492"/>
                                        </p:tgtEl>
                                        <p:attrNameLst>
                                          <p:attrName>ppt_x</p:attrName>
                                        </p:attrNameLst>
                                      </p:cBhvr>
                                      <p:tavLst>
                                        <p:tav tm="0">
                                          <p:val>
                                            <p:strVal val="#ppt_x"/>
                                          </p:val>
                                        </p:tav>
                                        <p:tav tm="100000">
                                          <p:val>
                                            <p:strVal val="#ppt_x"/>
                                          </p:val>
                                        </p:tav>
                                      </p:tavLst>
                                    </p:anim>
                                    <p:anim calcmode="lin" valueType="num">
                                      <p:cBhvr additive="base">
                                        <p:cTn id="14"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20488"/>
                                        </p:tgtEl>
                                        <p:attrNameLst>
                                          <p:attrName>style.visibility</p:attrName>
                                        </p:attrNameLst>
                                      </p:cBhvr>
                                      <p:to>
                                        <p:strVal val="visible"/>
                                      </p:to>
                                    </p:set>
                                    <p:anim calcmode="lin" valueType="num">
                                      <p:cBhvr additive="base">
                                        <p:cTn id="25" dur="500" fill="hold"/>
                                        <p:tgtEl>
                                          <p:spTgt spid="20488"/>
                                        </p:tgtEl>
                                        <p:attrNameLst>
                                          <p:attrName>ppt_x</p:attrName>
                                        </p:attrNameLst>
                                      </p:cBhvr>
                                      <p:tavLst>
                                        <p:tav tm="0">
                                          <p:val>
                                            <p:strVal val="#ppt_x"/>
                                          </p:val>
                                        </p:tav>
                                        <p:tav tm="100000">
                                          <p:val>
                                            <p:strVal val="#ppt_x"/>
                                          </p:val>
                                        </p:tav>
                                      </p:tavLst>
                                    </p:anim>
                                    <p:anim calcmode="lin" valueType="num">
                                      <p:cBhvr additive="base">
                                        <p:cTn id="26"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2" presetClass="entr" presetSubtype="4" fill="hold" nodeType="withEffect">
                                  <p:stCondLst>
                                    <p:cond delay="0"/>
                                  </p:stCondLst>
                                  <p:childTnLst>
                                    <p:set>
                                      <p:cBhvr>
                                        <p:cTn id="36" dur="1" fill="hold">
                                          <p:stCondLst>
                                            <p:cond delay="0"/>
                                          </p:stCondLst>
                                        </p:cTn>
                                        <p:tgtEl>
                                          <p:spTgt spid="20491"/>
                                        </p:tgtEl>
                                        <p:attrNameLst>
                                          <p:attrName>style.visibility</p:attrName>
                                        </p:attrNameLst>
                                      </p:cBhvr>
                                      <p:to>
                                        <p:strVal val="visible"/>
                                      </p:to>
                                    </p:set>
                                    <p:anim calcmode="lin" valueType="num">
                                      <p:cBhvr additive="base">
                                        <p:cTn id="37" dur="500" fill="hold"/>
                                        <p:tgtEl>
                                          <p:spTgt spid="20491"/>
                                        </p:tgtEl>
                                        <p:attrNameLst>
                                          <p:attrName>ppt_x</p:attrName>
                                        </p:attrNameLst>
                                      </p:cBhvr>
                                      <p:tavLst>
                                        <p:tav tm="0">
                                          <p:val>
                                            <p:strVal val="#ppt_x"/>
                                          </p:val>
                                        </p:tav>
                                        <p:tav tm="100000">
                                          <p:val>
                                            <p:strVal val="#ppt_x"/>
                                          </p:val>
                                        </p:tav>
                                      </p:tavLst>
                                    </p:anim>
                                    <p:anim calcmode="lin" valueType="num">
                                      <p:cBhvr additive="base">
                                        <p:cTn id="38"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2" presetClass="entr" presetSubtype="4" fill="hold" nodeType="withEffect">
                                  <p:stCondLst>
                                    <p:cond delay="0"/>
                                  </p:stCondLst>
                                  <p:childTnLst>
                                    <p:set>
                                      <p:cBhvr>
                                        <p:cTn id="52" dur="1" fill="hold">
                                          <p:stCondLst>
                                            <p:cond delay="0"/>
                                          </p:stCondLst>
                                        </p:cTn>
                                        <p:tgtEl>
                                          <p:spTgt spid="20482"/>
                                        </p:tgtEl>
                                        <p:attrNameLst>
                                          <p:attrName>style.visibility</p:attrName>
                                        </p:attrNameLst>
                                      </p:cBhvr>
                                      <p:to>
                                        <p:strVal val="visible"/>
                                      </p:to>
                                    </p:set>
                                    <p:anim calcmode="lin" valueType="num">
                                      <p:cBhvr additive="base">
                                        <p:cTn id="53" dur="500" fill="hold"/>
                                        <p:tgtEl>
                                          <p:spTgt spid="20482"/>
                                        </p:tgtEl>
                                        <p:attrNameLst>
                                          <p:attrName>ppt_x</p:attrName>
                                        </p:attrNameLst>
                                      </p:cBhvr>
                                      <p:tavLst>
                                        <p:tav tm="0">
                                          <p:val>
                                            <p:strVal val="#ppt_x"/>
                                          </p:val>
                                        </p:tav>
                                        <p:tav tm="100000">
                                          <p:val>
                                            <p:strVal val="#ppt_x"/>
                                          </p:val>
                                        </p:tav>
                                      </p:tavLst>
                                    </p:anim>
                                    <p:anim calcmode="lin" valueType="num">
                                      <p:cBhvr additive="base">
                                        <p:cTn id="54" dur="500" fill="hold"/>
                                        <p:tgtEl>
                                          <p:spTgt spid="2048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484"/>
                                        </p:tgtEl>
                                        <p:attrNameLst>
                                          <p:attrName>style.visibility</p:attrName>
                                        </p:attrNameLst>
                                      </p:cBhvr>
                                      <p:to>
                                        <p:strVal val="visible"/>
                                      </p:to>
                                    </p:set>
                                    <p:anim calcmode="lin" valueType="num">
                                      <p:cBhvr additive="base">
                                        <p:cTn id="57" dur="500" fill="hold"/>
                                        <p:tgtEl>
                                          <p:spTgt spid="20484"/>
                                        </p:tgtEl>
                                        <p:attrNameLst>
                                          <p:attrName>ppt_x</p:attrName>
                                        </p:attrNameLst>
                                      </p:cBhvr>
                                      <p:tavLst>
                                        <p:tav tm="0">
                                          <p:val>
                                            <p:strVal val="#ppt_x"/>
                                          </p:val>
                                        </p:tav>
                                        <p:tav tm="100000">
                                          <p:val>
                                            <p:strVal val="#ppt_x"/>
                                          </p:val>
                                        </p:tav>
                                      </p:tavLst>
                                    </p:anim>
                                    <p:anim calcmode="lin" valueType="num">
                                      <p:cBhvr additive="base">
                                        <p:cTn id="5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1600200" y="76200"/>
            <a:ext cx="899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600" b="1" dirty="0">
                <a:latin typeface="BlackChancery" charset="0"/>
              </a:rPr>
              <a:t>The Second Great Awakening</a:t>
            </a:r>
          </a:p>
        </p:txBody>
      </p:sp>
      <p:sp>
        <p:nvSpPr>
          <p:cNvPr id="330755" name="Line 3"/>
          <p:cNvSpPr>
            <a:spLocks noChangeShapeType="1"/>
          </p:cNvSpPr>
          <p:nvPr/>
        </p:nvSpPr>
        <p:spPr bwMode="auto">
          <a:xfrm>
            <a:off x="5943600" y="1281113"/>
            <a:ext cx="0" cy="457200"/>
          </a:xfrm>
          <a:prstGeom prst="line">
            <a:avLst/>
          </a:prstGeom>
          <a:noFill/>
          <a:ln w="28575">
            <a:solidFill>
              <a:srgbClr val="7030A0"/>
            </a:solidFill>
            <a:round/>
            <a:headEnd type="none" w="sm" len="sm"/>
            <a:tailEnd type="arrow" w="med" len="med"/>
          </a:ln>
          <a:effectLst/>
          <a:extLst/>
        </p:spPr>
        <p:txBody>
          <a:bodyPr/>
          <a:lstStyle/>
          <a:p>
            <a:pPr eaLnBrk="1" hangingPunct="1">
              <a:defRPr/>
            </a:pPr>
            <a:endParaRPr lang="en-US">
              <a:ln>
                <a:solidFill>
                  <a:sysClr val="windowText" lastClr="000000"/>
                </a:solidFill>
              </a:ln>
            </a:endParaRPr>
          </a:p>
        </p:txBody>
      </p:sp>
      <p:sp>
        <p:nvSpPr>
          <p:cNvPr id="330756" name="Text Box 4"/>
          <p:cNvSpPr txBox="1">
            <a:spLocks noChangeArrowheads="1"/>
          </p:cNvSpPr>
          <p:nvPr/>
        </p:nvSpPr>
        <p:spPr bwMode="auto">
          <a:xfrm>
            <a:off x="3276600" y="1790700"/>
            <a:ext cx="556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2400" b="1" dirty="0">
                <a:solidFill>
                  <a:srgbClr val="FFC000"/>
                </a:solidFill>
                <a:latin typeface="Arial" charset="0"/>
              </a:rPr>
              <a:t>“Spiritual Reform From Within”</a:t>
            </a:r>
            <a:br>
              <a:rPr lang="en-US" altLang="x-none" sz="2400" b="1" dirty="0">
                <a:solidFill>
                  <a:srgbClr val="FFC000"/>
                </a:solidFill>
                <a:latin typeface="Arial" charset="0"/>
              </a:rPr>
            </a:br>
            <a:r>
              <a:rPr lang="en-US" altLang="x-none" sz="2400" b="1" dirty="0">
                <a:solidFill>
                  <a:srgbClr val="FFC000"/>
                </a:solidFill>
                <a:latin typeface="Arial" charset="0"/>
              </a:rPr>
              <a:t>[Religious Revivalism]</a:t>
            </a:r>
          </a:p>
        </p:txBody>
      </p:sp>
      <p:sp>
        <p:nvSpPr>
          <p:cNvPr id="330757" name="Line 5"/>
          <p:cNvSpPr>
            <a:spLocks noChangeShapeType="1"/>
          </p:cNvSpPr>
          <p:nvPr/>
        </p:nvSpPr>
        <p:spPr bwMode="auto">
          <a:xfrm>
            <a:off x="5943600" y="2743200"/>
            <a:ext cx="0" cy="381000"/>
          </a:xfrm>
          <a:prstGeom prst="line">
            <a:avLst/>
          </a:prstGeom>
          <a:noFill/>
          <a:ln w="28575">
            <a:solidFill>
              <a:srgbClr val="7030A0"/>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0758" name="Text Box 6"/>
          <p:cNvSpPr txBox="1">
            <a:spLocks noChangeArrowheads="1"/>
          </p:cNvSpPr>
          <p:nvPr/>
        </p:nvSpPr>
        <p:spPr bwMode="auto">
          <a:xfrm>
            <a:off x="3048000" y="3127376"/>
            <a:ext cx="579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2500" b="1" dirty="0">
                <a:solidFill>
                  <a:srgbClr val="FFC000"/>
                </a:solidFill>
                <a:latin typeface="Arial" charset="0"/>
              </a:rPr>
              <a:t>Social Reforms &amp; Redefining the Ideal of Equality</a:t>
            </a:r>
          </a:p>
        </p:txBody>
      </p:sp>
      <p:sp>
        <p:nvSpPr>
          <p:cNvPr id="330759" name="Line 7"/>
          <p:cNvSpPr>
            <a:spLocks noChangeShapeType="1"/>
          </p:cNvSpPr>
          <p:nvPr/>
        </p:nvSpPr>
        <p:spPr bwMode="auto">
          <a:xfrm flipH="1">
            <a:off x="3200400" y="4191000"/>
            <a:ext cx="914400" cy="304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0760" name="Oval 8"/>
          <p:cNvSpPr>
            <a:spLocks noChangeArrowheads="1"/>
          </p:cNvSpPr>
          <p:nvPr/>
        </p:nvSpPr>
        <p:spPr bwMode="auto">
          <a:xfrm>
            <a:off x="2057400" y="45720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sp>
        <p:nvSpPr>
          <p:cNvPr id="330761" name="Text Box 9"/>
          <p:cNvSpPr txBox="1">
            <a:spLocks noChangeArrowheads="1"/>
          </p:cNvSpPr>
          <p:nvPr/>
        </p:nvSpPr>
        <p:spPr bwMode="auto">
          <a:xfrm>
            <a:off x="2209800" y="48910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1800" b="1">
                <a:solidFill>
                  <a:srgbClr val="00B050"/>
                </a:solidFill>
                <a:latin typeface="Arial" charset="0"/>
              </a:rPr>
              <a:t>Temperance</a:t>
            </a:r>
          </a:p>
        </p:txBody>
      </p:sp>
      <p:sp>
        <p:nvSpPr>
          <p:cNvPr id="330762" name="Line 10"/>
          <p:cNvSpPr>
            <a:spLocks noChangeShapeType="1"/>
          </p:cNvSpPr>
          <p:nvPr/>
        </p:nvSpPr>
        <p:spPr bwMode="auto">
          <a:xfrm flipH="1">
            <a:off x="4495800" y="4267200"/>
            <a:ext cx="457200" cy="11430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0763" name="Oval 11"/>
          <p:cNvSpPr>
            <a:spLocks noChangeArrowheads="1"/>
          </p:cNvSpPr>
          <p:nvPr/>
        </p:nvSpPr>
        <p:spPr bwMode="auto">
          <a:xfrm>
            <a:off x="3505200" y="54864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sp>
        <p:nvSpPr>
          <p:cNvPr id="330764" name="Text Box 12"/>
          <p:cNvSpPr txBox="1">
            <a:spLocks noChangeArrowheads="1"/>
          </p:cNvSpPr>
          <p:nvPr/>
        </p:nvSpPr>
        <p:spPr bwMode="auto">
          <a:xfrm>
            <a:off x="3581400" y="5607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1800" b="1">
                <a:solidFill>
                  <a:srgbClr val="00B050"/>
                </a:solidFill>
                <a:latin typeface="Arial" charset="0"/>
              </a:rPr>
              <a:t>Asylum &amp;</a:t>
            </a:r>
            <a:br>
              <a:rPr lang="en-US" altLang="x-none" sz="1800" b="1">
                <a:solidFill>
                  <a:srgbClr val="00B050"/>
                </a:solidFill>
                <a:latin typeface="Arial" charset="0"/>
              </a:rPr>
            </a:br>
            <a:r>
              <a:rPr lang="en-US" altLang="x-none" sz="1800" b="1">
                <a:solidFill>
                  <a:srgbClr val="00B050"/>
                </a:solidFill>
                <a:latin typeface="Arial" charset="0"/>
              </a:rPr>
              <a:t>Prison Reform</a:t>
            </a:r>
          </a:p>
        </p:txBody>
      </p:sp>
      <p:sp>
        <p:nvSpPr>
          <p:cNvPr id="330765" name="Line 13"/>
          <p:cNvSpPr>
            <a:spLocks noChangeShapeType="1"/>
          </p:cNvSpPr>
          <p:nvPr/>
        </p:nvSpPr>
        <p:spPr bwMode="auto">
          <a:xfrm flipH="1">
            <a:off x="6096000" y="4267200"/>
            <a:ext cx="0" cy="304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0766" name="Oval 14"/>
          <p:cNvSpPr>
            <a:spLocks noChangeArrowheads="1"/>
          </p:cNvSpPr>
          <p:nvPr/>
        </p:nvSpPr>
        <p:spPr bwMode="auto">
          <a:xfrm>
            <a:off x="8305800" y="45720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sp>
        <p:nvSpPr>
          <p:cNvPr id="330767" name="Text Box 15"/>
          <p:cNvSpPr txBox="1">
            <a:spLocks noChangeArrowheads="1"/>
          </p:cNvSpPr>
          <p:nvPr/>
        </p:nvSpPr>
        <p:spPr bwMode="auto">
          <a:xfrm>
            <a:off x="8458200" y="48768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1800" b="1">
                <a:solidFill>
                  <a:srgbClr val="00B050"/>
                </a:solidFill>
                <a:latin typeface="Arial" charset="0"/>
              </a:rPr>
              <a:t>Education</a:t>
            </a:r>
          </a:p>
        </p:txBody>
      </p:sp>
      <p:sp>
        <p:nvSpPr>
          <p:cNvPr id="330768" name="Line 16"/>
          <p:cNvSpPr>
            <a:spLocks noChangeShapeType="1"/>
          </p:cNvSpPr>
          <p:nvPr/>
        </p:nvSpPr>
        <p:spPr bwMode="auto">
          <a:xfrm>
            <a:off x="7467600" y="4267200"/>
            <a:ext cx="228600" cy="11430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0769" name="Oval 17"/>
          <p:cNvSpPr>
            <a:spLocks noChangeArrowheads="1"/>
          </p:cNvSpPr>
          <p:nvPr/>
        </p:nvSpPr>
        <p:spPr bwMode="auto">
          <a:xfrm>
            <a:off x="6781800" y="54864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sp>
        <p:nvSpPr>
          <p:cNvPr id="330770" name="Text Box 18"/>
          <p:cNvSpPr txBox="1">
            <a:spLocks noChangeArrowheads="1"/>
          </p:cNvSpPr>
          <p:nvPr/>
        </p:nvSpPr>
        <p:spPr bwMode="auto">
          <a:xfrm>
            <a:off x="6934200" y="56388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1800" b="1">
                <a:solidFill>
                  <a:srgbClr val="00B050"/>
                </a:solidFill>
                <a:latin typeface="Arial" charset="0"/>
              </a:rPr>
              <a:t>Women’s Rights</a:t>
            </a:r>
          </a:p>
        </p:txBody>
      </p:sp>
      <p:sp>
        <p:nvSpPr>
          <p:cNvPr id="330771" name="Line 19"/>
          <p:cNvSpPr>
            <a:spLocks noChangeShapeType="1"/>
          </p:cNvSpPr>
          <p:nvPr/>
        </p:nvSpPr>
        <p:spPr bwMode="auto">
          <a:xfrm>
            <a:off x="8077200" y="4191000"/>
            <a:ext cx="914400" cy="304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0772" name="Oval 20"/>
          <p:cNvSpPr>
            <a:spLocks noChangeArrowheads="1"/>
          </p:cNvSpPr>
          <p:nvPr/>
        </p:nvSpPr>
        <p:spPr bwMode="auto">
          <a:xfrm>
            <a:off x="5181600" y="46482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latin typeface="Arial" charset="0"/>
            </a:endParaRPr>
          </a:p>
        </p:txBody>
      </p:sp>
      <p:sp>
        <p:nvSpPr>
          <p:cNvPr id="330773" name="Text Box 21"/>
          <p:cNvSpPr txBox="1">
            <a:spLocks noChangeArrowheads="1"/>
          </p:cNvSpPr>
          <p:nvPr/>
        </p:nvSpPr>
        <p:spPr bwMode="auto">
          <a:xfrm>
            <a:off x="5334000" y="49672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x-none" sz="1800" b="1">
                <a:latin typeface="Arial" charset="0"/>
              </a:rPr>
              <a:t>Abolitionism</a:t>
            </a:r>
          </a:p>
        </p:txBody>
      </p:sp>
      <p:sp>
        <p:nvSpPr>
          <p:cNvPr id="3" name="Curved Up Arrow 2"/>
          <p:cNvSpPr/>
          <p:nvPr/>
        </p:nvSpPr>
        <p:spPr>
          <a:xfrm rot="3730321" flipV="1">
            <a:off x="9955821" y="552910"/>
            <a:ext cx="2414954" cy="1637379"/>
          </a:xfrm>
          <a:prstGeom prst="curvedUpArrow">
            <a:avLst>
              <a:gd name="adj1" fmla="val 25000"/>
              <a:gd name="adj2" fmla="val 605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8991600" y="2574650"/>
            <a:ext cx="2855741" cy="1692771"/>
          </a:xfrm>
          <a:prstGeom prst="rect">
            <a:avLst/>
          </a:prstGeom>
          <a:noFill/>
        </p:spPr>
        <p:txBody>
          <a:bodyPr wrap="square" rtlCol="0">
            <a:spAutoFit/>
          </a:bodyPr>
          <a:lstStyle/>
          <a:p>
            <a:pPr algn="ctr"/>
            <a:r>
              <a:rPr lang="en-US" sz="2600" b="1" dirty="0" smtClean="0"/>
              <a:t>Other “movements” plated a role too</a:t>
            </a:r>
            <a:r>
              <a:rPr lang="mr-IN" sz="2600" b="1" dirty="0" smtClean="0"/>
              <a:t>…</a:t>
            </a:r>
            <a:endParaRPr lang="en-US" sz="2600" b="1" dirty="0"/>
          </a:p>
        </p:txBody>
      </p:sp>
    </p:spTree>
    <p:extLst>
      <p:ext uri="{BB962C8B-B14F-4D97-AF65-F5344CB8AC3E}">
        <p14:creationId xmlns:p14="http://schemas.microsoft.com/office/powerpoint/2010/main" val="1071876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0755"/>
                                        </p:tgtEl>
                                        <p:attrNameLst>
                                          <p:attrName>style.visibility</p:attrName>
                                        </p:attrNameLst>
                                      </p:cBhvr>
                                      <p:to>
                                        <p:strVal val="visible"/>
                                      </p:to>
                                    </p:set>
                                    <p:animEffect transition="in" filter="wipe(up)">
                                      <p:cBhvr>
                                        <p:cTn id="7" dur="500"/>
                                        <p:tgtEl>
                                          <p:spTgt spid="33075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0756"/>
                                        </p:tgtEl>
                                        <p:attrNameLst>
                                          <p:attrName>style.visibility</p:attrName>
                                        </p:attrNameLst>
                                      </p:cBhvr>
                                      <p:to>
                                        <p:strVal val="visible"/>
                                      </p:to>
                                    </p:set>
                                    <p:animEffect transition="in" filter="wipe(up)">
                                      <p:cBhvr>
                                        <p:cTn id="10" dur="500"/>
                                        <p:tgtEl>
                                          <p:spTgt spid="3307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30757"/>
                                        </p:tgtEl>
                                        <p:attrNameLst>
                                          <p:attrName>style.visibility</p:attrName>
                                        </p:attrNameLst>
                                      </p:cBhvr>
                                      <p:to>
                                        <p:strVal val="visible"/>
                                      </p:to>
                                    </p:set>
                                    <p:animEffect transition="in" filter="wipe(up)">
                                      <p:cBhvr>
                                        <p:cTn id="15" dur="500"/>
                                        <p:tgtEl>
                                          <p:spTgt spid="33075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30758"/>
                                        </p:tgtEl>
                                        <p:attrNameLst>
                                          <p:attrName>style.visibility</p:attrName>
                                        </p:attrNameLst>
                                      </p:cBhvr>
                                      <p:to>
                                        <p:strVal val="visible"/>
                                      </p:to>
                                    </p:set>
                                    <p:animEffect transition="in" filter="wipe(up)">
                                      <p:cBhvr>
                                        <p:cTn id="18" dur="500"/>
                                        <p:tgtEl>
                                          <p:spTgt spid="3307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0759"/>
                                        </p:tgtEl>
                                        <p:attrNameLst>
                                          <p:attrName>style.visibility</p:attrName>
                                        </p:attrNameLst>
                                      </p:cBhvr>
                                      <p:to>
                                        <p:strVal val="visible"/>
                                      </p:to>
                                    </p:set>
                                    <p:animEffect transition="in" filter="fade">
                                      <p:cBhvr>
                                        <p:cTn id="23" dur="1000"/>
                                        <p:tgtEl>
                                          <p:spTgt spid="3307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0760"/>
                                        </p:tgtEl>
                                        <p:attrNameLst>
                                          <p:attrName>style.visibility</p:attrName>
                                        </p:attrNameLst>
                                      </p:cBhvr>
                                      <p:to>
                                        <p:strVal val="visible"/>
                                      </p:to>
                                    </p:set>
                                    <p:animEffect transition="in" filter="fade">
                                      <p:cBhvr>
                                        <p:cTn id="26" dur="1000"/>
                                        <p:tgtEl>
                                          <p:spTgt spid="3307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0761"/>
                                        </p:tgtEl>
                                        <p:attrNameLst>
                                          <p:attrName>style.visibility</p:attrName>
                                        </p:attrNameLst>
                                      </p:cBhvr>
                                      <p:to>
                                        <p:strVal val="visible"/>
                                      </p:to>
                                    </p:set>
                                    <p:animEffect transition="in" filter="fade">
                                      <p:cBhvr>
                                        <p:cTn id="29" dur="1000"/>
                                        <p:tgtEl>
                                          <p:spTgt spid="3307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0762"/>
                                        </p:tgtEl>
                                        <p:attrNameLst>
                                          <p:attrName>style.visibility</p:attrName>
                                        </p:attrNameLst>
                                      </p:cBhvr>
                                      <p:to>
                                        <p:strVal val="visible"/>
                                      </p:to>
                                    </p:set>
                                    <p:animEffect transition="in" filter="fade">
                                      <p:cBhvr>
                                        <p:cTn id="34" dur="1000"/>
                                        <p:tgtEl>
                                          <p:spTgt spid="3307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0763"/>
                                        </p:tgtEl>
                                        <p:attrNameLst>
                                          <p:attrName>style.visibility</p:attrName>
                                        </p:attrNameLst>
                                      </p:cBhvr>
                                      <p:to>
                                        <p:strVal val="visible"/>
                                      </p:to>
                                    </p:set>
                                    <p:animEffect transition="in" filter="fade">
                                      <p:cBhvr>
                                        <p:cTn id="37" dur="1000"/>
                                        <p:tgtEl>
                                          <p:spTgt spid="3307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0764"/>
                                        </p:tgtEl>
                                        <p:attrNameLst>
                                          <p:attrName>style.visibility</p:attrName>
                                        </p:attrNameLst>
                                      </p:cBhvr>
                                      <p:to>
                                        <p:strVal val="visible"/>
                                      </p:to>
                                    </p:set>
                                    <p:animEffect transition="in" filter="fade">
                                      <p:cBhvr>
                                        <p:cTn id="40" dur="1000"/>
                                        <p:tgtEl>
                                          <p:spTgt spid="3307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0765"/>
                                        </p:tgtEl>
                                        <p:attrNameLst>
                                          <p:attrName>style.visibility</p:attrName>
                                        </p:attrNameLst>
                                      </p:cBhvr>
                                      <p:to>
                                        <p:strVal val="visible"/>
                                      </p:to>
                                    </p:set>
                                    <p:animEffect transition="in" filter="fade">
                                      <p:cBhvr>
                                        <p:cTn id="45" dur="1000"/>
                                        <p:tgtEl>
                                          <p:spTgt spid="3307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0772"/>
                                        </p:tgtEl>
                                        <p:attrNameLst>
                                          <p:attrName>style.visibility</p:attrName>
                                        </p:attrNameLst>
                                      </p:cBhvr>
                                      <p:to>
                                        <p:strVal val="visible"/>
                                      </p:to>
                                    </p:set>
                                    <p:animEffect transition="in" filter="fade">
                                      <p:cBhvr>
                                        <p:cTn id="48" dur="1000"/>
                                        <p:tgtEl>
                                          <p:spTgt spid="3307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0773"/>
                                        </p:tgtEl>
                                        <p:attrNameLst>
                                          <p:attrName>style.visibility</p:attrName>
                                        </p:attrNameLst>
                                      </p:cBhvr>
                                      <p:to>
                                        <p:strVal val="visible"/>
                                      </p:to>
                                    </p:set>
                                    <p:animEffect transition="in" filter="fade">
                                      <p:cBhvr>
                                        <p:cTn id="51" dur="1000"/>
                                        <p:tgtEl>
                                          <p:spTgt spid="33077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0768"/>
                                        </p:tgtEl>
                                        <p:attrNameLst>
                                          <p:attrName>style.visibility</p:attrName>
                                        </p:attrNameLst>
                                      </p:cBhvr>
                                      <p:to>
                                        <p:strVal val="visible"/>
                                      </p:to>
                                    </p:set>
                                    <p:animEffect transition="in" filter="fade">
                                      <p:cBhvr>
                                        <p:cTn id="56" dur="1000"/>
                                        <p:tgtEl>
                                          <p:spTgt spid="3307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0769"/>
                                        </p:tgtEl>
                                        <p:attrNameLst>
                                          <p:attrName>style.visibility</p:attrName>
                                        </p:attrNameLst>
                                      </p:cBhvr>
                                      <p:to>
                                        <p:strVal val="visible"/>
                                      </p:to>
                                    </p:set>
                                    <p:animEffect transition="in" filter="fade">
                                      <p:cBhvr>
                                        <p:cTn id="59" dur="1000"/>
                                        <p:tgtEl>
                                          <p:spTgt spid="33076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0770"/>
                                        </p:tgtEl>
                                        <p:attrNameLst>
                                          <p:attrName>style.visibility</p:attrName>
                                        </p:attrNameLst>
                                      </p:cBhvr>
                                      <p:to>
                                        <p:strVal val="visible"/>
                                      </p:to>
                                    </p:set>
                                    <p:animEffect transition="in" filter="fade">
                                      <p:cBhvr>
                                        <p:cTn id="62" dur="1000"/>
                                        <p:tgtEl>
                                          <p:spTgt spid="33077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0771"/>
                                        </p:tgtEl>
                                        <p:attrNameLst>
                                          <p:attrName>style.visibility</p:attrName>
                                        </p:attrNameLst>
                                      </p:cBhvr>
                                      <p:to>
                                        <p:strVal val="visible"/>
                                      </p:to>
                                    </p:set>
                                    <p:animEffect transition="in" filter="fade">
                                      <p:cBhvr>
                                        <p:cTn id="67" dur="1000"/>
                                        <p:tgtEl>
                                          <p:spTgt spid="33077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0766"/>
                                        </p:tgtEl>
                                        <p:attrNameLst>
                                          <p:attrName>style.visibility</p:attrName>
                                        </p:attrNameLst>
                                      </p:cBhvr>
                                      <p:to>
                                        <p:strVal val="visible"/>
                                      </p:to>
                                    </p:set>
                                    <p:animEffect transition="in" filter="fade">
                                      <p:cBhvr>
                                        <p:cTn id="70" dur="1000"/>
                                        <p:tgtEl>
                                          <p:spTgt spid="3307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0767"/>
                                        </p:tgtEl>
                                        <p:attrNameLst>
                                          <p:attrName>style.visibility</p:attrName>
                                        </p:attrNameLst>
                                      </p:cBhvr>
                                      <p:to>
                                        <p:strVal val="visible"/>
                                      </p:to>
                                    </p:set>
                                    <p:animEffect transition="in" filter="fade">
                                      <p:cBhvr>
                                        <p:cTn id="73" dur="1000"/>
                                        <p:tgtEl>
                                          <p:spTgt spid="33076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500" fill="hold"/>
                                        <p:tgtEl>
                                          <p:spTgt spid="4"/>
                                        </p:tgtEl>
                                        <p:attrNameLst>
                                          <p:attrName>ppt_x</p:attrName>
                                        </p:attrNameLst>
                                      </p:cBhvr>
                                      <p:tavLst>
                                        <p:tav tm="0">
                                          <p:val>
                                            <p:strVal val="#ppt_x"/>
                                          </p:val>
                                        </p:tav>
                                        <p:tav tm="100000">
                                          <p:val>
                                            <p:strVal val="#ppt_x"/>
                                          </p:val>
                                        </p:tav>
                                      </p:tavLst>
                                    </p:anim>
                                    <p:anim calcmode="lin" valueType="num">
                                      <p:cBhvr additive="base">
                                        <p:cTn id="8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P spid="330757" grpId="0" animBg="1"/>
      <p:bldP spid="330758" grpId="0"/>
      <p:bldP spid="330759" grpId="0" animBg="1"/>
      <p:bldP spid="330760" grpId="0" animBg="1"/>
      <p:bldP spid="330761" grpId="0"/>
      <p:bldP spid="330762" grpId="0" animBg="1"/>
      <p:bldP spid="330763" grpId="0" animBg="1"/>
      <p:bldP spid="330764" grpId="0"/>
      <p:bldP spid="330765" grpId="0" animBg="1"/>
      <p:bldP spid="330766" grpId="0" animBg="1"/>
      <p:bldP spid="330767" grpId="0"/>
      <p:bldP spid="330768" grpId="0" animBg="1"/>
      <p:bldP spid="330769" grpId="0" animBg="1"/>
      <p:bldP spid="330770" grpId="0"/>
      <p:bldP spid="330771" grpId="0" animBg="1"/>
      <p:bldP spid="330772" grpId="0" animBg="1"/>
      <p:bldP spid="330773"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9789" y="0"/>
            <a:ext cx="6261651" cy="707886"/>
          </a:xfrm>
          <a:prstGeom prst="rect">
            <a:avLst/>
          </a:prstGeom>
          <a:noFill/>
        </p:spPr>
        <p:txBody>
          <a:bodyPr wrap="none" lIns="91440" tIns="45720" rIns="91440" bIns="45720">
            <a:spAutoFit/>
          </a:bodyPr>
          <a:lstStyle/>
          <a:p>
            <a:pPr algn="ctr"/>
            <a:r>
              <a:rPr lang="en-US" sz="4000" b="1" cap="none" spc="0" smtClean="0">
                <a:ln w="12700">
                  <a:solidFill>
                    <a:schemeClr val="tx2">
                      <a:satMod val="155000"/>
                    </a:schemeClr>
                  </a:solidFill>
                  <a:prstDash val="solid"/>
                </a:ln>
                <a:effectLst>
                  <a:outerShdw blurRad="41275" dist="20320" dir="1800000" algn="tl" rotWithShape="0">
                    <a:srgbClr val="000000">
                      <a:alpha val="40000"/>
                    </a:srgbClr>
                  </a:outerShdw>
                </a:effectLst>
              </a:rPr>
              <a:t>THE FERMENT OF REFORM</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Text Box 3"/>
          <p:cNvSpPr txBox="1">
            <a:spLocks noChangeArrowheads="1"/>
          </p:cNvSpPr>
          <p:nvPr/>
        </p:nvSpPr>
        <p:spPr bwMode="auto">
          <a:xfrm>
            <a:off x="126464" y="2306055"/>
            <a:ext cx="107113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465138" indent="-4651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eaLnBrk="1" hangingPunct="1">
              <a:spcBef>
                <a:spcPct val="50000"/>
              </a:spcBef>
              <a:buClr>
                <a:srgbClr val="FF0000"/>
              </a:buClr>
              <a:buFont typeface="Arial" charset="0"/>
              <a:buChar char="•"/>
            </a:pPr>
            <a:r>
              <a:rPr lang="en-US" altLang="x-none" sz="2800" b="1" u="sng" dirty="0" smtClean="0">
                <a:solidFill>
                  <a:srgbClr val="FFC000"/>
                </a:solidFill>
                <a:latin typeface="Comic Sans MS" charset="0"/>
              </a:rPr>
              <a:t>REJECT organized church authority </a:t>
            </a:r>
          </a:p>
          <a:p>
            <a:pPr marL="457200" indent="-457200" eaLnBrk="1" hangingPunct="1">
              <a:spcBef>
                <a:spcPct val="50000"/>
              </a:spcBef>
              <a:buClr>
                <a:srgbClr val="FF0000"/>
              </a:buClr>
              <a:buFont typeface="Arial" charset="0"/>
              <a:buChar char="•"/>
            </a:pPr>
            <a:r>
              <a:rPr lang="en-US" altLang="x-none" sz="2800" b="1" u="sng" dirty="0" smtClean="0">
                <a:solidFill>
                  <a:srgbClr val="FFC000"/>
                </a:solidFill>
                <a:latin typeface="Comic Sans MS" charset="0"/>
              </a:rPr>
              <a:t>Artistic expression more important than the pursuit of wealth</a:t>
            </a:r>
          </a:p>
          <a:p>
            <a:pPr marL="457200" indent="-457200" eaLnBrk="1" hangingPunct="1">
              <a:spcBef>
                <a:spcPct val="50000"/>
              </a:spcBef>
              <a:buClr>
                <a:srgbClr val="FF0000"/>
              </a:buClr>
              <a:buFont typeface="Arial" charset="0"/>
              <a:buChar char="•"/>
            </a:pPr>
            <a:r>
              <a:rPr lang="en-US" altLang="x-none" sz="2800" b="1" u="sng" dirty="0" smtClean="0">
                <a:solidFill>
                  <a:srgbClr val="FFC000"/>
                </a:solidFill>
                <a:latin typeface="Comic Sans MS" charset="0"/>
              </a:rPr>
              <a:t>INDIVIDUALISTIC</a:t>
            </a:r>
            <a:r>
              <a:rPr lang="en-US" altLang="x-none" sz="2800" dirty="0" smtClean="0">
                <a:solidFill>
                  <a:srgbClr val="FFC000"/>
                </a:solidFill>
                <a:latin typeface="Comic Sans MS" charset="0"/>
              </a:rPr>
              <a:t> </a:t>
            </a:r>
            <a:endParaRPr lang="en-US" altLang="x-none" sz="2800" b="1" u="sng" dirty="0">
              <a:solidFill>
                <a:srgbClr val="FFC000"/>
              </a:solidFill>
              <a:latin typeface="Comic Sans MS" charset="0"/>
            </a:endParaRPr>
          </a:p>
        </p:txBody>
      </p:sp>
      <p:sp>
        <p:nvSpPr>
          <p:cNvPr id="4" name="Rectangle 2"/>
          <p:cNvSpPr>
            <a:spLocks noChangeArrowheads="1"/>
          </p:cNvSpPr>
          <p:nvPr/>
        </p:nvSpPr>
        <p:spPr bwMode="auto">
          <a:xfrm>
            <a:off x="126464" y="858255"/>
            <a:ext cx="6629400" cy="1447800"/>
          </a:xfrm>
          <a:prstGeom prst="rect">
            <a:avLst/>
          </a:prstGeom>
          <a:noFill/>
          <a:ln>
            <a:noFill/>
          </a:ln>
          <a:effectLst>
            <a:outerShdw blurRad="63500" dist="38099" dir="2700000" sx="61000" sy="61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pPr algn="ctr">
              <a:defRPr/>
            </a:pPr>
            <a:r>
              <a:rPr lang="en-US" sz="4800" b="1" u="sng" dirty="0" smtClean="0">
                <a:solidFill>
                  <a:srgbClr val="FFC000"/>
                </a:solidFill>
                <a:latin typeface="BlackChancery" pitchFamily="2" charset="0"/>
                <a:ea typeface="+mn-ea"/>
                <a:cs typeface="+mn-cs"/>
              </a:rPr>
              <a:t>Transcendentalism</a:t>
            </a:r>
            <a:endParaRPr lang="en-US" sz="4800" b="1" u="sng" dirty="0">
              <a:solidFill>
                <a:srgbClr val="FFC000"/>
              </a:solidFill>
              <a:latin typeface="BlackChancery" pitchFamily="2" charset="0"/>
              <a:ea typeface="+mn-ea"/>
              <a:cs typeface="+mn-cs"/>
            </a:endParaRPr>
          </a:p>
          <a:p>
            <a:pPr algn="ctr">
              <a:defRPr/>
            </a:pPr>
            <a:r>
              <a:rPr lang="en-US" sz="3200" dirty="0">
                <a:latin typeface="BlackChancery" pitchFamily="2" charset="0"/>
                <a:ea typeface="+mn-ea"/>
                <a:cs typeface="+mn-cs"/>
              </a:rPr>
              <a:t>(European </a:t>
            </a:r>
            <a:r>
              <a:rPr lang="en-US" sz="3200" dirty="0" smtClean="0">
                <a:latin typeface="BlackChancery" pitchFamily="2" charset="0"/>
                <a:ea typeface="+mn-ea"/>
                <a:cs typeface="+mn-cs"/>
              </a:rPr>
              <a:t>Romanticism and Idealism)</a:t>
            </a:r>
            <a:endParaRPr lang="en-US" sz="3200" dirty="0">
              <a:latin typeface="BlackChancery" pitchFamily="2" charset="0"/>
              <a:ea typeface="+mn-ea"/>
              <a:cs typeface="+mn-cs"/>
            </a:endParaRPr>
          </a:p>
        </p:txBody>
      </p:sp>
    </p:spTree>
    <p:extLst>
      <p:ext uri="{BB962C8B-B14F-4D97-AF65-F5344CB8AC3E}">
        <p14:creationId xmlns:p14="http://schemas.microsoft.com/office/powerpoint/2010/main" val="19357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625</Words>
  <Application>Microsoft Macintosh PowerPoint</Application>
  <PresentationFormat>Widescreen</PresentationFormat>
  <Paragraphs>105</Paragraphs>
  <Slides>17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African</vt:lpstr>
      <vt:lpstr>BlackChancery</vt:lpstr>
      <vt:lpstr>Calibri</vt:lpstr>
      <vt:lpstr>Calibri Light</vt:lpstr>
      <vt:lpstr>Comic Sans MS</vt:lpstr>
      <vt:lpstr>Mangal</vt:lpstr>
      <vt:lpstr>MS Mincho</vt:lpstr>
      <vt:lpstr>ＭＳ Ｐゴシック</vt:lpstr>
      <vt:lpstr>Times New Roman</vt:lpstr>
      <vt:lpstr>Wingdings</vt:lpstr>
      <vt:lpstr>Arial</vt:lpstr>
      <vt:lpstr>Office Theme</vt:lpstr>
      <vt:lpstr>PowerPoint Presentation</vt:lpstr>
      <vt:lpstr>The antislavery movement…where did it BEGIN?</vt:lpstr>
      <vt:lpstr>The Abolitionist Movement takes shape</vt:lpstr>
      <vt:lpstr>PowerPoint Presentation</vt:lpstr>
      <vt:lpstr>The Abolitionist Movement</vt:lpstr>
      <vt:lpstr>PowerPoint Presentation</vt:lpstr>
      <vt:lpstr>MUSEUM WALK REACTION</vt:lpstr>
      <vt:lpstr>PowerPoint Presentation</vt:lpstr>
      <vt:lpstr>PowerPoint Presentation</vt:lpstr>
      <vt:lpstr>PowerPoint Presentation</vt:lpstr>
      <vt:lpstr>PowerPoint Presentation</vt:lpstr>
      <vt:lpstr>PowerPoint Presentation</vt:lpstr>
      <vt:lpstr> &gt; Brook Farm  &gt; New Harmony &gt; Oneida Community &gt; Mormons &gt; Shakers</vt:lpstr>
      <vt:lpstr>PowerPoint Presentation</vt:lpstr>
      <vt:lpstr>PowerPoint Presentation</vt:lpstr>
      <vt:lpstr>Shakers</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10</cp:revision>
  <dcterms:created xsi:type="dcterms:W3CDTF">2017-01-05T00:51:47Z</dcterms:created>
  <dcterms:modified xsi:type="dcterms:W3CDTF">2017-01-05T00:56:35Z</dcterms:modified>
</cp:coreProperties>
</file>