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643"/>
  </p:normalViewPr>
  <p:slideViewPr>
    <p:cSldViewPr snapToGrid="0" snapToObjects="1">
      <p:cViewPr varScale="1">
        <p:scale>
          <a:sx n="91" d="100"/>
          <a:sy n="91" d="100"/>
        </p:scale>
        <p:origin x="8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E17D-5DC8-FA4F-A462-F54E5F4B497A}" type="datetimeFigureOut">
              <a:rPr lang="en-US" smtClean="0"/>
              <a:t>2/15/17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04130-BB86-5641-B8D2-750E727DB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62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E17D-5DC8-FA4F-A462-F54E5F4B497A}" type="datetimeFigureOut">
              <a:rPr lang="en-US" smtClean="0"/>
              <a:t>2/15/17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04130-BB86-5641-B8D2-750E727DB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895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E17D-5DC8-FA4F-A462-F54E5F4B497A}" type="datetimeFigureOut">
              <a:rPr lang="en-US" smtClean="0"/>
              <a:t>2/15/17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04130-BB86-5641-B8D2-750E727DB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833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E17D-5DC8-FA4F-A462-F54E5F4B497A}" type="datetimeFigureOut">
              <a:rPr lang="en-US" smtClean="0"/>
              <a:t>2/15/17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04130-BB86-5641-B8D2-750E727DB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459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E17D-5DC8-FA4F-A462-F54E5F4B497A}" type="datetimeFigureOut">
              <a:rPr lang="en-US" smtClean="0"/>
              <a:t>2/15/17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04130-BB86-5641-B8D2-750E727DB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166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E17D-5DC8-FA4F-A462-F54E5F4B497A}" type="datetimeFigureOut">
              <a:rPr lang="en-US" smtClean="0"/>
              <a:t>2/15/17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04130-BB86-5641-B8D2-750E727DB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08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E17D-5DC8-FA4F-A462-F54E5F4B497A}" type="datetimeFigureOut">
              <a:rPr lang="en-US" smtClean="0"/>
              <a:t>2/15/17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04130-BB86-5641-B8D2-750E727DB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66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E17D-5DC8-FA4F-A462-F54E5F4B497A}" type="datetimeFigureOut">
              <a:rPr lang="en-US" smtClean="0"/>
              <a:t>2/15/17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04130-BB86-5641-B8D2-750E727DB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910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E17D-5DC8-FA4F-A462-F54E5F4B497A}" type="datetimeFigureOut">
              <a:rPr lang="en-US" smtClean="0"/>
              <a:t>2/15/17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04130-BB86-5641-B8D2-750E727DB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20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E17D-5DC8-FA4F-A462-F54E5F4B497A}" type="datetimeFigureOut">
              <a:rPr lang="en-US" smtClean="0"/>
              <a:t>2/15/17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04130-BB86-5641-B8D2-750E727DB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89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E17D-5DC8-FA4F-A462-F54E5F4B497A}" type="datetimeFigureOut">
              <a:rPr lang="en-US" smtClean="0"/>
              <a:t>2/15/17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04130-BB86-5641-B8D2-750E727DB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852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6E17D-5DC8-FA4F-A462-F54E5F4B497A}" type="datetimeFigureOut">
              <a:rPr lang="en-US" smtClean="0"/>
              <a:t>2/15/17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04130-BB86-5641-B8D2-750E727DB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2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hyperlink" Target="https://www.youtube.com/watch?v=gmbqzxHAm9k" TargetMode="External"/><Relationship Id="rId5" Type="http://schemas.openxmlformats.org/officeDocument/2006/relationships/hyperlink" Target="https://www.youtube.com/watch?v=dO9MJqbCcuI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7623369" cy="553998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People’s Party (Populist </a:t>
            </a:r>
            <a:r>
              <a:rPr lang="en-US" sz="3000" b="1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Party) takes shape</a:t>
            </a:r>
            <a:endParaRPr lang="en-US" sz="3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5987" y="690546"/>
            <a:ext cx="1159646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A group of 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dissatisfied people in the 1890's during an economic depression, the </a:t>
            </a:r>
            <a:r>
              <a:rPr lang="en-US" sz="2400" b="1" i="1" u="sng" dirty="0">
                <a:solidFill>
                  <a:srgbClr val="000000"/>
                </a:solidFill>
                <a:latin typeface="arial" charset="0"/>
              </a:rPr>
              <a:t>People's Party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formed from mostly </a:t>
            </a: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industrial and farm workers who shared similar views on labor and </a:t>
            </a:r>
            <a:r>
              <a:rPr lang="en-US" sz="2400" b="1" dirty="0" smtClean="0">
                <a:solidFill>
                  <a:srgbClr val="000000"/>
                </a:solidFill>
                <a:latin typeface="arial" charset="0"/>
              </a:rPr>
              <a:t>trusts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(RAILROADS ESPECIALLY!)</a:t>
            </a:r>
          </a:p>
          <a:p>
            <a:pPr lvl="1">
              <a:buFont typeface="Arial" charset="0"/>
              <a:buChar char="•"/>
            </a:pPr>
            <a:r>
              <a:rPr lang="en-US" sz="2400" dirty="0" smtClean="0"/>
              <a:t> Panics of 1873 and 1893 combined </a:t>
            </a:r>
            <a:r>
              <a:rPr lang="en-US" sz="2400" dirty="0"/>
              <a:t>with harsh drought drove Southern wheat to a limited supply, and cotton prices to a </a:t>
            </a:r>
            <a:r>
              <a:rPr lang="en-US" sz="2400" dirty="0" smtClean="0"/>
              <a:t>LOW!</a:t>
            </a:r>
          </a:p>
          <a:p>
            <a:pPr lvl="1">
              <a:buFont typeface="Arial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Many </a:t>
            </a:r>
            <a:r>
              <a:rPr lang="en-US" sz="2400" b="1" dirty="0"/>
              <a:t>farmers </a:t>
            </a:r>
            <a:r>
              <a:rPr lang="en-US" sz="2400" b="1" dirty="0" smtClean="0"/>
              <a:t>now impoverished</a:t>
            </a:r>
            <a:r>
              <a:rPr lang="en-US" sz="2400" dirty="0" smtClean="0"/>
              <a:t> </a:t>
            </a:r>
            <a:r>
              <a:rPr lang="en-US" sz="2400" dirty="0"/>
              <a:t>and affected other farm industries such as railroads workers and lenders</a:t>
            </a:r>
            <a:r>
              <a:rPr lang="en-US" sz="2400" dirty="0" smtClean="0"/>
              <a:t>.</a:t>
            </a:r>
          </a:p>
          <a:p>
            <a:pPr lvl="1">
              <a:buFont typeface="Arial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arial" charset="0"/>
              </a:rPr>
              <a:t> 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arial" charset="0"/>
              </a:rPr>
              <a:t>MERGE between the </a:t>
            </a:r>
            <a:r>
              <a:rPr lang="en-US" sz="2400" b="1" i="1" dirty="0" smtClean="0">
                <a:solidFill>
                  <a:srgbClr val="000000"/>
                </a:solidFill>
                <a:effectLst/>
                <a:latin typeface="arial" charset="0"/>
              </a:rPr>
              <a:t>Farmer’s Alliance/Grange and the Knights of Labor!</a:t>
            </a:r>
            <a:endParaRPr lang="en-US" sz="2400" b="0" i="0" dirty="0">
              <a:solidFill>
                <a:srgbClr val="000000"/>
              </a:solidFill>
              <a:effectLst/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495" y="3875591"/>
            <a:ext cx="5447323" cy="298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53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5659113" cy="553998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People’s Party (Populist Party)</a:t>
            </a:r>
            <a:endParaRPr lang="en-US" sz="3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61843"/>
            <a:ext cx="10536702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/>
              <a:t>1892 </a:t>
            </a:r>
            <a:r>
              <a:rPr lang="mr-IN" sz="2100" dirty="0" smtClean="0"/>
              <a:t>–</a:t>
            </a:r>
            <a:r>
              <a:rPr lang="en-US" sz="2100" dirty="0" smtClean="0"/>
              <a:t> </a:t>
            </a:r>
            <a:r>
              <a:rPr lang="en-US" sz="2100" b="1" i="1" dirty="0" smtClean="0"/>
              <a:t>OMAHA PLATFORM </a:t>
            </a:r>
            <a:r>
              <a:rPr lang="mr-IN" sz="2100" b="1" i="1" dirty="0" smtClean="0"/>
              <a:t>–</a:t>
            </a:r>
            <a:r>
              <a:rPr lang="en-US" sz="2100" b="1" i="1" dirty="0" smtClean="0"/>
              <a:t> James B. Weaver</a:t>
            </a:r>
            <a:endParaRPr lang="en-US" sz="2100" dirty="0" smtClean="0"/>
          </a:p>
          <a:p>
            <a:r>
              <a:rPr lang="en-US" sz="2100" dirty="0" smtClean="0"/>
              <a:t>Basic </a:t>
            </a:r>
            <a:r>
              <a:rPr lang="en-US" sz="2100" dirty="0"/>
              <a:t>tenets of the </a:t>
            </a:r>
            <a:r>
              <a:rPr lang="en-US" sz="2100" b="1" dirty="0"/>
              <a:t>Populist</a:t>
            </a:r>
            <a:r>
              <a:rPr lang="en-US" sz="2100" dirty="0"/>
              <a:t> </a:t>
            </a:r>
            <a:r>
              <a:rPr lang="en-US" sz="2100" dirty="0" smtClean="0"/>
              <a:t>movement: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100" b="1" i="1" dirty="0"/>
              <a:t>restore democracy and economic opportunity for ordinary </a:t>
            </a:r>
            <a:r>
              <a:rPr lang="en-US" sz="2100" b="1" i="1" dirty="0" smtClean="0"/>
              <a:t>Americans!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100" b="1" i="1" dirty="0" smtClean="0"/>
              <a:t>The PEOPLE (mostly farmers) &gt; ELITES!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100" dirty="0" smtClean="0"/>
              <a:t>Government ownership of </a:t>
            </a:r>
            <a:r>
              <a:rPr lang="en-US" sz="2100" b="1" dirty="0" smtClean="0"/>
              <a:t>railroads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100" dirty="0" smtClean="0"/>
              <a:t>Graduated income taxes </a:t>
            </a:r>
            <a:r>
              <a:rPr lang="en-US" sz="2100" b="1" dirty="0" smtClean="0"/>
              <a:t>(16</a:t>
            </a:r>
            <a:r>
              <a:rPr lang="en-US" sz="2100" b="1" baseline="30000" dirty="0" smtClean="0"/>
              <a:t>th</a:t>
            </a:r>
            <a:r>
              <a:rPr lang="en-US" sz="2100" b="1" dirty="0" smtClean="0"/>
              <a:t> Amendment)</a:t>
            </a:r>
            <a:endParaRPr lang="en-US" sz="2100" dirty="0" smtClean="0"/>
          </a:p>
          <a:p>
            <a:pPr marL="742950" lvl="1" indent="-285750">
              <a:buFont typeface="Arial" charset="0"/>
              <a:buChar char="•"/>
            </a:pPr>
            <a:r>
              <a:rPr lang="en-US" sz="2100" dirty="0" smtClean="0"/>
              <a:t>Government control of currency </a:t>
            </a:r>
            <a:r>
              <a:rPr lang="en-US" sz="2100" b="1" dirty="0" smtClean="0"/>
              <a:t>(Federal Reserve System)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100" dirty="0" smtClean="0"/>
              <a:t>Rights of laborers to form UNIONS </a:t>
            </a:r>
            <a:r>
              <a:rPr lang="en-US" sz="2100" b="1" dirty="0" smtClean="0"/>
              <a:t>(state AND federal level)</a:t>
            </a:r>
            <a:endParaRPr lang="en-US" sz="2100" dirty="0" smtClean="0"/>
          </a:p>
          <a:p>
            <a:pPr marL="742950" lvl="1" indent="-285750">
              <a:buFont typeface="Arial" charset="0"/>
              <a:buChar char="•"/>
            </a:pPr>
            <a:r>
              <a:rPr lang="en-US" sz="2100" dirty="0" smtClean="0"/>
              <a:t>FREE COINAGE OF SILVER </a:t>
            </a:r>
            <a:r>
              <a:rPr lang="en-US" sz="2100" b="1" dirty="0" smtClean="0"/>
              <a:t>(to produce MORE MONEY)</a:t>
            </a:r>
            <a:endParaRPr lang="en-US" sz="21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3917256"/>
            <a:ext cx="1219200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/>
              <a:t>BEST known Populist candidate (1896) = </a:t>
            </a:r>
            <a:r>
              <a:rPr lang="en-US" sz="2100" b="1" u="sng" dirty="0" smtClean="0"/>
              <a:t>William Jennings Bryan  - “CROSS OF GOLD” SPEECH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100" dirty="0" smtClean="0"/>
              <a:t>Supported </a:t>
            </a:r>
            <a:r>
              <a:rPr lang="en-US" sz="2100" b="1" i="1" dirty="0" smtClean="0"/>
              <a:t>FREE COINAGE OF SILVER vs. the gold standard</a:t>
            </a:r>
          </a:p>
          <a:p>
            <a:pPr marL="800100" lvl="1" indent="-342900">
              <a:buFont typeface="Wingdings" charset="2"/>
              <a:buChar char="Ø"/>
            </a:pPr>
            <a:r>
              <a:rPr lang="en-US" sz="2100" dirty="0" smtClean="0"/>
              <a:t>Put more money in circulation (now use SILVER </a:t>
            </a:r>
            <a:r>
              <a:rPr lang="en-US" sz="2100" u="sng" dirty="0" smtClean="0"/>
              <a:t>AND</a:t>
            </a:r>
            <a:r>
              <a:rPr lang="en-US" sz="2100" dirty="0" smtClean="0"/>
              <a:t> GOLD as currency - 16 ounces of silver = 1 ounce of gold - </a:t>
            </a:r>
            <a:r>
              <a:rPr lang="en-US" sz="2100" b="1" i="1" dirty="0" smtClean="0"/>
              <a:t>BIMETALISM</a:t>
            </a:r>
            <a:r>
              <a:rPr lang="en-US" sz="2100" dirty="0" smtClean="0"/>
              <a:t>) &gt;&gt; INFLATION &gt;&gt; </a:t>
            </a:r>
            <a:r>
              <a:rPr lang="en-US" sz="2100" b="1" i="1" dirty="0" smtClean="0"/>
              <a:t>easier for the less wealthy farmers to pay off their debts!</a:t>
            </a:r>
          </a:p>
          <a:p>
            <a:pPr marL="800100" lvl="1" indent="-342900">
              <a:buFont typeface="Wingdings" charset="2"/>
              <a:buChar char="Ø"/>
            </a:pPr>
            <a:r>
              <a:rPr lang="en-US" sz="2100" dirty="0" smtClean="0"/>
              <a:t>LOST election of 1896 to McKinley = END of the Populist Party  </a:t>
            </a:r>
          </a:p>
          <a:p>
            <a:pPr marL="800100" lvl="1" indent="-342900">
              <a:buFont typeface="Wingdings" charset="2"/>
              <a:buChar char="Ø"/>
            </a:pPr>
            <a:r>
              <a:rPr lang="en-US" sz="2100" dirty="0"/>
              <a:t>Populist ideas and influences surfaced in the next century. Progressive Republican Theodore Roosevelt resurrected many Populist goals in new forms as he tentatively expanded federal regulations of business corporations.</a:t>
            </a:r>
          </a:p>
          <a:p>
            <a:pPr marL="800100" lvl="1" indent="-342900">
              <a:buFont typeface="Wingdings" charset="2"/>
              <a:buChar char="Ø"/>
            </a:pPr>
            <a:endParaRPr lang="en-US" sz="21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6770" y="553998"/>
            <a:ext cx="1725230" cy="16472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6770" y="2181385"/>
            <a:ext cx="1725230" cy="222972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564403" y="5194528"/>
            <a:ext cx="1170962" cy="4462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4"/>
              </a:rPr>
              <a:t>WATCH!</a:t>
            </a:r>
            <a:endParaRPr lang="en-US" sz="23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59113" y="823611"/>
            <a:ext cx="147219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5"/>
              </a:rPr>
              <a:t>WATCH!</a:t>
            </a:r>
            <a:endParaRPr lang="en-US" sz="3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503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95021"/>
            <a:ext cx="5387926" cy="526297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Point of view of the rival </a:t>
            </a:r>
            <a:r>
              <a:rPr lang="en-US" sz="2400" b="1" dirty="0" smtClean="0"/>
              <a:t>REPUBLICAN PARTY </a:t>
            </a:r>
            <a:r>
              <a:rPr lang="mr-IN" sz="2400" b="1" dirty="0" smtClean="0"/>
              <a:t>–</a:t>
            </a:r>
            <a:r>
              <a:rPr lang="en-US" sz="2400" b="1" dirty="0" smtClean="0"/>
              <a:t> VERY CRITICAL!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2400" dirty="0"/>
              <a:t>R</a:t>
            </a:r>
            <a:r>
              <a:rPr lang="en-US" sz="2400" dirty="0" smtClean="0"/>
              <a:t>iding </a:t>
            </a:r>
            <a:r>
              <a:rPr lang="en-US" sz="2400" dirty="0"/>
              <a:t>in a balloon made of patches from different organizations under the </a:t>
            </a:r>
            <a:r>
              <a:rPr lang="en-US" sz="2400" dirty="0" smtClean="0"/>
              <a:t>Populist Party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2400" dirty="0"/>
              <a:t>T</a:t>
            </a:r>
            <a:r>
              <a:rPr lang="en-US" sz="2400" dirty="0" smtClean="0"/>
              <a:t>aking </a:t>
            </a:r>
            <a:r>
              <a:rPr lang="en-US" sz="2400" dirty="0"/>
              <a:t>a jab at the Populist Party because the balloon is filled with “hot air</a:t>
            </a:r>
            <a:r>
              <a:rPr lang="en-US" sz="2400" dirty="0" smtClean="0"/>
              <a:t>.”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2400" dirty="0"/>
              <a:t>T</a:t>
            </a:r>
            <a:r>
              <a:rPr lang="en-US" sz="2400" dirty="0" smtClean="0"/>
              <a:t>he </a:t>
            </a:r>
            <a:r>
              <a:rPr lang="en-US" sz="2400" dirty="0"/>
              <a:t>People's Party as a hot air balloon made up of a patchwork of pieces, with each piece labeled with the name of the political organization or party that has been subsumed under the banner of the Populists.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7926" y="-28792"/>
            <a:ext cx="6804074" cy="68867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96461"/>
            <a:ext cx="479659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“A Party of </a:t>
            </a:r>
            <a:r>
              <a:rPr lang="en-US" sz="4000" b="1" cap="none" spc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Patches</a:t>
            </a:r>
            <a:r>
              <a:rPr lang="en-US" sz="4000" b="1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” Point </a:t>
            </a:r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of View?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523874" y="641684"/>
            <a:ext cx="1652337" cy="603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79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328</Words>
  <Application>Microsoft Macintosh PowerPoint</Application>
  <PresentationFormat>Widescreen</PresentationFormat>
  <Paragraphs>27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Calibri</vt:lpstr>
      <vt:lpstr>Calibri Light</vt:lpstr>
      <vt:lpstr>Mangal</vt:lpstr>
      <vt:lpstr>Wingdings</vt:lpstr>
      <vt:lpstr>Arial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Demarco Matthew</dc:creator>
  <cp:lastModifiedBy>Demarco Matthew</cp:lastModifiedBy>
  <cp:revision>1</cp:revision>
  <dcterms:created xsi:type="dcterms:W3CDTF">2017-02-16T01:54:00Z</dcterms:created>
  <dcterms:modified xsi:type="dcterms:W3CDTF">2017-02-16T01:54:20Z</dcterms:modified>
</cp:coreProperties>
</file>