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2" r:id="rId6"/>
    <p:sldId id="263"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32B779-3D2D-5442-9D3B-4F7E0A37726C}"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48208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2B779-3D2D-5442-9D3B-4F7E0A37726C}"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40394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2B779-3D2D-5442-9D3B-4F7E0A37726C}"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84805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2B779-3D2D-5442-9D3B-4F7E0A37726C}"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212627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32B779-3D2D-5442-9D3B-4F7E0A37726C}"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9652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32B779-3D2D-5442-9D3B-4F7E0A37726C}"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90822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32B779-3D2D-5442-9D3B-4F7E0A37726C}"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25376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2B779-3D2D-5442-9D3B-4F7E0A37726C}"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7873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2B779-3D2D-5442-9D3B-4F7E0A37726C}"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51382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2B779-3D2D-5442-9D3B-4F7E0A37726C}"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81756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2B779-3D2D-5442-9D3B-4F7E0A37726C}"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5D66F-479B-AE4D-9450-CED0A2852AB3}" type="slidenum">
              <a:rPr lang="en-US" smtClean="0"/>
              <a:t>‹#›</a:t>
            </a:fld>
            <a:endParaRPr lang="en-US"/>
          </a:p>
        </p:txBody>
      </p:sp>
    </p:spTree>
    <p:extLst>
      <p:ext uri="{BB962C8B-B14F-4D97-AF65-F5344CB8AC3E}">
        <p14:creationId xmlns:p14="http://schemas.microsoft.com/office/powerpoint/2010/main" val="1266767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2B779-3D2D-5442-9D3B-4F7E0A37726C}" type="datetimeFigureOut">
              <a:rPr lang="en-US" smtClean="0"/>
              <a:t>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5D66F-479B-AE4D-9450-CED0A2852AB3}" type="slidenum">
              <a:rPr lang="en-US" smtClean="0"/>
              <a:t>‹#›</a:t>
            </a:fld>
            <a:endParaRPr lang="en-US"/>
          </a:p>
        </p:txBody>
      </p:sp>
    </p:spTree>
    <p:extLst>
      <p:ext uri="{BB962C8B-B14F-4D97-AF65-F5344CB8AC3E}">
        <p14:creationId xmlns:p14="http://schemas.microsoft.com/office/powerpoint/2010/main" val="933156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www.youtube.com/watch?v=NwNrnYJE36k" TargetMode="External"/><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txBox="1">
            <a:spLocks/>
          </p:cNvSpPr>
          <p:nvPr/>
        </p:nvSpPr>
        <p:spPr bwMode="auto">
          <a:xfrm>
            <a:off x="1447800" y="381000"/>
            <a:ext cx="9050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400" b="1" u="sng">
                <a:ea typeface="MS PGothic" charset="-128"/>
              </a:rPr>
              <a:t>Aim</a:t>
            </a:r>
            <a:r>
              <a:rPr lang="en-US" altLang="x-none" sz="4400" b="1">
                <a:ea typeface="MS PGothic" charset="-128"/>
              </a:rPr>
              <a:t>: </a:t>
            </a:r>
            <a:r>
              <a:rPr lang="en-US" altLang="x-none" sz="4400">
                <a:ea typeface="MS PGothic" charset="-128"/>
              </a:rPr>
              <a:t>How did the decision in </a:t>
            </a:r>
            <a:r>
              <a:rPr lang="en-US" altLang="x-none" sz="4400" i="1">
                <a:ea typeface="MS PGothic" charset="-128"/>
              </a:rPr>
              <a:t>Plessy v. Ferguson </a:t>
            </a:r>
            <a:r>
              <a:rPr lang="en-US" altLang="x-none" sz="4400">
                <a:ea typeface="MS PGothic" charset="-128"/>
              </a:rPr>
              <a:t>impact African Americans?</a:t>
            </a:r>
          </a:p>
        </p:txBody>
      </p:sp>
      <p:pic>
        <p:nvPicPr>
          <p:cNvPr id="307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2057400"/>
            <a:ext cx="61055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90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7649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240" y="0"/>
            <a:ext cx="7650760" cy="6858000"/>
          </a:xfrm>
          <a:prstGeom prst="rect">
            <a:avLst/>
          </a:prstGeom>
        </p:spPr>
      </p:pic>
      <p:sp>
        <p:nvSpPr>
          <p:cNvPr id="4" name="Rectangle 3"/>
          <p:cNvSpPr/>
          <p:nvPr/>
        </p:nvSpPr>
        <p:spPr>
          <a:xfrm>
            <a:off x="2532933" y="5934670"/>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080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0115550" cy="6851373"/>
          </a:xfrm>
          <a:prstGeom prst="rect">
            <a:avLst/>
          </a:prstGeom>
        </p:spPr>
      </p:pic>
      <p:sp>
        <p:nvSpPr>
          <p:cNvPr id="3" name="Rectangle 2"/>
          <p:cNvSpPr/>
          <p:nvPr/>
        </p:nvSpPr>
        <p:spPr>
          <a:xfrm>
            <a:off x="5572125" y="5667673"/>
            <a:ext cx="6500813" cy="923330"/>
          </a:xfrm>
          <a:prstGeom prst="rect">
            <a:avLst/>
          </a:prstGeom>
          <a:solidFill>
            <a:srgbClr val="FFFF00"/>
          </a:solidFill>
        </p:spPr>
        <p:txBody>
          <a:bodyPr wrap="square">
            <a:spAutoFit/>
          </a:bodyPr>
          <a:lstStyle/>
          <a:p>
            <a:r>
              <a:rPr lang="en-US" b="1" dirty="0" smtClean="0">
                <a:latin typeface="Arial" charset="0"/>
              </a:rPr>
              <a:t>This </a:t>
            </a:r>
            <a:r>
              <a:rPr lang="en-US" b="1" dirty="0">
                <a:latin typeface="Arial" charset="0"/>
              </a:rPr>
              <a:t>was legal because of the </a:t>
            </a:r>
            <a:r>
              <a:rPr lang="en-US" b="1" i="1" dirty="0">
                <a:latin typeface="Arial" charset="0"/>
              </a:rPr>
              <a:t>Plessy</a:t>
            </a:r>
            <a:r>
              <a:rPr lang="en-US" b="1" dirty="0">
                <a:latin typeface="Arial" charset="0"/>
              </a:rPr>
              <a:t> case in which the Supreme Court decided that as long as accommodations were equal, segregation on the basis of race was legal.</a:t>
            </a:r>
            <a:endParaRPr lang="en-US" b="1" dirty="0"/>
          </a:p>
        </p:txBody>
      </p:sp>
    </p:spTree>
    <p:extLst>
      <p:ext uri="{BB962C8B-B14F-4D97-AF65-F5344CB8AC3E}">
        <p14:creationId xmlns:p14="http://schemas.microsoft.com/office/powerpoint/2010/main" val="2404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690938" y="28575"/>
            <a:ext cx="5295900" cy="533400"/>
          </a:xfrm>
        </p:spPr>
        <p:txBody>
          <a:bodyPr>
            <a:normAutofit fontScale="90000"/>
          </a:bodyPr>
          <a:lstStyle/>
          <a:p>
            <a:r>
              <a:rPr lang="en-US" altLang="x-none" b="1" i="1" u="sng">
                <a:solidFill>
                  <a:srgbClr val="FF0000"/>
                </a:solidFill>
                <a:ea typeface="MS PGothic" charset="-128"/>
              </a:rPr>
              <a:t>Plessy v. </a:t>
            </a:r>
            <a:r>
              <a:rPr lang="en-US" altLang="x-none" b="1" i="1" u="sng" dirty="0">
                <a:solidFill>
                  <a:srgbClr val="FF0000"/>
                </a:solidFill>
                <a:ea typeface="MS PGothic" charset="-128"/>
              </a:rPr>
              <a:t>Ferguson (1896)</a:t>
            </a:r>
            <a:r>
              <a:rPr lang="en-US" altLang="x-none" b="1" i="1" dirty="0">
                <a:solidFill>
                  <a:srgbClr val="FF0000"/>
                </a:solidFill>
                <a:ea typeface="MS PGothic" charset="-128"/>
              </a:rPr>
              <a:t> </a:t>
            </a:r>
            <a:endParaRPr lang="en-US" altLang="x-none" sz="2400" b="1" dirty="0">
              <a:solidFill>
                <a:srgbClr val="FF0000"/>
              </a:solidFill>
              <a:ea typeface="MS PGothic" charset="-128"/>
            </a:endParaRPr>
          </a:p>
        </p:txBody>
      </p:sp>
      <p:sp>
        <p:nvSpPr>
          <p:cNvPr id="3" name="Content Placeholder 2"/>
          <p:cNvSpPr>
            <a:spLocks noGrp="1"/>
          </p:cNvSpPr>
          <p:nvPr>
            <p:ph idx="1"/>
          </p:nvPr>
        </p:nvSpPr>
        <p:spPr>
          <a:xfrm>
            <a:off x="0" y="685800"/>
            <a:ext cx="11953875" cy="2362200"/>
          </a:xfrm>
        </p:spPr>
        <p:txBody>
          <a:bodyPr>
            <a:normAutofit fontScale="92500" lnSpcReduction="20000"/>
          </a:bodyPr>
          <a:lstStyle/>
          <a:p>
            <a:pPr lvl="1" algn="ctr"/>
            <a:r>
              <a:rPr lang="en-US" altLang="x-none" sz="2700" b="1" dirty="0" smtClean="0">
                <a:solidFill>
                  <a:srgbClr val="FF0000"/>
                </a:solidFill>
                <a:ea typeface="MS PGothic" charset="-128"/>
              </a:rPr>
              <a:t>The </a:t>
            </a:r>
            <a:r>
              <a:rPr lang="en-US" altLang="x-none" sz="2700" b="1" dirty="0">
                <a:solidFill>
                  <a:srgbClr val="FF0000"/>
                </a:solidFill>
                <a:ea typeface="MS PGothic" charset="-128"/>
              </a:rPr>
              <a:t>decision </a:t>
            </a:r>
            <a:r>
              <a:rPr lang="en-US" altLang="x-none" sz="2700" b="1" dirty="0" smtClean="0">
                <a:solidFill>
                  <a:srgbClr val="FF0000"/>
                </a:solidFill>
                <a:ea typeface="MS PGothic" charset="-128"/>
              </a:rPr>
              <a:t>remained </a:t>
            </a:r>
            <a:r>
              <a:rPr lang="en-US" altLang="x-none" sz="2700" b="1" dirty="0">
                <a:solidFill>
                  <a:srgbClr val="FF0000"/>
                </a:solidFill>
                <a:ea typeface="MS PGothic" charset="-128"/>
              </a:rPr>
              <a:t>in effect until 1954</a:t>
            </a:r>
            <a:r>
              <a:rPr lang="en-US" altLang="x-none" sz="2700" b="1" dirty="0" smtClean="0">
                <a:solidFill>
                  <a:srgbClr val="FF0000"/>
                </a:solidFill>
                <a:ea typeface="MS PGothic" charset="-128"/>
              </a:rPr>
              <a:t>!</a:t>
            </a:r>
          </a:p>
          <a:p>
            <a:pPr fontAlgn="base"/>
            <a:r>
              <a:rPr lang="en-US" b="1" dirty="0"/>
              <a:t>Should all laws be followed?</a:t>
            </a:r>
          </a:p>
          <a:p>
            <a:pPr fontAlgn="base"/>
            <a:r>
              <a:rPr lang="en-US" b="1" dirty="0"/>
              <a:t>Do people have the right to choose what laws they will follow? Why or why not?</a:t>
            </a:r>
          </a:p>
          <a:p>
            <a:pPr fontAlgn="base"/>
            <a:r>
              <a:rPr lang="en-US" b="1" dirty="0"/>
              <a:t>Should Homer Plessy be considered a criminal? Should he be considered a hero?</a:t>
            </a:r>
          </a:p>
          <a:p>
            <a:pPr fontAlgn="base"/>
            <a:r>
              <a:rPr lang="en-US" b="1" dirty="0"/>
              <a:t>Does Plessy’s premeditated planning to break the law make his crime more or less heinous? Why?</a:t>
            </a:r>
          </a:p>
          <a:p>
            <a:pPr lvl="1"/>
            <a:endParaRPr lang="en-US" altLang="x-none" sz="2700" b="1" dirty="0">
              <a:solidFill>
                <a:srgbClr val="FF0000"/>
              </a:solidFill>
              <a:ea typeface="MS PGothic" charset="-128"/>
            </a:endParaRPr>
          </a:p>
        </p:txBody>
      </p:sp>
      <p:pic>
        <p:nvPicPr>
          <p:cNvPr id="389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037" y="3048000"/>
            <a:ext cx="3213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2784475"/>
            <a:ext cx="34290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767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085850"/>
            <a:ext cx="9124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2"/>
          <p:cNvSpPr txBox="1">
            <a:spLocks noChangeArrowheads="1"/>
          </p:cNvSpPr>
          <p:nvPr/>
        </p:nvSpPr>
        <p:spPr bwMode="auto">
          <a:xfrm>
            <a:off x="1752600" y="2286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2400" b="1">
                <a:solidFill>
                  <a:srgbClr val="000000"/>
                </a:solidFill>
                <a:latin typeface="Comic Sans MS" charset="0"/>
              </a:rPr>
              <a:t>How does this drawing represent the ideas decided in the case of Plessy v. Ferguson?</a:t>
            </a:r>
          </a:p>
        </p:txBody>
      </p:sp>
    </p:spTree>
    <p:extLst>
      <p:ext uri="{BB962C8B-B14F-4D97-AF65-F5344CB8AC3E}">
        <p14:creationId xmlns:p14="http://schemas.microsoft.com/office/powerpoint/2010/main" val="32257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0" y="0"/>
            <a:ext cx="9144000" cy="1295400"/>
          </a:xfrm>
        </p:spPr>
        <p:txBody>
          <a:bodyPr/>
          <a:lstStyle/>
          <a:p>
            <a:r>
              <a:rPr lang="en-US" altLang="x-none" sz="3600" b="1" i="1" u="sng">
                <a:ea typeface="MS PGothic" charset="-128"/>
              </a:rPr>
              <a:t>To what extent did Reconstruction improve the lives of African Americans?</a:t>
            </a:r>
          </a:p>
        </p:txBody>
      </p:sp>
      <p:sp>
        <p:nvSpPr>
          <p:cNvPr id="3" name="Content Placeholder 2"/>
          <p:cNvSpPr>
            <a:spLocks noGrp="1"/>
          </p:cNvSpPr>
          <p:nvPr>
            <p:ph idx="1"/>
          </p:nvPr>
        </p:nvSpPr>
        <p:spPr>
          <a:xfrm>
            <a:off x="1600200" y="1295401"/>
            <a:ext cx="9067800" cy="3992563"/>
          </a:xfrm>
        </p:spPr>
        <p:txBody>
          <a:bodyPr/>
          <a:lstStyle/>
          <a:p>
            <a:pPr>
              <a:defRPr/>
            </a:pPr>
            <a:r>
              <a:rPr lang="en-US" dirty="0" smtClean="0"/>
              <a:t>Refer to your two column chart where you recorded the successes and failures of Reconstruction on Friday.</a:t>
            </a:r>
          </a:p>
          <a:p>
            <a:pPr>
              <a:defRPr/>
            </a:pPr>
            <a:r>
              <a:rPr lang="en-US" b="1" dirty="0" smtClean="0">
                <a:solidFill>
                  <a:srgbClr val="FF0000"/>
                </a:solidFill>
              </a:rPr>
              <a:t>Anything to add?</a:t>
            </a:r>
          </a:p>
          <a:p>
            <a:pPr>
              <a:defRPr/>
            </a:pPr>
            <a:endParaRPr lang="en-US" sz="1400" dirty="0"/>
          </a:p>
          <a:p>
            <a:pPr marL="0" indent="0">
              <a:buNone/>
              <a:defRPr/>
            </a:pPr>
            <a:endParaRPr lang="en-US" dirty="0" smtClean="0"/>
          </a:p>
          <a:p>
            <a:pPr marL="0" indent="0">
              <a:buNone/>
              <a:defRPr/>
            </a:pPr>
            <a:r>
              <a:rPr lang="en-US" dirty="0" smtClean="0"/>
              <a:t>Success of Reconstruction    Failure of Reconstruction</a:t>
            </a:r>
            <a:endParaRPr lang="en-US" dirty="0"/>
          </a:p>
        </p:txBody>
      </p:sp>
      <p:cxnSp>
        <p:nvCxnSpPr>
          <p:cNvPr id="5" name="Straight Connector 4"/>
          <p:cNvCxnSpPr/>
          <p:nvPr/>
        </p:nvCxnSpPr>
        <p:spPr>
          <a:xfrm>
            <a:off x="1524000" y="3500437"/>
            <a:ext cx="8134350" cy="0"/>
          </a:xfrm>
          <a:prstGeom prst="line">
            <a:avLst/>
          </a:prstGeom>
          <a:ln w="444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24000" y="4178300"/>
            <a:ext cx="8134350" cy="6351"/>
          </a:xfrm>
          <a:prstGeom prst="line">
            <a:avLst/>
          </a:prstGeom>
          <a:ln w="444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600700" y="3500437"/>
            <a:ext cx="0" cy="3200400"/>
          </a:xfrm>
          <a:prstGeom prst="line">
            <a:avLst/>
          </a:prstGeom>
          <a:ln w="444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15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3112" y="1778447"/>
            <a:ext cx="5343525" cy="3554819"/>
          </a:xfrm>
          <a:prstGeom prst="rect">
            <a:avLst/>
          </a:prstGeom>
        </p:spPr>
        <p:txBody>
          <a:bodyPr wrap="square">
            <a:spAutoFit/>
          </a:bodyPr>
          <a:lstStyle/>
          <a:p>
            <a:r>
              <a:rPr lang="en-US" sz="2500" b="1" dirty="0" smtClean="0">
                <a:solidFill>
                  <a:srgbClr val="333333"/>
                </a:solidFill>
                <a:latin typeface="Georgia" charset="0"/>
              </a:rPr>
              <a:t>“</a:t>
            </a:r>
            <a:r>
              <a:rPr lang="mr-IN" sz="2500" b="1" dirty="0" smtClean="0">
                <a:solidFill>
                  <a:srgbClr val="333333"/>
                </a:solidFill>
                <a:latin typeface="Georgia" charset="0"/>
              </a:rPr>
              <a:t>…</a:t>
            </a:r>
            <a:r>
              <a:rPr lang="en-US" sz="2500" b="1" dirty="0" smtClean="0">
                <a:solidFill>
                  <a:srgbClr val="333333"/>
                </a:solidFill>
                <a:latin typeface="Georgia" charset="0"/>
              </a:rPr>
              <a:t>anxiety </a:t>
            </a:r>
            <a:r>
              <a:rPr lang="en-US" sz="2500" b="1" dirty="0">
                <a:solidFill>
                  <a:srgbClr val="333333"/>
                </a:solidFill>
                <a:latin typeface="Georgia" charset="0"/>
              </a:rPr>
              <a:t>about an expanding government in the hands of those unwilling to work, who would enact welfare-type legislation to confiscate the property of the true workers in America</a:t>
            </a:r>
            <a:r>
              <a:rPr lang="en-US" sz="2500" b="1" dirty="0" smtClean="0">
                <a:solidFill>
                  <a:srgbClr val="333333"/>
                </a:solidFill>
                <a:latin typeface="Georgia" charset="0"/>
              </a:rPr>
              <a:t>.”</a:t>
            </a:r>
          </a:p>
          <a:p>
            <a:r>
              <a:rPr lang="en-US" sz="2500" b="1" dirty="0">
                <a:solidFill>
                  <a:srgbClr val="333333"/>
                </a:solidFill>
                <a:latin typeface="Georgia" charset="0"/>
              </a:rPr>
              <a:t>	</a:t>
            </a:r>
            <a:r>
              <a:rPr lang="en-US" sz="2500" b="1" dirty="0" smtClean="0">
                <a:solidFill>
                  <a:srgbClr val="333333"/>
                </a:solidFill>
                <a:latin typeface="Georgia" charset="0"/>
              </a:rPr>
              <a:t> </a:t>
            </a:r>
            <a:r>
              <a:rPr lang="mr-IN" sz="2500" b="1" dirty="0" smtClean="0">
                <a:solidFill>
                  <a:srgbClr val="333333"/>
                </a:solidFill>
                <a:latin typeface="Georgia" charset="0"/>
              </a:rPr>
              <a:t>–</a:t>
            </a:r>
            <a:r>
              <a:rPr lang="en-US" sz="2500" dirty="0" smtClean="0">
                <a:solidFill>
                  <a:srgbClr val="333333"/>
                </a:solidFill>
                <a:latin typeface="Georgia" charset="0"/>
              </a:rPr>
              <a:t>Heather Cox Richardson, </a:t>
            </a:r>
            <a:r>
              <a:rPr lang="en-US" sz="2500" dirty="0">
                <a:solidFill>
                  <a:srgbClr val="333333"/>
                </a:solidFill>
                <a:latin typeface="Georgia" charset="0"/>
              </a:rPr>
              <a:t>	</a:t>
            </a:r>
            <a:r>
              <a:rPr lang="en-US" sz="2500" dirty="0" smtClean="0">
                <a:solidFill>
                  <a:srgbClr val="333333"/>
                </a:solidFill>
                <a:latin typeface="Georgia" charset="0"/>
              </a:rPr>
              <a:t>    Harvard University</a:t>
            </a:r>
            <a:endParaRPr lang="en-US" sz="2500" dirty="0"/>
          </a:p>
        </p:txBody>
      </p:sp>
      <p:sp>
        <p:nvSpPr>
          <p:cNvPr id="3" name="Rectangle 2"/>
          <p:cNvSpPr/>
          <p:nvPr/>
        </p:nvSpPr>
        <p:spPr>
          <a:xfrm>
            <a:off x="5100637" y="5529173"/>
            <a:ext cx="6096000" cy="1200329"/>
          </a:xfrm>
          <a:prstGeom prst="rect">
            <a:avLst/>
          </a:prstGeom>
        </p:spPr>
        <p:txBody>
          <a:bodyPr>
            <a:spAutoFit/>
          </a:bodyPr>
          <a:lstStyle/>
          <a:p>
            <a:r>
              <a:rPr lang="en-US" dirty="0">
                <a:solidFill>
                  <a:srgbClr val="333333"/>
                </a:solidFill>
                <a:latin typeface="Georgia" charset="0"/>
              </a:rPr>
              <a:t>January 1879 cartoon from </a:t>
            </a:r>
            <a:r>
              <a:rPr lang="en-US" i="1" dirty="0">
                <a:solidFill>
                  <a:srgbClr val="333333"/>
                </a:solidFill>
                <a:latin typeface="Georgia" charset="0"/>
              </a:rPr>
              <a:t>Harper’s Weekly</a:t>
            </a:r>
            <a:r>
              <a:rPr lang="en-US" dirty="0">
                <a:solidFill>
                  <a:srgbClr val="333333"/>
                </a:solidFill>
                <a:latin typeface="Georgia" charset="0"/>
              </a:rPr>
              <a:t> </a:t>
            </a:r>
            <a:r>
              <a:rPr lang="en-US" dirty="0" err="1">
                <a:solidFill>
                  <a:srgbClr val="333333"/>
                </a:solidFill>
                <a:latin typeface="Georgia" charset="0"/>
              </a:rPr>
              <a:t>despicting</a:t>
            </a:r>
            <a:r>
              <a:rPr lang="en-US" dirty="0">
                <a:solidFill>
                  <a:srgbClr val="333333"/>
                </a:solidFill>
                <a:latin typeface="Georgia" charset="0"/>
              </a:rPr>
              <a:t> “Mr. Solid South” writing out the </a:t>
            </a:r>
            <a:r>
              <a:rPr lang="en-US" dirty="0" err="1">
                <a:solidFill>
                  <a:srgbClr val="333333"/>
                </a:solidFill>
                <a:latin typeface="Georgia" charset="0"/>
              </a:rPr>
              <a:t>straegy</a:t>
            </a:r>
            <a:r>
              <a:rPr lang="en-US" dirty="0">
                <a:solidFill>
                  <a:srgbClr val="333333"/>
                </a:solidFill>
                <a:latin typeface="Georgia" charset="0"/>
              </a:rPr>
              <a:t> of racial resentment: The </a:t>
            </a:r>
            <a:r>
              <a:rPr lang="en-US" dirty="0" err="1">
                <a:solidFill>
                  <a:srgbClr val="333333"/>
                </a:solidFill>
                <a:latin typeface="Georgia" charset="0"/>
              </a:rPr>
              <a:t>Blak</a:t>
            </a:r>
            <a:r>
              <a:rPr lang="en-US" dirty="0">
                <a:solidFill>
                  <a:srgbClr val="333333"/>
                </a:solidFill>
                <a:latin typeface="Georgia" charset="0"/>
              </a:rPr>
              <a:t> man </a:t>
            </a:r>
            <a:r>
              <a:rPr lang="en-US" dirty="0" err="1">
                <a:solidFill>
                  <a:srgbClr val="333333"/>
                </a:solidFill>
                <a:latin typeface="Georgia" charset="0"/>
              </a:rPr>
              <a:t>orter</a:t>
            </a:r>
            <a:r>
              <a:rPr lang="en-US" dirty="0">
                <a:solidFill>
                  <a:srgbClr val="333333"/>
                </a:solidFill>
                <a:latin typeface="Georgia" charset="0"/>
              </a:rPr>
              <a:t> be </a:t>
            </a:r>
            <a:r>
              <a:rPr lang="en-US" dirty="0" err="1">
                <a:solidFill>
                  <a:srgbClr val="333333"/>
                </a:solidFill>
                <a:latin typeface="Georgia" charset="0"/>
              </a:rPr>
              <a:t>eddikated</a:t>
            </a:r>
            <a:r>
              <a:rPr lang="en-US" dirty="0">
                <a:solidFill>
                  <a:srgbClr val="333333"/>
                </a:solidFill>
                <a:latin typeface="Georgia" charset="0"/>
              </a:rPr>
              <a:t> afore he kin vote with us </a:t>
            </a:r>
            <a:r>
              <a:rPr lang="en-US" dirty="0" err="1">
                <a:solidFill>
                  <a:srgbClr val="333333"/>
                </a:solidFill>
                <a:latin typeface="Georgia" charset="0"/>
              </a:rPr>
              <a:t>Wites</a:t>
            </a:r>
            <a:r>
              <a:rPr lang="en-US" dirty="0">
                <a:solidFill>
                  <a:srgbClr val="333333"/>
                </a:solidFill>
                <a:latin typeface="Georgia" charset="0"/>
              </a:rPr>
              <a:t>.”</a:t>
            </a:r>
            <a:endParaRPr lang="en-US" dirty="0"/>
          </a:p>
        </p:txBody>
      </p:sp>
      <p:pic>
        <p:nvPicPr>
          <p:cNvPr id="4" name="Picture 3"/>
          <p:cNvPicPr>
            <a:picLocks noChangeAspect="1"/>
          </p:cNvPicPr>
          <p:nvPr/>
        </p:nvPicPr>
        <p:blipFill>
          <a:blip r:embed="rId2"/>
          <a:stretch>
            <a:fillRect/>
          </a:stretch>
        </p:blipFill>
        <p:spPr>
          <a:xfrm>
            <a:off x="-1" y="0"/>
            <a:ext cx="5000625" cy="6858000"/>
          </a:xfrm>
          <a:prstGeom prst="rect">
            <a:avLst/>
          </a:prstGeom>
        </p:spPr>
      </p:pic>
      <p:sp>
        <p:nvSpPr>
          <p:cNvPr id="5" name="Rectangle 4"/>
          <p:cNvSpPr/>
          <p:nvPr/>
        </p:nvSpPr>
        <p:spPr>
          <a:xfrm>
            <a:off x="5000624" y="105213"/>
            <a:ext cx="7191376" cy="1477328"/>
          </a:xfrm>
          <a:prstGeom prst="rect">
            <a:avLst/>
          </a:prstGeom>
          <a:solidFill>
            <a:srgbClr val="FF0000"/>
          </a:solidFill>
        </p:spPr>
        <p:txBody>
          <a:bodyPr wrap="squar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were white Americans reacting to an increasing African American  stance in society?</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6536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133600" y="4792390"/>
            <a:ext cx="9948862"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700" b="1" dirty="0">
                <a:latin typeface="Arial" charset="0"/>
              </a:rPr>
              <a:t>3.  </a:t>
            </a:r>
            <a:r>
              <a:rPr lang="en-US" altLang="x-none" sz="2700" b="1" u="sng" dirty="0">
                <a:solidFill>
                  <a:srgbClr val="FF0000"/>
                </a:solidFill>
                <a:latin typeface="Arial" charset="0"/>
              </a:rPr>
              <a:t>Grandfather Clause</a:t>
            </a:r>
            <a:r>
              <a:rPr lang="en-US" altLang="x-none" sz="2700" b="1" u="sng" dirty="0">
                <a:latin typeface="Arial" charset="0"/>
              </a:rPr>
              <a:t>:</a:t>
            </a:r>
            <a:r>
              <a:rPr lang="en-US" altLang="x-none" sz="2700" b="1" dirty="0">
                <a:latin typeface="Arial" charset="0"/>
              </a:rPr>
              <a:t> </a:t>
            </a:r>
            <a:r>
              <a:rPr lang="en-US" altLang="x-none" sz="2700" dirty="0">
                <a:latin typeface="Arial" charset="0"/>
              </a:rPr>
              <a:t>If a voter</a:t>
            </a:r>
            <a:r>
              <a:rPr lang="en-US" altLang="en-US" sz="2700" dirty="0">
                <a:latin typeface="Arial" charset="0"/>
              </a:rPr>
              <a:t>’</a:t>
            </a:r>
            <a:r>
              <a:rPr lang="en-US" altLang="x-none" sz="2700" dirty="0">
                <a:latin typeface="Arial" charset="0"/>
              </a:rPr>
              <a:t>s father or grandfather voted in an election the voter did not have to take the literacy test.</a:t>
            </a:r>
          </a:p>
        </p:txBody>
      </p:sp>
      <p:sp>
        <p:nvSpPr>
          <p:cNvPr id="31746" name="TextBox 7"/>
          <p:cNvSpPr txBox="1">
            <a:spLocks noChangeArrowheads="1"/>
          </p:cNvSpPr>
          <p:nvPr/>
        </p:nvSpPr>
        <p:spPr bwMode="auto">
          <a:xfrm>
            <a:off x="257174" y="0"/>
            <a:ext cx="11415714"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500" b="1" dirty="0">
                <a:solidFill>
                  <a:srgbClr val="FF0000"/>
                </a:solidFill>
                <a:latin typeface="Arial" charset="0"/>
              </a:rPr>
              <a:t>African Americans Lose </a:t>
            </a:r>
            <a:r>
              <a:rPr lang="en-US" altLang="x-none" sz="2500" b="1" dirty="0" smtClean="0">
                <a:solidFill>
                  <a:srgbClr val="FF0000"/>
                </a:solidFill>
                <a:latin typeface="Arial" charset="0"/>
              </a:rPr>
              <a:t>Rights-Voting </a:t>
            </a:r>
            <a:r>
              <a:rPr lang="en-US" altLang="x-none" sz="2500" b="1" dirty="0">
                <a:solidFill>
                  <a:srgbClr val="FF0000"/>
                </a:solidFill>
                <a:latin typeface="Arial" charset="0"/>
              </a:rPr>
              <a:t>Restrictions</a:t>
            </a:r>
          </a:p>
          <a:p>
            <a:pPr eaLnBrk="1" hangingPunct="1">
              <a:spcBef>
                <a:spcPct val="0"/>
              </a:spcBef>
              <a:buFontTx/>
              <a:buNone/>
            </a:pPr>
            <a:endParaRPr lang="en-US" altLang="x-none" sz="1800" b="1" dirty="0">
              <a:latin typeface="Arial" charset="0"/>
            </a:endParaRPr>
          </a:p>
        </p:txBody>
      </p:sp>
      <p:sp>
        <p:nvSpPr>
          <p:cNvPr id="7" name="TextBox 8"/>
          <p:cNvSpPr txBox="1">
            <a:spLocks noChangeArrowheads="1"/>
          </p:cNvSpPr>
          <p:nvPr/>
        </p:nvSpPr>
        <p:spPr bwMode="auto">
          <a:xfrm>
            <a:off x="50006" y="671286"/>
            <a:ext cx="11830050" cy="477054"/>
          </a:xfrm>
          <a:prstGeom prst="rect">
            <a:avLst/>
          </a:prstGeom>
          <a:solidFill>
            <a:srgbClr val="FFFF00">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500" b="1" dirty="0">
                <a:latin typeface="Arial" charset="0"/>
              </a:rPr>
              <a:t>1. </a:t>
            </a:r>
            <a:r>
              <a:rPr lang="en-US" altLang="x-none" sz="2500" b="1" u="sng" dirty="0">
                <a:solidFill>
                  <a:srgbClr val="FF0000"/>
                </a:solidFill>
                <a:latin typeface="Arial" charset="0"/>
              </a:rPr>
              <a:t>Polling taxes</a:t>
            </a:r>
            <a:r>
              <a:rPr lang="en-US" altLang="x-none" sz="2500" dirty="0">
                <a:latin typeface="Arial" charset="0"/>
              </a:rPr>
              <a:t>: Polling taxes required voters to </a:t>
            </a:r>
            <a:r>
              <a:rPr lang="en-US" altLang="x-none" sz="2500" b="1" u="sng" dirty="0">
                <a:latin typeface="Arial" charset="0"/>
              </a:rPr>
              <a:t>pay a fee every time</a:t>
            </a:r>
            <a:r>
              <a:rPr lang="en-US" altLang="x-none" sz="2500" dirty="0">
                <a:latin typeface="Arial" charset="0"/>
              </a:rPr>
              <a:t> they voted!</a:t>
            </a:r>
          </a:p>
        </p:txBody>
      </p:sp>
      <p:sp>
        <p:nvSpPr>
          <p:cNvPr id="8" name="TextBox 9"/>
          <p:cNvSpPr txBox="1">
            <a:spLocks noChangeArrowheads="1"/>
          </p:cNvSpPr>
          <p:nvPr/>
        </p:nvSpPr>
        <p:spPr bwMode="auto">
          <a:xfrm>
            <a:off x="50006" y="3408160"/>
            <a:ext cx="6400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 typeface="Wingdings" charset="2"/>
              <a:buChar char="Ø"/>
            </a:pPr>
            <a:r>
              <a:rPr lang="en-US" altLang="x-none" sz="2300" dirty="0">
                <a:latin typeface="Arial" charset="0"/>
              </a:rPr>
              <a:t>Why was it bad? </a:t>
            </a:r>
          </a:p>
          <a:p>
            <a:pPr eaLnBrk="1" hangingPunct="1">
              <a:spcBef>
                <a:spcPct val="0"/>
              </a:spcBef>
              <a:buFont typeface="Wingdings" charset="2"/>
              <a:buChar char="Ø"/>
            </a:pPr>
            <a:r>
              <a:rPr lang="en-US" altLang="x-none" sz="2300" b="1" dirty="0">
                <a:latin typeface="Arial" charset="0"/>
              </a:rPr>
              <a:t>Since few Africans had an education and couldn't read, they were kept away from the polls.</a:t>
            </a:r>
          </a:p>
        </p:txBody>
      </p:sp>
      <p:sp>
        <p:nvSpPr>
          <p:cNvPr id="9" name="TextBox 8"/>
          <p:cNvSpPr txBox="1">
            <a:spLocks noChangeArrowheads="1"/>
          </p:cNvSpPr>
          <p:nvPr/>
        </p:nvSpPr>
        <p:spPr bwMode="auto">
          <a:xfrm>
            <a:off x="1890713" y="5899800"/>
            <a:ext cx="7924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600" b="1" dirty="0">
                <a:solidFill>
                  <a:srgbClr val="006600"/>
                </a:solidFill>
                <a:latin typeface="Arial" charset="0"/>
              </a:rPr>
              <a:t>So, what’s the point?</a:t>
            </a:r>
          </a:p>
          <a:p>
            <a:pPr algn="ctr" eaLnBrk="1" hangingPunct="1">
              <a:spcBef>
                <a:spcPct val="0"/>
              </a:spcBef>
              <a:buFont typeface="Arial" charset="0"/>
              <a:buNone/>
            </a:pPr>
            <a:r>
              <a:rPr lang="en-US" altLang="x-none" sz="2600" b="1" u="sng" dirty="0">
                <a:solidFill>
                  <a:srgbClr val="FF0000"/>
                </a:solidFill>
                <a:ea typeface="MS PGothic" charset="-128"/>
              </a:rPr>
              <a:t>Designed to prevent African Americans from voting</a:t>
            </a:r>
          </a:p>
          <a:p>
            <a:pPr algn="ctr" eaLnBrk="1" hangingPunct="1">
              <a:spcBef>
                <a:spcPct val="0"/>
              </a:spcBef>
              <a:buFontTx/>
              <a:buNone/>
            </a:pPr>
            <a:endParaRPr lang="en-US" altLang="x-none" sz="2400" b="1" dirty="0">
              <a:solidFill>
                <a:srgbClr val="006600"/>
              </a:solidFill>
              <a:latin typeface="Arial" charset="0"/>
              <a:ea typeface="MS PGothic" charset="-128"/>
            </a:endParaRPr>
          </a:p>
        </p:txBody>
      </p:sp>
      <p:sp>
        <p:nvSpPr>
          <p:cNvPr id="10" name="Rectangle 9"/>
          <p:cNvSpPr>
            <a:spLocks noChangeArrowheads="1"/>
          </p:cNvSpPr>
          <p:nvPr/>
        </p:nvSpPr>
        <p:spPr bwMode="auto">
          <a:xfrm>
            <a:off x="0" y="1234662"/>
            <a:ext cx="851058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 typeface="Wingdings" charset="2"/>
              <a:buChar char="Ø"/>
            </a:pPr>
            <a:r>
              <a:rPr lang="en-US" altLang="x-none" sz="2300" dirty="0">
                <a:latin typeface="Arial" charset="0"/>
              </a:rPr>
              <a:t>Why was it bad? </a:t>
            </a:r>
          </a:p>
          <a:p>
            <a:pPr>
              <a:spcBef>
                <a:spcPct val="0"/>
              </a:spcBef>
              <a:buFont typeface="Wingdings" charset="2"/>
              <a:buChar char="Ø"/>
            </a:pPr>
            <a:r>
              <a:rPr lang="en-US" altLang="x-none" sz="2300" b="1" dirty="0">
                <a:latin typeface="Arial" charset="0"/>
              </a:rPr>
              <a:t>Africans rarely had the money to pay the tax so they couldn't vote.</a:t>
            </a:r>
          </a:p>
        </p:txBody>
      </p:sp>
      <p:sp>
        <p:nvSpPr>
          <p:cNvPr id="11" name="Rectangle 10"/>
          <p:cNvSpPr>
            <a:spLocks noChangeArrowheads="1"/>
          </p:cNvSpPr>
          <p:nvPr/>
        </p:nvSpPr>
        <p:spPr bwMode="auto">
          <a:xfrm>
            <a:off x="50006" y="2436827"/>
            <a:ext cx="10120313" cy="923330"/>
          </a:xfrm>
          <a:prstGeom prst="rect">
            <a:avLst/>
          </a:prstGeom>
          <a:solidFill>
            <a:srgbClr val="00FF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700" b="1" dirty="0">
                <a:latin typeface="Arial" charset="0"/>
              </a:rPr>
              <a:t>2. </a:t>
            </a:r>
            <a:r>
              <a:rPr lang="en-US" altLang="x-none" sz="2700" b="1" u="sng" dirty="0">
                <a:solidFill>
                  <a:srgbClr val="FF0000"/>
                </a:solidFill>
                <a:latin typeface="Arial" charset="0"/>
              </a:rPr>
              <a:t>Literacy tests</a:t>
            </a:r>
            <a:r>
              <a:rPr lang="en-US" altLang="x-none" sz="2700" dirty="0">
                <a:solidFill>
                  <a:srgbClr val="000000"/>
                </a:solidFill>
                <a:latin typeface="Arial" charset="0"/>
              </a:rPr>
              <a:t>:</a:t>
            </a:r>
            <a:r>
              <a:rPr lang="en-US" altLang="x-none" sz="2700" b="1" dirty="0">
                <a:solidFill>
                  <a:srgbClr val="000000"/>
                </a:solidFill>
                <a:latin typeface="Arial" charset="0"/>
              </a:rPr>
              <a:t> </a:t>
            </a:r>
            <a:r>
              <a:rPr lang="en-US" altLang="x-none" sz="2700" dirty="0">
                <a:solidFill>
                  <a:srgbClr val="000000"/>
                </a:solidFill>
                <a:latin typeface="Arial" charset="0"/>
              </a:rPr>
              <a:t>These tests required voters to read and write, sometimes even explain parts of the Constitution. </a:t>
            </a:r>
          </a:p>
        </p:txBody>
      </p:sp>
      <p:sp>
        <p:nvSpPr>
          <p:cNvPr id="12" name="TextBox 11"/>
          <p:cNvSpPr txBox="1">
            <a:spLocks noChangeArrowheads="1"/>
          </p:cNvSpPr>
          <p:nvPr/>
        </p:nvSpPr>
        <p:spPr bwMode="auto">
          <a:xfrm>
            <a:off x="10439400" y="3196739"/>
            <a:ext cx="1752600" cy="1323975"/>
          </a:xfrm>
          <a:prstGeom prst="rect">
            <a:avLst/>
          </a:prstGeom>
          <a:solidFill>
            <a:srgbClr val="EB6DC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000" b="1">
                <a:latin typeface="Arial" charset="0"/>
              </a:rPr>
              <a:t>BUT they are NOT restricted from voting!</a:t>
            </a:r>
          </a:p>
        </p:txBody>
      </p:sp>
    </p:spTree>
    <p:extLst>
      <p:ext uri="{BB962C8B-B14F-4D97-AF65-F5344CB8AC3E}">
        <p14:creationId xmlns:p14="http://schemas.microsoft.com/office/powerpoint/2010/main" val="260689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imcrow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1"/>
            <a:ext cx="38100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00200" y="228600"/>
            <a:ext cx="5257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500">
                <a:latin typeface="Arial" charset="0"/>
              </a:rPr>
              <a:t>At the same time African Americans were losing the right to vote, </a:t>
            </a:r>
            <a:r>
              <a:rPr lang="en-US" altLang="x-none" sz="2500" b="1">
                <a:latin typeface="Arial" charset="0"/>
              </a:rPr>
              <a:t>racial segregation became the law of the South</a:t>
            </a:r>
            <a:r>
              <a:rPr lang="en-US" altLang="x-none" sz="2500">
                <a:latin typeface="Arial" charset="0"/>
              </a:rPr>
              <a:t>. </a:t>
            </a:r>
          </a:p>
        </p:txBody>
      </p:sp>
      <p:sp>
        <p:nvSpPr>
          <p:cNvPr id="6" name="TextBox 5"/>
          <p:cNvSpPr txBox="1">
            <a:spLocks noChangeArrowheads="1"/>
          </p:cNvSpPr>
          <p:nvPr/>
        </p:nvSpPr>
        <p:spPr bwMode="auto">
          <a:xfrm>
            <a:off x="1547814" y="3125789"/>
            <a:ext cx="5514975" cy="3170237"/>
          </a:xfrm>
          <a:prstGeom prst="rect">
            <a:avLst/>
          </a:prstGeom>
          <a:noFill/>
          <a:ln>
            <a:noFill/>
          </a:ln>
          <a:extLst>
            <a:ext uri="{909E8E84-426E-40dd-AFC4-6F175D3DCCD1}"/>
            <a:ext uri="{91240B29-F687-4f45-9708-019B960494DF}"/>
          </a:extLst>
        </p:spPr>
        <p:txBody>
          <a:bodyPr>
            <a:spAutoFit/>
          </a:bodyPr>
          <a:lstStyle>
            <a:lvl1pPr>
              <a:defRPr sz="2400" b="1">
                <a:solidFill>
                  <a:srgbClr val="D30A05"/>
                </a:solidFill>
                <a:latin typeface="Comic Sans MS" charset="0"/>
                <a:ea typeface="ＭＳ Ｐゴシック" charset="0"/>
                <a:cs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defRPr/>
            </a:pPr>
            <a:r>
              <a:rPr lang="en-US" sz="2500" b="0" dirty="0">
                <a:solidFill>
                  <a:schemeClr val="tx1"/>
                </a:solidFill>
                <a:latin typeface="Arial" charset="0"/>
              </a:rPr>
              <a:t>Southern states passed  </a:t>
            </a:r>
          </a:p>
          <a:p>
            <a:pPr eaLnBrk="1" hangingPunct="1">
              <a:defRPr/>
            </a:pPr>
            <a:r>
              <a:rPr lang="en-US" sz="2500" u="sng" dirty="0">
                <a:solidFill>
                  <a:srgbClr val="FF0000"/>
                </a:solidFill>
                <a:latin typeface="Arial" charset="0"/>
              </a:rPr>
              <a:t>Jim Crow Laws</a:t>
            </a:r>
            <a:endParaRPr lang="en-US" sz="2500" dirty="0">
              <a:solidFill>
                <a:srgbClr val="FF0000"/>
              </a:solidFill>
              <a:latin typeface="Arial" charset="0"/>
            </a:endParaRPr>
          </a:p>
          <a:p>
            <a:pPr marL="342900" indent="-342900">
              <a:buFont typeface="Wingdings" charset="0"/>
              <a:buChar char="Ø"/>
              <a:defRPr/>
            </a:pPr>
            <a:r>
              <a:rPr lang="en-US" altLang="x-none" sz="2500" b="0" dirty="0">
                <a:solidFill>
                  <a:schemeClr val="tx1"/>
                </a:solidFill>
                <a:latin typeface="Arial" charset="0"/>
                <a:ea typeface="Arial" charset="0"/>
                <a:cs typeface="Arial" charset="0"/>
              </a:rPr>
              <a:t>unofficial social customs and state and local laws </a:t>
            </a:r>
            <a:r>
              <a:rPr lang="en-US" altLang="x-none" sz="2500" u="sng" dirty="0">
                <a:solidFill>
                  <a:srgbClr val="FF0000"/>
                </a:solidFill>
                <a:latin typeface="Arial" charset="0"/>
                <a:ea typeface="Arial" charset="0"/>
                <a:cs typeface="Arial" charset="0"/>
              </a:rPr>
              <a:t>that segregated races in public places</a:t>
            </a:r>
            <a:r>
              <a:rPr lang="en-US" altLang="x-none" sz="2500" dirty="0">
                <a:latin typeface="Arial" charset="0"/>
                <a:ea typeface="Arial" charset="0"/>
                <a:cs typeface="Arial" charset="0"/>
              </a:rPr>
              <a:t> </a:t>
            </a:r>
            <a:r>
              <a:rPr lang="en-US" altLang="x-none" sz="2500" dirty="0">
                <a:solidFill>
                  <a:schemeClr val="tx1"/>
                </a:solidFill>
                <a:latin typeface="Arial" charset="0"/>
                <a:ea typeface="Arial" charset="0"/>
                <a:cs typeface="Arial" charset="0"/>
              </a:rPr>
              <a:t>(</a:t>
            </a:r>
            <a:r>
              <a:rPr lang="en-US" sz="2500" b="0" dirty="0">
                <a:solidFill>
                  <a:schemeClr val="tx1"/>
                </a:solidFill>
                <a:latin typeface="Arial" charset="0"/>
                <a:ea typeface="Arial" charset="0"/>
                <a:cs typeface="Arial" charset="0"/>
              </a:rPr>
              <a:t>schools, restaurants, theaters, trains, streetcars, playgrounds, hospitals, and even cemeteries)</a:t>
            </a:r>
          </a:p>
        </p:txBody>
      </p:sp>
      <p:pic>
        <p:nvPicPr>
          <p:cNvPr id="7" name="Picture 5" descr="colored_water_f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263" y="4995863"/>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524000" y="2133600"/>
            <a:ext cx="5538788" cy="769938"/>
          </a:xfrm>
          <a:prstGeom prst="rect">
            <a:avLst/>
          </a:prstGeom>
          <a:solidFill>
            <a:srgbClr val="FFFF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 typeface="Wingdings" charset="2"/>
              <a:buChar char="Ø"/>
            </a:pPr>
            <a:r>
              <a:rPr lang="en-US" altLang="x-none" sz="2200">
                <a:solidFill>
                  <a:srgbClr val="D30A05"/>
                </a:solidFill>
                <a:latin typeface="Comic Sans MS" charset="0"/>
              </a:rPr>
              <a:t>Racial segregation means </a:t>
            </a:r>
            <a:r>
              <a:rPr lang="en-US" altLang="x-none" sz="2200" b="1">
                <a:solidFill>
                  <a:srgbClr val="D30A05"/>
                </a:solidFill>
                <a:latin typeface="Comic Sans MS" charset="0"/>
              </a:rPr>
              <a:t>separating people of different races</a:t>
            </a:r>
            <a:r>
              <a:rPr lang="en-US" altLang="x-none" sz="2200">
                <a:solidFill>
                  <a:srgbClr val="D30A05"/>
                </a:solidFill>
                <a:latin typeface="Comic Sans MS" charset="0"/>
              </a:rPr>
              <a:t>.</a:t>
            </a:r>
          </a:p>
        </p:txBody>
      </p:sp>
    </p:spTree>
    <p:extLst>
      <p:ext uri="{BB962C8B-B14F-4D97-AF65-F5344CB8AC3E}">
        <p14:creationId xmlns:p14="http://schemas.microsoft.com/office/powerpoint/2010/main" val="543635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par>
                          <p:cTn id="18" fill="hold" nodeType="afterGroup">
                            <p:stCondLst>
                              <p:cond delay="0"/>
                            </p:stCondLst>
                            <p:childTnLst>
                              <p:par>
                                <p:cTn id="19" presetID="24"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225"/>
            <a:ext cx="48387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575"/>
            <a:ext cx="4267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2590800"/>
            <a:ext cx="5867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3528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1" y="1606550"/>
            <a:ext cx="848836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65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6581" y="152400"/>
            <a:ext cx="5658217" cy="553998"/>
          </a:xfrm>
          <a:prstGeom prst="rect">
            <a:avLst/>
          </a:prstGeom>
          <a:noFill/>
        </p:spPr>
        <p:txBody>
          <a:bodyPr wrap="none">
            <a:spAutoFit/>
          </a:bodyPr>
          <a:lstStyle/>
          <a:p>
            <a:pPr algn="ctr">
              <a:defRPr/>
            </a:pPr>
            <a:r>
              <a:rPr lang="en-US" sz="3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The Significance of Jim </a:t>
            </a: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Crow </a:t>
            </a:r>
            <a:r>
              <a:rPr lang="en-US" sz="3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Laws </a:t>
            </a:r>
            <a:endPar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endParaRPr>
          </a:p>
        </p:txBody>
      </p:sp>
      <p:sp>
        <p:nvSpPr>
          <p:cNvPr id="34818" name="TextBox 2"/>
          <p:cNvSpPr txBox="1">
            <a:spLocks noChangeArrowheads="1"/>
          </p:cNvSpPr>
          <p:nvPr/>
        </p:nvSpPr>
        <p:spPr bwMode="auto">
          <a:xfrm>
            <a:off x="128588" y="685800"/>
            <a:ext cx="1195863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200" b="1" dirty="0">
                <a:latin typeface="Arial" charset="0"/>
              </a:rPr>
              <a:t>“</a:t>
            </a:r>
            <a:r>
              <a:rPr lang="en-US" altLang="x-none" sz="2200" b="1" dirty="0">
                <a:latin typeface="Arial" charset="0"/>
              </a:rPr>
              <a:t>It shall be unlawful for a negro and white person to play together or in company with each other in any game of cards or dice, dominoes or checkers.</a:t>
            </a:r>
            <a:r>
              <a:rPr lang="en-US" altLang="en-US" sz="2200" b="1" dirty="0">
                <a:latin typeface="Arial" charset="0"/>
              </a:rPr>
              <a:t>”</a:t>
            </a:r>
            <a:r>
              <a:rPr lang="en-US" altLang="x-none" sz="2200" b="1" dirty="0">
                <a:latin typeface="Arial" charset="0"/>
              </a:rPr>
              <a:t> </a:t>
            </a:r>
            <a:r>
              <a:rPr lang="en-US" altLang="x-none" sz="2200" b="1" dirty="0" smtClean="0">
                <a:latin typeface="Arial" charset="0"/>
              </a:rPr>
              <a:t>– </a:t>
            </a:r>
            <a:r>
              <a:rPr lang="en-US" altLang="x-none" sz="2200" b="1" dirty="0">
                <a:latin typeface="Arial" charset="0"/>
              </a:rPr>
              <a:t>Birmingham, Alabama, 1930</a:t>
            </a:r>
          </a:p>
          <a:p>
            <a:pPr eaLnBrk="1" hangingPunct="1">
              <a:spcBef>
                <a:spcPct val="0"/>
              </a:spcBef>
              <a:buFontTx/>
              <a:buNone/>
            </a:pPr>
            <a:endParaRPr lang="en-US" altLang="x-none" sz="2200" b="1" dirty="0">
              <a:latin typeface="Arial" charset="0"/>
            </a:endParaRPr>
          </a:p>
          <a:p>
            <a:pPr eaLnBrk="1" hangingPunct="1">
              <a:spcBef>
                <a:spcPct val="0"/>
              </a:spcBef>
              <a:buFontTx/>
              <a:buNone/>
            </a:pPr>
            <a:r>
              <a:rPr lang="en-US" altLang="en-US" sz="2200" b="1" dirty="0">
                <a:latin typeface="Arial" charset="0"/>
              </a:rPr>
              <a:t>“</a:t>
            </a:r>
            <a:r>
              <a:rPr lang="en-US" altLang="x-none" sz="2200" b="1" dirty="0">
                <a:latin typeface="Arial" charset="0"/>
              </a:rPr>
              <a:t>Marriages are void when one party is a white person and the other is possessed of one-eighth or more negro, Japanese, or Chinese blood.</a:t>
            </a:r>
            <a:r>
              <a:rPr lang="en-US" altLang="en-US" sz="2200" b="1" dirty="0">
                <a:latin typeface="Arial" charset="0"/>
              </a:rPr>
              <a:t>”</a:t>
            </a:r>
            <a:r>
              <a:rPr lang="en-US" altLang="x-none" sz="2200" b="1" dirty="0">
                <a:latin typeface="Arial" charset="0"/>
              </a:rPr>
              <a:t> </a:t>
            </a:r>
            <a:endParaRPr lang="en-US" altLang="x-none" sz="2200" b="1" dirty="0" smtClean="0">
              <a:latin typeface="Arial" charset="0"/>
            </a:endParaRPr>
          </a:p>
          <a:p>
            <a:pPr eaLnBrk="1" hangingPunct="1">
              <a:spcBef>
                <a:spcPct val="0"/>
              </a:spcBef>
              <a:buFontTx/>
              <a:buNone/>
            </a:pPr>
            <a:r>
              <a:rPr lang="en-US" altLang="x-none" sz="2200" b="1" dirty="0" smtClean="0">
                <a:latin typeface="Arial" charset="0"/>
              </a:rPr>
              <a:t>– </a:t>
            </a:r>
            <a:r>
              <a:rPr lang="en-US" altLang="x-none" sz="2200" b="1" dirty="0">
                <a:latin typeface="Arial" charset="0"/>
              </a:rPr>
              <a:t>Nebraska, 1911</a:t>
            </a:r>
          </a:p>
          <a:p>
            <a:pPr eaLnBrk="1" hangingPunct="1">
              <a:spcBef>
                <a:spcPct val="0"/>
              </a:spcBef>
              <a:buFontTx/>
              <a:buNone/>
            </a:pPr>
            <a:endParaRPr lang="en-US" altLang="x-none" sz="2200" b="1" dirty="0">
              <a:latin typeface="Arial" charset="0"/>
            </a:endParaRPr>
          </a:p>
          <a:p>
            <a:pPr eaLnBrk="1" hangingPunct="1">
              <a:spcBef>
                <a:spcPct val="0"/>
              </a:spcBef>
              <a:buFontTx/>
              <a:buNone/>
            </a:pPr>
            <a:r>
              <a:rPr lang="en-US" altLang="en-US" sz="2200" b="1" dirty="0">
                <a:latin typeface="Arial" charset="0"/>
              </a:rPr>
              <a:t>“</a:t>
            </a:r>
            <a:r>
              <a:rPr lang="en-US" altLang="x-none" sz="2200" b="1" dirty="0">
                <a:latin typeface="Arial" charset="0"/>
              </a:rPr>
              <a:t>All railroads carrying passengers in the state (other than street railroads) shall provide equal but separate accommodations for the white and colored races, by providing two or more passenger cars for each passenger train, or by dividing the cars by a partition</a:t>
            </a:r>
            <a:r>
              <a:rPr lang="is-IS" altLang="x-none" sz="2200" b="1" dirty="0">
                <a:latin typeface="Arial" charset="0"/>
              </a:rPr>
              <a:t>…</a:t>
            </a:r>
            <a:r>
              <a:rPr lang="is-IS" altLang="en-US" sz="2200" b="1" dirty="0">
                <a:latin typeface="Arial" charset="0"/>
              </a:rPr>
              <a:t>”</a:t>
            </a:r>
            <a:r>
              <a:rPr lang="is-IS" altLang="x-none" sz="2200" b="1" dirty="0">
                <a:latin typeface="Arial" charset="0"/>
              </a:rPr>
              <a:t> – Tennessee, 1891</a:t>
            </a:r>
          </a:p>
          <a:p>
            <a:pPr eaLnBrk="1" hangingPunct="1">
              <a:spcBef>
                <a:spcPct val="0"/>
              </a:spcBef>
              <a:buFontTx/>
              <a:buNone/>
            </a:pPr>
            <a:endParaRPr lang="en-US" altLang="x-none" sz="2200" b="1" dirty="0">
              <a:latin typeface="Arial" charset="0"/>
            </a:endParaRPr>
          </a:p>
          <a:p>
            <a:pPr eaLnBrk="1" hangingPunct="1">
              <a:spcBef>
                <a:spcPct val="0"/>
              </a:spcBef>
              <a:buFontTx/>
              <a:buNone/>
            </a:pPr>
            <a:r>
              <a:rPr lang="en-US" altLang="en-US" sz="2200" b="1" dirty="0">
                <a:latin typeface="Arial" charset="0"/>
              </a:rPr>
              <a:t>“</a:t>
            </a:r>
            <a:r>
              <a:rPr lang="en-US" altLang="x-none" sz="2200" b="1" dirty="0">
                <a:latin typeface="Arial" charset="0"/>
              </a:rPr>
              <a:t>No colored barber shall serve as a barber to white women or girls.</a:t>
            </a:r>
            <a:r>
              <a:rPr lang="en-US" altLang="en-US" sz="2200" b="1" dirty="0">
                <a:latin typeface="Arial" charset="0"/>
              </a:rPr>
              <a:t>”</a:t>
            </a:r>
            <a:r>
              <a:rPr lang="en-US" altLang="x-none" sz="2200" b="1" dirty="0">
                <a:latin typeface="Arial" charset="0"/>
              </a:rPr>
              <a:t> </a:t>
            </a:r>
            <a:endParaRPr lang="en-US" altLang="x-none" sz="2200" b="1" dirty="0" smtClean="0">
              <a:latin typeface="Arial" charset="0"/>
            </a:endParaRPr>
          </a:p>
          <a:p>
            <a:pPr eaLnBrk="1" hangingPunct="1">
              <a:spcBef>
                <a:spcPct val="0"/>
              </a:spcBef>
              <a:buFontTx/>
              <a:buNone/>
            </a:pPr>
            <a:r>
              <a:rPr lang="en-US" altLang="x-none" sz="2200" b="1" dirty="0" smtClean="0">
                <a:latin typeface="Arial" charset="0"/>
              </a:rPr>
              <a:t>– </a:t>
            </a:r>
            <a:r>
              <a:rPr lang="en-US" altLang="x-none" sz="2200" b="1" dirty="0">
                <a:latin typeface="Arial" charset="0"/>
              </a:rPr>
              <a:t>Atlanta, Georgia, 1926</a:t>
            </a:r>
            <a:endParaRPr lang="is-IS" altLang="x-none" sz="2200" b="1" dirty="0">
              <a:latin typeface="Arial" charset="0"/>
            </a:endParaRPr>
          </a:p>
        </p:txBody>
      </p:sp>
      <p:sp>
        <p:nvSpPr>
          <p:cNvPr id="3" name="Rectangle 2"/>
          <p:cNvSpPr/>
          <p:nvPr/>
        </p:nvSpPr>
        <p:spPr>
          <a:xfrm>
            <a:off x="3538624" y="5981997"/>
            <a:ext cx="8429487" cy="600164"/>
          </a:xfrm>
          <a:prstGeom prst="rect">
            <a:avLst/>
          </a:prstGeom>
          <a:solidFill>
            <a:srgbClr val="FFFF00"/>
          </a:solidFill>
        </p:spPr>
        <p:txBody>
          <a:bodyPr wrap="none" lIns="91440" tIns="45720" rIns="91440" bIns="45720">
            <a:spAutoFit/>
          </a:bodyPr>
          <a:lstStyle/>
          <a:p>
            <a:pPr algn="ctr"/>
            <a: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Read the quotes above</a:t>
            </a:r>
            <a:r>
              <a:rPr lang="mr-IN"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your reaction?</a:t>
            </a:r>
            <a:endParaRPr lang="en-US" sz="33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25532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1" y="152401"/>
            <a:ext cx="8839199" cy="1323439"/>
          </a:xfrm>
          <a:prstGeom prst="rect">
            <a:avLst/>
          </a:prstGeom>
          <a:noFill/>
        </p:spPr>
        <p:txBody>
          <a:bodyPr>
            <a:spAutoFit/>
          </a:bodyPr>
          <a:lstStyle/>
          <a:p>
            <a:pPr algn="ctr">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Do we see </a:t>
            </a:r>
            <a:r>
              <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segregation</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 or </a:t>
            </a:r>
            <a:r>
              <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discrimination</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 in our lives today?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9401" y="1447800"/>
            <a:ext cx="54213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76401"/>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4205288"/>
            <a:ext cx="30638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91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676400" y="152401"/>
            <a:ext cx="8839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3000" b="1" i="1">
                <a:solidFill>
                  <a:srgbClr val="222222"/>
                </a:solidFill>
                <a:latin typeface="Roboto Slab" charset="0"/>
              </a:rPr>
              <a:t>The Most Segregated Schools Are in the South, Right? WRONG</a:t>
            </a:r>
          </a:p>
          <a:p>
            <a:pPr algn="ctr">
              <a:spcBef>
                <a:spcPct val="0"/>
              </a:spcBef>
              <a:buFontTx/>
              <a:buNone/>
            </a:pPr>
            <a:r>
              <a:rPr lang="en-US" altLang="x-none" sz="3000" i="1">
                <a:solidFill>
                  <a:srgbClr val="222222"/>
                </a:solidFill>
                <a:latin typeface="Roboto Slab" charset="0"/>
              </a:rPr>
              <a:t>neaToday (National Ed. Association)</a:t>
            </a:r>
          </a:p>
        </p:txBody>
      </p:sp>
      <p:sp>
        <p:nvSpPr>
          <p:cNvPr id="3" name="Rectangle 2"/>
          <p:cNvSpPr>
            <a:spLocks noChangeArrowheads="1"/>
          </p:cNvSpPr>
          <p:nvPr/>
        </p:nvSpPr>
        <p:spPr bwMode="auto">
          <a:xfrm>
            <a:off x="1676400" y="1905001"/>
            <a:ext cx="35052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500">
                <a:solidFill>
                  <a:srgbClr val="222222"/>
                </a:solidFill>
                <a:latin typeface="Open Sans" charset="0"/>
              </a:rPr>
              <a:t>A new report by UCLA’s Civil Rights Project (CRP) finds that public school students in New York are the most severely segregated in the nation.</a:t>
            </a:r>
            <a:endParaRPr lang="en-US" altLang="x-none" sz="2500">
              <a:latin typeface="Arial" charset="0"/>
            </a:endParaRPr>
          </a:p>
        </p:txBody>
      </p:sp>
      <p:sp>
        <p:nvSpPr>
          <p:cNvPr id="4" name="Rectangle 3"/>
          <p:cNvSpPr>
            <a:spLocks noChangeArrowheads="1"/>
          </p:cNvSpPr>
          <p:nvPr/>
        </p:nvSpPr>
        <p:spPr bwMode="auto">
          <a:xfrm>
            <a:off x="5638800" y="1828801"/>
            <a:ext cx="5029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500">
                <a:solidFill>
                  <a:srgbClr val="222222"/>
                </a:solidFill>
                <a:latin typeface="Open Sans" charset="0"/>
              </a:rPr>
              <a:t>New York City, the largest school system in the country, is also one of the its most segregated. The share of white students enrolled in public schools declined by 10 percent in 2010 from 45 percent in 1989. </a:t>
            </a:r>
          </a:p>
          <a:p>
            <a:pPr>
              <a:spcBef>
                <a:spcPct val="0"/>
              </a:spcBef>
              <a:buFontTx/>
              <a:buNone/>
            </a:pPr>
            <a:endParaRPr lang="en-US" altLang="x-none" sz="2500">
              <a:solidFill>
                <a:srgbClr val="222222"/>
              </a:solidFill>
              <a:latin typeface="Open Sans" charset="0"/>
            </a:endParaRPr>
          </a:p>
          <a:p>
            <a:pPr>
              <a:spcBef>
                <a:spcPct val="0"/>
              </a:spcBef>
              <a:buFontTx/>
              <a:buNone/>
            </a:pPr>
            <a:r>
              <a:rPr lang="en-US" altLang="x-none" sz="2500">
                <a:solidFill>
                  <a:srgbClr val="222222"/>
                </a:solidFill>
                <a:latin typeface="Open Sans" charset="0"/>
              </a:rPr>
              <a:t>During the same time period, black enrollment declined by 20 percent, while Asian and Latino enrollment has increased significantly, 20 percent and 50 percent respectively.</a:t>
            </a:r>
            <a:endParaRPr lang="en-US" altLang="x-none" sz="2500">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06514"/>
            <a:ext cx="9144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03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414588" y="285750"/>
            <a:ext cx="7620000" cy="533400"/>
          </a:xfrm>
        </p:spPr>
        <p:txBody>
          <a:bodyPr>
            <a:normAutofit fontScale="90000"/>
          </a:bodyPr>
          <a:lstStyle/>
          <a:p>
            <a:r>
              <a:rPr lang="en-US" altLang="x-none" b="1" i="1" u="sng">
                <a:solidFill>
                  <a:srgbClr val="FF0000"/>
                </a:solidFill>
                <a:ea typeface="MS PGothic" charset="-128"/>
              </a:rPr>
              <a:t>Plessy v. </a:t>
            </a:r>
            <a:r>
              <a:rPr lang="en-US" altLang="x-none" b="1" i="1" u="sng" dirty="0">
                <a:solidFill>
                  <a:srgbClr val="FF0000"/>
                </a:solidFill>
                <a:ea typeface="MS PGothic" charset="-128"/>
              </a:rPr>
              <a:t>Ferguson (1896)</a:t>
            </a:r>
            <a:endParaRPr lang="en-US" altLang="x-none" sz="2400" b="1" dirty="0">
              <a:solidFill>
                <a:srgbClr val="FF0000"/>
              </a:solidFill>
              <a:ea typeface="MS PGothic" charset="-128"/>
            </a:endParaRPr>
          </a:p>
        </p:txBody>
      </p:sp>
      <p:sp>
        <p:nvSpPr>
          <p:cNvPr id="3" name="Content Placeholder 2"/>
          <p:cNvSpPr>
            <a:spLocks noGrp="1"/>
          </p:cNvSpPr>
          <p:nvPr>
            <p:ph idx="1"/>
          </p:nvPr>
        </p:nvSpPr>
        <p:spPr>
          <a:xfrm>
            <a:off x="1195388" y="1119187"/>
            <a:ext cx="9144000" cy="4419600"/>
          </a:xfrm>
        </p:spPr>
        <p:txBody>
          <a:bodyPr/>
          <a:lstStyle/>
          <a:p>
            <a:r>
              <a:rPr lang="en-US" altLang="x-none" sz="3100">
                <a:ea typeface="MS PGothic" charset="-128"/>
              </a:rPr>
              <a:t>One of the most important cases of the post – Reconstruction period</a:t>
            </a:r>
          </a:p>
          <a:p>
            <a:pPr>
              <a:buFont typeface="Arial" charset="0"/>
              <a:buNone/>
            </a:pPr>
            <a:r>
              <a:rPr lang="en-US" altLang="x-none" sz="3100" b="1" dirty="0">
                <a:ea typeface="MS PGothic" charset="-128"/>
              </a:rPr>
              <a:t>1.  </a:t>
            </a:r>
            <a:r>
              <a:rPr lang="en-US" altLang="x-none" sz="3100" i="1" dirty="0">
                <a:ea typeface="MS PGothic" charset="-128"/>
              </a:rPr>
              <a:t>Read the historical circumstances (background of the case) and </a:t>
            </a:r>
            <a:r>
              <a:rPr lang="en-US" altLang="x-none" sz="3100" b="1" i="1" dirty="0">
                <a:ea typeface="MS PGothic" charset="-128"/>
              </a:rPr>
              <a:t>write a summary in your notebook</a:t>
            </a:r>
            <a:r>
              <a:rPr lang="en-US" altLang="x-none" sz="3100" i="1" dirty="0">
                <a:ea typeface="MS PGothic" charset="-128"/>
              </a:rPr>
              <a:t>.</a:t>
            </a:r>
          </a:p>
          <a:p>
            <a:pPr>
              <a:buFont typeface="Arial" charset="0"/>
              <a:buNone/>
            </a:pPr>
            <a:r>
              <a:rPr lang="en-US" altLang="x-none" sz="3100" b="1" i="1" dirty="0">
                <a:ea typeface="MS PGothic" charset="-128"/>
              </a:rPr>
              <a:t>2.  </a:t>
            </a:r>
            <a:r>
              <a:rPr lang="en-US" altLang="x-none" sz="3100" i="1" dirty="0">
                <a:ea typeface="MS PGothic" charset="-128"/>
              </a:rPr>
              <a:t>What Constitutional Amendments were used in the argument? Why?</a:t>
            </a:r>
          </a:p>
          <a:p>
            <a:pPr>
              <a:buFont typeface="Arial" charset="0"/>
              <a:buNone/>
            </a:pPr>
            <a:r>
              <a:rPr lang="en-US" altLang="x-none" sz="3100" b="1" i="1" dirty="0">
                <a:ea typeface="MS PGothic" charset="-128"/>
              </a:rPr>
              <a:t>3.  </a:t>
            </a:r>
            <a:r>
              <a:rPr lang="en-US" altLang="x-none" sz="3100" i="1" dirty="0">
                <a:ea typeface="MS PGothic" charset="-128"/>
              </a:rPr>
              <a:t>Answer questions 1, 2, and 4 from the worksheet.</a:t>
            </a:r>
          </a:p>
          <a:p>
            <a:pPr>
              <a:buFont typeface="Arial" charset="0"/>
              <a:buNone/>
            </a:pPr>
            <a:r>
              <a:rPr lang="en-US" altLang="x-none" sz="3100" b="1" i="1" dirty="0">
                <a:ea typeface="MS PGothic" charset="-128"/>
              </a:rPr>
              <a:t>4.  What did the court decide? Why was it significant?</a:t>
            </a:r>
          </a:p>
        </p:txBody>
      </p:sp>
    </p:spTree>
    <p:extLst>
      <p:ext uri="{BB962C8B-B14F-4D97-AF65-F5344CB8AC3E}">
        <p14:creationId xmlns:p14="http://schemas.microsoft.com/office/powerpoint/2010/main" val="1403496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715</Words>
  <Application>Microsoft Macintosh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Calibri</vt:lpstr>
      <vt:lpstr>Calibri Light</vt:lpstr>
      <vt:lpstr>Comic Sans MS</vt:lpstr>
      <vt:lpstr>Georgia</vt:lpstr>
      <vt:lpstr>Mangal</vt:lpstr>
      <vt:lpstr>MS PGothic</vt:lpstr>
      <vt:lpstr>ＭＳ Ｐゴシック</vt:lpstr>
      <vt:lpstr>Open Sans</vt:lpstr>
      <vt:lpstr>Roboto Slab</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Plessy v. Ferguson (1896)</vt:lpstr>
      <vt:lpstr>PowerPoint Presentation</vt:lpstr>
      <vt:lpstr>PowerPoint Presentation</vt:lpstr>
      <vt:lpstr>Plessy v. Ferguson (1896) </vt:lpstr>
      <vt:lpstr>PowerPoint Presentation</vt:lpstr>
      <vt:lpstr>To what extent did Reconstruction improve the lives of African Americans?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2017-02-02T15:54:54Z</dcterms:created>
  <dcterms:modified xsi:type="dcterms:W3CDTF">2017-02-02T15:55:42Z</dcterms:modified>
</cp:coreProperties>
</file>