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C8697-2684-8E46-9322-6B58B6BA9A1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73751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C8697-2684-8E46-9322-6B58B6BA9A1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3942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C8697-2684-8E46-9322-6B58B6BA9A1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40318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C8697-2684-8E46-9322-6B58B6BA9A1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94635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C8697-2684-8E46-9322-6B58B6BA9A1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2067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C8697-2684-8E46-9322-6B58B6BA9A1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41201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CC8697-2684-8E46-9322-6B58B6BA9A19}" type="datetimeFigureOut">
              <a:rPr lang="en-US" smtClean="0"/>
              <a:t>1/31/17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23154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CC8697-2684-8E46-9322-6B58B6BA9A19}" type="datetimeFigureOut">
              <a:rPr lang="en-US" smtClean="0"/>
              <a:t>1/31/17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20465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C8697-2684-8E46-9322-6B58B6BA9A19}" type="datetimeFigureOut">
              <a:rPr lang="en-US" smtClean="0"/>
              <a:t>1/31/17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3296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8697-2684-8E46-9322-6B58B6BA9A1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31448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8697-2684-8E46-9322-6B58B6BA9A1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9FEC-638B-8049-B74C-81327782FF5D}" type="slidenum">
              <a:rPr lang="en-US" smtClean="0"/>
              <a:t>‹#›</a:t>
            </a:fld>
            <a:endParaRPr lang="en-US"/>
          </a:p>
        </p:txBody>
      </p:sp>
    </p:spTree>
    <p:extLst>
      <p:ext uri="{BB962C8B-B14F-4D97-AF65-F5344CB8AC3E}">
        <p14:creationId xmlns:p14="http://schemas.microsoft.com/office/powerpoint/2010/main" val="13693533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C8697-2684-8E46-9322-6B58B6BA9A19}" type="datetimeFigureOut">
              <a:rPr lang="en-US" smtClean="0"/>
              <a:t>1/31/17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59FEC-638B-8049-B74C-81327782FF5D}" type="slidenum">
              <a:rPr lang="en-US" smtClean="0"/>
              <a:t>‹#›</a:t>
            </a:fld>
            <a:endParaRPr lang="en-US"/>
          </a:p>
        </p:txBody>
      </p:sp>
    </p:spTree>
    <p:extLst>
      <p:ext uri="{BB962C8B-B14F-4D97-AF65-F5344CB8AC3E}">
        <p14:creationId xmlns:p14="http://schemas.microsoft.com/office/powerpoint/2010/main" val="103864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txBox="1">
            <a:spLocks/>
          </p:cNvSpPr>
          <p:nvPr/>
        </p:nvSpPr>
        <p:spPr bwMode="auto">
          <a:xfrm>
            <a:off x="1752600" y="838200"/>
            <a:ext cx="868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400" b="1" u="sng"/>
              <a:t>Aim</a:t>
            </a:r>
            <a:r>
              <a:rPr lang="en-US" altLang="x-none" sz="4400" b="1"/>
              <a:t>: </a:t>
            </a:r>
            <a:r>
              <a:rPr lang="en-US" altLang="x-none" sz="4400"/>
              <a:t>Which plan for Reconstruction was the best, following the Civil War?</a:t>
            </a:r>
          </a:p>
        </p:txBody>
      </p:sp>
      <p:sp>
        <p:nvSpPr>
          <p:cNvPr id="3" name="Rectangle 2"/>
          <p:cNvSpPr/>
          <p:nvPr/>
        </p:nvSpPr>
        <p:spPr>
          <a:xfrm>
            <a:off x="3368768" y="38100"/>
            <a:ext cx="5089407" cy="707886"/>
          </a:xfrm>
          <a:prstGeom prst="rect">
            <a:avLst/>
          </a:prstGeom>
          <a:solidFill>
            <a:schemeClr val="accent2"/>
          </a:solidFill>
        </p:spPr>
        <p:txBody>
          <a:bodyPr wrap="none">
            <a:spAutoFit/>
          </a:bodyPr>
          <a:lstStyle/>
          <a:p>
            <a:pPr algn="ctr" eaLnBrk="1" hangingPunct="1">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UNIT 8: Reconstruction</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2260601"/>
            <a:ext cx="68389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38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1685" y="228600"/>
            <a:ext cx="4816831" cy="923330"/>
          </a:xfrm>
          <a:prstGeom prst="rect">
            <a:avLst/>
          </a:prstGeom>
          <a:noFill/>
        </p:spPr>
        <p:txBody>
          <a:bodyPr wrap="none">
            <a:spAutoFit/>
          </a:bodyPr>
          <a:lstStyle/>
          <a:p>
            <a:pPr algn="ctr" eaLnBrk="1" hangingPunct="1">
              <a:defRPr/>
            </a:pPr>
            <a:r>
              <a:rPr lang="en-US" sz="54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Regents Practice</a:t>
            </a:r>
          </a:p>
        </p:txBody>
      </p:sp>
      <p:sp>
        <p:nvSpPr>
          <p:cNvPr id="4" name="TextBox 3"/>
          <p:cNvSpPr txBox="1">
            <a:spLocks noChangeArrowheads="1"/>
          </p:cNvSpPr>
          <p:nvPr/>
        </p:nvSpPr>
        <p:spPr bwMode="auto">
          <a:xfrm>
            <a:off x="1828800" y="1371601"/>
            <a:ext cx="8458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600" b="1">
                <a:latin typeface="Comic Sans MS" charset="0"/>
              </a:rPr>
              <a:t>A major reason the Radical Republicans opposed President Abraham Lincoln</a:t>
            </a:r>
            <a:r>
              <a:rPr lang="en-US" altLang="en-US" sz="2600" b="1">
                <a:latin typeface="Comic Sans MS" charset="0"/>
              </a:rPr>
              <a:t>’</a:t>
            </a:r>
            <a:r>
              <a:rPr lang="en-US" altLang="x-none" sz="2600" b="1">
                <a:latin typeface="Comic Sans MS" charset="0"/>
              </a:rPr>
              <a:t>s Reconstruction plan was that his plan</a:t>
            </a:r>
            <a:br>
              <a:rPr lang="en-US" altLang="x-none" sz="2600" b="1">
                <a:latin typeface="Comic Sans MS" charset="0"/>
              </a:rPr>
            </a:br>
            <a:endParaRPr lang="en-US" altLang="x-none" sz="2600" b="1">
              <a:latin typeface="Comic Sans MS" charset="0"/>
            </a:endParaRPr>
          </a:p>
          <a:p>
            <a:pPr eaLnBrk="1" hangingPunct="1">
              <a:spcBef>
                <a:spcPct val="0"/>
              </a:spcBef>
              <a:buFontTx/>
              <a:buNone/>
            </a:pPr>
            <a:r>
              <a:rPr lang="en-US" altLang="x-none" sz="2600">
                <a:latin typeface="Comic Sans MS" charset="0"/>
              </a:rPr>
              <a:t>a) demanded payments from the South that would have damaged its economy </a:t>
            </a:r>
          </a:p>
          <a:p>
            <a:pPr eaLnBrk="1" hangingPunct="1">
              <a:spcBef>
                <a:spcPct val="0"/>
              </a:spcBef>
              <a:buFontTx/>
              <a:buNone/>
            </a:pPr>
            <a:r>
              <a:rPr lang="en-US" altLang="x-none" sz="2600">
                <a:latin typeface="Comic Sans MS" charset="0"/>
              </a:rPr>
              <a:t>b) postponed the readmission of Southern States into the Union for many years </a:t>
            </a:r>
          </a:p>
          <a:p>
            <a:pPr eaLnBrk="1" hangingPunct="1">
              <a:spcBef>
                <a:spcPct val="0"/>
              </a:spcBef>
              <a:buFontTx/>
              <a:buNone/>
            </a:pPr>
            <a:r>
              <a:rPr lang="en-US" altLang="x-none" sz="2600">
                <a:latin typeface="Comic Sans MS" charset="0"/>
              </a:rPr>
              <a:t>c) granted too many rights to formerly enslaved persons </a:t>
            </a:r>
          </a:p>
          <a:p>
            <a:pPr eaLnBrk="1" hangingPunct="1">
              <a:spcBef>
                <a:spcPct val="0"/>
              </a:spcBef>
              <a:buFontTx/>
              <a:buNone/>
            </a:pPr>
            <a:r>
              <a:rPr lang="en-US" altLang="x-none" sz="2600">
                <a:latin typeface="Comic Sans MS" charset="0"/>
              </a:rPr>
              <a:t>d) offered amnesty to nearly all Confederates who would swear allegiance to the United States </a:t>
            </a:r>
          </a:p>
          <a:p>
            <a:pPr eaLnBrk="1" hangingPunct="1">
              <a:spcBef>
                <a:spcPct val="0"/>
              </a:spcBef>
              <a:buFontTx/>
              <a:buNone/>
            </a:pPr>
            <a:endParaRPr lang="en-US" altLang="x-none" sz="2400" b="1">
              <a:solidFill>
                <a:srgbClr val="D30A05"/>
              </a:solidFill>
              <a:latin typeface="Comic Sans MS" charset="0"/>
            </a:endParaRPr>
          </a:p>
        </p:txBody>
      </p:sp>
    </p:spTree>
    <p:extLst>
      <p:ext uri="{BB962C8B-B14F-4D97-AF65-F5344CB8AC3E}">
        <p14:creationId xmlns:p14="http://schemas.microsoft.com/office/powerpoint/2010/main" val="166943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4">
                                            <p:txEl>
                                              <p:pRg st="1" end="1"/>
                                            </p:txEl>
                                          </p:spTgt>
                                        </p:tgtEl>
                                      </p:cBhvr>
                                    </p:animEffect>
                                    <p:set>
                                      <p:cBhvr>
                                        <p:cTn id="3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4">
                                            <p:txEl>
                                              <p:pRg st="3" end="3"/>
                                            </p:txEl>
                                          </p:spTgt>
                                        </p:tgtEl>
                                      </p:cBhvr>
                                    </p:animEffect>
                                    <p:set>
                                      <p:cBhvr>
                                        <p:cTn id="35"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1981200" y="1524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x-none" altLang="x-none" sz="2400">
              <a:latin typeface="Arial" charset="0"/>
            </a:endParaRPr>
          </a:p>
        </p:txBody>
      </p:sp>
      <p:sp>
        <p:nvSpPr>
          <p:cNvPr id="51203" name="Text Box 3"/>
          <p:cNvSpPr txBox="1">
            <a:spLocks noChangeArrowheads="1"/>
          </p:cNvSpPr>
          <p:nvPr/>
        </p:nvSpPr>
        <p:spPr bwMode="auto">
          <a:xfrm>
            <a:off x="1905000" y="457201"/>
            <a:ext cx="8382000" cy="823913"/>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en-US" sz="4800" b="1" u="sng" dirty="0">
                <a:solidFill>
                  <a:srgbClr val="000099"/>
                </a:solidFill>
                <a:latin typeface="Insula" pitchFamily="66" charset="0"/>
              </a:rPr>
              <a:t>Wade-Davis Bill (1864)</a:t>
            </a:r>
          </a:p>
        </p:txBody>
      </p:sp>
      <p:sp>
        <p:nvSpPr>
          <p:cNvPr id="51204" name="Text Box 4"/>
          <p:cNvSpPr txBox="1">
            <a:spLocks noChangeArrowheads="1"/>
          </p:cNvSpPr>
          <p:nvPr/>
        </p:nvSpPr>
        <p:spPr bwMode="auto">
          <a:xfrm>
            <a:off x="1981200" y="15240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Clr>
                <a:srgbClr val="D30A05"/>
              </a:buClr>
              <a:buFont typeface="Wingdings" charset="2"/>
              <a:buChar char="«"/>
            </a:pPr>
            <a:r>
              <a:rPr lang="en-US" altLang="x-none" sz="3600" b="1" u="sng">
                <a:solidFill>
                  <a:srgbClr val="FF0000"/>
                </a:solidFill>
                <a:latin typeface="Comic Sans MS" charset="0"/>
                <a:sym typeface="Wingdings" charset="2"/>
              </a:rPr>
              <a:t>Lincoln VETOED this bill</a:t>
            </a:r>
            <a:r>
              <a:rPr lang="en-US" altLang="x-none" sz="3600">
                <a:solidFill>
                  <a:srgbClr val="FF0000"/>
                </a:solidFill>
                <a:latin typeface="Comic Sans MS" charset="0"/>
                <a:sym typeface="Wingdings" charset="2"/>
              </a:rPr>
              <a:t> </a:t>
            </a:r>
            <a:r>
              <a:rPr lang="en-US" altLang="x-none" sz="3600">
                <a:latin typeface="Comic Sans MS" charset="0"/>
                <a:sym typeface="Wingdings" charset="2"/>
              </a:rPr>
              <a:t>= </a:t>
            </a:r>
            <a:r>
              <a:rPr lang="en-US" altLang="x-none" sz="3600" b="1" u="sng">
                <a:solidFill>
                  <a:srgbClr val="FF0000"/>
                </a:solidFill>
                <a:latin typeface="Comic Sans MS" charset="0"/>
                <a:sym typeface="Wingdings" charset="2"/>
              </a:rPr>
              <a:t>TOO HARSH on the South</a:t>
            </a:r>
            <a:r>
              <a:rPr lang="is-IS" altLang="x-none" sz="3600">
                <a:latin typeface="Comic Sans MS" charset="0"/>
                <a:sym typeface="Wingdings" charset="2"/>
              </a:rPr>
              <a:t>…</a:t>
            </a:r>
            <a:endParaRPr lang="en-US" altLang="x-none" sz="3600">
              <a:latin typeface="Comic Sans MS" charset="0"/>
              <a:sym typeface="Wingdings" charset="2"/>
            </a:endParaRPr>
          </a:p>
        </p:txBody>
      </p:sp>
      <p:sp>
        <p:nvSpPr>
          <p:cNvPr id="51209" name="Oval 9"/>
          <p:cNvSpPr>
            <a:spLocks noChangeArrowheads="1"/>
          </p:cNvSpPr>
          <p:nvPr/>
        </p:nvSpPr>
        <p:spPr bwMode="auto">
          <a:xfrm>
            <a:off x="2590800" y="3200400"/>
            <a:ext cx="2133600" cy="1219200"/>
          </a:xfrm>
          <a:prstGeom prst="ellipse">
            <a:avLst/>
          </a:prstGeom>
          <a:solidFill>
            <a:srgbClr val="000099"/>
          </a:solidFill>
          <a:ln>
            <a:noFill/>
          </a:ln>
          <a:effectLst>
            <a:prstShdw prst="shdw17" dist="17961" dir="2700000">
              <a:srgbClr val="00005C"/>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algn="ctr" eaLnBrk="1" hangingPunct="1">
              <a:defRPr/>
            </a:pPr>
            <a:r>
              <a:rPr lang="en-US" altLang="x-none" sz="1800">
                <a:solidFill>
                  <a:schemeClr val="bg1"/>
                </a:solidFill>
                <a:effectLst>
                  <a:outerShdw blurRad="38100" dist="38100" dir="2700000" algn="tl">
                    <a:srgbClr val="000000"/>
                  </a:outerShdw>
                </a:effectLst>
              </a:rPr>
              <a:t>President</a:t>
            </a:r>
            <a:br>
              <a:rPr lang="en-US" altLang="x-none" sz="1800">
                <a:solidFill>
                  <a:schemeClr val="bg1"/>
                </a:solidFill>
                <a:effectLst>
                  <a:outerShdw blurRad="38100" dist="38100" dir="2700000" algn="tl">
                    <a:srgbClr val="000000"/>
                  </a:outerShdw>
                </a:effectLst>
              </a:rPr>
            </a:br>
            <a:r>
              <a:rPr lang="en-US" altLang="x-none" sz="1800">
                <a:solidFill>
                  <a:schemeClr val="bg1"/>
                </a:solidFill>
                <a:effectLst>
                  <a:outerShdw blurRad="38100" dist="38100" dir="2700000" algn="tl">
                    <a:srgbClr val="000000"/>
                  </a:outerShdw>
                </a:effectLst>
              </a:rPr>
              <a:t>Lincoln</a:t>
            </a:r>
          </a:p>
        </p:txBody>
      </p:sp>
      <p:sp>
        <p:nvSpPr>
          <p:cNvPr id="51210" name="Oval 10"/>
          <p:cNvSpPr>
            <a:spLocks noChangeArrowheads="1"/>
          </p:cNvSpPr>
          <p:nvPr/>
        </p:nvSpPr>
        <p:spPr bwMode="auto">
          <a:xfrm>
            <a:off x="7620000" y="3200400"/>
            <a:ext cx="2133600" cy="1219200"/>
          </a:xfrm>
          <a:prstGeom prst="ellipse">
            <a:avLst/>
          </a:prstGeom>
          <a:solidFill>
            <a:srgbClr val="000099"/>
          </a:solidFill>
          <a:ln>
            <a:noFill/>
          </a:ln>
          <a:effectLst>
            <a:prstShdw prst="shdw17" dist="17961" dir="2700000">
              <a:srgbClr val="00005C"/>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algn="ctr" eaLnBrk="1" hangingPunct="1">
              <a:defRPr/>
            </a:pPr>
            <a:r>
              <a:rPr lang="en-US" altLang="x-none" sz="1800">
                <a:solidFill>
                  <a:schemeClr val="bg1"/>
                </a:solidFill>
                <a:effectLst>
                  <a:outerShdw blurRad="38100" dist="38100" dir="2700000" algn="tl">
                    <a:srgbClr val="000000"/>
                  </a:outerShdw>
                </a:effectLst>
              </a:rPr>
              <a:t>Wade-Davis</a:t>
            </a:r>
            <a:br>
              <a:rPr lang="en-US" altLang="x-none" sz="1800">
                <a:solidFill>
                  <a:schemeClr val="bg1"/>
                </a:solidFill>
                <a:effectLst>
                  <a:outerShdw blurRad="38100" dist="38100" dir="2700000" algn="tl">
                    <a:srgbClr val="000000"/>
                  </a:outerShdw>
                </a:effectLst>
              </a:rPr>
            </a:br>
            <a:r>
              <a:rPr lang="en-US" altLang="x-none" sz="1800">
                <a:solidFill>
                  <a:schemeClr val="bg1"/>
                </a:solidFill>
                <a:effectLst>
                  <a:outerShdw blurRad="38100" dist="38100" dir="2700000" algn="tl">
                    <a:srgbClr val="000000"/>
                  </a:outerShdw>
                </a:effectLst>
              </a:rPr>
              <a:t>Bill</a:t>
            </a:r>
          </a:p>
        </p:txBody>
      </p:sp>
      <p:sp>
        <p:nvSpPr>
          <p:cNvPr id="51211" name="AutoShape 11"/>
          <p:cNvSpPr>
            <a:spLocks noChangeArrowheads="1"/>
          </p:cNvSpPr>
          <p:nvPr/>
        </p:nvSpPr>
        <p:spPr bwMode="auto">
          <a:xfrm rot="5400000">
            <a:off x="5295900" y="2933700"/>
            <a:ext cx="1600200" cy="1981200"/>
          </a:xfrm>
          <a:prstGeom prst="irregularSeal2">
            <a:avLst/>
          </a:prstGeom>
          <a:gradFill rotWithShape="1">
            <a:gsLst>
              <a:gs pos="0">
                <a:srgbClr val="FFF200"/>
              </a:gs>
              <a:gs pos="45000">
                <a:srgbClr val="FF7A00"/>
              </a:gs>
              <a:gs pos="70000">
                <a:srgbClr val="FF0300"/>
              </a:gs>
              <a:gs pos="100000">
                <a:srgbClr val="4D0808"/>
              </a:gs>
            </a:gsLst>
            <a:path path="rect">
              <a:fillToRect r="100000" b="100000"/>
            </a:path>
          </a:gradFill>
          <a:ln>
            <a:noFill/>
          </a:ln>
          <a:effectLst>
            <a:prstShdw prst="shdw17" dist="17961" dir="2700000">
              <a:srgbClr val="9991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800" b="1" u="sng">
                <a:latin typeface="Comic Sans MS" charset="0"/>
              </a:rPr>
              <a:t>DID NOT</a:t>
            </a:r>
          </a:p>
          <a:p>
            <a:pPr algn="ctr" eaLnBrk="1" hangingPunct="1">
              <a:spcBef>
                <a:spcPct val="0"/>
              </a:spcBef>
              <a:buFontTx/>
              <a:buNone/>
            </a:pPr>
            <a:r>
              <a:rPr lang="en-US" altLang="x-none" sz="1800" b="1" u="sng">
                <a:latin typeface="Comic Sans MS" charset="0"/>
              </a:rPr>
              <a:t>LIKE</a:t>
            </a:r>
          </a:p>
        </p:txBody>
      </p:sp>
      <p:sp>
        <p:nvSpPr>
          <p:cNvPr id="51212" name="Line 12"/>
          <p:cNvSpPr>
            <a:spLocks noChangeShapeType="1"/>
          </p:cNvSpPr>
          <p:nvPr/>
        </p:nvSpPr>
        <p:spPr bwMode="auto">
          <a:xfrm flipH="1">
            <a:off x="6934200" y="3810000"/>
            <a:ext cx="609600" cy="0"/>
          </a:xfrm>
          <a:prstGeom prst="line">
            <a:avLst/>
          </a:prstGeom>
          <a:noFill/>
          <a:ln w="28575">
            <a:solidFill>
              <a:srgbClr val="D30A05"/>
            </a:solidFill>
            <a:round/>
            <a:headEnd/>
            <a:tailEnd type="triangle" w="med" len="med"/>
          </a:ln>
          <a:effectLst>
            <a:prstShdw prst="shdw17" dist="17961" dir="2700000">
              <a:srgbClr val="7F0603">
                <a:alpha val="74997"/>
              </a:srgbClr>
            </a:prstShdw>
          </a:effectLst>
          <a:extLst>
            <a:ext uri="{909E8E84-426E-40DD-AFC4-6F175D3DCCD1}">
              <a14:hiddenFill xmlns:a14="http://schemas.microsoft.com/office/drawing/2010/main">
                <a:noFill/>
              </a14:hiddenFill>
            </a:ext>
          </a:extLst>
        </p:spPr>
        <p:txBody>
          <a:bodyPr/>
          <a:lstStyle/>
          <a:p>
            <a:endParaRPr lang="en-US"/>
          </a:p>
        </p:txBody>
      </p:sp>
      <p:sp>
        <p:nvSpPr>
          <p:cNvPr id="51213" name="Line 13"/>
          <p:cNvSpPr>
            <a:spLocks noChangeShapeType="1"/>
          </p:cNvSpPr>
          <p:nvPr/>
        </p:nvSpPr>
        <p:spPr bwMode="auto">
          <a:xfrm>
            <a:off x="4724400" y="3886200"/>
            <a:ext cx="609600" cy="0"/>
          </a:xfrm>
          <a:prstGeom prst="line">
            <a:avLst/>
          </a:prstGeom>
          <a:noFill/>
          <a:ln w="28575">
            <a:solidFill>
              <a:srgbClr val="D30A05"/>
            </a:solidFill>
            <a:round/>
            <a:headEnd/>
            <a:tailEnd type="triangle" w="med" len="med"/>
          </a:ln>
          <a:effectLst>
            <a:prstShdw prst="shdw17" dist="17961" dir="2700000">
              <a:srgbClr val="7F0603">
                <a:alpha val="74997"/>
              </a:srgbClr>
            </a:prst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68414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1000"/>
                                        <p:tgtEl>
                                          <p:spTgt spid="51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1209"/>
                                        </p:tgtEl>
                                        <p:attrNameLst>
                                          <p:attrName>style.visibility</p:attrName>
                                        </p:attrNameLst>
                                      </p:cBhvr>
                                      <p:to>
                                        <p:strVal val="visible"/>
                                      </p:to>
                                    </p:set>
                                    <p:animEffect transition="in" filter="fade">
                                      <p:cBhvr>
                                        <p:cTn id="12" dur="192" decel="100000"/>
                                        <p:tgtEl>
                                          <p:spTgt spid="51209"/>
                                        </p:tgtEl>
                                      </p:cBhvr>
                                    </p:animEffect>
                                    <p:animScale>
                                      <p:cBhvr>
                                        <p:cTn id="13" dur="192" decel="100000"/>
                                        <p:tgtEl>
                                          <p:spTgt spid="51209"/>
                                        </p:tgtEl>
                                      </p:cBhvr>
                                      <p:from x="10000" y="10000"/>
                                      <p:to x="200000" y="450000"/>
                                    </p:animScale>
                                    <p:animScale>
                                      <p:cBhvr>
                                        <p:cTn id="14" dur="308" accel="100000" fill="hold">
                                          <p:stCondLst>
                                            <p:cond delay="192"/>
                                          </p:stCondLst>
                                        </p:cTn>
                                        <p:tgtEl>
                                          <p:spTgt spid="51209"/>
                                        </p:tgtEl>
                                      </p:cBhvr>
                                      <p:from x="200000" y="450000"/>
                                      <p:to x="100000" y="100000"/>
                                    </p:animScale>
                                    <p:set>
                                      <p:cBhvr>
                                        <p:cTn id="15" dur="192" fill="hold"/>
                                        <p:tgtEl>
                                          <p:spTgt spid="51209"/>
                                        </p:tgtEl>
                                        <p:attrNameLst>
                                          <p:attrName>ppt_x</p:attrName>
                                        </p:attrNameLst>
                                      </p:cBhvr>
                                      <p:to>
                                        <p:strVal val="(0.5)"/>
                                      </p:to>
                                    </p:set>
                                    <p:anim from="(0.5)" to="(#ppt_x)" calcmode="lin" valueType="num">
                                      <p:cBhvr>
                                        <p:cTn id="16" dur="308" accel="100000" fill="hold">
                                          <p:stCondLst>
                                            <p:cond delay="192"/>
                                          </p:stCondLst>
                                        </p:cTn>
                                        <p:tgtEl>
                                          <p:spTgt spid="51209"/>
                                        </p:tgtEl>
                                        <p:attrNameLst>
                                          <p:attrName>ppt_x</p:attrName>
                                        </p:attrNameLst>
                                      </p:cBhvr>
                                    </p:anim>
                                    <p:set>
                                      <p:cBhvr>
                                        <p:cTn id="17" dur="192" fill="hold"/>
                                        <p:tgtEl>
                                          <p:spTgt spid="51209"/>
                                        </p:tgtEl>
                                        <p:attrNameLst>
                                          <p:attrName>ppt_y</p:attrName>
                                        </p:attrNameLst>
                                      </p:cBhvr>
                                      <p:to>
                                        <p:strVal val="(#ppt_y+0.4)"/>
                                      </p:to>
                                    </p:set>
                                    <p:anim from="(#ppt_y+0.4)" to="(#ppt_y)" calcmode="lin" valueType="num">
                                      <p:cBhvr>
                                        <p:cTn id="18" dur="308" accel="100000" fill="hold">
                                          <p:stCondLst>
                                            <p:cond delay="192"/>
                                          </p:stCondLst>
                                        </p:cTn>
                                        <p:tgtEl>
                                          <p:spTgt spid="51209"/>
                                        </p:tgtEl>
                                        <p:attrNameLst>
                                          <p:attrName>ppt_y</p:attrName>
                                        </p:attrNameLst>
                                      </p:cBhvr>
                                    </p:anim>
                                  </p:childTnLst>
                                </p:cTn>
                              </p:par>
                              <p:par>
                                <p:cTn id="19" presetID="51" presetClass="entr" presetSubtype="0" fill="hold" grpId="0" nodeType="withEffect">
                                  <p:stCondLst>
                                    <p:cond delay="0"/>
                                  </p:stCondLst>
                                  <p:childTnLst>
                                    <p:set>
                                      <p:cBhvr>
                                        <p:cTn id="20" dur="1" fill="hold">
                                          <p:stCondLst>
                                            <p:cond delay="0"/>
                                          </p:stCondLst>
                                        </p:cTn>
                                        <p:tgtEl>
                                          <p:spTgt spid="51210"/>
                                        </p:tgtEl>
                                        <p:attrNameLst>
                                          <p:attrName>style.visibility</p:attrName>
                                        </p:attrNameLst>
                                      </p:cBhvr>
                                      <p:to>
                                        <p:strVal val="visible"/>
                                      </p:to>
                                    </p:set>
                                    <p:animEffect transition="in" filter="fade">
                                      <p:cBhvr>
                                        <p:cTn id="21" dur="192" decel="100000"/>
                                        <p:tgtEl>
                                          <p:spTgt spid="51210"/>
                                        </p:tgtEl>
                                      </p:cBhvr>
                                    </p:animEffect>
                                    <p:animScale>
                                      <p:cBhvr>
                                        <p:cTn id="22" dur="192" decel="100000"/>
                                        <p:tgtEl>
                                          <p:spTgt spid="51210"/>
                                        </p:tgtEl>
                                      </p:cBhvr>
                                      <p:from x="10000" y="10000"/>
                                      <p:to x="200000" y="450000"/>
                                    </p:animScale>
                                    <p:animScale>
                                      <p:cBhvr>
                                        <p:cTn id="23" dur="308" accel="100000" fill="hold">
                                          <p:stCondLst>
                                            <p:cond delay="192"/>
                                          </p:stCondLst>
                                        </p:cTn>
                                        <p:tgtEl>
                                          <p:spTgt spid="51210"/>
                                        </p:tgtEl>
                                      </p:cBhvr>
                                      <p:from x="200000" y="450000"/>
                                      <p:to x="100000" y="100000"/>
                                    </p:animScale>
                                    <p:set>
                                      <p:cBhvr>
                                        <p:cTn id="24" dur="192" fill="hold"/>
                                        <p:tgtEl>
                                          <p:spTgt spid="51210"/>
                                        </p:tgtEl>
                                        <p:attrNameLst>
                                          <p:attrName>ppt_x</p:attrName>
                                        </p:attrNameLst>
                                      </p:cBhvr>
                                      <p:to>
                                        <p:strVal val="(0.5)"/>
                                      </p:to>
                                    </p:set>
                                    <p:anim from="(0.5)" to="(#ppt_x)" calcmode="lin" valueType="num">
                                      <p:cBhvr>
                                        <p:cTn id="25" dur="308" accel="100000" fill="hold">
                                          <p:stCondLst>
                                            <p:cond delay="192"/>
                                          </p:stCondLst>
                                        </p:cTn>
                                        <p:tgtEl>
                                          <p:spTgt spid="51210"/>
                                        </p:tgtEl>
                                        <p:attrNameLst>
                                          <p:attrName>ppt_x</p:attrName>
                                        </p:attrNameLst>
                                      </p:cBhvr>
                                    </p:anim>
                                    <p:set>
                                      <p:cBhvr>
                                        <p:cTn id="26" dur="192" fill="hold"/>
                                        <p:tgtEl>
                                          <p:spTgt spid="51210"/>
                                        </p:tgtEl>
                                        <p:attrNameLst>
                                          <p:attrName>ppt_y</p:attrName>
                                        </p:attrNameLst>
                                      </p:cBhvr>
                                      <p:to>
                                        <p:strVal val="(#ppt_y+0.4)"/>
                                      </p:to>
                                    </p:set>
                                    <p:anim from="(#ppt_y+0.4)" to="(#ppt_y)" calcmode="lin" valueType="num">
                                      <p:cBhvr>
                                        <p:cTn id="27" dur="308" accel="100000" fill="hold">
                                          <p:stCondLst>
                                            <p:cond delay="192"/>
                                          </p:stCondLst>
                                        </p:cTn>
                                        <p:tgtEl>
                                          <p:spTgt spid="51210"/>
                                        </p:tgtEl>
                                        <p:attrNameLst>
                                          <p:attrName>ppt_y</p:attrName>
                                        </p:attrNameLst>
                                      </p:cBhvr>
                                    </p:anim>
                                  </p:childTnLst>
                                </p:cTn>
                              </p:par>
                              <p:par>
                                <p:cTn id="28" presetID="51" presetClass="entr" presetSubtype="0" fill="hold" grpId="0" nodeType="withEffect">
                                  <p:stCondLst>
                                    <p:cond delay="0"/>
                                  </p:stCondLst>
                                  <p:childTnLst>
                                    <p:set>
                                      <p:cBhvr>
                                        <p:cTn id="29" dur="1" fill="hold">
                                          <p:stCondLst>
                                            <p:cond delay="0"/>
                                          </p:stCondLst>
                                        </p:cTn>
                                        <p:tgtEl>
                                          <p:spTgt spid="51211"/>
                                        </p:tgtEl>
                                        <p:attrNameLst>
                                          <p:attrName>style.visibility</p:attrName>
                                        </p:attrNameLst>
                                      </p:cBhvr>
                                      <p:to>
                                        <p:strVal val="visible"/>
                                      </p:to>
                                    </p:set>
                                    <p:animEffect transition="in" filter="fade">
                                      <p:cBhvr>
                                        <p:cTn id="30" dur="192" decel="100000"/>
                                        <p:tgtEl>
                                          <p:spTgt spid="51211"/>
                                        </p:tgtEl>
                                      </p:cBhvr>
                                    </p:animEffect>
                                    <p:animScale>
                                      <p:cBhvr>
                                        <p:cTn id="31" dur="192" decel="100000"/>
                                        <p:tgtEl>
                                          <p:spTgt spid="51211"/>
                                        </p:tgtEl>
                                      </p:cBhvr>
                                      <p:from x="10000" y="10000"/>
                                      <p:to x="200000" y="450000"/>
                                    </p:animScale>
                                    <p:animScale>
                                      <p:cBhvr>
                                        <p:cTn id="32" dur="308" accel="100000" fill="hold">
                                          <p:stCondLst>
                                            <p:cond delay="192"/>
                                          </p:stCondLst>
                                        </p:cTn>
                                        <p:tgtEl>
                                          <p:spTgt spid="51211"/>
                                        </p:tgtEl>
                                      </p:cBhvr>
                                      <p:from x="200000" y="450000"/>
                                      <p:to x="100000" y="100000"/>
                                    </p:animScale>
                                    <p:set>
                                      <p:cBhvr>
                                        <p:cTn id="33" dur="192" fill="hold"/>
                                        <p:tgtEl>
                                          <p:spTgt spid="51211"/>
                                        </p:tgtEl>
                                        <p:attrNameLst>
                                          <p:attrName>ppt_x</p:attrName>
                                        </p:attrNameLst>
                                      </p:cBhvr>
                                      <p:to>
                                        <p:strVal val="(0.5)"/>
                                      </p:to>
                                    </p:set>
                                    <p:anim from="(0.5)" to="(#ppt_x)" calcmode="lin" valueType="num">
                                      <p:cBhvr>
                                        <p:cTn id="34" dur="308" accel="100000" fill="hold">
                                          <p:stCondLst>
                                            <p:cond delay="192"/>
                                          </p:stCondLst>
                                        </p:cTn>
                                        <p:tgtEl>
                                          <p:spTgt spid="51211"/>
                                        </p:tgtEl>
                                        <p:attrNameLst>
                                          <p:attrName>ppt_x</p:attrName>
                                        </p:attrNameLst>
                                      </p:cBhvr>
                                    </p:anim>
                                    <p:set>
                                      <p:cBhvr>
                                        <p:cTn id="35" dur="192" fill="hold"/>
                                        <p:tgtEl>
                                          <p:spTgt spid="51211"/>
                                        </p:tgtEl>
                                        <p:attrNameLst>
                                          <p:attrName>ppt_y</p:attrName>
                                        </p:attrNameLst>
                                      </p:cBhvr>
                                      <p:to>
                                        <p:strVal val="(#ppt_y+0.4)"/>
                                      </p:to>
                                    </p:set>
                                    <p:anim from="(#ppt_y+0.4)" to="(#ppt_y)" calcmode="lin" valueType="num">
                                      <p:cBhvr>
                                        <p:cTn id="36" dur="308" accel="100000" fill="hold">
                                          <p:stCondLst>
                                            <p:cond delay="192"/>
                                          </p:stCondLst>
                                        </p:cTn>
                                        <p:tgtEl>
                                          <p:spTgt spid="51211"/>
                                        </p:tgtEl>
                                        <p:attrNameLst>
                                          <p:attrName>ppt_y</p:attrName>
                                        </p:attrNameLst>
                                      </p:cBhvr>
                                    </p:anim>
                                  </p:childTnLst>
                                </p:cTn>
                              </p:par>
                              <p:par>
                                <p:cTn id="37" presetID="51" presetClass="entr" presetSubtype="0" fill="hold" grpId="0" nodeType="withEffect">
                                  <p:stCondLst>
                                    <p:cond delay="0"/>
                                  </p:stCondLst>
                                  <p:childTnLst>
                                    <p:set>
                                      <p:cBhvr>
                                        <p:cTn id="38" dur="1" fill="hold">
                                          <p:stCondLst>
                                            <p:cond delay="0"/>
                                          </p:stCondLst>
                                        </p:cTn>
                                        <p:tgtEl>
                                          <p:spTgt spid="51212"/>
                                        </p:tgtEl>
                                        <p:attrNameLst>
                                          <p:attrName>style.visibility</p:attrName>
                                        </p:attrNameLst>
                                      </p:cBhvr>
                                      <p:to>
                                        <p:strVal val="visible"/>
                                      </p:to>
                                    </p:set>
                                    <p:animEffect transition="in" filter="fade">
                                      <p:cBhvr>
                                        <p:cTn id="39" dur="192" decel="100000"/>
                                        <p:tgtEl>
                                          <p:spTgt spid="51212"/>
                                        </p:tgtEl>
                                      </p:cBhvr>
                                    </p:animEffect>
                                    <p:animScale>
                                      <p:cBhvr>
                                        <p:cTn id="40" dur="192" decel="100000"/>
                                        <p:tgtEl>
                                          <p:spTgt spid="51212"/>
                                        </p:tgtEl>
                                      </p:cBhvr>
                                      <p:from x="10000" y="10000"/>
                                      <p:to x="200000" y="450000"/>
                                    </p:animScale>
                                    <p:animScale>
                                      <p:cBhvr>
                                        <p:cTn id="41" dur="308" accel="100000" fill="hold">
                                          <p:stCondLst>
                                            <p:cond delay="192"/>
                                          </p:stCondLst>
                                        </p:cTn>
                                        <p:tgtEl>
                                          <p:spTgt spid="51212"/>
                                        </p:tgtEl>
                                      </p:cBhvr>
                                      <p:from x="200000" y="450000"/>
                                      <p:to x="100000" y="100000"/>
                                    </p:animScale>
                                    <p:set>
                                      <p:cBhvr>
                                        <p:cTn id="42" dur="192" fill="hold"/>
                                        <p:tgtEl>
                                          <p:spTgt spid="51212"/>
                                        </p:tgtEl>
                                        <p:attrNameLst>
                                          <p:attrName>ppt_x</p:attrName>
                                        </p:attrNameLst>
                                      </p:cBhvr>
                                      <p:to>
                                        <p:strVal val="(0.5)"/>
                                      </p:to>
                                    </p:set>
                                    <p:anim from="(0.5)" to="(#ppt_x)" calcmode="lin" valueType="num">
                                      <p:cBhvr>
                                        <p:cTn id="43" dur="308" accel="100000" fill="hold">
                                          <p:stCondLst>
                                            <p:cond delay="192"/>
                                          </p:stCondLst>
                                        </p:cTn>
                                        <p:tgtEl>
                                          <p:spTgt spid="51212"/>
                                        </p:tgtEl>
                                        <p:attrNameLst>
                                          <p:attrName>ppt_x</p:attrName>
                                        </p:attrNameLst>
                                      </p:cBhvr>
                                    </p:anim>
                                    <p:set>
                                      <p:cBhvr>
                                        <p:cTn id="44" dur="192" fill="hold"/>
                                        <p:tgtEl>
                                          <p:spTgt spid="51212"/>
                                        </p:tgtEl>
                                        <p:attrNameLst>
                                          <p:attrName>ppt_y</p:attrName>
                                        </p:attrNameLst>
                                      </p:cBhvr>
                                      <p:to>
                                        <p:strVal val="(#ppt_y+0.4)"/>
                                      </p:to>
                                    </p:set>
                                    <p:anim from="(#ppt_y+0.4)" to="(#ppt_y)" calcmode="lin" valueType="num">
                                      <p:cBhvr>
                                        <p:cTn id="45" dur="308" accel="100000" fill="hold">
                                          <p:stCondLst>
                                            <p:cond delay="192"/>
                                          </p:stCondLst>
                                        </p:cTn>
                                        <p:tgtEl>
                                          <p:spTgt spid="51212"/>
                                        </p:tgtEl>
                                        <p:attrNameLst>
                                          <p:attrName>ppt_y</p:attrName>
                                        </p:attrNameLst>
                                      </p:cBhvr>
                                    </p:anim>
                                  </p:childTnLst>
                                </p:cTn>
                              </p:par>
                              <p:par>
                                <p:cTn id="46" presetID="51" presetClass="entr" presetSubtype="0" fill="hold" grpId="0" nodeType="withEffect">
                                  <p:stCondLst>
                                    <p:cond delay="0"/>
                                  </p:stCondLst>
                                  <p:childTnLst>
                                    <p:set>
                                      <p:cBhvr>
                                        <p:cTn id="47" dur="1" fill="hold">
                                          <p:stCondLst>
                                            <p:cond delay="0"/>
                                          </p:stCondLst>
                                        </p:cTn>
                                        <p:tgtEl>
                                          <p:spTgt spid="51213"/>
                                        </p:tgtEl>
                                        <p:attrNameLst>
                                          <p:attrName>style.visibility</p:attrName>
                                        </p:attrNameLst>
                                      </p:cBhvr>
                                      <p:to>
                                        <p:strVal val="visible"/>
                                      </p:to>
                                    </p:set>
                                    <p:animEffect transition="in" filter="fade">
                                      <p:cBhvr>
                                        <p:cTn id="48" dur="192" decel="100000"/>
                                        <p:tgtEl>
                                          <p:spTgt spid="51213"/>
                                        </p:tgtEl>
                                      </p:cBhvr>
                                    </p:animEffect>
                                    <p:animScale>
                                      <p:cBhvr>
                                        <p:cTn id="49" dur="192" decel="100000"/>
                                        <p:tgtEl>
                                          <p:spTgt spid="51213"/>
                                        </p:tgtEl>
                                      </p:cBhvr>
                                      <p:from x="10000" y="10000"/>
                                      <p:to x="200000" y="450000"/>
                                    </p:animScale>
                                    <p:animScale>
                                      <p:cBhvr>
                                        <p:cTn id="50" dur="308" accel="100000" fill="hold">
                                          <p:stCondLst>
                                            <p:cond delay="192"/>
                                          </p:stCondLst>
                                        </p:cTn>
                                        <p:tgtEl>
                                          <p:spTgt spid="51213"/>
                                        </p:tgtEl>
                                      </p:cBhvr>
                                      <p:from x="200000" y="450000"/>
                                      <p:to x="100000" y="100000"/>
                                    </p:animScale>
                                    <p:set>
                                      <p:cBhvr>
                                        <p:cTn id="51" dur="192" fill="hold"/>
                                        <p:tgtEl>
                                          <p:spTgt spid="51213"/>
                                        </p:tgtEl>
                                        <p:attrNameLst>
                                          <p:attrName>ppt_x</p:attrName>
                                        </p:attrNameLst>
                                      </p:cBhvr>
                                      <p:to>
                                        <p:strVal val="(0.5)"/>
                                      </p:to>
                                    </p:set>
                                    <p:anim from="(0.5)" to="(#ppt_x)" calcmode="lin" valueType="num">
                                      <p:cBhvr>
                                        <p:cTn id="52" dur="308" accel="100000" fill="hold">
                                          <p:stCondLst>
                                            <p:cond delay="192"/>
                                          </p:stCondLst>
                                        </p:cTn>
                                        <p:tgtEl>
                                          <p:spTgt spid="51213"/>
                                        </p:tgtEl>
                                        <p:attrNameLst>
                                          <p:attrName>ppt_x</p:attrName>
                                        </p:attrNameLst>
                                      </p:cBhvr>
                                    </p:anim>
                                    <p:set>
                                      <p:cBhvr>
                                        <p:cTn id="53" dur="192" fill="hold"/>
                                        <p:tgtEl>
                                          <p:spTgt spid="51213"/>
                                        </p:tgtEl>
                                        <p:attrNameLst>
                                          <p:attrName>ppt_y</p:attrName>
                                        </p:attrNameLst>
                                      </p:cBhvr>
                                      <p:to>
                                        <p:strVal val="(#ppt_y+0.4)"/>
                                      </p:to>
                                    </p:set>
                                    <p:anim from="(#ppt_y+0.4)" to="(#ppt_y)" calcmode="lin" valueType="num">
                                      <p:cBhvr>
                                        <p:cTn id="54" dur="308" accel="100000" fill="hold">
                                          <p:stCondLst>
                                            <p:cond delay="192"/>
                                          </p:stCondLst>
                                        </p:cTn>
                                        <p:tgtEl>
                                          <p:spTgt spid="512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10" grpId="0" animBg="1"/>
      <p:bldP spid="51211" grpId="0" animBg="1"/>
      <p:bldP spid="51212" grpId="0" animBg="1"/>
      <p:bldP spid="512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1685" y="228600"/>
            <a:ext cx="4816831" cy="923330"/>
          </a:xfrm>
          <a:prstGeom prst="rect">
            <a:avLst/>
          </a:prstGeom>
          <a:noFill/>
        </p:spPr>
        <p:txBody>
          <a:bodyPr wrap="none">
            <a:spAutoFit/>
          </a:bodyPr>
          <a:lstStyle/>
          <a:p>
            <a:pPr algn="ctr" eaLnBrk="1" hangingPunct="1">
              <a:defRPr/>
            </a:pPr>
            <a:r>
              <a:rPr lang="en-US" sz="54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Regents Practice</a:t>
            </a:r>
          </a:p>
        </p:txBody>
      </p:sp>
      <p:sp>
        <p:nvSpPr>
          <p:cNvPr id="4" name="TextBox 3"/>
          <p:cNvSpPr txBox="1">
            <a:spLocks noChangeArrowheads="1"/>
          </p:cNvSpPr>
          <p:nvPr/>
        </p:nvSpPr>
        <p:spPr bwMode="auto">
          <a:xfrm>
            <a:off x="1828800" y="1371600"/>
            <a:ext cx="8458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800" b="1">
                <a:solidFill>
                  <a:srgbClr val="000000"/>
                </a:solidFill>
                <a:latin typeface="Comic Sans MS" charset="0"/>
              </a:rPr>
              <a:t>Which statement most accurately describes President Abraham Lincoln</a:t>
            </a:r>
            <a:r>
              <a:rPr lang="en-US" altLang="en-US" sz="2800" b="1">
                <a:solidFill>
                  <a:srgbClr val="000000"/>
                </a:solidFill>
                <a:latin typeface="Comic Sans MS" charset="0"/>
              </a:rPr>
              <a:t>’</a:t>
            </a:r>
            <a:r>
              <a:rPr lang="en-US" altLang="x-none" sz="2800" b="1">
                <a:solidFill>
                  <a:srgbClr val="000000"/>
                </a:solidFill>
                <a:latin typeface="Comic Sans MS" charset="0"/>
              </a:rPr>
              <a:t>s plan for Reconstruction after the Civil War?</a:t>
            </a:r>
            <a:br>
              <a:rPr lang="en-US" altLang="x-none" sz="2800" b="1">
                <a:solidFill>
                  <a:srgbClr val="000000"/>
                </a:solidFill>
                <a:latin typeface="Comic Sans MS" charset="0"/>
              </a:rPr>
            </a:br>
            <a:endParaRPr lang="en-US" altLang="x-none" sz="2800" b="1">
              <a:solidFill>
                <a:srgbClr val="000000"/>
              </a:solidFill>
              <a:latin typeface="Comic Sans MS" charset="0"/>
            </a:endParaRPr>
          </a:p>
          <a:p>
            <a:pPr eaLnBrk="1" hangingPunct="1">
              <a:spcBef>
                <a:spcPct val="0"/>
              </a:spcBef>
              <a:buFontTx/>
              <a:buNone/>
            </a:pPr>
            <a:r>
              <a:rPr lang="en-US" altLang="x-none" sz="2800">
                <a:solidFill>
                  <a:srgbClr val="000000"/>
                </a:solidFill>
                <a:latin typeface="Comic Sans MS" charset="0"/>
              </a:rPr>
              <a:t>a) Southerners should be made to pay for their rebellion. </a:t>
            </a:r>
          </a:p>
          <a:p>
            <a:pPr eaLnBrk="1" hangingPunct="1">
              <a:spcBef>
                <a:spcPct val="0"/>
              </a:spcBef>
              <a:buFontTx/>
              <a:buNone/>
            </a:pPr>
            <a:r>
              <a:rPr lang="en-US" altLang="x-none" sz="2800">
                <a:solidFill>
                  <a:srgbClr val="000000"/>
                </a:solidFill>
                <a:latin typeface="Comic Sans MS" charset="0"/>
              </a:rPr>
              <a:t>b) The Union should be restored as quickly as possible. </a:t>
            </a:r>
          </a:p>
          <a:p>
            <a:pPr eaLnBrk="1" hangingPunct="1">
              <a:spcBef>
                <a:spcPct val="0"/>
              </a:spcBef>
              <a:buFontTx/>
              <a:buNone/>
            </a:pPr>
            <a:r>
              <a:rPr lang="en-US" altLang="x-none" sz="2800">
                <a:solidFill>
                  <a:srgbClr val="000000"/>
                </a:solidFill>
                <a:latin typeface="Comic Sans MS" charset="0"/>
              </a:rPr>
              <a:t>c) African Americans should be given free land. </a:t>
            </a:r>
          </a:p>
          <a:p>
            <a:pPr eaLnBrk="1" hangingPunct="1">
              <a:spcBef>
                <a:spcPct val="0"/>
              </a:spcBef>
              <a:buFontTx/>
              <a:buNone/>
            </a:pPr>
            <a:r>
              <a:rPr lang="en-US" altLang="x-none" sz="2800">
                <a:solidFill>
                  <a:srgbClr val="000000"/>
                </a:solidFill>
                <a:latin typeface="Comic Sans MS" charset="0"/>
              </a:rPr>
              <a:t>d) War damages should be collected through military occupation. </a:t>
            </a:r>
          </a:p>
          <a:p>
            <a:pPr eaLnBrk="1" hangingPunct="1">
              <a:spcBef>
                <a:spcPct val="0"/>
              </a:spcBef>
              <a:buFontTx/>
              <a:buNone/>
            </a:pPr>
            <a:endParaRPr lang="en-US" altLang="x-none" sz="2400" b="1">
              <a:solidFill>
                <a:srgbClr val="D30A05"/>
              </a:solidFill>
              <a:latin typeface="Comic Sans MS" charset="0"/>
            </a:endParaRPr>
          </a:p>
        </p:txBody>
      </p:sp>
    </p:spTree>
    <p:extLst>
      <p:ext uri="{BB962C8B-B14F-4D97-AF65-F5344CB8AC3E}">
        <p14:creationId xmlns:p14="http://schemas.microsoft.com/office/powerpoint/2010/main" val="17364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4">
                                            <p:txEl>
                                              <p:pRg st="1" end="1"/>
                                            </p:txEl>
                                          </p:spTgt>
                                        </p:tgtEl>
                                      </p:cBhvr>
                                    </p:animEffect>
                                    <p:set>
                                      <p:cBhvr>
                                        <p:cTn id="25"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4">
                                            <p:txEl>
                                              <p:pRg st="4" end="4"/>
                                            </p:txEl>
                                          </p:spTgt>
                                        </p:tgtEl>
                                      </p:cBhvr>
                                    </p:animEffect>
                                    <p:set>
                                      <p:cBhvr>
                                        <p:cTn id="30"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4">
                                            <p:txEl>
                                              <p:pRg st="3" end="3"/>
                                            </p:txEl>
                                          </p:spTgt>
                                        </p:tgtEl>
                                      </p:cBhvr>
                                    </p:animEffect>
                                    <p:set>
                                      <p:cBhvr>
                                        <p:cTn id="35"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311400" y="0"/>
            <a:ext cx="8229600" cy="1143000"/>
          </a:xfrm>
          <a:prstGeom prst="rect">
            <a:avLst/>
          </a:prstGeom>
        </p:spPr>
        <p:txBody>
          <a:bodyPr/>
          <a:lstStyle>
            <a:lvl1pPr>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algn="ctr" eaLnBrk="1" hangingPunct="1">
              <a:defRPr/>
            </a:pPr>
            <a:r>
              <a:rPr lang="en-US" altLang="x-none" sz="5400" u="sng">
                <a:solidFill>
                  <a:schemeClr val="tx1"/>
                </a:solidFill>
                <a:effectLst>
                  <a:outerShdw blurRad="38100" dist="38100" dir="2700000" algn="tl">
                    <a:srgbClr val="C0C0C0"/>
                  </a:outerShdw>
                </a:effectLst>
                <a:latin typeface="Arial" charset="0"/>
              </a:rPr>
              <a:t>John Wilkes Booth</a:t>
            </a:r>
            <a:r>
              <a:rPr lang="en-US" altLang="x-none" sz="4400">
                <a:solidFill>
                  <a:schemeClr val="tx1"/>
                </a:solidFill>
                <a:effectLst>
                  <a:outerShdw blurRad="38100" dist="38100" dir="2700000" algn="tl">
                    <a:srgbClr val="C0C0C0"/>
                  </a:outerShdw>
                </a:effectLst>
                <a:latin typeface="Arial" charset="0"/>
              </a:rPr>
              <a:t> </a:t>
            </a:r>
          </a:p>
        </p:txBody>
      </p:sp>
      <p:sp>
        <p:nvSpPr>
          <p:cNvPr id="3" name="Rectangle 5"/>
          <p:cNvSpPr txBox="1">
            <a:spLocks noChangeArrowheads="1"/>
          </p:cNvSpPr>
          <p:nvPr/>
        </p:nvSpPr>
        <p:spPr>
          <a:xfrm>
            <a:off x="1524000" y="1087438"/>
            <a:ext cx="5410200" cy="2646362"/>
          </a:xfrm>
          <a:prstGeom prst="rect">
            <a:avLst/>
          </a:prstGeom>
        </p:spPr>
        <p:txBody>
          <a:bodyPr/>
          <a:lstStyle>
            <a:lvl1pPr marL="342900" indent="-342900">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eaLnBrk="1" hangingPunct="1">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He was a racist and Southern sympathizer during the Civil War </a:t>
            </a:r>
          </a:p>
          <a:p>
            <a:pPr eaLnBrk="1" hangingPunct="1">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He hated Abraham Lincoln </a:t>
            </a:r>
          </a:p>
          <a:p>
            <a:pPr eaLnBrk="1" hangingPunct="1">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Booth blamed Lincoln for all the South's ills after the war</a:t>
            </a:r>
          </a:p>
          <a:p>
            <a:pPr eaLnBrk="1" hangingPunct="1">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BOOTH WANTED REVENGE!!!!</a:t>
            </a:r>
          </a:p>
        </p:txBody>
      </p:sp>
      <p:pic>
        <p:nvPicPr>
          <p:cNvPr id="29699" name="Picture 11" descr="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614" y="1143000"/>
            <a:ext cx="36083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nvSpPr>
        <p:spPr>
          <a:xfrm>
            <a:off x="1973263" y="4267200"/>
            <a:ext cx="4800600" cy="1792288"/>
          </a:xfrm>
          <a:prstGeom prst="rect">
            <a:avLst/>
          </a:prstGeom>
        </p:spPr>
        <p:txBody>
          <a:bodyPr/>
          <a:lstStyle>
            <a:lvl1pPr marL="342900" indent="-342900">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eaLnBrk="1" hangingPunct="1">
              <a:spcBef>
                <a:spcPct val="20000"/>
              </a:spcBef>
              <a:buFontTx/>
              <a:buChar char="•"/>
              <a:defRPr/>
            </a:pPr>
            <a:r>
              <a:rPr lang="en-US" altLang="x-none" sz="2300">
                <a:solidFill>
                  <a:schemeClr val="tx1"/>
                </a:solidFill>
                <a:effectLst>
                  <a:outerShdw blurRad="38100" dist="38100" dir="2700000" algn="tl">
                    <a:srgbClr val="C0C0C0"/>
                  </a:outerShdw>
                </a:effectLst>
                <a:latin typeface="Arial" charset="0"/>
              </a:rPr>
              <a:t>Wanted to kidnap </a:t>
            </a:r>
            <a:r>
              <a:rPr lang="en-US" altLang="x-none" sz="2300" dirty="0">
                <a:solidFill>
                  <a:schemeClr val="tx1"/>
                </a:solidFill>
                <a:effectLst>
                  <a:outerShdw blurRad="38100" dist="38100" dir="2700000" algn="tl">
                    <a:srgbClr val="C0C0C0"/>
                  </a:outerShdw>
                </a:effectLst>
                <a:latin typeface="Arial" charset="0"/>
              </a:rPr>
              <a:t>Lincoln, take him to Richmond (the Confederate capital), and hold him in return for Confederate prisoners of war. </a:t>
            </a:r>
          </a:p>
        </p:txBody>
      </p:sp>
      <p:sp>
        <p:nvSpPr>
          <p:cNvPr id="29701" name="TextBox 4"/>
          <p:cNvSpPr txBox="1">
            <a:spLocks noChangeArrowheads="1"/>
          </p:cNvSpPr>
          <p:nvPr/>
        </p:nvSpPr>
        <p:spPr bwMode="auto">
          <a:xfrm>
            <a:off x="1524000" y="1"/>
            <a:ext cx="1600200"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800" b="1">
                <a:solidFill>
                  <a:srgbClr val="FF0000"/>
                </a:solidFill>
                <a:latin typeface="Arial" charset="0"/>
              </a:rPr>
              <a:t>Don</a:t>
            </a:r>
            <a:r>
              <a:rPr lang="en-US" altLang="en-US" sz="1800" b="1">
                <a:solidFill>
                  <a:srgbClr val="FF0000"/>
                </a:solidFill>
                <a:latin typeface="Arial" charset="0"/>
              </a:rPr>
              <a:t>’</a:t>
            </a:r>
            <a:r>
              <a:rPr lang="en-US" altLang="x-none" sz="1800" b="1">
                <a:solidFill>
                  <a:srgbClr val="FF0000"/>
                </a:solidFill>
                <a:latin typeface="Arial" charset="0"/>
              </a:rPr>
              <a:t>t Copy this slide!</a:t>
            </a:r>
          </a:p>
        </p:txBody>
      </p:sp>
    </p:spTree>
    <p:extLst>
      <p:ext uri="{BB962C8B-B14F-4D97-AF65-F5344CB8AC3E}">
        <p14:creationId xmlns:p14="http://schemas.microsoft.com/office/powerpoint/2010/main" val="8303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316163" y="457200"/>
            <a:ext cx="8229600" cy="685800"/>
          </a:xfrm>
          <a:prstGeom prst="rect">
            <a:avLst/>
          </a:prstGeom>
        </p:spPr>
        <p:txBody>
          <a:bodyPr/>
          <a:lstStyle>
            <a:lvl1pPr>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algn="ctr" eaLnBrk="1" hangingPunct="1">
              <a:defRPr/>
            </a:pPr>
            <a:r>
              <a:rPr lang="en-US" altLang="x-none" sz="4000" u="sng" dirty="0">
                <a:solidFill>
                  <a:schemeClr val="tx1"/>
                </a:solidFill>
                <a:effectLst>
                  <a:outerShdw blurRad="38100" dist="38100" dir="2700000" algn="tl">
                    <a:srgbClr val="C0C0C0"/>
                  </a:outerShdw>
                </a:effectLst>
                <a:latin typeface="Arial" charset="0"/>
              </a:rPr>
              <a:t>A Big Change of Plans…</a:t>
            </a:r>
            <a:r>
              <a:rPr lang="en-US" altLang="x-none" sz="4000" dirty="0">
                <a:solidFill>
                  <a:schemeClr val="tx1"/>
                </a:solidFill>
                <a:effectLst>
                  <a:outerShdw blurRad="38100" dist="38100" dir="2700000" algn="tl">
                    <a:srgbClr val="C0C0C0"/>
                  </a:outerShdw>
                </a:effectLst>
                <a:latin typeface="Arial" charset="0"/>
              </a:rPr>
              <a:t> </a:t>
            </a:r>
          </a:p>
        </p:txBody>
      </p:sp>
      <p:sp>
        <p:nvSpPr>
          <p:cNvPr id="3" name="Rectangle 5"/>
          <p:cNvSpPr txBox="1">
            <a:spLocks noChangeArrowheads="1"/>
          </p:cNvSpPr>
          <p:nvPr/>
        </p:nvSpPr>
        <p:spPr>
          <a:xfrm>
            <a:off x="1524000" y="1371601"/>
            <a:ext cx="5105400" cy="4525963"/>
          </a:xfrm>
          <a:prstGeom prst="rect">
            <a:avLst/>
          </a:prstGeom>
        </p:spPr>
        <p:txBody>
          <a:bodyPr/>
          <a:lstStyle>
            <a:lvl1pPr marL="342900" indent="-342900">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eaLnBrk="1" hangingPunct="1">
              <a:lnSpc>
                <a:spcPct val="80000"/>
              </a:lnSpc>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General Robert E. Lee surrenders to General Ulysses S. Grant at Appomattox (War is over)</a:t>
            </a:r>
          </a:p>
          <a:p>
            <a:pPr eaLnBrk="1" hangingPunct="1">
              <a:lnSpc>
                <a:spcPct val="80000"/>
              </a:lnSpc>
              <a:spcBef>
                <a:spcPct val="20000"/>
              </a:spcBef>
              <a:defRPr/>
            </a:pPr>
            <a:endParaRPr lang="en-US" altLang="x-none" dirty="0">
              <a:solidFill>
                <a:schemeClr val="tx1"/>
              </a:solidFill>
              <a:effectLst>
                <a:outerShdw blurRad="38100" dist="38100" dir="2700000" algn="tl">
                  <a:srgbClr val="C0C0C0"/>
                </a:outerShdw>
              </a:effectLst>
              <a:latin typeface="Arial" charset="0"/>
            </a:endParaRPr>
          </a:p>
          <a:p>
            <a:pPr eaLnBrk="1" hangingPunct="1">
              <a:lnSpc>
                <a:spcPct val="80000"/>
              </a:lnSpc>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Two days later Lincoln spoke from the White House to a crowd gathered outside. Booth was present as Lincoln </a:t>
            </a:r>
            <a:r>
              <a:rPr lang="en-US" altLang="x-none" u="sng" dirty="0">
                <a:solidFill>
                  <a:schemeClr val="tx1"/>
                </a:solidFill>
                <a:effectLst>
                  <a:outerShdw blurRad="38100" dist="38100" dir="2700000" algn="tl">
                    <a:srgbClr val="C0C0C0"/>
                  </a:outerShdw>
                </a:effectLst>
                <a:latin typeface="Arial" charset="0"/>
              </a:rPr>
              <a:t>suggested in his speech that voting rights be granted to certain blacks</a:t>
            </a:r>
            <a:endParaRPr lang="en-US" altLang="x-none" dirty="0">
              <a:solidFill>
                <a:schemeClr val="tx1"/>
              </a:solidFill>
              <a:effectLst>
                <a:outerShdw blurRad="38100" dist="38100" dir="2700000" algn="tl">
                  <a:srgbClr val="C0C0C0"/>
                </a:outerShdw>
              </a:effectLst>
              <a:latin typeface="Arial" charset="0"/>
            </a:endParaRPr>
          </a:p>
          <a:p>
            <a:pPr eaLnBrk="1" hangingPunct="1">
              <a:lnSpc>
                <a:spcPct val="80000"/>
              </a:lnSpc>
              <a:spcBef>
                <a:spcPct val="20000"/>
              </a:spcBef>
              <a:defRPr/>
            </a:pPr>
            <a:endParaRPr lang="en-US" altLang="x-none" dirty="0">
              <a:solidFill>
                <a:schemeClr val="tx1"/>
              </a:solidFill>
              <a:effectLst>
                <a:outerShdw blurRad="38100" dist="38100" dir="2700000" algn="tl">
                  <a:srgbClr val="C0C0C0"/>
                </a:outerShdw>
              </a:effectLst>
              <a:latin typeface="Arial" charset="0"/>
            </a:endParaRPr>
          </a:p>
          <a:p>
            <a:pPr eaLnBrk="1" hangingPunct="1">
              <a:lnSpc>
                <a:spcPct val="80000"/>
              </a:lnSpc>
              <a:spcBef>
                <a:spcPct val="20000"/>
              </a:spcBef>
              <a:buFontTx/>
              <a:buChar char="•"/>
              <a:defRPr/>
            </a:pPr>
            <a:r>
              <a:rPr lang="en-US" altLang="x-none" dirty="0">
                <a:solidFill>
                  <a:schemeClr val="tx1"/>
                </a:solidFill>
                <a:effectLst>
                  <a:outerShdw blurRad="38100" dist="38100" dir="2700000" algn="tl">
                    <a:srgbClr val="C0C0C0"/>
                  </a:outerShdw>
                </a:effectLst>
                <a:latin typeface="Arial" charset="0"/>
              </a:rPr>
              <a:t>Infuriated, Booth's plans now turned in the direction of </a:t>
            </a:r>
            <a:r>
              <a:rPr lang="en-US" altLang="x-none" i="1" dirty="0">
                <a:solidFill>
                  <a:srgbClr val="FF0000"/>
                </a:solidFill>
                <a:effectLst>
                  <a:outerShdw blurRad="38100" dist="38100" dir="2700000" algn="tl">
                    <a:srgbClr val="C0C0C0"/>
                  </a:outerShdw>
                </a:effectLst>
                <a:latin typeface="Arial" charset="0"/>
              </a:rPr>
              <a:t>assassination</a:t>
            </a:r>
          </a:p>
        </p:txBody>
      </p:sp>
      <p:pic>
        <p:nvPicPr>
          <p:cNvPr id="30723" name="Picture 8" descr="grant_and_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00200"/>
            <a:ext cx="33734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1524000" y="1"/>
            <a:ext cx="1600200"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800" b="1">
                <a:solidFill>
                  <a:srgbClr val="FF0000"/>
                </a:solidFill>
                <a:latin typeface="Arial" charset="0"/>
              </a:rPr>
              <a:t>Don</a:t>
            </a:r>
            <a:r>
              <a:rPr lang="en-US" altLang="en-US" sz="1800" b="1">
                <a:solidFill>
                  <a:srgbClr val="FF0000"/>
                </a:solidFill>
                <a:latin typeface="Arial" charset="0"/>
              </a:rPr>
              <a:t>’</a:t>
            </a:r>
            <a:r>
              <a:rPr lang="en-US" altLang="x-none" sz="1800" b="1">
                <a:solidFill>
                  <a:srgbClr val="FF0000"/>
                </a:solidFill>
                <a:latin typeface="Arial" charset="0"/>
              </a:rPr>
              <a:t>t Copy this slide!</a:t>
            </a:r>
          </a:p>
        </p:txBody>
      </p:sp>
    </p:spTree>
    <p:extLst>
      <p:ext uri="{BB962C8B-B14F-4D97-AF65-F5344CB8AC3E}">
        <p14:creationId xmlns:p14="http://schemas.microsoft.com/office/powerpoint/2010/main" val="1903888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play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27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4884738" y="2124075"/>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1747" name="Picture 9" descr="Exterior of Ford's Theatre, which Lincoln often attended, on Tenth Street, between E and F streets in Washington, D.C. (ICHi-11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6" y="1"/>
            <a:ext cx="47847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0701" y="0"/>
            <a:ext cx="8607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10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42925"/>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309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332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62200"/>
            <a:ext cx="6838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31344" y="762000"/>
            <a:ext cx="4740400" cy="923330"/>
          </a:xfrm>
          <a:prstGeom prst="rect">
            <a:avLst/>
          </a:prstGeom>
          <a:noFill/>
        </p:spPr>
        <p:txBody>
          <a:bodyPr wrap="none">
            <a:spAutoFit/>
          </a:bodyPr>
          <a:lstStyle/>
          <a:p>
            <a:pPr algn="ctr" eaLnBrk="1" hangingPunct="1">
              <a:defRPr/>
            </a:pPr>
            <a:r>
              <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ＭＳ Ｐゴシック" charset="0"/>
              </a:rPr>
              <a:t>Booth is KILLED!</a:t>
            </a:r>
          </a:p>
        </p:txBody>
      </p:sp>
    </p:spTree>
    <p:extLst>
      <p:ext uri="{BB962C8B-B14F-4D97-AF65-F5344CB8AC3E}">
        <p14:creationId xmlns:p14="http://schemas.microsoft.com/office/powerpoint/2010/main" val="131937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0"/>
            <a:ext cx="9143999" cy="2708434"/>
          </a:xfrm>
          <a:prstGeom prst="rect">
            <a:avLst/>
          </a:prstGeom>
          <a:solidFill>
            <a:srgbClr val="FFFF00"/>
          </a:solidFill>
        </p:spPr>
        <p:txBody>
          <a:bodyPr>
            <a:spAutoFit/>
          </a:bodyPr>
          <a:lstStyle/>
          <a:p>
            <a:pPr marL="742950" indent="-742950">
              <a:buFont typeface="+mj-lt"/>
              <a:buAutoNum type="arabicPeriod"/>
              <a:defRPr/>
            </a:pPr>
            <a:r>
              <a:rPr lang="en-US" sz="3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With the death of Lincoln</a:t>
            </a:r>
            <a:r>
              <a:rPr lang="mr-IN" sz="3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a:t>
            </a:r>
            <a:r>
              <a:rPr lang="en-US" sz="3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what would the ramifications be for the nation?</a:t>
            </a:r>
          </a:p>
          <a:p>
            <a:pPr marL="742950" indent="-742950">
              <a:buFont typeface="+mj-lt"/>
              <a:buAutoNum type="arabicPeriod"/>
              <a:defRPr/>
            </a:pPr>
            <a:endParaRPr lang="en-US" sz="3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endParaRPr>
          </a:p>
          <a:p>
            <a:pPr marL="742950" indent="-742950">
              <a:buFont typeface="+mj-lt"/>
              <a:buAutoNum type="arabicPeriod"/>
              <a:defRPr/>
            </a:pPr>
            <a:r>
              <a:rPr lang="en-US" sz="3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Do you think Lincoln could have guided us through Reconstruction successfully?</a:t>
            </a:r>
          </a:p>
        </p:txBody>
      </p:sp>
      <p:pic>
        <p:nvPicPr>
          <p:cNvPr id="337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3251200"/>
            <a:ext cx="5080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642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438400" y="0"/>
            <a:ext cx="8229600" cy="1143000"/>
          </a:xfrm>
        </p:spPr>
        <p:txBody>
          <a:bodyPr/>
          <a:lstStyle/>
          <a:p>
            <a:r>
              <a:rPr lang="en-US" altLang="x-none" b="1" i="1" u="sng">
                <a:ea typeface="ＭＳ Ｐゴシック" charset="-128"/>
              </a:rPr>
              <a:t>Johnson becomes President</a:t>
            </a:r>
          </a:p>
        </p:txBody>
      </p:sp>
      <p:sp>
        <p:nvSpPr>
          <p:cNvPr id="3" name="Content Placeholder 2"/>
          <p:cNvSpPr>
            <a:spLocks noGrp="1"/>
          </p:cNvSpPr>
          <p:nvPr>
            <p:ph idx="1"/>
          </p:nvPr>
        </p:nvSpPr>
        <p:spPr>
          <a:xfrm>
            <a:off x="1905000" y="914400"/>
            <a:ext cx="4724400" cy="5257800"/>
          </a:xfrm>
        </p:spPr>
        <p:txBody>
          <a:bodyPr/>
          <a:lstStyle/>
          <a:p>
            <a:pPr>
              <a:buFont typeface="Arial" pitchFamily="34" charset="0"/>
              <a:buChar char="•"/>
              <a:defRPr/>
            </a:pPr>
            <a:r>
              <a:rPr lang="en-US" dirty="0" smtClean="0">
                <a:ea typeface="+mn-ea"/>
                <a:cs typeface="+mn-cs"/>
              </a:rPr>
              <a:t>Lincoln was assassinated </a:t>
            </a:r>
            <a:r>
              <a:rPr lang="en-US" dirty="0" smtClean="0"/>
              <a:t>FIVE DAYS after </a:t>
            </a:r>
            <a:r>
              <a:rPr lang="en-US" dirty="0"/>
              <a:t>Southern surrender</a:t>
            </a:r>
            <a:endParaRPr lang="en-US" dirty="0" smtClean="0">
              <a:ea typeface="+mn-ea"/>
              <a:cs typeface="+mn-cs"/>
            </a:endParaRPr>
          </a:p>
          <a:p>
            <a:pPr>
              <a:buFont typeface="Arial" pitchFamily="34" charset="0"/>
              <a:buChar char="•"/>
              <a:defRPr/>
            </a:pPr>
            <a:r>
              <a:rPr lang="en-US" b="1" u="sng" dirty="0" smtClean="0">
                <a:ea typeface="+mn-ea"/>
                <a:cs typeface="+mn-cs"/>
              </a:rPr>
              <a:t>Andrew Johnson</a:t>
            </a:r>
            <a:r>
              <a:rPr lang="en-US" b="1" dirty="0" smtClean="0">
                <a:ea typeface="+mn-ea"/>
                <a:cs typeface="+mn-cs"/>
              </a:rPr>
              <a:t> </a:t>
            </a:r>
            <a:r>
              <a:rPr lang="en-US" dirty="0" smtClean="0">
                <a:ea typeface="+mn-ea"/>
                <a:cs typeface="+mn-cs"/>
              </a:rPr>
              <a:t>became the President. </a:t>
            </a:r>
          </a:p>
          <a:p>
            <a:pPr>
              <a:defRPr/>
            </a:pPr>
            <a:r>
              <a:rPr lang="en-US" dirty="0" smtClean="0">
                <a:ea typeface="+mn-ea"/>
                <a:cs typeface="+mn-cs"/>
              </a:rPr>
              <a:t>He was a Democrat from the South.</a:t>
            </a:r>
          </a:p>
          <a:p>
            <a:pPr marL="0" indent="0">
              <a:buNone/>
              <a:defRPr/>
            </a:pPr>
            <a:endParaRPr lang="en-US" dirty="0" smtClean="0">
              <a:ea typeface="+mn-ea"/>
              <a:cs typeface="+mn-cs"/>
            </a:endParaRPr>
          </a:p>
          <a:p>
            <a:pPr>
              <a:buFont typeface="Arial" pitchFamily="34" charset="0"/>
              <a:buChar char="•"/>
              <a:defRPr/>
            </a:pPr>
            <a:endParaRPr lang="en-US" dirty="0" smtClean="0">
              <a:ea typeface="+mn-ea"/>
              <a:cs typeface="+mn-cs"/>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752600"/>
            <a:ext cx="38100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p:cNvSpPr txBox="1">
            <a:spLocks noChangeArrowheads="1"/>
          </p:cNvSpPr>
          <p:nvPr/>
        </p:nvSpPr>
        <p:spPr bwMode="auto">
          <a:xfrm>
            <a:off x="1524000" y="1"/>
            <a:ext cx="1600200"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800" b="1">
                <a:solidFill>
                  <a:srgbClr val="FF0000"/>
                </a:solidFill>
                <a:latin typeface="Arial" charset="0"/>
              </a:rPr>
              <a:t>Don</a:t>
            </a:r>
            <a:r>
              <a:rPr lang="en-US" altLang="en-US" sz="1800" b="1">
                <a:solidFill>
                  <a:srgbClr val="FF0000"/>
                </a:solidFill>
                <a:latin typeface="Arial" charset="0"/>
              </a:rPr>
              <a:t>’</a:t>
            </a:r>
            <a:r>
              <a:rPr lang="en-US" altLang="x-none" sz="1800" b="1">
                <a:solidFill>
                  <a:srgbClr val="FF0000"/>
                </a:solidFill>
                <a:latin typeface="Arial" charset="0"/>
              </a:rPr>
              <a:t>t Copy this slide!</a:t>
            </a:r>
          </a:p>
        </p:txBody>
      </p:sp>
    </p:spTree>
    <p:extLst>
      <p:ext uri="{BB962C8B-B14F-4D97-AF65-F5344CB8AC3E}">
        <p14:creationId xmlns:p14="http://schemas.microsoft.com/office/powerpoint/2010/main" val="49111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405063" y="0"/>
            <a:ext cx="8229600" cy="1143000"/>
          </a:xfrm>
        </p:spPr>
        <p:txBody>
          <a:bodyPr/>
          <a:lstStyle/>
          <a:p>
            <a:r>
              <a:rPr lang="en-US" altLang="x-none" b="1" i="1" u="sng">
                <a:ea typeface="ＭＳ Ｐゴシック" charset="-128"/>
              </a:rPr>
              <a:t>Reconstruction 1865 – 1877 </a:t>
            </a:r>
          </a:p>
        </p:txBody>
      </p:sp>
      <p:sp>
        <p:nvSpPr>
          <p:cNvPr id="3" name="Content Placeholder 2"/>
          <p:cNvSpPr>
            <a:spLocks noGrp="1"/>
          </p:cNvSpPr>
          <p:nvPr>
            <p:ph idx="1"/>
          </p:nvPr>
        </p:nvSpPr>
        <p:spPr>
          <a:xfrm>
            <a:off x="1806575" y="914400"/>
            <a:ext cx="8229600" cy="5257800"/>
          </a:xfrm>
        </p:spPr>
        <p:txBody>
          <a:bodyPr/>
          <a:lstStyle/>
          <a:p>
            <a:r>
              <a:rPr lang="en-US" altLang="x-none">
                <a:ea typeface="ＭＳ Ｐゴシック" charset="-128"/>
              </a:rPr>
              <a:t>Johnson had </a:t>
            </a:r>
            <a:r>
              <a:rPr lang="en-US" altLang="x-none" b="1" u="sng">
                <a:ea typeface="ＭＳ Ｐゴシック" charset="-128"/>
              </a:rPr>
              <a:t>his own plans</a:t>
            </a:r>
            <a:r>
              <a:rPr lang="en-US" altLang="x-none">
                <a:ea typeface="ＭＳ Ｐゴシック" charset="-128"/>
              </a:rPr>
              <a:t> for</a:t>
            </a:r>
          </a:p>
          <a:p>
            <a:pPr>
              <a:buFont typeface="Arial" charset="0"/>
              <a:buNone/>
            </a:pPr>
            <a:r>
              <a:rPr lang="en-US" altLang="x-none">
                <a:ea typeface="ＭＳ Ｐゴシック" charset="-128"/>
              </a:rPr>
              <a:t>    Reconstruction!</a:t>
            </a:r>
          </a:p>
          <a:p>
            <a:pPr lvl="1"/>
            <a:r>
              <a:rPr lang="en-US" altLang="x-none">
                <a:ea typeface="ＭＳ Ｐゴシック" charset="-128"/>
              </a:rPr>
              <a:t>And, </a:t>
            </a:r>
            <a:r>
              <a:rPr lang="en-US" altLang="x-none" b="1" u="sng">
                <a:ea typeface="ＭＳ Ｐゴシック" charset="-128"/>
              </a:rPr>
              <a:t>Congress</a:t>
            </a:r>
            <a:r>
              <a:rPr lang="en-US" altLang="x-none">
                <a:ea typeface="ＭＳ Ｐゴシック" charset="-128"/>
              </a:rPr>
              <a:t>, filled with </a:t>
            </a:r>
            <a:r>
              <a:rPr lang="en-US" altLang="x-none" b="1" u="sng">
                <a:ea typeface="ＭＳ Ｐゴシック" charset="-128"/>
              </a:rPr>
              <a:t>Radical Republicans</a:t>
            </a:r>
            <a:r>
              <a:rPr lang="en-US" altLang="x-none">
                <a:ea typeface="ＭＳ Ｐゴシック" charset="-128"/>
              </a:rPr>
              <a:t>, tried to make their own plan for Reconstruction at the same time!</a:t>
            </a:r>
          </a:p>
          <a:p>
            <a:pPr>
              <a:buFont typeface="Arial" charset="0"/>
              <a:buNone/>
            </a:pPr>
            <a:endParaRPr lang="en-US" altLang="x-none">
              <a:ea typeface="ＭＳ Ｐゴシック" charset="-128"/>
            </a:endParaRPr>
          </a:p>
          <a:p>
            <a:endParaRPr lang="en-US" altLang="x-none">
              <a:ea typeface="ＭＳ Ｐゴシック" charset="-128"/>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01" y="3124200"/>
            <a:ext cx="2803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1524000" y="1"/>
            <a:ext cx="1600200"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800" b="1">
                <a:solidFill>
                  <a:srgbClr val="FF0000"/>
                </a:solidFill>
                <a:latin typeface="Arial" charset="0"/>
              </a:rPr>
              <a:t>Don</a:t>
            </a:r>
            <a:r>
              <a:rPr lang="en-US" altLang="en-US" sz="1800" b="1">
                <a:solidFill>
                  <a:srgbClr val="FF0000"/>
                </a:solidFill>
                <a:latin typeface="Arial" charset="0"/>
              </a:rPr>
              <a:t>’</a:t>
            </a:r>
            <a:r>
              <a:rPr lang="en-US" altLang="x-none" sz="1800" b="1">
                <a:solidFill>
                  <a:srgbClr val="FF0000"/>
                </a:solidFill>
                <a:latin typeface="Arial" charset="0"/>
              </a:rPr>
              <a:t>t Copy this slide!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4953000"/>
            <a:ext cx="3473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159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524000" y="228600"/>
            <a:ext cx="9144000" cy="1143000"/>
          </a:xfrm>
          <a:prstGeom prst="rect">
            <a:avLst/>
          </a:prstGeom>
        </p:spPr>
        <p:txBody>
          <a:bodyPr/>
          <a:lstStyle>
            <a:lvl1pPr>
              <a:defRPr sz="2400" b="1">
                <a:solidFill>
                  <a:srgbClr val="D30A05"/>
                </a:solidFill>
                <a:latin typeface="Comic Sans MS" charset="0"/>
                <a:ea typeface="ＭＳ Ｐゴシック" charset="-128"/>
              </a:defRPr>
            </a:lvl1pPr>
            <a:lvl2pPr marL="742950" indent="-285750">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algn="ctr" eaLnBrk="1" hangingPunct="1">
              <a:defRPr/>
            </a:pPr>
            <a:r>
              <a:rPr lang="en-US" altLang="x-none" sz="3400">
                <a:solidFill>
                  <a:schemeClr val="tx1"/>
                </a:solidFill>
                <a:effectLst>
                  <a:outerShdw blurRad="38100" dist="38100" dir="2700000" algn="tl">
                    <a:srgbClr val="C0C0C0"/>
                  </a:outerShdw>
                </a:effectLst>
                <a:latin typeface="Tahoma" charset="0"/>
              </a:rPr>
              <a:t>The state </a:t>
            </a:r>
            <a:r>
              <a:rPr lang="en-US" altLang="x-none" sz="3400" dirty="0">
                <a:solidFill>
                  <a:schemeClr val="tx1"/>
                </a:solidFill>
                <a:effectLst>
                  <a:outerShdw blurRad="38100" dist="38100" dir="2700000" algn="tl">
                    <a:srgbClr val="C0C0C0"/>
                  </a:outerShdw>
                </a:effectLst>
                <a:latin typeface="Tahoma" charset="0"/>
              </a:rPr>
              <a:t>of the South after the Civil War</a:t>
            </a:r>
          </a:p>
        </p:txBody>
      </p:sp>
      <p:pic>
        <p:nvPicPr>
          <p:cNvPr id="17410" name="Picture 5" descr="rich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1"/>
            <a:ext cx="91440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679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524000" y="-7938"/>
            <a:ext cx="9144000" cy="762001"/>
          </a:xfrm>
        </p:spPr>
        <p:txBody>
          <a:bodyPr/>
          <a:lstStyle/>
          <a:p>
            <a:r>
              <a:rPr lang="en-US" altLang="x-none" sz="3600" b="1" i="1" u="sng">
                <a:ea typeface="ＭＳ Ｐゴシック" charset="-128"/>
              </a:rPr>
              <a:t>Which plan for Reconstruction was the best? </a:t>
            </a:r>
          </a:p>
        </p:txBody>
      </p:sp>
      <p:sp>
        <p:nvSpPr>
          <p:cNvPr id="3" name="Content Placeholder 2"/>
          <p:cNvSpPr>
            <a:spLocks noGrp="1"/>
          </p:cNvSpPr>
          <p:nvPr>
            <p:ph idx="1"/>
          </p:nvPr>
        </p:nvSpPr>
        <p:spPr>
          <a:xfrm>
            <a:off x="1651000" y="685800"/>
            <a:ext cx="8991600" cy="4953000"/>
          </a:xfrm>
        </p:spPr>
        <p:txBody>
          <a:bodyPr/>
          <a:lstStyle/>
          <a:p>
            <a:pPr>
              <a:buFont typeface="Arial" pitchFamily="34" charset="0"/>
              <a:buChar char="•"/>
              <a:defRPr/>
            </a:pPr>
            <a:r>
              <a:rPr lang="en-US" dirty="0" smtClean="0">
                <a:ea typeface="+mn-ea"/>
                <a:cs typeface="+mn-cs"/>
              </a:rPr>
              <a:t>With </a:t>
            </a:r>
            <a:r>
              <a:rPr lang="en-US" b="1" u="sng" dirty="0" smtClean="0">
                <a:ea typeface="+mn-ea"/>
                <a:cs typeface="+mn-cs"/>
              </a:rPr>
              <a:t>ONE</a:t>
            </a:r>
            <a:r>
              <a:rPr lang="en-US" dirty="0" smtClean="0">
                <a:ea typeface="+mn-ea"/>
                <a:cs typeface="+mn-cs"/>
              </a:rPr>
              <a:t> partner read over the proposed plans for Reconstruction of Lincoln, Johnson, and Radical Republicans (notes and worksheet)</a:t>
            </a:r>
          </a:p>
          <a:p>
            <a:pPr>
              <a:buFont typeface="Arial" pitchFamily="34" charset="0"/>
              <a:buChar char="•"/>
              <a:defRPr/>
            </a:pPr>
            <a:r>
              <a:rPr lang="en-US" dirty="0" smtClean="0">
                <a:ea typeface="+mn-ea"/>
                <a:cs typeface="+mn-cs"/>
              </a:rPr>
              <a:t>Make a 3-Column chart where you record the parts of each plan:</a:t>
            </a:r>
          </a:p>
          <a:p>
            <a:pPr>
              <a:buFont typeface="Arial" charset="0"/>
              <a:buNone/>
              <a:defRPr/>
            </a:pPr>
            <a:r>
              <a:rPr lang="en-US" dirty="0" smtClean="0">
                <a:ea typeface="+mn-ea"/>
                <a:cs typeface="+mn-cs"/>
              </a:rPr>
              <a:t>                      </a:t>
            </a:r>
            <a:r>
              <a:rPr lang="en-US" sz="3600" b="1" dirty="0"/>
              <a:t>Plans for Reconstruction</a:t>
            </a:r>
          </a:p>
          <a:p>
            <a:pPr>
              <a:buFont typeface="Arial" charset="0"/>
              <a:buNone/>
              <a:defRPr/>
            </a:pPr>
            <a:r>
              <a:rPr lang="en-US" b="1" dirty="0" smtClean="0">
                <a:ea typeface="+mn-ea"/>
                <a:cs typeface="+mn-cs"/>
              </a:rPr>
              <a:t>   Lincoln     Johnson          Radical Republicans</a:t>
            </a:r>
          </a:p>
          <a:p>
            <a:pPr marL="0" indent="0">
              <a:buNone/>
              <a:defRPr/>
            </a:pPr>
            <a:endParaRPr lang="en-US" dirty="0" smtClean="0">
              <a:ea typeface="+mn-ea"/>
              <a:cs typeface="+mn-cs"/>
            </a:endParaRPr>
          </a:p>
          <a:p>
            <a:pPr>
              <a:buFont typeface="Arial" pitchFamily="34" charset="0"/>
              <a:buChar char="•"/>
              <a:defRPr/>
            </a:pPr>
            <a:endParaRPr lang="en-US" dirty="0" smtClean="0">
              <a:ea typeface="+mn-ea"/>
              <a:cs typeface="+mn-cs"/>
            </a:endParaRPr>
          </a:p>
        </p:txBody>
      </p:sp>
      <p:cxnSp>
        <p:nvCxnSpPr>
          <p:cNvPr id="5" name="Straight Connector 4"/>
          <p:cNvCxnSpPr/>
          <p:nvPr/>
        </p:nvCxnSpPr>
        <p:spPr>
          <a:xfrm>
            <a:off x="1524000" y="3962400"/>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3962400"/>
            <a:ext cx="0" cy="28956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3962400"/>
            <a:ext cx="0" cy="28956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4724400"/>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86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24000" y="-7938"/>
            <a:ext cx="9144000" cy="604838"/>
          </a:xfrm>
        </p:spPr>
        <p:txBody>
          <a:bodyPr/>
          <a:lstStyle/>
          <a:p>
            <a:r>
              <a:rPr lang="en-US" altLang="x-none" sz="3000" b="1" i="1" u="sng">
                <a:ea typeface="ＭＳ Ｐゴシック" charset="-128"/>
              </a:rPr>
              <a:t>Which plan for Reconstruction was the best? </a:t>
            </a:r>
          </a:p>
        </p:txBody>
      </p:sp>
      <p:sp>
        <p:nvSpPr>
          <p:cNvPr id="3" name="Content Placeholder 2"/>
          <p:cNvSpPr>
            <a:spLocks noGrp="1"/>
          </p:cNvSpPr>
          <p:nvPr>
            <p:ph idx="1"/>
          </p:nvPr>
        </p:nvSpPr>
        <p:spPr>
          <a:xfrm>
            <a:off x="1524000" y="685800"/>
            <a:ext cx="9118600" cy="3810000"/>
          </a:xfrm>
        </p:spPr>
        <p:txBody>
          <a:bodyPr/>
          <a:lstStyle/>
          <a:p>
            <a:pPr algn="ctr">
              <a:buFont typeface="Arial" charset="0"/>
              <a:buNone/>
              <a:defRPr/>
            </a:pPr>
            <a:r>
              <a:rPr lang="en-US" b="1" dirty="0" smtClean="0"/>
              <a:t>Plans for Reconstruction</a:t>
            </a:r>
          </a:p>
          <a:p>
            <a:pPr>
              <a:buFont typeface="Arial" charset="0"/>
              <a:buNone/>
              <a:defRPr/>
            </a:pPr>
            <a:r>
              <a:rPr lang="en-US" b="1" dirty="0"/>
              <a:t> </a:t>
            </a:r>
            <a:r>
              <a:rPr lang="en-US" b="1" dirty="0" smtClean="0"/>
              <a:t>  </a:t>
            </a:r>
            <a:r>
              <a:rPr lang="en-US" sz="2500" b="1" dirty="0"/>
              <a:t>Lincoln     	   Johnson          	      </a:t>
            </a:r>
            <a:r>
              <a:rPr lang="en-US" sz="2000" b="1" dirty="0"/>
              <a:t>Radical Republicans</a:t>
            </a:r>
          </a:p>
          <a:p>
            <a:pPr marL="0" indent="0">
              <a:buNone/>
              <a:defRPr/>
            </a:pPr>
            <a:endParaRPr lang="en-US" sz="3000" dirty="0"/>
          </a:p>
          <a:p>
            <a:pPr marL="0" indent="0">
              <a:buNone/>
              <a:defRPr/>
            </a:pPr>
            <a:r>
              <a:rPr lang="en-US" sz="3000" dirty="0"/>
              <a:t>	</a:t>
            </a:r>
            <a:endParaRPr lang="en-US" dirty="0" smtClean="0"/>
          </a:p>
        </p:txBody>
      </p:sp>
      <p:cxnSp>
        <p:nvCxnSpPr>
          <p:cNvPr id="5" name="Straight Connector 4"/>
          <p:cNvCxnSpPr/>
          <p:nvPr/>
        </p:nvCxnSpPr>
        <p:spPr>
          <a:xfrm>
            <a:off x="1498600" y="1390650"/>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179888" y="1404938"/>
            <a:ext cx="0" cy="5486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1371600"/>
            <a:ext cx="0" cy="5486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1905000"/>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99568" y="685800"/>
            <a:ext cx="7542065" cy="553998"/>
          </a:xfrm>
          <a:prstGeom prst="rect">
            <a:avLst/>
          </a:prstGeom>
          <a:solidFill>
            <a:srgbClr val="FFFF00"/>
          </a:solid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Arial" charset="0"/>
                <a:cs typeface="Arial" charset="0"/>
              </a:rPr>
              <a:t>Which plan is BEST for the nation at this time?</a:t>
            </a:r>
          </a:p>
        </p:txBody>
      </p:sp>
      <p:sp>
        <p:nvSpPr>
          <p:cNvPr id="8" name="Rectangle 7"/>
          <p:cNvSpPr/>
          <p:nvPr/>
        </p:nvSpPr>
        <p:spPr>
          <a:xfrm>
            <a:off x="1511301" y="1943101"/>
            <a:ext cx="2679700" cy="4616648"/>
          </a:xfrm>
          <a:prstGeom prst="rect">
            <a:avLst/>
          </a:prstGeom>
          <a:noFill/>
        </p:spPr>
        <p:txBody>
          <a:bodyPr>
            <a:spAutoFit/>
          </a:bodyPr>
          <a:lstStyle/>
          <a:p>
            <a:pPr>
              <a:defRPr/>
            </a:pPr>
            <a:r>
              <a:rPr lang="en-US" sz="21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10% Plan</a:t>
            </a: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 </a:t>
            </a:r>
          </a:p>
          <a:p>
            <a:pPr indent="-342900">
              <a:buFont typeface="Wingdings" charset="2"/>
              <a:buChar char="Ø"/>
              <a:defRPr/>
            </a:pP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Pardons</a:t>
            </a: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 </a:t>
            </a: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to Confed’s - oath &amp; accepted emancipation</a:t>
            </a: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 </a:t>
            </a:r>
            <a:r>
              <a:rPr lang="mr-IN"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a:t>
            </a: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 EXCEPT ex-Confed leaders</a:t>
            </a:r>
          </a:p>
          <a:p>
            <a:pPr indent="-342900">
              <a:buFont typeface="Wingdings" charset="2"/>
              <a:buChar char="Ø"/>
              <a:defRPr/>
            </a:pP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State gov’t reestablished by US when 10% took oath of loyalty</a:t>
            </a:r>
          </a:p>
          <a:p>
            <a:pPr indent="-342900">
              <a:buFont typeface="Wingdings" charset="2"/>
              <a:buChar char="Ø"/>
              <a:defRPr/>
            </a:pP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“Lincoln </a:t>
            </a:r>
            <a:r>
              <a:rPr lang="en-US" sz="21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govt’s</a:t>
            </a: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a:t>
            </a:r>
          </a:p>
          <a:p>
            <a:pPr indent="-342900">
              <a:buFont typeface="Wingdings" charset="2"/>
              <a:buChar char="Ø"/>
              <a:defRPr/>
            </a:pP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REUNITE the UNION QUICK!</a:t>
            </a:r>
          </a:p>
        </p:txBody>
      </p:sp>
      <p:sp>
        <p:nvSpPr>
          <p:cNvPr id="14" name="Rectangle 13"/>
          <p:cNvSpPr/>
          <p:nvPr/>
        </p:nvSpPr>
        <p:spPr>
          <a:xfrm>
            <a:off x="4343401" y="1963521"/>
            <a:ext cx="2832099" cy="4708981"/>
          </a:xfrm>
          <a:prstGeom prst="rect">
            <a:avLst/>
          </a:prstGeom>
        </p:spPr>
        <p:txBody>
          <a:bodyPr>
            <a:spAutoFit/>
          </a:bodyPr>
          <a:lstStyle/>
          <a:p>
            <a:pPr indent="-342900">
              <a:buFont typeface="Wingdings" charset="2"/>
              <a:buChar char="Ø"/>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JUST LIKE LINCOLN</a:t>
            </a:r>
            <a:r>
              <a:rPr 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 bring the south back in!</a:t>
            </a:r>
          </a:p>
          <a:p>
            <a:pPr indent="-342900">
              <a:buFont typeface="Wingdings" charset="2"/>
              <a:buChar char="Ø"/>
              <a:defRPr/>
            </a:pPr>
            <a:r>
              <a:rPr 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Worth more than $20,000? Pardon from Johnson HIMSELF</a:t>
            </a:r>
          </a:p>
          <a:p>
            <a:pPr indent="-342900">
              <a:buFont typeface="Wingdings" charset="2"/>
              <a:buChar char="Ø"/>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HESITANT to provide protection to newly freed black men!</a:t>
            </a:r>
          </a:p>
          <a:p>
            <a:pPr indent="-342900">
              <a:buFont typeface="Wingdings" charset="2"/>
              <a:buChar char="Ø"/>
              <a:defRPr/>
            </a:pPr>
            <a:endPar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endParaRPr>
          </a:p>
          <a:p>
            <a:pPr indent="-342900">
              <a:buFont typeface="Wingdings" charset="2"/>
              <a:buChar char="Ø"/>
              <a:defRPr/>
            </a:pPr>
            <a:endPar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endParaRPr>
          </a:p>
        </p:txBody>
      </p:sp>
      <p:sp>
        <p:nvSpPr>
          <p:cNvPr id="17" name="Rectangle 16"/>
          <p:cNvSpPr/>
          <p:nvPr/>
        </p:nvSpPr>
        <p:spPr>
          <a:xfrm>
            <a:off x="7315200" y="1963521"/>
            <a:ext cx="3327400" cy="4247317"/>
          </a:xfrm>
          <a:prstGeom prst="rect">
            <a:avLst/>
          </a:prstGeom>
        </p:spPr>
        <p:txBody>
          <a:bodyPr>
            <a:spAutoFit/>
          </a:bodyPr>
          <a:lstStyle/>
          <a:p>
            <a:pPr indent="-342900">
              <a:buFont typeface="Wingdings" charset="2"/>
              <a:buChar char="Ø"/>
              <a:defRPr/>
            </a:pP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PUNISH the south for secession!</a:t>
            </a:r>
          </a:p>
          <a:p>
            <a:pPr indent="-342900">
              <a:buFont typeface="Wingdings" charset="2"/>
              <a:buChar char="Ø"/>
              <a:defRPr/>
            </a:pPr>
            <a:r>
              <a:rPr lang="en-US" sz="2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rPr>
              <a:t>Former Confederates would NOT be able to vote</a:t>
            </a:r>
          </a:p>
          <a:p>
            <a:pPr indent="-342900">
              <a:buFont typeface="Wingdings" charset="2"/>
              <a:buChar char="Ø"/>
              <a:defRPr/>
            </a:pP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PROTECTION TO FREED BLACK MEN</a:t>
            </a:r>
          </a:p>
          <a:p>
            <a:pPr indent="-342900">
              <a:buFont typeface="Wingdings" charset="2"/>
              <a:buChar char="Ø"/>
              <a:defRPr/>
            </a:pP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Lincoln and Johnson are TOO LENIENT </a:t>
            </a:r>
          </a:p>
          <a:p>
            <a:pPr indent="-342900">
              <a:buFont typeface="Wingdings" charset="2"/>
              <a:buChar char="Ø"/>
              <a:defRPr/>
            </a:pP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REVENGE!</a:t>
            </a:r>
          </a:p>
          <a:p>
            <a:pPr indent="-342900">
              <a:buFont typeface="Wingdings" charset="2"/>
              <a:buChar char="Ø"/>
              <a:defRPr/>
            </a:pPr>
            <a:r>
              <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Freed male slave gets 40 acres of land/$100 to build house</a:t>
            </a:r>
          </a:p>
          <a:p>
            <a:pPr indent="-342900">
              <a:buFont typeface="Wingdings" charset="2"/>
              <a:buChar char="Ø"/>
              <a:defRPr/>
            </a:pPr>
            <a:endPar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Arial" charset="0"/>
              <a:cs typeface="Arial" charset="0"/>
            </a:endParaRPr>
          </a:p>
        </p:txBody>
      </p:sp>
    </p:spTree>
    <p:extLst>
      <p:ext uri="{BB962C8B-B14F-4D97-AF65-F5344CB8AC3E}">
        <p14:creationId xmlns:p14="http://schemas.microsoft.com/office/powerpoint/2010/main" val="35300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txBox="1">
            <a:spLocks/>
          </p:cNvSpPr>
          <p:nvPr/>
        </p:nvSpPr>
        <p:spPr bwMode="auto">
          <a:xfrm>
            <a:off x="1752600" y="838200"/>
            <a:ext cx="868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400" b="1" u="sng"/>
              <a:t>Answering the Aim</a:t>
            </a:r>
            <a:r>
              <a:rPr lang="en-US" altLang="x-none" sz="4400" b="1"/>
              <a:t>: </a:t>
            </a:r>
            <a:r>
              <a:rPr lang="en-US" altLang="x-none" sz="4400"/>
              <a:t>Which plan for Reconstruction was the best, following the Civil War?</a:t>
            </a:r>
          </a:p>
        </p:txBody>
      </p:sp>
      <p:sp>
        <p:nvSpPr>
          <p:cNvPr id="3" name="Rectangle 2"/>
          <p:cNvSpPr/>
          <p:nvPr/>
        </p:nvSpPr>
        <p:spPr>
          <a:xfrm>
            <a:off x="3895036" y="38100"/>
            <a:ext cx="4036874" cy="707886"/>
          </a:xfrm>
          <a:prstGeom prst="rect">
            <a:avLst/>
          </a:prstGeom>
          <a:solidFill>
            <a:schemeClr val="accent2"/>
          </a:solidFill>
        </p:spPr>
        <p:txBody>
          <a:bodyPr wrap="none">
            <a:spAutoFit/>
          </a:bodyPr>
          <a:lstStyle/>
          <a:p>
            <a:pPr algn="ctr" eaLnBrk="1" hangingPunct="1">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EXIT ASSESSMENT</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2962276"/>
            <a:ext cx="68389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09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harleston Civil War Destruction (18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25"/>
            <a:ext cx="62484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976" y="2819400"/>
            <a:ext cx="5407025"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274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0"/>
            <a:ext cx="8915400" cy="762000"/>
          </a:xfrm>
        </p:spPr>
        <p:txBody>
          <a:bodyPr/>
          <a:lstStyle/>
          <a:p>
            <a:r>
              <a:rPr lang="en-US" altLang="x-none">
                <a:ea typeface="ＭＳ Ｐゴシック" charset="-128"/>
              </a:rPr>
              <a:t>Reconstruction (1865-1877)</a:t>
            </a:r>
          </a:p>
        </p:txBody>
      </p:sp>
      <p:sp>
        <p:nvSpPr>
          <p:cNvPr id="263171" name="Rectangle 3"/>
          <p:cNvSpPr>
            <a:spLocks noGrp="1" noChangeArrowheads="1"/>
          </p:cNvSpPr>
          <p:nvPr>
            <p:ph type="body" idx="1"/>
          </p:nvPr>
        </p:nvSpPr>
        <p:spPr>
          <a:xfrm>
            <a:off x="1524000" y="685800"/>
            <a:ext cx="9144000" cy="6172200"/>
          </a:xfrm>
        </p:spPr>
        <p:txBody>
          <a:bodyPr/>
          <a:lstStyle/>
          <a:p>
            <a:pPr>
              <a:lnSpc>
                <a:spcPct val="90000"/>
              </a:lnSpc>
              <a:spcBef>
                <a:spcPct val="10000"/>
              </a:spcBef>
              <a:buFont typeface="Wingdings" pitchFamily="2" charset="2"/>
              <a:buChar char="n"/>
              <a:defRPr/>
            </a:pPr>
            <a:r>
              <a:rPr lang="en-US" sz="3900" dirty="0"/>
              <a:t>When the North won the Civil War in 1865, the era of </a:t>
            </a:r>
            <a:r>
              <a:rPr lang="en-US" sz="3900" b="1" u="sng" dirty="0">
                <a:solidFill>
                  <a:srgbClr val="FF0000"/>
                </a:solidFill>
                <a:effectLst>
                  <a:outerShdw blurRad="38100" dist="38100" dir="2700000" algn="tl">
                    <a:srgbClr val="C0C0C0"/>
                  </a:outerShdw>
                </a:effectLst>
              </a:rPr>
              <a:t>Reconstruction</a:t>
            </a:r>
            <a:r>
              <a:rPr lang="en-US" sz="3900" dirty="0"/>
              <a:t> began</a:t>
            </a:r>
          </a:p>
        </p:txBody>
      </p:sp>
      <p:sp>
        <p:nvSpPr>
          <p:cNvPr id="263172" name="Rectangle 4"/>
          <p:cNvSpPr>
            <a:spLocks noChangeArrowheads="1"/>
          </p:cNvSpPr>
          <p:nvPr/>
        </p:nvSpPr>
        <p:spPr bwMode="auto">
          <a:xfrm>
            <a:off x="1752600" y="2057400"/>
            <a:ext cx="2895600" cy="2209800"/>
          </a:xfrm>
          <a:prstGeom prst="rect">
            <a:avLst/>
          </a:prstGeom>
          <a:solidFill>
            <a:srgbClr val="FFFF99"/>
          </a:solidFill>
          <a:ln w="28575">
            <a:solidFill>
              <a:schemeClr val="tx1"/>
            </a:solidFill>
            <a:miter lim="800000"/>
            <a:headEnd/>
            <a:tailEnd/>
          </a:ln>
          <a:effectLst>
            <a:prstShdw prst="shdw17" dist="17961" dir="2700000">
              <a:srgbClr val="000000">
                <a:alpha val="74997"/>
              </a:srgbClr>
            </a:prstShdw>
          </a:effectLst>
        </p:spPr>
        <p:txBody>
          <a:bodyPr wrap="none" anchor="ctr"/>
          <a:lstStyle>
            <a:lvl1pPr marL="342900" indent="-285750">
              <a:spcBef>
                <a:spcPct val="20000"/>
              </a:spcBef>
              <a:buFont typeface="Arial" charset="0"/>
              <a:buChar char="•"/>
              <a:tabLst>
                <a:tab pos="3186113" algn="l"/>
              </a:tabLst>
              <a:defRPr sz="3200">
                <a:solidFill>
                  <a:schemeClr val="tx1"/>
                </a:solidFill>
                <a:latin typeface="Calibri" charset="0"/>
                <a:ea typeface="ＭＳ Ｐゴシック" charset="-128"/>
              </a:defRPr>
            </a:lvl1pPr>
            <a:lvl2pPr marL="742950" indent="-285750">
              <a:spcBef>
                <a:spcPct val="20000"/>
              </a:spcBef>
              <a:buFont typeface="Arial" charset="0"/>
              <a:buChar char="–"/>
              <a:tabLst>
                <a:tab pos="3186113" algn="l"/>
              </a:tabLst>
              <a:defRPr sz="2800">
                <a:solidFill>
                  <a:schemeClr val="tx1"/>
                </a:solidFill>
                <a:latin typeface="Calibri" charset="0"/>
                <a:ea typeface="ＭＳ Ｐゴシック" charset="-128"/>
              </a:defRPr>
            </a:lvl2pPr>
            <a:lvl3pPr marL="1143000" indent="-228600">
              <a:spcBef>
                <a:spcPct val="20000"/>
              </a:spcBef>
              <a:buFont typeface="Arial" charset="0"/>
              <a:buChar char="•"/>
              <a:tabLst>
                <a:tab pos="3186113" algn="l"/>
              </a:tabLst>
              <a:defRPr sz="2400">
                <a:solidFill>
                  <a:schemeClr val="tx1"/>
                </a:solidFill>
                <a:latin typeface="Calibri" charset="0"/>
                <a:ea typeface="ＭＳ Ｐゴシック" charset="-128"/>
              </a:defRPr>
            </a:lvl3pPr>
            <a:lvl4pPr marL="1600200" indent="-228600">
              <a:spcBef>
                <a:spcPct val="20000"/>
              </a:spcBef>
              <a:buFont typeface="Arial" charset="0"/>
              <a:buChar char="–"/>
              <a:tabLst>
                <a:tab pos="3186113" algn="l"/>
              </a:tabLst>
              <a:defRPr sz="2000">
                <a:solidFill>
                  <a:schemeClr val="tx1"/>
                </a:solidFill>
                <a:latin typeface="Calibri" charset="0"/>
                <a:ea typeface="ＭＳ Ｐゴシック" charset="-128"/>
              </a:defRPr>
            </a:lvl4pPr>
            <a:lvl5pPr marL="2057400" indent="-228600">
              <a:spcBef>
                <a:spcPct val="20000"/>
              </a:spcBef>
              <a:buFont typeface="Arial" charset="0"/>
              <a:buChar char="»"/>
              <a:tabLst>
                <a:tab pos="3186113" algn="l"/>
              </a:tabLst>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3186113" algn="l"/>
              </a:tabLst>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3186113" algn="l"/>
              </a:tabLst>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3186113" algn="l"/>
              </a:tabLst>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3186113" algn="l"/>
              </a:tabLst>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800">
                <a:latin typeface="Comic Sans MS" charset="0"/>
              </a:rPr>
              <a:t>How should the </a:t>
            </a:r>
          </a:p>
          <a:p>
            <a:pPr algn="ctr" eaLnBrk="1" hangingPunct="1">
              <a:spcBef>
                <a:spcPct val="0"/>
              </a:spcBef>
              <a:buFontTx/>
              <a:buNone/>
            </a:pPr>
            <a:r>
              <a:rPr lang="en-US" altLang="x-none" sz="2800">
                <a:latin typeface="Comic Sans MS" charset="0"/>
              </a:rPr>
              <a:t>North bring the </a:t>
            </a:r>
          </a:p>
          <a:p>
            <a:pPr algn="ctr" eaLnBrk="1" hangingPunct="1">
              <a:spcBef>
                <a:spcPct val="0"/>
              </a:spcBef>
              <a:buFontTx/>
              <a:buNone/>
            </a:pPr>
            <a:r>
              <a:rPr lang="en-US" altLang="x-none" sz="2800" u="sng">
                <a:latin typeface="Comic Sans MS" charset="0"/>
              </a:rPr>
              <a:t>South</a:t>
            </a:r>
            <a:r>
              <a:rPr lang="en-US" altLang="x-none" sz="2800">
                <a:latin typeface="Comic Sans MS" charset="0"/>
              </a:rPr>
              <a:t> back into </a:t>
            </a:r>
          </a:p>
          <a:p>
            <a:pPr algn="ctr" eaLnBrk="1" hangingPunct="1">
              <a:spcBef>
                <a:spcPct val="0"/>
              </a:spcBef>
              <a:buFontTx/>
              <a:buNone/>
            </a:pPr>
            <a:r>
              <a:rPr lang="en-US" altLang="x-none" sz="2800">
                <a:latin typeface="Comic Sans MS" charset="0"/>
              </a:rPr>
              <a:t>the Union?</a:t>
            </a:r>
          </a:p>
        </p:txBody>
      </p:sp>
      <p:sp>
        <p:nvSpPr>
          <p:cNvPr id="263173" name="Rectangle 5"/>
          <p:cNvSpPr>
            <a:spLocks noChangeArrowheads="1"/>
          </p:cNvSpPr>
          <p:nvPr/>
        </p:nvSpPr>
        <p:spPr bwMode="auto">
          <a:xfrm>
            <a:off x="2667000" y="4419600"/>
            <a:ext cx="3124200" cy="2362200"/>
          </a:xfrm>
          <a:prstGeom prst="rect">
            <a:avLst/>
          </a:prstGeom>
          <a:solidFill>
            <a:srgbClr val="CCECFF"/>
          </a:solidFill>
          <a:ln w="28575">
            <a:solidFill>
              <a:schemeClr val="tx1"/>
            </a:solidFill>
            <a:miter lim="800000"/>
            <a:headEnd/>
            <a:tailEnd/>
          </a:ln>
          <a:effectLst>
            <a:prstShdw prst="shdw17" dist="17961" dir="2700000">
              <a:srgbClr val="000000">
                <a:alpha val="74997"/>
              </a:srgbClr>
            </a:prstShdw>
          </a:effec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800">
                <a:latin typeface="Comic Sans MS" charset="0"/>
              </a:rPr>
              <a:t>How should the </a:t>
            </a:r>
          </a:p>
          <a:p>
            <a:pPr algn="ctr" eaLnBrk="1" hangingPunct="1">
              <a:spcBef>
                <a:spcPct val="0"/>
              </a:spcBef>
              <a:buFontTx/>
              <a:buNone/>
            </a:pPr>
            <a:r>
              <a:rPr lang="en-US" altLang="x-none" sz="2800">
                <a:latin typeface="Comic Sans MS" charset="0"/>
              </a:rPr>
              <a:t>North </a:t>
            </a:r>
            <a:r>
              <a:rPr lang="en-US" altLang="x-none" sz="2800" u="sng">
                <a:latin typeface="Comic Sans MS" charset="0"/>
              </a:rPr>
              <a:t>rebuild</a:t>
            </a:r>
          </a:p>
          <a:p>
            <a:pPr algn="ctr" eaLnBrk="1" hangingPunct="1">
              <a:spcBef>
                <a:spcPct val="0"/>
              </a:spcBef>
              <a:buFontTx/>
              <a:buNone/>
            </a:pPr>
            <a:r>
              <a:rPr lang="en-US" altLang="x-none" sz="2800">
                <a:latin typeface="Comic Sans MS" charset="0"/>
              </a:rPr>
              <a:t>the South after </a:t>
            </a:r>
          </a:p>
          <a:p>
            <a:pPr algn="ctr" eaLnBrk="1" hangingPunct="1">
              <a:spcBef>
                <a:spcPct val="0"/>
              </a:spcBef>
              <a:buFontTx/>
              <a:buNone/>
            </a:pPr>
            <a:r>
              <a:rPr lang="en-US" altLang="x-none" sz="2800">
                <a:latin typeface="Comic Sans MS" charset="0"/>
              </a:rPr>
              <a:t>its destruction </a:t>
            </a:r>
            <a:br>
              <a:rPr lang="en-US" altLang="x-none" sz="2800">
                <a:latin typeface="Comic Sans MS" charset="0"/>
              </a:rPr>
            </a:br>
            <a:r>
              <a:rPr lang="en-US" altLang="x-none" sz="2800">
                <a:latin typeface="Comic Sans MS" charset="0"/>
              </a:rPr>
              <a:t>during the war?</a:t>
            </a:r>
          </a:p>
        </p:txBody>
      </p:sp>
      <p:sp>
        <p:nvSpPr>
          <p:cNvPr id="263174" name="Rectangle 6"/>
          <p:cNvSpPr>
            <a:spLocks noChangeArrowheads="1"/>
          </p:cNvSpPr>
          <p:nvPr/>
        </p:nvSpPr>
        <p:spPr bwMode="auto">
          <a:xfrm>
            <a:off x="6553200" y="4419600"/>
            <a:ext cx="3276600" cy="2362200"/>
          </a:xfrm>
          <a:prstGeom prst="rect">
            <a:avLst/>
          </a:prstGeom>
          <a:solidFill>
            <a:srgbClr val="CC99FF"/>
          </a:solidFill>
          <a:ln w="38100">
            <a:solidFill>
              <a:schemeClr val="tx1"/>
            </a:solidFill>
            <a:miter lim="800000"/>
            <a:headEnd/>
            <a:tailEnd/>
          </a:ln>
          <a:effectLst>
            <a:prstShdw prst="shdw17" dist="17961" dir="2700000">
              <a:srgbClr val="000000">
                <a:alpha val="74997"/>
              </a:srgbClr>
            </a:prstShdw>
          </a:effec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800">
                <a:latin typeface="Comic Sans MS" charset="0"/>
              </a:rPr>
              <a:t>How should the </a:t>
            </a:r>
          </a:p>
          <a:p>
            <a:pPr algn="ctr" eaLnBrk="1" hangingPunct="1">
              <a:spcBef>
                <a:spcPct val="0"/>
              </a:spcBef>
              <a:buFontTx/>
              <a:buNone/>
            </a:pPr>
            <a:r>
              <a:rPr lang="en-US" altLang="x-none" sz="2800">
                <a:latin typeface="Comic Sans MS" charset="0"/>
              </a:rPr>
              <a:t>North integrate </a:t>
            </a:r>
          </a:p>
          <a:p>
            <a:pPr algn="ctr" eaLnBrk="1" hangingPunct="1">
              <a:spcBef>
                <a:spcPct val="0"/>
              </a:spcBef>
              <a:buFontTx/>
              <a:buNone/>
            </a:pPr>
            <a:r>
              <a:rPr lang="en-US" altLang="x-none" sz="2800">
                <a:latin typeface="Comic Sans MS" charset="0"/>
              </a:rPr>
              <a:t>and </a:t>
            </a:r>
            <a:r>
              <a:rPr lang="en-US" altLang="x-none" sz="2800" u="sng">
                <a:latin typeface="Comic Sans MS" charset="0"/>
              </a:rPr>
              <a:t>protect</a:t>
            </a:r>
            <a:r>
              <a:rPr lang="en-US" altLang="x-none" sz="2800">
                <a:latin typeface="Comic Sans MS" charset="0"/>
              </a:rPr>
              <a:t> </a:t>
            </a:r>
          </a:p>
          <a:p>
            <a:pPr algn="ctr" eaLnBrk="1" hangingPunct="1">
              <a:spcBef>
                <a:spcPct val="0"/>
              </a:spcBef>
              <a:buFontTx/>
              <a:buNone/>
            </a:pPr>
            <a:r>
              <a:rPr lang="en-US" altLang="x-none" sz="2800">
                <a:latin typeface="Comic Sans MS" charset="0"/>
              </a:rPr>
              <a:t>newly-emancipated</a:t>
            </a:r>
            <a:br>
              <a:rPr lang="en-US" altLang="x-none" sz="2800">
                <a:latin typeface="Comic Sans MS" charset="0"/>
              </a:rPr>
            </a:br>
            <a:r>
              <a:rPr lang="en-US" altLang="x-none" sz="2800">
                <a:latin typeface="Comic Sans MS" charset="0"/>
              </a:rPr>
              <a:t>black freedmen?</a:t>
            </a:r>
          </a:p>
        </p:txBody>
      </p:sp>
      <p:sp>
        <p:nvSpPr>
          <p:cNvPr id="263175" name="Rectangle 7"/>
          <p:cNvSpPr>
            <a:spLocks noChangeArrowheads="1"/>
          </p:cNvSpPr>
          <p:nvPr/>
        </p:nvSpPr>
        <p:spPr bwMode="auto">
          <a:xfrm>
            <a:off x="7772400" y="1981200"/>
            <a:ext cx="2895600" cy="2209800"/>
          </a:xfrm>
          <a:prstGeom prst="rect">
            <a:avLst/>
          </a:prstGeom>
          <a:solidFill>
            <a:srgbClr val="FFCC99"/>
          </a:solidFill>
          <a:ln w="28575">
            <a:solidFill>
              <a:schemeClr val="tx1"/>
            </a:solidFill>
            <a:miter lim="800000"/>
            <a:headEnd/>
            <a:tailEnd/>
          </a:ln>
          <a:effectLst>
            <a:prstShdw prst="shdw17" dist="17961" dir="2700000">
              <a:srgbClr val="000000">
                <a:alpha val="74997"/>
              </a:srgbClr>
            </a:prstShdw>
          </a:effec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800">
                <a:latin typeface="Comic Sans MS" charset="0"/>
              </a:rPr>
              <a:t>What </a:t>
            </a:r>
            <a:r>
              <a:rPr lang="en-US" altLang="x-none" sz="2800" u="sng">
                <a:latin typeface="Comic Sans MS" charset="0"/>
              </a:rPr>
              <a:t>branch</a:t>
            </a:r>
            <a:r>
              <a:rPr lang="en-US" altLang="x-none" sz="2800">
                <a:latin typeface="Comic Sans MS" charset="0"/>
              </a:rPr>
              <a:t/>
            </a:r>
            <a:br>
              <a:rPr lang="en-US" altLang="x-none" sz="2800">
                <a:latin typeface="Comic Sans MS" charset="0"/>
              </a:rPr>
            </a:br>
            <a:r>
              <a:rPr lang="en-US" altLang="x-none" sz="2800">
                <a:latin typeface="Comic Sans MS" charset="0"/>
              </a:rPr>
              <a:t>of government</a:t>
            </a:r>
            <a:br>
              <a:rPr lang="en-US" altLang="x-none" sz="2800">
                <a:latin typeface="Comic Sans MS" charset="0"/>
              </a:rPr>
            </a:br>
            <a:r>
              <a:rPr lang="en-US" altLang="x-none" sz="2800">
                <a:latin typeface="Comic Sans MS" charset="0"/>
              </a:rPr>
              <a:t>is in charge of</a:t>
            </a:r>
            <a:br>
              <a:rPr lang="en-US" altLang="x-none" sz="2800">
                <a:latin typeface="Comic Sans MS" charset="0"/>
              </a:rPr>
            </a:br>
            <a:r>
              <a:rPr lang="en-US" altLang="x-none" sz="2800">
                <a:latin typeface="Comic Sans MS" charset="0"/>
              </a:rPr>
              <a:t>Reconstruction?</a:t>
            </a:r>
          </a:p>
        </p:txBody>
      </p:sp>
      <p:sp>
        <p:nvSpPr>
          <p:cNvPr id="263176" name="Line 8"/>
          <p:cNvSpPr>
            <a:spLocks noChangeShapeType="1"/>
          </p:cNvSpPr>
          <p:nvPr/>
        </p:nvSpPr>
        <p:spPr bwMode="auto">
          <a:xfrm flipH="1">
            <a:off x="4724400" y="1905000"/>
            <a:ext cx="609600" cy="457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63177" name="Line 9"/>
          <p:cNvSpPr>
            <a:spLocks noChangeShapeType="1"/>
          </p:cNvSpPr>
          <p:nvPr/>
        </p:nvSpPr>
        <p:spPr bwMode="auto">
          <a:xfrm flipH="1">
            <a:off x="4953000" y="1905000"/>
            <a:ext cx="762000" cy="2362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63178" name="Line 10"/>
          <p:cNvSpPr>
            <a:spLocks noChangeShapeType="1"/>
          </p:cNvSpPr>
          <p:nvPr/>
        </p:nvSpPr>
        <p:spPr bwMode="auto">
          <a:xfrm>
            <a:off x="6324600" y="1905000"/>
            <a:ext cx="838200" cy="2362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63179" name="Line 11"/>
          <p:cNvSpPr>
            <a:spLocks noChangeShapeType="1"/>
          </p:cNvSpPr>
          <p:nvPr/>
        </p:nvSpPr>
        <p:spPr bwMode="auto">
          <a:xfrm>
            <a:off x="6705600" y="1905000"/>
            <a:ext cx="762000" cy="5334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63180" name="Text Box 12"/>
          <p:cNvSpPr txBox="1">
            <a:spLocks noChangeArrowheads="1"/>
          </p:cNvSpPr>
          <p:nvPr/>
        </p:nvSpPr>
        <p:spPr bwMode="auto">
          <a:xfrm>
            <a:off x="4876800" y="2225676"/>
            <a:ext cx="5638800" cy="898525"/>
          </a:xfrm>
          <a:prstGeom prst="rect">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eaLnBrk="1" hangingPunct="1">
              <a:lnSpc>
                <a:spcPct val="90000"/>
              </a:lnSpc>
              <a:defRPr/>
            </a:pPr>
            <a:r>
              <a:rPr lang="en-US" altLang="x-none" sz="2800">
                <a:latin typeface="Arial" charset="0"/>
              </a:rPr>
              <a:t>Quickly, to show Americans that they are willing to forgive?</a:t>
            </a:r>
          </a:p>
        </p:txBody>
      </p:sp>
      <p:sp>
        <p:nvSpPr>
          <p:cNvPr id="263181" name="Text Box 13"/>
          <p:cNvSpPr txBox="1">
            <a:spLocks noChangeArrowheads="1"/>
          </p:cNvSpPr>
          <p:nvPr/>
        </p:nvSpPr>
        <p:spPr bwMode="auto">
          <a:xfrm>
            <a:off x="4876800" y="3216276"/>
            <a:ext cx="5638800" cy="898525"/>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eaLnBrk="1" hangingPunct="1">
              <a:lnSpc>
                <a:spcPct val="90000"/>
              </a:lnSpc>
              <a:defRPr/>
            </a:pPr>
            <a:r>
              <a:rPr lang="en-US" altLang="x-none" sz="2800">
                <a:latin typeface="Arial" charset="0"/>
              </a:rPr>
              <a:t>Slowly, to make sure the South doesn’t try to secede again?</a:t>
            </a:r>
          </a:p>
        </p:txBody>
      </p:sp>
      <p:sp>
        <p:nvSpPr>
          <p:cNvPr id="263182" name="Text Box 14"/>
          <p:cNvSpPr txBox="1">
            <a:spLocks noChangeArrowheads="1"/>
          </p:cNvSpPr>
          <p:nvPr/>
        </p:nvSpPr>
        <p:spPr bwMode="auto">
          <a:xfrm>
            <a:off x="1676400" y="2362201"/>
            <a:ext cx="5638800" cy="898525"/>
          </a:xfrm>
          <a:prstGeom prst="rect">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eaLnBrk="1" hangingPunct="1">
              <a:lnSpc>
                <a:spcPct val="90000"/>
              </a:lnSpc>
              <a:defRPr/>
            </a:pPr>
            <a:r>
              <a:rPr lang="en-US" altLang="x-none" sz="2800">
                <a:latin typeface="Arial" charset="0"/>
              </a:rPr>
              <a:t>“Old South” based on cotton farming with blacks as workers?</a:t>
            </a:r>
          </a:p>
        </p:txBody>
      </p:sp>
      <p:sp>
        <p:nvSpPr>
          <p:cNvPr id="263183" name="Text Box 15"/>
          <p:cNvSpPr txBox="1">
            <a:spLocks noChangeArrowheads="1"/>
          </p:cNvSpPr>
          <p:nvPr/>
        </p:nvSpPr>
        <p:spPr bwMode="auto">
          <a:xfrm>
            <a:off x="1676400" y="3352801"/>
            <a:ext cx="5638800" cy="898525"/>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eaLnBrk="1" hangingPunct="1">
              <a:lnSpc>
                <a:spcPct val="90000"/>
              </a:lnSpc>
              <a:defRPr/>
            </a:pPr>
            <a:r>
              <a:rPr lang="en-US" altLang="x-none" sz="2800">
                <a:latin typeface="Arial" charset="0"/>
              </a:rPr>
              <a:t>“New South” with textile factories &amp; railroads with paid labor?</a:t>
            </a:r>
          </a:p>
        </p:txBody>
      </p:sp>
      <p:sp>
        <p:nvSpPr>
          <p:cNvPr id="263184" name="Text Box 16"/>
          <p:cNvSpPr txBox="1">
            <a:spLocks noChangeArrowheads="1"/>
          </p:cNvSpPr>
          <p:nvPr/>
        </p:nvSpPr>
        <p:spPr bwMode="auto">
          <a:xfrm>
            <a:off x="4648200" y="2378076"/>
            <a:ext cx="5867400" cy="898525"/>
          </a:xfrm>
          <a:prstGeom prst="rect">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eaLnBrk="1" hangingPunct="1">
              <a:lnSpc>
                <a:spcPct val="90000"/>
              </a:lnSpc>
              <a:defRPr/>
            </a:pPr>
            <a:r>
              <a:rPr lang="en-US" altLang="x-none" sz="2800">
                <a:latin typeface="Arial" charset="0"/>
              </a:rPr>
              <a:t>Should freed blacks be given the right to vote?</a:t>
            </a:r>
          </a:p>
        </p:txBody>
      </p:sp>
      <p:sp>
        <p:nvSpPr>
          <p:cNvPr id="263185" name="Text Box 17"/>
          <p:cNvSpPr txBox="1">
            <a:spLocks noChangeArrowheads="1"/>
          </p:cNvSpPr>
          <p:nvPr/>
        </p:nvSpPr>
        <p:spPr bwMode="auto">
          <a:xfrm>
            <a:off x="4648200" y="3352801"/>
            <a:ext cx="5867400" cy="898525"/>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eaLnBrk="1" hangingPunct="1">
              <a:lnSpc>
                <a:spcPct val="90000"/>
              </a:lnSpc>
              <a:defRPr/>
            </a:pPr>
            <a:r>
              <a:rPr lang="en-US" altLang="x-none" sz="2800">
                <a:latin typeface="Arial" charset="0"/>
              </a:rPr>
              <a:t>How do you protect blacks against racists whites in the South?</a:t>
            </a:r>
          </a:p>
        </p:txBody>
      </p:sp>
      <p:sp>
        <p:nvSpPr>
          <p:cNvPr id="263186" name="Text Box 18"/>
          <p:cNvSpPr txBox="1">
            <a:spLocks noChangeArrowheads="1"/>
          </p:cNvSpPr>
          <p:nvPr/>
        </p:nvSpPr>
        <p:spPr bwMode="auto">
          <a:xfrm>
            <a:off x="1676400" y="1981201"/>
            <a:ext cx="5791200" cy="898525"/>
          </a:xfrm>
          <a:prstGeom prst="rect">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a:lnSpc>
                <a:spcPct val="90000"/>
              </a:lnSpc>
              <a:spcBef>
                <a:spcPct val="20000"/>
              </a:spcBef>
              <a:buFont typeface="Arial" charset="0"/>
              <a:buNone/>
              <a:defRPr/>
            </a:pPr>
            <a:r>
              <a:rPr kumimoji="1" lang="en-US" altLang="x-none" sz="2800">
                <a:latin typeface="Arial" charset="0"/>
              </a:rPr>
              <a:t>Should the president, as commander-in-chief, be in charge?</a:t>
            </a:r>
          </a:p>
        </p:txBody>
      </p:sp>
      <p:sp>
        <p:nvSpPr>
          <p:cNvPr id="263187" name="Text Box 19"/>
          <p:cNvSpPr txBox="1">
            <a:spLocks noChangeArrowheads="1"/>
          </p:cNvSpPr>
          <p:nvPr/>
        </p:nvSpPr>
        <p:spPr bwMode="auto">
          <a:xfrm>
            <a:off x="1676400" y="2971800"/>
            <a:ext cx="5791200" cy="1282700"/>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a:lnSpc>
                <a:spcPct val="90000"/>
              </a:lnSpc>
              <a:spcBef>
                <a:spcPct val="20000"/>
              </a:spcBef>
              <a:buFont typeface="Arial" charset="0"/>
              <a:buNone/>
              <a:defRPr/>
            </a:pPr>
            <a:r>
              <a:rPr kumimoji="1" lang="en-US" altLang="x-none" sz="2800">
                <a:latin typeface="Arial" charset="0"/>
              </a:rPr>
              <a:t>Should Congress be in charge because the Constitution gives it power to let territories in as states? </a:t>
            </a:r>
          </a:p>
        </p:txBody>
      </p:sp>
      <p:sp>
        <p:nvSpPr>
          <p:cNvPr id="263188" name="Text Box 20"/>
          <p:cNvSpPr txBox="1">
            <a:spLocks noChangeArrowheads="1"/>
          </p:cNvSpPr>
          <p:nvPr/>
        </p:nvSpPr>
        <p:spPr bwMode="auto">
          <a:xfrm>
            <a:off x="2133600" y="2133601"/>
            <a:ext cx="7696200" cy="2328863"/>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0"/>
              </a:spcBef>
              <a:defRPr/>
            </a:pPr>
            <a:r>
              <a:rPr lang="en-US" altLang="x-none" sz="3600"/>
              <a:t>Reconstruction refers to the era from 1865 to 1877 when the U.S. gov’t addressed bringing the South back into the Union after the Civil War &amp; the treatment over former slaves in America</a:t>
            </a:r>
          </a:p>
        </p:txBody>
      </p:sp>
    </p:spTree>
    <p:custDataLst>
      <p:tags r:id="rId1"/>
    </p:custDataLst>
    <p:extLst>
      <p:ext uri="{BB962C8B-B14F-4D97-AF65-F5344CB8AC3E}">
        <p14:creationId xmlns:p14="http://schemas.microsoft.com/office/powerpoint/2010/main" val="1243054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
                                        <p:tgtEl>
                                          <p:spTgt spid="263188"/>
                                        </p:tgtEl>
                                        <p:attrNameLst>
                                          <p:attrName>ppt_w</p:attrName>
                                        </p:attrNameLst>
                                      </p:cBhvr>
                                      <p:tavLst>
                                        <p:tav tm="0">
                                          <p:val>
                                            <p:strVal val="ppt_w"/>
                                          </p:val>
                                        </p:tav>
                                        <p:tav tm="100000">
                                          <p:val>
                                            <p:fltVal val="0"/>
                                          </p:val>
                                        </p:tav>
                                      </p:tavLst>
                                    </p:anim>
                                    <p:anim calcmode="lin" valueType="num">
                                      <p:cBhvr>
                                        <p:cTn id="7" dur="500"/>
                                        <p:tgtEl>
                                          <p:spTgt spid="263188"/>
                                        </p:tgtEl>
                                        <p:attrNameLst>
                                          <p:attrName>ppt_h</p:attrName>
                                        </p:attrNameLst>
                                      </p:cBhvr>
                                      <p:tavLst>
                                        <p:tav tm="0">
                                          <p:val>
                                            <p:strVal val="ppt_h"/>
                                          </p:val>
                                        </p:tav>
                                        <p:tav tm="100000">
                                          <p:val>
                                            <p:fltVal val="0"/>
                                          </p:val>
                                        </p:tav>
                                      </p:tavLst>
                                    </p:anim>
                                    <p:animEffect transition="out" filter="fade">
                                      <p:cBhvr>
                                        <p:cTn id="8" dur="500"/>
                                        <p:tgtEl>
                                          <p:spTgt spid="263188"/>
                                        </p:tgtEl>
                                      </p:cBhvr>
                                    </p:animEffect>
                                    <p:set>
                                      <p:cBhvr>
                                        <p:cTn id="9" dur="1" fill="hold">
                                          <p:stCondLst>
                                            <p:cond delay="499"/>
                                          </p:stCondLst>
                                        </p:cTn>
                                        <p:tgtEl>
                                          <p:spTgt spid="263188"/>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263172"/>
                                        </p:tgtEl>
                                        <p:attrNameLst>
                                          <p:attrName>style.visibility</p:attrName>
                                        </p:attrNameLst>
                                      </p:cBhvr>
                                      <p:to>
                                        <p:strVal val="visible"/>
                                      </p:to>
                                    </p:set>
                                    <p:anim calcmode="lin" valueType="num">
                                      <p:cBhvr>
                                        <p:cTn id="12" dur="500" fill="hold"/>
                                        <p:tgtEl>
                                          <p:spTgt spid="263172"/>
                                        </p:tgtEl>
                                        <p:attrNameLst>
                                          <p:attrName>ppt_w</p:attrName>
                                        </p:attrNameLst>
                                      </p:cBhvr>
                                      <p:tavLst>
                                        <p:tav tm="0">
                                          <p:val>
                                            <p:fltVal val="0"/>
                                          </p:val>
                                        </p:tav>
                                        <p:tav tm="100000">
                                          <p:val>
                                            <p:strVal val="#ppt_w"/>
                                          </p:val>
                                        </p:tav>
                                      </p:tavLst>
                                    </p:anim>
                                    <p:anim calcmode="lin" valueType="num">
                                      <p:cBhvr>
                                        <p:cTn id="13" dur="500" fill="hold"/>
                                        <p:tgtEl>
                                          <p:spTgt spid="263172"/>
                                        </p:tgtEl>
                                        <p:attrNameLst>
                                          <p:attrName>ppt_h</p:attrName>
                                        </p:attrNameLst>
                                      </p:cBhvr>
                                      <p:tavLst>
                                        <p:tav tm="0">
                                          <p:val>
                                            <p:fltVal val="0"/>
                                          </p:val>
                                        </p:tav>
                                        <p:tav tm="100000">
                                          <p:val>
                                            <p:strVal val="#ppt_h"/>
                                          </p:val>
                                        </p:tav>
                                      </p:tavLst>
                                    </p:anim>
                                    <p:animEffect transition="in" filter="fade">
                                      <p:cBhvr>
                                        <p:cTn id="14" dur="500"/>
                                        <p:tgtEl>
                                          <p:spTgt spid="263172"/>
                                        </p:tgtEl>
                                      </p:cBhvr>
                                    </p:animEffect>
                                  </p:childTnLst>
                                </p:cTn>
                              </p:par>
                              <p:par>
                                <p:cTn id="15" presetID="53" presetClass="entr" presetSubtype="0" fill="hold" nodeType="withEffect">
                                  <p:stCondLst>
                                    <p:cond delay="0"/>
                                  </p:stCondLst>
                                  <p:childTnLst>
                                    <p:set>
                                      <p:cBhvr>
                                        <p:cTn id="16" dur="1" fill="hold">
                                          <p:stCondLst>
                                            <p:cond delay="0"/>
                                          </p:stCondLst>
                                        </p:cTn>
                                        <p:tgtEl>
                                          <p:spTgt spid="263176"/>
                                        </p:tgtEl>
                                        <p:attrNameLst>
                                          <p:attrName>style.visibility</p:attrName>
                                        </p:attrNameLst>
                                      </p:cBhvr>
                                      <p:to>
                                        <p:strVal val="visible"/>
                                      </p:to>
                                    </p:set>
                                    <p:anim calcmode="lin" valueType="num">
                                      <p:cBhvr>
                                        <p:cTn id="17" dur="500" fill="hold"/>
                                        <p:tgtEl>
                                          <p:spTgt spid="263176"/>
                                        </p:tgtEl>
                                        <p:attrNameLst>
                                          <p:attrName>ppt_w</p:attrName>
                                        </p:attrNameLst>
                                      </p:cBhvr>
                                      <p:tavLst>
                                        <p:tav tm="0">
                                          <p:val>
                                            <p:fltVal val="0"/>
                                          </p:val>
                                        </p:tav>
                                        <p:tav tm="100000">
                                          <p:val>
                                            <p:strVal val="#ppt_w"/>
                                          </p:val>
                                        </p:tav>
                                      </p:tavLst>
                                    </p:anim>
                                    <p:anim calcmode="lin" valueType="num">
                                      <p:cBhvr>
                                        <p:cTn id="18" dur="500" fill="hold"/>
                                        <p:tgtEl>
                                          <p:spTgt spid="263176"/>
                                        </p:tgtEl>
                                        <p:attrNameLst>
                                          <p:attrName>ppt_h</p:attrName>
                                        </p:attrNameLst>
                                      </p:cBhvr>
                                      <p:tavLst>
                                        <p:tav tm="0">
                                          <p:val>
                                            <p:fltVal val="0"/>
                                          </p:val>
                                        </p:tav>
                                        <p:tav tm="100000">
                                          <p:val>
                                            <p:strVal val="#ppt_h"/>
                                          </p:val>
                                        </p:tav>
                                      </p:tavLst>
                                    </p:anim>
                                    <p:animEffect transition="in" filter="fade">
                                      <p:cBhvr>
                                        <p:cTn id="19" dur="500"/>
                                        <p:tgtEl>
                                          <p:spTgt spid="2631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63180"/>
                                        </p:tgtEl>
                                        <p:attrNameLst>
                                          <p:attrName>style.visibility</p:attrName>
                                        </p:attrNameLst>
                                      </p:cBhvr>
                                      <p:to>
                                        <p:strVal val="visible"/>
                                      </p:to>
                                    </p:set>
                                    <p:anim calcmode="lin" valueType="num">
                                      <p:cBhvr>
                                        <p:cTn id="24" dur="500" fill="hold"/>
                                        <p:tgtEl>
                                          <p:spTgt spid="263180"/>
                                        </p:tgtEl>
                                        <p:attrNameLst>
                                          <p:attrName>ppt_w</p:attrName>
                                        </p:attrNameLst>
                                      </p:cBhvr>
                                      <p:tavLst>
                                        <p:tav tm="0">
                                          <p:val>
                                            <p:fltVal val="0"/>
                                          </p:val>
                                        </p:tav>
                                        <p:tav tm="100000">
                                          <p:val>
                                            <p:strVal val="#ppt_w"/>
                                          </p:val>
                                        </p:tav>
                                      </p:tavLst>
                                    </p:anim>
                                    <p:anim calcmode="lin" valueType="num">
                                      <p:cBhvr>
                                        <p:cTn id="25" dur="500" fill="hold"/>
                                        <p:tgtEl>
                                          <p:spTgt spid="263180"/>
                                        </p:tgtEl>
                                        <p:attrNameLst>
                                          <p:attrName>ppt_h</p:attrName>
                                        </p:attrNameLst>
                                      </p:cBhvr>
                                      <p:tavLst>
                                        <p:tav tm="0">
                                          <p:val>
                                            <p:fltVal val="0"/>
                                          </p:val>
                                        </p:tav>
                                        <p:tav tm="100000">
                                          <p:val>
                                            <p:strVal val="#ppt_h"/>
                                          </p:val>
                                        </p:tav>
                                      </p:tavLst>
                                    </p:anim>
                                    <p:animEffect transition="in" filter="fade">
                                      <p:cBhvr>
                                        <p:cTn id="26" dur="500"/>
                                        <p:tgtEl>
                                          <p:spTgt spid="263180"/>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63181"/>
                                        </p:tgtEl>
                                        <p:attrNameLst>
                                          <p:attrName>style.visibility</p:attrName>
                                        </p:attrNameLst>
                                      </p:cBhvr>
                                      <p:to>
                                        <p:strVal val="visible"/>
                                      </p:to>
                                    </p:set>
                                    <p:anim calcmode="lin" valueType="num">
                                      <p:cBhvr>
                                        <p:cTn id="30" dur="500" fill="hold"/>
                                        <p:tgtEl>
                                          <p:spTgt spid="263181"/>
                                        </p:tgtEl>
                                        <p:attrNameLst>
                                          <p:attrName>ppt_w</p:attrName>
                                        </p:attrNameLst>
                                      </p:cBhvr>
                                      <p:tavLst>
                                        <p:tav tm="0">
                                          <p:val>
                                            <p:fltVal val="0"/>
                                          </p:val>
                                        </p:tav>
                                        <p:tav tm="100000">
                                          <p:val>
                                            <p:strVal val="#ppt_w"/>
                                          </p:val>
                                        </p:tav>
                                      </p:tavLst>
                                    </p:anim>
                                    <p:anim calcmode="lin" valueType="num">
                                      <p:cBhvr>
                                        <p:cTn id="31" dur="500" fill="hold"/>
                                        <p:tgtEl>
                                          <p:spTgt spid="263181"/>
                                        </p:tgtEl>
                                        <p:attrNameLst>
                                          <p:attrName>ppt_h</p:attrName>
                                        </p:attrNameLst>
                                      </p:cBhvr>
                                      <p:tavLst>
                                        <p:tav tm="0">
                                          <p:val>
                                            <p:fltVal val="0"/>
                                          </p:val>
                                        </p:tav>
                                        <p:tav tm="100000">
                                          <p:val>
                                            <p:strVal val="#ppt_h"/>
                                          </p:val>
                                        </p:tav>
                                      </p:tavLst>
                                    </p:anim>
                                    <p:animEffect transition="in" filter="fade">
                                      <p:cBhvr>
                                        <p:cTn id="32" dur="500"/>
                                        <p:tgtEl>
                                          <p:spTgt spid="2631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0" fill="hold" grpId="1" nodeType="clickEffect">
                                  <p:stCondLst>
                                    <p:cond delay="0"/>
                                  </p:stCondLst>
                                  <p:childTnLst>
                                    <p:anim calcmode="lin" valueType="num">
                                      <p:cBhvr>
                                        <p:cTn id="36" dur="500"/>
                                        <p:tgtEl>
                                          <p:spTgt spid="263180"/>
                                        </p:tgtEl>
                                        <p:attrNameLst>
                                          <p:attrName>ppt_w</p:attrName>
                                        </p:attrNameLst>
                                      </p:cBhvr>
                                      <p:tavLst>
                                        <p:tav tm="0">
                                          <p:val>
                                            <p:strVal val="ppt_w"/>
                                          </p:val>
                                        </p:tav>
                                        <p:tav tm="100000">
                                          <p:val>
                                            <p:fltVal val="0"/>
                                          </p:val>
                                        </p:tav>
                                      </p:tavLst>
                                    </p:anim>
                                    <p:anim calcmode="lin" valueType="num">
                                      <p:cBhvr>
                                        <p:cTn id="37" dur="500"/>
                                        <p:tgtEl>
                                          <p:spTgt spid="263180"/>
                                        </p:tgtEl>
                                        <p:attrNameLst>
                                          <p:attrName>ppt_h</p:attrName>
                                        </p:attrNameLst>
                                      </p:cBhvr>
                                      <p:tavLst>
                                        <p:tav tm="0">
                                          <p:val>
                                            <p:strVal val="ppt_h"/>
                                          </p:val>
                                        </p:tav>
                                        <p:tav tm="100000">
                                          <p:val>
                                            <p:fltVal val="0"/>
                                          </p:val>
                                        </p:tav>
                                      </p:tavLst>
                                    </p:anim>
                                    <p:animEffect transition="out" filter="fade">
                                      <p:cBhvr>
                                        <p:cTn id="38" dur="500"/>
                                        <p:tgtEl>
                                          <p:spTgt spid="263180"/>
                                        </p:tgtEl>
                                      </p:cBhvr>
                                    </p:animEffect>
                                    <p:set>
                                      <p:cBhvr>
                                        <p:cTn id="39" dur="1" fill="hold">
                                          <p:stCondLst>
                                            <p:cond delay="499"/>
                                          </p:stCondLst>
                                        </p:cTn>
                                        <p:tgtEl>
                                          <p:spTgt spid="263180"/>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263181"/>
                                        </p:tgtEl>
                                        <p:attrNameLst>
                                          <p:attrName>ppt_w</p:attrName>
                                        </p:attrNameLst>
                                      </p:cBhvr>
                                      <p:tavLst>
                                        <p:tav tm="0">
                                          <p:val>
                                            <p:strVal val="ppt_w"/>
                                          </p:val>
                                        </p:tav>
                                        <p:tav tm="100000">
                                          <p:val>
                                            <p:fltVal val="0"/>
                                          </p:val>
                                        </p:tav>
                                      </p:tavLst>
                                    </p:anim>
                                    <p:anim calcmode="lin" valueType="num">
                                      <p:cBhvr>
                                        <p:cTn id="42" dur="500"/>
                                        <p:tgtEl>
                                          <p:spTgt spid="263181"/>
                                        </p:tgtEl>
                                        <p:attrNameLst>
                                          <p:attrName>ppt_h</p:attrName>
                                        </p:attrNameLst>
                                      </p:cBhvr>
                                      <p:tavLst>
                                        <p:tav tm="0">
                                          <p:val>
                                            <p:strVal val="ppt_h"/>
                                          </p:val>
                                        </p:tav>
                                        <p:tav tm="100000">
                                          <p:val>
                                            <p:fltVal val="0"/>
                                          </p:val>
                                        </p:tav>
                                      </p:tavLst>
                                    </p:anim>
                                    <p:animEffect transition="out" filter="fade">
                                      <p:cBhvr>
                                        <p:cTn id="43" dur="500"/>
                                        <p:tgtEl>
                                          <p:spTgt spid="263181"/>
                                        </p:tgtEl>
                                      </p:cBhvr>
                                    </p:animEffect>
                                    <p:set>
                                      <p:cBhvr>
                                        <p:cTn id="44" dur="1" fill="hold">
                                          <p:stCondLst>
                                            <p:cond delay="499"/>
                                          </p:stCondLst>
                                        </p:cTn>
                                        <p:tgtEl>
                                          <p:spTgt spid="263181"/>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263172"/>
                                        </p:tgtEl>
                                        <p:attrNameLst>
                                          <p:attrName>ppt_w</p:attrName>
                                        </p:attrNameLst>
                                      </p:cBhvr>
                                      <p:tavLst>
                                        <p:tav tm="0">
                                          <p:val>
                                            <p:strVal val="ppt_w"/>
                                          </p:val>
                                        </p:tav>
                                        <p:tav tm="100000">
                                          <p:val>
                                            <p:fltVal val="0"/>
                                          </p:val>
                                        </p:tav>
                                      </p:tavLst>
                                    </p:anim>
                                    <p:anim calcmode="lin" valueType="num">
                                      <p:cBhvr>
                                        <p:cTn id="47" dur="500"/>
                                        <p:tgtEl>
                                          <p:spTgt spid="263172"/>
                                        </p:tgtEl>
                                        <p:attrNameLst>
                                          <p:attrName>ppt_h</p:attrName>
                                        </p:attrNameLst>
                                      </p:cBhvr>
                                      <p:tavLst>
                                        <p:tav tm="0">
                                          <p:val>
                                            <p:strVal val="ppt_h"/>
                                          </p:val>
                                        </p:tav>
                                        <p:tav tm="100000">
                                          <p:val>
                                            <p:fltVal val="0"/>
                                          </p:val>
                                        </p:tav>
                                      </p:tavLst>
                                    </p:anim>
                                    <p:animEffect transition="out" filter="fade">
                                      <p:cBhvr>
                                        <p:cTn id="48" dur="500"/>
                                        <p:tgtEl>
                                          <p:spTgt spid="263172"/>
                                        </p:tgtEl>
                                      </p:cBhvr>
                                    </p:animEffect>
                                    <p:set>
                                      <p:cBhvr>
                                        <p:cTn id="49" dur="1" fill="hold">
                                          <p:stCondLst>
                                            <p:cond delay="499"/>
                                          </p:stCondLst>
                                        </p:cTn>
                                        <p:tgtEl>
                                          <p:spTgt spid="263172"/>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263176"/>
                                        </p:tgtEl>
                                        <p:attrNameLst>
                                          <p:attrName>ppt_w</p:attrName>
                                        </p:attrNameLst>
                                      </p:cBhvr>
                                      <p:tavLst>
                                        <p:tav tm="0">
                                          <p:val>
                                            <p:strVal val="ppt_w"/>
                                          </p:val>
                                        </p:tav>
                                        <p:tav tm="100000">
                                          <p:val>
                                            <p:fltVal val="0"/>
                                          </p:val>
                                        </p:tav>
                                      </p:tavLst>
                                    </p:anim>
                                    <p:anim calcmode="lin" valueType="num">
                                      <p:cBhvr>
                                        <p:cTn id="52" dur="500"/>
                                        <p:tgtEl>
                                          <p:spTgt spid="263176"/>
                                        </p:tgtEl>
                                        <p:attrNameLst>
                                          <p:attrName>ppt_h</p:attrName>
                                        </p:attrNameLst>
                                      </p:cBhvr>
                                      <p:tavLst>
                                        <p:tav tm="0">
                                          <p:val>
                                            <p:strVal val="ppt_h"/>
                                          </p:val>
                                        </p:tav>
                                        <p:tav tm="100000">
                                          <p:val>
                                            <p:fltVal val="0"/>
                                          </p:val>
                                        </p:tav>
                                      </p:tavLst>
                                    </p:anim>
                                    <p:animEffect transition="out" filter="fade">
                                      <p:cBhvr>
                                        <p:cTn id="53" dur="500"/>
                                        <p:tgtEl>
                                          <p:spTgt spid="263176"/>
                                        </p:tgtEl>
                                      </p:cBhvr>
                                    </p:animEffect>
                                    <p:set>
                                      <p:cBhvr>
                                        <p:cTn id="54" dur="1" fill="hold">
                                          <p:stCondLst>
                                            <p:cond delay="499"/>
                                          </p:stCondLst>
                                        </p:cTn>
                                        <p:tgtEl>
                                          <p:spTgt spid="263176"/>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263173"/>
                                        </p:tgtEl>
                                        <p:attrNameLst>
                                          <p:attrName>style.visibility</p:attrName>
                                        </p:attrNameLst>
                                      </p:cBhvr>
                                      <p:to>
                                        <p:strVal val="visible"/>
                                      </p:to>
                                    </p:set>
                                    <p:anim calcmode="lin" valueType="num">
                                      <p:cBhvr>
                                        <p:cTn id="57" dur="500" fill="hold"/>
                                        <p:tgtEl>
                                          <p:spTgt spid="263173"/>
                                        </p:tgtEl>
                                        <p:attrNameLst>
                                          <p:attrName>ppt_w</p:attrName>
                                        </p:attrNameLst>
                                      </p:cBhvr>
                                      <p:tavLst>
                                        <p:tav tm="0">
                                          <p:val>
                                            <p:fltVal val="0"/>
                                          </p:val>
                                        </p:tav>
                                        <p:tav tm="100000">
                                          <p:val>
                                            <p:strVal val="#ppt_w"/>
                                          </p:val>
                                        </p:tav>
                                      </p:tavLst>
                                    </p:anim>
                                    <p:anim calcmode="lin" valueType="num">
                                      <p:cBhvr>
                                        <p:cTn id="58" dur="500" fill="hold"/>
                                        <p:tgtEl>
                                          <p:spTgt spid="263173"/>
                                        </p:tgtEl>
                                        <p:attrNameLst>
                                          <p:attrName>ppt_h</p:attrName>
                                        </p:attrNameLst>
                                      </p:cBhvr>
                                      <p:tavLst>
                                        <p:tav tm="0">
                                          <p:val>
                                            <p:fltVal val="0"/>
                                          </p:val>
                                        </p:tav>
                                        <p:tav tm="100000">
                                          <p:val>
                                            <p:strVal val="#ppt_h"/>
                                          </p:val>
                                        </p:tav>
                                      </p:tavLst>
                                    </p:anim>
                                    <p:animEffect transition="in" filter="fade">
                                      <p:cBhvr>
                                        <p:cTn id="59" dur="500"/>
                                        <p:tgtEl>
                                          <p:spTgt spid="263173"/>
                                        </p:tgtEl>
                                      </p:cBhvr>
                                    </p:animEffect>
                                  </p:childTnLst>
                                </p:cTn>
                              </p:par>
                              <p:par>
                                <p:cTn id="60" presetID="53" presetClass="entr" presetSubtype="0" fill="hold" nodeType="withEffect">
                                  <p:stCondLst>
                                    <p:cond delay="0"/>
                                  </p:stCondLst>
                                  <p:childTnLst>
                                    <p:set>
                                      <p:cBhvr>
                                        <p:cTn id="61" dur="1" fill="hold">
                                          <p:stCondLst>
                                            <p:cond delay="0"/>
                                          </p:stCondLst>
                                        </p:cTn>
                                        <p:tgtEl>
                                          <p:spTgt spid="263177"/>
                                        </p:tgtEl>
                                        <p:attrNameLst>
                                          <p:attrName>style.visibility</p:attrName>
                                        </p:attrNameLst>
                                      </p:cBhvr>
                                      <p:to>
                                        <p:strVal val="visible"/>
                                      </p:to>
                                    </p:set>
                                    <p:anim calcmode="lin" valueType="num">
                                      <p:cBhvr>
                                        <p:cTn id="62" dur="500" fill="hold"/>
                                        <p:tgtEl>
                                          <p:spTgt spid="263177"/>
                                        </p:tgtEl>
                                        <p:attrNameLst>
                                          <p:attrName>ppt_w</p:attrName>
                                        </p:attrNameLst>
                                      </p:cBhvr>
                                      <p:tavLst>
                                        <p:tav tm="0">
                                          <p:val>
                                            <p:fltVal val="0"/>
                                          </p:val>
                                        </p:tav>
                                        <p:tav tm="100000">
                                          <p:val>
                                            <p:strVal val="#ppt_w"/>
                                          </p:val>
                                        </p:tav>
                                      </p:tavLst>
                                    </p:anim>
                                    <p:anim calcmode="lin" valueType="num">
                                      <p:cBhvr>
                                        <p:cTn id="63" dur="500" fill="hold"/>
                                        <p:tgtEl>
                                          <p:spTgt spid="263177"/>
                                        </p:tgtEl>
                                        <p:attrNameLst>
                                          <p:attrName>ppt_h</p:attrName>
                                        </p:attrNameLst>
                                      </p:cBhvr>
                                      <p:tavLst>
                                        <p:tav tm="0">
                                          <p:val>
                                            <p:fltVal val="0"/>
                                          </p:val>
                                        </p:tav>
                                        <p:tav tm="100000">
                                          <p:val>
                                            <p:strVal val="#ppt_h"/>
                                          </p:val>
                                        </p:tav>
                                      </p:tavLst>
                                    </p:anim>
                                    <p:animEffect transition="in" filter="fade">
                                      <p:cBhvr>
                                        <p:cTn id="64" dur="500"/>
                                        <p:tgtEl>
                                          <p:spTgt spid="26317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63182"/>
                                        </p:tgtEl>
                                        <p:attrNameLst>
                                          <p:attrName>style.visibility</p:attrName>
                                        </p:attrNameLst>
                                      </p:cBhvr>
                                      <p:to>
                                        <p:strVal val="visible"/>
                                      </p:to>
                                    </p:set>
                                    <p:anim calcmode="lin" valueType="num">
                                      <p:cBhvr>
                                        <p:cTn id="69" dur="500" fill="hold"/>
                                        <p:tgtEl>
                                          <p:spTgt spid="263182"/>
                                        </p:tgtEl>
                                        <p:attrNameLst>
                                          <p:attrName>ppt_w</p:attrName>
                                        </p:attrNameLst>
                                      </p:cBhvr>
                                      <p:tavLst>
                                        <p:tav tm="0">
                                          <p:val>
                                            <p:fltVal val="0"/>
                                          </p:val>
                                        </p:tav>
                                        <p:tav tm="100000">
                                          <p:val>
                                            <p:strVal val="#ppt_w"/>
                                          </p:val>
                                        </p:tav>
                                      </p:tavLst>
                                    </p:anim>
                                    <p:anim calcmode="lin" valueType="num">
                                      <p:cBhvr>
                                        <p:cTn id="70" dur="500" fill="hold"/>
                                        <p:tgtEl>
                                          <p:spTgt spid="263182"/>
                                        </p:tgtEl>
                                        <p:attrNameLst>
                                          <p:attrName>ppt_h</p:attrName>
                                        </p:attrNameLst>
                                      </p:cBhvr>
                                      <p:tavLst>
                                        <p:tav tm="0">
                                          <p:val>
                                            <p:fltVal val="0"/>
                                          </p:val>
                                        </p:tav>
                                        <p:tav tm="100000">
                                          <p:val>
                                            <p:strVal val="#ppt_h"/>
                                          </p:val>
                                        </p:tav>
                                      </p:tavLst>
                                    </p:anim>
                                    <p:animEffect transition="in" filter="fade">
                                      <p:cBhvr>
                                        <p:cTn id="71" dur="500"/>
                                        <p:tgtEl>
                                          <p:spTgt spid="263182"/>
                                        </p:tgtEl>
                                      </p:cBhvr>
                                    </p:animEffect>
                                  </p:childTnLst>
                                </p:cTn>
                              </p:par>
                            </p:childTnLst>
                          </p:cTn>
                        </p:par>
                        <p:par>
                          <p:cTn id="72" fill="hold" nodeType="afterGroup">
                            <p:stCondLst>
                              <p:cond delay="500"/>
                            </p:stCondLst>
                            <p:childTnLst>
                              <p:par>
                                <p:cTn id="73" presetID="53" presetClass="entr" presetSubtype="0" fill="hold" grpId="0" nodeType="afterEffect">
                                  <p:stCondLst>
                                    <p:cond delay="0"/>
                                  </p:stCondLst>
                                  <p:childTnLst>
                                    <p:set>
                                      <p:cBhvr>
                                        <p:cTn id="74" dur="1" fill="hold">
                                          <p:stCondLst>
                                            <p:cond delay="0"/>
                                          </p:stCondLst>
                                        </p:cTn>
                                        <p:tgtEl>
                                          <p:spTgt spid="263183"/>
                                        </p:tgtEl>
                                        <p:attrNameLst>
                                          <p:attrName>style.visibility</p:attrName>
                                        </p:attrNameLst>
                                      </p:cBhvr>
                                      <p:to>
                                        <p:strVal val="visible"/>
                                      </p:to>
                                    </p:set>
                                    <p:anim calcmode="lin" valueType="num">
                                      <p:cBhvr>
                                        <p:cTn id="75" dur="500" fill="hold"/>
                                        <p:tgtEl>
                                          <p:spTgt spid="263183"/>
                                        </p:tgtEl>
                                        <p:attrNameLst>
                                          <p:attrName>ppt_w</p:attrName>
                                        </p:attrNameLst>
                                      </p:cBhvr>
                                      <p:tavLst>
                                        <p:tav tm="0">
                                          <p:val>
                                            <p:fltVal val="0"/>
                                          </p:val>
                                        </p:tav>
                                        <p:tav tm="100000">
                                          <p:val>
                                            <p:strVal val="#ppt_w"/>
                                          </p:val>
                                        </p:tav>
                                      </p:tavLst>
                                    </p:anim>
                                    <p:anim calcmode="lin" valueType="num">
                                      <p:cBhvr>
                                        <p:cTn id="76" dur="500" fill="hold"/>
                                        <p:tgtEl>
                                          <p:spTgt spid="263183"/>
                                        </p:tgtEl>
                                        <p:attrNameLst>
                                          <p:attrName>ppt_h</p:attrName>
                                        </p:attrNameLst>
                                      </p:cBhvr>
                                      <p:tavLst>
                                        <p:tav tm="0">
                                          <p:val>
                                            <p:fltVal val="0"/>
                                          </p:val>
                                        </p:tav>
                                        <p:tav tm="100000">
                                          <p:val>
                                            <p:strVal val="#ppt_h"/>
                                          </p:val>
                                        </p:tav>
                                      </p:tavLst>
                                    </p:anim>
                                    <p:animEffect transition="in" filter="fade">
                                      <p:cBhvr>
                                        <p:cTn id="77" dur="500"/>
                                        <p:tgtEl>
                                          <p:spTgt spid="26318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xit" presetSubtype="0" fill="hold" grpId="1" nodeType="clickEffect">
                                  <p:stCondLst>
                                    <p:cond delay="0"/>
                                  </p:stCondLst>
                                  <p:childTnLst>
                                    <p:anim calcmode="lin" valueType="num">
                                      <p:cBhvr>
                                        <p:cTn id="81" dur="500"/>
                                        <p:tgtEl>
                                          <p:spTgt spid="263182"/>
                                        </p:tgtEl>
                                        <p:attrNameLst>
                                          <p:attrName>ppt_w</p:attrName>
                                        </p:attrNameLst>
                                      </p:cBhvr>
                                      <p:tavLst>
                                        <p:tav tm="0">
                                          <p:val>
                                            <p:strVal val="ppt_w"/>
                                          </p:val>
                                        </p:tav>
                                        <p:tav tm="100000">
                                          <p:val>
                                            <p:fltVal val="0"/>
                                          </p:val>
                                        </p:tav>
                                      </p:tavLst>
                                    </p:anim>
                                    <p:anim calcmode="lin" valueType="num">
                                      <p:cBhvr>
                                        <p:cTn id="82" dur="500"/>
                                        <p:tgtEl>
                                          <p:spTgt spid="263182"/>
                                        </p:tgtEl>
                                        <p:attrNameLst>
                                          <p:attrName>ppt_h</p:attrName>
                                        </p:attrNameLst>
                                      </p:cBhvr>
                                      <p:tavLst>
                                        <p:tav tm="0">
                                          <p:val>
                                            <p:strVal val="ppt_h"/>
                                          </p:val>
                                        </p:tav>
                                        <p:tav tm="100000">
                                          <p:val>
                                            <p:fltVal val="0"/>
                                          </p:val>
                                        </p:tav>
                                      </p:tavLst>
                                    </p:anim>
                                    <p:animEffect transition="out" filter="fade">
                                      <p:cBhvr>
                                        <p:cTn id="83" dur="500"/>
                                        <p:tgtEl>
                                          <p:spTgt spid="263182"/>
                                        </p:tgtEl>
                                      </p:cBhvr>
                                    </p:animEffect>
                                    <p:set>
                                      <p:cBhvr>
                                        <p:cTn id="84" dur="1" fill="hold">
                                          <p:stCondLst>
                                            <p:cond delay="499"/>
                                          </p:stCondLst>
                                        </p:cTn>
                                        <p:tgtEl>
                                          <p:spTgt spid="263182"/>
                                        </p:tgtEl>
                                        <p:attrNameLst>
                                          <p:attrName>style.visibility</p:attrName>
                                        </p:attrNameLst>
                                      </p:cBhvr>
                                      <p:to>
                                        <p:strVal val="hidden"/>
                                      </p:to>
                                    </p:set>
                                  </p:childTnLst>
                                </p:cTn>
                              </p:par>
                              <p:par>
                                <p:cTn id="85" presetID="53" presetClass="exit" presetSubtype="0" fill="hold" grpId="1" nodeType="withEffect">
                                  <p:stCondLst>
                                    <p:cond delay="0"/>
                                  </p:stCondLst>
                                  <p:childTnLst>
                                    <p:anim calcmode="lin" valueType="num">
                                      <p:cBhvr>
                                        <p:cTn id="86" dur="500"/>
                                        <p:tgtEl>
                                          <p:spTgt spid="263183"/>
                                        </p:tgtEl>
                                        <p:attrNameLst>
                                          <p:attrName>ppt_w</p:attrName>
                                        </p:attrNameLst>
                                      </p:cBhvr>
                                      <p:tavLst>
                                        <p:tav tm="0">
                                          <p:val>
                                            <p:strVal val="ppt_w"/>
                                          </p:val>
                                        </p:tav>
                                        <p:tav tm="100000">
                                          <p:val>
                                            <p:fltVal val="0"/>
                                          </p:val>
                                        </p:tav>
                                      </p:tavLst>
                                    </p:anim>
                                    <p:anim calcmode="lin" valueType="num">
                                      <p:cBhvr>
                                        <p:cTn id="87" dur="500"/>
                                        <p:tgtEl>
                                          <p:spTgt spid="263183"/>
                                        </p:tgtEl>
                                        <p:attrNameLst>
                                          <p:attrName>ppt_h</p:attrName>
                                        </p:attrNameLst>
                                      </p:cBhvr>
                                      <p:tavLst>
                                        <p:tav tm="0">
                                          <p:val>
                                            <p:strVal val="ppt_h"/>
                                          </p:val>
                                        </p:tav>
                                        <p:tav tm="100000">
                                          <p:val>
                                            <p:fltVal val="0"/>
                                          </p:val>
                                        </p:tav>
                                      </p:tavLst>
                                    </p:anim>
                                    <p:animEffect transition="out" filter="fade">
                                      <p:cBhvr>
                                        <p:cTn id="88" dur="500"/>
                                        <p:tgtEl>
                                          <p:spTgt spid="263183"/>
                                        </p:tgtEl>
                                      </p:cBhvr>
                                    </p:animEffect>
                                    <p:set>
                                      <p:cBhvr>
                                        <p:cTn id="89" dur="1" fill="hold">
                                          <p:stCondLst>
                                            <p:cond delay="499"/>
                                          </p:stCondLst>
                                        </p:cTn>
                                        <p:tgtEl>
                                          <p:spTgt spid="263183"/>
                                        </p:tgtEl>
                                        <p:attrNameLst>
                                          <p:attrName>style.visibility</p:attrName>
                                        </p:attrNameLst>
                                      </p:cBhvr>
                                      <p:to>
                                        <p:strVal val="hidden"/>
                                      </p:to>
                                    </p:set>
                                  </p:childTnLst>
                                </p:cTn>
                              </p:par>
                              <p:par>
                                <p:cTn id="90" presetID="53" presetClass="exit" presetSubtype="0" fill="hold" nodeType="withEffect">
                                  <p:stCondLst>
                                    <p:cond delay="0"/>
                                  </p:stCondLst>
                                  <p:childTnLst>
                                    <p:anim calcmode="lin" valueType="num">
                                      <p:cBhvr>
                                        <p:cTn id="91" dur="500"/>
                                        <p:tgtEl>
                                          <p:spTgt spid="263177"/>
                                        </p:tgtEl>
                                        <p:attrNameLst>
                                          <p:attrName>ppt_w</p:attrName>
                                        </p:attrNameLst>
                                      </p:cBhvr>
                                      <p:tavLst>
                                        <p:tav tm="0">
                                          <p:val>
                                            <p:strVal val="ppt_w"/>
                                          </p:val>
                                        </p:tav>
                                        <p:tav tm="100000">
                                          <p:val>
                                            <p:fltVal val="0"/>
                                          </p:val>
                                        </p:tav>
                                      </p:tavLst>
                                    </p:anim>
                                    <p:anim calcmode="lin" valueType="num">
                                      <p:cBhvr>
                                        <p:cTn id="92" dur="500"/>
                                        <p:tgtEl>
                                          <p:spTgt spid="263177"/>
                                        </p:tgtEl>
                                        <p:attrNameLst>
                                          <p:attrName>ppt_h</p:attrName>
                                        </p:attrNameLst>
                                      </p:cBhvr>
                                      <p:tavLst>
                                        <p:tav tm="0">
                                          <p:val>
                                            <p:strVal val="ppt_h"/>
                                          </p:val>
                                        </p:tav>
                                        <p:tav tm="100000">
                                          <p:val>
                                            <p:fltVal val="0"/>
                                          </p:val>
                                        </p:tav>
                                      </p:tavLst>
                                    </p:anim>
                                    <p:animEffect transition="out" filter="fade">
                                      <p:cBhvr>
                                        <p:cTn id="93" dur="500"/>
                                        <p:tgtEl>
                                          <p:spTgt spid="263177"/>
                                        </p:tgtEl>
                                      </p:cBhvr>
                                    </p:animEffect>
                                    <p:set>
                                      <p:cBhvr>
                                        <p:cTn id="94" dur="1" fill="hold">
                                          <p:stCondLst>
                                            <p:cond delay="499"/>
                                          </p:stCondLst>
                                        </p:cTn>
                                        <p:tgtEl>
                                          <p:spTgt spid="263177"/>
                                        </p:tgtEl>
                                        <p:attrNameLst>
                                          <p:attrName>style.visibility</p:attrName>
                                        </p:attrNameLst>
                                      </p:cBhvr>
                                      <p:to>
                                        <p:strVal val="hidden"/>
                                      </p:to>
                                    </p:set>
                                  </p:childTnLst>
                                </p:cTn>
                              </p:par>
                              <p:par>
                                <p:cTn id="95" presetID="53" presetClass="exit" presetSubtype="0" fill="hold" grpId="1" nodeType="withEffect">
                                  <p:stCondLst>
                                    <p:cond delay="0"/>
                                  </p:stCondLst>
                                  <p:childTnLst>
                                    <p:anim calcmode="lin" valueType="num">
                                      <p:cBhvr>
                                        <p:cTn id="96" dur="500"/>
                                        <p:tgtEl>
                                          <p:spTgt spid="263173"/>
                                        </p:tgtEl>
                                        <p:attrNameLst>
                                          <p:attrName>ppt_w</p:attrName>
                                        </p:attrNameLst>
                                      </p:cBhvr>
                                      <p:tavLst>
                                        <p:tav tm="0">
                                          <p:val>
                                            <p:strVal val="ppt_w"/>
                                          </p:val>
                                        </p:tav>
                                        <p:tav tm="100000">
                                          <p:val>
                                            <p:fltVal val="0"/>
                                          </p:val>
                                        </p:tav>
                                      </p:tavLst>
                                    </p:anim>
                                    <p:anim calcmode="lin" valueType="num">
                                      <p:cBhvr>
                                        <p:cTn id="97" dur="500"/>
                                        <p:tgtEl>
                                          <p:spTgt spid="263173"/>
                                        </p:tgtEl>
                                        <p:attrNameLst>
                                          <p:attrName>ppt_h</p:attrName>
                                        </p:attrNameLst>
                                      </p:cBhvr>
                                      <p:tavLst>
                                        <p:tav tm="0">
                                          <p:val>
                                            <p:strVal val="ppt_h"/>
                                          </p:val>
                                        </p:tav>
                                        <p:tav tm="100000">
                                          <p:val>
                                            <p:fltVal val="0"/>
                                          </p:val>
                                        </p:tav>
                                      </p:tavLst>
                                    </p:anim>
                                    <p:animEffect transition="out" filter="fade">
                                      <p:cBhvr>
                                        <p:cTn id="98" dur="500"/>
                                        <p:tgtEl>
                                          <p:spTgt spid="263173"/>
                                        </p:tgtEl>
                                      </p:cBhvr>
                                    </p:animEffect>
                                    <p:set>
                                      <p:cBhvr>
                                        <p:cTn id="99" dur="1" fill="hold">
                                          <p:stCondLst>
                                            <p:cond delay="499"/>
                                          </p:stCondLst>
                                        </p:cTn>
                                        <p:tgtEl>
                                          <p:spTgt spid="263173"/>
                                        </p:tgtEl>
                                        <p:attrNameLst>
                                          <p:attrName>style.visibility</p:attrName>
                                        </p:attrNameLst>
                                      </p:cBhvr>
                                      <p:to>
                                        <p:strVal val="hidden"/>
                                      </p:to>
                                    </p:set>
                                  </p:childTnLst>
                                </p:cTn>
                              </p:par>
                              <p:par>
                                <p:cTn id="100" presetID="53" presetClass="entr" presetSubtype="0" fill="hold" grpId="0" nodeType="withEffect">
                                  <p:stCondLst>
                                    <p:cond delay="0"/>
                                  </p:stCondLst>
                                  <p:childTnLst>
                                    <p:set>
                                      <p:cBhvr>
                                        <p:cTn id="101" dur="1" fill="hold">
                                          <p:stCondLst>
                                            <p:cond delay="0"/>
                                          </p:stCondLst>
                                        </p:cTn>
                                        <p:tgtEl>
                                          <p:spTgt spid="263174"/>
                                        </p:tgtEl>
                                        <p:attrNameLst>
                                          <p:attrName>style.visibility</p:attrName>
                                        </p:attrNameLst>
                                      </p:cBhvr>
                                      <p:to>
                                        <p:strVal val="visible"/>
                                      </p:to>
                                    </p:set>
                                    <p:anim calcmode="lin" valueType="num">
                                      <p:cBhvr>
                                        <p:cTn id="102" dur="500" fill="hold"/>
                                        <p:tgtEl>
                                          <p:spTgt spid="263174"/>
                                        </p:tgtEl>
                                        <p:attrNameLst>
                                          <p:attrName>ppt_w</p:attrName>
                                        </p:attrNameLst>
                                      </p:cBhvr>
                                      <p:tavLst>
                                        <p:tav tm="0">
                                          <p:val>
                                            <p:fltVal val="0"/>
                                          </p:val>
                                        </p:tav>
                                        <p:tav tm="100000">
                                          <p:val>
                                            <p:strVal val="#ppt_w"/>
                                          </p:val>
                                        </p:tav>
                                      </p:tavLst>
                                    </p:anim>
                                    <p:anim calcmode="lin" valueType="num">
                                      <p:cBhvr>
                                        <p:cTn id="103" dur="500" fill="hold"/>
                                        <p:tgtEl>
                                          <p:spTgt spid="263174"/>
                                        </p:tgtEl>
                                        <p:attrNameLst>
                                          <p:attrName>ppt_h</p:attrName>
                                        </p:attrNameLst>
                                      </p:cBhvr>
                                      <p:tavLst>
                                        <p:tav tm="0">
                                          <p:val>
                                            <p:fltVal val="0"/>
                                          </p:val>
                                        </p:tav>
                                        <p:tav tm="100000">
                                          <p:val>
                                            <p:strVal val="#ppt_h"/>
                                          </p:val>
                                        </p:tav>
                                      </p:tavLst>
                                    </p:anim>
                                    <p:animEffect transition="in" filter="fade">
                                      <p:cBhvr>
                                        <p:cTn id="104" dur="500"/>
                                        <p:tgtEl>
                                          <p:spTgt spid="263174"/>
                                        </p:tgtEl>
                                      </p:cBhvr>
                                    </p:animEffect>
                                  </p:childTnLst>
                                </p:cTn>
                              </p:par>
                              <p:par>
                                <p:cTn id="105" presetID="53" presetClass="entr" presetSubtype="0" fill="hold" nodeType="withEffect">
                                  <p:stCondLst>
                                    <p:cond delay="0"/>
                                  </p:stCondLst>
                                  <p:childTnLst>
                                    <p:set>
                                      <p:cBhvr>
                                        <p:cTn id="106" dur="1" fill="hold">
                                          <p:stCondLst>
                                            <p:cond delay="0"/>
                                          </p:stCondLst>
                                        </p:cTn>
                                        <p:tgtEl>
                                          <p:spTgt spid="263178"/>
                                        </p:tgtEl>
                                        <p:attrNameLst>
                                          <p:attrName>style.visibility</p:attrName>
                                        </p:attrNameLst>
                                      </p:cBhvr>
                                      <p:to>
                                        <p:strVal val="visible"/>
                                      </p:to>
                                    </p:set>
                                    <p:anim calcmode="lin" valueType="num">
                                      <p:cBhvr>
                                        <p:cTn id="107" dur="500" fill="hold"/>
                                        <p:tgtEl>
                                          <p:spTgt spid="263178"/>
                                        </p:tgtEl>
                                        <p:attrNameLst>
                                          <p:attrName>ppt_w</p:attrName>
                                        </p:attrNameLst>
                                      </p:cBhvr>
                                      <p:tavLst>
                                        <p:tav tm="0">
                                          <p:val>
                                            <p:fltVal val="0"/>
                                          </p:val>
                                        </p:tav>
                                        <p:tav tm="100000">
                                          <p:val>
                                            <p:strVal val="#ppt_w"/>
                                          </p:val>
                                        </p:tav>
                                      </p:tavLst>
                                    </p:anim>
                                    <p:anim calcmode="lin" valueType="num">
                                      <p:cBhvr>
                                        <p:cTn id="108" dur="500" fill="hold"/>
                                        <p:tgtEl>
                                          <p:spTgt spid="263178"/>
                                        </p:tgtEl>
                                        <p:attrNameLst>
                                          <p:attrName>ppt_h</p:attrName>
                                        </p:attrNameLst>
                                      </p:cBhvr>
                                      <p:tavLst>
                                        <p:tav tm="0">
                                          <p:val>
                                            <p:fltVal val="0"/>
                                          </p:val>
                                        </p:tav>
                                        <p:tav tm="100000">
                                          <p:val>
                                            <p:strVal val="#ppt_h"/>
                                          </p:val>
                                        </p:tav>
                                      </p:tavLst>
                                    </p:anim>
                                    <p:animEffect transition="in" filter="fade">
                                      <p:cBhvr>
                                        <p:cTn id="109" dur="500"/>
                                        <p:tgtEl>
                                          <p:spTgt spid="26317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63184"/>
                                        </p:tgtEl>
                                        <p:attrNameLst>
                                          <p:attrName>style.visibility</p:attrName>
                                        </p:attrNameLst>
                                      </p:cBhvr>
                                      <p:to>
                                        <p:strVal val="visible"/>
                                      </p:to>
                                    </p:set>
                                    <p:anim calcmode="lin" valueType="num">
                                      <p:cBhvr>
                                        <p:cTn id="114" dur="500" fill="hold"/>
                                        <p:tgtEl>
                                          <p:spTgt spid="263184"/>
                                        </p:tgtEl>
                                        <p:attrNameLst>
                                          <p:attrName>ppt_w</p:attrName>
                                        </p:attrNameLst>
                                      </p:cBhvr>
                                      <p:tavLst>
                                        <p:tav tm="0">
                                          <p:val>
                                            <p:fltVal val="0"/>
                                          </p:val>
                                        </p:tav>
                                        <p:tav tm="100000">
                                          <p:val>
                                            <p:strVal val="#ppt_w"/>
                                          </p:val>
                                        </p:tav>
                                      </p:tavLst>
                                    </p:anim>
                                    <p:anim calcmode="lin" valueType="num">
                                      <p:cBhvr>
                                        <p:cTn id="115" dur="500" fill="hold"/>
                                        <p:tgtEl>
                                          <p:spTgt spid="263184"/>
                                        </p:tgtEl>
                                        <p:attrNameLst>
                                          <p:attrName>ppt_h</p:attrName>
                                        </p:attrNameLst>
                                      </p:cBhvr>
                                      <p:tavLst>
                                        <p:tav tm="0">
                                          <p:val>
                                            <p:fltVal val="0"/>
                                          </p:val>
                                        </p:tav>
                                        <p:tav tm="100000">
                                          <p:val>
                                            <p:strVal val="#ppt_h"/>
                                          </p:val>
                                        </p:tav>
                                      </p:tavLst>
                                    </p:anim>
                                    <p:animEffect transition="in" filter="fade">
                                      <p:cBhvr>
                                        <p:cTn id="116" dur="500"/>
                                        <p:tgtEl>
                                          <p:spTgt spid="263184"/>
                                        </p:tgtEl>
                                      </p:cBhvr>
                                    </p:animEffect>
                                  </p:childTnLst>
                                </p:cTn>
                              </p:par>
                            </p:childTnLst>
                          </p:cTn>
                        </p:par>
                        <p:par>
                          <p:cTn id="117" fill="hold" nodeType="afterGroup">
                            <p:stCondLst>
                              <p:cond delay="500"/>
                            </p:stCondLst>
                            <p:childTnLst>
                              <p:par>
                                <p:cTn id="118" presetID="53" presetClass="entr" presetSubtype="0" fill="hold" grpId="0" nodeType="afterEffect">
                                  <p:stCondLst>
                                    <p:cond delay="0"/>
                                  </p:stCondLst>
                                  <p:childTnLst>
                                    <p:set>
                                      <p:cBhvr>
                                        <p:cTn id="119" dur="1" fill="hold">
                                          <p:stCondLst>
                                            <p:cond delay="0"/>
                                          </p:stCondLst>
                                        </p:cTn>
                                        <p:tgtEl>
                                          <p:spTgt spid="263185"/>
                                        </p:tgtEl>
                                        <p:attrNameLst>
                                          <p:attrName>style.visibility</p:attrName>
                                        </p:attrNameLst>
                                      </p:cBhvr>
                                      <p:to>
                                        <p:strVal val="visible"/>
                                      </p:to>
                                    </p:set>
                                    <p:anim calcmode="lin" valueType="num">
                                      <p:cBhvr>
                                        <p:cTn id="120" dur="500" fill="hold"/>
                                        <p:tgtEl>
                                          <p:spTgt spid="263185"/>
                                        </p:tgtEl>
                                        <p:attrNameLst>
                                          <p:attrName>ppt_w</p:attrName>
                                        </p:attrNameLst>
                                      </p:cBhvr>
                                      <p:tavLst>
                                        <p:tav tm="0">
                                          <p:val>
                                            <p:fltVal val="0"/>
                                          </p:val>
                                        </p:tav>
                                        <p:tav tm="100000">
                                          <p:val>
                                            <p:strVal val="#ppt_w"/>
                                          </p:val>
                                        </p:tav>
                                      </p:tavLst>
                                    </p:anim>
                                    <p:anim calcmode="lin" valueType="num">
                                      <p:cBhvr>
                                        <p:cTn id="121" dur="500" fill="hold"/>
                                        <p:tgtEl>
                                          <p:spTgt spid="263185"/>
                                        </p:tgtEl>
                                        <p:attrNameLst>
                                          <p:attrName>ppt_h</p:attrName>
                                        </p:attrNameLst>
                                      </p:cBhvr>
                                      <p:tavLst>
                                        <p:tav tm="0">
                                          <p:val>
                                            <p:fltVal val="0"/>
                                          </p:val>
                                        </p:tav>
                                        <p:tav tm="100000">
                                          <p:val>
                                            <p:strVal val="#ppt_h"/>
                                          </p:val>
                                        </p:tav>
                                      </p:tavLst>
                                    </p:anim>
                                    <p:animEffect transition="in" filter="fade">
                                      <p:cBhvr>
                                        <p:cTn id="122" dur="500"/>
                                        <p:tgtEl>
                                          <p:spTgt spid="26318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xit" presetSubtype="0" fill="hold" grpId="1" nodeType="clickEffect">
                                  <p:stCondLst>
                                    <p:cond delay="0"/>
                                  </p:stCondLst>
                                  <p:childTnLst>
                                    <p:anim calcmode="lin" valueType="num">
                                      <p:cBhvr>
                                        <p:cTn id="126" dur="500"/>
                                        <p:tgtEl>
                                          <p:spTgt spid="263184"/>
                                        </p:tgtEl>
                                        <p:attrNameLst>
                                          <p:attrName>ppt_w</p:attrName>
                                        </p:attrNameLst>
                                      </p:cBhvr>
                                      <p:tavLst>
                                        <p:tav tm="0">
                                          <p:val>
                                            <p:strVal val="ppt_w"/>
                                          </p:val>
                                        </p:tav>
                                        <p:tav tm="100000">
                                          <p:val>
                                            <p:fltVal val="0"/>
                                          </p:val>
                                        </p:tav>
                                      </p:tavLst>
                                    </p:anim>
                                    <p:anim calcmode="lin" valueType="num">
                                      <p:cBhvr>
                                        <p:cTn id="127" dur="500"/>
                                        <p:tgtEl>
                                          <p:spTgt spid="263184"/>
                                        </p:tgtEl>
                                        <p:attrNameLst>
                                          <p:attrName>ppt_h</p:attrName>
                                        </p:attrNameLst>
                                      </p:cBhvr>
                                      <p:tavLst>
                                        <p:tav tm="0">
                                          <p:val>
                                            <p:strVal val="ppt_h"/>
                                          </p:val>
                                        </p:tav>
                                        <p:tav tm="100000">
                                          <p:val>
                                            <p:fltVal val="0"/>
                                          </p:val>
                                        </p:tav>
                                      </p:tavLst>
                                    </p:anim>
                                    <p:animEffect transition="out" filter="fade">
                                      <p:cBhvr>
                                        <p:cTn id="128" dur="500"/>
                                        <p:tgtEl>
                                          <p:spTgt spid="263184"/>
                                        </p:tgtEl>
                                      </p:cBhvr>
                                    </p:animEffect>
                                    <p:set>
                                      <p:cBhvr>
                                        <p:cTn id="129" dur="1" fill="hold">
                                          <p:stCondLst>
                                            <p:cond delay="499"/>
                                          </p:stCondLst>
                                        </p:cTn>
                                        <p:tgtEl>
                                          <p:spTgt spid="263184"/>
                                        </p:tgtEl>
                                        <p:attrNameLst>
                                          <p:attrName>style.visibility</p:attrName>
                                        </p:attrNameLst>
                                      </p:cBhvr>
                                      <p:to>
                                        <p:strVal val="hidden"/>
                                      </p:to>
                                    </p:set>
                                  </p:childTnLst>
                                </p:cTn>
                              </p:par>
                              <p:par>
                                <p:cTn id="130" presetID="53" presetClass="exit" presetSubtype="0" fill="hold" grpId="1" nodeType="withEffect">
                                  <p:stCondLst>
                                    <p:cond delay="0"/>
                                  </p:stCondLst>
                                  <p:childTnLst>
                                    <p:anim calcmode="lin" valueType="num">
                                      <p:cBhvr>
                                        <p:cTn id="131" dur="500"/>
                                        <p:tgtEl>
                                          <p:spTgt spid="263185"/>
                                        </p:tgtEl>
                                        <p:attrNameLst>
                                          <p:attrName>ppt_w</p:attrName>
                                        </p:attrNameLst>
                                      </p:cBhvr>
                                      <p:tavLst>
                                        <p:tav tm="0">
                                          <p:val>
                                            <p:strVal val="ppt_w"/>
                                          </p:val>
                                        </p:tav>
                                        <p:tav tm="100000">
                                          <p:val>
                                            <p:fltVal val="0"/>
                                          </p:val>
                                        </p:tav>
                                      </p:tavLst>
                                    </p:anim>
                                    <p:anim calcmode="lin" valueType="num">
                                      <p:cBhvr>
                                        <p:cTn id="132" dur="500"/>
                                        <p:tgtEl>
                                          <p:spTgt spid="263185"/>
                                        </p:tgtEl>
                                        <p:attrNameLst>
                                          <p:attrName>ppt_h</p:attrName>
                                        </p:attrNameLst>
                                      </p:cBhvr>
                                      <p:tavLst>
                                        <p:tav tm="0">
                                          <p:val>
                                            <p:strVal val="ppt_h"/>
                                          </p:val>
                                        </p:tav>
                                        <p:tav tm="100000">
                                          <p:val>
                                            <p:fltVal val="0"/>
                                          </p:val>
                                        </p:tav>
                                      </p:tavLst>
                                    </p:anim>
                                    <p:animEffect transition="out" filter="fade">
                                      <p:cBhvr>
                                        <p:cTn id="133" dur="500"/>
                                        <p:tgtEl>
                                          <p:spTgt spid="263185"/>
                                        </p:tgtEl>
                                      </p:cBhvr>
                                    </p:animEffect>
                                    <p:set>
                                      <p:cBhvr>
                                        <p:cTn id="134" dur="1" fill="hold">
                                          <p:stCondLst>
                                            <p:cond delay="499"/>
                                          </p:stCondLst>
                                        </p:cTn>
                                        <p:tgtEl>
                                          <p:spTgt spid="263185"/>
                                        </p:tgtEl>
                                        <p:attrNameLst>
                                          <p:attrName>style.visibility</p:attrName>
                                        </p:attrNameLst>
                                      </p:cBhvr>
                                      <p:to>
                                        <p:strVal val="hidden"/>
                                      </p:to>
                                    </p:set>
                                  </p:childTnLst>
                                </p:cTn>
                              </p:par>
                              <p:par>
                                <p:cTn id="135" presetID="53" presetClass="exit" presetSubtype="0" fill="hold" nodeType="withEffect">
                                  <p:stCondLst>
                                    <p:cond delay="0"/>
                                  </p:stCondLst>
                                  <p:childTnLst>
                                    <p:anim calcmode="lin" valueType="num">
                                      <p:cBhvr>
                                        <p:cTn id="136" dur="500"/>
                                        <p:tgtEl>
                                          <p:spTgt spid="263178"/>
                                        </p:tgtEl>
                                        <p:attrNameLst>
                                          <p:attrName>ppt_w</p:attrName>
                                        </p:attrNameLst>
                                      </p:cBhvr>
                                      <p:tavLst>
                                        <p:tav tm="0">
                                          <p:val>
                                            <p:strVal val="ppt_w"/>
                                          </p:val>
                                        </p:tav>
                                        <p:tav tm="100000">
                                          <p:val>
                                            <p:fltVal val="0"/>
                                          </p:val>
                                        </p:tav>
                                      </p:tavLst>
                                    </p:anim>
                                    <p:anim calcmode="lin" valueType="num">
                                      <p:cBhvr>
                                        <p:cTn id="137" dur="500"/>
                                        <p:tgtEl>
                                          <p:spTgt spid="263178"/>
                                        </p:tgtEl>
                                        <p:attrNameLst>
                                          <p:attrName>ppt_h</p:attrName>
                                        </p:attrNameLst>
                                      </p:cBhvr>
                                      <p:tavLst>
                                        <p:tav tm="0">
                                          <p:val>
                                            <p:strVal val="ppt_h"/>
                                          </p:val>
                                        </p:tav>
                                        <p:tav tm="100000">
                                          <p:val>
                                            <p:fltVal val="0"/>
                                          </p:val>
                                        </p:tav>
                                      </p:tavLst>
                                    </p:anim>
                                    <p:animEffect transition="out" filter="fade">
                                      <p:cBhvr>
                                        <p:cTn id="138" dur="500"/>
                                        <p:tgtEl>
                                          <p:spTgt spid="263178"/>
                                        </p:tgtEl>
                                      </p:cBhvr>
                                    </p:animEffect>
                                    <p:set>
                                      <p:cBhvr>
                                        <p:cTn id="139" dur="1" fill="hold">
                                          <p:stCondLst>
                                            <p:cond delay="499"/>
                                          </p:stCondLst>
                                        </p:cTn>
                                        <p:tgtEl>
                                          <p:spTgt spid="263178"/>
                                        </p:tgtEl>
                                        <p:attrNameLst>
                                          <p:attrName>style.visibility</p:attrName>
                                        </p:attrNameLst>
                                      </p:cBhvr>
                                      <p:to>
                                        <p:strVal val="hidden"/>
                                      </p:to>
                                    </p:set>
                                  </p:childTnLst>
                                </p:cTn>
                              </p:par>
                              <p:par>
                                <p:cTn id="140" presetID="53" presetClass="exit" presetSubtype="0" fill="hold" grpId="1" nodeType="withEffect">
                                  <p:stCondLst>
                                    <p:cond delay="0"/>
                                  </p:stCondLst>
                                  <p:childTnLst>
                                    <p:anim calcmode="lin" valueType="num">
                                      <p:cBhvr>
                                        <p:cTn id="141" dur="500"/>
                                        <p:tgtEl>
                                          <p:spTgt spid="263174"/>
                                        </p:tgtEl>
                                        <p:attrNameLst>
                                          <p:attrName>ppt_w</p:attrName>
                                        </p:attrNameLst>
                                      </p:cBhvr>
                                      <p:tavLst>
                                        <p:tav tm="0">
                                          <p:val>
                                            <p:strVal val="ppt_w"/>
                                          </p:val>
                                        </p:tav>
                                        <p:tav tm="100000">
                                          <p:val>
                                            <p:fltVal val="0"/>
                                          </p:val>
                                        </p:tav>
                                      </p:tavLst>
                                    </p:anim>
                                    <p:anim calcmode="lin" valueType="num">
                                      <p:cBhvr>
                                        <p:cTn id="142" dur="500"/>
                                        <p:tgtEl>
                                          <p:spTgt spid="263174"/>
                                        </p:tgtEl>
                                        <p:attrNameLst>
                                          <p:attrName>ppt_h</p:attrName>
                                        </p:attrNameLst>
                                      </p:cBhvr>
                                      <p:tavLst>
                                        <p:tav tm="0">
                                          <p:val>
                                            <p:strVal val="ppt_h"/>
                                          </p:val>
                                        </p:tav>
                                        <p:tav tm="100000">
                                          <p:val>
                                            <p:fltVal val="0"/>
                                          </p:val>
                                        </p:tav>
                                      </p:tavLst>
                                    </p:anim>
                                    <p:animEffect transition="out" filter="fade">
                                      <p:cBhvr>
                                        <p:cTn id="143" dur="500"/>
                                        <p:tgtEl>
                                          <p:spTgt spid="263174"/>
                                        </p:tgtEl>
                                      </p:cBhvr>
                                    </p:animEffect>
                                    <p:set>
                                      <p:cBhvr>
                                        <p:cTn id="144" dur="1" fill="hold">
                                          <p:stCondLst>
                                            <p:cond delay="499"/>
                                          </p:stCondLst>
                                        </p:cTn>
                                        <p:tgtEl>
                                          <p:spTgt spid="263174"/>
                                        </p:tgtEl>
                                        <p:attrNameLst>
                                          <p:attrName>style.visibility</p:attrName>
                                        </p:attrNameLst>
                                      </p:cBhvr>
                                      <p:to>
                                        <p:strVal val="hidden"/>
                                      </p:to>
                                    </p:set>
                                  </p:childTnLst>
                                </p:cTn>
                              </p:par>
                              <p:par>
                                <p:cTn id="145" presetID="53" presetClass="entr" presetSubtype="0" fill="hold" grpId="0" nodeType="withEffect">
                                  <p:stCondLst>
                                    <p:cond delay="0"/>
                                  </p:stCondLst>
                                  <p:childTnLst>
                                    <p:set>
                                      <p:cBhvr>
                                        <p:cTn id="146" dur="1" fill="hold">
                                          <p:stCondLst>
                                            <p:cond delay="0"/>
                                          </p:stCondLst>
                                        </p:cTn>
                                        <p:tgtEl>
                                          <p:spTgt spid="263175"/>
                                        </p:tgtEl>
                                        <p:attrNameLst>
                                          <p:attrName>style.visibility</p:attrName>
                                        </p:attrNameLst>
                                      </p:cBhvr>
                                      <p:to>
                                        <p:strVal val="visible"/>
                                      </p:to>
                                    </p:set>
                                    <p:anim calcmode="lin" valueType="num">
                                      <p:cBhvr>
                                        <p:cTn id="147" dur="500" fill="hold"/>
                                        <p:tgtEl>
                                          <p:spTgt spid="263175"/>
                                        </p:tgtEl>
                                        <p:attrNameLst>
                                          <p:attrName>ppt_w</p:attrName>
                                        </p:attrNameLst>
                                      </p:cBhvr>
                                      <p:tavLst>
                                        <p:tav tm="0">
                                          <p:val>
                                            <p:fltVal val="0"/>
                                          </p:val>
                                        </p:tav>
                                        <p:tav tm="100000">
                                          <p:val>
                                            <p:strVal val="#ppt_w"/>
                                          </p:val>
                                        </p:tav>
                                      </p:tavLst>
                                    </p:anim>
                                    <p:anim calcmode="lin" valueType="num">
                                      <p:cBhvr>
                                        <p:cTn id="148" dur="500" fill="hold"/>
                                        <p:tgtEl>
                                          <p:spTgt spid="263175"/>
                                        </p:tgtEl>
                                        <p:attrNameLst>
                                          <p:attrName>ppt_h</p:attrName>
                                        </p:attrNameLst>
                                      </p:cBhvr>
                                      <p:tavLst>
                                        <p:tav tm="0">
                                          <p:val>
                                            <p:fltVal val="0"/>
                                          </p:val>
                                        </p:tav>
                                        <p:tav tm="100000">
                                          <p:val>
                                            <p:strVal val="#ppt_h"/>
                                          </p:val>
                                        </p:tav>
                                      </p:tavLst>
                                    </p:anim>
                                    <p:animEffect transition="in" filter="fade">
                                      <p:cBhvr>
                                        <p:cTn id="149" dur="500"/>
                                        <p:tgtEl>
                                          <p:spTgt spid="263175"/>
                                        </p:tgtEl>
                                      </p:cBhvr>
                                    </p:animEffect>
                                  </p:childTnLst>
                                </p:cTn>
                              </p:par>
                              <p:par>
                                <p:cTn id="150" presetID="53" presetClass="entr" presetSubtype="0" fill="hold" nodeType="withEffect">
                                  <p:stCondLst>
                                    <p:cond delay="0"/>
                                  </p:stCondLst>
                                  <p:childTnLst>
                                    <p:set>
                                      <p:cBhvr>
                                        <p:cTn id="151" dur="1" fill="hold">
                                          <p:stCondLst>
                                            <p:cond delay="0"/>
                                          </p:stCondLst>
                                        </p:cTn>
                                        <p:tgtEl>
                                          <p:spTgt spid="263179"/>
                                        </p:tgtEl>
                                        <p:attrNameLst>
                                          <p:attrName>style.visibility</p:attrName>
                                        </p:attrNameLst>
                                      </p:cBhvr>
                                      <p:to>
                                        <p:strVal val="visible"/>
                                      </p:to>
                                    </p:set>
                                    <p:anim calcmode="lin" valueType="num">
                                      <p:cBhvr>
                                        <p:cTn id="152" dur="500" fill="hold"/>
                                        <p:tgtEl>
                                          <p:spTgt spid="263179"/>
                                        </p:tgtEl>
                                        <p:attrNameLst>
                                          <p:attrName>ppt_w</p:attrName>
                                        </p:attrNameLst>
                                      </p:cBhvr>
                                      <p:tavLst>
                                        <p:tav tm="0">
                                          <p:val>
                                            <p:fltVal val="0"/>
                                          </p:val>
                                        </p:tav>
                                        <p:tav tm="100000">
                                          <p:val>
                                            <p:strVal val="#ppt_w"/>
                                          </p:val>
                                        </p:tav>
                                      </p:tavLst>
                                    </p:anim>
                                    <p:anim calcmode="lin" valueType="num">
                                      <p:cBhvr>
                                        <p:cTn id="153" dur="500" fill="hold"/>
                                        <p:tgtEl>
                                          <p:spTgt spid="263179"/>
                                        </p:tgtEl>
                                        <p:attrNameLst>
                                          <p:attrName>ppt_h</p:attrName>
                                        </p:attrNameLst>
                                      </p:cBhvr>
                                      <p:tavLst>
                                        <p:tav tm="0">
                                          <p:val>
                                            <p:fltVal val="0"/>
                                          </p:val>
                                        </p:tav>
                                        <p:tav tm="100000">
                                          <p:val>
                                            <p:strVal val="#ppt_h"/>
                                          </p:val>
                                        </p:tav>
                                      </p:tavLst>
                                    </p:anim>
                                    <p:animEffect transition="in" filter="fade">
                                      <p:cBhvr>
                                        <p:cTn id="154" dur="500"/>
                                        <p:tgtEl>
                                          <p:spTgt spid="26317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263186"/>
                                        </p:tgtEl>
                                        <p:attrNameLst>
                                          <p:attrName>style.visibility</p:attrName>
                                        </p:attrNameLst>
                                      </p:cBhvr>
                                      <p:to>
                                        <p:strVal val="visible"/>
                                      </p:to>
                                    </p:set>
                                    <p:anim calcmode="lin" valueType="num">
                                      <p:cBhvr>
                                        <p:cTn id="159" dur="500" fill="hold"/>
                                        <p:tgtEl>
                                          <p:spTgt spid="263186"/>
                                        </p:tgtEl>
                                        <p:attrNameLst>
                                          <p:attrName>ppt_w</p:attrName>
                                        </p:attrNameLst>
                                      </p:cBhvr>
                                      <p:tavLst>
                                        <p:tav tm="0">
                                          <p:val>
                                            <p:fltVal val="0"/>
                                          </p:val>
                                        </p:tav>
                                        <p:tav tm="100000">
                                          <p:val>
                                            <p:strVal val="#ppt_w"/>
                                          </p:val>
                                        </p:tav>
                                      </p:tavLst>
                                    </p:anim>
                                    <p:anim calcmode="lin" valueType="num">
                                      <p:cBhvr>
                                        <p:cTn id="160" dur="500" fill="hold"/>
                                        <p:tgtEl>
                                          <p:spTgt spid="263186"/>
                                        </p:tgtEl>
                                        <p:attrNameLst>
                                          <p:attrName>ppt_h</p:attrName>
                                        </p:attrNameLst>
                                      </p:cBhvr>
                                      <p:tavLst>
                                        <p:tav tm="0">
                                          <p:val>
                                            <p:fltVal val="0"/>
                                          </p:val>
                                        </p:tav>
                                        <p:tav tm="100000">
                                          <p:val>
                                            <p:strVal val="#ppt_h"/>
                                          </p:val>
                                        </p:tav>
                                      </p:tavLst>
                                    </p:anim>
                                    <p:animEffect transition="in" filter="fade">
                                      <p:cBhvr>
                                        <p:cTn id="161" dur="500"/>
                                        <p:tgtEl>
                                          <p:spTgt spid="263186"/>
                                        </p:tgtEl>
                                      </p:cBhvr>
                                    </p:animEffect>
                                  </p:childTnLst>
                                </p:cTn>
                              </p:par>
                            </p:childTnLst>
                          </p:cTn>
                        </p:par>
                        <p:par>
                          <p:cTn id="162" fill="hold" nodeType="afterGroup">
                            <p:stCondLst>
                              <p:cond delay="500"/>
                            </p:stCondLst>
                            <p:childTnLst>
                              <p:par>
                                <p:cTn id="163" presetID="53" presetClass="entr" presetSubtype="0" fill="hold" grpId="0" nodeType="afterEffect">
                                  <p:stCondLst>
                                    <p:cond delay="0"/>
                                  </p:stCondLst>
                                  <p:childTnLst>
                                    <p:set>
                                      <p:cBhvr>
                                        <p:cTn id="164" dur="1" fill="hold">
                                          <p:stCondLst>
                                            <p:cond delay="0"/>
                                          </p:stCondLst>
                                        </p:cTn>
                                        <p:tgtEl>
                                          <p:spTgt spid="263187"/>
                                        </p:tgtEl>
                                        <p:attrNameLst>
                                          <p:attrName>style.visibility</p:attrName>
                                        </p:attrNameLst>
                                      </p:cBhvr>
                                      <p:to>
                                        <p:strVal val="visible"/>
                                      </p:to>
                                    </p:set>
                                    <p:anim calcmode="lin" valueType="num">
                                      <p:cBhvr>
                                        <p:cTn id="165" dur="500" fill="hold"/>
                                        <p:tgtEl>
                                          <p:spTgt spid="263187"/>
                                        </p:tgtEl>
                                        <p:attrNameLst>
                                          <p:attrName>ppt_w</p:attrName>
                                        </p:attrNameLst>
                                      </p:cBhvr>
                                      <p:tavLst>
                                        <p:tav tm="0">
                                          <p:val>
                                            <p:fltVal val="0"/>
                                          </p:val>
                                        </p:tav>
                                        <p:tav tm="100000">
                                          <p:val>
                                            <p:strVal val="#ppt_w"/>
                                          </p:val>
                                        </p:tav>
                                      </p:tavLst>
                                    </p:anim>
                                    <p:anim calcmode="lin" valueType="num">
                                      <p:cBhvr>
                                        <p:cTn id="166" dur="500" fill="hold"/>
                                        <p:tgtEl>
                                          <p:spTgt spid="263187"/>
                                        </p:tgtEl>
                                        <p:attrNameLst>
                                          <p:attrName>ppt_h</p:attrName>
                                        </p:attrNameLst>
                                      </p:cBhvr>
                                      <p:tavLst>
                                        <p:tav tm="0">
                                          <p:val>
                                            <p:fltVal val="0"/>
                                          </p:val>
                                        </p:tav>
                                        <p:tav tm="100000">
                                          <p:val>
                                            <p:strVal val="#ppt_h"/>
                                          </p:val>
                                        </p:tav>
                                      </p:tavLst>
                                    </p:anim>
                                    <p:animEffect transition="in" filter="fade">
                                      <p:cBhvr>
                                        <p:cTn id="167" dur="500"/>
                                        <p:tgtEl>
                                          <p:spTgt spid="26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2" grpId="1" animBg="1"/>
      <p:bldP spid="263173" grpId="0" animBg="1"/>
      <p:bldP spid="263173" grpId="1" animBg="1"/>
      <p:bldP spid="263174" grpId="0" animBg="1"/>
      <p:bldP spid="263174" grpId="1" animBg="1"/>
      <p:bldP spid="263175" grpId="0" animBg="1"/>
      <p:bldP spid="263180" grpId="0" animBg="1"/>
      <p:bldP spid="263180" grpId="1" animBg="1"/>
      <p:bldP spid="263181" grpId="0" animBg="1"/>
      <p:bldP spid="263181" grpId="1" animBg="1"/>
      <p:bldP spid="263182" grpId="0" animBg="1"/>
      <p:bldP spid="263182" grpId="1" animBg="1"/>
      <p:bldP spid="263183" grpId="0" animBg="1"/>
      <p:bldP spid="263183" grpId="1" animBg="1"/>
      <p:bldP spid="263184" grpId="0" animBg="1"/>
      <p:bldP spid="263184" grpId="1" animBg="1"/>
      <p:bldP spid="263185" grpId="0" animBg="1"/>
      <p:bldP spid="263185" grpId="1" animBg="1"/>
      <p:bldP spid="263186" grpId="0" animBg="1"/>
      <p:bldP spid="263187" grpId="0" animBg="1"/>
      <p:bldP spid="2631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981200" y="0"/>
            <a:ext cx="8229600" cy="609600"/>
          </a:xfrm>
        </p:spPr>
        <p:txBody>
          <a:bodyPr>
            <a:normAutofit fontScale="90000"/>
          </a:bodyPr>
          <a:lstStyle/>
          <a:p>
            <a:r>
              <a:rPr lang="en-US" altLang="x-none" b="1" i="1" u="sng">
                <a:ea typeface="ＭＳ Ｐゴシック" charset="-128"/>
              </a:rPr>
              <a:t>Reconstruction 1865 – 1877 </a:t>
            </a:r>
          </a:p>
        </p:txBody>
      </p:sp>
      <p:sp>
        <p:nvSpPr>
          <p:cNvPr id="3" name="Content Placeholder 2"/>
          <p:cNvSpPr>
            <a:spLocks noGrp="1"/>
          </p:cNvSpPr>
          <p:nvPr>
            <p:ph idx="1"/>
          </p:nvPr>
        </p:nvSpPr>
        <p:spPr>
          <a:xfrm>
            <a:off x="1524000" y="609600"/>
            <a:ext cx="7848600" cy="5562600"/>
          </a:xfrm>
        </p:spPr>
        <p:txBody>
          <a:bodyPr/>
          <a:lstStyle/>
          <a:p>
            <a:r>
              <a:rPr lang="en-US" altLang="x-none">
                <a:ea typeface="ＭＳ Ｐゴシック" charset="-128"/>
              </a:rPr>
              <a:t>The time period when the </a:t>
            </a:r>
            <a:r>
              <a:rPr lang="en-US" altLang="x-none" b="1" u="sng">
                <a:solidFill>
                  <a:srgbClr val="FF0000"/>
                </a:solidFill>
                <a:ea typeface="ＭＳ Ｐゴシック" charset="-128"/>
              </a:rPr>
              <a:t>USA was reunited and the south was rebuilt</a:t>
            </a:r>
            <a:r>
              <a:rPr lang="en-US" altLang="x-none">
                <a:ea typeface="ＭＳ Ｐゴシック" charset="-128"/>
              </a:rPr>
              <a:t>.</a:t>
            </a:r>
          </a:p>
          <a:p>
            <a:pPr lvl="1"/>
            <a:r>
              <a:rPr lang="en-US" altLang="x-none">
                <a:ea typeface="ＭＳ Ｐゴシック" charset="-128"/>
              </a:rPr>
              <a:t>A plan was necessary to organize the reunification.</a:t>
            </a:r>
          </a:p>
          <a:p>
            <a:r>
              <a:rPr lang="en-US" altLang="x-none">
                <a:ea typeface="ＭＳ Ｐゴシック" charset="-128"/>
              </a:rPr>
              <a:t>Lincoln started the plans.</a:t>
            </a:r>
          </a:p>
          <a:p>
            <a:pPr lvl="1"/>
            <a:r>
              <a:rPr lang="en-US" altLang="x-none">
                <a:ea typeface="ＭＳ Ｐゴシック" charset="-128"/>
              </a:rPr>
              <a:t>1865 – </a:t>
            </a:r>
            <a:r>
              <a:rPr lang="en-US" altLang="x-none" b="1" u="sng">
                <a:solidFill>
                  <a:srgbClr val="FF0000"/>
                </a:solidFill>
                <a:ea typeface="ＭＳ Ｐゴシック" charset="-128"/>
              </a:rPr>
              <a:t>13</a:t>
            </a:r>
            <a:r>
              <a:rPr lang="en-US" altLang="x-none" b="1" u="sng" baseline="30000">
                <a:solidFill>
                  <a:srgbClr val="FF0000"/>
                </a:solidFill>
                <a:ea typeface="ＭＳ Ｐゴシック" charset="-128"/>
              </a:rPr>
              <a:t>th</a:t>
            </a:r>
            <a:r>
              <a:rPr lang="en-US" altLang="x-none" b="1" u="sng">
                <a:solidFill>
                  <a:srgbClr val="FF0000"/>
                </a:solidFill>
                <a:ea typeface="ＭＳ Ｐゴシック" charset="-128"/>
              </a:rPr>
              <a:t> Amendment</a:t>
            </a:r>
            <a:r>
              <a:rPr lang="en-US" altLang="x-none" b="1">
                <a:ea typeface="ＭＳ Ｐゴシック" charset="-128"/>
              </a:rPr>
              <a:t> </a:t>
            </a:r>
            <a:r>
              <a:rPr lang="en-US" altLang="x-none">
                <a:ea typeface="ＭＳ Ｐゴシック" charset="-128"/>
              </a:rPr>
              <a:t>– abolished slavery</a:t>
            </a:r>
          </a:p>
          <a:p>
            <a:endParaRPr lang="en-US" altLang="x-none" b="1" i="1" u="sng">
              <a:solidFill>
                <a:srgbClr val="FF0000"/>
              </a:solidFill>
              <a:ea typeface="ＭＳ Ｐゴシック" charset="-128"/>
            </a:endParaRPr>
          </a:p>
          <a:p>
            <a:r>
              <a:rPr lang="en-US" altLang="x-none" b="1" i="1" u="sng">
                <a:solidFill>
                  <a:srgbClr val="FF0000"/>
                </a:solidFill>
                <a:ea typeface="ＭＳ Ｐゴシック" charset="-128"/>
              </a:rPr>
              <a:t>Quote Analysis</a:t>
            </a:r>
            <a:r>
              <a:rPr lang="en-US" altLang="x-none" b="1" i="1">
                <a:solidFill>
                  <a:srgbClr val="FF0000"/>
                </a:solidFill>
                <a:ea typeface="ＭＳ Ｐゴシック" charset="-128"/>
              </a:rPr>
              <a:t>: Read the quote from Lincoln</a:t>
            </a:r>
            <a:r>
              <a:rPr lang="en-US" altLang="en-US" b="1" i="1">
                <a:solidFill>
                  <a:srgbClr val="FF0000"/>
                </a:solidFill>
                <a:ea typeface="ＭＳ Ｐゴシック" charset="-128"/>
              </a:rPr>
              <a:t>’</a:t>
            </a:r>
            <a:r>
              <a:rPr lang="en-US" altLang="x-none" b="1" i="1">
                <a:solidFill>
                  <a:srgbClr val="FF0000"/>
                </a:solidFill>
                <a:ea typeface="ＭＳ Ｐゴシック" charset="-128"/>
              </a:rPr>
              <a:t>s Second Inaugural Address</a:t>
            </a:r>
          </a:p>
          <a:p>
            <a:pPr lvl="1"/>
            <a:r>
              <a:rPr lang="en-US" altLang="x-none">
                <a:ea typeface="ＭＳ Ｐゴシック" charset="-128"/>
              </a:rPr>
              <a:t>Based on the quote, </a:t>
            </a:r>
            <a:r>
              <a:rPr lang="en-US" altLang="x-none" b="1">
                <a:ea typeface="ＭＳ Ｐゴシック" charset="-128"/>
              </a:rPr>
              <a:t>What do you think Lincoln</a:t>
            </a:r>
            <a:r>
              <a:rPr lang="en-US" altLang="en-US" b="1">
                <a:ea typeface="ＭＳ Ｐゴシック" charset="-128"/>
              </a:rPr>
              <a:t>’</a:t>
            </a:r>
            <a:r>
              <a:rPr lang="en-US" altLang="x-none" b="1">
                <a:ea typeface="ＭＳ Ｐゴシック" charset="-128"/>
              </a:rPr>
              <a:t>s plan was for Reconstruction? </a:t>
            </a:r>
            <a:r>
              <a:rPr lang="en-US" altLang="x-none">
                <a:ea typeface="ＭＳ Ｐゴシック" charset="-128"/>
              </a:rPr>
              <a:t>Explain by citing evidence from the quote.</a:t>
            </a:r>
          </a:p>
          <a:p>
            <a:endParaRPr lang="en-US" altLang="x-none">
              <a:ea typeface="ＭＳ Ｐゴシック" charset="-128"/>
            </a:endParaRPr>
          </a:p>
          <a:p>
            <a:endParaRPr lang="en-US" altLang="x-none">
              <a:ea typeface="ＭＳ Ｐゴシック" charset="-128"/>
            </a:endParaRPr>
          </a:p>
          <a:p>
            <a:endParaRPr lang="en-US" altLang="x-none">
              <a:ea typeface="ＭＳ Ｐゴシック" charset="-128"/>
            </a:endParaRPr>
          </a:p>
          <a:p>
            <a:pPr>
              <a:buFont typeface="Arial" charset="0"/>
              <a:buNone/>
            </a:pPr>
            <a:endParaRPr lang="en-US" altLang="x-none">
              <a:ea typeface="ＭＳ Ｐゴシック" charset="-128"/>
            </a:endParaRPr>
          </a:p>
          <a:p>
            <a:endParaRPr lang="en-US" altLang="x-none">
              <a:ea typeface="ＭＳ Ｐゴシック"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888" y="3962400"/>
            <a:ext cx="153511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74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524000" y="228601"/>
            <a:ext cx="9144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600" b="1">
                <a:solidFill>
                  <a:srgbClr val="000020"/>
                </a:solidFill>
                <a:latin typeface="Times" charset="0"/>
              </a:rPr>
              <a:t>“With malice toward none, with charity for all, with firmness in the right as God gives us to see the right, let us strive on to finish the work we are in, to bind up the nation's wounds, to care for him who shall have borne the battle and for his widow and his orphan, to do all which may achieve and cherish a just and lasting peace among ourselves and with all nations.”</a:t>
            </a:r>
          </a:p>
          <a:p>
            <a:pPr eaLnBrk="1" hangingPunct="1">
              <a:spcBef>
                <a:spcPct val="0"/>
              </a:spcBef>
              <a:buFontTx/>
              <a:buNone/>
            </a:pPr>
            <a:r>
              <a:rPr lang="en-US" altLang="x-none" sz="2600" b="1">
                <a:solidFill>
                  <a:srgbClr val="000020"/>
                </a:solidFill>
                <a:latin typeface="Times" charset="0"/>
              </a:rPr>
              <a:t>		</a:t>
            </a:r>
            <a:r>
              <a:rPr lang="en-US" altLang="x-none" sz="2600">
                <a:solidFill>
                  <a:srgbClr val="000020"/>
                </a:solidFill>
                <a:latin typeface="Times" charset="0"/>
              </a:rPr>
              <a:t>- Abraham Lincolns 2</a:t>
            </a:r>
            <a:r>
              <a:rPr lang="en-US" altLang="x-none" sz="2600" baseline="30000">
                <a:solidFill>
                  <a:srgbClr val="000020"/>
                </a:solidFill>
                <a:latin typeface="Times" charset="0"/>
              </a:rPr>
              <a:t>nd</a:t>
            </a:r>
            <a:r>
              <a:rPr lang="en-US" altLang="x-none" sz="2600">
                <a:solidFill>
                  <a:srgbClr val="000020"/>
                </a:solidFill>
                <a:latin typeface="Times" charset="0"/>
              </a:rPr>
              <a:t> Inaugural Address</a:t>
            </a:r>
            <a:endParaRPr lang="en-US" altLang="x-none" sz="2600">
              <a:latin typeface="Arial" charset="0"/>
            </a:endParaRPr>
          </a:p>
        </p:txBody>
      </p:sp>
      <p:sp>
        <p:nvSpPr>
          <p:cNvPr id="5" name="Rectangle 4"/>
          <p:cNvSpPr/>
          <p:nvPr/>
        </p:nvSpPr>
        <p:spPr>
          <a:xfrm>
            <a:off x="1371601" y="3352801"/>
            <a:ext cx="9067801" cy="1138773"/>
          </a:xfrm>
          <a:prstGeom prst="rect">
            <a:avLst/>
          </a:prstGeom>
          <a:noFill/>
        </p:spPr>
        <p:txBody>
          <a:bodyPr>
            <a:spAutoFit/>
          </a:bodyPr>
          <a:lstStyle/>
          <a:p>
            <a:pPr algn="ctr" eaLnBrk="1" hangingPunct="1">
              <a:defRPr/>
            </a:pPr>
            <a:r>
              <a:rPr lang="en-US" altLang="x-none" sz="3400" b="1" dirty="0">
                <a:ln w="6600">
                  <a:solidFill>
                    <a:schemeClr val="accent2"/>
                  </a:solidFill>
                  <a:prstDash val="solid"/>
                </a:ln>
                <a:solidFill>
                  <a:srgbClr val="FFFFFF"/>
                </a:solidFill>
                <a:effectLst>
                  <a:outerShdw dist="38100" dir="2700000" algn="tl" rotWithShape="0">
                    <a:schemeClr val="accent2"/>
                  </a:outerShdw>
                </a:effectLst>
              </a:rPr>
              <a:t>What do you think Lincoln</a:t>
            </a:r>
            <a:r>
              <a:rPr lang="en-US" altLang="en-US" sz="3400" b="1" dirty="0">
                <a:ln w="6600">
                  <a:solidFill>
                    <a:schemeClr val="accent2"/>
                  </a:solidFill>
                  <a:prstDash val="solid"/>
                </a:ln>
                <a:solidFill>
                  <a:srgbClr val="FFFFFF"/>
                </a:solidFill>
                <a:effectLst>
                  <a:outerShdw dist="38100" dir="2700000" algn="tl" rotWithShape="0">
                    <a:schemeClr val="accent2"/>
                  </a:outerShdw>
                </a:effectLst>
              </a:rPr>
              <a:t>’</a:t>
            </a:r>
            <a:r>
              <a:rPr lang="en-US" altLang="x-none" sz="3400" b="1" dirty="0">
                <a:ln w="6600">
                  <a:solidFill>
                    <a:schemeClr val="accent2"/>
                  </a:solidFill>
                  <a:prstDash val="solid"/>
                </a:ln>
                <a:solidFill>
                  <a:srgbClr val="FFFFFF"/>
                </a:solidFill>
                <a:effectLst>
                  <a:outerShdw dist="38100" dir="2700000" algn="tl" rotWithShape="0">
                    <a:schemeClr val="accent2"/>
                  </a:outerShdw>
                </a:effectLst>
              </a:rPr>
              <a:t>s plan was for Reconstruction? </a:t>
            </a:r>
            <a:endParaRPr lang="en-US" sz="3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253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3539" y="4114800"/>
            <a:ext cx="2314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581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1981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x-none" altLang="x-none" sz="2400">
              <a:latin typeface="Arial" charset="0"/>
            </a:endParaRPr>
          </a:p>
        </p:txBody>
      </p:sp>
      <p:sp>
        <p:nvSpPr>
          <p:cNvPr id="23554" name="Text Box 5"/>
          <p:cNvSpPr txBox="1">
            <a:spLocks noChangeArrowheads="1"/>
          </p:cNvSpPr>
          <p:nvPr/>
        </p:nvSpPr>
        <p:spPr bwMode="auto">
          <a:xfrm>
            <a:off x="1552576" y="36513"/>
            <a:ext cx="9115425" cy="61595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3400" b="1">
                <a:solidFill>
                  <a:srgbClr val="000099"/>
                </a:solidFill>
                <a:latin typeface="Insula" charset="0"/>
              </a:rPr>
              <a:t>President Lincoln</a:t>
            </a:r>
            <a:r>
              <a:rPr lang="ja-JP" altLang="en-US" sz="3400" b="1">
                <a:solidFill>
                  <a:srgbClr val="000099"/>
                </a:solidFill>
                <a:latin typeface="Insula" charset="0"/>
              </a:rPr>
              <a:t>’</a:t>
            </a:r>
            <a:r>
              <a:rPr lang="en-US" altLang="ja-JP" sz="3400" b="1">
                <a:solidFill>
                  <a:srgbClr val="000099"/>
                </a:solidFill>
                <a:latin typeface="Insula" charset="0"/>
              </a:rPr>
              <a:t>s Plan (during the Civil War)</a:t>
            </a:r>
            <a:endParaRPr lang="en-US" altLang="x-none" sz="3400" b="1">
              <a:solidFill>
                <a:srgbClr val="000099"/>
              </a:solidFill>
              <a:latin typeface="Insula" charset="0"/>
            </a:endParaRPr>
          </a:p>
        </p:txBody>
      </p:sp>
      <p:pic>
        <p:nvPicPr>
          <p:cNvPr id="23555" name="Picture 6" descr="lincoln"/>
          <p:cNvPicPr>
            <a:picLocks noChangeAspect="1" noChangeArrowheads="1"/>
          </p:cNvPicPr>
          <p:nvPr/>
        </p:nvPicPr>
        <p:blipFill>
          <a:blip r:embed="rId2">
            <a:lum contrast="6000"/>
            <a:extLst>
              <a:ext uri="{28A0092B-C50C-407E-A947-70E740481C1C}">
                <a14:useLocalDpi xmlns:a14="http://schemas.microsoft.com/office/drawing/2010/main" val="0"/>
              </a:ext>
            </a:extLst>
          </a:blip>
          <a:srcRect b="2301"/>
          <a:stretch>
            <a:fillRect/>
          </a:stretch>
        </p:blipFill>
        <p:spPr bwMode="auto">
          <a:xfrm>
            <a:off x="1552576" y="919163"/>
            <a:ext cx="1571625" cy="570865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3124200" y="838200"/>
            <a:ext cx="7543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defRPr sz="2400" b="1">
                <a:solidFill>
                  <a:srgbClr val="D30A05"/>
                </a:solidFill>
                <a:latin typeface="Comic Sans MS" charset="0"/>
                <a:ea typeface="ＭＳ Ｐゴシック" charset="-128"/>
              </a:defRPr>
            </a:lvl1pPr>
            <a:lvl2pPr marL="1022350" indent="-339725">
              <a:defRPr sz="2400" b="1">
                <a:solidFill>
                  <a:srgbClr val="D30A05"/>
                </a:solidFill>
                <a:latin typeface="Comic Sans MS" charset="0"/>
                <a:ea typeface="ＭＳ Ｐゴシック" charset="-128"/>
              </a:defRPr>
            </a:lvl2pPr>
            <a:lvl3pPr marL="1143000" indent="-228600">
              <a:defRPr sz="2400" b="1">
                <a:solidFill>
                  <a:srgbClr val="D30A05"/>
                </a:solidFill>
                <a:latin typeface="Comic Sans MS" charset="0"/>
                <a:ea typeface="ＭＳ Ｐゴシック" charset="-128"/>
              </a:defRPr>
            </a:lvl3pPr>
            <a:lvl4pPr marL="1600200" indent="-228600">
              <a:defRPr sz="2400" b="1">
                <a:solidFill>
                  <a:srgbClr val="D30A05"/>
                </a:solidFill>
                <a:latin typeface="Comic Sans MS" charset="0"/>
                <a:ea typeface="ＭＳ Ｐゴシック" charset="-128"/>
              </a:defRPr>
            </a:lvl4pPr>
            <a:lvl5pPr marL="2057400" indent="-228600">
              <a:defRPr sz="2400" b="1">
                <a:solidFill>
                  <a:srgbClr val="D30A05"/>
                </a:solidFill>
                <a:latin typeface="Comic Sans MS" charset="0"/>
                <a:ea typeface="ＭＳ Ｐゴシック" charset="-128"/>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128"/>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128"/>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128"/>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128"/>
              </a:defRPr>
            </a:lvl9pPr>
          </a:lstStyle>
          <a:p>
            <a:pPr eaLnBrk="1" hangingPunct="1">
              <a:spcBef>
                <a:spcPct val="50000"/>
              </a:spcBef>
              <a:buClr>
                <a:srgbClr val="D30A05"/>
              </a:buClr>
              <a:buFont typeface="Wingdings" charset="2"/>
              <a:buChar char="«"/>
              <a:defRPr/>
            </a:pPr>
            <a:r>
              <a:rPr lang="en-US" altLang="x-none" sz="2500" i="1" u="sng" dirty="0">
                <a:solidFill>
                  <a:srgbClr val="F02E00"/>
                </a:solidFill>
              </a:rPr>
              <a:t>10% Plan</a:t>
            </a:r>
          </a:p>
          <a:p>
            <a:pPr marL="0" indent="0">
              <a:spcBef>
                <a:spcPct val="50000"/>
              </a:spcBef>
              <a:buClr>
                <a:srgbClr val="D30A05"/>
              </a:buClr>
              <a:defRPr/>
            </a:pPr>
            <a:r>
              <a:rPr lang="en-US" altLang="x-none" sz="2500" b="0" dirty="0">
                <a:solidFill>
                  <a:srgbClr val="000000"/>
                </a:solidFill>
              </a:rPr>
              <a:t>A </a:t>
            </a:r>
            <a:r>
              <a:rPr lang="en-US" altLang="x-none" sz="2500" b="0" dirty="0">
                <a:solidFill>
                  <a:schemeClr val="tx1"/>
                </a:solidFill>
              </a:rPr>
              <a:t>state could </a:t>
            </a:r>
            <a:r>
              <a:rPr lang="en-US" altLang="x-none" sz="2500" u="sng" dirty="0">
                <a:solidFill>
                  <a:srgbClr val="FF0000"/>
                </a:solidFill>
              </a:rPr>
              <a:t>RE-ENTER the Union</a:t>
            </a:r>
            <a:r>
              <a:rPr lang="en-US" altLang="x-none" sz="2500" b="0" dirty="0">
                <a:solidFill>
                  <a:srgbClr val="FF0000"/>
                </a:solidFill>
              </a:rPr>
              <a:t> </a:t>
            </a:r>
            <a:r>
              <a:rPr lang="en-US" altLang="x-none" sz="2500" b="0" dirty="0">
                <a:solidFill>
                  <a:schemeClr val="tx1"/>
                </a:solidFill>
              </a:rPr>
              <a:t>when:</a:t>
            </a:r>
          </a:p>
          <a:p>
            <a:pPr marL="457200" indent="-457200">
              <a:spcBef>
                <a:spcPct val="50000"/>
              </a:spcBef>
              <a:buClr>
                <a:srgbClr val="D30A05"/>
              </a:buClr>
              <a:buFontTx/>
              <a:buAutoNum type="arabicPeriod"/>
              <a:defRPr/>
            </a:pPr>
            <a:r>
              <a:rPr lang="en-US" altLang="x-none" sz="2500" b="0" dirty="0">
                <a:solidFill>
                  <a:schemeClr val="tx1"/>
                </a:solidFill>
              </a:rPr>
              <a:t>Must </a:t>
            </a:r>
            <a:r>
              <a:rPr lang="en-US" altLang="x-none" sz="2500" u="sng" dirty="0">
                <a:solidFill>
                  <a:srgbClr val="FF0000"/>
                </a:solidFill>
              </a:rPr>
              <a:t>take an oath of allegiance to the U.S.</a:t>
            </a:r>
            <a:r>
              <a:rPr lang="en-US" altLang="x-none" sz="2500" b="0" dirty="0">
                <a:solidFill>
                  <a:schemeClr val="tx1"/>
                </a:solidFill>
              </a:rPr>
              <a:t> </a:t>
            </a:r>
          </a:p>
          <a:p>
            <a:pPr marL="457200" indent="-457200">
              <a:spcBef>
                <a:spcPct val="50000"/>
              </a:spcBef>
              <a:buClr>
                <a:srgbClr val="D30A05"/>
              </a:buClr>
              <a:buFontTx/>
              <a:buAutoNum type="arabicPeriod"/>
              <a:defRPr/>
            </a:pPr>
            <a:r>
              <a:rPr lang="en-US" altLang="x-none" sz="2500" b="0" dirty="0">
                <a:solidFill>
                  <a:schemeClr val="tx1"/>
                </a:solidFill>
              </a:rPr>
              <a:t>Must </a:t>
            </a:r>
            <a:r>
              <a:rPr lang="en-US" altLang="x-none" sz="2500" u="sng" dirty="0">
                <a:solidFill>
                  <a:srgbClr val="FF0000"/>
                </a:solidFill>
              </a:rPr>
              <a:t>abide by emancipation </a:t>
            </a:r>
          </a:p>
          <a:p>
            <a:pPr lvl="1" eaLnBrk="1" hangingPunct="1">
              <a:spcBef>
                <a:spcPct val="50000"/>
              </a:spcBef>
              <a:buClr>
                <a:srgbClr val="000099"/>
              </a:buClr>
              <a:buSzPct val="80000"/>
              <a:buFont typeface="DavysOtherDingbats" charset="0"/>
              <a:buChar char="*"/>
              <a:defRPr/>
            </a:pPr>
            <a:r>
              <a:rPr lang="en-US" altLang="x-none" sz="2500" b="0" dirty="0">
                <a:solidFill>
                  <a:schemeClr val="tx1"/>
                </a:solidFill>
              </a:rPr>
              <a:t>Lincoln </a:t>
            </a:r>
            <a:r>
              <a:rPr lang="en-US" altLang="x-none" sz="2500" dirty="0">
                <a:solidFill>
                  <a:schemeClr val="tx1"/>
                </a:solidFill>
              </a:rPr>
              <a:t>did NOT</a:t>
            </a:r>
            <a:r>
              <a:rPr lang="en-US" altLang="ja-JP" sz="2500" b="0" dirty="0">
                <a:solidFill>
                  <a:schemeClr val="tx1"/>
                </a:solidFill>
              </a:rPr>
              <a:t> consult Congress regarding Reconstruction.</a:t>
            </a:r>
          </a:p>
          <a:p>
            <a:pPr lvl="1" eaLnBrk="1" hangingPunct="1">
              <a:spcBef>
                <a:spcPct val="50000"/>
              </a:spcBef>
              <a:buClr>
                <a:srgbClr val="000099"/>
              </a:buClr>
              <a:buSzPct val="80000"/>
              <a:buFont typeface="DavysOtherDingbats" charset="0"/>
              <a:buChar char="*"/>
              <a:defRPr/>
            </a:pPr>
            <a:r>
              <a:rPr lang="en-US" altLang="x-none" sz="2500" b="0" dirty="0">
                <a:solidFill>
                  <a:schemeClr val="tx1"/>
                </a:solidFill>
              </a:rPr>
              <a:t>Decided to grant </a:t>
            </a:r>
            <a:r>
              <a:rPr lang="en-US" altLang="x-none" sz="2500" u="sng" dirty="0">
                <a:solidFill>
                  <a:srgbClr val="FF0000"/>
                </a:solidFill>
              </a:rPr>
              <a:t>pardons</a:t>
            </a:r>
            <a:r>
              <a:rPr lang="en-US" altLang="x-none" sz="2500" b="0" dirty="0">
                <a:solidFill>
                  <a:srgbClr val="FF0000"/>
                </a:solidFill>
              </a:rPr>
              <a:t> </a:t>
            </a:r>
            <a:r>
              <a:rPr lang="en-US" altLang="x-none" sz="2500" b="0" dirty="0">
                <a:solidFill>
                  <a:schemeClr val="tx1"/>
                </a:solidFill>
              </a:rPr>
              <a:t>(</a:t>
            </a:r>
            <a:r>
              <a:rPr lang="en-US" altLang="x-none" sz="2500" dirty="0">
                <a:solidFill>
                  <a:schemeClr val="tx1"/>
                </a:solidFill>
              </a:rPr>
              <a:t>forgiveness</a:t>
            </a:r>
            <a:r>
              <a:rPr lang="en-US" altLang="x-none" sz="2500" b="0" dirty="0">
                <a:solidFill>
                  <a:schemeClr val="tx1"/>
                </a:solidFill>
              </a:rPr>
              <a:t>) to all but the highest ranking military and civilian Confederate officers.</a:t>
            </a:r>
          </a:p>
        </p:txBody>
      </p:sp>
      <p:sp>
        <p:nvSpPr>
          <p:cNvPr id="2" name="Rectangle 1"/>
          <p:cNvSpPr/>
          <p:nvPr/>
        </p:nvSpPr>
        <p:spPr>
          <a:xfrm>
            <a:off x="4113321" y="5684869"/>
            <a:ext cx="4810227" cy="923330"/>
          </a:xfrm>
          <a:prstGeom prst="rect">
            <a:avLst/>
          </a:prstGeom>
          <a:noFill/>
        </p:spPr>
        <p:txBody>
          <a:bodyPr wrap="none">
            <a:spAutoFit/>
          </a:bodyPr>
          <a:lstStyle/>
          <a:p>
            <a:pPr algn="ctr" eaLnBrk="1" hangingPunct="1">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Did it work out?</a:t>
            </a:r>
          </a:p>
        </p:txBody>
      </p:sp>
      <p:sp>
        <p:nvSpPr>
          <p:cNvPr id="7" name="AutoShape 6"/>
          <p:cNvSpPr>
            <a:spLocks noChangeArrowheads="1"/>
          </p:cNvSpPr>
          <p:nvPr/>
        </p:nvSpPr>
        <p:spPr bwMode="auto">
          <a:xfrm>
            <a:off x="2209800" y="2757488"/>
            <a:ext cx="7848600" cy="2673350"/>
          </a:xfrm>
          <a:prstGeom prst="wedgeRectCallout">
            <a:avLst>
              <a:gd name="adj1" fmla="val 2348"/>
              <a:gd name="adj2" fmla="val 6855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algn="ctr" eaLnBrk="0" fontAlgn="base" hangingPunct="0">
              <a:spcBef>
                <a:spcPct val="0"/>
              </a:spcBef>
              <a:spcAft>
                <a:spcPct val="0"/>
              </a:spcAft>
              <a:defRPr>
                <a:solidFill>
                  <a:schemeClr val="tx1"/>
                </a:solidFill>
                <a:latin typeface="Times New Roman" charset="0"/>
              </a:defRPr>
            </a:lvl6pPr>
            <a:lvl7pPr marL="2971800" indent="-228600" algn="ctr" eaLnBrk="0" fontAlgn="base" hangingPunct="0">
              <a:spcBef>
                <a:spcPct val="0"/>
              </a:spcBef>
              <a:spcAft>
                <a:spcPct val="0"/>
              </a:spcAft>
              <a:defRPr>
                <a:solidFill>
                  <a:schemeClr val="tx1"/>
                </a:solidFill>
                <a:latin typeface="Times New Roman" charset="0"/>
              </a:defRPr>
            </a:lvl7pPr>
            <a:lvl8pPr marL="3429000" indent="-228600" algn="ctr" eaLnBrk="0" fontAlgn="base" hangingPunct="0">
              <a:spcBef>
                <a:spcPct val="0"/>
              </a:spcBef>
              <a:spcAft>
                <a:spcPct val="0"/>
              </a:spcAft>
              <a:defRPr>
                <a:solidFill>
                  <a:schemeClr val="tx1"/>
                </a:solidFill>
                <a:latin typeface="Times New Roman" charset="0"/>
              </a:defRPr>
            </a:lvl8pPr>
            <a:lvl9pPr marL="3886200" indent="-228600" algn="ctr" eaLnBrk="0" fontAlgn="base" hangingPunct="0">
              <a:spcBef>
                <a:spcPct val="0"/>
              </a:spcBef>
              <a:spcAft>
                <a:spcPct val="0"/>
              </a:spcAft>
              <a:defRPr>
                <a:solidFill>
                  <a:schemeClr val="tx1"/>
                </a:solidFill>
                <a:latin typeface="Times New Roman" charset="0"/>
              </a:defRPr>
            </a:lvl9pPr>
          </a:lstStyle>
          <a:p>
            <a:pPr algn="ctr">
              <a:lnSpc>
                <a:spcPct val="85000"/>
              </a:lnSpc>
              <a:spcBef>
                <a:spcPct val="10000"/>
              </a:spcBef>
              <a:defRPr/>
            </a:pPr>
            <a:r>
              <a:rPr kumimoji="1" lang="en-US" altLang="x-none" sz="3600" b="1" u="sng" dirty="0"/>
              <a:t>Republican Congress REJECTED Lincoln’s plan</a:t>
            </a:r>
            <a:r>
              <a:rPr kumimoji="1" lang="en-US" altLang="x-none" sz="3600" dirty="0"/>
              <a:t>:</a:t>
            </a:r>
          </a:p>
          <a:p>
            <a:pPr algn="ctr">
              <a:lnSpc>
                <a:spcPct val="85000"/>
              </a:lnSpc>
              <a:spcBef>
                <a:spcPct val="10000"/>
              </a:spcBef>
              <a:defRPr/>
            </a:pPr>
            <a:r>
              <a:rPr kumimoji="1" lang="en-US" altLang="x-none" sz="3100" dirty="0"/>
              <a:t>Radical Republicans in Congress wanted black male suffrage added &amp; feared that Confederate leaders would take charge in the South because getting 10% to take an oath was TOO EASY!</a:t>
            </a:r>
            <a:endParaRPr lang="en-US" altLang="x-none" sz="3100" dirty="0"/>
          </a:p>
        </p:txBody>
      </p:sp>
    </p:spTree>
    <p:extLst>
      <p:ext uri="{BB962C8B-B14F-4D97-AF65-F5344CB8AC3E}">
        <p14:creationId xmlns:p14="http://schemas.microsoft.com/office/powerpoint/2010/main" val="115753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1981200" y="1524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x-none" altLang="x-none" sz="2400">
              <a:latin typeface="Arial" charset="0"/>
            </a:endParaRPr>
          </a:p>
        </p:txBody>
      </p:sp>
      <p:sp>
        <p:nvSpPr>
          <p:cNvPr id="40963" name="Text Box 3"/>
          <p:cNvSpPr txBox="1">
            <a:spLocks noChangeArrowheads="1"/>
          </p:cNvSpPr>
          <p:nvPr/>
        </p:nvSpPr>
        <p:spPr bwMode="auto">
          <a:xfrm>
            <a:off x="3292475" y="1522413"/>
            <a:ext cx="5334000" cy="163195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en-US" sz="4000" b="1" u="sng" dirty="0">
                <a:solidFill>
                  <a:srgbClr val="000099"/>
                </a:solidFill>
                <a:latin typeface="Insula" pitchFamily="66" charset="0"/>
              </a:rPr>
              <a:t>Wade-Davis Bill (1864</a:t>
            </a:r>
            <a:r>
              <a:rPr lang="en-US" sz="4000" b="1" u="sng" dirty="0">
                <a:solidFill>
                  <a:srgbClr val="000099"/>
                </a:solidFill>
                <a:latin typeface="Insula" pitchFamily="66" charset="0"/>
              </a:rPr>
              <a:t>)</a:t>
            </a:r>
          </a:p>
          <a:p>
            <a:pPr algn="ctr" eaLnBrk="1" hangingPunct="1">
              <a:spcBef>
                <a:spcPct val="50000"/>
              </a:spcBef>
              <a:defRPr/>
            </a:pPr>
            <a:r>
              <a:rPr lang="en-US" sz="4000" b="1" u="sng" dirty="0">
                <a:solidFill>
                  <a:srgbClr val="000099"/>
                </a:solidFill>
                <a:latin typeface="Insula" pitchFamily="66" charset="0"/>
              </a:rPr>
              <a:t>“Radical Republicans”</a:t>
            </a:r>
            <a:endParaRPr lang="en-US" sz="4000" b="1" u="sng" dirty="0">
              <a:solidFill>
                <a:srgbClr val="000099"/>
              </a:solidFill>
              <a:latin typeface="Insula" pitchFamily="66" charset="0"/>
            </a:endParaRPr>
          </a:p>
        </p:txBody>
      </p:sp>
      <p:sp>
        <p:nvSpPr>
          <p:cNvPr id="40966" name="Text Box 6"/>
          <p:cNvSpPr txBox="1">
            <a:spLocks noChangeArrowheads="1"/>
          </p:cNvSpPr>
          <p:nvPr/>
        </p:nvSpPr>
        <p:spPr bwMode="auto">
          <a:xfrm>
            <a:off x="3302001" y="3392488"/>
            <a:ext cx="53816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Clr>
                <a:srgbClr val="D30A05"/>
              </a:buClr>
              <a:buFont typeface="Wingdings" charset="2"/>
              <a:buChar char="«"/>
            </a:pPr>
            <a:r>
              <a:rPr lang="en-US" altLang="x-none" sz="2600" b="1" u="sng">
                <a:solidFill>
                  <a:srgbClr val="FF0000"/>
                </a:solidFill>
                <a:latin typeface="Comic Sans MS" charset="0"/>
              </a:rPr>
              <a:t>50% of voters from a state to take a loyalty oath</a:t>
            </a:r>
          </a:p>
          <a:p>
            <a:pPr eaLnBrk="1" hangingPunct="1">
              <a:spcBef>
                <a:spcPct val="50000"/>
              </a:spcBef>
              <a:buClr>
                <a:srgbClr val="D30A05"/>
              </a:buClr>
              <a:buFont typeface="Wingdings" charset="2"/>
              <a:buChar char="«"/>
            </a:pPr>
            <a:r>
              <a:rPr lang="en-US" altLang="x-none" sz="2600" b="1" u="sng">
                <a:solidFill>
                  <a:srgbClr val="FF0000"/>
                </a:solidFill>
                <a:latin typeface="Comic Sans MS" charset="0"/>
              </a:rPr>
              <a:t>ONLY non-Confederates to vote for a new state constitutions</a:t>
            </a:r>
            <a:r>
              <a:rPr lang="en-US" altLang="x-none" sz="2600" b="1">
                <a:solidFill>
                  <a:srgbClr val="FF0000"/>
                </a:solidFill>
                <a:latin typeface="Comic Sans MS" charset="0"/>
              </a:rPr>
              <a:t> </a:t>
            </a:r>
            <a:r>
              <a:rPr lang="en-US" altLang="x-none" sz="2600">
                <a:latin typeface="Comic Sans MS" charset="0"/>
              </a:rPr>
              <a:t>(NO ONE who had fought for the Confederacy)</a:t>
            </a:r>
            <a:endParaRPr lang="en-US" altLang="x-none" sz="2600" b="1" u="sng">
              <a:latin typeface="Comic Sans MS" charset="0"/>
            </a:endParaRPr>
          </a:p>
        </p:txBody>
      </p:sp>
      <p:pic>
        <p:nvPicPr>
          <p:cNvPr id="24580" name="Picture 9" descr="Davis"/>
          <p:cNvPicPr>
            <a:picLocks noChangeAspect="1" noChangeArrowheads="1"/>
          </p:cNvPicPr>
          <p:nvPr/>
        </p:nvPicPr>
        <p:blipFill>
          <a:blip r:embed="rId2">
            <a:clrChange>
              <a:clrFrom>
                <a:srgbClr val="FAFAFA"/>
              </a:clrFrom>
              <a:clrTo>
                <a:srgbClr val="FAFAFA">
                  <a:alpha val="0"/>
                </a:srgbClr>
              </a:clrTo>
            </a:clrChange>
            <a:lum contrast="6000"/>
            <a:extLst>
              <a:ext uri="{28A0092B-C50C-407E-A947-70E740481C1C}">
                <a14:useLocalDpi xmlns:a14="http://schemas.microsoft.com/office/drawing/2010/main" val="0"/>
              </a:ext>
            </a:extLst>
          </a:blip>
          <a:srcRect/>
          <a:stretch>
            <a:fillRect/>
          </a:stretch>
        </p:blipFill>
        <p:spPr bwMode="auto">
          <a:xfrm>
            <a:off x="8520114" y="1528763"/>
            <a:ext cx="1889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descr="W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604963"/>
            <a:ext cx="1458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1"/>
          <p:cNvSpPr txBox="1">
            <a:spLocks noChangeArrowheads="1"/>
          </p:cNvSpPr>
          <p:nvPr/>
        </p:nvSpPr>
        <p:spPr bwMode="auto">
          <a:xfrm>
            <a:off x="1752600" y="3814764"/>
            <a:ext cx="152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2000">
                <a:solidFill>
                  <a:srgbClr val="D30A05"/>
                </a:solidFill>
                <a:latin typeface="Comic Sans MS" charset="0"/>
              </a:rPr>
              <a:t>Senator</a:t>
            </a:r>
            <a:br>
              <a:rPr lang="en-US" altLang="x-none" sz="2000">
                <a:solidFill>
                  <a:srgbClr val="D30A05"/>
                </a:solidFill>
                <a:latin typeface="Comic Sans MS" charset="0"/>
              </a:rPr>
            </a:br>
            <a:r>
              <a:rPr lang="en-US" altLang="x-none" sz="2000">
                <a:solidFill>
                  <a:srgbClr val="D30A05"/>
                </a:solidFill>
                <a:latin typeface="Comic Sans MS" charset="0"/>
              </a:rPr>
              <a:t>Benjamin</a:t>
            </a:r>
            <a:br>
              <a:rPr lang="en-US" altLang="x-none" sz="2000">
                <a:solidFill>
                  <a:srgbClr val="D30A05"/>
                </a:solidFill>
                <a:latin typeface="Comic Sans MS" charset="0"/>
              </a:rPr>
            </a:br>
            <a:r>
              <a:rPr lang="en-US" altLang="x-none" sz="2000">
                <a:solidFill>
                  <a:srgbClr val="D30A05"/>
                </a:solidFill>
                <a:latin typeface="Comic Sans MS" charset="0"/>
              </a:rPr>
              <a:t>Wade</a:t>
            </a:r>
            <a:br>
              <a:rPr lang="en-US" altLang="x-none" sz="2000">
                <a:solidFill>
                  <a:srgbClr val="D30A05"/>
                </a:solidFill>
                <a:latin typeface="Comic Sans MS" charset="0"/>
              </a:rPr>
            </a:br>
            <a:r>
              <a:rPr lang="en-US" altLang="x-none" sz="2000">
                <a:solidFill>
                  <a:srgbClr val="D30A05"/>
                </a:solidFill>
                <a:latin typeface="Comic Sans MS" charset="0"/>
              </a:rPr>
              <a:t>(R-OH)</a:t>
            </a:r>
          </a:p>
        </p:txBody>
      </p:sp>
      <p:sp>
        <p:nvSpPr>
          <p:cNvPr id="24583" name="Text Box 13"/>
          <p:cNvSpPr txBox="1">
            <a:spLocks noChangeArrowheads="1"/>
          </p:cNvSpPr>
          <p:nvPr/>
        </p:nvSpPr>
        <p:spPr bwMode="auto">
          <a:xfrm>
            <a:off x="8610600" y="3814764"/>
            <a:ext cx="1752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2000">
                <a:solidFill>
                  <a:srgbClr val="D30A05"/>
                </a:solidFill>
                <a:latin typeface="Comic Sans MS" charset="0"/>
              </a:rPr>
              <a:t>Congressman</a:t>
            </a:r>
            <a:br>
              <a:rPr lang="en-US" altLang="x-none" sz="2000">
                <a:solidFill>
                  <a:srgbClr val="D30A05"/>
                </a:solidFill>
                <a:latin typeface="Comic Sans MS" charset="0"/>
              </a:rPr>
            </a:br>
            <a:r>
              <a:rPr lang="en-US" altLang="x-none" sz="2000">
                <a:solidFill>
                  <a:srgbClr val="D30A05"/>
                </a:solidFill>
                <a:latin typeface="Comic Sans MS" charset="0"/>
              </a:rPr>
              <a:t>Henry</a:t>
            </a:r>
            <a:br>
              <a:rPr lang="en-US" altLang="x-none" sz="2000">
                <a:solidFill>
                  <a:srgbClr val="D30A05"/>
                </a:solidFill>
                <a:latin typeface="Comic Sans MS" charset="0"/>
              </a:rPr>
            </a:br>
            <a:r>
              <a:rPr lang="en-US" altLang="x-none" sz="2000">
                <a:solidFill>
                  <a:srgbClr val="D30A05"/>
                </a:solidFill>
                <a:latin typeface="Comic Sans MS" charset="0"/>
              </a:rPr>
              <a:t>W. Davis</a:t>
            </a:r>
            <a:br>
              <a:rPr lang="en-US" altLang="x-none" sz="2000">
                <a:solidFill>
                  <a:srgbClr val="D30A05"/>
                </a:solidFill>
                <a:latin typeface="Comic Sans MS" charset="0"/>
              </a:rPr>
            </a:br>
            <a:r>
              <a:rPr lang="en-US" altLang="x-none" sz="2000">
                <a:solidFill>
                  <a:srgbClr val="D30A05"/>
                </a:solidFill>
                <a:latin typeface="Comic Sans MS" charset="0"/>
              </a:rPr>
              <a:t>(R-MD)</a:t>
            </a:r>
          </a:p>
        </p:txBody>
      </p:sp>
      <p:sp>
        <p:nvSpPr>
          <p:cNvPr id="2" name="Rectangle 1"/>
          <p:cNvSpPr/>
          <p:nvPr/>
        </p:nvSpPr>
        <p:spPr>
          <a:xfrm>
            <a:off x="1524001" y="572697"/>
            <a:ext cx="9119937" cy="707886"/>
          </a:xfrm>
          <a:prstGeom prst="rect">
            <a:avLst/>
          </a:prstGeom>
          <a:solidFill>
            <a:schemeClr val="accent2"/>
          </a:solidFill>
        </p:spPr>
        <p:txBody>
          <a:bodyPr>
            <a:spAutoFit/>
          </a:bodyPr>
          <a:lstStyle/>
          <a:p>
            <a:pPr algn="ctr" eaLnBrk="1" hangingPunct="1">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Congress responds to the 10% Plan</a:t>
            </a:r>
          </a:p>
        </p:txBody>
      </p:sp>
    </p:spTree>
    <p:extLst>
      <p:ext uri="{BB962C8B-B14F-4D97-AF65-F5344CB8AC3E}">
        <p14:creationId xmlns:p14="http://schemas.microsoft.com/office/powerpoint/2010/main" val="597108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966">
                                            <p:txEl>
                                              <p:pRg st="0" end="0"/>
                                            </p:txEl>
                                          </p:spTgt>
                                        </p:tgtEl>
                                        <p:attrNameLst>
                                          <p:attrName>style.visibility</p:attrName>
                                        </p:attrNameLst>
                                      </p:cBhvr>
                                      <p:to>
                                        <p:strVal val="visible"/>
                                      </p:to>
                                    </p:set>
                                    <p:animEffect transition="in" filter="wipe(up)">
                                      <p:cBhvr>
                                        <p:cTn id="7" dur="2000"/>
                                        <p:tgtEl>
                                          <p:spTgt spid="409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966">
                                            <p:txEl>
                                              <p:pRg st="1" end="1"/>
                                            </p:txEl>
                                          </p:spTgt>
                                        </p:tgtEl>
                                        <p:attrNameLst>
                                          <p:attrName>style.visibility</p:attrName>
                                        </p:attrNameLst>
                                      </p:cBhvr>
                                      <p:to>
                                        <p:strVal val="visible"/>
                                      </p:to>
                                    </p:set>
                                    <p:animEffect transition="in" filter="wipe(up)">
                                      <p:cBhvr>
                                        <p:cTn id="12" dur="2000"/>
                                        <p:tgtEl>
                                          <p:spTgt spid="409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943100" y="730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x-none" altLang="x-none" sz="2400">
              <a:latin typeface="Arial" charset="0"/>
            </a:endParaRPr>
          </a:p>
        </p:txBody>
      </p:sp>
      <p:sp>
        <p:nvSpPr>
          <p:cNvPr id="111621" name="Text Box 5"/>
          <p:cNvSpPr txBox="1">
            <a:spLocks noChangeArrowheads="1"/>
          </p:cNvSpPr>
          <p:nvPr/>
        </p:nvSpPr>
        <p:spPr bwMode="auto">
          <a:xfrm>
            <a:off x="1524000" y="9144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charset="0"/>
              <a:buChar char="•"/>
              <a:defRPr sz="3200">
                <a:solidFill>
                  <a:schemeClr val="tx1"/>
                </a:solidFill>
                <a:latin typeface="Calibri" charset="0"/>
                <a:ea typeface="ＭＳ Ｐゴシック" charset="-128"/>
              </a:defRPr>
            </a:lvl1pPr>
            <a:lvl2pPr marL="1022350" indent="-3397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Clr>
                <a:srgbClr val="D30A05"/>
              </a:buClr>
              <a:buFont typeface="Wingdings" charset="2"/>
              <a:buChar char="«"/>
            </a:pPr>
            <a:r>
              <a:rPr lang="en-US" altLang="x-none" sz="2700">
                <a:latin typeface="Comic Sans MS" charset="0"/>
              </a:rPr>
              <a:t>1864 </a:t>
            </a:r>
            <a:r>
              <a:rPr lang="en-US" altLang="x-none" sz="2700">
                <a:latin typeface="Comic Sans MS" charset="0"/>
                <a:sym typeface="Wingdings" charset="2"/>
              </a:rPr>
              <a:t> </a:t>
            </a:r>
            <a:r>
              <a:rPr lang="ja-JP" altLang="en-US" sz="2700">
                <a:solidFill>
                  <a:srgbClr val="F02E00"/>
                </a:solidFill>
                <a:latin typeface="Comic Sans MS" charset="0"/>
                <a:sym typeface="Wingdings" charset="2"/>
              </a:rPr>
              <a:t>“</a:t>
            </a:r>
            <a:r>
              <a:rPr lang="en-US" altLang="ja-JP" sz="2700" b="1" u="sng">
                <a:solidFill>
                  <a:srgbClr val="F02E00"/>
                </a:solidFill>
                <a:latin typeface="Comic Sans MS" charset="0"/>
                <a:sym typeface="Wingdings" charset="2"/>
              </a:rPr>
              <a:t>Lincoln Governments</a:t>
            </a:r>
            <a:r>
              <a:rPr lang="ja-JP" altLang="en-US" sz="2700">
                <a:solidFill>
                  <a:srgbClr val="F02E00"/>
                </a:solidFill>
                <a:latin typeface="Comic Sans MS" charset="0"/>
                <a:sym typeface="Wingdings" charset="2"/>
              </a:rPr>
              <a:t>”</a:t>
            </a:r>
            <a:r>
              <a:rPr lang="en-US" altLang="ja-JP" sz="2700">
                <a:latin typeface="Comic Sans MS" charset="0"/>
                <a:sym typeface="Wingdings" charset="2"/>
              </a:rPr>
              <a:t> formed in Louisiana, Tennessee, Arkansas</a:t>
            </a:r>
          </a:p>
          <a:p>
            <a:pPr lvl="1" eaLnBrk="1" hangingPunct="1">
              <a:spcBef>
                <a:spcPct val="50000"/>
              </a:spcBef>
              <a:buClr>
                <a:srgbClr val="000080"/>
              </a:buClr>
              <a:buSzPct val="80000"/>
              <a:buFont typeface="DavysOtherDingbats" charset="0"/>
              <a:buChar char="*"/>
            </a:pPr>
            <a:r>
              <a:rPr lang="en-US" altLang="x-none" sz="2700">
                <a:latin typeface="Comic Sans MS" charset="0"/>
              </a:rPr>
              <a:t>WEAK </a:t>
            </a:r>
            <a:r>
              <a:rPr lang="en-US" altLang="x-none" sz="2700">
                <a:latin typeface="Comic Sans MS" charset="0"/>
                <a:sym typeface="Wingdings" charset="2"/>
              </a:rPr>
              <a:t>and </a:t>
            </a:r>
            <a:br>
              <a:rPr lang="en-US" altLang="x-none" sz="2700">
                <a:latin typeface="Comic Sans MS" charset="0"/>
                <a:sym typeface="Wingdings" charset="2"/>
              </a:rPr>
            </a:br>
            <a:r>
              <a:rPr lang="en-US" altLang="x-none" sz="2700">
                <a:latin typeface="Comic Sans MS" charset="0"/>
                <a:sym typeface="Wingdings" charset="2"/>
              </a:rPr>
              <a:t>DEPENDENT on the </a:t>
            </a:r>
            <a:br>
              <a:rPr lang="en-US" altLang="x-none" sz="2700">
                <a:latin typeface="Comic Sans MS" charset="0"/>
                <a:sym typeface="Wingdings" charset="2"/>
              </a:rPr>
            </a:br>
            <a:r>
              <a:rPr lang="en-US" altLang="x-none" sz="2700">
                <a:latin typeface="Comic Sans MS" charset="0"/>
                <a:sym typeface="Wingdings" charset="2"/>
              </a:rPr>
              <a:t>Northern army</a:t>
            </a:r>
          </a:p>
          <a:p>
            <a:pPr lvl="1" eaLnBrk="1" hangingPunct="1">
              <a:spcBef>
                <a:spcPct val="50000"/>
              </a:spcBef>
              <a:buClr>
                <a:srgbClr val="000080"/>
              </a:buClr>
              <a:buSzPct val="80000"/>
              <a:buFont typeface="DavysOtherDingbats" charset="0"/>
              <a:buChar char="*"/>
            </a:pPr>
            <a:r>
              <a:rPr lang="en-US" altLang="x-none" sz="2700" b="1">
                <a:latin typeface="Comic Sans MS" charset="0"/>
                <a:sym typeface="Wingdings" charset="2"/>
              </a:rPr>
              <a:t>BUT</a:t>
            </a:r>
            <a:r>
              <a:rPr lang="en-US" altLang="x-none" sz="2700">
                <a:latin typeface="Comic Sans MS" charset="0"/>
                <a:sym typeface="Wingdings" charset="2"/>
              </a:rPr>
              <a:t> </a:t>
            </a:r>
            <a:r>
              <a:rPr lang="en-US" altLang="x-none" sz="2700" b="1" u="sng">
                <a:solidFill>
                  <a:srgbClr val="FF0000"/>
                </a:solidFill>
                <a:latin typeface="Comic Sans MS" charset="0"/>
                <a:sym typeface="Wingdings" charset="2"/>
              </a:rPr>
              <a:t>m</a:t>
            </a:r>
            <a:r>
              <a:rPr lang="en-US" altLang="x-none" sz="2700" b="1" u="sng">
                <a:solidFill>
                  <a:srgbClr val="FF0000"/>
                </a:solidFill>
                <a:latin typeface="Comic Sans MS" charset="0"/>
              </a:rPr>
              <a:t>any Republicans in Congress thought Lincoln</a:t>
            </a:r>
            <a:r>
              <a:rPr lang="en-US" altLang="en-US" sz="2700" b="1" u="sng">
                <a:solidFill>
                  <a:srgbClr val="FF0000"/>
                </a:solidFill>
                <a:latin typeface="Comic Sans MS" charset="0"/>
              </a:rPr>
              <a:t>’</a:t>
            </a:r>
            <a:r>
              <a:rPr lang="en-US" altLang="x-none" sz="2700" b="1" u="sng">
                <a:solidFill>
                  <a:srgbClr val="FF0000"/>
                </a:solidFill>
                <a:latin typeface="Comic Sans MS" charset="0"/>
              </a:rPr>
              <a:t>s plan was too generous towards the South</a:t>
            </a:r>
            <a:endParaRPr lang="en-US" altLang="x-none" sz="2700">
              <a:latin typeface="Comic Sans MS" charset="0"/>
            </a:endParaRPr>
          </a:p>
        </p:txBody>
      </p:sp>
      <p:sp>
        <p:nvSpPr>
          <p:cNvPr id="25603" name="Text Box 5"/>
          <p:cNvSpPr txBox="1">
            <a:spLocks noChangeArrowheads="1"/>
          </p:cNvSpPr>
          <p:nvPr/>
        </p:nvSpPr>
        <p:spPr bwMode="auto">
          <a:xfrm>
            <a:off x="1552576" y="36513"/>
            <a:ext cx="9115425" cy="61595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3400" b="1">
                <a:solidFill>
                  <a:srgbClr val="000099"/>
                </a:solidFill>
                <a:latin typeface="Insula" charset="0"/>
              </a:rPr>
              <a:t>President Lincoln</a:t>
            </a:r>
            <a:r>
              <a:rPr lang="ja-JP" altLang="en-US" sz="3400" b="1">
                <a:solidFill>
                  <a:srgbClr val="000099"/>
                </a:solidFill>
                <a:latin typeface="Insula" charset="0"/>
              </a:rPr>
              <a:t>’</a:t>
            </a:r>
            <a:r>
              <a:rPr lang="en-US" altLang="ja-JP" sz="3400" b="1">
                <a:solidFill>
                  <a:srgbClr val="000099"/>
                </a:solidFill>
                <a:latin typeface="Insula" charset="0"/>
              </a:rPr>
              <a:t>s Plan (during the Civil War)</a:t>
            </a:r>
            <a:endParaRPr lang="en-US" altLang="x-none" sz="3400" b="1">
              <a:solidFill>
                <a:srgbClr val="000099"/>
              </a:solidFill>
              <a:latin typeface="Insula" charset="0"/>
            </a:endParaRP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4114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62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Words>
  <Application>Microsoft Macintosh PowerPoint</Application>
  <PresentationFormat>Widescreen</PresentationFormat>
  <Paragraphs>135</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Calibri Light</vt:lpstr>
      <vt:lpstr>ＭＳ Ｐゴシック</vt:lpstr>
      <vt:lpstr>Arial</vt:lpstr>
      <vt:lpstr>Calibri</vt:lpstr>
      <vt:lpstr>Comic Sans MS</vt:lpstr>
      <vt:lpstr>DavysOtherDingbats</vt:lpstr>
      <vt:lpstr>Insula</vt:lpstr>
      <vt:lpstr>Tahoma</vt:lpstr>
      <vt:lpstr>Times</vt:lpstr>
      <vt:lpstr>Times New Roman</vt:lpstr>
      <vt:lpstr>Wingdings</vt:lpstr>
      <vt:lpstr>Office Theme</vt:lpstr>
      <vt:lpstr>PowerPoint Presentation</vt:lpstr>
      <vt:lpstr>PowerPoint Presentation</vt:lpstr>
      <vt:lpstr>PowerPoint Presentation</vt:lpstr>
      <vt:lpstr>Reconstruction (1865-1877)</vt:lpstr>
      <vt:lpstr>Reconstruction 1865 – 1877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Johnson becomes President</vt:lpstr>
      <vt:lpstr>Reconstruction 1865 – 1877 </vt:lpstr>
      <vt:lpstr>Which plan for Reconstruction was the best? </vt:lpstr>
      <vt:lpstr>Which plan for Reconstruction was the best? </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2017-02-01T01:11:38Z</dcterms:created>
  <dcterms:modified xsi:type="dcterms:W3CDTF">2017-02-01T01:12:06Z</dcterms:modified>
</cp:coreProperties>
</file>