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260" r:id="rId3"/>
    <p:sldId id="261" r:id="rId4"/>
    <p:sldId id="262" r:id="rId5"/>
    <p:sldId id="264" r:id="rId6"/>
    <p:sldId id="266" r:id="rId7"/>
    <p:sldId id="267" r:id="rId8"/>
    <p:sldId id="268" r:id="rId9"/>
    <p:sldId id="269" r:id="rId10"/>
    <p:sldId id="270" r:id="rId11"/>
    <p:sldId id="271" r:id="rId12"/>
    <p:sldId id="274" r:id="rId13"/>
    <p:sldId id="275" r:id="rId14"/>
    <p:sldId id="276" r:id="rId15"/>
    <p:sldId id="277" r:id="rId16"/>
    <p:sldId id="278" r:id="rId17"/>
    <p:sldId id="279" r:id="rId18"/>
    <p:sldId id="281" r:id="rId19"/>
    <p:sldId id="282" r:id="rId20"/>
    <p:sldId id="283"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15CEE-BDA0-4844-8EFE-04C343C4BF0F}" type="datetimeFigureOut">
              <a:rPr lang="en-US" smtClean="0"/>
              <a:t>11/14/16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24324-646C-A444-92E7-C9DEBEF1199E}" type="slidenum">
              <a:rPr lang="en-US" smtClean="0"/>
              <a:t>‹#›</a:t>
            </a:fld>
            <a:endParaRPr lang="en-US"/>
          </a:p>
        </p:txBody>
      </p:sp>
    </p:spTree>
    <p:extLst>
      <p:ext uri="{BB962C8B-B14F-4D97-AF65-F5344CB8AC3E}">
        <p14:creationId xmlns:p14="http://schemas.microsoft.com/office/powerpoint/2010/main" val="180981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11E1C6F3-EC8D-F74D-8B0A-00FFFC564143}" type="slidenum">
              <a:rPr lang="en-US" altLang="en-US"/>
              <a:pPr/>
              <a:t>6</a:t>
            </a:fld>
            <a:endParaRPr lang="en-US" altLang="en-US"/>
          </a:p>
        </p:txBody>
      </p:sp>
    </p:spTree>
    <p:extLst>
      <p:ext uri="{BB962C8B-B14F-4D97-AF65-F5344CB8AC3E}">
        <p14:creationId xmlns:p14="http://schemas.microsoft.com/office/powerpoint/2010/main" val="56557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696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algn="r">
              <a:lnSpc>
                <a:spcPct val="100000"/>
              </a:lnSpc>
              <a:spcBef>
                <a:spcPct val="0"/>
              </a:spcBef>
              <a:buClrTx/>
              <a:buSzTx/>
              <a:buFontTx/>
              <a:buNone/>
            </a:pPr>
            <a:r>
              <a:rPr lang="en-US" altLang="en-US" sz="1000" i="1">
                <a:latin typeface="Times New Roman" charset="0"/>
              </a:rPr>
              <a:t>23</a:t>
            </a:r>
          </a:p>
        </p:txBody>
      </p:sp>
      <p:sp>
        <p:nvSpPr>
          <p:cNvPr id="696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696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6963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69639"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95567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6231E-A641-FB41-9851-1AAD1C3F6E86}" type="datetimeFigureOut">
              <a:rPr lang="en-US" smtClean="0"/>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5814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231E-A641-FB41-9851-1AAD1C3F6E86}" type="datetimeFigureOut">
              <a:rPr lang="en-US" smtClean="0"/>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74113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231E-A641-FB41-9851-1AAD1C3F6E86}" type="datetimeFigureOut">
              <a:rPr lang="en-US" smtClean="0"/>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8168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231E-A641-FB41-9851-1AAD1C3F6E86}" type="datetimeFigureOut">
              <a:rPr lang="en-US" smtClean="0"/>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56932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6231E-A641-FB41-9851-1AAD1C3F6E86}" type="datetimeFigureOut">
              <a:rPr lang="en-US" smtClean="0"/>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67233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6231E-A641-FB41-9851-1AAD1C3F6E86}" type="datetimeFigureOut">
              <a:rPr lang="en-US" smtClean="0"/>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66161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6231E-A641-FB41-9851-1AAD1C3F6E86}" type="datetimeFigureOut">
              <a:rPr lang="en-US" smtClean="0"/>
              <a:t>11/14/16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2071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6231E-A641-FB41-9851-1AAD1C3F6E86}" type="datetimeFigureOut">
              <a:rPr lang="en-US" smtClean="0"/>
              <a:t>11/14/16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5884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6231E-A641-FB41-9851-1AAD1C3F6E86}" type="datetimeFigureOut">
              <a:rPr lang="en-US" smtClean="0"/>
              <a:t>11/14/16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213212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6231E-A641-FB41-9851-1AAD1C3F6E86}" type="datetimeFigureOut">
              <a:rPr lang="en-US" smtClean="0"/>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72926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6231E-A641-FB41-9851-1AAD1C3F6E86}" type="datetimeFigureOut">
              <a:rPr lang="en-US" smtClean="0"/>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6E085-1C98-FE41-8ED2-1C1EB2461A97}" type="slidenum">
              <a:rPr lang="en-US" smtClean="0"/>
              <a:t>‹#›</a:t>
            </a:fld>
            <a:endParaRPr lang="en-US"/>
          </a:p>
        </p:txBody>
      </p:sp>
    </p:spTree>
    <p:extLst>
      <p:ext uri="{BB962C8B-B14F-4D97-AF65-F5344CB8AC3E}">
        <p14:creationId xmlns:p14="http://schemas.microsoft.com/office/powerpoint/2010/main" val="1817617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6231E-A641-FB41-9851-1AAD1C3F6E86}" type="datetimeFigureOut">
              <a:rPr lang="en-US" smtClean="0"/>
              <a:t>11/14/16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6E085-1C98-FE41-8ED2-1C1EB2461A97}" type="slidenum">
              <a:rPr lang="en-US" smtClean="0"/>
              <a:t>‹#›</a:t>
            </a:fld>
            <a:endParaRPr lang="en-US"/>
          </a:p>
        </p:txBody>
      </p:sp>
    </p:spTree>
    <p:extLst>
      <p:ext uri="{BB962C8B-B14F-4D97-AF65-F5344CB8AC3E}">
        <p14:creationId xmlns:p14="http://schemas.microsoft.com/office/powerpoint/2010/main" val="176847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w.cornell.edu/constitution/amendmentxi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00" y="172174"/>
            <a:ext cx="11430000" cy="6001643"/>
          </a:xfrm>
          <a:prstGeom prst="rect">
            <a:avLst/>
          </a:prstGeom>
          <a:noFill/>
        </p:spPr>
        <p:txBody>
          <a:bodyPr wrap="square">
            <a:spAutoFit/>
          </a:bodyPr>
          <a:lstStyle/>
          <a:p>
            <a:pPr>
              <a:defRPr/>
            </a:pPr>
            <a:r>
              <a:rPr lang="en-US" sz="48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Today’s AIM</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Why did the delegates of the Constitutional Convention have trouble coming to a compromises over their significant differences?</a:t>
            </a:r>
          </a:p>
          <a:p>
            <a:pPr>
              <a:defRPr/>
            </a:pPr>
            <a:r>
              <a:rPr lang="en-US" sz="48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EQ</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800" b="1" dirty="0">
                <a:ln w="12700">
                  <a:solidFill>
                    <a:schemeClr val="tx2">
                      <a:satMod val="155000"/>
                    </a:schemeClr>
                  </a:solidFill>
                  <a:prstDash val="solid"/>
                </a:ln>
                <a:effectLst>
                  <a:outerShdw blurRad="41275" dist="20320" dir="1800000" algn="tl" rotWithShape="0">
                    <a:srgbClr val="000000">
                      <a:alpha val="40000"/>
                    </a:srgbClr>
                  </a:outerShdw>
                </a:effectLst>
              </a:rPr>
              <a:t>1</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 How did the Virginia Plan and New Jersey Plans differ? How were they similar?</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rPr>
              <a:t>2) Where do we see effects of each plan in our government today?</a:t>
            </a:r>
          </a:p>
        </p:txBody>
      </p:sp>
    </p:spTree>
    <p:extLst>
      <p:ext uri="{BB962C8B-B14F-4D97-AF65-F5344CB8AC3E}">
        <p14:creationId xmlns:p14="http://schemas.microsoft.com/office/powerpoint/2010/main" val="1204639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19919" y="881063"/>
            <a:ext cx="6905669" cy="5719762"/>
          </a:xfrm>
        </p:spPr>
        <p:txBody>
          <a:bodyPr>
            <a:normAutofit fontScale="92500"/>
          </a:bodyPr>
          <a:lstStyle/>
          <a:p>
            <a:pPr>
              <a:defRPr/>
            </a:pPr>
            <a:r>
              <a:rPr lang="en-US" altLang="en-US" sz="3900" b="1" u="sng" dirty="0" smtClean="0">
                <a:solidFill>
                  <a:srgbClr val="FF0000"/>
                </a:solidFill>
              </a:rPr>
              <a:t>Created by MADISON</a:t>
            </a:r>
            <a:r>
              <a:rPr lang="en-US" altLang="en-US" sz="3900" dirty="0">
                <a:solidFill>
                  <a:srgbClr val="FF0000"/>
                </a:solidFill>
              </a:rPr>
              <a:t> </a:t>
            </a:r>
            <a:r>
              <a:rPr lang="en-US" altLang="en-US" sz="3900" dirty="0" smtClean="0">
                <a:solidFill>
                  <a:srgbClr val="FF0000"/>
                </a:solidFill>
              </a:rPr>
              <a:t>and </a:t>
            </a:r>
            <a:r>
              <a:rPr lang="en-US" altLang="en-US" sz="3900" b="1" u="sng" dirty="0" smtClean="0">
                <a:solidFill>
                  <a:srgbClr val="FF0000"/>
                </a:solidFill>
              </a:rPr>
              <a:t>Edmund </a:t>
            </a:r>
            <a:r>
              <a:rPr lang="en-US" altLang="en-US" sz="3900" b="1" u="sng" dirty="0">
                <a:solidFill>
                  <a:srgbClr val="FF0000"/>
                </a:solidFill>
              </a:rPr>
              <a:t>Randolph</a:t>
            </a:r>
            <a:r>
              <a:rPr lang="en-US" altLang="en-US" sz="3900" dirty="0"/>
              <a:t> </a:t>
            </a:r>
            <a:endParaRPr lang="en-US" altLang="en-US" sz="3900" dirty="0" smtClean="0"/>
          </a:p>
          <a:p>
            <a:pPr marL="0" indent="0">
              <a:buNone/>
              <a:defRPr/>
            </a:pPr>
            <a:r>
              <a:rPr lang="en-US" altLang="en-US" sz="3900" dirty="0" smtClean="0"/>
              <a:t>1</a:t>
            </a:r>
            <a:r>
              <a:rPr lang="en-US" altLang="en-US" sz="3900" dirty="0"/>
              <a:t>. </a:t>
            </a:r>
            <a:r>
              <a:rPr lang="en-US" altLang="en-US" sz="3900" b="1" dirty="0"/>
              <a:t>TWO</a:t>
            </a:r>
            <a:r>
              <a:rPr lang="en-US" altLang="en-US" sz="3900" dirty="0"/>
              <a:t> </a:t>
            </a:r>
            <a:r>
              <a:rPr lang="en-US" altLang="en-US" sz="3900" dirty="0" smtClean="0"/>
              <a:t>houses – </a:t>
            </a:r>
            <a:r>
              <a:rPr lang="en-US" altLang="en-US" sz="3900" b="1" u="sng" dirty="0" smtClean="0">
                <a:solidFill>
                  <a:srgbClr val="FF0000"/>
                </a:solidFill>
              </a:rPr>
              <a:t>BICAMERAL</a:t>
            </a:r>
            <a:endParaRPr lang="en-US" altLang="en-US" sz="3900" b="1" u="sng" dirty="0">
              <a:solidFill>
                <a:srgbClr val="FF0000"/>
              </a:solidFill>
            </a:endParaRPr>
          </a:p>
          <a:p>
            <a:pPr marL="0" indent="0">
              <a:buNone/>
              <a:defRPr/>
            </a:pPr>
            <a:r>
              <a:rPr lang="en-US" altLang="en-US" sz="3900" dirty="0"/>
              <a:t>2. Membership </a:t>
            </a:r>
            <a:r>
              <a:rPr lang="en-US" altLang="en-US" sz="3900" dirty="0" smtClean="0"/>
              <a:t>- </a:t>
            </a:r>
            <a:r>
              <a:rPr lang="en-US" altLang="en-US" sz="3900" b="1" u="sng" dirty="0" smtClean="0">
                <a:solidFill>
                  <a:srgbClr val="FF0000"/>
                </a:solidFill>
              </a:rPr>
              <a:t>state’s </a:t>
            </a:r>
            <a:r>
              <a:rPr lang="en-US" altLang="en-US" sz="3900" b="1" u="sng" dirty="0">
                <a:solidFill>
                  <a:srgbClr val="FF0000"/>
                </a:solidFill>
              </a:rPr>
              <a:t>population</a:t>
            </a:r>
            <a:endParaRPr lang="en-US" altLang="en-US" sz="3900" dirty="0"/>
          </a:p>
          <a:p>
            <a:pPr marL="0" indent="0">
              <a:buNone/>
              <a:defRPr/>
            </a:pPr>
            <a:r>
              <a:rPr lang="en-US" altLang="en-US" sz="3900" dirty="0"/>
              <a:t>(</a:t>
            </a:r>
            <a:r>
              <a:rPr lang="en-US" altLang="en-US" sz="3900" b="1" u="sng" dirty="0">
                <a:solidFill>
                  <a:srgbClr val="FF0000"/>
                </a:solidFill>
              </a:rPr>
              <a:t>more people = more votes</a:t>
            </a:r>
            <a:r>
              <a:rPr lang="en-US" altLang="en-US" sz="3900" dirty="0"/>
              <a:t>) </a:t>
            </a:r>
            <a:endParaRPr lang="en-US" altLang="en-US" sz="3900" dirty="0" smtClean="0"/>
          </a:p>
          <a:p>
            <a:pPr marL="0" indent="0">
              <a:buNone/>
              <a:defRPr/>
            </a:pPr>
            <a:r>
              <a:rPr lang="en-US" altLang="en-US" sz="3900" dirty="0" smtClean="0"/>
              <a:t>3. </a:t>
            </a:r>
            <a:r>
              <a:rPr lang="en-US" sz="3900" b="1" u="sng" dirty="0" smtClean="0">
                <a:solidFill>
                  <a:srgbClr val="FF0000"/>
                </a:solidFill>
              </a:rPr>
              <a:t>President</a:t>
            </a:r>
            <a:r>
              <a:rPr lang="en-US" sz="3900" b="1" u="sng" dirty="0">
                <a:solidFill>
                  <a:srgbClr val="FF0000"/>
                </a:solidFill>
              </a:rPr>
              <a:t>, courts, and congress</a:t>
            </a:r>
            <a:r>
              <a:rPr lang="en-US" sz="3900" dirty="0">
                <a:solidFill>
                  <a:srgbClr val="FF0000"/>
                </a:solidFill>
              </a:rPr>
              <a:t> </a:t>
            </a:r>
            <a:r>
              <a:rPr lang="en-US" sz="3900" dirty="0" smtClean="0"/>
              <a:t>= stronger </a:t>
            </a:r>
            <a:r>
              <a:rPr lang="en-US" sz="3900" dirty="0"/>
              <a:t>central </a:t>
            </a:r>
            <a:r>
              <a:rPr lang="en-US" sz="3900" dirty="0" smtClean="0"/>
              <a:t>government</a:t>
            </a:r>
          </a:p>
          <a:p>
            <a:pPr marL="0" indent="0">
              <a:buNone/>
              <a:defRPr/>
            </a:pPr>
            <a:r>
              <a:rPr lang="en-US" sz="3900" dirty="0" smtClean="0"/>
              <a:t>4. </a:t>
            </a:r>
            <a:r>
              <a:rPr lang="en-US" altLang="en-US" sz="3900" b="1" u="sng" dirty="0">
                <a:solidFill>
                  <a:srgbClr val="FF0000"/>
                </a:solidFill>
              </a:rPr>
              <a:t>3 branches</a:t>
            </a:r>
            <a:r>
              <a:rPr lang="en-US" altLang="en-US" sz="3900" dirty="0"/>
              <a:t> of government</a:t>
            </a:r>
          </a:p>
          <a:p>
            <a:pPr marL="0" indent="0">
              <a:buNone/>
              <a:defRPr/>
            </a:pPr>
            <a:r>
              <a:rPr lang="en-US" altLang="en-US" sz="3900" dirty="0" smtClean="0"/>
              <a:t>5. </a:t>
            </a:r>
            <a:r>
              <a:rPr lang="en-US" altLang="en-US" sz="3900" b="1" u="sng" dirty="0">
                <a:solidFill>
                  <a:srgbClr val="FF0000"/>
                </a:solidFill>
              </a:rPr>
              <a:t>LARGE states LOVE it</a:t>
            </a:r>
            <a:r>
              <a:rPr lang="en-US" altLang="en-US" sz="3900" dirty="0"/>
              <a:t>!</a:t>
            </a:r>
          </a:p>
          <a:p>
            <a:pPr marL="0" indent="0">
              <a:buNone/>
              <a:defRPr/>
            </a:pPr>
            <a:endParaRPr lang="en-US" altLang="en-US" sz="3000" dirty="0"/>
          </a:p>
        </p:txBody>
      </p:sp>
      <p:sp>
        <p:nvSpPr>
          <p:cNvPr id="4100" name="Text Box 4"/>
          <p:cNvSpPr txBox="1">
            <a:spLocks noChangeArrowheads="1"/>
          </p:cNvSpPr>
          <p:nvPr/>
        </p:nvSpPr>
        <p:spPr bwMode="auto">
          <a:xfrm>
            <a:off x="2057400" y="106363"/>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4400" b="1" u="sng" dirty="0"/>
              <a:t>Virginia Plan</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4408106"/>
            <a:ext cx="12287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8" y="5657057"/>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9652" y="4292058"/>
            <a:ext cx="2453230" cy="245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202" y="1035829"/>
            <a:ext cx="4038798" cy="311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1039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981200" y="-127000"/>
            <a:ext cx="8229600" cy="1143000"/>
          </a:xfrm>
        </p:spPr>
        <p:txBody>
          <a:bodyPr/>
          <a:lstStyle/>
          <a:p>
            <a:r>
              <a:rPr lang="en-US" altLang="en-US" b="1" u="sng" dirty="0">
                <a:ea typeface="MS PGothic" charset="-128"/>
                <a:cs typeface="ＭＳ Ｐゴシック" charset="-128"/>
              </a:rPr>
              <a:t>New Jersey Plan</a:t>
            </a:r>
          </a:p>
        </p:txBody>
      </p:sp>
      <p:sp>
        <p:nvSpPr>
          <p:cNvPr id="5123" name="Rectangle 3"/>
          <p:cNvSpPr>
            <a:spLocks noGrp="1" noChangeArrowheads="1"/>
          </p:cNvSpPr>
          <p:nvPr>
            <p:ph type="body" idx="1"/>
          </p:nvPr>
        </p:nvSpPr>
        <p:spPr>
          <a:xfrm>
            <a:off x="100013" y="838201"/>
            <a:ext cx="5988088" cy="5897562"/>
          </a:xfrm>
        </p:spPr>
        <p:txBody>
          <a:bodyPr>
            <a:normAutofit/>
          </a:bodyPr>
          <a:lstStyle/>
          <a:p>
            <a:pPr>
              <a:defRPr/>
            </a:pPr>
            <a:r>
              <a:rPr lang="en-US" altLang="en-US" sz="3400" b="1" u="sng" dirty="0" smtClean="0">
                <a:solidFill>
                  <a:srgbClr val="FF0000"/>
                </a:solidFill>
              </a:rPr>
              <a:t>Proposed by William </a:t>
            </a:r>
            <a:r>
              <a:rPr lang="en-US" altLang="en-US" sz="3400" b="1" u="sng" dirty="0">
                <a:solidFill>
                  <a:srgbClr val="FF0000"/>
                </a:solidFill>
              </a:rPr>
              <a:t>Patterson</a:t>
            </a:r>
            <a:r>
              <a:rPr lang="en-US" altLang="en-US" sz="3400" dirty="0"/>
              <a:t> </a:t>
            </a:r>
            <a:endParaRPr lang="en-US" altLang="en-US" sz="3400" dirty="0" smtClean="0"/>
          </a:p>
          <a:p>
            <a:pPr marL="514350" indent="-514350">
              <a:buFont typeface="+mj-lt"/>
              <a:buAutoNum type="arabicPeriod"/>
              <a:defRPr/>
            </a:pPr>
            <a:r>
              <a:rPr lang="en-US" altLang="en-US" sz="3400" b="1" dirty="0" smtClean="0"/>
              <a:t>ONE </a:t>
            </a:r>
            <a:r>
              <a:rPr lang="en-US" altLang="en-US" sz="3400" dirty="0" smtClean="0"/>
              <a:t>house - </a:t>
            </a:r>
            <a:r>
              <a:rPr lang="en-US" altLang="en-US" sz="3400" b="1" u="sng" dirty="0" smtClean="0">
                <a:solidFill>
                  <a:srgbClr val="FF0000"/>
                </a:solidFill>
              </a:rPr>
              <a:t>UNICAMERAL</a:t>
            </a:r>
          </a:p>
          <a:p>
            <a:pPr marL="514350" indent="-514350">
              <a:buFont typeface="+mj-lt"/>
              <a:buAutoNum type="arabicPeriod"/>
              <a:defRPr/>
            </a:pPr>
            <a:r>
              <a:rPr lang="en-US" altLang="en-US" sz="3400" dirty="0" smtClean="0"/>
              <a:t>Membership – </a:t>
            </a:r>
            <a:r>
              <a:rPr lang="en-US" altLang="en-US" sz="3400" b="1" u="sng" dirty="0" smtClean="0">
                <a:solidFill>
                  <a:srgbClr val="FF0000"/>
                </a:solidFill>
              </a:rPr>
              <a:t>EQUAL for ALL states</a:t>
            </a:r>
            <a:endParaRPr lang="en-US" altLang="en-US" sz="3400" b="1" u="sng" dirty="0">
              <a:solidFill>
                <a:srgbClr val="FF0000"/>
              </a:solidFill>
            </a:endParaRPr>
          </a:p>
          <a:p>
            <a:pPr marL="514350" indent="-514350">
              <a:buFont typeface="+mj-lt"/>
              <a:buAutoNum type="arabicPeriod"/>
              <a:defRPr/>
            </a:pPr>
            <a:r>
              <a:rPr lang="en-US" altLang="en-US" sz="3400" dirty="0" smtClean="0"/>
              <a:t>Similar to the A of C but </a:t>
            </a:r>
            <a:r>
              <a:rPr lang="en-US" altLang="en-US" sz="3400" dirty="0"/>
              <a:t>with more </a:t>
            </a:r>
            <a:r>
              <a:rPr lang="en-US" altLang="en-US" sz="3400" dirty="0" smtClean="0"/>
              <a:t>powers – </a:t>
            </a:r>
            <a:r>
              <a:rPr lang="en-US" altLang="en-US" sz="3400" dirty="0"/>
              <a:t>tax and </a:t>
            </a:r>
            <a:r>
              <a:rPr lang="en-US" altLang="en-US" sz="3400" dirty="0" smtClean="0"/>
              <a:t>trade</a:t>
            </a:r>
          </a:p>
          <a:p>
            <a:pPr marL="514350" indent="-514350">
              <a:buFont typeface="+mj-lt"/>
              <a:buAutoNum type="arabicPeriod"/>
              <a:defRPr/>
            </a:pPr>
            <a:r>
              <a:rPr lang="en-US" altLang="en-US" sz="3400" dirty="0" smtClean="0"/>
              <a:t>3 branches of government</a:t>
            </a:r>
          </a:p>
          <a:p>
            <a:pPr marL="514350" indent="-514350">
              <a:buFont typeface="+mj-lt"/>
              <a:buAutoNum type="arabicPeriod"/>
              <a:defRPr/>
            </a:pPr>
            <a:r>
              <a:rPr lang="en-US" altLang="en-US" sz="3400" b="1" u="sng" dirty="0" smtClean="0">
                <a:solidFill>
                  <a:srgbClr val="FF0000"/>
                </a:solidFill>
              </a:rPr>
              <a:t>SMALL </a:t>
            </a:r>
            <a:r>
              <a:rPr lang="en-US" altLang="en-US" sz="3400" b="1" u="sng" dirty="0">
                <a:solidFill>
                  <a:srgbClr val="FF0000"/>
                </a:solidFill>
              </a:rPr>
              <a:t>states LOVE it</a:t>
            </a:r>
            <a:r>
              <a:rPr lang="en-US" altLang="en-US" sz="3400" dirty="0" smtClean="0"/>
              <a:t>!</a:t>
            </a:r>
          </a:p>
          <a:p>
            <a:pPr marL="0" indent="0">
              <a:buNone/>
              <a:defRPr/>
            </a:pPr>
            <a:endParaRPr lang="en-US" altLang="en-US" sz="3400" dirty="0"/>
          </a:p>
          <a:p>
            <a:pPr marL="0" indent="0">
              <a:buNone/>
              <a:defRPr/>
            </a:pPr>
            <a:endParaRPr lang="en-US" altLang="en-US" sz="34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226" y="268288"/>
            <a:ext cx="4114800" cy="446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626" y="4985545"/>
            <a:ext cx="1563612"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101" y="5059363"/>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1999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00" y="172174"/>
            <a:ext cx="11430000" cy="6463308"/>
          </a:xfrm>
          <a:prstGeom prst="rect">
            <a:avLst/>
          </a:prstGeom>
          <a:noFill/>
        </p:spPr>
        <p:txBody>
          <a:bodyPr wrap="square">
            <a:spAutoFit/>
          </a:bodyPr>
          <a:lstStyle/>
          <a:p>
            <a:pPr>
              <a:defRPr/>
            </a:pPr>
            <a:r>
              <a:rPr lang="en-US" sz="50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Today’s AIM</a:t>
            </a: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How did disagreements among states lead to the Constitution being called a “Bundle of Compromises”?</a:t>
            </a:r>
          </a:p>
          <a:p>
            <a:pPr>
              <a:defRPr/>
            </a:pPr>
            <a:endParaRPr lang="en-US" sz="48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defRPr/>
            </a:pPr>
            <a:r>
              <a:rPr lang="en-US" sz="36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EQ</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1) What did the Great Compromise, the 3/5th Compromise, and the Slave Trade Compromise accomplish that was different than the Articles of Confederation?</a:t>
            </a:r>
          </a:p>
          <a:p>
            <a:pPr>
              <a:defRPr/>
            </a:pP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2) How did these compromises solve major issues for the future?</a:t>
            </a:r>
          </a:p>
        </p:txBody>
      </p:sp>
    </p:spTree>
    <p:extLst>
      <p:ext uri="{BB962C8B-B14F-4D97-AF65-F5344CB8AC3E}">
        <p14:creationId xmlns:p14="http://schemas.microsoft.com/office/powerpoint/2010/main" val="23181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1573937"/>
            <a:ext cx="11785600" cy="5262979"/>
          </a:xfrm>
          <a:prstGeom prst="rect">
            <a:avLst/>
          </a:prstGeom>
        </p:spPr>
        <p:txBody>
          <a:bodyPr wrap="square">
            <a:spAutoFit/>
          </a:bodyPr>
          <a:lstStyle/>
          <a:p>
            <a:pPr>
              <a:defRPr/>
            </a:pPr>
            <a:r>
              <a:rPr lang="en-US" sz="4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Key </a:t>
            </a:r>
            <a:r>
              <a:rPr lang="en-US" sz="42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Concept of Today’s Lesson</a:t>
            </a:r>
            <a:r>
              <a:rPr lang="en-US" sz="4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3.2 </a:t>
            </a:r>
            <a:r>
              <a:rPr lang="en-US" sz="4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(II) C) Delegates from the states participated in a Constitutional Convention and through negotiation, collaboration, and compromise proposed a Constitution that created a limited but dynamic central government embodying federalism and providing for a separation of powers between its three branches.</a:t>
            </a:r>
            <a:endParaRPr lang="en-US" sz="4200"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Rectangle 2"/>
          <p:cNvSpPr/>
          <p:nvPr/>
        </p:nvSpPr>
        <p:spPr>
          <a:xfrm>
            <a:off x="2528693" y="427335"/>
            <a:ext cx="6245621"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0899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1573937"/>
            <a:ext cx="11785600" cy="4616648"/>
          </a:xfrm>
          <a:prstGeom prst="rect">
            <a:avLst/>
          </a:prstGeom>
        </p:spPr>
        <p:txBody>
          <a:bodyPr wrap="square">
            <a:spAutoFit/>
          </a:bodyPr>
          <a:lstStyle/>
          <a:p>
            <a:pPr>
              <a:defRPr/>
            </a:pPr>
            <a:r>
              <a:rPr lang="en-US" sz="4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Key </a:t>
            </a:r>
            <a:r>
              <a:rPr lang="en-US" sz="42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Concept of Today’s Lesson</a:t>
            </a:r>
            <a:r>
              <a:rPr lang="en-US" sz="4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3.2 </a:t>
            </a:r>
            <a:r>
              <a:rPr lang="en-US" sz="4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(II) </a:t>
            </a: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D) The Constitutional Convention compromised over the representation of slave states in Congress and the role of the federal government in regulating both slavery and the slave trade, allowing the prohibition of the international slave trade after 1808.</a:t>
            </a:r>
            <a:endParaRPr lang="en-US" sz="4200"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Rectangle 2"/>
          <p:cNvSpPr/>
          <p:nvPr/>
        </p:nvSpPr>
        <p:spPr>
          <a:xfrm>
            <a:off x="2528693" y="427335"/>
            <a:ext cx="6245621"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0287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0"/>
            <a:ext cx="9067800" cy="1143000"/>
          </a:xfrm>
        </p:spPr>
        <p:txBody>
          <a:bodyPr/>
          <a:lstStyle/>
          <a:p>
            <a:pPr algn="ctr" eaLnBrk="1" hangingPunct="1"/>
            <a:r>
              <a:rPr lang="en-US" altLang="en-US" sz="3600" b="1" i="1" u="sng" dirty="0">
                <a:ea typeface="ＭＳ Ｐゴシック" charset="-128"/>
              </a:rPr>
              <a:t>Problem – Representation in Congress</a:t>
            </a:r>
          </a:p>
        </p:txBody>
      </p:sp>
      <p:sp>
        <p:nvSpPr>
          <p:cNvPr id="3" name="Content Placeholder 2"/>
          <p:cNvSpPr>
            <a:spLocks noGrp="1"/>
          </p:cNvSpPr>
          <p:nvPr>
            <p:ph idx="1"/>
          </p:nvPr>
        </p:nvSpPr>
        <p:spPr>
          <a:xfrm>
            <a:off x="2171700" y="936625"/>
            <a:ext cx="7696200" cy="1066800"/>
          </a:xfrm>
        </p:spPr>
        <p:txBody>
          <a:bodyPr>
            <a:normAutofit lnSpcReduction="10000"/>
          </a:bodyPr>
          <a:lstStyle/>
          <a:p>
            <a:pPr marL="0" indent="0" algn="ctr">
              <a:buNone/>
              <a:defRPr/>
            </a:pPr>
            <a:r>
              <a:rPr lang="en-US" sz="3800" b="1" dirty="0" smtClean="0">
                <a:solidFill>
                  <a:srgbClr val="FF0000"/>
                </a:solidFill>
                <a:ea typeface="+mn-ea"/>
              </a:rPr>
              <a:t>How would representation be determined in the new Congress?</a:t>
            </a:r>
            <a:endParaRPr lang="en-US" sz="3800" dirty="0" smtClean="0">
              <a:solidFill>
                <a:srgbClr val="FF0000"/>
              </a:solidFill>
              <a:ea typeface="+mn-ea"/>
            </a:endParaRPr>
          </a:p>
          <a:p>
            <a:pPr algn="ctr" eaLnBrk="1" hangingPunct="1">
              <a:buFont typeface="Arial" charset="0"/>
              <a:buNone/>
              <a:defRPr/>
            </a:pPr>
            <a:endParaRPr lang="en-US" dirty="0" smtClean="0">
              <a:solidFill>
                <a:srgbClr val="FF0000"/>
              </a:solidFill>
              <a:ea typeface="+mn-ea"/>
            </a:endParaRPr>
          </a:p>
        </p:txBody>
      </p:sp>
      <p:sp>
        <p:nvSpPr>
          <p:cNvPr id="4" name="Content Placeholder 2"/>
          <p:cNvSpPr txBox="1">
            <a:spLocks/>
          </p:cNvSpPr>
          <p:nvPr/>
        </p:nvSpPr>
        <p:spPr bwMode="auto">
          <a:xfrm>
            <a:off x="1782764" y="2411413"/>
            <a:ext cx="4160837" cy="685800"/>
          </a:xfrm>
          <a:prstGeom prst="rect">
            <a:avLst/>
          </a:prstGeom>
          <a:noFill/>
          <a:ln w="9525">
            <a:noFill/>
            <a:miter lim="800000"/>
            <a:headEnd/>
            <a:tailEnd/>
          </a:ln>
        </p:spPr>
        <p:txBody>
          <a:bodyPr>
            <a:normAutofit lnSpcReduction="10000"/>
          </a:bodyPr>
          <a:lstStyle/>
          <a:p>
            <a:pPr marL="342900" indent="-342900" algn="ctr">
              <a:spcBef>
                <a:spcPct val="20000"/>
              </a:spcBef>
              <a:defRPr/>
            </a:pPr>
            <a:r>
              <a:rPr lang="en-US" sz="4300" b="1" i="1" dirty="0"/>
              <a:t>Large States</a:t>
            </a:r>
            <a:endParaRPr lang="en-US" sz="3200" dirty="0"/>
          </a:p>
        </p:txBody>
      </p:sp>
      <p:sp>
        <p:nvSpPr>
          <p:cNvPr id="8" name="Content Placeholder 2"/>
          <p:cNvSpPr txBox="1">
            <a:spLocks/>
          </p:cNvSpPr>
          <p:nvPr/>
        </p:nvSpPr>
        <p:spPr bwMode="auto">
          <a:xfrm>
            <a:off x="6478588" y="2343150"/>
            <a:ext cx="3960812" cy="704850"/>
          </a:xfrm>
          <a:prstGeom prst="rect">
            <a:avLst/>
          </a:prstGeom>
          <a:noFill/>
          <a:ln w="9525">
            <a:noFill/>
            <a:miter lim="800000"/>
            <a:headEnd/>
            <a:tailEnd/>
          </a:ln>
        </p:spPr>
        <p:txBody>
          <a:bodyPr/>
          <a:lstStyle/>
          <a:p>
            <a:pPr marL="342900" indent="-342900" algn="ctr">
              <a:spcBef>
                <a:spcPct val="20000"/>
              </a:spcBef>
              <a:defRPr/>
            </a:pPr>
            <a:r>
              <a:rPr lang="en-US" sz="4300" b="1" i="1" dirty="0"/>
              <a:t>Small States</a:t>
            </a:r>
            <a:endParaRPr lang="en-US" sz="4300" dirty="0"/>
          </a:p>
        </p:txBody>
      </p:sp>
      <p:sp>
        <p:nvSpPr>
          <p:cNvPr id="9" name="Content Placeholder 2"/>
          <p:cNvSpPr txBox="1">
            <a:spLocks/>
          </p:cNvSpPr>
          <p:nvPr/>
        </p:nvSpPr>
        <p:spPr bwMode="auto">
          <a:xfrm>
            <a:off x="1676400" y="3200400"/>
            <a:ext cx="4267200" cy="7620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Large population</a:t>
            </a:r>
          </a:p>
        </p:txBody>
      </p:sp>
      <p:sp>
        <p:nvSpPr>
          <p:cNvPr id="10" name="Content Placeholder 2"/>
          <p:cNvSpPr txBox="1">
            <a:spLocks/>
          </p:cNvSpPr>
          <p:nvPr/>
        </p:nvSpPr>
        <p:spPr bwMode="auto">
          <a:xfrm>
            <a:off x="6478588" y="3200400"/>
            <a:ext cx="3733800" cy="11430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Small population</a:t>
            </a:r>
          </a:p>
        </p:txBody>
      </p:sp>
      <p:sp>
        <p:nvSpPr>
          <p:cNvPr id="11" name="Content Placeholder 2"/>
          <p:cNvSpPr txBox="1">
            <a:spLocks/>
          </p:cNvSpPr>
          <p:nvPr/>
        </p:nvSpPr>
        <p:spPr bwMode="auto">
          <a:xfrm>
            <a:off x="6478588" y="3810000"/>
            <a:ext cx="3960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Afraid of being out-numbered</a:t>
            </a:r>
          </a:p>
        </p:txBody>
      </p:sp>
      <p:cxnSp>
        <p:nvCxnSpPr>
          <p:cNvPr id="12" name="Straight Connector 11"/>
          <p:cNvCxnSpPr/>
          <p:nvPr/>
        </p:nvCxnSpPr>
        <p:spPr>
          <a:xfrm>
            <a:off x="1524000" y="309086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234315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0" y="2343150"/>
            <a:ext cx="0" cy="45148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1676400" y="37338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Want more representatives</a:t>
            </a:r>
          </a:p>
        </p:txBody>
      </p:sp>
      <p:sp>
        <p:nvSpPr>
          <p:cNvPr id="18" name="Content Placeholder 2"/>
          <p:cNvSpPr txBox="1">
            <a:spLocks/>
          </p:cNvSpPr>
          <p:nvPr/>
        </p:nvSpPr>
        <p:spPr bwMode="auto">
          <a:xfrm>
            <a:off x="6477000" y="4800600"/>
            <a:ext cx="4038600" cy="13716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Support the NJ Plan of one rep per state</a:t>
            </a:r>
          </a:p>
        </p:txBody>
      </p:sp>
      <p:sp>
        <p:nvSpPr>
          <p:cNvPr id="17" name="Content Placeholder 2"/>
          <p:cNvSpPr txBox="1">
            <a:spLocks/>
          </p:cNvSpPr>
          <p:nvPr/>
        </p:nvSpPr>
        <p:spPr bwMode="auto">
          <a:xfrm>
            <a:off x="1676400" y="48006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Support the Virginia Plan of rep’s apportioned by population</a:t>
            </a:r>
          </a:p>
        </p:txBody>
      </p:sp>
    </p:spTree>
    <p:extLst>
      <p:ext uri="{BB962C8B-B14F-4D97-AF65-F5344CB8AC3E}">
        <p14:creationId xmlns:p14="http://schemas.microsoft.com/office/powerpoint/2010/main" val="967569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0" grpId="0"/>
      <p:bldP spid="11" grpId="0"/>
      <p:bldP spid="16" grpId="0"/>
      <p:bldP spid="1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7782" t="11876" r="7782" b="18753"/>
          <a:stretch>
            <a:fillRect/>
          </a:stretch>
        </p:blipFill>
        <p:spPr bwMode="auto">
          <a:xfrm>
            <a:off x="1517650" y="1219200"/>
            <a:ext cx="9150350"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5397" name="Rectangle 5"/>
          <p:cNvSpPr>
            <a:spLocks noChangeArrowheads="1"/>
          </p:cNvSpPr>
          <p:nvPr/>
        </p:nvSpPr>
        <p:spPr bwMode="auto">
          <a:xfrm>
            <a:off x="1524000" y="304800"/>
            <a:ext cx="9144000" cy="609600"/>
          </a:xfrm>
          <a:prstGeom prst="rect">
            <a:avLst/>
          </a:prstGeom>
          <a:noFill/>
          <a:ln w="9525">
            <a:noFill/>
            <a:miter lim="800000"/>
            <a:headEnd/>
            <a:tailEnd/>
          </a:ln>
        </p:spPr>
        <p:txBody>
          <a:bodyPr anchor="ctr"/>
          <a:lstStyle/>
          <a:p>
            <a:pPr algn="ctr">
              <a:lnSpc>
                <a:spcPct val="90000"/>
              </a:lnSpc>
              <a:buFont typeface="Wingdings" pitchFamily="2" charset="2"/>
              <a:buChar char="n"/>
              <a:defRPr/>
            </a:pPr>
            <a:r>
              <a:rPr lang="en-US" sz="3200" dirty="0" smtClean="0">
                <a:solidFill>
                  <a:schemeClr val="tx2"/>
                </a:solidFill>
                <a:effectLst>
                  <a:outerShdw blurRad="38100" dist="38100" dir="2700000" algn="tl">
                    <a:srgbClr val="C0C0C0"/>
                  </a:outerShdw>
                </a:effectLst>
              </a:rPr>
              <a:t> </a:t>
            </a:r>
            <a:r>
              <a:rPr lang="en-US" sz="3200" dirty="0">
                <a:solidFill>
                  <a:schemeClr val="tx2"/>
                </a:solidFill>
                <a:effectLst>
                  <a:outerShdw blurRad="38100" dist="38100" dir="2700000" algn="tl">
                    <a:srgbClr val="C0C0C0"/>
                  </a:outerShdw>
                </a:effectLst>
              </a:rPr>
              <a:t/>
            </a:r>
            <a:br>
              <a:rPr lang="en-US" sz="3200" dirty="0">
                <a:solidFill>
                  <a:schemeClr val="tx2"/>
                </a:solidFill>
                <a:effectLst>
                  <a:outerShdw blurRad="38100" dist="38100" dir="2700000" algn="tl">
                    <a:srgbClr val="C0C0C0"/>
                  </a:outerShdw>
                </a:effectLst>
              </a:rPr>
            </a:br>
            <a:r>
              <a:rPr lang="en-US" sz="3200" i="1" dirty="0">
                <a:solidFill>
                  <a:schemeClr val="folHlink"/>
                </a:solidFill>
                <a:effectLst>
                  <a:outerShdw blurRad="38100" dist="38100" dir="2700000" algn="tl">
                    <a:srgbClr val="C0C0C0"/>
                  </a:outerShdw>
                </a:effectLst>
              </a:rPr>
              <a:t>Southern Slave States vs. Northern Free States</a:t>
            </a:r>
          </a:p>
        </p:txBody>
      </p:sp>
    </p:spTree>
    <p:extLst>
      <p:ext uri="{BB962C8B-B14F-4D97-AF65-F5344CB8AC3E}">
        <p14:creationId xmlns:p14="http://schemas.microsoft.com/office/powerpoint/2010/main" val="11878566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0" y="0"/>
            <a:ext cx="9067800" cy="1143000"/>
          </a:xfrm>
        </p:spPr>
        <p:txBody>
          <a:bodyPr/>
          <a:lstStyle/>
          <a:p>
            <a:pPr algn="ctr" eaLnBrk="1" hangingPunct="1"/>
            <a:r>
              <a:rPr lang="en-US" altLang="en-US" sz="3600" b="1" i="1" u="sng" dirty="0">
                <a:ea typeface="ＭＳ Ｐゴシック" charset="-128"/>
              </a:rPr>
              <a:t>Problem – Representation and Slavery</a:t>
            </a:r>
          </a:p>
        </p:txBody>
      </p:sp>
      <p:sp>
        <p:nvSpPr>
          <p:cNvPr id="3" name="Content Placeholder 2"/>
          <p:cNvSpPr>
            <a:spLocks noGrp="1"/>
          </p:cNvSpPr>
          <p:nvPr>
            <p:ph idx="1"/>
          </p:nvPr>
        </p:nvSpPr>
        <p:spPr>
          <a:xfrm>
            <a:off x="2209800" y="990600"/>
            <a:ext cx="7696200" cy="1066800"/>
          </a:xfrm>
        </p:spPr>
        <p:txBody>
          <a:bodyPr/>
          <a:lstStyle/>
          <a:p>
            <a:pPr marL="0" indent="0" algn="ctr">
              <a:buNone/>
              <a:defRPr/>
            </a:pPr>
            <a:r>
              <a:rPr lang="en-US" b="1" dirty="0" smtClean="0">
                <a:solidFill>
                  <a:srgbClr val="FF0000"/>
                </a:solidFill>
                <a:ea typeface="+mn-ea"/>
              </a:rPr>
              <a:t>How would slaves be counted for the purposes of representation and taxation?</a:t>
            </a:r>
            <a:endParaRPr lang="en-US" dirty="0" smtClean="0">
              <a:solidFill>
                <a:srgbClr val="FF0000"/>
              </a:solidFill>
              <a:ea typeface="+mn-ea"/>
            </a:endParaRPr>
          </a:p>
          <a:p>
            <a:pPr algn="ctr" eaLnBrk="1" hangingPunct="1">
              <a:buFont typeface="Arial" charset="0"/>
              <a:buNone/>
              <a:defRPr/>
            </a:pPr>
            <a:endParaRPr lang="en-US" dirty="0" smtClean="0">
              <a:solidFill>
                <a:srgbClr val="FF0000"/>
              </a:solidFill>
              <a:ea typeface="+mn-ea"/>
            </a:endParaRPr>
          </a:p>
        </p:txBody>
      </p:sp>
      <p:sp>
        <p:nvSpPr>
          <p:cNvPr id="4" name="Content Placeholder 2"/>
          <p:cNvSpPr txBox="1">
            <a:spLocks/>
          </p:cNvSpPr>
          <p:nvPr/>
        </p:nvSpPr>
        <p:spPr bwMode="auto">
          <a:xfrm>
            <a:off x="1782764" y="2411413"/>
            <a:ext cx="4160837" cy="685800"/>
          </a:xfrm>
          <a:prstGeom prst="rect">
            <a:avLst/>
          </a:prstGeom>
          <a:noFill/>
          <a:ln w="9525">
            <a:noFill/>
            <a:miter lim="800000"/>
            <a:headEnd/>
            <a:tailEnd/>
          </a:ln>
        </p:spPr>
        <p:txBody>
          <a:bodyPr>
            <a:normAutofit lnSpcReduction="10000"/>
          </a:bodyPr>
          <a:lstStyle/>
          <a:p>
            <a:pPr marL="342900" indent="-342900" algn="ctr">
              <a:spcBef>
                <a:spcPct val="20000"/>
              </a:spcBef>
              <a:defRPr/>
            </a:pPr>
            <a:r>
              <a:rPr lang="en-US" sz="4300" b="1" i="1" dirty="0"/>
              <a:t>Southern States</a:t>
            </a:r>
            <a:endParaRPr lang="en-US" sz="3200" dirty="0"/>
          </a:p>
        </p:txBody>
      </p:sp>
      <p:sp>
        <p:nvSpPr>
          <p:cNvPr id="6" name="Content Placeholder 2"/>
          <p:cNvSpPr txBox="1">
            <a:spLocks/>
          </p:cNvSpPr>
          <p:nvPr/>
        </p:nvSpPr>
        <p:spPr bwMode="auto">
          <a:xfrm>
            <a:off x="1676400" y="3200400"/>
            <a:ext cx="4495800" cy="6858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High population of slaves</a:t>
            </a:r>
          </a:p>
        </p:txBody>
      </p:sp>
      <p:sp>
        <p:nvSpPr>
          <p:cNvPr id="8" name="Content Placeholder 2"/>
          <p:cNvSpPr txBox="1">
            <a:spLocks/>
          </p:cNvSpPr>
          <p:nvPr/>
        </p:nvSpPr>
        <p:spPr bwMode="auto">
          <a:xfrm>
            <a:off x="6478588" y="2343150"/>
            <a:ext cx="3960812" cy="704850"/>
          </a:xfrm>
          <a:prstGeom prst="rect">
            <a:avLst/>
          </a:prstGeom>
          <a:noFill/>
          <a:ln w="9525">
            <a:noFill/>
            <a:miter lim="800000"/>
            <a:headEnd/>
            <a:tailEnd/>
          </a:ln>
        </p:spPr>
        <p:txBody>
          <a:bodyPr/>
          <a:lstStyle/>
          <a:p>
            <a:pPr marL="342900" indent="-342900" algn="ctr">
              <a:spcBef>
                <a:spcPct val="20000"/>
              </a:spcBef>
              <a:defRPr/>
            </a:pPr>
            <a:r>
              <a:rPr lang="en-US" sz="4300" b="1" i="1" dirty="0"/>
              <a:t>Northern States</a:t>
            </a:r>
            <a:endParaRPr lang="en-US" sz="4300" dirty="0"/>
          </a:p>
        </p:txBody>
      </p:sp>
      <p:sp>
        <p:nvSpPr>
          <p:cNvPr id="9" name="Content Placeholder 2"/>
          <p:cNvSpPr txBox="1">
            <a:spLocks/>
          </p:cNvSpPr>
          <p:nvPr/>
        </p:nvSpPr>
        <p:spPr bwMode="auto">
          <a:xfrm>
            <a:off x="1676400" y="3886200"/>
            <a:ext cx="4267200" cy="13716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Want to count ALL slaves for the purpose of representation</a:t>
            </a:r>
          </a:p>
        </p:txBody>
      </p:sp>
      <p:sp>
        <p:nvSpPr>
          <p:cNvPr id="10" name="Content Placeholder 2"/>
          <p:cNvSpPr txBox="1">
            <a:spLocks/>
          </p:cNvSpPr>
          <p:nvPr/>
        </p:nvSpPr>
        <p:spPr bwMode="auto">
          <a:xfrm>
            <a:off x="6400800" y="3200400"/>
            <a:ext cx="3733800" cy="11430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Fewer slaves</a:t>
            </a:r>
          </a:p>
        </p:txBody>
      </p:sp>
      <p:sp>
        <p:nvSpPr>
          <p:cNvPr id="11" name="Content Placeholder 2"/>
          <p:cNvSpPr txBox="1">
            <a:spLocks/>
          </p:cNvSpPr>
          <p:nvPr/>
        </p:nvSpPr>
        <p:spPr bwMode="auto">
          <a:xfrm>
            <a:off x="6400800" y="3810001"/>
            <a:ext cx="3733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Don’t want to count slaves – </a:t>
            </a:r>
            <a:r>
              <a:rPr lang="en-US" altLang="en-US" sz="2800" b="1" u="sng">
                <a:latin typeface="Calibri" charset="0"/>
              </a:rPr>
              <a:t>at all</a:t>
            </a:r>
            <a:r>
              <a:rPr lang="en-US" altLang="en-US" sz="2800">
                <a:latin typeface="Calibri" charset="0"/>
              </a:rPr>
              <a:t>!</a:t>
            </a:r>
          </a:p>
        </p:txBody>
      </p:sp>
      <p:cxnSp>
        <p:nvCxnSpPr>
          <p:cNvPr id="12" name="Straight Connector 11"/>
          <p:cNvCxnSpPr/>
          <p:nvPr/>
        </p:nvCxnSpPr>
        <p:spPr>
          <a:xfrm>
            <a:off x="1524000" y="309086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234315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0" y="2343150"/>
            <a:ext cx="0" cy="45148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1676400" y="5257800"/>
            <a:ext cx="441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Don’t want to be taxed for their slaves (property)</a:t>
            </a:r>
          </a:p>
        </p:txBody>
      </p:sp>
      <p:sp>
        <p:nvSpPr>
          <p:cNvPr id="18" name="Content Placeholder 2"/>
          <p:cNvSpPr txBox="1">
            <a:spLocks/>
          </p:cNvSpPr>
          <p:nvPr/>
        </p:nvSpPr>
        <p:spPr bwMode="auto">
          <a:xfrm>
            <a:off x="6400800" y="4876800"/>
            <a:ext cx="4038600" cy="13716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Want to tax </a:t>
            </a:r>
            <a:r>
              <a:rPr lang="en-US" sz="2800" u="sng" dirty="0"/>
              <a:t>slave owners</a:t>
            </a:r>
            <a:r>
              <a:rPr lang="en-US" sz="2800" dirty="0"/>
              <a:t> for their slaves (property)</a:t>
            </a:r>
          </a:p>
        </p:txBody>
      </p:sp>
    </p:spTree>
    <p:extLst>
      <p:ext uri="{BB962C8B-B14F-4D97-AF65-F5344CB8AC3E}">
        <p14:creationId xmlns:p14="http://schemas.microsoft.com/office/powerpoint/2010/main" val="129933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9" grpId="0"/>
      <p:bldP spid="10" grpId="0"/>
      <p:bldP spid="11"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20900" y="0"/>
            <a:ext cx="9067800" cy="762000"/>
          </a:xfrm>
        </p:spPr>
        <p:txBody>
          <a:bodyPr>
            <a:normAutofit/>
          </a:bodyPr>
          <a:lstStyle/>
          <a:p>
            <a:pPr algn="ctr" eaLnBrk="1" hangingPunct="1"/>
            <a:r>
              <a:rPr lang="en-US" altLang="en-US" sz="3500" b="1" i="1" u="sng" dirty="0">
                <a:ea typeface="ＭＳ Ｐゴシック" charset="-128"/>
              </a:rPr>
              <a:t>The Great </a:t>
            </a:r>
            <a:r>
              <a:rPr lang="en-US" altLang="en-US" sz="3500" b="1" i="1" u="sng" dirty="0" smtClean="0">
                <a:ea typeface="ＭＳ Ｐゴシック" charset="-128"/>
              </a:rPr>
              <a:t>Compromise/Connecticut Compromise</a:t>
            </a:r>
            <a:endParaRPr lang="en-US" altLang="en-US" sz="3500" b="1" i="1" u="sng" dirty="0">
              <a:ea typeface="ＭＳ Ｐゴシック" charset="-128"/>
            </a:endParaRPr>
          </a:p>
        </p:txBody>
      </p:sp>
      <p:sp>
        <p:nvSpPr>
          <p:cNvPr id="4" name="Content Placeholder 2"/>
          <p:cNvSpPr txBox="1">
            <a:spLocks/>
          </p:cNvSpPr>
          <p:nvPr/>
        </p:nvSpPr>
        <p:spPr bwMode="auto">
          <a:xfrm>
            <a:off x="1752600" y="1752600"/>
            <a:ext cx="4160838" cy="685800"/>
          </a:xfrm>
          <a:prstGeom prst="rect">
            <a:avLst/>
          </a:prstGeom>
          <a:noFill/>
          <a:ln w="9525">
            <a:noFill/>
            <a:miter lim="800000"/>
            <a:headEnd/>
            <a:tailEnd/>
          </a:ln>
        </p:spPr>
        <p:txBody>
          <a:bodyPr>
            <a:normAutofit lnSpcReduction="10000"/>
          </a:bodyPr>
          <a:lstStyle/>
          <a:p>
            <a:pPr marL="342900" indent="-342900" algn="ctr">
              <a:spcBef>
                <a:spcPct val="20000"/>
              </a:spcBef>
              <a:defRPr/>
            </a:pPr>
            <a:r>
              <a:rPr lang="en-US" sz="4300" b="1" i="1" dirty="0"/>
              <a:t>Large States</a:t>
            </a:r>
            <a:endParaRPr lang="en-US" sz="3200" dirty="0"/>
          </a:p>
        </p:txBody>
      </p:sp>
      <p:sp>
        <p:nvSpPr>
          <p:cNvPr id="6" name="Content Placeholder 2"/>
          <p:cNvSpPr txBox="1">
            <a:spLocks/>
          </p:cNvSpPr>
          <p:nvPr/>
        </p:nvSpPr>
        <p:spPr bwMode="auto">
          <a:xfrm>
            <a:off x="1752600" y="2514600"/>
            <a:ext cx="4267200" cy="21336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Like that representation will be apportioned by population in the </a:t>
            </a:r>
            <a:r>
              <a:rPr lang="en-US" sz="2800" b="1" u="sng" dirty="0"/>
              <a:t>House of Representatives </a:t>
            </a:r>
          </a:p>
        </p:txBody>
      </p:sp>
      <p:sp>
        <p:nvSpPr>
          <p:cNvPr id="8" name="Content Placeholder 2"/>
          <p:cNvSpPr txBox="1">
            <a:spLocks/>
          </p:cNvSpPr>
          <p:nvPr/>
        </p:nvSpPr>
        <p:spPr bwMode="auto">
          <a:xfrm>
            <a:off x="6477001" y="1676400"/>
            <a:ext cx="3960813" cy="704850"/>
          </a:xfrm>
          <a:prstGeom prst="rect">
            <a:avLst/>
          </a:prstGeom>
          <a:noFill/>
          <a:ln w="9525">
            <a:noFill/>
            <a:miter lim="800000"/>
            <a:headEnd/>
            <a:tailEnd/>
          </a:ln>
        </p:spPr>
        <p:txBody>
          <a:bodyPr/>
          <a:lstStyle/>
          <a:p>
            <a:pPr marL="342900" indent="-342900" algn="ctr">
              <a:spcBef>
                <a:spcPct val="20000"/>
              </a:spcBef>
              <a:defRPr/>
            </a:pPr>
            <a:r>
              <a:rPr lang="en-US" sz="4300" b="1" i="1" dirty="0"/>
              <a:t>Small States</a:t>
            </a:r>
            <a:endParaRPr lang="en-US" sz="4300" dirty="0"/>
          </a:p>
        </p:txBody>
      </p:sp>
      <p:sp>
        <p:nvSpPr>
          <p:cNvPr id="11" name="Content Placeholder 2"/>
          <p:cNvSpPr txBox="1">
            <a:spLocks/>
          </p:cNvSpPr>
          <p:nvPr/>
        </p:nvSpPr>
        <p:spPr bwMode="auto">
          <a:xfrm>
            <a:off x="6400800" y="2514600"/>
            <a:ext cx="3733800" cy="22860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Like that there will be TWO senators from each state in the </a:t>
            </a:r>
            <a:r>
              <a:rPr lang="en-US" sz="2800" b="1" u="sng" dirty="0"/>
              <a:t>Senate</a:t>
            </a:r>
          </a:p>
        </p:txBody>
      </p:sp>
      <p:cxnSp>
        <p:nvCxnSpPr>
          <p:cNvPr id="12" name="Straight Connector 11"/>
          <p:cNvCxnSpPr/>
          <p:nvPr/>
        </p:nvCxnSpPr>
        <p:spPr>
          <a:xfrm>
            <a:off x="1524000" y="243840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167640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8" idx="3"/>
          </p:cNvCxnSpPr>
          <p:nvPr/>
        </p:nvCxnSpPr>
        <p:spPr>
          <a:xfrm>
            <a:off x="6096000" y="1676400"/>
            <a:ext cx="0" cy="3886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2311400" y="660400"/>
            <a:ext cx="8686800" cy="990600"/>
          </a:xfrm>
          <a:prstGeom prst="rect">
            <a:avLst/>
          </a:prstGeom>
          <a:noFill/>
          <a:ln w="9525">
            <a:noFill/>
            <a:miter lim="800000"/>
            <a:headEnd/>
            <a:tailEnd/>
          </a:ln>
        </p:spPr>
        <p:txBody>
          <a:bodyPr/>
          <a:lstStyle/>
          <a:p>
            <a:pPr marL="342900" indent="-342900" algn="ctr">
              <a:spcBef>
                <a:spcPct val="20000"/>
              </a:spcBef>
              <a:defRPr/>
            </a:pPr>
            <a:r>
              <a:rPr lang="en-US" sz="2400" b="1" dirty="0">
                <a:solidFill>
                  <a:srgbClr val="FF0000"/>
                </a:solidFill>
              </a:rPr>
              <a:t>A </a:t>
            </a:r>
            <a:r>
              <a:rPr lang="en-US" sz="2400" b="1" u="sng" dirty="0">
                <a:solidFill>
                  <a:srgbClr val="FF0000"/>
                </a:solidFill>
              </a:rPr>
              <a:t>bicameral legislature</a:t>
            </a:r>
            <a:r>
              <a:rPr lang="en-US" sz="2400" b="1" dirty="0">
                <a:solidFill>
                  <a:srgbClr val="FF0000"/>
                </a:solidFill>
              </a:rPr>
              <a:t> = two house congress</a:t>
            </a:r>
          </a:p>
          <a:p>
            <a:pPr marL="342900" indent="-342900" algn="ctr">
              <a:spcBef>
                <a:spcPct val="20000"/>
              </a:spcBef>
              <a:defRPr/>
            </a:pPr>
            <a:r>
              <a:rPr lang="en-US" sz="2400" b="1" dirty="0">
                <a:solidFill>
                  <a:srgbClr val="FF0000"/>
                </a:solidFill>
              </a:rPr>
              <a:t>Made up of a </a:t>
            </a:r>
            <a:r>
              <a:rPr lang="en-US" sz="2400" b="1" u="sng" dirty="0">
                <a:solidFill>
                  <a:srgbClr val="FF0000"/>
                </a:solidFill>
              </a:rPr>
              <a:t>Senate</a:t>
            </a:r>
            <a:r>
              <a:rPr lang="en-US" sz="2400" b="1" dirty="0">
                <a:solidFill>
                  <a:srgbClr val="FF0000"/>
                </a:solidFill>
              </a:rPr>
              <a:t> and </a:t>
            </a:r>
            <a:r>
              <a:rPr lang="en-US" sz="2400" b="1" u="sng" dirty="0">
                <a:solidFill>
                  <a:srgbClr val="FF0000"/>
                </a:solidFill>
              </a:rPr>
              <a:t>House of Representatives</a:t>
            </a:r>
          </a:p>
        </p:txBody>
      </p:sp>
      <p:sp>
        <p:nvSpPr>
          <p:cNvPr id="18" name="Content Placeholder 2"/>
          <p:cNvSpPr txBox="1">
            <a:spLocks/>
          </p:cNvSpPr>
          <p:nvPr/>
        </p:nvSpPr>
        <p:spPr bwMode="auto">
          <a:xfrm>
            <a:off x="1828800" y="44958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a:latin typeface="Calibri" charset="0"/>
              </a:rPr>
              <a:t>They will have more rep’s in one house</a:t>
            </a:r>
            <a:endParaRPr lang="en-US" altLang="en-US" sz="2800" b="1" u="sng">
              <a:latin typeface="Calibri" charset="0"/>
            </a:endParaRPr>
          </a:p>
        </p:txBody>
      </p:sp>
      <p:sp>
        <p:nvSpPr>
          <p:cNvPr id="19" name="Content Placeholder 2"/>
          <p:cNvSpPr txBox="1">
            <a:spLocks/>
          </p:cNvSpPr>
          <p:nvPr/>
        </p:nvSpPr>
        <p:spPr bwMode="auto">
          <a:xfrm>
            <a:off x="6400800" y="4419600"/>
            <a:ext cx="4267200" cy="21336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They will have equality in one house</a:t>
            </a:r>
            <a:endParaRPr lang="en-US" sz="2800" b="1" u="sng" dirty="0"/>
          </a:p>
        </p:txBody>
      </p:sp>
      <p:sp>
        <p:nvSpPr>
          <p:cNvPr id="20" name="Content Placeholder 2"/>
          <p:cNvSpPr txBox="1">
            <a:spLocks/>
          </p:cNvSpPr>
          <p:nvPr/>
        </p:nvSpPr>
        <p:spPr bwMode="auto">
          <a:xfrm>
            <a:off x="1828800" y="5638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20000"/>
              </a:spcBef>
              <a:buFont typeface="Arial" charset="0"/>
              <a:buNone/>
            </a:pPr>
            <a:r>
              <a:rPr lang="en-US" altLang="en-US" sz="3000" b="1" dirty="0">
                <a:solidFill>
                  <a:srgbClr val="FF0000"/>
                </a:solidFill>
                <a:latin typeface="Calibri" charset="0"/>
              </a:rPr>
              <a:t>Both sides had to give a little to get a little – this is the nature of compromise!</a:t>
            </a:r>
          </a:p>
        </p:txBody>
      </p:sp>
      <p:pic>
        <p:nvPicPr>
          <p:cNvPr id="1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90500" y="2209800"/>
            <a:ext cx="1331914" cy="830997"/>
          </a:xfrm>
          <a:prstGeom prst="rect">
            <a:avLst/>
          </a:prstGeom>
          <a:noFill/>
        </p:spPr>
        <p:txBody>
          <a:bodyPr wrap="square" rtlCol="0">
            <a:spAutoFit/>
          </a:bodyPr>
          <a:lstStyle/>
          <a:p>
            <a:r>
              <a:rPr lang="en-US" sz="2400" b="1" dirty="0" smtClean="0"/>
              <a:t>Roger </a:t>
            </a:r>
          </a:p>
          <a:p>
            <a:r>
              <a:rPr lang="en-US" sz="2400" b="1" dirty="0" smtClean="0"/>
              <a:t>Williams</a:t>
            </a:r>
            <a:endParaRPr lang="en-US" sz="2400" b="1" dirty="0"/>
          </a:p>
        </p:txBody>
      </p:sp>
    </p:spTree>
    <p:extLst>
      <p:ext uri="{BB962C8B-B14F-4D97-AF65-F5344CB8AC3E}">
        <p14:creationId xmlns:p14="http://schemas.microsoft.com/office/powerpoint/2010/main" val="2032710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P spid="18" grpId="0"/>
      <p:bldP spid="19" grpId="0"/>
      <p:bldP spid="2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00025" y="3263901"/>
            <a:ext cx="5776911" cy="685800"/>
          </a:xfrm>
          <a:prstGeom prst="rect">
            <a:avLst/>
          </a:prstGeom>
          <a:noFill/>
          <a:ln w="9525">
            <a:noFill/>
            <a:miter lim="800000"/>
            <a:headEnd/>
            <a:tailEnd/>
          </a:ln>
        </p:spPr>
        <p:txBody>
          <a:bodyPr>
            <a:normAutofit/>
          </a:bodyPr>
          <a:lstStyle/>
          <a:p>
            <a:pPr marL="342900" indent="-342900">
              <a:spcBef>
                <a:spcPct val="20000"/>
              </a:spcBef>
              <a:buFont typeface="Arial" pitchFamily="34" charset="0"/>
              <a:buChar char="•"/>
              <a:defRPr/>
            </a:pPr>
            <a:r>
              <a:rPr lang="en-US" sz="2800" dirty="0"/>
              <a:t>Who will be counted </a:t>
            </a:r>
            <a:r>
              <a:rPr lang="en-US" sz="2800" b="1" dirty="0"/>
              <a:t>fully</a:t>
            </a:r>
            <a:r>
              <a:rPr lang="en-US" sz="2800" dirty="0"/>
              <a:t>?</a:t>
            </a:r>
          </a:p>
          <a:p>
            <a:pPr marL="342900" indent="-342900">
              <a:spcBef>
                <a:spcPct val="20000"/>
              </a:spcBef>
              <a:defRPr/>
            </a:pPr>
            <a:endParaRPr lang="en-US" sz="3200" dirty="0"/>
          </a:p>
        </p:txBody>
      </p:sp>
      <p:sp>
        <p:nvSpPr>
          <p:cNvPr id="10" name="Content Placeholder 2"/>
          <p:cNvSpPr txBox="1">
            <a:spLocks/>
          </p:cNvSpPr>
          <p:nvPr/>
        </p:nvSpPr>
        <p:spPr bwMode="auto">
          <a:xfrm>
            <a:off x="200025" y="5600701"/>
            <a:ext cx="118729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None/>
            </a:pPr>
            <a:r>
              <a:rPr lang="en-US" altLang="en-US" sz="2800" b="1" dirty="0">
                <a:solidFill>
                  <a:srgbClr val="FF0000"/>
                </a:solidFill>
                <a:latin typeface="Calibri" charset="0"/>
              </a:rPr>
              <a:t>Because they were ashamed of the issue and were afraid the word </a:t>
            </a:r>
            <a:r>
              <a:rPr lang="en-US" altLang="en-US" sz="2800" b="1" dirty="0" smtClean="0">
                <a:solidFill>
                  <a:srgbClr val="FF0000"/>
                </a:solidFill>
                <a:latin typeface="Calibri" charset="0"/>
              </a:rPr>
              <a:t>would </a:t>
            </a:r>
            <a:r>
              <a:rPr lang="en-US" altLang="en-US" sz="2800" b="1" dirty="0">
                <a:solidFill>
                  <a:srgbClr val="FF0000"/>
                </a:solidFill>
                <a:latin typeface="Calibri" charset="0"/>
              </a:rPr>
              <a:t>(tarnish) the document.</a:t>
            </a:r>
          </a:p>
        </p:txBody>
      </p:sp>
      <p:sp>
        <p:nvSpPr>
          <p:cNvPr id="11" name="Content Placeholder 2"/>
          <p:cNvSpPr txBox="1">
            <a:spLocks/>
          </p:cNvSpPr>
          <p:nvPr/>
        </p:nvSpPr>
        <p:spPr bwMode="auto">
          <a:xfrm>
            <a:off x="4548186" y="3241675"/>
            <a:ext cx="4286250" cy="685800"/>
          </a:xfrm>
          <a:prstGeom prst="rect">
            <a:avLst/>
          </a:prstGeom>
          <a:noFill/>
          <a:ln w="9525">
            <a:noFill/>
            <a:miter lim="800000"/>
            <a:headEnd/>
            <a:tailEnd/>
          </a:ln>
        </p:spPr>
        <p:txBody>
          <a:bodyPr>
            <a:normAutofit fontScale="92500"/>
          </a:bodyPr>
          <a:lstStyle/>
          <a:p>
            <a:pPr marL="342900" indent="-342900">
              <a:spcBef>
                <a:spcPct val="20000"/>
              </a:spcBef>
              <a:defRPr/>
            </a:pPr>
            <a:r>
              <a:rPr lang="en-US" sz="3200" b="1" dirty="0">
                <a:solidFill>
                  <a:srgbClr val="FF0000"/>
                </a:solidFill>
              </a:rPr>
              <a:t>Free people </a:t>
            </a:r>
            <a:r>
              <a:rPr lang="en-US" sz="3200" dirty="0">
                <a:solidFill>
                  <a:srgbClr val="FF0000"/>
                </a:solidFill>
              </a:rPr>
              <a:t>and </a:t>
            </a:r>
            <a:r>
              <a:rPr lang="en-US" sz="3200" b="1" dirty="0">
                <a:solidFill>
                  <a:srgbClr val="FF0000"/>
                </a:solidFill>
              </a:rPr>
              <a:t>servants</a:t>
            </a:r>
          </a:p>
        </p:txBody>
      </p:sp>
      <p:sp>
        <p:nvSpPr>
          <p:cNvPr id="12" name="Content Placeholder 2"/>
          <p:cNvSpPr txBox="1">
            <a:spLocks/>
          </p:cNvSpPr>
          <p:nvPr/>
        </p:nvSpPr>
        <p:spPr bwMode="auto">
          <a:xfrm>
            <a:off x="200025" y="3881438"/>
            <a:ext cx="7205661" cy="411163"/>
          </a:xfrm>
          <a:prstGeom prst="rect">
            <a:avLst/>
          </a:prstGeom>
          <a:noFill/>
          <a:ln w="9525">
            <a:noFill/>
            <a:miter lim="800000"/>
            <a:headEnd/>
            <a:tailEnd/>
          </a:ln>
        </p:spPr>
        <p:txBody>
          <a:bodyPr>
            <a:normAutofit fontScale="85000" lnSpcReduction="20000"/>
          </a:bodyPr>
          <a:lstStyle/>
          <a:p>
            <a:pPr marL="342900" indent="-342900">
              <a:spcBef>
                <a:spcPct val="20000"/>
              </a:spcBef>
              <a:buFont typeface="Arial" pitchFamily="34" charset="0"/>
              <a:buChar char="•"/>
              <a:defRPr/>
            </a:pPr>
            <a:r>
              <a:rPr lang="en-US" sz="2800" dirty="0"/>
              <a:t>Who will be counted as </a:t>
            </a:r>
            <a:r>
              <a:rPr lang="en-US" sz="2800" b="1" dirty="0"/>
              <a:t>three-fifths</a:t>
            </a:r>
            <a:r>
              <a:rPr lang="en-US" sz="2800" dirty="0"/>
              <a:t>?</a:t>
            </a:r>
            <a:endParaRPr lang="en-US" sz="3200" dirty="0"/>
          </a:p>
        </p:txBody>
      </p:sp>
      <p:sp>
        <p:nvSpPr>
          <p:cNvPr id="13" name="Content Placeholder 2"/>
          <p:cNvSpPr txBox="1">
            <a:spLocks/>
          </p:cNvSpPr>
          <p:nvPr/>
        </p:nvSpPr>
        <p:spPr bwMode="auto">
          <a:xfrm>
            <a:off x="5133973" y="3818732"/>
            <a:ext cx="37544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spcBef>
                <a:spcPct val="20000"/>
              </a:spcBef>
              <a:buFont typeface="Arial" charset="0"/>
              <a:buNone/>
            </a:pPr>
            <a:r>
              <a:rPr lang="ja-JP" altLang="en-US" sz="3000" b="1">
                <a:solidFill>
                  <a:srgbClr val="FF0000"/>
                </a:solidFill>
                <a:latin typeface="Calibri" charset="0"/>
              </a:rPr>
              <a:t>“</a:t>
            </a:r>
            <a:r>
              <a:rPr lang="en-US" altLang="ja-JP" sz="3000" b="1" dirty="0">
                <a:solidFill>
                  <a:srgbClr val="FF0000"/>
                </a:solidFill>
                <a:latin typeface="Calibri" charset="0"/>
              </a:rPr>
              <a:t>All other persons</a:t>
            </a:r>
            <a:r>
              <a:rPr lang="ja-JP" altLang="en-US" sz="3000" b="1" dirty="0">
                <a:solidFill>
                  <a:srgbClr val="FF0000"/>
                </a:solidFill>
                <a:latin typeface="Calibri" charset="0"/>
              </a:rPr>
              <a:t>”</a:t>
            </a:r>
            <a:endParaRPr lang="en-US" altLang="en-US" sz="3000" b="1" dirty="0">
              <a:solidFill>
                <a:srgbClr val="FF0000"/>
              </a:solidFill>
              <a:latin typeface="Calibri" charset="0"/>
            </a:endParaRPr>
          </a:p>
        </p:txBody>
      </p:sp>
      <p:sp>
        <p:nvSpPr>
          <p:cNvPr id="15" name="Content Placeholder 2"/>
          <p:cNvSpPr txBox="1">
            <a:spLocks/>
          </p:cNvSpPr>
          <p:nvPr/>
        </p:nvSpPr>
        <p:spPr bwMode="auto">
          <a:xfrm>
            <a:off x="200025" y="4343402"/>
            <a:ext cx="11544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80000"/>
              </a:lnSpc>
              <a:spcBef>
                <a:spcPct val="20000"/>
              </a:spcBef>
              <a:buFont typeface="Arial" charset="0"/>
              <a:buChar char="•"/>
            </a:pPr>
            <a:r>
              <a:rPr lang="en-US" altLang="en-US" sz="2400" dirty="0">
                <a:latin typeface="Calibri" charset="0"/>
              </a:rPr>
              <a:t>Who are </a:t>
            </a:r>
            <a:r>
              <a:rPr lang="ja-JP" altLang="en-US" sz="2400" dirty="0">
                <a:latin typeface="Calibri" charset="0"/>
              </a:rPr>
              <a:t>“</a:t>
            </a:r>
            <a:r>
              <a:rPr lang="en-US" altLang="ja-JP" sz="2400" dirty="0">
                <a:latin typeface="Calibri" charset="0"/>
              </a:rPr>
              <a:t>all other persons</a:t>
            </a:r>
            <a:r>
              <a:rPr lang="ja-JP" altLang="en-US" sz="2400" dirty="0">
                <a:latin typeface="Calibri" charset="0"/>
              </a:rPr>
              <a:t>”</a:t>
            </a:r>
            <a:r>
              <a:rPr lang="en-US" altLang="ja-JP" sz="2400" dirty="0">
                <a:latin typeface="Calibri" charset="0"/>
              </a:rPr>
              <a:t>?</a:t>
            </a:r>
            <a:endParaRPr lang="en-US" altLang="en-US" sz="2700" dirty="0">
              <a:latin typeface="Calibri" charset="0"/>
            </a:endParaRPr>
          </a:p>
        </p:txBody>
      </p:sp>
      <p:sp>
        <p:nvSpPr>
          <p:cNvPr id="16" name="Content Placeholder 2"/>
          <p:cNvSpPr txBox="1">
            <a:spLocks/>
          </p:cNvSpPr>
          <p:nvPr/>
        </p:nvSpPr>
        <p:spPr bwMode="auto">
          <a:xfrm>
            <a:off x="4376737" y="4338638"/>
            <a:ext cx="3190875" cy="508000"/>
          </a:xfrm>
          <a:prstGeom prst="rect">
            <a:avLst/>
          </a:prstGeom>
          <a:noFill/>
          <a:ln w="9525">
            <a:noFill/>
            <a:miter lim="800000"/>
            <a:headEnd/>
            <a:tailEnd/>
          </a:ln>
        </p:spPr>
        <p:txBody>
          <a:bodyPr>
            <a:normAutofit fontScale="92500" lnSpcReduction="10000"/>
          </a:bodyPr>
          <a:lstStyle/>
          <a:p>
            <a:pPr marL="342900" indent="-342900">
              <a:spcBef>
                <a:spcPct val="20000"/>
              </a:spcBef>
              <a:defRPr/>
            </a:pPr>
            <a:r>
              <a:rPr lang="en-US" sz="3200" b="1" dirty="0">
                <a:solidFill>
                  <a:srgbClr val="FF0000"/>
                </a:solidFill>
              </a:rPr>
              <a:t>Slaves!</a:t>
            </a:r>
          </a:p>
        </p:txBody>
      </p:sp>
      <p:sp>
        <p:nvSpPr>
          <p:cNvPr id="17" name="Content Placeholder 2"/>
          <p:cNvSpPr txBox="1">
            <a:spLocks/>
          </p:cNvSpPr>
          <p:nvPr/>
        </p:nvSpPr>
        <p:spPr bwMode="auto">
          <a:xfrm>
            <a:off x="200025" y="4762501"/>
            <a:ext cx="11772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90000"/>
              </a:lnSpc>
              <a:spcBef>
                <a:spcPct val="20000"/>
              </a:spcBef>
              <a:buFont typeface="Arial" charset="0"/>
              <a:buChar char="•"/>
            </a:pPr>
            <a:r>
              <a:rPr lang="en-US" altLang="en-US" sz="2600" b="1" dirty="0">
                <a:latin typeface="Calibri" charset="0"/>
              </a:rPr>
              <a:t>Why </a:t>
            </a:r>
            <a:r>
              <a:rPr lang="en-US" altLang="en-US" sz="2600" b="1" i="1" u="sng" dirty="0">
                <a:latin typeface="Calibri" charset="0"/>
              </a:rPr>
              <a:t>didn’t</a:t>
            </a:r>
            <a:r>
              <a:rPr lang="en-US" altLang="en-US" sz="2600" b="1" dirty="0">
                <a:latin typeface="Calibri" charset="0"/>
              </a:rPr>
              <a:t> the framers (</a:t>
            </a:r>
            <a:r>
              <a:rPr lang="ja-JP" altLang="en-US" sz="2600" b="1" dirty="0">
                <a:latin typeface="Calibri" charset="0"/>
              </a:rPr>
              <a:t>“</a:t>
            </a:r>
            <a:r>
              <a:rPr lang="en-US" altLang="ja-JP" sz="2600" b="1" dirty="0">
                <a:latin typeface="Calibri" charset="0"/>
              </a:rPr>
              <a:t>founding fathers</a:t>
            </a:r>
            <a:r>
              <a:rPr lang="ja-JP" altLang="en-US" sz="2600" b="1" dirty="0">
                <a:latin typeface="Calibri" charset="0"/>
              </a:rPr>
              <a:t>”</a:t>
            </a:r>
            <a:r>
              <a:rPr lang="en-US" altLang="ja-JP" sz="2600" b="1" dirty="0">
                <a:latin typeface="Calibri" charset="0"/>
              </a:rPr>
              <a:t> and creators of the Constitution) use the term slaves?</a:t>
            </a:r>
            <a:endParaRPr lang="en-US" altLang="en-US" sz="3000" b="1" dirty="0">
              <a:latin typeface="Calibri" charset="0"/>
            </a:endParaRPr>
          </a:p>
        </p:txBody>
      </p:sp>
      <p:sp>
        <p:nvSpPr>
          <p:cNvPr id="14" name="Rectangle 13"/>
          <p:cNvSpPr>
            <a:spLocks noChangeArrowheads="1"/>
          </p:cNvSpPr>
          <p:nvPr/>
        </p:nvSpPr>
        <p:spPr bwMode="auto">
          <a:xfrm>
            <a:off x="152399" y="12700"/>
            <a:ext cx="118205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500" b="1" dirty="0" smtClean="0">
                <a:latin typeface="Times New Roman" charset="0"/>
                <a:ea typeface="Calibri" charset="0"/>
                <a:cs typeface="Times New Roman" charset="0"/>
              </a:rPr>
              <a:t>ARTICLE </a:t>
            </a:r>
            <a:r>
              <a:rPr lang="en-US" altLang="en-US" sz="2500" b="1" dirty="0">
                <a:latin typeface="Times New Roman" charset="0"/>
                <a:ea typeface="Calibri" charset="0"/>
                <a:cs typeface="Times New Roman" charset="0"/>
              </a:rPr>
              <a:t>I</a:t>
            </a:r>
            <a:endParaRPr lang="en-US" altLang="en-US" sz="2500" dirty="0">
              <a:ea typeface="Calibri" charset="0"/>
              <a:cs typeface="Times New Roman" charset="0"/>
            </a:endParaRPr>
          </a:p>
          <a:p>
            <a:r>
              <a:rPr lang="en-US" altLang="en-US" sz="2500" i="1" dirty="0">
                <a:latin typeface="Times New Roman" charset="0"/>
                <a:ea typeface="Calibri" charset="0"/>
                <a:cs typeface="Times New Roman" charset="0"/>
              </a:rPr>
              <a:t>Section 2</a:t>
            </a:r>
            <a:endParaRPr lang="en-US" altLang="en-US" sz="2500" dirty="0">
              <a:ea typeface="Calibri" charset="0"/>
              <a:cs typeface="Times New Roman" charset="0"/>
            </a:endParaRPr>
          </a:p>
          <a:p>
            <a:r>
              <a:rPr lang="en-US" altLang="en-US" sz="2500" b="1" u="sng" dirty="0">
                <a:solidFill>
                  <a:srgbClr val="0000FF"/>
                </a:solidFill>
                <a:latin typeface="Times New Roman" charset="0"/>
                <a:ea typeface="Calibri" charset="0"/>
                <a:cs typeface="Times New Roman" charset="0"/>
                <a:hlinkClick r:id="rId2"/>
              </a:rPr>
              <a:t>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a:t>
            </a:r>
            <a:r>
              <a:rPr lang="en-US" altLang="en-US" sz="2500" b="1" u="sng" dirty="0" smtClean="0">
                <a:solidFill>
                  <a:srgbClr val="0000FF"/>
                </a:solidFill>
                <a:latin typeface="Times New Roman" charset="0"/>
                <a:ea typeface="Calibri" charset="0"/>
                <a:cs typeface="Times New Roman" charset="0"/>
                <a:hlinkClick r:id="rId2"/>
              </a:rPr>
              <a:t>Perso</a:t>
            </a:r>
            <a:r>
              <a:rPr lang="en-US" altLang="en-US" sz="2500" b="1" u="sng" dirty="0" smtClean="0">
                <a:solidFill>
                  <a:srgbClr val="0000FF"/>
                </a:solidFill>
                <a:latin typeface="Times New Roman" charset="0"/>
                <a:ea typeface="Calibri" charset="0"/>
                <a:cs typeface="Times New Roman" charset="0"/>
              </a:rPr>
              <a:t>ns.</a:t>
            </a:r>
          </a:p>
          <a:p>
            <a:r>
              <a:rPr lang="en-US" altLang="en-US" sz="2500" dirty="0" smtClean="0">
                <a:solidFill>
                  <a:srgbClr val="0000FF"/>
                </a:solidFill>
                <a:latin typeface="Times New Roman" charset="0"/>
                <a:ea typeface="Calibri" charset="0"/>
                <a:cs typeface="Times New Roman" charset="0"/>
              </a:rPr>
              <a:t>				- 3/5</a:t>
            </a:r>
            <a:r>
              <a:rPr lang="en-US" altLang="en-US" sz="2500" baseline="30000" dirty="0" smtClean="0">
                <a:solidFill>
                  <a:srgbClr val="0000FF"/>
                </a:solidFill>
                <a:latin typeface="Times New Roman" charset="0"/>
                <a:ea typeface="Calibri" charset="0"/>
                <a:cs typeface="Times New Roman" charset="0"/>
              </a:rPr>
              <a:t>th</a:t>
            </a:r>
            <a:r>
              <a:rPr lang="en-US" altLang="en-US" sz="2500" dirty="0" smtClean="0">
                <a:solidFill>
                  <a:srgbClr val="0000FF"/>
                </a:solidFill>
                <a:latin typeface="Times New Roman" charset="0"/>
                <a:ea typeface="Calibri" charset="0"/>
                <a:cs typeface="Times New Roman" charset="0"/>
              </a:rPr>
              <a:t> Compromise</a:t>
            </a:r>
            <a:endParaRPr lang="en-US" altLang="en-US" sz="2500" dirty="0">
              <a:cs typeface="Times New Roman" charset="0"/>
            </a:endParaRPr>
          </a:p>
        </p:txBody>
      </p:sp>
    </p:spTree>
    <p:extLst>
      <p:ext uri="{BB962C8B-B14F-4D97-AF65-F5344CB8AC3E}">
        <p14:creationId xmlns:p14="http://schemas.microsoft.com/office/powerpoint/2010/main" val="158924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utoUpdateAnimBg="0"/>
      <p:bldP spid="11" grpId="0" autoUpdateAnimBg="0"/>
      <p:bldP spid="12" grpId="0" autoUpdateAnimBg="0"/>
      <p:bldP spid="13" grpId="0" autoUpdateAnimBg="0"/>
      <p:bldP spid="15" grpId="0" autoUpdateAnimBg="0"/>
      <p:bldP spid="16" grpId="0" autoUpdateAnimBg="0"/>
      <p:bldP spid="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1573937"/>
            <a:ext cx="11785600" cy="5262979"/>
          </a:xfrm>
          <a:prstGeom prst="rect">
            <a:avLst/>
          </a:prstGeom>
        </p:spPr>
        <p:txBody>
          <a:bodyPr wrap="square">
            <a:spAutoFit/>
          </a:bodyPr>
          <a:lstStyle/>
          <a:p>
            <a:pPr>
              <a:defRPr/>
            </a:pPr>
            <a:r>
              <a:rPr lang="en-US" sz="4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Key </a:t>
            </a:r>
            <a:r>
              <a:rPr lang="en-US" sz="42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Concept of Today’s Lesson</a:t>
            </a:r>
            <a:r>
              <a:rPr lang="en-US" sz="4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3.2 </a:t>
            </a:r>
            <a:r>
              <a:rPr lang="en-US" sz="4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(II) C) Delegates from the states participated in a Constitutional Convention and through negotiation, collaboration, and compromise proposed a Constitution that created a limited but dynamic central government embodying federalism and providing for a separation of powers between its three branches.</a:t>
            </a:r>
            <a:endParaRPr lang="en-US" sz="4200"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Rectangle 2"/>
          <p:cNvSpPr/>
          <p:nvPr/>
        </p:nvSpPr>
        <p:spPr>
          <a:xfrm>
            <a:off x="2528693" y="427335"/>
            <a:ext cx="6245621"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1416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0"/>
            <a:ext cx="9067800" cy="1143000"/>
          </a:xfrm>
        </p:spPr>
        <p:txBody>
          <a:bodyPr/>
          <a:lstStyle/>
          <a:p>
            <a:pPr eaLnBrk="1" hangingPunct="1"/>
            <a:r>
              <a:rPr lang="en-US" altLang="en-US" sz="4800" b="1" i="1">
                <a:ea typeface="ＭＳ Ｐゴシック" charset="-128"/>
              </a:rPr>
              <a:t>The Three-Fifths Compromise</a:t>
            </a:r>
          </a:p>
        </p:txBody>
      </p:sp>
      <p:sp>
        <p:nvSpPr>
          <p:cNvPr id="3" name="Content Placeholder 2"/>
          <p:cNvSpPr>
            <a:spLocks noGrp="1"/>
          </p:cNvSpPr>
          <p:nvPr>
            <p:ph idx="1"/>
          </p:nvPr>
        </p:nvSpPr>
        <p:spPr>
          <a:xfrm>
            <a:off x="2362200" y="5334000"/>
            <a:ext cx="6400800" cy="685800"/>
          </a:xfrm>
        </p:spPr>
        <p:txBody>
          <a:bodyPr/>
          <a:lstStyle/>
          <a:p>
            <a:pPr>
              <a:buFont typeface="Arial" charset="0"/>
              <a:buNone/>
            </a:pPr>
            <a:r>
              <a:rPr lang="en-US" altLang="en-US" b="1">
                <a:solidFill>
                  <a:srgbClr val="FF0000"/>
                </a:solidFill>
                <a:ea typeface="ＭＳ Ｐゴシック" charset="-128"/>
              </a:rPr>
              <a:t>So, both sides get something but…</a:t>
            </a:r>
          </a:p>
          <a:p>
            <a:pPr algn="ctr" eaLnBrk="1" hangingPunct="1">
              <a:buFont typeface="Arial" charset="0"/>
              <a:buNone/>
            </a:pPr>
            <a:endParaRPr lang="en-US" altLang="en-US">
              <a:solidFill>
                <a:srgbClr val="FF0000"/>
              </a:solidFill>
              <a:ea typeface="ＭＳ Ｐゴシック" charset="-128"/>
            </a:endParaRPr>
          </a:p>
        </p:txBody>
      </p:sp>
      <p:sp>
        <p:nvSpPr>
          <p:cNvPr id="4" name="Content Placeholder 2"/>
          <p:cNvSpPr txBox="1">
            <a:spLocks/>
          </p:cNvSpPr>
          <p:nvPr/>
        </p:nvSpPr>
        <p:spPr bwMode="auto">
          <a:xfrm>
            <a:off x="1752600" y="1143000"/>
            <a:ext cx="4160838" cy="685800"/>
          </a:xfrm>
          <a:prstGeom prst="rect">
            <a:avLst/>
          </a:prstGeom>
          <a:noFill/>
          <a:ln w="9525">
            <a:noFill/>
            <a:miter lim="800000"/>
            <a:headEnd/>
            <a:tailEnd/>
          </a:ln>
        </p:spPr>
        <p:txBody>
          <a:bodyPr>
            <a:normAutofit lnSpcReduction="10000"/>
          </a:bodyPr>
          <a:lstStyle/>
          <a:p>
            <a:pPr marL="342900" indent="-342900" algn="ctr">
              <a:spcBef>
                <a:spcPct val="20000"/>
              </a:spcBef>
              <a:defRPr/>
            </a:pPr>
            <a:r>
              <a:rPr lang="en-US" sz="4300" b="1" i="1" dirty="0"/>
              <a:t>Southern States</a:t>
            </a:r>
            <a:endParaRPr lang="en-US" sz="3200" dirty="0"/>
          </a:p>
        </p:txBody>
      </p:sp>
      <p:sp>
        <p:nvSpPr>
          <p:cNvPr id="6" name="Content Placeholder 2"/>
          <p:cNvSpPr txBox="1">
            <a:spLocks/>
          </p:cNvSpPr>
          <p:nvPr/>
        </p:nvSpPr>
        <p:spPr bwMode="auto">
          <a:xfrm>
            <a:off x="1676400" y="1981200"/>
            <a:ext cx="4267200" cy="2921000"/>
          </a:xfrm>
          <a:prstGeom prst="rect">
            <a:avLst/>
          </a:prstGeom>
          <a:noFill/>
          <a:ln w="9525">
            <a:noFill/>
            <a:miter lim="800000"/>
            <a:headEnd/>
            <a:tailEnd/>
          </a:ln>
        </p:spPr>
        <p:txBody>
          <a:bodyPr>
            <a:normAutofit fontScale="92500" lnSpcReduction="10000"/>
          </a:bodyPr>
          <a:lstStyle/>
          <a:p>
            <a:pPr marL="457200" indent="-457200">
              <a:spcBef>
                <a:spcPct val="20000"/>
              </a:spcBef>
              <a:buFont typeface="Arial" pitchFamily="34" charset="0"/>
              <a:buChar char="•"/>
              <a:defRPr/>
            </a:pPr>
            <a:r>
              <a:rPr lang="en-US" sz="3600" dirty="0" smtClean="0"/>
              <a:t>1 slave = 3/5 of a person</a:t>
            </a:r>
          </a:p>
          <a:p>
            <a:pPr marL="457200" indent="-457200">
              <a:spcBef>
                <a:spcPct val="20000"/>
              </a:spcBef>
              <a:buFont typeface="Arial" pitchFamily="34" charset="0"/>
              <a:buChar char="•"/>
              <a:defRPr/>
            </a:pPr>
            <a:r>
              <a:rPr lang="en-US" sz="3600" dirty="0" smtClean="0">
                <a:effectLst>
                  <a:outerShdw blurRad="38100" dist="38100" dir="2700000" algn="tl">
                    <a:srgbClr val="FFFFFF"/>
                  </a:outerShdw>
                </a:effectLst>
              </a:rPr>
              <a:t>Or, every </a:t>
            </a:r>
            <a:r>
              <a:rPr lang="en-US" sz="3600" dirty="0">
                <a:effectLst>
                  <a:outerShdw blurRad="38100" dist="38100" dir="2700000" algn="tl">
                    <a:srgbClr val="FFFFFF"/>
                  </a:outerShdw>
                </a:effectLst>
              </a:rPr>
              <a:t>five slaves would count as three “people” in the census</a:t>
            </a:r>
          </a:p>
          <a:p>
            <a:pPr marL="457200" indent="-457200">
              <a:spcBef>
                <a:spcPct val="20000"/>
              </a:spcBef>
              <a:buFont typeface="Arial" pitchFamily="34" charset="0"/>
              <a:buChar char="•"/>
              <a:defRPr/>
            </a:pPr>
            <a:endParaRPr lang="en-US" sz="2800" dirty="0"/>
          </a:p>
        </p:txBody>
      </p:sp>
      <p:sp>
        <p:nvSpPr>
          <p:cNvPr id="8" name="Content Placeholder 2"/>
          <p:cNvSpPr txBox="1">
            <a:spLocks/>
          </p:cNvSpPr>
          <p:nvPr/>
        </p:nvSpPr>
        <p:spPr bwMode="auto">
          <a:xfrm>
            <a:off x="6324601" y="1066800"/>
            <a:ext cx="3960813" cy="704850"/>
          </a:xfrm>
          <a:prstGeom prst="rect">
            <a:avLst/>
          </a:prstGeom>
          <a:noFill/>
          <a:ln w="9525">
            <a:noFill/>
            <a:miter lim="800000"/>
            <a:headEnd/>
            <a:tailEnd/>
          </a:ln>
        </p:spPr>
        <p:txBody>
          <a:bodyPr/>
          <a:lstStyle/>
          <a:p>
            <a:pPr marL="342900" indent="-342900" algn="ctr">
              <a:spcBef>
                <a:spcPct val="20000"/>
              </a:spcBef>
              <a:defRPr/>
            </a:pPr>
            <a:r>
              <a:rPr lang="en-US" sz="4300" b="1" i="1" dirty="0"/>
              <a:t>Northern States</a:t>
            </a:r>
            <a:endParaRPr lang="en-US" sz="4300" dirty="0"/>
          </a:p>
        </p:txBody>
      </p:sp>
      <p:sp>
        <p:nvSpPr>
          <p:cNvPr id="10" name="Content Placeholder 2"/>
          <p:cNvSpPr txBox="1">
            <a:spLocks/>
          </p:cNvSpPr>
          <p:nvPr/>
        </p:nvSpPr>
        <p:spPr bwMode="auto">
          <a:xfrm>
            <a:off x="6400800" y="19812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buFont typeface="Arial" charset="0"/>
              <a:buChar char="•"/>
            </a:pPr>
            <a:r>
              <a:rPr lang="en-US" altLang="en-US" sz="2800" b="1" dirty="0">
                <a:latin typeface="Calibri" charset="0"/>
              </a:rPr>
              <a:t>ALL</a:t>
            </a:r>
            <a:r>
              <a:rPr lang="en-US" altLang="en-US" sz="2800" dirty="0">
                <a:latin typeface="Calibri" charset="0"/>
              </a:rPr>
              <a:t> slaves weren’t counted</a:t>
            </a:r>
          </a:p>
        </p:txBody>
      </p:sp>
      <p:sp>
        <p:nvSpPr>
          <p:cNvPr id="11" name="Content Placeholder 2"/>
          <p:cNvSpPr txBox="1">
            <a:spLocks/>
          </p:cNvSpPr>
          <p:nvPr/>
        </p:nvSpPr>
        <p:spPr bwMode="auto">
          <a:xfrm>
            <a:off x="6400800" y="2971800"/>
            <a:ext cx="3733800" cy="2286000"/>
          </a:xfrm>
          <a:prstGeom prst="rect">
            <a:avLst/>
          </a:prstGeom>
          <a:noFill/>
          <a:ln w="9525">
            <a:noFill/>
            <a:miter lim="800000"/>
            <a:headEnd/>
            <a:tailEnd/>
          </a:ln>
        </p:spPr>
        <p:txBody>
          <a:bodyPr>
            <a:normAutofit/>
          </a:bodyPr>
          <a:lstStyle/>
          <a:p>
            <a:pPr marL="457200" indent="-457200">
              <a:spcBef>
                <a:spcPct val="20000"/>
              </a:spcBef>
              <a:buFont typeface="Arial" pitchFamily="34" charset="0"/>
              <a:buChar char="•"/>
              <a:defRPr/>
            </a:pPr>
            <a:r>
              <a:rPr lang="en-US" sz="2800" dirty="0"/>
              <a:t>Taxes can be collected for owning slaves. Therefore, more money will go into the treasury</a:t>
            </a:r>
          </a:p>
        </p:txBody>
      </p:sp>
      <p:cxnSp>
        <p:nvCxnSpPr>
          <p:cNvPr id="12" name="Straight Connector 11"/>
          <p:cNvCxnSpPr/>
          <p:nvPr/>
        </p:nvCxnSpPr>
        <p:spPr>
          <a:xfrm>
            <a:off x="1524000" y="190500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1143000"/>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19800" y="1143000"/>
            <a:ext cx="0" cy="4038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2590800" y="4702968"/>
            <a:ext cx="33226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pPr>
            <a:r>
              <a:rPr lang="en-US" altLang="en-US" sz="2600">
                <a:solidFill>
                  <a:srgbClr val="FF0000"/>
                </a:solidFill>
                <a:latin typeface="Calibri" charset="0"/>
              </a:rPr>
              <a:t>(they get MORE rep’s)</a:t>
            </a:r>
          </a:p>
        </p:txBody>
      </p:sp>
      <p:sp>
        <p:nvSpPr>
          <p:cNvPr id="16" name="Content Placeholder 2"/>
          <p:cNvSpPr txBox="1">
            <a:spLocks/>
          </p:cNvSpPr>
          <p:nvPr/>
        </p:nvSpPr>
        <p:spPr bwMode="auto">
          <a:xfrm>
            <a:off x="857250" y="5867400"/>
            <a:ext cx="9505950" cy="990600"/>
          </a:xfrm>
          <a:prstGeom prst="rect">
            <a:avLst/>
          </a:prstGeom>
          <a:noFill/>
          <a:ln w="9525">
            <a:noFill/>
            <a:miter lim="800000"/>
            <a:headEnd/>
            <a:tailEnd/>
          </a:ln>
        </p:spPr>
        <p:txBody>
          <a:bodyPr>
            <a:normAutofit/>
          </a:bodyPr>
          <a:lstStyle/>
          <a:p>
            <a:pPr marL="342900" indent="-342900">
              <a:spcBef>
                <a:spcPct val="20000"/>
              </a:spcBef>
              <a:defRPr/>
            </a:pPr>
            <a:r>
              <a:rPr lang="en-US" sz="3200" b="1" dirty="0">
                <a:solidFill>
                  <a:srgbClr val="FF0000"/>
                </a:solidFill>
              </a:rPr>
              <a:t>Does this solve the issue of slavery in the US?</a:t>
            </a:r>
          </a:p>
        </p:txBody>
      </p:sp>
    </p:spTree>
    <p:extLst>
      <p:ext uri="{BB962C8B-B14F-4D97-AF65-F5344CB8AC3E}">
        <p14:creationId xmlns:p14="http://schemas.microsoft.com/office/powerpoint/2010/main" val="8975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10" grpId="0"/>
      <p:bldP spid="11" grpId="0"/>
      <p:bldP spid="17" grpId="0"/>
      <p:bldP spid="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24579"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24580" name="Rectangle 4"/>
          <p:cNvSpPr>
            <a:spLocks noChangeArrowheads="1"/>
          </p:cNvSpPr>
          <p:nvPr/>
        </p:nvSpPr>
        <p:spPr bwMode="auto">
          <a:xfrm>
            <a:off x="2667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24581" name="Rectangle 5"/>
          <p:cNvSpPr>
            <a:spLocks noChangeArrowheads="1"/>
          </p:cNvSpPr>
          <p:nvPr/>
        </p:nvSpPr>
        <p:spPr bwMode="auto">
          <a:xfrm>
            <a:off x="5105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eaLnBrk="1" hangingPunct="1"/>
            <a:endParaRPr lang="en-US" altLang="en-US"/>
          </a:p>
        </p:txBody>
      </p:sp>
      <p:sp>
        <p:nvSpPr>
          <p:cNvPr id="24582" name="Rectangle 6"/>
          <p:cNvSpPr>
            <a:spLocks noGrp="1" noChangeArrowheads="1"/>
          </p:cNvSpPr>
          <p:nvPr>
            <p:ph type="title"/>
          </p:nvPr>
        </p:nvSpPr>
        <p:spPr>
          <a:xfrm>
            <a:off x="1981200" y="0"/>
            <a:ext cx="8229600" cy="1143000"/>
          </a:xfrm>
          <a:noFill/>
        </p:spPr>
        <p:txBody>
          <a:bodyPr vert="horz" lIns="90488" tIns="44450" rIns="90488" bIns="44450" rtlCol="0" anchor="ctr">
            <a:normAutofit/>
          </a:bodyPr>
          <a:lstStyle/>
          <a:p>
            <a:pPr eaLnBrk="1" hangingPunct="1"/>
            <a:r>
              <a:rPr lang="en-US" altLang="en-US"/>
              <a:t>Compromising with Slavery</a:t>
            </a:r>
          </a:p>
        </p:txBody>
      </p:sp>
      <p:sp>
        <p:nvSpPr>
          <p:cNvPr id="24583" name="Rectangle 7"/>
          <p:cNvSpPr>
            <a:spLocks noGrp="1" noChangeArrowheads="1"/>
          </p:cNvSpPr>
          <p:nvPr>
            <p:ph idx="1"/>
          </p:nvPr>
        </p:nvSpPr>
        <p:spPr>
          <a:xfrm>
            <a:off x="1981201" y="1066800"/>
            <a:ext cx="8683625" cy="5791200"/>
          </a:xfrm>
        </p:spPr>
        <p:txBody>
          <a:bodyPr vert="horz" lIns="90488" tIns="44450" rIns="90488" bIns="44450" rtlCol="0">
            <a:normAutofit/>
          </a:bodyPr>
          <a:lstStyle/>
          <a:p>
            <a:pPr eaLnBrk="1" hangingPunct="1">
              <a:lnSpc>
                <a:spcPct val="90000"/>
              </a:lnSpc>
            </a:pPr>
            <a:r>
              <a:rPr lang="en-US" altLang="en-US" sz="4000"/>
              <a:t>Despite the contradiction slavery posed, Southerners threatened to leave the USA anytime the slave question was discussed</a:t>
            </a:r>
          </a:p>
          <a:p>
            <a:pPr eaLnBrk="1" hangingPunct="1">
              <a:lnSpc>
                <a:spcPct val="90000"/>
              </a:lnSpc>
            </a:pPr>
            <a:r>
              <a:rPr lang="en-US" altLang="en-US" sz="4000"/>
              <a:t>As a compromise for the South, the slave trade could continue to 1808 &amp; runaway slaves returned</a:t>
            </a:r>
          </a:p>
        </p:txBody>
      </p:sp>
      <p:sp>
        <p:nvSpPr>
          <p:cNvPr id="208904" name="AutoShape 8"/>
          <p:cNvSpPr>
            <a:spLocks noChangeArrowheads="1"/>
          </p:cNvSpPr>
          <p:nvPr/>
        </p:nvSpPr>
        <p:spPr bwMode="auto">
          <a:xfrm>
            <a:off x="2743200" y="5105400"/>
            <a:ext cx="7391400" cy="1447800"/>
          </a:xfrm>
          <a:prstGeom prst="wedgeRectCallout">
            <a:avLst>
              <a:gd name="adj1" fmla="val -9750"/>
              <a:gd name="adj2" fmla="val -138157"/>
            </a:avLst>
          </a:prstGeom>
          <a:solidFill>
            <a:srgbClr val="CCCCFF"/>
          </a:solidFill>
          <a:ln w="38100">
            <a:solidFill>
              <a:schemeClr val="tx1"/>
            </a:solidFill>
            <a:miter lim="800000"/>
            <a:headEnd/>
            <a:tailEnd/>
          </a:ln>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6pPr>
            <a:lvl7pPr marL="29718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7pPr>
            <a:lvl8pPr marL="34290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8pPr>
            <a:lvl9pPr marL="3886200" indent="-228600" eaLnBrk="0" fontAlgn="base" hangingPunct="0">
              <a:lnSpc>
                <a:spcPct val="85000"/>
              </a:lnSpc>
              <a:spcBef>
                <a:spcPct val="5000"/>
              </a:spcBef>
              <a:spcAft>
                <a:spcPct val="0"/>
              </a:spcAft>
              <a:buClr>
                <a:schemeClr val="accent1"/>
              </a:buClr>
              <a:buSzPct val="80000"/>
              <a:buFont typeface="Wingdings" charset="2"/>
              <a:buChar char="n"/>
              <a:defRPr sz="4000">
                <a:solidFill>
                  <a:schemeClr val="tx1"/>
                </a:solidFill>
                <a:latin typeface="Arial" charset="0"/>
              </a:defRPr>
            </a:lvl9pPr>
          </a:lstStyle>
          <a:p>
            <a:pPr algn="ctr" eaLnBrk="1" hangingPunct="1">
              <a:lnSpc>
                <a:spcPct val="80000"/>
              </a:lnSpc>
              <a:spcBef>
                <a:spcPct val="10000"/>
              </a:spcBef>
              <a:buFont typeface="Wingdings" charset="2"/>
              <a:buNone/>
            </a:pPr>
            <a:r>
              <a:rPr lang="en-US" altLang="en-US" sz="3600">
                <a:latin typeface="Times New Roman" charset="0"/>
              </a:rPr>
              <a:t>“</a:t>
            </a:r>
            <a:r>
              <a:rPr lang="en-US" altLang="en-US" sz="3600" i="1">
                <a:latin typeface="Times New Roman" charset="0"/>
              </a:rPr>
              <a:t>Great as the evil is, a dismemberment of the Union would be worse</a:t>
            </a:r>
            <a:r>
              <a:rPr lang="en-US" altLang="en-US" sz="3600">
                <a:latin typeface="Times New Roman" charset="0"/>
              </a:rPr>
              <a:t>.”  </a:t>
            </a:r>
          </a:p>
          <a:p>
            <a:pPr algn="ctr" eaLnBrk="1" hangingPunct="1">
              <a:lnSpc>
                <a:spcPct val="80000"/>
              </a:lnSpc>
              <a:spcBef>
                <a:spcPct val="10000"/>
              </a:spcBef>
              <a:buFont typeface="Wingdings" charset="2"/>
              <a:buNone/>
            </a:pPr>
            <a:r>
              <a:rPr lang="en-US" altLang="en-US" sz="3600">
                <a:latin typeface="Times New Roman" charset="0"/>
              </a:rPr>
              <a:t>			        —James Madison</a:t>
            </a:r>
          </a:p>
        </p:txBody>
      </p:sp>
    </p:spTree>
    <p:extLst>
      <p:ext uri="{BB962C8B-B14F-4D97-AF65-F5344CB8AC3E}">
        <p14:creationId xmlns:p14="http://schemas.microsoft.com/office/powerpoint/2010/main" val="9469155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anim calcmode="lin" valueType="num">
                                      <p:cBhvr>
                                        <p:cTn id="7" dur="500" fill="hold"/>
                                        <p:tgtEl>
                                          <p:spTgt spid="208904"/>
                                        </p:tgtEl>
                                        <p:attrNameLst>
                                          <p:attrName>ppt_w</p:attrName>
                                        </p:attrNameLst>
                                      </p:cBhvr>
                                      <p:tavLst>
                                        <p:tav tm="0">
                                          <p:val>
                                            <p:fltVal val="0"/>
                                          </p:val>
                                        </p:tav>
                                        <p:tav tm="100000">
                                          <p:val>
                                            <p:strVal val="#ppt_w"/>
                                          </p:val>
                                        </p:tav>
                                      </p:tavLst>
                                    </p:anim>
                                    <p:anim calcmode="lin" valueType="num">
                                      <p:cBhvr>
                                        <p:cTn id="8" dur="500" fill="hold"/>
                                        <p:tgtEl>
                                          <p:spTgt spid="208904"/>
                                        </p:tgtEl>
                                        <p:attrNameLst>
                                          <p:attrName>ppt_h</p:attrName>
                                        </p:attrNameLst>
                                      </p:cBhvr>
                                      <p:tavLst>
                                        <p:tav tm="0">
                                          <p:val>
                                            <p:fltVal val="0"/>
                                          </p:val>
                                        </p:tav>
                                        <p:tav tm="100000">
                                          <p:val>
                                            <p:strVal val="#ppt_h"/>
                                          </p:val>
                                        </p:tav>
                                      </p:tavLst>
                                    </p:anim>
                                    <p:animEffect transition="in" filter="fade">
                                      <p:cBhvr>
                                        <p:cTn id="9" dur="500"/>
                                        <p:tgtEl>
                                          <p:spTgt spid="20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3"/>
          <p:cNvSpPr txBox="1">
            <a:spLocks noChangeArrowheads="1"/>
          </p:cNvSpPr>
          <p:nvPr/>
        </p:nvSpPr>
        <p:spPr bwMode="auto">
          <a:xfrm>
            <a:off x="138896" y="146051"/>
            <a:ext cx="1187562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3000" dirty="0"/>
              <a:t>The </a:t>
            </a:r>
            <a:r>
              <a:rPr lang="en-US" altLang="en-US" sz="3000" dirty="0" smtClean="0"/>
              <a:t>3/5</a:t>
            </a:r>
            <a:r>
              <a:rPr lang="en-US" altLang="en-US" sz="3000" baseline="30000" dirty="0" smtClean="0"/>
              <a:t>th</a:t>
            </a:r>
            <a:r>
              <a:rPr lang="en-US" altLang="en-US" sz="3000" dirty="0" smtClean="0"/>
              <a:t> </a:t>
            </a:r>
            <a:r>
              <a:rPr lang="en-US" altLang="en-US" sz="3000" dirty="0"/>
              <a:t>Compromise did NOT mean that enslaved African Americans would be allowed to vote or their interests be represented in Congress...</a:t>
            </a:r>
          </a:p>
          <a:p>
            <a:endParaRPr lang="en-US" altLang="en-US" sz="3000" b="1" u="sng" dirty="0"/>
          </a:p>
          <a:p>
            <a:pPr marL="457200" indent="-457200">
              <a:buFont typeface="Wingdings" charset="2"/>
              <a:buChar char="Ø"/>
            </a:pPr>
            <a:r>
              <a:rPr lang="en-US" altLang="en-US" sz="3000" dirty="0" smtClean="0"/>
              <a:t>Like </a:t>
            </a:r>
            <a:r>
              <a:rPr lang="en-US" altLang="en-US" sz="3000" dirty="0"/>
              <a:t>Native Americans, they were excluded from participating in government </a:t>
            </a:r>
            <a:endParaRPr lang="en-US" altLang="en-US" sz="3000" dirty="0" smtClean="0"/>
          </a:p>
        </p:txBody>
      </p:sp>
      <p:pic>
        <p:nvPicPr>
          <p:cNvPr id="93186" name="Picture 4" descr="ma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87625"/>
            <a:ext cx="85280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221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1573937"/>
            <a:ext cx="11785600" cy="4616648"/>
          </a:xfrm>
          <a:prstGeom prst="rect">
            <a:avLst/>
          </a:prstGeom>
        </p:spPr>
        <p:txBody>
          <a:bodyPr wrap="square">
            <a:spAutoFit/>
          </a:bodyPr>
          <a:lstStyle/>
          <a:p>
            <a:pPr>
              <a:defRPr/>
            </a:pPr>
            <a:r>
              <a:rPr lang="en-US" sz="4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Key </a:t>
            </a:r>
            <a:r>
              <a:rPr lang="en-US" sz="4200"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Concept of Today’s Lesson</a:t>
            </a:r>
            <a:r>
              <a:rPr lang="en-US" sz="4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3.2 </a:t>
            </a:r>
            <a:r>
              <a:rPr lang="en-US" sz="4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(II) </a:t>
            </a:r>
            <a:r>
              <a:rPr lang="en-US" sz="4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D) The Constitutional Convention compromised over the representation of slave states in Congress and the role of the federal government in regulating both slavery and the slave trade, allowing the prohibition of the international slave trade after 1808.</a:t>
            </a:r>
            <a:endParaRPr lang="en-US" sz="4200"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Rectangle 2"/>
          <p:cNvSpPr/>
          <p:nvPr/>
        </p:nvSpPr>
        <p:spPr>
          <a:xfrm>
            <a:off x="2528693" y="427335"/>
            <a:ext cx="6245621" cy="923330"/>
          </a:xfrm>
          <a:prstGeom prst="rect">
            <a:avLst/>
          </a:prstGeom>
          <a:solidFill>
            <a:schemeClr val="accent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339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mage result for structure of government under the articles of confeder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7554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152320" y="1066801"/>
            <a:ext cx="2541080" cy="2585323"/>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ea typeface="ＭＳ Ｐゴシック" charset="-128"/>
              </a:rPr>
              <a:t>Shifting </a:t>
            </a:r>
          </a:p>
          <a:p>
            <a:pPr algn="ctr">
              <a:defRPr/>
            </a:pPr>
            <a:r>
              <a:rPr lang="en-US" sz="5400" b="1" dirty="0">
                <a:ln w="22225">
                  <a:solidFill>
                    <a:schemeClr val="accent2"/>
                  </a:solidFill>
                  <a:prstDash val="solid"/>
                </a:ln>
                <a:solidFill>
                  <a:schemeClr val="accent2">
                    <a:lumMod val="40000"/>
                    <a:lumOff val="60000"/>
                  </a:schemeClr>
                </a:solidFill>
                <a:ea typeface="ＭＳ Ｐゴシック" charset="-128"/>
              </a:rPr>
              <a:t>the</a:t>
            </a:r>
          </a:p>
          <a:p>
            <a:pPr algn="ctr">
              <a:defRPr/>
            </a:pPr>
            <a:r>
              <a:rPr lang="en-US" sz="5400" b="1" dirty="0">
                <a:ln w="22225">
                  <a:solidFill>
                    <a:schemeClr val="accent2"/>
                  </a:solidFill>
                  <a:prstDash val="solid"/>
                </a:ln>
                <a:solidFill>
                  <a:schemeClr val="accent2">
                    <a:lumMod val="40000"/>
                    <a:lumOff val="60000"/>
                  </a:schemeClr>
                </a:solidFill>
                <a:ea typeface="ＭＳ Ｐゴシック" charset="-128"/>
              </a:rPr>
              <a:t>Balance</a:t>
            </a:r>
          </a:p>
        </p:txBody>
      </p:sp>
    </p:spTree>
    <p:extLst>
      <p:ext uri="{BB962C8B-B14F-4D97-AF65-F5344CB8AC3E}">
        <p14:creationId xmlns:p14="http://schemas.microsoft.com/office/powerpoint/2010/main" val="899285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2292" y="38088"/>
            <a:ext cx="8939509" cy="584775"/>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We’re BACK! Independence Hall – Philadelphia, PA</a:t>
            </a:r>
          </a:p>
        </p:txBody>
      </p:sp>
      <p:pic>
        <p:nvPicPr>
          <p:cNvPr id="80898" name="Picture 4" descr="Independence_H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4088" y="2979738"/>
            <a:ext cx="5154612"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5" descr="Independence_Hall_in_Philadelphia_by_Ferdinand_Richardt,_1858-6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230" y="751873"/>
            <a:ext cx="513238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6006" y="4122136"/>
            <a:ext cx="4267200" cy="2585323"/>
          </a:xfrm>
          <a:prstGeom prst="rect">
            <a:avLst/>
          </a:prstGeom>
          <a:noFill/>
        </p:spPr>
        <p:txBody>
          <a:bodyPr wrap="square" lIns="91440" tIns="45720" rIns="91440" bIns="45720">
            <a:spAutoFit/>
          </a:bodyPr>
          <a:lstStyle/>
          <a:p>
            <a:pPr algn="ct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else was drafted HERE?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mage result for declaration of in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75" y="751873"/>
            <a:ext cx="21431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articles of confede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700" y="751873"/>
            <a:ext cx="20193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38" y="-17340"/>
            <a:ext cx="5483117" cy="769441"/>
          </a:xfrm>
          <a:prstGeom prst="rect">
            <a:avLst/>
          </a:prstGeom>
          <a:noFill/>
        </p:spPr>
        <p:txBody>
          <a:bodyPr wrap="none">
            <a:spAutoFit/>
          </a:bodyPr>
          <a:lstStyle/>
          <a:p>
            <a:pPr algn="ct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Convention Meets</a:t>
            </a:r>
          </a:p>
        </p:txBody>
      </p:sp>
      <p:sp>
        <p:nvSpPr>
          <p:cNvPr id="5" name="TextBox 4"/>
          <p:cNvSpPr txBox="1"/>
          <p:nvPr/>
        </p:nvSpPr>
        <p:spPr>
          <a:xfrm>
            <a:off x="114300" y="657226"/>
            <a:ext cx="10922000" cy="538609"/>
          </a:xfrm>
          <a:prstGeom prst="rect">
            <a:avLst/>
          </a:prstGeom>
          <a:noFill/>
        </p:spPr>
        <p:txBody>
          <a:bodyPr wrap="square">
            <a:spAutoFit/>
          </a:bodyPr>
          <a:lstStyle/>
          <a:p>
            <a:pPr>
              <a:defRPr/>
            </a:pPr>
            <a:r>
              <a:rPr lang="en-US" sz="2900" dirty="0"/>
              <a:t>The </a:t>
            </a:r>
            <a:r>
              <a:rPr lang="en-US" sz="2900" b="1" u="sng" dirty="0">
                <a:solidFill>
                  <a:srgbClr val="FF0000"/>
                </a:solidFill>
              </a:rPr>
              <a:t>Constitutional Convention</a:t>
            </a:r>
            <a:r>
              <a:rPr lang="en-US" sz="2900" dirty="0"/>
              <a:t> (Philadelphia - May 1787</a:t>
            </a:r>
            <a:r>
              <a:rPr lang="en-US" sz="2900" dirty="0" smtClean="0"/>
              <a:t>)</a:t>
            </a:r>
            <a:endParaRPr lang="en-US" sz="2900" dirty="0"/>
          </a:p>
        </p:txBody>
      </p:sp>
      <p:pic>
        <p:nvPicPr>
          <p:cNvPr id="7" name="Picture 9" descr="mage result for constitutional con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741" y="1752599"/>
            <a:ext cx="5616259"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299" y="1498937"/>
            <a:ext cx="6461441" cy="2631490"/>
          </a:xfrm>
          <a:prstGeom prst="rect">
            <a:avLst/>
          </a:prstGeom>
          <a:noFill/>
        </p:spPr>
        <p:txBody>
          <a:bodyPr wrap="square">
            <a:spAutoFit/>
          </a:bodyPr>
          <a:lstStyle/>
          <a:p>
            <a:pPr marL="285750" indent="-285750">
              <a:buFont typeface="Wingdings" charset="2"/>
              <a:buChar char="Ø"/>
              <a:defRPr/>
            </a:pPr>
            <a:r>
              <a:rPr lang="en-US" sz="3300" b="1" u="sng" dirty="0" smtClean="0">
                <a:solidFill>
                  <a:srgbClr val="FF0000"/>
                </a:solidFill>
              </a:rPr>
              <a:t>REVISE </a:t>
            </a:r>
            <a:r>
              <a:rPr lang="en-US" sz="3300" b="1" u="sng" dirty="0">
                <a:solidFill>
                  <a:srgbClr val="FF0000"/>
                </a:solidFill>
              </a:rPr>
              <a:t>the </a:t>
            </a:r>
            <a:r>
              <a:rPr lang="en-US" sz="3300" b="1" u="sng" dirty="0" smtClean="0">
                <a:solidFill>
                  <a:srgbClr val="FF0000"/>
                </a:solidFill>
              </a:rPr>
              <a:t>A of C</a:t>
            </a:r>
          </a:p>
          <a:p>
            <a:pPr marL="285750" indent="-285750">
              <a:buFont typeface="Wingdings" charset="2"/>
              <a:buChar char="Ø"/>
              <a:defRPr/>
            </a:pPr>
            <a:r>
              <a:rPr lang="en-US" sz="3300" b="1" u="sng" dirty="0"/>
              <a:t>Rhode Island</a:t>
            </a:r>
            <a:r>
              <a:rPr lang="en-US" sz="3300" b="1" u="sng" dirty="0" smtClean="0"/>
              <a:t>?</a:t>
            </a:r>
            <a:endParaRPr lang="en-US" sz="3300" b="1" u="sng" dirty="0">
              <a:solidFill>
                <a:srgbClr val="FF0000"/>
              </a:solidFill>
            </a:endParaRPr>
          </a:p>
          <a:p>
            <a:pPr marL="285750" indent="-285750">
              <a:buFont typeface="Wingdings" charset="2"/>
              <a:buChar char="Ø"/>
              <a:defRPr/>
            </a:pPr>
            <a:r>
              <a:rPr lang="en-US" sz="3300" b="1" u="sng" dirty="0" smtClean="0">
                <a:solidFill>
                  <a:srgbClr val="FF0000"/>
                </a:solidFill>
              </a:rPr>
              <a:t>55 delegates/13 states</a:t>
            </a:r>
            <a:r>
              <a:rPr lang="en-US" sz="3300" dirty="0" smtClean="0">
                <a:solidFill>
                  <a:srgbClr val="FF0000"/>
                </a:solidFill>
              </a:rPr>
              <a:t> </a:t>
            </a:r>
            <a:r>
              <a:rPr lang="en-US" sz="3300" dirty="0" smtClean="0"/>
              <a:t>(white, males, college-educated)</a:t>
            </a:r>
          </a:p>
          <a:p>
            <a:pPr marL="285750" indent="-285750">
              <a:buFont typeface="Wingdings" charset="2"/>
              <a:buChar char="Ø"/>
              <a:defRPr/>
            </a:pPr>
            <a:r>
              <a:rPr lang="en-US" sz="3300" b="1" u="sng" dirty="0" smtClean="0">
                <a:solidFill>
                  <a:srgbClr val="FF0000"/>
                </a:solidFill>
              </a:rPr>
              <a:t>George </a:t>
            </a:r>
            <a:r>
              <a:rPr lang="en-US" sz="3300" b="1" u="sng" dirty="0">
                <a:solidFill>
                  <a:srgbClr val="FF0000"/>
                </a:solidFill>
              </a:rPr>
              <a:t>Washington</a:t>
            </a:r>
            <a:r>
              <a:rPr lang="en-US" sz="3300" dirty="0">
                <a:solidFill>
                  <a:srgbClr val="FF0000"/>
                </a:solidFill>
              </a:rPr>
              <a:t> </a:t>
            </a:r>
            <a:r>
              <a:rPr lang="en-US" sz="3300" dirty="0" smtClean="0"/>
              <a:t>= LEADER</a:t>
            </a:r>
            <a:endParaRPr lang="en-US" sz="3300" dirty="0"/>
          </a:p>
        </p:txBody>
      </p:sp>
      <p:sp>
        <p:nvSpPr>
          <p:cNvPr id="8" name="TextBox 7"/>
          <p:cNvSpPr txBox="1">
            <a:spLocks noChangeArrowheads="1"/>
          </p:cNvSpPr>
          <p:nvPr/>
        </p:nvSpPr>
        <p:spPr bwMode="auto">
          <a:xfrm>
            <a:off x="114300" y="4744244"/>
            <a:ext cx="6096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600" b="1"/>
              <a:t>Why were the meetings kept a SECRET?</a:t>
            </a:r>
            <a:endParaRPr lang="en-US" altLang="en-US" sz="2600"/>
          </a:p>
        </p:txBody>
      </p:sp>
      <p:sp>
        <p:nvSpPr>
          <p:cNvPr id="9" name="TextBox 8"/>
          <p:cNvSpPr txBox="1">
            <a:spLocks noChangeArrowheads="1"/>
          </p:cNvSpPr>
          <p:nvPr/>
        </p:nvSpPr>
        <p:spPr bwMode="auto">
          <a:xfrm>
            <a:off x="114300" y="5611491"/>
            <a:ext cx="6096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600" b="1"/>
              <a:t>MAJORITY RULE was used to make decisions, not unanimous vote – WHY?</a:t>
            </a:r>
            <a:endParaRPr lang="en-US" altLang="en-US" sz="2600"/>
          </a:p>
        </p:txBody>
      </p:sp>
    </p:spTree>
    <p:extLst>
      <p:ext uri="{BB962C8B-B14F-4D97-AF65-F5344CB8AC3E}">
        <p14:creationId xmlns:p14="http://schemas.microsoft.com/office/powerpoint/2010/main" val="570231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27" y="119962"/>
            <a:ext cx="9530366" cy="707886"/>
          </a:xfrm>
          <a:prstGeom prst="rect">
            <a:avLst/>
          </a:prstGeom>
          <a:noFill/>
        </p:spPr>
        <p:txBody>
          <a:bodyPr wrap="none" lIns="91440" tIns="45720" rIns="91440" bIns="45720">
            <a:spAutoFit/>
          </a:bodyPr>
          <a:lstStyle/>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Who was there? Who </a:t>
            </a:r>
            <a:r>
              <a:rPr lang="en-US" sz="4000" b="1" dirty="0" err="1" smtClean="0">
                <a:ln w="9525">
                  <a:solidFill>
                    <a:schemeClr val="bg1"/>
                  </a:solidFill>
                  <a:prstDash val="solid"/>
                </a:ln>
                <a:effectLst>
                  <a:outerShdw blurRad="12700" dist="38100" dir="2700000" algn="tl" rotWithShape="0">
                    <a:schemeClr val="bg1">
                      <a:lumMod val="50000"/>
                    </a:schemeClr>
                  </a:outerShdw>
                </a:effectLst>
              </a:rPr>
              <a:t>wasn</a:t>
            </a:r>
            <a:r>
              <a:rPr lang="uk-UA" sz="4000" b="1" dirty="0" smtClean="0">
                <a:ln w="9525">
                  <a:solidFill>
                    <a:schemeClr val="bg1"/>
                  </a:solidFill>
                  <a:prstDash val="solid"/>
                </a:ln>
                <a:effectLst>
                  <a:outerShdw blurRad="12700" dist="38100" dir="2700000" algn="tl" rotWithShape="0">
                    <a:schemeClr val="bg1">
                      <a:lumMod val="50000"/>
                    </a:schemeClr>
                  </a:outerShdw>
                </a:effectLst>
              </a:rPr>
              <a:t>’</a:t>
            </a:r>
            <a:r>
              <a:rPr lang="en-US" sz="4000" b="1" dirty="0" smtClean="0">
                <a:ln w="9525">
                  <a:solidFill>
                    <a:schemeClr val="bg1"/>
                  </a:solidFill>
                  <a:prstDash val="solid"/>
                </a:ln>
                <a:effectLst>
                  <a:outerShdw blurRad="12700" dist="38100" dir="2700000" algn="tl" rotWithShape="0">
                    <a:schemeClr val="bg1">
                      <a:lumMod val="50000"/>
                    </a:schemeClr>
                  </a:outerShdw>
                </a:effectLst>
              </a:rPr>
              <a:t>t? </a:t>
            </a:r>
            <a:r>
              <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(TAKE A PIC!)</a:t>
            </a:r>
            <a:endParaRPr lang="en-US" sz="4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3" name="Rectangle 2"/>
          <p:cNvSpPr/>
          <p:nvPr/>
        </p:nvSpPr>
        <p:spPr>
          <a:xfrm>
            <a:off x="777102" y="1312156"/>
            <a:ext cx="378558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there</a:t>
            </a:r>
            <a:r>
              <a:rPr lang="is-I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965" y="2228199"/>
            <a:ext cx="5142687" cy="4401205"/>
          </a:xfrm>
          <a:prstGeom prst="rect">
            <a:avLst/>
          </a:prstGeom>
          <a:noFill/>
        </p:spPr>
        <p:txBody>
          <a:bodyPr wrap="square" rtlCol="0">
            <a:spAutoFit/>
          </a:bodyPr>
          <a:lstStyle/>
          <a:p>
            <a:pPr marL="342900" indent="-342900">
              <a:buAutoNum type="arabicPeriod"/>
            </a:pPr>
            <a:r>
              <a:rPr lang="en-US" sz="2800" dirty="0" smtClean="0"/>
              <a:t>George Washington (chairperson)</a:t>
            </a:r>
          </a:p>
          <a:p>
            <a:pPr marL="342900" indent="-342900">
              <a:buAutoNum type="arabicPeriod"/>
            </a:pPr>
            <a:r>
              <a:rPr lang="en-US" sz="2800" dirty="0" smtClean="0"/>
              <a:t>Benjamin Franklin</a:t>
            </a:r>
          </a:p>
          <a:p>
            <a:pPr marL="342900" indent="-342900">
              <a:buAutoNum type="arabicPeriod"/>
            </a:pPr>
            <a:r>
              <a:rPr lang="en-US" sz="2800" dirty="0" smtClean="0"/>
              <a:t>James Madison</a:t>
            </a:r>
          </a:p>
          <a:p>
            <a:pPr marL="342900" indent="-342900">
              <a:buAutoNum type="arabicPeriod"/>
            </a:pPr>
            <a:r>
              <a:rPr lang="en-US" sz="2800" dirty="0" smtClean="0"/>
              <a:t>Alexander Hamilton</a:t>
            </a:r>
          </a:p>
          <a:p>
            <a:pPr marL="342900" indent="-342900">
              <a:buAutoNum type="arabicPeriod"/>
            </a:pPr>
            <a:r>
              <a:rPr lang="en-US" sz="2800" dirty="0" err="1" smtClean="0"/>
              <a:t>Govenor</a:t>
            </a:r>
            <a:r>
              <a:rPr lang="en-US" sz="2800" dirty="0" smtClean="0"/>
              <a:t> Morris</a:t>
            </a:r>
          </a:p>
          <a:p>
            <a:pPr marL="342900" indent="-342900">
              <a:buAutoNum type="arabicPeriod"/>
            </a:pPr>
            <a:r>
              <a:rPr lang="en-US" sz="2800" dirty="0" smtClean="0"/>
              <a:t>John Dickinson</a:t>
            </a:r>
          </a:p>
          <a:p>
            <a:pPr marL="457200" indent="-457200">
              <a:buFont typeface="Wingdings" charset="2"/>
              <a:buChar char="Ø"/>
            </a:pPr>
            <a:r>
              <a:rPr lang="en-US" sz="2800" dirty="0" smtClean="0"/>
              <a:t>All from different states</a:t>
            </a:r>
          </a:p>
          <a:p>
            <a:pPr marL="457200" indent="-457200">
              <a:buFont typeface="Wingdings" charset="2"/>
              <a:buChar char="Ø"/>
            </a:pPr>
            <a:r>
              <a:rPr lang="en-US" sz="2800" dirty="0" smtClean="0"/>
              <a:t>Common goal = STRENGTHEN the young nation</a:t>
            </a:r>
          </a:p>
        </p:txBody>
      </p:sp>
      <p:sp>
        <p:nvSpPr>
          <p:cNvPr id="5" name="Rectangle 4"/>
          <p:cNvSpPr/>
          <p:nvPr/>
        </p:nvSpPr>
        <p:spPr>
          <a:xfrm>
            <a:off x="5372422" y="1255069"/>
            <a:ext cx="10999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Rectangle 5"/>
          <p:cNvSpPr/>
          <p:nvPr/>
        </p:nvSpPr>
        <p:spPr>
          <a:xfrm>
            <a:off x="7031135" y="1255069"/>
            <a:ext cx="4686476" cy="923330"/>
          </a:xfrm>
          <a:prstGeom prst="rect">
            <a:avLst/>
          </a:prstGeom>
          <a:noFill/>
        </p:spPr>
        <p:txBody>
          <a:bodyPr wrap="none" lIns="91440" tIns="45720" rIns="91440" bIns="45720">
            <a:spAutoFit/>
          </a:bodyPr>
          <a:lstStyle/>
          <a:p>
            <a:pPr algn="ct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WASN’T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a:t>
            </a:r>
            <a:r>
              <a:rPr lang="is-I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923590" y="2192332"/>
            <a:ext cx="5142687" cy="4401205"/>
          </a:xfrm>
          <a:prstGeom prst="rect">
            <a:avLst/>
          </a:prstGeom>
          <a:noFill/>
        </p:spPr>
        <p:txBody>
          <a:bodyPr wrap="square" rtlCol="0">
            <a:spAutoFit/>
          </a:bodyPr>
          <a:lstStyle/>
          <a:p>
            <a:pPr marL="342900" indent="-342900">
              <a:buAutoNum type="arabicPeriod"/>
            </a:pPr>
            <a:r>
              <a:rPr lang="en-US" sz="2800" dirty="0" smtClean="0"/>
              <a:t>John Jay</a:t>
            </a:r>
          </a:p>
          <a:p>
            <a:pPr marL="342900" indent="-342900">
              <a:buAutoNum type="arabicPeriod"/>
            </a:pPr>
            <a:r>
              <a:rPr lang="en-US" sz="2800" dirty="0" smtClean="0"/>
              <a:t>Thomas Jefferson</a:t>
            </a:r>
          </a:p>
          <a:p>
            <a:pPr marL="342900" indent="-342900">
              <a:buAutoNum type="arabicPeriod"/>
            </a:pPr>
            <a:r>
              <a:rPr lang="en-US" sz="2800" dirty="0" smtClean="0"/>
              <a:t>John Adams</a:t>
            </a:r>
          </a:p>
          <a:p>
            <a:pPr marL="342900" indent="-342900">
              <a:buAutoNum type="arabicPeriod"/>
            </a:pPr>
            <a:r>
              <a:rPr lang="en-US" sz="2800" dirty="0" smtClean="0"/>
              <a:t>Thomas Paine (</a:t>
            </a:r>
            <a:r>
              <a:rPr lang="en-US" sz="2800" b="1" dirty="0" smtClean="0"/>
              <a:t>diplomatic business abroad</a:t>
            </a:r>
            <a:r>
              <a:rPr lang="en-US" sz="2800" dirty="0" smtClean="0"/>
              <a:t>)</a:t>
            </a:r>
          </a:p>
          <a:p>
            <a:pPr marL="342900" indent="-342900">
              <a:buAutoNum type="arabicPeriod"/>
            </a:pPr>
            <a:r>
              <a:rPr lang="en-US" sz="2800" dirty="0" smtClean="0"/>
              <a:t>Samuel Adams</a:t>
            </a:r>
          </a:p>
          <a:p>
            <a:pPr marL="342900" indent="-342900">
              <a:buAutoNum type="arabicPeriod"/>
            </a:pPr>
            <a:r>
              <a:rPr lang="en-US" sz="2800" dirty="0" smtClean="0"/>
              <a:t>John Hancock (</a:t>
            </a:r>
            <a:r>
              <a:rPr lang="en-US" sz="2800" b="1" dirty="0" smtClean="0"/>
              <a:t>NOT chosen as delegates</a:t>
            </a:r>
            <a:r>
              <a:rPr lang="en-US" sz="2800" dirty="0" smtClean="0"/>
              <a:t>)</a:t>
            </a:r>
          </a:p>
          <a:p>
            <a:pPr marL="342900" indent="-342900">
              <a:buAutoNum type="arabicPeriod"/>
            </a:pPr>
            <a:r>
              <a:rPr lang="en-US" sz="2800" dirty="0" smtClean="0"/>
              <a:t>Patrick Henry (</a:t>
            </a:r>
            <a:r>
              <a:rPr lang="en-US" sz="2800" b="1" dirty="0" smtClean="0"/>
              <a:t>REFUSED growth in federal power!</a:t>
            </a:r>
            <a:r>
              <a:rPr lang="en-US" sz="2800" dirty="0" smtClean="0"/>
              <a:t>)</a:t>
            </a:r>
          </a:p>
        </p:txBody>
      </p:sp>
    </p:spTree>
    <p:extLst>
      <p:ext uri="{BB962C8B-B14F-4D97-AF65-F5344CB8AC3E}">
        <p14:creationId xmlns:p14="http://schemas.microsoft.com/office/powerpoint/2010/main" val="8056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
            <a:ext cx="8763000" cy="2585323"/>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was going to become</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“Father of the Constitution”? </a:t>
            </a:r>
          </a:p>
        </p:txBody>
      </p:sp>
      <p:pic>
        <p:nvPicPr>
          <p:cNvPr id="63490" name="Picture 2" descr="mage result for james ma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772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02211" y="3056230"/>
            <a:ext cx="2919389" cy="1754326"/>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 </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Madison!</a:t>
            </a:r>
          </a:p>
        </p:txBody>
      </p:sp>
      <p:sp>
        <p:nvSpPr>
          <p:cNvPr id="4" name="TextBox 3"/>
          <p:cNvSpPr txBox="1"/>
          <p:nvPr/>
        </p:nvSpPr>
        <p:spPr>
          <a:xfrm>
            <a:off x="7998105" y="2395959"/>
            <a:ext cx="4004841" cy="3416320"/>
          </a:xfrm>
          <a:prstGeom prst="rect">
            <a:avLst/>
          </a:prstGeom>
          <a:noFill/>
        </p:spPr>
        <p:txBody>
          <a:bodyPr wrap="square" rtlCol="0">
            <a:spAutoFit/>
          </a:bodyPr>
          <a:lstStyle/>
          <a:p>
            <a:r>
              <a:rPr lang="en-US" sz="2700" dirty="0" smtClean="0"/>
              <a:t>Madison was a </a:t>
            </a:r>
            <a:r>
              <a:rPr lang="en-US" sz="2700" b="1" u="sng" dirty="0" smtClean="0">
                <a:solidFill>
                  <a:srgbClr val="FF0000"/>
                </a:solidFill>
              </a:rPr>
              <a:t>NATIONALIST</a:t>
            </a:r>
            <a:endParaRPr lang="en-US" sz="2700" dirty="0" smtClean="0">
              <a:solidFill>
                <a:srgbClr val="FF0000"/>
              </a:solidFill>
            </a:endParaRPr>
          </a:p>
          <a:p>
            <a:pPr marL="285750" indent="-285750">
              <a:buFont typeface="Wingdings" charset="2"/>
              <a:buChar char="Ø"/>
            </a:pPr>
            <a:r>
              <a:rPr lang="en-US" sz="2700" dirty="0" smtClean="0"/>
              <a:t>Wanted a </a:t>
            </a:r>
            <a:r>
              <a:rPr lang="en-US" sz="2700" b="1" u="sng" dirty="0" smtClean="0">
                <a:solidFill>
                  <a:srgbClr val="FF0000"/>
                </a:solidFill>
              </a:rPr>
              <a:t>BRAND NEW document</a:t>
            </a:r>
            <a:r>
              <a:rPr lang="en-US" sz="2700" dirty="0" smtClean="0">
                <a:solidFill>
                  <a:srgbClr val="FF0000"/>
                </a:solidFill>
              </a:rPr>
              <a:t> </a:t>
            </a:r>
          </a:p>
          <a:p>
            <a:pPr marL="285750" indent="-285750">
              <a:buFont typeface="Wingdings" charset="2"/>
              <a:buChar char="Ø"/>
            </a:pPr>
            <a:r>
              <a:rPr lang="en-US" sz="2700" dirty="0" smtClean="0"/>
              <a:t>Hamilton agreed!</a:t>
            </a:r>
          </a:p>
          <a:p>
            <a:pPr marL="285750" indent="-285750">
              <a:buFont typeface="Wingdings" charset="2"/>
              <a:buChar char="Ø"/>
            </a:pPr>
            <a:r>
              <a:rPr lang="en-US" sz="2700" dirty="0"/>
              <a:t>N</a:t>
            </a:r>
            <a:r>
              <a:rPr lang="en-US" sz="2700" dirty="0" smtClean="0"/>
              <a:t>ew constitution = system of </a:t>
            </a:r>
            <a:r>
              <a:rPr lang="en-US" sz="2700" b="1" u="sng" dirty="0" smtClean="0">
                <a:solidFill>
                  <a:srgbClr val="FF0000"/>
                </a:solidFill>
              </a:rPr>
              <a:t>CHECKS AND BALANCES</a:t>
            </a:r>
            <a:endParaRPr lang="en-US" sz="2700" dirty="0">
              <a:solidFill>
                <a:srgbClr val="FF0000"/>
              </a:solidFill>
            </a:endParaRPr>
          </a:p>
        </p:txBody>
      </p:sp>
    </p:spTree>
    <p:extLst>
      <p:ext uri="{BB962C8B-B14F-4D97-AF65-F5344CB8AC3E}">
        <p14:creationId xmlns:p14="http://schemas.microsoft.com/office/powerpoint/2010/main" val="1459353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422885"/>
            <a:ext cx="11730038" cy="3046988"/>
          </a:xfrm>
          <a:prstGeom prst="rect">
            <a:avLst/>
          </a:prstGeom>
          <a:noFill/>
        </p:spPr>
        <p:txBody>
          <a:bodyPr wrap="square">
            <a:spAutoFit/>
          </a:bodyPr>
          <a:lstStyle/>
          <a:p>
            <a:pPr algn="ctr">
              <a:defRPr/>
            </a:pPr>
            <a:r>
              <a:rPr lang="en-US" sz="4800"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 Activity</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Based </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off of the Articles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FAILURE and images below</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what do you think is going to be the first order of business at the convention?</a:t>
            </a:r>
          </a:p>
        </p:txBody>
      </p:sp>
      <p:pic>
        <p:nvPicPr>
          <p:cNvPr id="64514" name="Picture 2" descr="mage result for virgi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33800"/>
            <a:ext cx="4692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mage result for new jers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0"/>
            <a:ext cx="1600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2"/>
          <p:cNvSpPr txBox="1">
            <a:spLocks noChangeArrowheads="1"/>
          </p:cNvSpPr>
          <p:nvPr/>
        </p:nvSpPr>
        <p:spPr bwMode="auto">
          <a:xfrm>
            <a:off x="1828800" y="3962400"/>
            <a:ext cx="2133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500" b="1" u="sng"/>
              <a:t>VIRGINIA</a:t>
            </a:r>
          </a:p>
        </p:txBody>
      </p:sp>
      <p:sp>
        <p:nvSpPr>
          <p:cNvPr id="64517" name="TextBox 5"/>
          <p:cNvSpPr txBox="1">
            <a:spLocks noChangeArrowheads="1"/>
          </p:cNvSpPr>
          <p:nvPr/>
        </p:nvSpPr>
        <p:spPr bwMode="auto">
          <a:xfrm>
            <a:off x="8077200" y="63150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r>
              <a:rPr lang="en-US" altLang="en-US" sz="2500" b="1" u="sng"/>
              <a:t>NEW JERSEY</a:t>
            </a:r>
          </a:p>
        </p:txBody>
      </p:sp>
    </p:spTree>
    <p:extLst>
      <p:ext uri="{BB962C8B-B14F-4D97-AF65-F5344CB8AC3E}">
        <p14:creationId xmlns:p14="http://schemas.microsoft.com/office/powerpoint/2010/main" val="94317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1167</Words>
  <Application>Microsoft Macintosh PowerPoint</Application>
  <PresentationFormat>Widescreen</PresentationFormat>
  <Paragraphs>143</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 Light</vt:lpstr>
      <vt:lpstr>MS PGothic</vt:lpstr>
      <vt:lpstr>ＭＳ Ｐゴシック</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Jersey Plan</vt:lpstr>
      <vt:lpstr>PowerPoint Presentation</vt:lpstr>
      <vt:lpstr>PowerPoint Presentation</vt:lpstr>
      <vt:lpstr>PowerPoint Presentation</vt:lpstr>
      <vt:lpstr>Problem – Representation in Congress</vt:lpstr>
      <vt:lpstr>PowerPoint Presentation</vt:lpstr>
      <vt:lpstr>Problem – Representation and Slavery</vt:lpstr>
      <vt:lpstr>The Great Compromise/Connecticut Compromise</vt:lpstr>
      <vt:lpstr>PowerPoint Presentation</vt:lpstr>
      <vt:lpstr>The Three-Fifths Compromise</vt:lpstr>
      <vt:lpstr>Compromising with Slavery</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2016-11-14T19:18:40Z</dcterms:created>
  <dcterms:modified xsi:type="dcterms:W3CDTF">2016-11-14T19:19:55Z</dcterms:modified>
</cp:coreProperties>
</file>