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5" r:id="rId28"/>
    <p:sldId id="286" r:id="rId29"/>
    <p:sldId id="287" r:id="rId30"/>
    <p:sldId id="288" r:id="rId31"/>
    <p:sldId id="289"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8"/>
    <p:restoredTop sz="94679"/>
  </p:normalViewPr>
  <p:slideViewPr>
    <p:cSldViewPr snapToGrid="0" snapToObjects="1">
      <p:cViewPr varScale="1">
        <p:scale>
          <a:sx n="93" d="100"/>
          <a:sy n="93" d="100"/>
        </p:scale>
        <p:origin x="784"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D3D957-C2E8-0143-8E87-368254FD5369}" type="datetimeFigureOut">
              <a:rPr lang="en-US" smtClean="0"/>
              <a:t>4/26/17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64B1A0-BE3A-1641-9B39-36BF68E5DF8C}" type="slidenum">
              <a:rPr lang="en-US" smtClean="0"/>
              <a:t>‹#›</a:t>
            </a:fld>
            <a:endParaRPr lang="en-US"/>
          </a:p>
        </p:txBody>
      </p:sp>
    </p:spTree>
    <p:extLst>
      <p:ext uri="{BB962C8B-B14F-4D97-AF65-F5344CB8AC3E}">
        <p14:creationId xmlns:p14="http://schemas.microsoft.com/office/powerpoint/2010/main" val="114450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body" idx="1"/>
          </p:nvPr>
        </p:nvSpPr>
        <p:spPr>
          <a:ln/>
        </p:spPr>
        <p:txBody>
          <a:bodyPr/>
          <a:lstStyle/>
          <a:p>
            <a:pPr lvl="1">
              <a:defRPr/>
            </a:pPr>
            <a:r>
              <a:rPr lang="en-US" sz="1300" smtClean="0"/>
              <a:t>The NAACP 1</a:t>
            </a:r>
            <a:r>
              <a:rPr lang="en-US" sz="1300" baseline="30000" smtClean="0"/>
              <a:t>st</a:t>
            </a:r>
            <a:r>
              <a:rPr lang="en-US" sz="1300" smtClean="0"/>
              <a:t> targeted unfair university graduate admissions</a:t>
            </a:r>
          </a:p>
          <a:p>
            <a:pPr>
              <a:defRPr/>
            </a:pPr>
            <a:endParaRPr lang="en-US" smtClean="0">
              <a:cs typeface="+mn-cs"/>
            </a:endParaRPr>
          </a:p>
        </p:txBody>
      </p:sp>
      <p:sp>
        <p:nvSpPr>
          <p:cNvPr id="186371" name="Rectangle 3"/>
          <p:cNvSpPr>
            <a:spLocks noGrp="1" noRot="1" noChangeAspect="1" noChangeArrowheads="1" noTextEdit="1"/>
          </p:cNvSpPr>
          <p:nvPr>
            <p:ph type="sldImg"/>
          </p:nvPr>
        </p:nvSpPr>
        <p:spPr>
          <a:xfrm>
            <a:off x="393700" y="692150"/>
            <a:ext cx="6070600" cy="3416300"/>
          </a:xfrm>
          <a:ln cap="flat"/>
          <a:extLst>
            <a:ext uri="{FAA26D3D-D897-4be2-8F04-BA451C77F1D7}">
              <ma14:placeholderFlag xmlns:ma14="http://schemas.microsoft.com/office/mac/drawingml/2011/main" val="1"/>
            </a:ext>
          </a:extLst>
        </p:spPr>
      </p:sp>
    </p:spTree>
    <p:extLst>
      <p:ext uri="{BB962C8B-B14F-4D97-AF65-F5344CB8AC3E}">
        <p14:creationId xmlns:p14="http://schemas.microsoft.com/office/powerpoint/2010/main" val="69310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body" idx="1"/>
          </p:nvPr>
        </p:nvSpPr>
        <p:spPr>
          <a:ln/>
        </p:spPr>
        <p:txBody>
          <a:bodyPr/>
          <a:lstStyle/>
          <a:p>
            <a:pPr>
              <a:defRPr/>
            </a:pPr>
            <a:endParaRPr lang="en-US" sz="1100" smtClean="0">
              <a:cs typeface="+mn-cs"/>
            </a:endParaRPr>
          </a:p>
        </p:txBody>
      </p:sp>
      <p:sp>
        <p:nvSpPr>
          <p:cNvPr id="191491" name="Rectangle 3"/>
          <p:cNvSpPr>
            <a:spLocks noGrp="1" noRot="1" noChangeAspect="1" noChangeArrowheads="1" noTextEdit="1"/>
          </p:cNvSpPr>
          <p:nvPr>
            <p:ph type="sldImg"/>
          </p:nvPr>
        </p:nvSpPr>
        <p:spPr>
          <a:xfrm>
            <a:off x="393700" y="692150"/>
            <a:ext cx="6070600" cy="3416300"/>
          </a:xfrm>
          <a:ln cap="flat"/>
          <a:extLst>
            <a:ext uri="{FAA26D3D-D897-4be2-8F04-BA451C77F1D7}">
              <ma14:placeholderFlag xmlns:ma14="http://schemas.microsoft.com/office/mac/drawingml/2011/main" val="1"/>
            </a:ext>
          </a:extLst>
        </p:spPr>
      </p:sp>
    </p:spTree>
    <p:extLst>
      <p:ext uri="{BB962C8B-B14F-4D97-AF65-F5344CB8AC3E}">
        <p14:creationId xmlns:p14="http://schemas.microsoft.com/office/powerpoint/2010/main" val="1050661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charset="0"/>
                <a:ea typeface="ＭＳ Ｐゴシック" charset="-128"/>
              </a:defRPr>
            </a:lvl1pPr>
            <a:lvl2pPr marL="742950" indent="-285750">
              <a:defRPr sz="2400" b="1">
                <a:solidFill>
                  <a:schemeClr val="tx1"/>
                </a:solidFill>
                <a:latin typeface="Times New Roman" charset="0"/>
                <a:ea typeface="ＭＳ Ｐゴシック" charset="-128"/>
              </a:defRPr>
            </a:lvl2pPr>
            <a:lvl3pPr marL="1143000" indent="-228600">
              <a:defRPr sz="2400" b="1">
                <a:solidFill>
                  <a:schemeClr val="tx1"/>
                </a:solidFill>
                <a:latin typeface="Times New Roman" charset="0"/>
                <a:ea typeface="ＭＳ Ｐゴシック" charset="-128"/>
              </a:defRPr>
            </a:lvl3pPr>
            <a:lvl4pPr marL="1600200" indent="-228600">
              <a:defRPr sz="2400" b="1">
                <a:solidFill>
                  <a:schemeClr val="tx1"/>
                </a:solidFill>
                <a:latin typeface="Times New Roman" charset="0"/>
                <a:ea typeface="ＭＳ Ｐゴシック" charset="-128"/>
              </a:defRPr>
            </a:lvl4pPr>
            <a:lvl5pPr marL="2057400" indent="-228600">
              <a:defRPr sz="2400" b="1">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128"/>
              </a:defRPr>
            </a:lvl9pPr>
          </a:lstStyle>
          <a:p>
            <a:fld id="{FC1EFC2A-8AC3-6F4A-B69C-7331CDC13DE6}" type="slidenum">
              <a:rPr lang="en-US" altLang="x-none" sz="1800">
                <a:latin typeface="Times" charset="0"/>
              </a:rPr>
              <a:pPr/>
              <a:t>26</a:t>
            </a:fld>
            <a:endParaRPr lang="en-US" altLang="x-none" sz="1800">
              <a:latin typeface="Times" charset="0"/>
            </a:endParaRPr>
          </a:p>
        </p:txBody>
      </p:sp>
      <p:sp>
        <p:nvSpPr>
          <p:cNvPr id="87043" name="Rectangle 2"/>
          <p:cNvSpPr>
            <a:spLocks noGrp="1" noRot="1" noChangeAspect="1" noChangeArrowheads="1" noTextEdit="1"/>
          </p:cNvSpPr>
          <p:nvPr>
            <p:ph type="sldImg"/>
          </p:nvPr>
        </p:nvSpPr>
        <p:spPr>
          <a:xfrm>
            <a:off x="393700" y="692150"/>
            <a:ext cx="6070600" cy="3416300"/>
          </a:xfrm>
          <a:ln/>
        </p:spPr>
      </p:sp>
      <p:sp>
        <p:nvSpPr>
          <p:cNvPr id="87044" name="Rectangle 3"/>
          <p:cNvSpPr>
            <a:spLocks noGrp="1" noChangeArrowheads="1"/>
          </p:cNvSpPr>
          <p:nvPr>
            <p:ph type="body" idx="1"/>
          </p:nvPr>
        </p:nvSpPr>
        <p:spPr>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defRPr/>
            </a:pPr>
            <a:endParaRPr lang="en-US" smtClean="0">
              <a:latin typeface="Times" charset="0"/>
              <a:cs typeface="+mn-cs"/>
            </a:endParaRPr>
          </a:p>
        </p:txBody>
      </p:sp>
    </p:spTree>
    <p:extLst>
      <p:ext uri="{BB962C8B-B14F-4D97-AF65-F5344CB8AC3E}">
        <p14:creationId xmlns:p14="http://schemas.microsoft.com/office/powerpoint/2010/main" val="1876882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27CDAAA-1AFF-7747-960C-F8EC0052B790}" type="datetimeFigureOut">
              <a:rPr lang="en-US" smtClean="0"/>
              <a:t>4/26/17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E98AE3-F1CE-1C4A-91F8-6471A4DD9AE5}" type="slidenum">
              <a:rPr lang="en-US" smtClean="0"/>
              <a:t>‹#›</a:t>
            </a:fld>
            <a:endParaRPr lang="en-US"/>
          </a:p>
        </p:txBody>
      </p:sp>
    </p:spTree>
    <p:extLst>
      <p:ext uri="{BB962C8B-B14F-4D97-AF65-F5344CB8AC3E}">
        <p14:creationId xmlns:p14="http://schemas.microsoft.com/office/powerpoint/2010/main" val="374543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7CDAAA-1AFF-7747-960C-F8EC0052B790}" type="datetimeFigureOut">
              <a:rPr lang="en-US" smtClean="0"/>
              <a:t>4/26/17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E98AE3-F1CE-1C4A-91F8-6471A4DD9AE5}" type="slidenum">
              <a:rPr lang="en-US" smtClean="0"/>
              <a:t>‹#›</a:t>
            </a:fld>
            <a:endParaRPr lang="en-US"/>
          </a:p>
        </p:txBody>
      </p:sp>
    </p:spTree>
    <p:extLst>
      <p:ext uri="{BB962C8B-B14F-4D97-AF65-F5344CB8AC3E}">
        <p14:creationId xmlns:p14="http://schemas.microsoft.com/office/powerpoint/2010/main" val="2029573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7CDAAA-1AFF-7747-960C-F8EC0052B790}" type="datetimeFigureOut">
              <a:rPr lang="en-US" smtClean="0"/>
              <a:t>4/26/17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E98AE3-F1CE-1C4A-91F8-6471A4DD9AE5}" type="slidenum">
              <a:rPr lang="en-US" smtClean="0"/>
              <a:t>‹#›</a:t>
            </a:fld>
            <a:endParaRPr lang="en-US"/>
          </a:p>
        </p:txBody>
      </p:sp>
    </p:spTree>
    <p:extLst>
      <p:ext uri="{BB962C8B-B14F-4D97-AF65-F5344CB8AC3E}">
        <p14:creationId xmlns:p14="http://schemas.microsoft.com/office/powerpoint/2010/main" val="415044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7CDAAA-1AFF-7747-960C-F8EC0052B790}" type="datetimeFigureOut">
              <a:rPr lang="en-US" smtClean="0"/>
              <a:t>4/26/17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E98AE3-F1CE-1C4A-91F8-6471A4DD9AE5}" type="slidenum">
              <a:rPr lang="en-US" smtClean="0"/>
              <a:t>‹#›</a:t>
            </a:fld>
            <a:endParaRPr lang="en-US"/>
          </a:p>
        </p:txBody>
      </p:sp>
    </p:spTree>
    <p:extLst>
      <p:ext uri="{BB962C8B-B14F-4D97-AF65-F5344CB8AC3E}">
        <p14:creationId xmlns:p14="http://schemas.microsoft.com/office/powerpoint/2010/main" val="677900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7CDAAA-1AFF-7747-960C-F8EC0052B790}" type="datetimeFigureOut">
              <a:rPr lang="en-US" smtClean="0"/>
              <a:t>4/26/17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E98AE3-F1CE-1C4A-91F8-6471A4DD9AE5}" type="slidenum">
              <a:rPr lang="en-US" smtClean="0"/>
              <a:t>‹#›</a:t>
            </a:fld>
            <a:endParaRPr lang="en-US"/>
          </a:p>
        </p:txBody>
      </p:sp>
    </p:spTree>
    <p:extLst>
      <p:ext uri="{BB962C8B-B14F-4D97-AF65-F5344CB8AC3E}">
        <p14:creationId xmlns:p14="http://schemas.microsoft.com/office/powerpoint/2010/main" val="1076099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27CDAAA-1AFF-7747-960C-F8EC0052B790}" type="datetimeFigureOut">
              <a:rPr lang="en-US" smtClean="0"/>
              <a:t>4/26/17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E98AE3-F1CE-1C4A-91F8-6471A4DD9AE5}" type="slidenum">
              <a:rPr lang="en-US" smtClean="0"/>
              <a:t>‹#›</a:t>
            </a:fld>
            <a:endParaRPr lang="en-US"/>
          </a:p>
        </p:txBody>
      </p:sp>
    </p:spTree>
    <p:extLst>
      <p:ext uri="{BB962C8B-B14F-4D97-AF65-F5344CB8AC3E}">
        <p14:creationId xmlns:p14="http://schemas.microsoft.com/office/powerpoint/2010/main" val="2037345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27CDAAA-1AFF-7747-960C-F8EC0052B790}" type="datetimeFigureOut">
              <a:rPr lang="en-US" smtClean="0"/>
              <a:t>4/26/17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E98AE3-F1CE-1C4A-91F8-6471A4DD9AE5}" type="slidenum">
              <a:rPr lang="en-US" smtClean="0"/>
              <a:t>‹#›</a:t>
            </a:fld>
            <a:endParaRPr lang="en-US"/>
          </a:p>
        </p:txBody>
      </p:sp>
    </p:spTree>
    <p:extLst>
      <p:ext uri="{BB962C8B-B14F-4D97-AF65-F5344CB8AC3E}">
        <p14:creationId xmlns:p14="http://schemas.microsoft.com/office/powerpoint/2010/main" val="36226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27CDAAA-1AFF-7747-960C-F8EC0052B790}" type="datetimeFigureOut">
              <a:rPr lang="en-US" smtClean="0"/>
              <a:t>4/26/17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E98AE3-F1CE-1C4A-91F8-6471A4DD9AE5}" type="slidenum">
              <a:rPr lang="en-US" smtClean="0"/>
              <a:t>‹#›</a:t>
            </a:fld>
            <a:endParaRPr lang="en-US"/>
          </a:p>
        </p:txBody>
      </p:sp>
    </p:spTree>
    <p:extLst>
      <p:ext uri="{BB962C8B-B14F-4D97-AF65-F5344CB8AC3E}">
        <p14:creationId xmlns:p14="http://schemas.microsoft.com/office/powerpoint/2010/main" val="1124308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CDAAA-1AFF-7747-960C-F8EC0052B790}" type="datetimeFigureOut">
              <a:rPr lang="en-US" smtClean="0"/>
              <a:t>4/26/17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E98AE3-F1CE-1C4A-91F8-6471A4DD9AE5}" type="slidenum">
              <a:rPr lang="en-US" smtClean="0"/>
              <a:t>‹#›</a:t>
            </a:fld>
            <a:endParaRPr lang="en-US"/>
          </a:p>
        </p:txBody>
      </p:sp>
    </p:spTree>
    <p:extLst>
      <p:ext uri="{BB962C8B-B14F-4D97-AF65-F5344CB8AC3E}">
        <p14:creationId xmlns:p14="http://schemas.microsoft.com/office/powerpoint/2010/main" val="542887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7CDAAA-1AFF-7747-960C-F8EC0052B790}" type="datetimeFigureOut">
              <a:rPr lang="en-US" smtClean="0"/>
              <a:t>4/26/17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E98AE3-F1CE-1C4A-91F8-6471A4DD9AE5}" type="slidenum">
              <a:rPr lang="en-US" smtClean="0"/>
              <a:t>‹#›</a:t>
            </a:fld>
            <a:endParaRPr lang="en-US"/>
          </a:p>
        </p:txBody>
      </p:sp>
    </p:spTree>
    <p:extLst>
      <p:ext uri="{BB962C8B-B14F-4D97-AF65-F5344CB8AC3E}">
        <p14:creationId xmlns:p14="http://schemas.microsoft.com/office/powerpoint/2010/main" val="1796957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7CDAAA-1AFF-7747-960C-F8EC0052B790}" type="datetimeFigureOut">
              <a:rPr lang="en-US" smtClean="0"/>
              <a:t>4/26/17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E98AE3-F1CE-1C4A-91F8-6471A4DD9AE5}" type="slidenum">
              <a:rPr lang="en-US" smtClean="0"/>
              <a:t>‹#›</a:t>
            </a:fld>
            <a:endParaRPr lang="en-US"/>
          </a:p>
        </p:txBody>
      </p:sp>
    </p:spTree>
    <p:extLst>
      <p:ext uri="{BB962C8B-B14F-4D97-AF65-F5344CB8AC3E}">
        <p14:creationId xmlns:p14="http://schemas.microsoft.com/office/powerpoint/2010/main" val="139898140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CDAAA-1AFF-7747-960C-F8EC0052B790}" type="datetimeFigureOut">
              <a:rPr lang="en-US" smtClean="0"/>
              <a:t>4/26/17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E98AE3-F1CE-1C4A-91F8-6471A4DD9AE5}" type="slidenum">
              <a:rPr lang="en-US" smtClean="0"/>
              <a:t>‹#›</a:t>
            </a:fld>
            <a:endParaRPr lang="en-US"/>
          </a:p>
        </p:txBody>
      </p:sp>
    </p:spTree>
    <p:extLst>
      <p:ext uri="{BB962C8B-B14F-4D97-AF65-F5344CB8AC3E}">
        <p14:creationId xmlns:p14="http://schemas.microsoft.com/office/powerpoint/2010/main" val="6080947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oodolEmUg2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eg"/><Relationship Id="rId6" Type="http://schemas.openxmlformats.org/officeDocument/2006/relationships/image" Target="../media/image16.jpeg"/><Relationship Id="rId7"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hyperlink" Target="https://www.youtube.com/watch?v=1zBY6gkpbTg" TargetMode="External"/><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 Id="rId3" Type="http://schemas.openxmlformats.org/officeDocument/2006/relationships/image" Target="../media/image2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jpeg"/><Relationship Id="rId1" Type="http://schemas.openxmlformats.org/officeDocument/2006/relationships/slideLayout" Target="../slideLayouts/slideLayout2.xml"/><Relationship Id="rId2" Type="http://schemas.openxmlformats.org/officeDocument/2006/relationships/hyperlink" Target="https://www.youtube.com/watch?v=3vDWWy4CMh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jpeg"/><Relationship Id="rId3" Type="http://schemas.openxmlformats.org/officeDocument/2006/relationships/image" Target="../media/image3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a:xfrm>
            <a:off x="1524000" y="0"/>
            <a:ext cx="9144000" cy="28956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p>
            <a:pPr>
              <a:defRPr/>
            </a:pPr>
            <a:r>
              <a:rPr lang="en-US" sz="6000" b="1" spc="50" dirty="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latin typeface="Calibri" charset="0"/>
              </a:rPr>
              <a:t>The Modern </a:t>
            </a:r>
            <a:br>
              <a:rPr lang="en-US" sz="6000" b="1" spc="50" dirty="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latin typeface="Calibri" charset="0"/>
              </a:rPr>
            </a:br>
            <a:r>
              <a:rPr lang="en-US" sz="6000" b="1" spc="50" dirty="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latin typeface="Calibri" charset="0"/>
              </a:rPr>
              <a:t>Civil Rights Movement (1954-1965)</a:t>
            </a:r>
          </a:p>
        </p:txBody>
      </p:sp>
    </p:spTree>
    <p:extLst>
      <p:ext uri="{BB962C8B-B14F-4D97-AF65-F5344CB8AC3E}">
        <p14:creationId xmlns:p14="http://schemas.microsoft.com/office/powerpoint/2010/main" val="2705850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1752600" y="9525"/>
            <a:ext cx="8610600" cy="1143000"/>
          </a:xfrm>
        </p:spPr>
        <p:txBody>
          <a:bodyPr/>
          <a:lstStyle/>
          <a:p>
            <a:r>
              <a:rPr lang="en-US" altLang="en-US" b="1" i="1" u="sng">
                <a:ea typeface="ＭＳ Ｐゴシック" charset="-128"/>
              </a:rPr>
              <a:t>Songs of the Civil Rights Movement</a:t>
            </a: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990601"/>
            <a:ext cx="5943600"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Box 2"/>
          <p:cNvSpPr txBox="1">
            <a:spLocks noChangeArrowheads="1"/>
          </p:cNvSpPr>
          <p:nvPr/>
        </p:nvSpPr>
        <p:spPr bwMode="auto">
          <a:xfrm>
            <a:off x="7467600" y="1600200"/>
            <a:ext cx="31242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2800" b="1" dirty="0">
                <a:solidFill>
                  <a:srgbClr val="FF0000"/>
                </a:solidFill>
                <a:latin typeface="Arial" charset="0"/>
              </a:rPr>
              <a:t>In the song lyrics, what does </a:t>
            </a:r>
            <a:r>
              <a:rPr lang="ja-JP" altLang="en-US" sz="2800" b="1" dirty="0">
                <a:solidFill>
                  <a:srgbClr val="FF0000"/>
                </a:solidFill>
                <a:latin typeface="Arial" charset="0"/>
              </a:rPr>
              <a:t>“</a:t>
            </a:r>
            <a:r>
              <a:rPr lang="en-US" altLang="ja-JP" sz="2800" b="1" u="sng" dirty="0">
                <a:solidFill>
                  <a:srgbClr val="FF0000"/>
                </a:solidFill>
                <a:latin typeface="Arial" charset="0"/>
              </a:rPr>
              <a:t>the prize</a:t>
            </a:r>
            <a:r>
              <a:rPr lang="ja-JP" altLang="en-US" sz="2800" b="1" dirty="0">
                <a:solidFill>
                  <a:srgbClr val="FF0000"/>
                </a:solidFill>
                <a:latin typeface="Arial" charset="0"/>
              </a:rPr>
              <a:t>”</a:t>
            </a:r>
            <a:r>
              <a:rPr lang="en-US" altLang="ja-JP" sz="2800" b="1" dirty="0">
                <a:solidFill>
                  <a:srgbClr val="FF0000"/>
                </a:solidFill>
                <a:latin typeface="Arial" charset="0"/>
              </a:rPr>
              <a:t> refer to? </a:t>
            </a:r>
            <a:endParaRPr lang="en-US" altLang="en-US" sz="2800" b="1" dirty="0">
              <a:solidFill>
                <a:srgbClr val="FF0000"/>
              </a:solidFill>
              <a:latin typeface="Arial" charset="0"/>
            </a:endParaRPr>
          </a:p>
        </p:txBody>
      </p:sp>
    </p:spTree>
    <p:extLst>
      <p:ext uri="{BB962C8B-B14F-4D97-AF65-F5344CB8AC3E}">
        <p14:creationId xmlns:p14="http://schemas.microsoft.com/office/powerpoint/2010/main" val="5984076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a:xfrm>
            <a:off x="1524000" y="0"/>
            <a:ext cx="8915400" cy="914400"/>
          </a:xfrm>
        </p:spPr>
        <p:txBody>
          <a:bodyPr/>
          <a:lstStyle/>
          <a:p>
            <a:r>
              <a:rPr lang="en-US" altLang="x-none" b="1" dirty="0"/>
              <a:t>Desegregating </a:t>
            </a:r>
            <a:r>
              <a:rPr lang="en-US" altLang="x-none" b="1" dirty="0" smtClean="0"/>
              <a:t>schools is not so easy!</a:t>
            </a:r>
            <a:endParaRPr lang="en-US" altLang="x-none" b="1" dirty="0"/>
          </a:p>
        </p:txBody>
      </p:sp>
      <p:sp>
        <p:nvSpPr>
          <p:cNvPr id="44034" name="Rectangle 3"/>
          <p:cNvSpPr>
            <a:spLocks noGrp="1" noChangeArrowheads="1"/>
          </p:cNvSpPr>
          <p:nvPr>
            <p:ph type="body" idx="1"/>
          </p:nvPr>
        </p:nvSpPr>
        <p:spPr>
          <a:xfrm>
            <a:off x="1524000" y="914400"/>
            <a:ext cx="9144000" cy="5943600"/>
          </a:xfrm>
        </p:spPr>
        <p:txBody>
          <a:bodyPr/>
          <a:lstStyle/>
          <a:p>
            <a:r>
              <a:rPr lang="en-US" altLang="x-none" sz="3200" dirty="0"/>
              <a:t>In 1957, President Eisenhower was forced to support integration of schools</a:t>
            </a:r>
          </a:p>
          <a:p>
            <a:pPr lvl="1"/>
            <a:r>
              <a:rPr lang="en-US" altLang="x-none" sz="3200" dirty="0"/>
              <a:t>Arkansas governor Orval </a:t>
            </a:r>
            <a:r>
              <a:rPr lang="en-US" altLang="x-none" sz="3200" dirty="0" err="1"/>
              <a:t>Faubus</a:t>
            </a:r>
            <a:r>
              <a:rPr lang="en-US" altLang="x-none" sz="3200" dirty="0"/>
              <a:t> </a:t>
            </a:r>
            <a:r>
              <a:rPr lang="en-US" altLang="x-none" sz="3200" b="1" dirty="0"/>
              <a:t>called the National Guard to keep black students from enrolling in Little Rock</a:t>
            </a:r>
            <a:r>
              <a:rPr lang="ja-JP" altLang="en-US" sz="3200" b="1" dirty="0"/>
              <a:t>’</a:t>
            </a:r>
            <a:r>
              <a:rPr lang="en-US" altLang="ja-JP" sz="3200" b="1" dirty="0"/>
              <a:t>s Central High School! </a:t>
            </a:r>
          </a:p>
          <a:p>
            <a:pPr lvl="1"/>
            <a:r>
              <a:rPr lang="en-US" altLang="x-none" sz="3200" dirty="0">
                <a:solidFill>
                  <a:srgbClr val="FF0000"/>
                </a:solidFill>
              </a:rPr>
              <a:t>Eisenhower </a:t>
            </a:r>
            <a:r>
              <a:rPr lang="en-US" altLang="x-none" sz="3200" b="1" dirty="0">
                <a:solidFill>
                  <a:srgbClr val="FF0000"/>
                </a:solidFill>
              </a:rPr>
              <a:t>sent the Army to force integration for the black students</a:t>
            </a:r>
            <a:r>
              <a:rPr lang="en-US" altLang="x-none" sz="3200" dirty="0">
                <a:solidFill>
                  <a:srgbClr val="FF0000"/>
                </a:solidFill>
              </a:rPr>
              <a:t> (the </a:t>
            </a:r>
            <a:r>
              <a:rPr lang="ja-JP" altLang="en-US" sz="3200" dirty="0">
                <a:solidFill>
                  <a:srgbClr val="FF0000"/>
                </a:solidFill>
              </a:rPr>
              <a:t>“</a:t>
            </a:r>
            <a:r>
              <a:rPr lang="en-US" altLang="ja-JP" sz="3200" b="1" u="sng" dirty="0">
                <a:solidFill>
                  <a:srgbClr val="FF0000"/>
                </a:solidFill>
              </a:rPr>
              <a:t>Little Rock Nine</a:t>
            </a:r>
            <a:r>
              <a:rPr lang="ja-JP" altLang="en-US" sz="3200" dirty="0">
                <a:solidFill>
                  <a:srgbClr val="FF0000"/>
                </a:solidFill>
              </a:rPr>
              <a:t>”</a:t>
            </a:r>
            <a:r>
              <a:rPr lang="en-US" altLang="ja-JP" sz="3200" dirty="0">
                <a:solidFill>
                  <a:srgbClr val="FF0000"/>
                </a:solidFill>
              </a:rPr>
              <a:t>)</a:t>
            </a:r>
            <a:endParaRPr lang="en-US" altLang="x-none" sz="3200" dirty="0">
              <a:solidFill>
                <a:srgbClr val="FF0000"/>
              </a:solidFill>
            </a:endParaRPr>
          </a:p>
        </p:txBody>
      </p:sp>
      <p:sp>
        <p:nvSpPr>
          <p:cNvPr id="2" name="Rectangle 1"/>
          <p:cNvSpPr/>
          <p:nvPr/>
        </p:nvSpPr>
        <p:spPr>
          <a:xfrm>
            <a:off x="6223797" y="4953000"/>
            <a:ext cx="984564" cy="707886"/>
          </a:xfrm>
          <a:prstGeom prst="rect">
            <a:avLst/>
          </a:prstGeom>
          <a:noFill/>
        </p:spPr>
        <p:txBody>
          <a:bodyPr wrap="none" lIns="91440" tIns="45720" rIns="91440" bIns="45720">
            <a:spAutoFit/>
          </a:bodyPr>
          <a:lstStyle/>
          <a:p>
            <a:pPr algn="ct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hlinkClick r:id="rId2"/>
              </a:rPr>
              <a:t>Clip</a:t>
            </a: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7722277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1524000" y="0"/>
            <a:ext cx="9144000" cy="1143000"/>
          </a:xfrm>
        </p:spPr>
        <p:txBody>
          <a:bodyPr/>
          <a:lstStyle/>
          <a:p>
            <a:pPr>
              <a:lnSpc>
                <a:spcPct val="80000"/>
              </a:lnSpc>
            </a:pPr>
            <a:r>
              <a:rPr lang="en-US" altLang="x-none" sz="4000">
                <a:latin typeface="Calibri" charset="0"/>
              </a:rPr>
              <a:t>Integrating Central High School in          Little Rock, Arkansas (1957)</a:t>
            </a:r>
          </a:p>
        </p:txBody>
      </p:sp>
      <p:pic>
        <p:nvPicPr>
          <p:cNvPr id="45058" name="Picture 3" descr="image"/>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252538"/>
            <a:ext cx="6629400" cy="537686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5059" name="Picture 4" descr="USAfaubus"/>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5488" y="1789113"/>
            <a:ext cx="2170112" cy="31432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49189" name="Text Box 5"/>
          <p:cNvSpPr txBox="1">
            <a:spLocks noChangeArrowheads="1"/>
          </p:cNvSpPr>
          <p:nvPr/>
        </p:nvSpPr>
        <p:spPr bwMode="auto">
          <a:xfrm>
            <a:off x="8305800" y="5141914"/>
            <a:ext cx="2362200" cy="1335087"/>
          </a:xfrm>
          <a:prstGeom prst="rect">
            <a:avLst/>
          </a:prstGeom>
          <a:noFill/>
          <a:ln>
            <a:noFill/>
          </a:ln>
          <a:effectLst/>
          <a:extLst>
            <a:ext uri="{909E8E84-426E-40dd-AFC4-6F175D3DCCD1}">
              <a14:hiddenFill xmlns:a14="http://schemas.microsoft.com/office/drawing/2010/main" xmlns="">
                <a:solidFill>
                  <a:srgbClr val="CCFFCC"/>
                </a:solidFill>
              </a14:hiddenFill>
            </a:ext>
            <a:ext uri="{91240B29-F687-4f45-9708-019B960494DF}">
              <a14:hiddenLine xmlns:a14="http://schemas.microsoft.com/office/drawing/2010/main" xmlns="" w="31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lnSpc>
                <a:spcPct val="85000"/>
              </a:lnSpc>
              <a:spcBef>
                <a:spcPct val="50000"/>
              </a:spcBef>
              <a:defRPr/>
            </a:pPr>
            <a:r>
              <a:rPr kumimoji="1" lang="en-US" sz="3200" dirty="0">
                <a:latin typeface="Calibri" charset="0"/>
                <a:ea typeface="ＭＳ Ｐゴシック" charset="0"/>
              </a:rPr>
              <a:t>Arkansas Governor </a:t>
            </a:r>
            <a:r>
              <a:rPr kumimoji="1" lang="en-US" sz="3200" dirty="0" err="1">
                <a:latin typeface="Calibri" charset="0"/>
                <a:ea typeface="ＭＳ Ｐゴシック" charset="0"/>
              </a:rPr>
              <a:t>Orval</a:t>
            </a:r>
            <a:r>
              <a:rPr kumimoji="1" lang="en-US" sz="3200" dirty="0">
                <a:latin typeface="Calibri" charset="0"/>
                <a:ea typeface="ＭＳ Ｐゴシック" charset="0"/>
              </a:rPr>
              <a:t> </a:t>
            </a:r>
            <a:r>
              <a:rPr kumimoji="1" lang="en-US" sz="3200" dirty="0" err="1">
                <a:latin typeface="Calibri" charset="0"/>
                <a:ea typeface="ＭＳ Ｐゴシック" charset="0"/>
              </a:rPr>
              <a:t>Faubus</a:t>
            </a:r>
            <a:endParaRPr kumimoji="1" lang="en-US" sz="3200" dirty="0">
              <a:latin typeface="Calibri" charset="0"/>
              <a:ea typeface="ＭＳ Ｐゴシック" charset="0"/>
            </a:endParaRPr>
          </a:p>
        </p:txBody>
      </p:sp>
      <p:pic>
        <p:nvPicPr>
          <p:cNvPr id="349193" name="Picture 9" descr="kidsstudying"/>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143000"/>
            <a:ext cx="9144000" cy="5715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49194" name="Text Box 10"/>
          <p:cNvSpPr txBox="1">
            <a:spLocks noChangeArrowheads="1"/>
          </p:cNvSpPr>
          <p:nvPr/>
        </p:nvSpPr>
        <p:spPr bwMode="auto">
          <a:xfrm>
            <a:off x="1524000" y="6248400"/>
            <a:ext cx="5334000" cy="609600"/>
          </a:xfrm>
          <a:prstGeom prst="rect">
            <a:avLst/>
          </a:prstGeom>
          <a:solidFill>
            <a:srgbClr val="FFFFF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2400" b="1">
                <a:solidFill>
                  <a:schemeClr val="tx1"/>
                </a:solidFill>
                <a:latin typeface="Times New Roman" charset="0"/>
                <a:ea typeface="ＭＳ Ｐゴシック" charset="-128"/>
              </a:defRPr>
            </a:lvl1pPr>
            <a:lvl2pPr marL="742950" indent="-285750">
              <a:defRPr sz="2400" b="1">
                <a:solidFill>
                  <a:schemeClr val="tx1"/>
                </a:solidFill>
                <a:latin typeface="Times New Roman" charset="0"/>
                <a:ea typeface="ＭＳ Ｐゴシック" charset="-128"/>
              </a:defRPr>
            </a:lvl2pPr>
            <a:lvl3pPr marL="1143000" indent="-228600">
              <a:defRPr sz="2400" b="1">
                <a:solidFill>
                  <a:schemeClr val="tx1"/>
                </a:solidFill>
                <a:latin typeface="Times New Roman" charset="0"/>
                <a:ea typeface="ＭＳ Ｐゴシック" charset="-128"/>
              </a:defRPr>
            </a:lvl3pPr>
            <a:lvl4pPr marL="1600200" indent="-228600">
              <a:defRPr sz="2400" b="1">
                <a:solidFill>
                  <a:schemeClr val="tx1"/>
                </a:solidFill>
                <a:latin typeface="Times New Roman" charset="0"/>
                <a:ea typeface="ＭＳ Ｐゴシック" charset="-128"/>
              </a:defRPr>
            </a:lvl4pPr>
            <a:lvl5pPr marL="2057400" indent="-228600">
              <a:defRPr sz="2400" b="1">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128"/>
              </a:defRPr>
            </a:lvl9pPr>
          </a:lstStyle>
          <a:p>
            <a:pPr algn="ctr">
              <a:lnSpc>
                <a:spcPct val="85000"/>
              </a:lnSpc>
              <a:spcBef>
                <a:spcPct val="50000"/>
              </a:spcBef>
            </a:pPr>
            <a:r>
              <a:rPr lang="en-US" altLang="x-none" sz="4000" b="0">
                <a:latin typeface="Calibri" charset="0"/>
              </a:rPr>
              <a:t>The </a:t>
            </a:r>
            <a:r>
              <a:rPr lang="ja-JP" altLang="en-US" sz="4000" b="0">
                <a:latin typeface="Arial" charset="0"/>
              </a:rPr>
              <a:t>“</a:t>
            </a:r>
            <a:r>
              <a:rPr lang="en-US" altLang="ja-JP" sz="4000" b="0">
                <a:latin typeface="Calibri" charset="0"/>
              </a:rPr>
              <a:t>Little Rock Nine</a:t>
            </a:r>
            <a:r>
              <a:rPr lang="ja-JP" altLang="en-US" sz="4000" b="0">
                <a:latin typeface="Arial" charset="0"/>
              </a:rPr>
              <a:t>”</a:t>
            </a:r>
            <a:r>
              <a:rPr lang="en-US" altLang="ja-JP" sz="4000" b="0">
                <a:latin typeface="Calibri" charset="0"/>
              </a:rPr>
              <a:t> </a:t>
            </a:r>
            <a:endParaRPr lang="en-US" altLang="x-none" sz="4000" b="0">
              <a:latin typeface="Calibri" charset="0"/>
            </a:endParaRPr>
          </a:p>
        </p:txBody>
      </p:sp>
      <p:pic>
        <p:nvPicPr>
          <p:cNvPr id="349195" name="Picture 11" descr="little%20rock%20nine"/>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143000"/>
            <a:ext cx="9144000" cy="5715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49196" name="Picture 12" descr="br0130bs"/>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1143000"/>
            <a:ext cx="9144000" cy="5715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49202" name="Picture 18" descr="arm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1143000"/>
            <a:ext cx="9144000" cy="570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84683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349193"/>
                                        </p:tgtEl>
                                        <p:attrNameLst>
                                          <p:attrName>style.visibility</p:attrName>
                                        </p:attrNameLst>
                                      </p:cBhvr>
                                      <p:to>
                                        <p:strVal val="visible"/>
                                      </p:to>
                                    </p:set>
                                    <p:anim calcmode="lin" valueType="num">
                                      <p:cBhvr>
                                        <p:cTn id="7" dur="500" fill="hold"/>
                                        <p:tgtEl>
                                          <p:spTgt spid="349193"/>
                                        </p:tgtEl>
                                        <p:attrNameLst>
                                          <p:attrName>ppt_w</p:attrName>
                                        </p:attrNameLst>
                                      </p:cBhvr>
                                      <p:tavLst>
                                        <p:tav tm="0">
                                          <p:val>
                                            <p:fltVal val="0"/>
                                          </p:val>
                                        </p:tav>
                                        <p:tav tm="100000">
                                          <p:val>
                                            <p:strVal val="#ppt_w"/>
                                          </p:val>
                                        </p:tav>
                                      </p:tavLst>
                                    </p:anim>
                                    <p:anim calcmode="lin" valueType="num">
                                      <p:cBhvr>
                                        <p:cTn id="8" dur="500" fill="hold"/>
                                        <p:tgtEl>
                                          <p:spTgt spid="349193"/>
                                        </p:tgtEl>
                                        <p:attrNameLst>
                                          <p:attrName>ppt_h</p:attrName>
                                        </p:attrNameLst>
                                      </p:cBhvr>
                                      <p:tavLst>
                                        <p:tav tm="0">
                                          <p:val>
                                            <p:fltVal val="0"/>
                                          </p:val>
                                        </p:tav>
                                        <p:tav tm="100000">
                                          <p:val>
                                            <p:strVal val="#ppt_h"/>
                                          </p:val>
                                        </p:tav>
                                      </p:tavLst>
                                    </p:anim>
                                    <p:animEffect transition="in" filter="fade">
                                      <p:cBhvr>
                                        <p:cTn id="9" dur="500"/>
                                        <p:tgtEl>
                                          <p:spTgt spid="349193"/>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349194"/>
                                        </p:tgtEl>
                                        <p:attrNameLst>
                                          <p:attrName>style.visibility</p:attrName>
                                        </p:attrNameLst>
                                      </p:cBhvr>
                                      <p:to>
                                        <p:strVal val="visible"/>
                                      </p:to>
                                    </p:set>
                                    <p:anim calcmode="lin" valueType="num">
                                      <p:cBhvr>
                                        <p:cTn id="12" dur="500" fill="hold"/>
                                        <p:tgtEl>
                                          <p:spTgt spid="349194"/>
                                        </p:tgtEl>
                                        <p:attrNameLst>
                                          <p:attrName>ppt_w</p:attrName>
                                        </p:attrNameLst>
                                      </p:cBhvr>
                                      <p:tavLst>
                                        <p:tav tm="0">
                                          <p:val>
                                            <p:fltVal val="0"/>
                                          </p:val>
                                        </p:tav>
                                        <p:tav tm="100000">
                                          <p:val>
                                            <p:strVal val="#ppt_w"/>
                                          </p:val>
                                        </p:tav>
                                      </p:tavLst>
                                    </p:anim>
                                    <p:anim calcmode="lin" valueType="num">
                                      <p:cBhvr>
                                        <p:cTn id="13" dur="500" fill="hold"/>
                                        <p:tgtEl>
                                          <p:spTgt spid="349194"/>
                                        </p:tgtEl>
                                        <p:attrNameLst>
                                          <p:attrName>ppt_h</p:attrName>
                                        </p:attrNameLst>
                                      </p:cBhvr>
                                      <p:tavLst>
                                        <p:tav tm="0">
                                          <p:val>
                                            <p:fltVal val="0"/>
                                          </p:val>
                                        </p:tav>
                                        <p:tav tm="100000">
                                          <p:val>
                                            <p:strVal val="#ppt_h"/>
                                          </p:val>
                                        </p:tav>
                                      </p:tavLst>
                                    </p:anim>
                                    <p:animEffect transition="in" filter="fade">
                                      <p:cBhvr>
                                        <p:cTn id="14" dur="500"/>
                                        <p:tgtEl>
                                          <p:spTgt spid="34919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349195"/>
                                        </p:tgtEl>
                                        <p:attrNameLst>
                                          <p:attrName>style.visibility</p:attrName>
                                        </p:attrNameLst>
                                      </p:cBhvr>
                                      <p:to>
                                        <p:strVal val="visible"/>
                                      </p:to>
                                    </p:set>
                                    <p:anim calcmode="lin" valueType="num">
                                      <p:cBhvr>
                                        <p:cTn id="19" dur="500" fill="hold"/>
                                        <p:tgtEl>
                                          <p:spTgt spid="349195"/>
                                        </p:tgtEl>
                                        <p:attrNameLst>
                                          <p:attrName>ppt_w</p:attrName>
                                        </p:attrNameLst>
                                      </p:cBhvr>
                                      <p:tavLst>
                                        <p:tav tm="0">
                                          <p:val>
                                            <p:fltVal val="0"/>
                                          </p:val>
                                        </p:tav>
                                        <p:tav tm="100000">
                                          <p:val>
                                            <p:strVal val="#ppt_w"/>
                                          </p:val>
                                        </p:tav>
                                      </p:tavLst>
                                    </p:anim>
                                    <p:anim calcmode="lin" valueType="num">
                                      <p:cBhvr>
                                        <p:cTn id="20" dur="500" fill="hold"/>
                                        <p:tgtEl>
                                          <p:spTgt spid="349195"/>
                                        </p:tgtEl>
                                        <p:attrNameLst>
                                          <p:attrName>ppt_h</p:attrName>
                                        </p:attrNameLst>
                                      </p:cBhvr>
                                      <p:tavLst>
                                        <p:tav tm="0">
                                          <p:val>
                                            <p:fltVal val="0"/>
                                          </p:val>
                                        </p:tav>
                                        <p:tav tm="100000">
                                          <p:val>
                                            <p:strVal val="#ppt_h"/>
                                          </p:val>
                                        </p:tav>
                                      </p:tavLst>
                                    </p:anim>
                                    <p:animEffect transition="in" filter="fade">
                                      <p:cBhvr>
                                        <p:cTn id="21" dur="500"/>
                                        <p:tgtEl>
                                          <p:spTgt spid="34919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0" fill="hold" nodeType="clickEffect">
                                  <p:stCondLst>
                                    <p:cond delay="0"/>
                                  </p:stCondLst>
                                  <p:childTnLst>
                                    <p:set>
                                      <p:cBhvr>
                                        <p:cTn id="25" dur="1" fill="hold">
                                          <p:stCondLst>
                                            <p:cond delay="0"/>
                                          </p:stCondLst>
                                        </p:cTn>
                                        <p:tgtEl>
                                          <p:spTgt spid="349196"/>
                                        </p:tgtEl>
                                        <p:attrNameLst>
                                          <p:attrName>style.visibility</p:attrName>
                                        </p:attrNameLst>
                                      </p:cBhvr>
                                      <p:to>
                                        <p:strVal val="visible"/>
                                      </p:to>
                                    </p:set>
                                    <p:anim calcmode="lin" valueType="num">
                                      <p:cBhvr>
                                        <p:cTn id="26" dur="500" fill="hold"/>
                                        <p:tgtEl>
                                          <p:spTgt spid="349196"/>
                                        </p:tgtEl>
                                        <p:attrNameLst>
                                          <p:attrName>ppt_w</p:attrName>
                                        </p:attrNameLst>
                                      </p:cBhvr>
                                      <p:tavLst>
                                        <p:tav tm="0">
                                          <p:val>
                                            <p:fltVal val="0"/>
                                          </p:val>
                                        </p:tav>
                                        <p:tav tm="100000">
                                          <p:val>
                                            <p:strVal val="#ppt_w"/>
                                          </p:val>
                                        </p:tav>
                                      </p:tavLst>
                                    </p:anim>
                                    <p:anim calcmode="lin" valueType="num">
                                      <p:cBhvr>
                                        <p:cTn id="27" dur="500" fill="hold"/>
                                        <p:tgtEl>
                                          <p:spTgt spid="349196"/>
                                        </p:tgtEl>
                                        <p:attrNameLst>
                                          <p:attrName>ppt_h</p:attrName>
                                        </p:attrNameLst>
                                      </p:cBhvr>
                                      <p:tavLst>
                                        <p:tav tm="0">
                                          <p:val>
                                            <p:fltVal val="0"/>
                                          </p:val>
                                        </p:tav>
                                        <p:tav tm="100000">
                                          <p:val>
                                            <p:strVal val="#ppt_h"/>
                                          </p:val>
                                        </p:tav>
                                      </p:tavLst>
                                    </p:anim>
                                    <p:animEffect transition="in" filter="fade">
                                      <p:cBhvr>
                                        <p:cTn id="28" dur="500"/>
                                        <p:tgtEl>
                                          <p:spTgt spid="349196"/>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ntr" presetSubtype="0" fill="hold" nodeType="clickEffect">
                                  <p:stCondLst>
                                    <p:cond delay="0"/>
                                  </p:stCondLst>
                                  <p:childTnLst>
                                    <p:set>
                                      <p:cBhvr>
                                        <p:cTn id="32" dur="1" fill="hold">
                                          <p:stCondLst>
                                            <p:cond delay="0"/>
                                          </p:stCondLst>
                                        </p:cTn>
                                        <p:tgtEl>
                                          <p:spTgt spid="349202"/>
                                        </p:tgtEl>
                                        <p:attrNameLst>
                                          <p:attrName>style.visibility</p:attrName>
                                        </p:attrNameLst>
                                      </p:cBhvr>
                                      <p:to>
                                        <p:strVal val="visible"/>
                                      </p:to>
                                    </p:set>
                                    <p:anim calcmode="lin" valueType="num">
                                      <p:cBhvr>
                                        <p:cTn id="33" dur="500" fill="hold"/>
                                        <p:tgtEl>
                                          <p:spTgt spid="349202"/>
                                        </p:tgtEl>
                                        <p:attrNameLst>
                                          <p:attrName>ppt_w</p:attrName>
                                        </p:attrNameLst>
                                      </p:cBhvr>
                                      <p:tavLst>
                                        <p:tav tm="0">
                                          <p:val>
                                            <p:fltVal val="0"/>
                                          </p:val>
                                        </p:tav>
                                        <p:tav tm="100000">
                                          <p:val>
                                            <p:strVal val="#ppt_w"/>
                                          </p:val>
                                        </p:tav>
                                      </p:tavLst>
                                    </p:anim>
                                    <p:anim calcmode="lin" valueType="num">
                                      <p:cBhvr>
                                        <p:cTn id="34" dur="500" fill="hold"/>
                                        <p:tgtEl>
                                          <p:spTgt spid="349202"/>
                                        </p:tgtEl>
                                        <p:attrNameLst>
                                          <p:attrName>ppt_h</p:attrName>
                                        </p:attrNameLst>
                                      </p:cBhvr>
                                      <p:tavLst>
                                        <p:tav tm="0">
                                          <p:val>
                                            <p:fltVal val="0"/>
                                          </p:val>
                                        </p:tav>
                                        <p:tav tm="100000">
                                          <p:val>
                                            <p:strVal val="#ppt_h"/>
                                          </p:val>
                                        </p:tav>
                                      </p:tavLst>
                                    </p:anim>
                                    <p:animEffect transition="in" filter="fade">
                                      <p:cBhvr>
                                        <p:cTn id="35" dur="500"/>
                                        <p:tgtEl>
                                          <p:spTgt spid="349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19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1" descr="Screen Shot 2016-06-05 at 4.02.44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8576"/>
            <a:ext cx="9144000" cy="568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362200" y="5638801"/>
            <a:ext cx="8305800" cy="1015663"/>
          </a:xfrm>
          <a:prstGeom prst="rect">
            <a:avLst/>
          </a:prstGeom>
          <a:noFill/>
        </p:spPr>
        <p:txBody>
          <a:bodyPr>
            <a:spAutoFit/>
          </a:bodyPr>
          <a:lstStyle/>
          <a:p>
            <a:pPr algn="ctr">
              <a:defRPr/>
            </a:pPr>
            <a:r>
              <a:rPr lang="en-US" sz="300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a typeface="ＭＳ Ｐゴシック" charset="0"/>
              </a:rPr>
              <a:t>What did Rosa Parks refuse to do that led to the situation shown in the picture? </a:t>
            </a:r>
          </a:p>
        </p:txBody>
      </p:sp>
      <p:sp>
        <p:nvSpPr>
          <p:cNvPr id="2" name="Rectangle 1"/>
          <p:cNvSpPr/>
          <p:nvPr/>
        </p:nvSpPr>
        <p:spPr>
          <a:xfrm>
            <a:off x="3810000" y="3105836"/>
            <a:ext cx="4572000" cy="646331"/>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r>
              <a:rPr lang="en-US"/>
              <a:t>December 1, Rosa Parks refused to give up her seat on a bus</a:t>
            </a:r>
            <a:endParaRPr lang="en-US" dirty="0"/>
          </a:p>
        </p:txBody>
      </p:sp>
    </p:spTree>
    <p:extLst>
      <p:ext uri="{BB962C8B-B14F-4D97-AF65-F5344CB8AC3E}">
        <p14:creationId xmlns:p14="http://schemas.microsoft.com/office/powerpoint/2010/main" val="2018779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905000" y="0"/>
            <a:ext cx="8229600" cy="11430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p>
            <a:pPr>
              <a:defRPr/>
            </a:pPr>
            <a:r>
              <a:rPr lang="en-US" b="1" dirty="0" smtClean="0">
                <a:ln w="10541" cmpd="sng">
                  <a:solidFill>
                    <a:schemeClr val="accent1">
                      <a:shade val="88000"/>
                      <a:satMod val="110000"/>
                    </a:schemeClr>
                  </a:solidFill>
                  <a:prstDash val="solid"/>
                </a:ln>
                <a:solidFill>
                  <a:srgbClr val="FF0000"/>
                </a:solidFill>
                <a:cs typeface="+mj-cs"/>
              </a:rPr>
              <a:t>Montgomery Bus </a:t>
            </a:r>
            <a:r>
              <a:rPr lang="en-US" b="1" dirty="0" smtClean="0">
                <a:ln w="10541" cmpd="sng">
                  <a:solidFill>
                    <a:schemeClr val="accent1">
                      <a:shade val="88000"/>
                      <a:satMod val="110000"/>
                    </a:schemeClr>
                  </a:solidFill>
                  <a:prstDash val="solid"/>
                </a:ln>
                <a:solidFill>
                  <a:srgbClr val="FF0000"/>
                </a:solidFill>
                <a:cs typeface="+mj-cs"/>
              </a:rPr>
              <a:t>Boycott (1955)</a:t>
            </a:r>
            <a:endParaRPr lang="en-US" b="1" dirty="0" smtClean="0">
              <a:ln w="10541" cmpd="sng">
                <a:solidFill>
                  <a:schemeClr val="accent1">
                    <a:shade val="88000"/>
                    <a:satMod val="110000"/>
                  </a:schemeClr>
                </a:solidFill>
                <a:prstDash val="solid"/>
              </a:ln>
              <a:solidFill>
                <a:srgbClr val="FF0000"/>
              </a:solidFill>
              <a:cs typeface="+mj-cs"/>
            </a:endParaRPr>
          </a:p>
        </p:txBody>
      </p:sp>
      <p:sp>
        <p:nvSpPr>
          <p:cNvPr id="48130" name="Content Placeholder 2"/>
          <p:cNvSpPr>
            <a:spLocks noGrp="1"/>
          </p:cNvSpPr>
          <p:nvPr>
            <p:ph idx="1"/>
          </p:nvPr>
        </p:nvSpPr>
        <p:spPr>
          <a:xfrm>
            <a:off x="1524000" y="1143000"/>
            <a:ext cx="5638800" cy="4525962"/>
          </a:xfrm>
        </p:spPr>
        <p:txBody>
          <a:bodyPr>
            <a:normAutofit fontScale="92500"/>
          </a:bodyPr>
          <a:lstStyle/>
          <a:p>
            <a:pPr>
              <a:buFont typeface="Arial" charset="0"/>
              <a:buChar char="•"/>
            </a:pPr>
            <a:r>
              <a:rPr lang="en-US" altLang="x-none" b="1" u="sng" dirty="0">
                <a:solidFill>
                  <a:srgbClr val="FF0000"/>
                </a:solidFill>
              </a:rPr>
              <a:t>Rosa Parks</a:t>
            </a:r>
            <a:r>
              <a:rPr lang="en-US" altLang="en-US" b="1" u="sng" dirty="0">
                <a:solidFill>
                  <a:srgbClr val="FF0000"/>
                </a:solidFill>
              </a:rPr>
              <a:t>’</a:t>
            </a:r>
            <a:r>
              <a:rPr lang="en-US" altLang="ja-JP" dirty="0">
                <a:solidFill>
                  <a:srgbClr val="FF0000"/>
                </a:solidFill>
              </a:rPr>
              <a:t> </a:t>
            </a:r>
            <a:r>
              <a:rPr lang="en-US" altLang="ja-JP" dirty="0"/>
              <a:t>actions transformed the movement</a:t>
            </a:r>
          </a:p>
          <a:p>
            <a:pPr lvl="1">
              <a:buFont typeface="Arial" charset="0"/>
              <a:buChar char="•"/>
            </a:pPr>
            <a:r>
              <a:rPr lang="en-US" altLang="x-none" sz="2800" dirty="0"/>
              <a:t>NAACP began preparing a legal challenge</a:t>
            </a:r>
          </a:p>
          <a:p>
            <a:pPr>
              <a:buFont typeface="Arial" charset="0"/>
              <a:buChar char="•"/>
            </a:pPr>
            <a:r>
              <a:rPr lang="en-US" altLang="x-none" dirty="0">
                <a:solidFill>
                  <a:srgbClr val="FF0000"/>
                </a:solidFill>
              </a:rPr>
              <a:t>Rise of </a:t>
            </a:r>
            <a:r>
              <a:rPr lang="en-US" altLang="x-none" b="1" u="sng" dirty="0">
                <a:solidFill>
                  <a:srgbClr val="FF0000"/>
                </a:solidFill>
              </a:rPr>
              <a:t>Martin Luther King Jr.</a:t>
            </a:r>
            <a:r>
              <a:rPr lang="en-US" altLang="x-none" dirty="0">
                <a:solidFill>
                  <a:srgbClr val="FF0000"/>
                </a:solidFill>
              </a:rPr>
              <a:t>: urged </a:t>
            </a:r>
            <a:r>
              <a:rPr lang="en-US" altLang="x-none" b="1" u="sng" dirty="0">
                <a:solidFill>
                  <a:srgbClr val="FF0000"/>
                </a:solidFill>
              </a:rPr>
              <a:t>non-violence</a:t>
            </a:r>
          </a:p>
          <a:p>
            <a:pPr>
              <a:buFont typeface="Arial" charset="0"/>
              <a:buChar char="•"/>
            </a:pPr>
            <a:r>
              <a:rPr lang="en-US" altLang="x-none" b="1" u="sng" dirty="0">
                <a:solidFill>
                  <a:srgbClr val="FF0000"/>
                </a:solidFill>
              </a:rPr>
              <a:t>SCLC</a:t>
            </a:r>
          </a:p>
          <a:p>
            <a:pPr>
              <a:buFont typeface="Arial" charset="0"/>
              <a:buChar char="•"/>
            </a:pPr>
            <a:r>
              <a:rPr lang="en-US" altLang="x-none" dirty="0"/>
              <a:t>Bus boycott lasted a YEAR!</a:t>
            </a:r>
          </a:p>
          <a:p>
            <a:pPr lvl="1">
              <a:buFont typeface="Arial" charset="0"/>
              <a:buChar char="•"/>
            </a:pPr>
            <a:r>
              <a:rPr lang="en-US" altLang="x-none" sz="2800" dirty="0"/>
              <a:t>In 1956 the Supreme Court ruled </a:t>
            </a:r>
            <a:r>
              <a:rPr lang="en-US" altLang="x-none" sz="2800" b="1" u="sng" dirty="0">
                <a:solidFill>
                  <a:srgbClr val="FF0000"/>
                </a:solidFill>
              </a:rPr>
              <a:t>the Montgomery bus segregation law was unconstitutional </a:t>
            </a:r>
          </a:p>
        </p:txBody>
      </p:sp>
      <p:pic>
        <p:nvPicPr>
          <p:cNvPr id="48131"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1143001"/>
            <a:ext cx="3505200" cy="269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3810000"/>
            <a:ext cx="3200400"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8039100" y="2506549"/>
            <a:ext cx="2057400" cy="147732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ja-JP" altLang="en-US"/>
              <a:t>“</a:t>
            </a:r>
            <a:r>
              <a:rPr lang="en-US" altLang="ja-JP" i="1" dirty="0"/>
              <a:t>Freedom is never voluntarily given by the oppressor; it must be demanded by the oppressed.</a:t>
            </a:r>
            <a:r>
              <a:rPr lang="ja-JP" altLang="en-US" dirty="0"/>
              <a:t>”</a:t>
            </a:r>
            <a:endParaRPr lang="en-US" altLang="ja-JP" dirty="0"/>
          </a:p>
        </p:txBody>
      </p:sp>
    </p:spTree>
    <p:extLst>
      <p:ext uri="{BB962C8B-B14F-4D97-AF65-F5344CB8AC3E}">
        <p14:creationId xmlns:p14="http://schemas.microsoft.com/office/powerpoint/2010/main" val="1534178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8130">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8130">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813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509486" y="1752600"/>
            <a:ext cx="9144000" cy="28956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algn="ctr" rtl="0" eaLnBrk="0" fontAlgn="base" hangingPunct="0">
              <a:spcBef>
                <a:spcPct val="0"/>
              </a:spcBef>
              <a:spcAft>
                <a:spcPct val="0"/>
              </a:spcAft>
              <a:defRPr kumimoji="1" sz="4400">
                <a:solidFill>
                  <a:schemeClr val="tx2"/>
                </a:solidFill>
                <a:latin typeface="+mj-lt"/>
                <a:ea typeface="+mj-ea"/>
                <a:cs typeface="ＭＳ Ｐゴシック" charset="0"/>
              </a:defRPr>
            </a:lvl1pPr>
            <a:lvl2pPr algn="ctr" rtl="0" eaLnBrk="0" fontAlgn="base" hangingPunct="0">
              <a:spcBef>
                <a:spcPct val="0"/>
              </a:spcBef>
              <a:spcAft>
                <a:spcPct val="0"/>
              </a:spcAft>
              <a:defRPr kumimoji="1" sz="4400">
                <a:solidFill>
                  <a:schemeClr val="tx2"/>
                </a:solidFill>
                <a:latin typeface="Times New Roman" charset="0"/>
                <a:ea typeface="ＭＳ Ｐゴシック" charset="0"/>
                <a:cs typeface="ＭＳ Ｐゴシック" charset="0"/>
              </a:defRPr>
            </a:lvl2pPr>
            <a:lvl3pPr algn="ctr" rtl="0" eaLnBrk="0" fontAlgn="base" hangingPunct="0">
              <a:spcBef>
                <a:spcPct val="0"/>
              </a:spcBef>
              <a:spcAft>
                <a:spcPct val="0"/>
              </a:spcAft>
              <a:defRPr kumimoji="1" sz="4400">
                <a:solidFill>
                  <a:schemeClr val="tx2"/>
                </a:solidFill>
                <a:latin typeface="Times New Roman" charset="0"/>
                <a:ea typeface="ＭＳ Ｐゴシック" charset="0"/>
                <a:cs typeface="ＭＳ Ｐゴシック" charset="0"/>
              </a:defRPr>
            </a:lvl3pPr>
            <a:lvl4pPr algn="ctr" rtl="0" eaLnBrk="0" fontAlgn="base" hangingPunct="0">
              <a:spcBef>
                <a:spcPct val="0"/>
              </a:spcBef>
              <a:spcAft>
                <a:spcPct val="0"/>
              </a:spcAft>
              <a:defRPr kumimoji="1" sz="4400">
                <a:solidFill>
                  <a:schemeClr val="tx2"/>
                </a:solidFill>
                <a:latin typeface="Times New Roman" charset="0"/>
                <a:ea typeface="ＭＳ Ｐゴシック" charset="0"/>
                <a:cs typeface="ＭＳ Ｐゴシック" charset="0"/>
              </a:defRPr>
            </a:lvl4pPr>
            <a:lvl5pPr algn="ctr" rtl="0" eaLnBrk="0" fontAlgn="base" hangingPunct="0">
              <a:spcBef>
                <a:spcPct val="0"/>
              </a:spcBef>
              <a:spcAft>
                <a:spcPct val="0"/>
              </a:spcAft>
              <a:defRPr kumimoji="1" sz="4400">
                <a:solidFill>
                  <a:schemeClr val="tx2"/>
                </a:solidFill>
                <a:latin typeface="Times New Roman" charset="0"/>
                <a:ea typeface="ＭＳ Ｐゴシック" charset="0"/>
                <a:cs typeface="ＭＳ Ｐゴシック" charset="0"/>
              </a:defRPr>
            </a:lvl5pPr>
            <a:lvl6pPr marL="457200" algn="ctr" rtl="0" eaLnBrk="0" fontAlgn="base" hangingPunct="0">
              <a:spcBef>
                <a:spcPct val="0"/>
              </a:spcBef>
              <a:spcAft>
                <a:spcPct val="0"/>
              </a:spcAft>
              <a:defRPr kumimoji="1" sz="4400">
                <a:solidFill>
                  <a:schemeClr val="tx2"/>
                </a:solidFill>
                <a:latin typeface="Times New Roman" charset="0"/>
                <a:ea typeface="ＭＳ Ｐゴシック" charset="0"/>
              </a:defRPr>
            </a:lvl6pPr>
            <a:lvl7pPr marL="914400" algn="ctr" rtl="0" eaLnBrk="0" fontAlgn="base" hangingPunct="0">
              <a:spcBef>
                <a:spcPct val="0"/>
              </a:spcBef>
              <a:spcAft>
                <a:spcPct val="0"/>
              </a:spcAft>
              <a:defRPr kumimoji="1" sz="4400">
                <a:solidFill>
                  <a:schemeClr val="tx2"/>
                </a:solidFill>
                <a:latin typeface="Times New Roman" charset="0"/>
                <a:ea typeface="ＭＳ Ｐゴシック" charset="0"/>
              </a:defRPr>
            </a:lvl7pPr>
            <a:lvl8pPr marL="1371600" algn="ctr" rtl="0" eaLnBrk="0" fontAlgn="base" hangingPunct="0">
              <a:spcBef>
                <a:spcPct val="0"/>
              </a:spcBef>
              <a:spcAft>
                <a:spcPct val="0"/>
              </a:spcAft>
              <a:defRPr kumimoji="1" sz="4400">
                <a:solidFill>
                  <a:schemeClr val="tx2"/>
                </a:solidFill>
                <a:latin typeface="Times New Roman" charset="0"/>
                <a:ea typeface="ＭＳ Ｐゴシック" charset="0"/>
              </a:defRPr>
            </a:lvl8pPr>
            <a:lvl9pPr marL="1828800" algn="ctr" rtl="0" eaLnBrk="0" fontAlgn="base" hangingPunct="0">
              <a:spcBef>
                <a:spcPct val="0"/>
              </a:spcBef>
              <a:spcAft>
                <a:spcPct val="0"/>
              </a:spcAft>
              <a:defRPr kumimoji="1" sz="4400">
                <a:solidFill>
                  <a:schemeClr val="tx2"/>
                </a:solidFill>
                <a:latin typeface="Times New Roman" charset="0"/>
                <a:ea typeface="ＭＳ Ｐゴシック" charset="0"/>
              </a:defRPr>
            </a:lvl9pPr>
          </a:lstStyle>
          <a:p>
            <a:pPr>
              <a:defRPr/>
            </a:pPr>
            <a:r>
              <a:rPr lang="en-US" sz="6000" b="1" kern="0" spc="50" dirty="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latin typeface="Calibri" charset="0"/>
                <a:cs typeface="+mj-cs"/>
              </a:rPr>
              <a:t>The Modern </a:t>
            </a:r>
            <a:br>
              <a:rPr lang="en-US" sz="6000" b="1" kern="0" spc="50" dirty="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latin typeface="Calibri" charset="0"/>
                <a:cs typeface="+mj-cs"/>
              </a:rPr>
            </a:br>
            <a:r>
              <a:rPr lang="en-US" sz="6000" b="1" kern="0" spc="50" dirty="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latin typeface="Calibri" charset="0"/>
                <a:cs typeface="+mj-cs"/>
              </a:rPr>
              <a:t>Civil Rights Movement (1960s)</a:t>
            </a:r>
          </a:p>
        </p:txBody>
      </p:sp>
    </p:spTree>
    <p:extLst>
      <p:ext uri="{BB962C8B-B14F-4D97-AF65-F5344CB8AC3E}">
        <p14:creationId xmlns:p14="http://schemas.microsoft.com/office/powerpoint/2010/main" val="4480235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0"/>
            <a:ext cx="8686800" cy="533400"/>
          </a:xfrm>
        </p:spPr>
        <p:txBody>
          <a:bodyPr>
            <a:normAutofit/>
          </a:bodyPr>
          <a:lstStyle/>
          <a:p>
            <a:pPr algn="ctr"/>
            <a:r>
              <a:rPr lang="en-US" sz="3200" b="1" dirty="0"/>
              <a:t>Sit-ins and Freedom Rides</a:t>
            </a:r>
            <a:endParaRPr lang="en-US" sz="3200" b="1" dirty="0"/>
          </a:p>
        </p:txBody>
      </p:sp>
      <p:sp>
        <p:nvSpPr>
          <p:cNvPr id="3" name="Content Placeholder 2"/>
          <p:cNvSpPr>
            <a:spLocks noGrp="1"/>
          </p:cNvSpPr>
          <p:nvPr>
            <p:ph idx="1"/>
          </p:nvPr>
        </p:nvSpPr>
        <p:spPr>
          <a:xfrm>
            <a:off x="1524000" y="555171"/>
            <a:ext cx="8839200" cy="5638800"/>
          </a:xfrm>
        </p:spPr>
        <p:txBody>
          <a:bodyPr/>
          <a:lstStyle/>
          <a:p>
            <a:r>
              <a:rPr lang="en-US" sz="2400" dirty="0"/>
              <a:t>Greensboro, North Carolina </a:t>
            </a:r>
            <a:r>
              <a:rPr lang="en-US" sz="2400" b="1" u="sng" dirty="0">
                <a:solidFill>
                  <a:srgbClr val="FF0000"/>
                </a:solidFill>
              </a:rPr>
              <a:t>sit-in</a:t>
            </a:r>
            <a:r>
              <a:rPr lang="en-US" sz="2400" dirty="0"/>
              <a:t> (February 1, 1960)</a:t>
            </a:r>
          </a:p>
          <a:p>
            <a:pPr lvl="1"/>
            <a:r>
              <a:rPr lang="en-US" dirty="0"/>
              <a:t>4 black students sat at a segregated counter of a Woolworth’s 5 and Dime Store</a:t>
            </a:r>
          </a:p>
          <a:p>
            <a:pPr lvl="1"/>
            <a:r>
              <a:rPr lang="en-US" dirty="0"/>
              <a:t>As the week progressed, more students joined in</a:t>
            </a:r>
          </a:p>
          <a:p>
            <a:pPr lvl="1"/>
            <a:r>
              <a:rPr lang="en-US" dirty="0"/>
              <a:t>Inspired sit-ins across the country</a:t>
            </a:r>
          </a:p>
          <a:p>
            <a:r>
              <a:rPr lang="en-US" sz="2400" b="1" u="sng" dirty="0">
                <a:solidFill>
                  <a:srgbClr val="FF0000"/>
                </a:solidFill>
              </a:rPr>
              <a:t>Congress of Racial Equality (CORE)</a:t>
            </a:r>
          </a:p>
          <a:p>
            <a:pPr lvl="1"/>
            <a:r>
              <a:rPr lang="en-US" dirty="0"/>
              <a:t>“</a:t>
            </a:r>
            <a:r>
              <a:rPr lang="en-US" b="1" u="sng" dirty="0">
                <a:solidFill>
                  <a:srgbClr val="FF0000"/>
                </a:solidFill>
              </a:rPr>
              <a:t>Freedom riders</a:t>
            </a:r>
            <a:r>
              <a:rPr lang="en-US" dirty="0"/>
              <a:t>” </a:t>
            </a:r>
            <a:r>
              <a:rPr lang="en-US" b="1" dirty="0"/>
              <a:t>wanted to challenge segregation on interstate buses in the South</a:t>
            </a:r>
          </a:p>
          <a:p>
            <a:pPr lvl="1"/>
            <a:r>
              <a:rPr lang="en-US" dirty="0"/>
              <a:t>Wanted to force the Justice Department to enforce desegregation laws</a:t>
            </a:r>
          </a:p>
          <a:p>
            <a:pPr lvl="1"/>
            <a:r>
              <a:rPr lang="en-US" dirty="0"/>
              <a:t>Birmingham, Alabama </a:t>
            </a:r>
          </a:p>
          <a:p>
            <a:pPr lvl="2"/>
            <a:r>
              <a:rPr lang="en-US" sz="2400" dirty="0"/>
              <a:t>Freedom Riders were attacked by a white mob</a:t>
            </a:r>
          </a:p>
          <a:p>
            <a:pPr lvl="1"/>
            <a:r>
              <a:rPr lang="en-US" dirty="0"/>
              <a:t>September, 1961 – ICC enforced the ban on segregation</a:t>
            </a:r>
            <a:endParaRPr lang="en-US" dirty="0"/>
          </a:p>
        </p:txBody>
      </p:sp>
      <p:pic>
        <p:nvPicPr>
          <p:cNvPr id="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2667000"/>
            <a:ext cx="4800600" cy="3732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File:Congress of Racial Equality and members of the All Souls Church, Unitarian march in memory of the 16th Street Baptist Church bombing victim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1079" y="17477"/>
            <a:ext cx="4056743" cy="2667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328353" y="6241142"/>
            <a:ext cx="1535292" cy="707886"/>
          </a:xfrm>
          <a:prstGeom prst="rect">
            <a:avLst/>
          </a:prstGeom>
          <a:noFill/>
        </p:spPr>
        <p:txBody>
          <a:bodyPr wrap="none" lIns="91440" tIns="45720" rIns="91440" bIns="45720">
            <a:spAutoFit/>
          </a:bodyPr>
          <a:lstStyle/>
          <a:p>
            <a:pPr algn="ct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hlinkClick r:id="rId4"/>
              </a:rPr>
              <a:t>VIDEO</a:t>
            </a: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854945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xit" presetSubtype="4" fill="hold" nodeType="clickEffect">
                                  <p:stCondLst>
                                    <p:cond delay="0"/>
                                  </p:stCondLst>
                                  <p:childTnLst>
                                    <p:animEffect transition="out" filter="wipe(down)">
                                      <p:cBhvr>
                                        <p:cTn id="22" dur="500"/>
                                        <p:tgtEl>
                                          <p:spTgt spid="6"/>
                                        </p:tgtEl>
                                      </p:cBhvr>
                                    </p:animEffect>
                                    <p:set>
                                      <p:cBhvr>
                                        <p:cTn id="23" dur="1" fill="hold">
                                          <p:stCondLst>
                                            <p:cond delay="499"/>
                                          </p:stCondLst>
                                        </p:cTn>
                                        <p:tgtEl>
                                          <p:spTgt spid="6"/>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7"/>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1524000" y="0"/>
            <a:ext cx="9113838" cy="1143000"/>
          </a:xfrm>
        </p:spPr>
        <p:txBody>
          <a:bodyPr/>
          <a:lstStyle/>
          <a:p>
            <a:r>
              <a:rPr lang="en-US" altLang="x-none" b="1" dirty="0"/>
              <a:t>Focus shift to </a:t>
            </a:r>
            <a:r>
              <a:rPr lang="en-US" altLang="x-none" b="1" dirty="0" smtClean="0"/>
              <a:t>Birmingham</a:t>
            </a:r>
            <a:r>
              <a:rPr lang="en-US" altLang="x-none" b="1" smtClean="0"/>
              <a:t>, Alabama</a:t>
            </a:r>
            <a:endParaRPr lang="en-US" altLang="x-none" b="1" dirty="0"/>
          </a:p>
        </p:txBody>
      </p:sp>
      <p:sp>
        <p:nvSpPr>
          <p:cNvPr id="3" name="Content Placeholder 2"/>
          <p:cNvSpPr>
            <a:spLocks noGrp="1"/>
          </p:cNvSpPr>
          <p:nvPr>
            <p:ph idx="1"/>
          </p:nvPr>
        </p:nvSpPr>
        <p:spPr>
          <a:xfrm>
            <a:off x="1524000" y="986744"/>
            <a:ext cx="3962400" cy="5871256"/>
          </a:xfrm>
        </p:spPr>
        <p:txBody>
          <a:bodyPr rtlCol="0">
            <a:normAutofit fontScale="92500" lnSpcReduction="10000"/>
          </a:bodyPr>
          <a:lstStyle/>
          <a:p>
            <a:pPr marL="0" indent="0">
              <a:buNone/>
              <a:defRPr/>
            </a:pPr>
            <a:r>
              <a:rPr lang="en-US" b="1" u="sng" dirty="0" smtClean="0">
                <a:cs typeface="+mn-cs"/>
              </a:rPr>
              <a:t>Martin Luther King, Jr. </a:t>
            </a:r>
          </a:p>
          <a:p>
            <a:pPr>
              <a:defRPr/>
            </a:pPr>
            <a:r>
              <a:rPr lang="en-US" dirty="0" smtClean="0">
                <a:cs typeface="+mn-cs"/>
              </a:rPr>
              <a:t>Arrested for protesting</a:t>
            </a:r>
          </a:p>
          <a:p>
            <a:pPr>
              <a:defRPr/>
            </a:pPr>
            <a:r>
              <a:rPr lang="en-US" b="1" i="1" dirty="0" smtClean="0">
                <a:solidFill>
                  <a:srgbClr val="FF0000"/>
                </a:solidFill>
                <a:cs typeface="+mn-cs"/>
              </a:rPr>
              <a:t>Letter </a:t>
            </a:r>
            <a:r>
              <a:rPr lang="en-US" b="1" i="1" dirty="0" smtClean="0">
                <a:solidFill>
                  <a:srgbClr val="FF0000"/>
                </a:solidFill>
                <a:cs typeface="+mn-cs"/>
              </a:rPr>
              <a:t>from Birmingham </a:t>
            </a:r>
            <a:r>
              <a:rPr lang="en-US" b="1" i="1" dirty="0" smtClean="0">
                <a:solidFill>
                  <a:srgbClr val="FF0000"/>
                </a:solidFill>
                <a:cs typeface="+mn-cs"/>
              </a:rPr>
              <a:t>Jail 	</a:t>
            </a:r>
            <a:r>
              <a:rPr lang="en-US" b="1" dirty="0" smtClean="0">
                <a:solidFill>
                  <a:srgbClr val="FF0000"/>
                </a:solidFill>
                <a:cs typeface="+mn-cs"/>
              </a:rPr>
              <a:t>(1963)</a:t>
            </a:r>
            <a:endParaRPr lang="en-US" b="1" i="1" dirty="0" smtClean="0">
              <a:solidFill>
                <a:srgbClr val="FF0000"/>
              </a:solidFill>
              <a:cs typeface="+mn-cs"/>
            </a:endParaRPr>
          </a:p>
          <a:p>
            <a:pPr lvl="1">
              <a:defRPr/>
            </a:pPr>
            <a:r>
              <a:rPr lang="en-US" dirty="0" smtClean="0"/>
              <a:t>Drew on Thoreau’s and Gandhi’s ideas of </a:t>
            </a:r>
            <a:r>
              <a:rPr lang="en-US" b="1" dirty="0" smtClean="0">
                <a:solidFill>
                  <a:srgbClr val="FF0000"/>
                </a:solidFill>
              </a:rPr>
              <a:t>civil disobedience</a:t>
            </a:r>
          </a:p>
          <a:p>
            <a:pPr lvl="1">
              <a:defRPr/>
            </a:pPr>
            <a:r>
              <a:rPr lang="en-US" dirty="0" smtClean="0"/>
              <a:t>“an individual who breaks a law that conscience tells him is unjust, and who willingly accepts the penalty of imprisonment in order to arouse the conscience of the community over its injustice, </a:t>
            </a:r>
            <a:r>
              <a:rPr lang="en-US" b="1" dirty="0" smtClean="0"/>
              <a:t>is in reality expressing the highest respect for law</a:t>
            </a:r>
            <a:r>
              <a:rPr lang="en-US" dirty="0" smtClean="0"/>
              <a:t>.”</a:t>
            </a:r>
          </a:p>
        </p:txBody>
      </p:sp>
      <p:pic>
        <p:nvPicPr>
          <p:cNvPr id="6" name="Picture 5" descr="File:MLK mugshot birmingham.jpg"/>
          <p:cNvPicPr/>
          <p:nvPr/>
        </p:nvPicPr>
        <p:blipFill>
          <a:blip r:embed="rId2">
            <a:extLst>
              <a:ext uri="{28A0092B-C50C-407E-A947-70E740481C1C}">
                <a14:useLocalDpi xmlns:a14="http://schemas.microsoft.com/office/drawing/2010/main" val="0"/>
              </a:ext>
            </a:extLst>
          </a:blip>
          <a:srcRect/>
          <a:stretch>
            <a:fillRect/>
          </a:stretch>
        </p:blipFill>
        <p:spPr bwMode="auto">
          <a:xfrm>
            <a:off x="5486400" y="872514"/>
            <a:ext cx="4648200" cy="2861287"/>
          </a:xfrm>
          <a:prstGeom prst="rect">
            <a:avLst/>
          </a:prstGeom>
          <a:noFill/>
          <a:ln>
            <a:noFill/>
          </a:ln>
        </p:spPr>
      </p:pic>
      <p:pic>
        <p:nvPicPr>
          <p:cNvPr id="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38019" y="3429000"/>
            <a:ext cx="46482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961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1" descr="Screen Shot 2016-06-05 at 4.04.58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
            <a:ext cx="8458200" cy="667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133600" y="6304002"/>
            <a:ext cx="8305800" cy="553998"/>
          </a:xfrm>
          <a:prstGeom prst="rect">
            <a:avLst/>
          </a:prstGeom>
          <a:noFill/>
        </p:spPr>
        <p:txBody>
          <a:bodyPr>
            <a:spAutoFit/>
          </a:bodyPr>
          <a:lstStyle/>
          <a:p>
            <a:pPr algn="ctr">
              <a:defRPr/>
            </a:pPr>
            <a:r>
              <a:rPr lang="en-US" sz="300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a typeface="ＭＳ Ｐゴシック" charset="0"/>
              </a:rPr>
              <a:t>What were GOALS of this movement?</a:t>
            </a:r>
          </a:p>
        </p:txBody>
      </p:sp>
    </p:spTree>
    <p:extLst>
      <p:ext uri="{BB962C8B-B14F-4D97-AF65-F5344CB8AC3E}">
        <p14:creationId xmlns:p14="http://schemas.microsoft.com/office/powerpoint/2010/main" val="2529049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1524000" y="152400"/>
            <a:ext cx="8915400" cy="762000"/>
          </a:xfrm>
        </p:spPr>
        <p:txBody>
          <a:bodyPr>
            <a:normAutofit fontScale="90000"/>
          </a:bodyPr>
          <a:lstStyle/>
          <a:p>
            <a:r>
              <a:rPr lang="en-US" altLang="x-none" sz="3600" b="1" dirty="0"/>
              <a:t>King’s </a:t>
            </a:r>
            <a:r>
              <a:rPr lang="en-US" altLang="x-none" sz="3600" b="1" dirty="0">
                <a:solidFill>
                  <a:srgbClr val="FF0000"/>
                </a:solidFill>
              </a:rPr>
              <a:t>March on Washington </a:t>
            </a:r>
            <a:r>
              <a:rPr lang="en-US" altLang="x-none" sz="3600" b="1" dirty="0"/>
              <a:t/>
            </a:r>
            <a:br>
              <a:rPr lang="en-US" altLang="x-none" sz="3600" b="1" dirty="0"/>
            </a:br>
            <a:r>
              <a:rPr lang="en-US" altLang="x-none" sz="3600" b="1" dirty="0"/>
              <a:t>(August, 1963)</a:t>
            </a:r>
          </a:p>
        </p:txBody>
      </p:sp>
      <p:sp>
        <p:nvSpPr>
          <p:cNvPr id="53250" name="Content Placeholder 2"/>
          <p:cNvSpPr>
            <a:spLocks noGrp="1"/>
          </p:cNvSpPr>
          <p:nvPr>
            <p:ph idx="1"/>
          </p:nvPr>
        </p:nvSpPr>
        <p:spPr>
          <a:xfrm>
            <a:off x="1524000" y="1219201"/>
            <a:ext cx="5105400" cy="4525963"/>
          </a:xfrm>
        </p:spPr>
        <p:txBody>
          <a:bodyPr/>
          <a:lstStyle/>
          <a:p>
            <a:pPr>
              <a:buFont typeface="Arial" charset="0"/>
              <a:buChar char="•"/>
            </a:pPr>
            <a:r>
              <a:rPr lang="en-US" altLang="x-none" dirty="0"/>
              <a:t>To put pressure on Congress to pass the new civil rights bill</a:t>
            </a:r>
          </a:p>
          <a:p>
            <a:pPr lvl="1">
              <a:buFont typeface="Arial" charset="0"/>
              <a:buChar char="•"/>
            </a:pPr>
            <a:r>
              <a:rPr lang="en-US" altLang="x-none" sz="2800" dirty="0"/>
              <a:t>Drew more than 200,000</a:t>
            </a:r>
          </a:p>
          <a:p>
            <a:pPr lvl="1">
              <a:buFont typeface="Arial" charset="0"/>
              <a:buChar char="•"/>
            </a:pPr>
            <a:r>
              <a:rPr lang="en-US" altLang="x-none" sz="2800" dirty="0"/>
              <a:t>MLK- “</a:t>
            </a:r>
            <a:r>
              <a:rPr lang="en-US" altLang="ja-JP" sz="2800" b="1" u="sng" dirty="0">
                <a:solidFill>
                  <a:srgbClr val="FF0000"/>
                </a:solidFill>
                <a:hlinkClick r:id="rId2"/>
              </a:rPr>
              <a:t>I have a dream</a:t>
            </a:r>
            <a:r>
              <a:rPr lang="en-US" altLang="en-US" sz="2800" dirty="0"/>
              <a:t>”</a:t>
            </a:r>
            <a:r>
              <a:rPr lang="en-US" altLang="ja-JP" sz="2800" dirty="0"/>
              <a:t> speech</a:t>
            </a:r>
          </a:p>
          <a:p>
            <a:pPr lvl="1">
              <a:buFont typeface="Arial" charset="0"/>
              <a:buChar char="•"/>
            </a:pPr>
            <a:r>
              <a:rPr lang="en-US" altLang="x-none" sz="2800" dirty="0"/>
              <a:t>One of the largest political demonstrations</a:t>
            </a:r>
          </a:p>
          <a:p>
            <a:pPr lvl="1">
              <a:buFont typeface="Arial" charset="0"/>
              <a:buChar char="•"/>
            </a:pPr>
            <a:r>
              <a:rPr lang="en-US" altLang="x-none" sz="2800" dirty="0"/>
              <a:t>A model for </a:t>
            </a:r>
            <a:r>
              <a:rPr lang="en-US" altLang="x-none" sz="2800" b="1" u="sng" dirty="0"/>
              <a:t>peaceful protest</a:t>
            </a:r>
          </a:p>
        </p:txBody>
      </p:sp>
      <p:pic>
        <p:nvPicPr>
          <p:cNvPr id="53251"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46888" y="3860800"/>
            <a:ext cx="3810000"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2"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56488" y="1371601"/>
            <a:ext cx="2590800" cy="271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33404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524000" y="0"/>
            <a:ext cx="8915400" cy="1143000"/>
          </a:xfrm>
        </p:spPr>
        <p:txBody>
          <a:bodyPr/>
          <a:lstStyle/>
          <a:p>
            <a:pPr>
              <a:defRPr/>
            </a:pPr>
            <a:r>
              <a:rPr lang="en-US" altLang="en-US" b="1" dirty="0"/>
              <a:t>Two kinds of segregation</a:t>
            </a:r>
          </a:p>
        </p:txBody>
      </p:sp>
      <p:sp>
        <p:nvSpPr>
          <p:cNvPr id="55300" name="Rectangle 4"/>
          <p:cNvSpPr>
            <a:spLocks noGrp="1" noChangeArrowheads="1"/>
          </p:cNvSpPr>
          <p:nvPr>
            <p:ph type="body" sz="half" idx="1"/>
          </p:nvPr>
        </p:nvSpPr>
        <p:spPr>
          <a:xfrm>
            <a:off x="1524000" y="1219200"/>
            <a:ext cx="4038600" cy="5638800"/>
          </a:xfrm>
        </p:spPr>
        <p:txBody>
          <a:bodyPr/>
          <a:lstStyle/>
          <a:p>
            <a:pPr>
              <a:defRPr/>
            </a:pPr>
            <a:r>
              <a:rPr lang="en-US" altLang="en-US" sz="2400" b="1">
                <a:solidFill>
                  <a:srgbClr val="FF0066"/>
                </a:solidFill>
              </a:rPr>
              <a:t>de jure</a:t>
            </a:r>
            <a:r>
              <a:rPr lang="en-US" altLang="en-US" sz="2400"/>
              <a:t> segregation</a:t>
            </a:r>
          </a:p>
          <a:p>
            <a:pPr lvl="1">
              <a:buFont typeface="Wingdings" pitchFamily="2" charset="2"/>
              <a:buChar char="§"/>
              <a:defRPr/>
            </a:pPr>
            <a:r>
              <a:rPr lang="en-US" altLang="en-US" sz="2000" dirty="0"/>
              <a:t>Segregation </a:t>
            </a:r>
            <a:r>
              <a:rPr lang="en-US" altLang="en-US" sz="2000" b="1" dirty="0"/>
              <a:t>by law</a:t>
            </a:r>
          </a:p>
          <a:p>
            <a:pPr lvl="2">
              <a:defRPr/>
            </a:pPr>
            <a:r>
              <a:rPr lang="en-US" altLang="en-US" sz="1800" dirty="0"/>
              <a:t>Common in the South</a:t>
            </a:r>
          </a:p>
          <a:p>
            <a:pPr lvl="2">
              <a:buFontTx/>
              <a:buNone/>
              <a:defRPr/>
            </a:pPr>
            <a:endParaRPr lang="en-US" altLang="en-US" sz="1800" dirty="0"/>
          </a:p>
          <a:p>
            <a:pPr>
              <a:defRPr/>
            </a:pPr>
            <a:r>
              <a:rPr lang="en-US" altLang="en-US" sz="2400" dirty="0"/>
              <a:t>Laws </a:t>
            </a:r>
            <a:r>
              <a:rPr lang="en-US" altLang="en-US" sz="2400" b="1" dirty="0">
                <a:solidFill>
                  <a:srgbClr val="FF0066"/>
                </a:solidFill>
              </a:rPr>
              <a:t>forbid</a:t>
            </a:r>
            <a:r>
              <a:rPr lang="en-US" altLang="en-US" sz="2400" dirty="0"/>
              <a:t> African-Americans from attending the same church, using the same swimming pool, eating in restaurants, or marrying White people. </a:t>
            </a:r>
          </a:p>
        </p:txBody>
      </p:sp>
      <p:sp>
        <p:nvSpPr>
          <p:cNvPr id="55301" name="Rectangle 5"/>
          <p:cNvSpPr>
            <a:spLocks noGrp="1" noChangeArrowheads="1"/>
          </p:cNvSpPr>
          <p:nvPr>
            <p:ph type="body" sz="half" idx="2"/>
          </p:nvPr>
        </p:nvSpPr>
        <p:spPr>
          <a:xfrm>
            <a:off x="6629400" y="1259114"/>
            <a:ext cx="4038600" cy="5105400"/>
          </a:xfrm>
        </p:spPr>
        <p:txBody>
          <a:bodyPr/>
          <a:lstStyle/>
          <a:p>
            <a:pPr>
              <a:defRPr/>
            </a:pPr>
            <a:r>
              <a:rPr lang="en-US" altLang="en-US" sz="2400" b="1" dirty="0">
                <a:solidFill>
                  <a:srgbClr val="FF0066"/>
                </a:solidFill>
              </a:rPr>
              <a:t>de facto</a:t>
            </a:r>
            <a:r>
              <a:rPr lang="en-US" altLang="en-US" sz="2400" dirty="0"/>
              <a:t> segregation</a:t>
            </a:r>
          </a:p>
          <a:p>
            <a:pPr lvl="1">
              <a:buFont typeface="Wingdings" pitchFamily="2" charset="2"/>
              <a:buChar char="§"/>
              <a:defRPr/>
            </a:pPr>
            <a:r>
              <a:rPr lang="en-US" altLang="en-US" sz="2000" dirty="0"/>
              <a:t>Segregation </a:t>
            </a:r>
            <a:r>
              <a:rPr lang="en-US" altLang="en-US" sz="2000" b="1" dirty="0"/>
              <a:t>without laws</a:t>
            </a:r>
          </a:p>
          <a:p>
            <a:pPr lvl="2">
              <a:defRPr/>
            </a:pPr>
            <a:r>
              <a:rPr lang="en-US" altLang="en-US" sz="1800" dirty="0"/>
              <a:t>Common in the North</a:t>
            </a:r>
          </a:p>
          <a:p>
            <a:pPr lvl="2">
              <a:defRPr/>
            </a:pPr>
            <a:endParaRPr lang="en-US" altLang="en-US" sz="1800" dirty="0"/>
          </a:p>
          <a:p>
            <a:pPr>
              <a:defRPr/>
            </a:pPr>
            <a:r>
              <a:rPr lang="en-US" altLang="en-US" sz="2400" b="1" dirty="0">
                <a:solidFill>
                  <a:srgbClr val="FF0066"/>
                </a:solidFill>
              </a:rPr>
              <a:t>Housing discrimination</a:t>
            </a:r>
            <a:r>
              <a:rPr lang="en-US" altLang="en-US" sz="2400" dirty="0"/>
              <a:t> made segregation in the North.  </a:t>
            </a:r>
          </a:p>
          <a:p>
            <a:pPr>
              <a:defRPr/>
            </a:pPr>
            <a:r>
              <a:rPr lang="en-US" altLang="en-US" sz="2400" dirty="0"/>
              <a:t>White community groups did not allow non-Whites to live in White neighborhoods.  </a:t>
            </a:r>
          </a:p>
          <a:p>
            <a:pPr>
              <a:defRPr/>
            </a:pPr>
            <a:r>
              <a:rPr lang="en-US" altLang="en-US" sz="2400" dirty="0"/>
              <a:t>Every </a:t>
            </a:r>
            <a:r>
              <a:rPr lang="en-US" altLang="en-US" sz="2400" b="1" dirty="0">
                <a:solidFill>
                  <a:srgbClr val="FF0066"/>
                </a:solidFill>
              </a:rPr>
              <a:t>ethnic group</a:t>
            </a:r>
            <a:r>
              <a:rPr lang="en-US" altLang="en-US" sz="2400" dirty="0"/>
              <a:t> had its own part of town.</a:t>
            </a:r>
          </a:p>
        </p:txBody>
      </p:sp>
      <p:cxnSp>
        <p:nvCxnSpPr>
          <p:cNvPr id="3" name="Straight Connector 2"/>
          <p:cNvCxnSpPr/>
          <p:nvPr/>
        </p:nvCxnSpPr>
        <p:spPr bwMode="auto">
          <a:xfrm>
            <a:off x="5981700" y="1371600"/>
            <a:ext cx="0" cy="5257800"/>
          </a:xfrm>
          <a:prstGeom prst="line">
            <a:avLst/>
          </a:prstGeom>
          <a:solidFill>
            <a:schemeClr val="accent1"/>
          </a:solidFill>
          <a:ln w="1270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17676734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8991600" cy="838200"/>
          </a:xfrm>
        </p:spPr>
        <p:txBody>
          <a:bodyPr>
            <a:normAutofit/>
          </a:bodyPr>
          <a:lstStyle/>
          <a:p>
            <a:pPr algn="ctr"/>
            <a:r>
              <a:rPr lang="en-US" b="1" dirty="0" smtClean="0"/>
              <a:t>MLK Jr. and </a:t>
            </a:r>
            <a:r>
              <a:rPr lang="en-US" b="1" dirty="0" smtClean="0">
                <a:solidFill>
                  <a:srgbClr val="FF0000"/>
                </a:solidFill>
              </a:rPr>
              <a:t>Malcolm </a:t>
            </a:r>
            <a:r>
              <a:rPr lang="en-US" b="1" dirty="0" smtClean="0">
                <a:solidFill>
                  <a:srgbClr val="FF0000"/>
                </a:solidFill>
              </a:rPr>
              <a:t>X</a:t>
            </a:r>
            <a:endParaRPr lang="en-US" b="1" dirty="0">
              <a:solidFill>
                <a:srgbClr val="FF0000"/>
              </a:solidFill>
            </a:endParaRPr>
          </a:p>
        </p:txBody>
      </p:sp>
      <p:sp>
        <p:nvSpPr>
          <p:cNvPr id="3" name="Content Placeholder 2"/>
          <p:cNvSpPr>
            <a:spLocks noGrp="1"/>
          </p:cNvSpPr>
          <p:nvPr>
            <p:ph idx="1"/>
          </p:nvPr>
        </p:nvSpPr>
        <p:spPr>
          <a:xfrm>
            <a:off x="1524000" y="889000"/>
            <a:ext cx="6477000" cy="5791200"/>
          </a:xfrm>
        </p:spPr>
        <p:txBody>
          <a:bodyPr>
            <a:normAutofit fontScale="92500"/>
          </a:bodyPr>
          <a:lstStyle/>
          <a:p>
            <a:r>
              <a:rPr lang="en-US" u="sng" dirty="0" smtClean="0"/>
              <a:t>MLK Jr.</a:t>
            </a:r>
            <a:r>
              <a:rPr lang="en-US" dirty="0" smtClean="0"/>
              <a:t>:</a:t>
            </a:r>
            <a:endParaRPr lang="en-US" dirty="0" smtClean="0"/>
          </a:p>
          <a:p>
            <a:pPr lvl="1"/>
            <a:r>
              <a:rPr lang="en-US" dirty="0" smtClean="0"/>
              <a:t>Civil disobedience</a:t>
            </a:r>
          </a:p>
          <a:p>
            <a:pPr lvl="1"/>
            <a:r>
              <a:rPr lang="en-US" dirty="0" smtClean="0"/>
              <a:t>Believed black could be American AND African</a:t>
            </a:r>
          </a:p>
          <a:p>
            <a:pPr lvl="1"/>
            <a:r>
              <a:rPr lang="en-US" dirty="0" smtClean="0"/>
              <a:t>Major goal was desegregation</a:t>
            </a:r>
          </a:p>
          <a:p>
            <a:pPr lvl="1"/>
            <a:r>
              <a:rPr lang="en-US" dirty="0" smtClean="0"/>
              <a:t>“Love thy enemy”</a:t>
            </a:r>
          </a:p>
          <a:p>
            <a:pPr lvl="1"/>
            <a:r>
              <a:rPr lang="en-US" dirty="0" smtClean="0"/>
              <a:t>Like </a:t>
            </a:r>
            <a:r>
              <a:rPr lang="en-US" b="1" u="sng" dirty="0" smtClean="0"/>
              <a:t>WEB DuBois</a:t>
            </a:r>
            <a:r>
              <a:rPr lang="en-US" dirty="0" smtClean="0"/>
              <a:t> </a:t>
            </a:r>
            <a:endParaRPr lang="en-US" dirty="0"/>
          </a:p>
          <a:p>
            <a:endParaRPr lang="en-US" b="1" u="sng" dirty="0" smtClean="0">
              <a:solidFill>
                <a:srgbClr val="FF0000"/>
              </a:solidFill>
            </a:endParaRPr>
          </a:p>
          <a:p>
            <a:r>
              <a:rPr lang="en-US" b="1" u="sng" dirty="0" smtClean="0">
                <a:solidFill>
                  <a:srgbClr val="FF0000"/>
                </a:solidFill>
              </a:rPr>
              <a:t>Malcolm </a:t>
            </a:r>
            <a:r>
              <a:rPr lang="en-US" b="1" u="sng" dirty="0" smtClean="0">
                <a:solidFill>
                  <a:srgbClr val="FF0000"/>
                </a:solidFill>
              </a:rPr>
              <a:t>X</a:t>
            </a:r>
            <a:r>
              <a:rPr lang="en-US" dirty="0" smtClean="0"/>
              <a:t>:</a:t>
            </a:r>
          </a:p>
          <a:p>
            <a:pPr lvl="1"/>
            <a:r>
              <a:rPr lang="en-US" dirty="0" smtClean="0"/>
              <a:t>Born Malcolm Little, became a member of the Nation of Islam</a:t>
            </a:r>
          </a:p>
          <a:p>
            <a:pPr lvl="1"/>
            <a:r>
              <a:rPr lang="en-US" dirty="0" smtClean="0"/>
              <a:t>Advocated “black revolution” and black </a:t>
            </a:r>
            <a:r>
              <a:rPr lang="en-US" b="1" u="sng" dirty="0" smtClean="0">
                <a:solidFill>
                  <a:srgbClr val="FF0000"/>
                </a:solidFill>
              </a:rPr>
              <a:t>separatism </a:t>
            </a:r>
            <a:r>
              <a:rPr lang="mr-IN" b="1" u="sng" dirty="0" smtClean="0">
                <a:solidFill>
                  <a:srgbClr val="FF0000"/>
                </a:solidFill>
              </a:rPr>
              <a:t>–</a:t>
            </a:r>
            <a:r>
              <a:rPr lang="en-US" b="1" u="sng" dirty="0" smtClean="0">
                <a:solidFill>
                  <a:srgbClr val="FF0000"/>
                </a:solidFill>
              </a:rPr>
              <a:t> Black Muslims</a:t>
            </a:r>
            <a:endParaRPr lang="en-US" b="1" u="sng" dirty="0" smtClean="0">
              <a:solidFill>
                <a:srgbClr val="FF0000"/>
              </a:solidFill>
            </a:endParaRPr>
          </a:p>
          <a:p>
            <a:pPr lvl="1"/>
            <a:r>
              <a:rPr lang="en-US" dirty="0" smtClean="0"/>
              <a:t>Appealed to frustrated African </a:t>
            </a:r>
            <a:r>
              <a:rPr lang="en-US" dirty="0" smtClean="0"/>
              <a:t>Americans</a:t>
            </a:r>
          </a:p>
          <a:p>
            <a:pPr lvl="1"/>
            <a:r>
              <a:rPr lang="en-US" dirty="0" smtClean="0"/>
              <a:t>“The ballot or the bullet” </a:t>
            </a:r>
            <a:r>
              <a:rPr lang="mr-IN" dirty="0" smtClean="0"/>
              <a:t>–</a:t>
            </a:r>
            <a:r>
              <a:rPr lang="en-US" dirty="0" smtClean="0"/>
              <a:t> DIRECT ACTION</a:t>
            </a:r>
            <a:endParaRPr lang="en-US" dirty="0" smtClean="0"/>
          </a:p>
          <a:p>
            <a:pPr lvl="1"/>
            <a:r>
              <a:rPr lang="en-US" dirty="0" smtClean="0"/>
              <a:t>Like </a:t>
            </a:r>
            <a:r>
              <a:rPr lang="en-US" b="1" u="sng" dirty="0" smtClean="0"/>
              <a:t>Booker T. Washington</a:t>
            </a:r>
            <a:endParaRPr lang="en-US" b="1" u="sng" dirty="0" smtClean="0"/>
          </a:p>
          <a:p>
            <a:pPr lvl="1"/>
            <a:endParaRPr lang="en-US" dirty="0" smtClean="0"/>
          </a:p>
          <a:p>
            <a:endParaRPr lang="en-US" dirty="0"/>
          </a:p>
        </p:txBody>
      </p:sp>
      <p:pic>
        <p:nvPicPr>
          <p:cNvPr id="4" name="Picture 3" descr="File:MLK and Malcolm X USNWR cropped.jpg"/>
          <p:cNvPicPr/>
          <p:nvPr/>
        </p:nvPicPr>
        <p:blipFill>
          <a:blip r:embed="rId2">
            <a:extLst>
              <a:ext uri="{28A0092B-C50C-407E-A947-70E740481C1C}">
                <a14:useLocalDpi xmlns:a14="http://schemas.microsoft.com/office/drawing/2010/main" val="0"/>
              </a:ext>
            </a:extLst>
          </a:blip>
          <a:srcRect/>
          <a:stretch>
            <a:fillRect/>
          </a:stretch>
        </p:blipFill>
        <p:spPr bwMode="auto">
          <a:xfrm>
            <a:off x="7924800" y="1081314"/>
            <a:ext cx="2514600" cy="2500086"/>
          </a:xfrm>
          <a:prstGeom prst="rect">
            <a:avLst/>
          </a:prstGeom>
          <a:noFill/>
          <a:ln>
            <a:noFill/>
          </a:ln>
        </p:spPr>
      </p:pic>
    </p:spTree>
    <p:extLst>
      <p:ext uri="{BB962C8B-B14F-4D97-AF65-F5344CB8AC3E}">
        <p14:creationId xmlns:p14="http://schemas.microsoft.com/office/powerpoint/2010/main" val="129261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657" name="Group 2"/>
          <p:cNvGrpSpPr>
            <a:grpSpLocks/>
          </p:cNvGrpSpPr>
          <p:nvPr/>
        </p:nvGrpSpPr>
        <p:grpSpPr bwMode="auto">
          <a:xfrm>
            <a:off x="1524000" y="0"/>
            <a:ext cx="9144000" cy="1143000"/>
            <a:chOff x="0" y="0"/>
            <a:chExt cx="5760" cy="720"/>
          </a:xfrm>
        </p:grpSpPr>
        <p:sp>
          <p:nvSpPr>
            <p:cNvPr id="109571" name="Rectangle 3"/>
            <p:cNvSpPr>
              <a:spLocks noChangeArrowheads="1"/>
            </p:cNvSpPr>
            <p:nvPr/>
          </p:nvSpPr>
          <p:spPr bwMode="auto">
            <a:xfrm>
              <a:off x="0" y="0"/>
              <a:ext cx="5760" cy="720"/>
            </a:xfrm>
            <a:prstGeom prst="rect">
              <a:avLst/>
            </a:prstGeom>
            <a:solidFill>
              <a:srgbClr val="808000">
                <a:alpha val="50000"/>
              </a:srgbClr>
            </a:solidFill>
            <a:ln w="63500">
              <a:noFill/>
              <a:miter lim="800000"/>
              <a:headEnd/>
              <a:tailEnd/>
            </a:ln>
            <a:effectLst/>
          </p:spPr>
          <p:txBody>
            <a:bodyPr anchor="ctr"/>
            <a:lstStyle/>
            <a:p>
              <a:pPr algn="r" eaLnBrk="1" hangingPunct="1">
                <a:defRPr/>
              </a:pPr>
              <a:r>
                <a:rPr lang="en-US" sz="4400">
                  <a:solidFill>
                    <a:srgbClr val="FFFF66"/>
                  </a:solidFill>
                  <a:effectLst>
                    <a:outerShdw blurRad="38100" dist="38100" dir="2700000" algn="tl">
                      <a:srgbClr val="000000"/>
                    </a:outerShdw>
                  </a:effectLst>
                  <a:latin typeface="High Tower Text" pitchFamily="18" charset="0"/>
                </a:rPr>
                <a:t>Civil Rights Act of 1964</a:t>
              </a:r>
            </a:p>
          </p:txBody>
        </p:sp>
        <p:sp>
          <p:nvSpPr>
            <p:cNvPr id="70661" name="Line 4"/>
            <p:cNvSpPr>
              <a:spLocks noChangeShapeType="1"/>
            </p:cNvSpPr>
            <p:nvPr/>
          </p:nvSpPr>
          <p:spPr bwMode="auto">
            <a:xfrm>
              <a:off x="0" y="720"/>
              <a:ext cx="5760" cy="0"/>
            </a:xfrm>
            <a:prstGeom prst="line">
              <a:avLst/>
            </a:prstGeom>
            <a:noFill/>
            <a:ln w="63500">
              <a:solidFill>
                <a:srgbClr val="FFFF66"/>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9574" name="Rectangle 6"/>
          <p:cNvSpPr>
            <a:spLocks noGrp="1" noChangeArrowheads="1"/>
          </p:cNvSpPr>
          <p:nvPr>
            <p:ph type="body" idx="1"/>
          </p:nvPr>
        </p:nvSpPr>
        <p:spPr>
          <a:xfrm>
            <a:off x="5486400" y="1447800"/>
            <a:ext cx="5181600" cy="5410200"/>
          </a:xfrm>
        </p:spPr>
        <p:style>
          <a:lnRef idx="2">
            <a:schemeClr val="dk1"/>
          </a:lnRef>
          <a:fillRef idx="1">
            <a:schemeClr val="lt1"/>
          </a:fillRef>
          <a:effectRef idx="0">
            <a:schemeClr val="dk1"/>
          </a:effectRef>
          <a:fontRef idx="minor">
            <a:schemeClr val="dk1"/>
          </a:fontRef>
        </p:style>
        <p:txBody>
          <a:bodyPr/>
          <a:lstStyle/>
          <a:p>
            <a:pPr marL="609600" indent="-609600">
              <a:buFontTx/>
              <a:buAutoNum type="arabicParenR"/>
              <a:defRPr/>
            </a:pPr>
            <a:r>
              <a:rPr lang="en-US" dirty="0">
                <a:solidFill>
                  <a:schemeClr val="tx1"/>
                </a:solidFill>
                <a:effectLst>
                  <a:outerShdw blurRad="38100" dist="38100" dir="2700000" algn="tl">
                    <a:srgbClr val="000000"/>
                  </a:outerShdw>
                </a:effectLst>
                <a:latin typeface="High Tower Text" pitchFamily="18" charset="0"/>
              </a:rPr>
              <a:t>Same requirements for black &amp; white voters</a:t>
            </a:r>
          </a:p>
          <a:p>
            <a:pPr marL="609600" indent="-609600">
              <a:buFontTx/>
              <a:buAutoNum type="arabicParenR"/>
              <a:defRPr/>
            </a:pPr>
            <a:r>
              <a:rPr lang="en-US" dirty="0">
                <a:solidFill>
                  <a:schemeClr val="tx1"/>
                </a:solidFill>
                <a:effectLst>
                  <a:outerShdw blurRad="38100" dist="38100" dir="2700000" algn="tl">
                    <a:srgbClr val="000000"/>
                  </a:outerShdw>
                </a:effectLst>
                <a:latin typeface="High Tower Text" pitchFamily="18" charset="0"/>
              </a:rPr>
              <a:t>Prohibits discrimination in public accommodations</a:t>
            </a:r>
          </a:p>
          <a:p>
            <a:pPr marL="609600" indent="-609600">
              <a:buFontTx/>
              <a:buAutoNum type="arabicParenR"/>
              <a:defRPr/>
            </a:pPr>
            <a:r>
              <a:rPr lang="en-US" dirty="0">
                <a:solidFill>
                  <a:schemeClr val="tx1"/>
                </a:solidFill>
                <a:effectLst>
                  <a:outerShdw blurRad="38100" dist="38100" dir="2700000" algn="tl">
                    <a:srgbClr val="000000"/>
                  </a:outerShdw>
                </a:effectLst>
                <a:latin typeface="High Tower Text" pitchFamily="18" charset="0"/>
              </a:rPr>
              <a:t>Withholding of federal funds from discriminatory programs and businesses</a:t>
            </a:r>
          </a:p>
          <a:p>
            <a:pPr marL="609600" indent="-609600">
              <a:buFontTx/>
              <a:buAutoNum type="arabicParenR"/>
              <a:defRPr/>
            </a:pPr>
            <a:r>
              <a:rPr lang="en-US" dirty="0">
                <a:solidFill>
                  <a:schemeClr val="tx1"/>
                </a:solidFill>
                <a:effectLst>
                  <a:outerShdw blurRad="38100" dist="38100" dir="2700000" algn="tl">
                    <a:srgbClr val="000000"/>
                  </a:outerShdw>
                </a:effectLst>
                <a:latin typeface="High Tower Text" pitchFamily="18" charset="0"/>
              </a:rPr>
              <a:t>Bans discrimination based on race, sex, religion and national origin by employers &amp; unions; creates EEOC</a:t>
            </a:r>
          </a:p>
        </p:txBody>
      </p:sp>
      <p:pic>
        <p:nvPicPr>
          <p:cNvPr id="70659" name="Picture 8" descr="lynd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1" y="1295401"/>
            <a:ext cx="3571875" cy="541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76140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729" name="Group 2"/>
          <p:cNvGrpSpPr>
            <a:grpSpLocks/>
          </p:cNvGrpSpPr>
          <p:nvPr/>
        </p:nvGrpSpPr>
        <p:grpSpPr bwMode="auto">
          <a:xfrm>
            <a:off x="1524000" y="0"/>
            <a:ext cx="9144000" cy="1143000"/>
            <a:chOff x="0" y="0"/>
            <a:chExt cx="5760" cy="720"/>
          </a:xfrm>
        </p:grpSpPr>
        <p:sp>
          <p:nvSpPr>
            <p:cNvPr id="86019" name="Rectangle 3"/>
            <p:cNvSpPr>
              <a:spLocks noChangeArrowheads="1"/>
            </p:cNvSpPr>
            <p:nvPr/>
          </p:nvSpPr>
          <p:spPr bwMode="auto">
            <a:xfrm>
              <a:off x="0" y="0"/>
              <a:ext cx="5760" cy="720"/>
            </a:xfrm>
            <a:prstGeom prst="rect">
              <a:avLst/>
            </a:prstGeom>
            <a:solidFill>
              <a:srgbClr val="808000">
                <a:alpha val="50000"/>
              </a:srgbClr>
            </a:solidFill>
            <a:ln w="63500">
              <a:noFill/>
              <a:miter lim="800000"/>
              <a:headEnd/>
              <a:tailEnd/>
            </a:ln>
            <a:effectLst/>
          </p:spPr>
          <p:txBody>
            <a:bodyPr anchor="ctr"/>
            <a:lstStyle/>
            <a:p>
              <a:pPr algn="r" eaLnBrk="1" hangingPunct="1">
                <a:defRPr/>
              </a:pPr>
              <a:r>
                <a:rPr lang="en-US" sz="4400">
                  <a:solidFill>
                    <a:srgbClr val="FFFF66"/>
                  </a:solidFill>
                  <a:effectLst>
                    <a:outerShdw blurRad="38100" dist="38100" dir="2700000" algn="tl">
                      <a:srgbClr val="000000"/>
                    </a:outerShdw>
                  </a:effectLst>
                  <a:latin typeface="High Tower Text" pitchFamily="18" charset="0"/>
                </a:rPr>
                <a:t>Voting Rights Act of 1965</a:t>
              </a:r>
            </a:p>
          </p:txBody>
        </p:sp>
        <p:sp>
          <p:nvSpPr>
            <p:cNvPr id="73733" name="Line 4"/>
            <p:cNvSpPr>
              <a:spLocks noChangeShapeType="1"/>
            </p:cNvSpPr>
            <p:nvPr/>
          </p:nvSpPr>
          <p:spPr bwMode="auto">
            <a:xfrm>
              <a:off x="0" y="720"/>
              <a:ext cx="5760" cy="0"/>
            </a:xfrm>
            <a:prstGeom prst="line">
              <a:avLst/>
            </a:prstGeom>
            <a:noFill/>
            <a:ln w="63500">
              <a:solidFill>
                <a:srgbClr val="FFFF66"/>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86021" name="Rectangle 5"/>
          <p:cNvSpPr>
            <a:spLocks noGrp="1" noChangeArrowheads="1"/>
          </p:cNvSpPr>
          <p:nvPr>
            <p:ph type="body" idx="1"/>
          </p:nvPr>
        </p:nvSpPr>
        <p:spPr>
          <a:xfrm>
            <a:off x="6781800" y="1371600"/>
            <a:ext cx="3886200" cy="5257800"/>
          </a:xfrm>
        </p:spPr>
        <p:style>
          <a:lnRef idx="2">
            <a:schemeClr val="dk1"/>
          </a:lnRef>
          <a:fillRef idx="1">
            <a:schemeClr val="lt1"/>
          </a:fillRef>
          <a:effectRef idx="0">
            <a:schemeClr val="dk1"/>
          </a:effectRef>
          <a:fontRef idx="minor">
            <a:schemeClr val="dk1"/>
          </a:fontRef>
        </p:style>
        <p:txBody>
          <a:bodyPr/>
          <a:lstStyle/>
          <a:p>
            <a:pPr eaLnBrk="1" hangingPunct="1">
              <a:defRPr/>
            </a:pPr>
            <a:r>
              <a:rPr lang="en-US" smtClean="0">
                <a:solidFill>
                  <a:schemeClr val="tx1"/>
                </a:solidFill>
                <a:effectLst>
                  <a:outerShdw blurRad="38100" dist="38100" dir="2700000" algn="tl">
                    <a:srgbClr val="000000"/>
                  </a:outerShdw>
                </a:effectLst>
                <a:latin typeface="High Tower Text" pitchFamily="18" charset="0"/>
              </a:rPr>
              <a:t>Federal officials may register voters when local offices block African Americans</a:t>
            </a:r>
          </a:p>
          <a:p>
            <a:pPr lvl="1" eaLnBrk="1" hangingPunct="1">
              <a:defRPr/>
            </a:pPr>
            <a:r>
              <a:rPr lang="en-US" dirty="0" smtClean="0">
                <a:solidFill>
                  <a:schemeClr val="tx1"/>
                </a:solidFill>
                <a:effectLst>
                  <a:outerShdw blurRad="38100" dist="38100" dir="2700000" algn="tl">
                    <a:srgbClr val="000000"/>
                  </a:outerShdw>
                </a:effectLst>
                <a:latin typeface="High Tower Text" pitchFamily="18" charset="0"/>
              </a:rPr>
              <a:t>Eliminated literacy tests</a:t>
            </a:r>
          </a:p>
        </p:txBody>
      </p:sp>
      <p:pic>
        <p:nvPicPr>
          <p:cNvPr id="73731" name="Picture 8" descr="MPj0384726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401764"/>
            <a:ext cx="5181600" cy="515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87669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0"/>
            <a:ext cx="8686800" cy="685800"/>
          </a:xfrm>
        </p:spPr>
        <p:txBody>
          <a:bodyPr>
            <a:normAutofit/>
          </a:bodyPr>
          <a:lstStyle/>
          <a:p>
            <a:pPr algn="ctr"/>
            <a:r>
              <a:rPr lang="en-US" sz="3200" b="1" dirty="0"/>
              <a:t>Important Organizations to know</a:t>
            </a:r>
            <a:r>
              <a:rPr lang="mr-IN" sz="3200" b="1" dirty="0"/>
              <a:t>…</a:t>
            </a:r>
            <a:endParaRPr lang="en-US" sz="3200" b="1" dirty="0"/>
          </a:p>
        </p:txBody>
      </p:sp>
      <p:sp>
        <p:nvSpPr>
          <p:cNvPr id="3" name="Content Placeholder 2"/>
          <p:cNvSpPr>
            <a:spLocks noGrp="1"/>
          </p:cNvSpPr>
          <p:nvPr>
            <p:ph idx="1"/>
          </p:nvPr>
        </p:nvSpPr>
        <p:spPr>
          <a:xfrm>
            <a:off x="1524000" y="838200"/>
            <a:ext cx="8839200" cy="5715000"/>
          </a:xfrm>
        </p:spPr>
        <p:txBody>
          <a:bodyPr>
            <a:normAutofit lnSpcReduction="10000"/>
          </a:bodyPr>
          <a:lstStyle/>
          <a:p>
            <a:r>
              <a:rPr lang="en-US" sz="3500" b="1" u="sng" dirty="0">
                <a:solidFill>
                  <a:srgbClr val="FF0000"/>
                </a:solidFill>
              </a:rPr>
              <a:t>Southern Christian Leadership Conference (SCLC)</a:t>
            </a:r>
            <a:endParaRPr lang="en-US" sz="3500" dirty="0">
              <a:solidFill>
                <a:srgbClr val="FF0000"/>
              </a:solidFill>
            </a:endParaRPr>
          </a:p>
          <a:p>
            <a:r>
              <a:rPr lang="en-US" sz="3500" b="1" u="sng" dirty="0">
                <a:solidFill>
                  <a:srgbClr val="FF0000"/>
                </a:solidFill>
              </a:rPr>
              <a:t>Student Nonviolent Coordinating Committee (SNCC)</a:t>
            </a:r>
          </a:p>
          <a:p>
            <a:pPr lvl="1"/>
            <a:r>
              <a:rPr lang="en-US" sz="3500" b="1" dirty="0">
                <a:solidFill>
                  <a:srgbClr val="FF0000"/>
                </a:solidFill>
              </a:rPr>
              <a:t>Helped register blacks to vote</a:t>
            </a:r>
            <a:r>
              <a:rPr lang="en-US" sz="3500" dirty="0"/>
              <a:t> in Mississippi (5% were registered in 1964)</a:t>
            </a:r>
          </a:p>
          <a:p>
            <a:pPr lvl="1"/>
            <a:r>
              <a:rPr lang="en-US" sz="3500" dirty="0"/>
              <a:t>Later, under the leadership of </a:t>
            </a:r>
            <a:r>
              <a:rPr lang="en-US" sz="3500" b="1" dirty="0" err="1">
                <a:solidFill>
                  <a:srgbClr val="FF0000"/>
                </a:solidFill>
              </a:rPr>
              <a:t>Stokely</a:t>
            </a:r>
            <a:r>
              <a:rPr lang="en-US" sz="3500" b="1" dirty="0">
                <a:solidFill>
                  <a:srgbClr val="FF0000"/>
                </a:solidFill>
              </a:rPr>
              <a:t> Carmichael</a:t>
            </a:r>
            <a:r>
              <a:rPr lang="en-US" sz="3500" dirty="0"/>
              <a:t>, SNCC focused on black power</a:t>
            </a:r>
            <a:endParaRPr lang="en-US" sz="3500" dirty="0"/>
          </a:p>
          <a:p>
            <a:r>
              <a:rPr lang="en-US" sz="3500" b="1" u="sng" dirty="0">
                <a:solidFill>
                  <a:srgbClr val="FF0000"/>
                </a:solidFill>
              </a:rPr>
              <a:t>Black Panthers</a:t>
            </a:r>
            <a:r>
              <a:rPr lang="en-US" sz="3500" dirty="0"/>
              <a:t> (1966):</a:t>
            </a:r>
          </a:p>
          <a:p>
            <a:pPr lvl="1"/>
            <a:r>
              <a:rPr lang="en-US" sz="3500" dirty="0"/>
              <a:t>Advocated the arming of blacks against white police</a:t>
            </a:r>
          </a:p>
          <a:p>
            <a:pPr lvl="1"/>
            <a:endParaRPr lang="en-US" dirty="0"/>
          </a:p>
          <a:p>
            <a:pPr lvl="1"/>
            <a:endParaRPr lang="en-US" dirty="0" smtClean="0"/>
          </a:p>
          <a:p>
            <a:pPr lvl="1"/>
            <a:endParaRPr lang="en-US" dirty="0" smtClean="0"/>
          </a:p>
          <a:p>
            <a:endParaRPr lang="en-US" dirty="0" smtClean="0"/>
          </a:p>
          <a:p>
            <a:endParaRPr lang="en-US" dirty="0"/>
          </a:p>
        </p:txBody>
      </p:sp>
      <p:pic>
        <p:nvPicPr>
          <p:cNvPr id="4" name="Picture 3" descr="File:Stokley Carmichael at Michigan State.jpg"/>
          <p:cNvPicPr/>
          <p:nvPr/>
        </p:nvPicPr>
        <p:blipFill>
          <a:blip r:embed="rId2">
            <a:extLst>
              <a:ext uri="{28A0092B-C50C-407E-A947-70E740481C1C}">
                <a14:useLocalDpi xmlns:a14="http://schemas.microsoft.com/office/drawing/2010/main" val="0"/>
              </a:ext>
            </a:extLst>
          </a:blip>
          <a:srcRect/>
          <a:stretch>
            <a:fillRect/>
          </a:stretch>
        </p:blipFill>
        <p:spPr bwMode="auto">
          <a:xfrm>
            <a:off x="8077201" y="4419600"/>
            <a:ext cx="2590799" cy="2438400"/>
          </a:xfrm>
          <a:prstGeom prst="rect">
            <a:avLst/>
          </a:prstGeom>
          <a:noFill/>
          <a:ln>
            <a:noFill/>
          </a:ln>
        </p:spPr>
      </p:pic>
    </p:spTree>
    <p:extLst>
      <p:ext uri="{BB962C8B-B14F-4D97-AF65-F5344CB8AC3E}">
        <p14:creationId xmlns:p14="http://schemas.microsoft.com/office/powerpoint/2010/main" val="14163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2" presetClass="exit" presetSubtype="4" fill="hold" nodeType="withEffect">
                                  <p:stCondLst>
                                    <p:cond delay="0"/>
                                  </p:stCondLst>
                                  <p:childTnLst>
                                    <p:anim calcmode="lin" valueType="num">
                                      <p:cBhvr additive="base">
                                        <p:cTn id="26" dur="500"/>
                                        <p:tgtEl>
                                          <p:spTgt spid="4"/>
                                        </p:tgtEl>
                                        <p:attrNameLst>
                                          <p:attrName>ppt_x</p:attrName>
                                        </p:attrNameLst>
                                      </p:cBhvr>
                                      <p:tavLst>
                                        <p:tav tm="0">
                                          <p:val>
                                            <p:strVal val="ppt_x"/>
                                          </p:val>
                                        </p:tav>
                                        <p:tav tm="100000">
                                          <p:val>
                                            <p:strVal val="ppt_x"/>
                                          </p:val>
                                        </p:tav>
                                      </p:tavLst>
                                    </p:anim>
                                    <p:anim calcmode="lin" valueType="num">
                                      <p:cBhvr additive="base">
                                        <p:cTn id="27" dur="500"/>
                                        <p:tgtEl>
                                          <p:spTgt spid="4"/>
                                        </p:tgtEl>
                                        <p:attrNameLst>
                                          <p:attrName>ppt_y</p:attrName>
                                        </p:attrNameLst>
                                      </p:cBhvr>
                                      <p:tavLst>
                                        <p:tav tm="0">
                                          <p:val>
                                            <p:strVal val="ppt_y"/>
                                          </p:val>
                                        </p:tav>
                                        <p:tav tm="100000">
                                          <p:val>
                                            <p:strVal val="1+ppt_h/2"/>
                                          </p:val>
                                        </p:tav>
                                      </p:tavLst>
                                    </p:anim>
                                    <p:set>
                                      <p:cBhvr>
                                        <p:cTn id="28" dur="1" fill="hold">
                                          <p:stCondLst>
                                            <p:cond delay="499"/>
                                          </p:stCondLst>
                                        </p:cTn>
                                        <p:tgtEl>
                                          <p:spTgt spid="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304800"/>
            <a:ext cx="9144000" cy="2123658"/>
          </a:xfrm>
          <a:prstGeom prst="rect">
            <a:avLst/>
          </a:prstGeom>
        </p:spPr>
        <p:txBody>
          <a:bodyPr wrap="square">
            <a:spAutoFit/>
          </a:bodyPr>
          <a:lstStyle/>
          <a:p>
            <a:pPr algn="ctr"/>
            <a:r>
              <a:rPr lang="en-US" sz="4400" dirty="0">
                <a:solidFill>
                  <a:srgbClr val="3E3E3E"/>
                </a:solidFill>
                <a:latin typeface="Cardo" charset="0"/>
              </a:rPr>
              <a:t>How did the African American freedom struggle influence other social movements of the 20th century?</a:t>
            </a:r>
          </a:p>
        </p:txBody>
      </p:sp>
      <p:sp>
        <p:nvSpPr>
          <p:cNvPr id="3" name="Rectangle 2"/>
          <p:cNvSpPr/>
          <p:nvPr/>
        </p:nvSpPr>
        <p:spPr>
          <a:xfrm>
            <a:off x="2119660" y="2967335"/>
            <a:ext cx="7952690" cy="923330"/>
          </a:xfrm>
          <a:prstGeom prst="rect">
            <a:avLst/>
          </a:prstGeom>
          <a:noFill/>
        </p:spPr>
        <p:txBody>
          <a:bodyPr wrap="none" lIns="91440" tIns="45720" rIns="91440" bIns="45720">
            <a:spAutoFit/>
          </a:bodyPr>
          <a:lstStyle/>
          <a:p>
            <a:pPr algn="ctr"/>
            <a:r>
              <a:rPr lang="en-US" sz="54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On your w</a:t>
            </a: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orksheet packets</a:t>
            </a:r>
          </a:p>
        </p:txBody>
      </p:sp>
    </p:spTree>
    <p:extLst>
      <p:ext uri="{BB962C8B-B14F-4D97-AF65-F5344CB8AC3E}">
        <p14:creationId xmlns:p14="http://schemas.microsoft.com/office/powerpoint/2010/main" val="18283400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farm8.staticflickr.com/7014/6641327647_c9538a70cc_o.jpg"/>
          <p:cNvPicPr/>
          <p:nvPr/>
        </p:nvPicPr>
        <p:blipFill>
          <a:blip r:embed="rId2" cstate="print"/>
          <a:srcRect/>
          <a:stretch>
            <a:fillRect/>
          </a:stretch>
        </p:blipFill>
        <p:spPr bwMode="auto">
          <a:xfrm>
            <a:off x="7787640" y="0"/>
            <a:ext cx="2880360" cy="3788410"/>
          </a:xfrm>
          <a:prstGeom prst="rect">
            <a:avLst/>
          </a:prstGeom>
          <a:noFill/>
          <a:ln w="9525">
            <a:noFill/>
            <a:miter lim="800000"/>
            <a:headEnd/>
            <a:tailEnd/>
          </a:ln>
        </p:spPr>
      </p:pic>
      <p:pic>
        <p:nvPicPr>
          <p:cNvPr id="3" name="Picture 2" descr="http://jurist.org/images/wiki/14/04/FBI.svg.png"/>
          <p:cNvPicPr/>
          <p:nvPr/>
        </p:nvPicPr>
        <p:blipFill>
          <a:blip r:embed="rId3" cstate="print"/>
          <a:srcRect/>
          <a:stretch>
            <a:fillRect/>
          </a:stretch>
        </p:blipFill>
        <p:spPr bwMode="auto">
          <a:xfrm>
            <a:off x="8534400" y="3962400"/>
            <a:ext cx="1905000" cy="1905000"/>
          </a:xfrm>
          <a:prstGeom prst="rect">
            <a:avLst/>
          </a:prstGeom>
          <a:noFill/>
          <a:ln w="9525">
            <a:noFill/>
            <a:miter lim="800000"/>
            <a:headEnd/>
            <a:tailEnd/>
          </a:ln>
        </p:spPr>
      </p:pic>
      <p:sp>
        <p:nvSpPr>
          <p:cNvPr id="4" name="Rectangle 3"/>
          <p:cNvSpPr/>
          <p:nvPr/>
        </p:nvSpPr>
        <p:spPr>
          <a:xfrm>
            <a:off x="1752600" y="152400"/>
            <a:ext cx="4572000" cy="1754326"/>
          </a:xfrm>
          <a:prstGeom prst="rect">
            <a:avLst/>
          </a:prstGeom>
        </p:spPr>
        <p:txBody>
          <a:bodyPr>
            <a:spAutoFit/>
          </a:bodyPr>
          <a:lstStyle/>
          <a:p>
            <a:r>
              <a:rPr lang="en-US" dirty="0">
                <a:latin typeface="Garamond" charset="0"/>
                <a:ea typeface="Calibri" charset="0"/>
                <a:cs typeface="Times New Roman" charset="0"/>
              </a:rPr>
              <a:t>KING,</a:t>
            </a:r>
            <a:br>
              <a:rPr lang="en-US" dirty="0">
                <a:latin typeface="Garamond" charset="0"/>
                <a:ea typeface="Calibri" charset="0"/>
                <a:cs typeface="Times New Roman" charset="0"/>
              </a:rPr>
            </a:br>
            <a:r>
              <a:rPr lang="en-US" dirty="0">
                <a:latin typeface="Garamond" charset="0"/>
                <a:ea typeface="Calibri" charset="0"/>
                <a:cs typeface="Times New Roman" charset="0"/>
              </a:rPr>
              <a:t/>
            </a:r>
            <a:br>
              <a:rPr lang="en-US" dirty="0">
                <a:latin typeface="Garamond" charset="0"/>
                <a:ea typeface="Calibri" charset="0"/>
                <a:cs typeface="Times New Roman" charset="0"/>
              </a:rPr>
            </a:br>
            <a:r>
              <a:rPr lang="en-US" dirty="0">
                <a:latin typeface="Garamond" charset="0"/>
                <a:ea typeface="Calibri" charset="0"/>
                <a:cs typeface="Times New Roman" charset="0"/>
              </a:rPr>
              <a:t>In view of your low grade... I will not dignify your name with either a Mr. or a Reverend or a Dr. And, your last name calls to mind only the type of King such as King Henry the VIII... </a:t>
            </a:r>
            <a:endParaRPr lang="en-US" dirty="0"/>
          </a:p>
        </p:txBody>
      </p:sp>
      <p:sp>
        <p:nvSpPr>
          <p:cNvPr id="5" name="Rectangle 4"/>
          <p:cNvSpPr/>
          <p:nvPr/>
        </p:nvSpPr>
        <p:spPr>
          <a:xfrm>
            <a:off x="1752600" y="2183725"/>
            <a:ext cx="4572000" cy="1754326"/>
          </a:xfrm>
          <a:prstGeom prst="rect">
            <a:avLst/>
          </a:prstGeom>
        </p:spPr>
        <p:txBody>
          <a:bodyPr>
            <a:spAutoFit/>
          </a:bodyPr>
          <a:lstStyle/>
          <a:p>
            <a:r>
              <a:rPr lang="en-US" dirty="0">
                <a:latin typeface="Garamond" charset="0"/>
                <a:ea typeface="Calibri" charset="0"/>
                <a:cs typeface="Times New Roman" charset="0"/>
              </a:rPr>
              <a:t>King, look into your heart. You know you are a complete fraud and a great liability to all of us Negroes. White people in this country have enough frauds of their own but I am sure they don't have one at this time anywhere near your equal. You are no clergyman and you know it. </a:t>
            </a:r>
            <a:endParaRPr lang="en-US" dirty="0"/>
          </a:p>
        </p:txBody>
      </p:sp>
      <p:sp>
        <p:nvSpPr>
          <p:cNvPr id="6" name="Rectangle 5"/>
          <p:cNvSpPr/>
          <p:nvPr/>
        </p:nvSpPr>
        <p:spPr>
          <a:xfrm>
            <a:off x="1752600" y="4215051"/>
            <a:ext cx="4572000" cy="1200329"/>
          </a:xfrm>
          <a:prstGeom prst="rect">
            <a:avLst/>
          </a:prstGeom>
        </p:spPr>
        <p:txBody>
          <a:bodyPr>
            <a:spAutoFit/>
          </a:bodyPr>
          <a:lstStyle/>
          <a:p>
            <a:r>
              <a:rPr lang="en-US" dirty="0">
                <a:latin typeface="Garamond" charset="0"/>
                <a:ea typeface="Calibri" charset="0"/>
                <a:cs typeface="Times New Roman" charset="0"/>
              </a:rPr>
              <a:t>King, like all frauds your end is approaching. You could have been our greatest leader. You, even at an early age have turned out to be not a leader but a dissolute, abnormal moral imbecile. </a:t>
            </a:r>
            <a:endParaRPr lang="en-US" dirty="0"/>
          </a:p>
        </p:txBody>
      </p:sp>
      <p:sp>
        <p:nvSpPr>
          <p:cNvPr id="7" name="Rectangle 6"/>
          <p:cNvSpPr/>
          <p:nvPr/>
        </p:nvSpPr>
        <p:spPr>
          <a:xfrm>
            <a:off x="1752600" y="5725036"/>
            <a:ext cx="4572000" cy="646331"/>
          </a:xfrm>
          <a:prstGeom prst="rect">
            <a:avLst/>
          </a:prstGeom>
        </p:spPr>
        <p:txBody>
          <a:bodyPr>
            <a:spAutoFit/>
          </a:bodyPr>
          <a:lstStyle/>
          <a:p>
            <a:r>
              <a:rPr lang="en-US" dirty="0">
                <a:latin typeface="Garamond" charset="0"/>
                <a:ea typeface="Calibri" charset="0"/>
                <a:cs typeface="Times New Roman" charset="0"/>
              </a:rPr>
              <a:t>King, there is only one thing left for you to do. You know what it is. </a:t>
            </a:r>
            <a:endParaRPr lang="en-US" dirty="0"/>
          </a:p>
        </p:txBody>
      </p:sp>
    </p:spTree>
    <p:extLst>
      <p:ext uri="{BB962C8B-B14F-4D97-AF65-F5344CB8AC3E}">
        <p14:creationId xmlns:p14="http://schemas.microsoft.com/office/powerpoint/2010/main" val="5679003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534886" y="142422"/>
            <a:ext cx="9133114" cy="1216025"/>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p>
            <a:pPr eaLnBrk="1" hangingPunct="1">
              <a:defRPr/>
            </a:pPr>
            <a:r>
              <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erdana" charset="0"/>
              </a:rPr>
              <a:t>The Assassination of </a:t>
            </a:r>
            <a:br>
              <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erdana" charset="0"/>
              </a:rPr>
            </a:br>
            <a:r>
              <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erdana" charset="0"/>
              </a:rPr>
              <a:t>Martin Luther King Jr. (April 4, 1968)</a:t>
            </a:r>
          </a:p>
        </p:txBody>
      </p:sp>
      <p:sp>
        <p:nvSpPr>
          <p:cNvPr id="126979" name="Text Box 3"/>
          <p:cNvSpPr txBox="1">
            <a:spLocks noChangeArrowheads="1"/>
          </p:cNvSpPr>
          <p:nvPr/>
        </p:nvSpPr>
        <p:spPr bwMode="auto">
          <a:xfrm>
            <a:off x="1524000" y="1676401"/>
            <a:ext cx="9144000" cy="70167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Times New Roman" charset="0"/>
                <a:ea typeface="ＭＳ Ｐゴシック" charset="-128"/>
              </a:defRPr>
            </a:lvl1pPr>
            <a:lvl2pPr marL="742950" indent="-285750">
              <a:defRPr sz="2400" b="1">
                <a:solidFill>
                  <a:schemeClr val="tx1"/>
                </a:solidFill>
                <a:latin typeface="Times New Roman" charset="0"/>
                <a:ea typeface="ＭＳ Ｐゴシック" charset="-128"/>
              </a:defRPr>
            </a:lvl2pPr>
            <a:lvl3pPr marL="1143000" indent="-228600">
              <a:defRPr sz="2400" b="1">
                <a:solidFill>
                  <a:schemeClr val="tx1"/>
                </a:solidFill>
                <a:latin typeface="Times New Roman" charset="0"/>
                <a:ea typeface="ＭＳ Ｐゴシック" charset="-128"/>
              </a:defRPr>
            </a:lvl3pPr>
            <a:lvl4pPr marL="1600200" indent="-228600">
              <a:defRPr sz="2400" b="1">
                <a:solidFill>
                  <a:schemeClr val="tx1"/>
                </a:solidFill>
                <a:latin typeface="Times New Roman" charset="0"/>
                <a:ea typeface="ＭＳ Ｐゴシック" charset="-128"/>
              </a:defRPr>
            </a:lvl4pPr>
            <a:lvl5pPr marL="2057400" indent="-228600">
              <a:defRPr sz="2400" b="1">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128"/>
              </a:defRPr>
            </a:lvl9pPr>
          </a:lstStyle>
          <a:p>
            <a:pPr eaLnBrk="1" hangingPunct="1"/>
            <a:r>
              <a:rPr lang="en-US" altLang="x-none" sz="2000" dirty="0">
                <a:solidFill>
                  <a:srgbClr val="003300"/>
                </a:solidFill>
                <a:latin typeface="Verdana" charset="0"/>
              </a:rPr>
              <a:t>King became aware that economic issues must be part of the civil rights movement.</a:t>
            </a:r>
          </a:p>
        </p:txBody>
      </p:sp>
      <p:sp>
        <p:nvSpPr>
          <p:cNvPr id="126980" name="Text Box 4"/>
          <p:cNvSpPr txBox="1">
            <a:spLocks noChangeArrowheads="1"/>
          </p:cNvSpPr>
          <p:nvPr/>
        </p:nvSpPr>
        <p:spPr bwMode="auto">
          <a:xfrm>
            <a:off x="1524000" y="2667001"/>
            <a:ext cx="9144000" cy="161607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Times New Roman" charset="0"/>
                <a:ea typeface="ＭＳ Ｐゴシック" charset="-128"/>
              </a:defRPr>
            </a:lvl1pPr>
            <a:lvl2pPr marL="742950" indent="-285750">
              <a:defRPr sz="2400" b="1">
                <a:solidFill>
                  <a:schemeClr val="tx1"/>
                </a:solidFill>
                <a:latin typeface="Times New Roman" charset="0"/>
                <a:ea typeface="ＭＳ Ｐゴシック" charset="-128"/>
              </a:defRPr>
            </a:lvl2pPr>
            <a:lvl3pPr marL="1143000" indent="-228600">
              <a:defRPr sz="2400" b="1">
                <a:solidFill>
                  <a:schemeClr val="tx1"/>
                </a:solidFill>
                <a:latin typeface="Times New Roman" charset="0"/>
                <a:ea typeface="ＭＳ Ｐゴシック" charset="-128"/>
              </a:defRPr>
            </a:lvl3pPr>
            <a:lvl4pPr marL="1600200" indent="-228600">
              <a:defRPr sz="2400" b="1">
                <a:solidFill>
                  <a:schemeClr val="tx1"/>
                </a:solidFill>
                <a:latin typeface="Times New Roman" charset="0"/>
                <a:ea typeface="ＭＳ Ｐゴシック" charset="-128"/>
              </a:defRPr>
            </a:lvl4pPr>
            <a:lvl5pPr marL="2057400" indent="-228600">
              <a:defRPr sz="2400" b="1">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128"/>
              </a:defRPr>
            </a:lvl9pPr>
          </a:lstStyle>
          <a:p>
            <a:pPr eaLnBrk="1" hangingPunct="1"/>
            <a:r>
              <a:rPr lang="en-US" altLang="x-none" sz="2000" dirty="0">
                <a:solidFill>
                  <a:srgbClr val="003300"/>
                </a:solidFill>
                <a:latin typeface="Verdana" charset="0"/>
              </a:rPr>
              <a:t>King went to Memphis, Tennessee to help striking sanitation workers.  He led a march to city hall.</a:t>
            </a:r>
          </a:p>
          <a:p>
            <a:pPr eaLnBrk="1" hangingPunct="1"/>
            <a:endParaRPr lang="en-US" altLang="x-none" sz="2000" dirty="0">
              <a:solidFill>
                <a:srgbClr val="003300"/>
              </a:solidFill>
              <a:latin typeface="Verdana" charset="0"/>
            </a:endParaRPr>
          </a:p>
          <a:p>
            <a:pPr eaLnBrk="1" hangingPunct="1"/>
            <a:r>
              <a:rPr lang="en-US" altLang="x-none" sz="2000" dirty="0">
                <a:solidFill>
                  <a:srgbClr val="003300"/>
                </a:solidFill>
                <a:latin typeface="Verdana" charset="0"/>
              </a:rPr>
              <a:t>James Earl Ray shot and killed King as he stood on the balcony of his motel.</a:t>
            </a:r>
          </a:p>
        </p:txBody>
      </p:sp>
      <p:sp>
        <p:nvSpPr>
          <p:cNvPr id="126981" name="Text Box 5"/>
          <p:cNvSpPr txBox="1">
            <a:spLocks noChangeArrowheads="1"/>
          </p:cNvSpPr>
          <p:nvPr/>
        </p:nvSpPr>
        <p:spPr bwMode="auto">
          <a:xfrm>
            <a:off x="1524000" y="4648201"/>
            <a:ext cx="9144000" cy="132397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Times New Roman" charset="0"/>
                <a:ea typeface="ＭＳ Ｐゴシック" charset="-128"/>
              </a:defRPr>
            </a:lvl1pPr>
            <a:lvl2pPr marL="742950" indent="-285750">
              <a:defRPr sz="2400" b="1">
                <a:solidFill>
                  <a:schemeClr val="tx1"/>
                </a:solidFill>
                <a:latin typeface="Times New Roman" charset="0"/>
                <a:ea typeface="ＭＳ Ｐゴシック" charset="-128"/>
              </a:defRPr>
            </a:lvl2pPr>
            <a:lvl3pPr marL="1143000" indent="-228600">
              <a:defRPr sz="2400" b="1">
                <a:solidFill>
                  <a:schemeClr val="tx1"/>
                </a:solidFill>
                <a:latin typeface="Times New Roman" charset="0"/>
                <a:ea typeface="ＭＳ Ｐゴシック" charset="-128"/>
              </a:defRPr>
            </a:lvl3pPr>
            <a:lvl4pPr marL="1600200" indent="-228600">
              <a:defRPr sz="2400" b="1">
                <a:solidFill>
                  <a:schemeClr val="tx1"/>
                </a:solidFill>
                <a:latin typeface="Times New Roman" charset="0"/>
                <a:ea typeface="ＭＳ Ｐゴシック" charset="-128"/>
              </a:defRPr>
            </a:lvl4pPr>
            <a:lvl5pPr marL="2057400" indent="-228600">
              <a:defRPr sz="2400" b="1">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128"/>
              </a:defRPr>
            </a:lvl9pPr>
          </a:lstStyle>
          <a:p>
            <a:pPr eaLnBrk="1" hangingPunct="1"/>
            <a:r>
              <a:rPr lang="en-US" altLang="x-none" sz="2000" dirty="0">
                <a:solidFill>
                  <a:srgbClr val="003300"/>
                </a:solidFill>
                <a:latin typeface="Verdana" charset="0"/>
              </a:rPr>
              <a:t>Within hours, rioting erupted in more than 120 cities.  Within three weeks, 46 people were dead, some 2,600 were injured, and more than 21,000</a:t>
            </a:r>
          </a:p>
          <a:p>
            <a:pPr eaLnBrk="1" hangingPunct="1"/>
            <a:r>
              <a:rPr lang="en-US" altLang="x-none" sz="2000" dirty="0">
                <a:solidFill>
                  <a:srgbClr val="003300"/>
                </a:solidFill>
                <a:latin typeface="Verdana" charset="0"/>
              </a:rPr>
              <a:t>were arrested.</a:t>
            </a:r>
          </a:p>
        </p:txBody>
      </p:sp>
      <p:sp>
        <p:nvSpPr>
          <p:cNvPr id="57349" name="Rectangle 9">
            <a:hlinkClick r:id="" action="ppaction://hlinkshowjump?jump=firstslide"/>
          </p:cNvPr>
          <p:cNvSpPr>
            <a:spLocks noChangeArrowheads="1"/>
          </p:cNvSpPr>
          <p:nvPr/>
        </p:nvSpPr>
        <p:spPr bwMode="auto">
          <a:xfrm>
            <a:off x="8458200" y="6019800"/>
            <a:ext cx="60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Times New Roman" charset="0"/>
                <a:ea typeface="ＭＳ Ｐゴシック" charset="-128"/>
              </a:defRPr>
            </a:lvl1pPr>
            <a:lvl2pPr marL="742950" indent="-285750">
              <a:defRPr sz="2400" b="1">
                <a:solidFill>
                  <a:schemeClr val="tx1"/>
                </a:solidFill>
                <a:latin typeface="Times New Roman" charset="0"/>
                <a:ea typeface="ＭＳ Ｐゴシック" charset="-128"/>
              </a:defRPr>
            </a:lvl2pPr>
            <a:lvl3pPr marL="1143000" indent="-228600">
              <a:defRPr sz="2400" b="1">
                <a:solidFill>
                  <a:schemeClr val="tx1"/>
                </a:solidFill>
                <a:latin typeface="Times New Roman" charset="0"/>
                <a:ea typeface="ＭＳ Ｐゴシック" charset="-128"/>
              </a:defRPr>
            </a:lvl3pPr>
            <a:lvl4pPr marL="1600200" indent="-228600">
              <a:defRPr sz="2400" b="1">
                <a:solidFill>
                  <a:schemeClr val="tx1"/>
                </a:solidFill>
                <a:latin typeface="Times New Roman" charset="0"/>
                <a:ea typeface="ＭＳ Ｐゴシック" charset="-128"/>
              </a:defRPr>
            </a:lvl4pPr>
            <a:lvl5pPr marL="2057400" indent="-228600">
              <a:defRPr sz="2400" b="1">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128"/>
              </a:defRPr>
            </a:lvl9pPr>
          </a:lstStyle>
          <a:p>
            <a:endParaRPr lang="x-none" altLang="x-none" sz="1800"/>
          </a:p>
        </p:txBody>
      </p:sp>
      <p:pic>
        <p:nvPicPr>
          <p:cNvPr id="7" name="Picture 7" descr="6martin_182528"/>
          <p:cNvPicPr>
            <a:picLocks noChangeAspect="1" noChangeArrowheads="1"/>
          </p:cNvPicPr>
          <p:nvPr/>
        </p:nvPicPr>
        <p:blipFill>
          <a:blip r:embed="rId3">
            <a:extLst>
              <a:ext uri="{28A0092B-C50C-407E-A947-70E740481C1C}">
                <a14:useLocalDpi xmlns:a14="http://schemas.microsoft.com/office/drawing/2010/main" val="0"/>
              </a:ext>
            </a:extLst>
          </a:blip>
          <a:srcRect b="7076"/>
          <a:stretch>
            <a:fillRect/>
          </a:stretch>
        </p:blipFill>
        <p:spPr bwMode="auto">
          <a:xfrm>
            <a:off x="1534886" y="1406072"/>
            <a:ext cx="9144000" cy="51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308206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nodeType="clickEffect">
                                  <p:stCondLst>
                                    <p:cond delay="0"/>
                                  </p:stCondLst>
                                  <p:childTnLst>
                                    <p:animEffect transition="out" filter="blinds(horizontal)">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6979"/>
                                        </p:tgtEl>
                                        <p:attrNameLst>
                                          <p:attrName>style.visibility</p:attrName>
                                        </p:attrNameLst>
                                      </p:cBhvr>
                                      <p:to>
                                        <p:strVal val="visible"/>
                                      </p:to>
                                    </p:set>
                                    <p:animEffect transition="in" filter="wipe(left)">
                                      <p:cBhvr>
                                        <p:cTn id="12" dur="500"/>
                                        <p:tgtEl>
                                          <p:spTgt spid="12697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6980"/>
                                        </p:tgtEl>
                                        <p:attrNameLst>
                                          <p:attrName>style.visibility</p:attrName>
                                        </p:attrNameLst>
                                      </p:cBhvr>
                                      <p:to>
                                        <p:strVal val="visible"/>
                                      </p:to>
                                    </p:set>
                                    <p:animEffect transition="in" filter="wipe(left)">
                                      <p:cBhvr>
                                        <p:cTn id="17" dur="500"/>
                                        <p:tgtEl>
                                          <p:spTgt spid="12698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6981"/>
                                        </p:tgtEl>
                                        <p:attrNameLst>
                                          <p:attrName>style.visibility</p:attrName>
                                        </p:attrNameLst>
                                      </p:cBhvr>
                                      <p:to>
                                        <p:strVal val="visible"/>
                                      </p:to>
                                    </p:set>
                                    <p:animEffect transition="in" filter="wipe(left)">
                                      <p:cBhvr>
                                        <p:cTn id="22" dur="500"/>
                                        <p:tgtEl>
                                          <p:spTgt spid="1269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9" grpId="0" animBg="1"/>
      <p:bldP spid="126980" grpId="0" animBg="1"/>
      <p:bldP spid="12698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8915400" cy="685800"/>
          </a:xfrm>
        </p:spPr>
        <p:txBody>
          <a:bodyPr>
            <a:normAutofit fontScale="90000"/>
          </a:bodyPr>
          <a:lstStyle/>
          <a:p>
            <a:pPr>
              <a:defRPr/>
            </a:pPr>
            <a:r>
              <a:rPr lang="en-US" b="1" dirty="0" smtClean="0">
                <a:solidFill>
                  <a:srgbClr val="FF0000"/>
                </a:solidFill>
              </a:rPr>
              <a:t>Civil Rights </a:t>
            </a:r>
            <a:r>
              <a:rPr lang="en-US" b="1" dirty="0" smtClean="0">
                <a:solidFill>
                  <a:srgbClr val="FF0000"/>
                </a:solidFill>
              </a:rPr>
              <a:t>Act </a:t>
            </a:r>
            <a:r>
              <a:rPr lang="en-US" b="1" dirty="0" smtClean="0">
                <a:solidFill>
                  <a:srgbClr val="FF0000"/>
                </a:solidFill>
              </a:rPr>
              <a:t>of 1968</a:t>
            </a:r>
            <a:endParaRPr lang="en-US" b="1" dirty="0">
              <a:solidFill>
                <a:srgbClr val="FF0000"/>
              </a:solidFill>
            </a:endParaRPr>
          </a:p>
        </p:txBody>
      </p:sp>
      <p:sp>
        <p:nvSpPr>
          <p:cNvPr id="3" name="Content Placeholder 2"/>
          <p:cNvSpPr>
            <a:spLocks noGrp="1"/>
          </p:cNvSpPr>
          <p:nvPr>
            <p:ph idx="1"/>
          </p:nvPr>
        </p:nvSpPr>
        <p:spPr>
          <a:xfrm>
            <a:off x="1524000" y="703944"/>
            <a:ext cx="5943600" cy="2456543"/>
          </a:xfrm>
        </p:spPr>
        <p:txBody>
          <a:bodyPr>
            <a:normAutofit fontScale="77500" lnSpcReduction="20000"/>
          </a:bodyPr>
          <a:lstStyle/>
          <a:p>
            <a:pPr>
              <a:defRPr/>
            </a:pPr>
            <a:r>
              <a:rPr lang="en-US" sz="2500" dirty="0"/>
              <a:t>Written as a follow-up to the Civil Rights Act of 1964</a:t>
            </a:r>
          </a:p>
          <a:p>
            <a:pPr lvl="1">
              <a:defRPr/>
            </a:pPr>
            <a:r>
              <a:rPr lang="en-US" sz="2500" dirty="0"/>
              <a:t>Created to enforce equal housing opportunities for all races (AKA </a:t>
            </a:r>
            <a:r>
              <a:rPr lang="en-US" sz="2500" b="1" dirty="0">
                <a:solidFill>
                  <a:srgbClr val="FF0000"/>
                </a:solidFill>
              </a:rPr>
              <a:t>Fair Housing Act</a:t>
            </a:r>
            <a:r>
              <a:rPr lang="en-US" sz="2500" dirty="0"/>
              <a:t>)</a:t>
            </a:r>
          </a:p>
          <a:p>
            <a:pPr lvl="1">
              <a:defRPr/>
            </a:pPr>
            <a:r>
              <a:rPr lang="en-US" sz="2500" dirty="0"/>
              <a:t>You cannot refuse to rent or sell a house to anyone, anywhere, based upon their race, religion, national origin, and gender (since 1974)</a:t>
            </a:r>
          </a:p>
          <a:p>
            <a:pPr lvl="1">
              <a:defRPr/>
            </a:pPr>
            <a:r>
              <a:rPr lang="en-US" sz="2500" i="1" dirty="0"/>
              <a:t>“a </a:t>
            </a:r>
            <a:r>
              <a:rPr lang="en-US" sz="2500" i="1" dirty="0"/>
              <a:t>federal crime to “by force or by threat of force, injure, intimidate, or interfere with anyone … by reason of their race, color, religion, or national origin</a:t>
            </a:r>
            <a:r>
              <a:rPr lang="en-US" sz="2500" i="1" dirty="0"/>
              <a:t>.”</a:t>
            </a:r>
          </a:p>
          <a:p>
            <a:pPr lvl="1">
              <a:defRPr/>
            </a:pPr>
            <a:endParaRPr lang="en-US" sz="2800" dirty="0"/>
          </a:p>
        </p:txBody>
      </p:sp>
    </p:spTree>
    <p:extLst>
      <p:ext uri="{BB962C8B-B14F-4D97-AF65-F5344CB8AC3E}">
        <p14:creationId xmlns:p14="http://schemas.microsoft.com/office/powerpoint/2010/main" val="7494008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86259" y="914401"/>
            <a:ext cx="8829341" cy="1200329"/>
          </a:xfrm>
          <a:prstGeom prst="rect">
            <a:avLst/>
          </a:prstGeom>
        </p:spPr>
        <p:txBody>
          <a:bodyPr wrap="square">
            <a:spAutoFit/>
          </a:bodyPr>
          <a:lstStyle/>
          <a:p>
            <a:r>
              <a:rPr lang="en-US" sz="2400" dirty="0">
                <a:solidFill>
                  <a:srgbClr val="101010"/>
                </a:solidFill>
                <a:latin typeface="Open Sans" charset="0"/>
              </a:rPr>
              <a:t>Both the Vietnam War and the anti-war movement were peaking. Martin Luther King Jr. had been assassinated in the spring, igniting riots across the country.</a:t>
            </a:r>
            <a:endParaRPr lang="en-US" sz="2400" dirty="0"/>
          </a:p>
        </p:txBody>
      </p:sp>
      <p:sp>
        <p:nvSpPr>
          <p:cNvPr id="3" name="Rectangle 2"/>
          <p:cNvSpPr/>
          <p:nvPr/>
        </p:nvSpPr>
        <p:spPr>
          <a:xfrm>
            <a:off x="1813528" y="1"/>
            <a:ext cx="4602542" cy="769441"/>
          </a:xfrm>
          <a:prstGeom prst="rect">
            <a:avLst/>
          </a:prstGeom>
          <a:noFill/>
        </p:spPr>
        <p:txBody>
          <a:bodyPr wrap="none" lIns="91440" tIns="45720" rIns="91440" bIns="45720">
            <a:spAutoFit/>
          </a:bodyPr>
          <a:lstStyle/>
          <a:p>
            <a:pPr algn="ctr"/>
            <a:r>
              <a:rPr lang="en-US" sz="4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The Summer of ‘68</a:t>
            </a:r>
          </a:p>
        </p:txBody>
      </p:sp>
      <p:sp>
        <p:nvSpPr>
          <p:cNvPr id="4" name="Rectangle 3"/>
          <p:cNvSpPr/>
          <p:nvPr/>
        </p:nvSpPr>
        <p:spPr>
          <a:xfrm>
            <a:off x="1700773" y="2285089"/>
            <a:ext cx="8814826" cy="1200329"/>
          </a:xfrm>
          <a:prstGeom prst="rect">
            <a:avLst/>
          </a:prstGeom>
        </p:spPr>
        <p:txBody>
          <a:bodyPr wrap="square">
            <a:spAutoFit/>
          </a:bodyPr>
          <a:lstStyle/>
          <a:p>
            <a:r>
              <a:rPr lang="en-US" sz="2400" dirty="0">
                <a:solidFill>
                  <a:srgbClr val="101010"/>
                </a:solidFill>
                <a:latin typeface="Open Sans" charset="0"/>
              </a:rPr>
              <a:t>Devoted to improving civil rights, Robert F. Kennedy (younger brother of JFK) was perceived by many to be the only person in American politics capable of uniting the people.</a:t>
            </a:r>
            <a:endParaRPr lang="en-US" sz="2400" dirty="0"/>
          </a:p>
        </p:txBody>
      </p:sp>
    </p:spTree>
    <p:extLst>
      <p:ext uri="{BB962C8B-B14F-4D97-AF65-F5344CB8AC3E}">
        <p14:creationId xmlns:p14="http://schemas.microsoft.com/office/powerpoint/2010/main" val="1881433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24000"/>
            <a:ext cx="9144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473491" y="381000"/>
            <a:ext cx="7894725" cy="923330"/>
          </a:xfrm>
          <a:prstGeom prst="rect">
            <a:avLst/>
          </a:prstGeom>
          <a:noFill/>
        </p:spPr>
        <p:txBody>
          <a:bodyPr wrap="none">
            <a:spAutoFit/>
          </a:bodyPr>
          <a:lstStyle/>
          <a:p>
            <a:pPr algn="ctr">
              <a:defRPr/>
            </a:pPr>
            <a:r>
              <a:rPr lang="en-US" sz="54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ＭＳ Ｐゴシック" charset="0"/>
              </a:rPr>
              <a:t>Racial Segregation Timeline</a:t>
            </a:r>
          </a:p>
        </p:txBody>
      </p:sp>
    </p:spTree>
    <p:extLst>
      <p:ext uri="{BB962C8B-B14F-4D97-AF65-F5344CB8AC3E}">
        <p14:creationId xmlns:p14="http://schemas.microsoft.com/office/powerpoint/2010/main" val="10293214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509486" y="1752600"/>
            <a:ext cx="9144000" cy="28956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algn="ctr" rtl="0" eaLnBrk="0" fontAlgn="base" hangingPunct="0">
              <a:spcBef>
                <a:spcPct val="0"/>
              </a:spcBef>
              <a:spcAft>
                <a:spcPct val="0"/>
              </a:spcAft>
              <a:defRPr kumimoji="1" sz="4400">
                <a:solidFill>
                  <a:schemeClr val="tx2"/>
                </a:solidFill>
                <a:latin typeface="+mj-lt"/>
                <a:ea typeface="+mj-ea"/>
                <a:cs typeface="ＭＳ Ｐゴシック" charset="0"/>
              </a:defRPr>
            </a:lvl1pPr>
            <a:lvl2pPr algn="ctr" rtl="0" eaLnBrk="0" fontAlgn="base" hangingPunct="0">
              <a:spcBef>
                <a:spcPct val="0"/>
              </a:spcBef>
              <a:spcAft>
                <a:spcPct val="0"/>
              </a:spcAft>
              <a:defRPr kumimoji="1" sz="4400">
                <a:solidFill>
                  <a:schemeClr val="tx2"/>
                </a:solidFill>
                <a:latin typeface="Times New Roman" charset="0"/>
                <a:ea typeface="ＭＳ Ｐゴシック" charset="0"/>
                <a:cs typeface="ＭＳ Ｐゴシック" charset="0"/>
              </a:defRPr>
            </a:lvl2pPr>
            <a:lvl3pPr algn="ctr" rtl="0" eaLnBrk="0" fontAlgn="base" hangingPunct="0">
              <a:spcBef>
                <a:spcPct val="0"/>
              </a:spcBef>
              <a:spcAft>
                <a:spcPct val="0"/>
              </a:spcAft>
              <a:defRPr kumimoji="1" sz="4400">
                <a:solidFill>
                  <a:schemeClr val="tx2"/>
                </a:solidFill>
                <a:latin typeface="Times New Roman" charset="0"/>
                <a:ea typeface="ＭＳ Ｐゴシック" charset="0"/>
                <a:cs typeface="ＭＳ Ｐゴシック" charset="0"/>
              </a:defRPr>
            </a:lvl3pPr>
            <a:lvl4pPr algn="ctr" rtl="0" eaLnBrk="0" fontAlgn="base" hangingPunct="0">
              <a:spcBef>
                <a:spcPct val="0"/>
              </a:spcBef>
              <a:spcAft>
                <a:spcPct val="0"/>
              </a:spcAft>
              <a:defRPr kumimoji="1" sz="4400">
                <a:solidFill>
                  <a:schemeClr val="tx2"/>
                </a:solidFill>
                <a:latin typeface="Times New Roman" charset="0"/>
                <a:ea typeface="ＭＳ Ｐゴシック" charset="0"/>
                <a:cs typeface="ＭＳ Ｐゴシック" charset="0"/>
              </a:defRPr>
            </a:lvl4pPr>
            <a:lvl5pPr algn="ctr" rtl="0" eaLnBrk="0" fontAlgn="base" hangingPunct="0">
              <a:spcBef>
                <a:spcPct val="0"/>
              </a:spcBef>
              <a:spcAft>
                <a:spcPct val="0"/>
              </a:spcAft>
              <a:defRPr kumimoji="1" sz="4400">
                <a:solidFill>
                  <a:schemeClr val="tx2"/>
                </a:solidFill>
                <a:latin typeface="Times New Roman" charset="0"/>
                <a:ea typeface="ＭＳ Ｐゴシック" charset="0"/>
                <a:cs typeface="ＭＳ Ｐゴシック" charset="0"/>
              </a:defRPr>
            </a:lvl5pPr>
            <a:lvl6pPr marL="457200" algn="ctr" rtl="0" eaLnBrk="0" fontAlgn="base" hangingPunct="0">
              <a:spcBef>
                <a:spcPct val="0"/>
              </a:spcBef>
              <a:spcAft>
                <a:spcPct val="0"/>
              </a:spcAft>
              <a:defRPr kumimoji="1" sz="4400">
                <a:solidFill>
                  <a:schemeClr val="tx2"/>
                </a:solidFill>
                <a:latin typeface="Times New Roman" charset="0"/>
                <a:ea typeface="ＭＳ Ｐゴシック" charset="0"/>
              </a:defRPr>
            </a:lvl6pPr>
            <a:lvl7pPr marL="914400" algn="ctr" rtl="0" eaLnBrk="0" fontAlgn="base" hangingPunct="0">
              <a:spcBef>
                <a:spcPct val="0"/>
              </a:spcBef>
              <a:spcAft>
                <a:spcPct val="0"/>
              </a:spcAft>
              <a:defRPr kumimoji="1" sz="4400">
                <a:solidFill>
                  <a:schemeClr val="tx2"/>
                </a:solidFill>
                <a:latin typeface="Times New Roman" charset="0"/>
                <a:ea typeface="ＭＳ Ｐゴシック" charset="0"/>
              </a:defRPr>
            </a:lvl7pPr>
            <a:lvl8pPr marL="1371600" algn="ctr" rtl="0" eaLnBrk="0" fontAlgn="base" hangingPunct="0">
              <a:spcBef>
                <a:spcPct val="0"/>
              </a:spcBef>
              <a:spcAft>
                <a:spcPct val="0"/>
              </a:spcAft>
              <a:defRPr kumimoji="1" sz="4400">
                <a:solidFill>
                  <a:schemeClr val="tx2"/>
                </a:solidFill>
                <a:latin typeface="Times New Roman" charset="0"/>
                <a:ea typeface="ＭＳ Ｐゴシック" charset="0"/>
              </a:defRPr>
            </a:lvl8pPr>
            <a:lvl9pPr marL="1828800" algn="ctr" rtl="0" eaLnBrk="0" fontAlgn="base" hangingPunct="0">
              <a:spcBef>
                <a:spcPct val="0"/>
              </a:spcBef>
              <a:spcAft>
                <a:spcPct val="0"/>
              </a:spcAft>
              <a:defRPr kumimoji="1" sz="4400">
                <a:solidFill>
                  <a:schemeClr val="tx2"/>
                </a:solidFill>
                <a:latin typeface="Times New Roman" charset="0"/>
                <a:ea typeface="ＭＳ Ｐゴシック" charset="0"/>
              </a:defRPr>
            </a:lvl9pPr>
          </a:lstStyle>
          <a:p>
            <a:pPr>
              <a:defRPr/>
            </a:pPr>
            <a:r>
              <a:rPr lang="en-US" sz="6000" b="1" kern="0" spc="50" dirty="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latin typeface="Calibri" charset="0"/>
                <a:cs typeface="+mj-cs"/>
              </a:rPr>
              <a:t>The Modern </a:t>
            </a:r>
            <a:br>
              <a:rPr lang="en-US" sz="6000" b="1" kern="0" spc="50" dirty="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latin typeface="Calibri" charset="0"/>
                <a:cs typeface="+mj-cs"/>
              </a:rPr>
            </a:br>
            <a:r>
              <a:rPr lang="en-US" sz="6000" b="1" kern="0" spc="50" dirty="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latin typeface="Calibri" charset="0"/>
                <a:cs typeface="+mj-cs"/>
              </a:rPr>
              <a:t>Civil Rights Movement (1950s)</a:t>
            </a:r>
          </a:p>
        </p:txBody>
      </p:sp>
    </p:spTree>
    <p:extLst>
      <p:ext uri="{BB962C8B-B14F-4D97-AF65-F5344CB8AC3E}">
        <p14:creationId xmlns:p14="http://schemas.microsoft.com/office/powerpoint/2010/main" val="9983301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1" descr="Screen Shot 2016-06-05 at 7.44.42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65301" y="0"/>
            <a:ext cx="86471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48671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152400"/>
            <a:ext cx="9144000" cy="5693866"/>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en-US" sz="36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Could we be in a 3</a:t>
            </a:r>
            <a:r>
              <a:rPr lang="en-US" sz="3600" b="1" baseline="30000"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rd</a:t>
            </a:r>
            <a:r>
              <a:rPr lang="en-US" sz="36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 civil rights movement TODAY?</a:t>
            </a:r>
          </a:p>
          <a:p>
            <a:pPr algn="ctr"/>
            <a:r>
              <a:rPr lang="en-US" sz="3600"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(SYNTHESIS)</a:t>
            </a:r>
            <a:endParaRPr lang="en-US" sz="36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endParaRPr>
          </a:p>
          <a:p>
            <a:pPr marL="685800" indent="-685800">
              <a:buFont typeface="Wingdings" charset="2"/>
              <a:buChar char="Ø"/>
            </a:pPr>
            <a:r>
              <a:rPr lang="en-US" sz="32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President Obama elected as 44</a:t>
            </a:r>
            <a:r>
              <a:rPr lang="en-US" sz="3200" baseline="300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a:t>
            </a:r>
            <a:r>
              <a:rPr lang="en-US" sz="32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President of the US </a:t>
            </a:r>
            <a:r>
              <a:rPr lang="mr-IN" sz="32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lang="en-US" sz="32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culmination of all efforts of prior activists</a:t>
            </a:r>
          </a:p>
          <a:p>
            <a:pPr marL="685800" indent="-685800">
              <a:buFont typeface="Wingdings" charset="2"/>
              <a:buChar char="Ø"/>
            </a:pPr>
            <a:r>
              <a:rPr lang="en-US" sz="32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Black Lives Matter movement</a:t>
            </a:r>
          </a:p>
          <a:p>
            <a:pPr marL="685800" indent="-685800">
              <a:buFont typeface="Wingdings" charset="2"/>
              <a:buChar char="Ø"/>
            </a:pP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 response to overuse of police power post 9/11 (</a:t>
            </a:r>
            <a:r>
              <a:rPr lang="en-US" sz="32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use of police force)</a:t>
            </a:r>
          </a:p>
          <a:p>
            <a:pPr marL="1143000" lvl="1" indent="-685800">
              <a:buFont typeface="Wingdings" charset="2"/>
              <a:buChar char="Ø"/>
            </a:pP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Eric Garner</a:t>
            </a:r>
          </a:p>
          <a:p>
            <a:pPr marL="1143000" lvl="1" indent="-685800">
              <a:buFont typeface="Wingdings" charset="2"/>
              <a:buChar char="Ø"/>
            </a:pPr>
            <a:r>
              <a:rPr lang="en-US" sz="32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Ferguson, Missouri (fatal shooting of Michael Brown)</a:t>
            </a:r>
            <a:endPar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81230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5346" name="Rectangle 2"/>
          <p:cNvSpPr>
            <a:spLocks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185347" name="Rectangle 3"/>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185348" name="Rectangle 4"/>
          <p:cNvSpPr>
            <a:spLocks noGrp="1" noChangeArrowheads="1"/>
          </p:cNvSpPr>
          <p:nvPr>
            <p:ph type="title"/>
          </p:nvPr>
        </p:nvSpPr>
        <p:spPr>
          <a:xfrm>
            <a:off x="1524000" y="0"/>
            <a:ext cx="9144000" cy="914400"/>
          </a:xfrm>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lIns="90488" tIns="44450" rIns="90488" bIns="44450" rtlCol="0" anchor="ctr">
            <a:normAutofit/>
          </a:bodyPr>
          <a:lstStyle/>
          <a:p>
            <a:pPr>
              <a:defRPr/>
            </a:pPr>
            <a:r>
              <a:rPr lang="en-US" b="1" dirty="0" smtClean="0">
                <a:cs typeface="+mj-cs"/>
              </a:rPr>
              <a:t>The Struggle Over Civil Rights</a:t>
            </a:r>
          </a:p>
        </p:txBody>
      </p:sp>
      <p:sp>
        <p:nvSpPr>
          <p:cNvPr id="185349" name="Rectangle 5"/>
          <p:cNvSpPr>
            <a:spLocks noGrp="1" noChangeArrowheads="1"/>
          </p:cNvSpPr>
          <p:nvPr>
            <p:ph type="body" idx="1"/>
          </p:nvPr>
        </p:nvSpPr>
        <p:spPr>
          <a:xfrm>
            <a:off x="2362200" y="914400"/>
            <a:ext cx="8305800" cy="5943600"/>
          </a:xfrm>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lIns="90488" tIns="44450" rIns="90488" bIns="44450" rtlCol="0">
            <a:normAutofit/>
          </a:bodyPr>
          <a:lstStyle/>
          <a:p>
            <a:pPr>
              <a:lnSpc>
                <a:spcPct val="95000"/>
              </a:lnSpc>
              <a:defRPr/>
            </a:pPr>
            <a:r>
              <a:rPr lang="en-US" sz="3900" dirty="0"/>
              <a:t>The modern Civil Rights movement began in 1954 with the Supreme Court decision </a:t>
            </a:r>
            <a:r>
              <a:rPr lang="en-US" sz="3900" b="1" u="sng" dirty="0">
                <a:solidFill>
                  <a:srgbClr val="FF0000"/>
                </a:solidFill>
              </a:rPr>
              <a:t>Brown v Board of Education</a:t>
            </a:r>
            <a:r>
              <a:rPr lang="en-US" sz="3900" dirty="0"/>
              <a:t> of Topeka, Kansas</a:t>
            </a:r>
          </a:p>
          <a:p>
            <a:pPr lvl="1">
              <a:lnSpc>
                <a:spcPct val="95000"/>
              </a:lnSpc>
              <a:defRPr/>
            </a:pPr>
            <a:r>
              <a:rPr lang="en-US" sz="3900" dirty="0"/>
              <a:t>The NAACP took the lead in civil rights; </a:t>
            </a:r>
            <a:r>
              <a:rPr lang="en-US" sz="3900" b="1" u="sng" dirty="0"/>
              <a:t>Segregated schools</a:t>
            </a:r>
            <a:r>
              <a:rPr lang="en-US" sz="3900" dirty="0"/>
              <a:t> became their primary target</a:t>
            </a:r>
          </a:p>
          <a:p>
            <a:pPr lvl="1">
              <a:lnSpc>
                <a:spcPct val="95000"/>
              </a:lnSpc>
              <a:defRPr/>
            </a:pPr>
            <a:r>
              <a:rPr lang="en-US" sz="3900" dirty="0"/>
              <a:t>Their</a:t>
            </a:r>
            <a:r>
              <a:rPr lang="en-US" sz="3000" dirty="0"/>
              <a:t> </a:t>
            </a:r>
            <a:r>
              <a:rPr lang="en-US" sz="3900" dirty="0"/>
              <a:t>strategy</a:t>
            </a:r>
            <a:r>
              <a:rPr lang="en-US" sz="3000" dirty="0"/>
              <a:t> </a:t>
            </a:r>
            <a:r>
              <a:rPr lang="en-US" sz="3900" dirty="0"/>
              <a:t>was</a:t>
            </a:r>
            <a:r>
              <a:rPr lang="en-US" sz="3000" dirty="0"/>
              <a:t> </a:t>
            </a:r>
            <a:r>
              <a:rPr lang="en-US" sz="3900" dirty="0"/>
              <a:t>to</a:t>
            </a:r>
            <a:r>
              <a:rPr lang="en-US" sz="3000" dirty="0"/>
              <a:t> </a:t>
            </a:r>
            <a:r>
              <a:rPr lang="en-US" sz="3900" dirty="0"/>
              <a:t>use</a:t>
            </a:r>
            <a:r>
              <a:rPr lang="en-US" sz="3000" dirty="0"/>
              <a:t> </a:t>
            </a:r>
            <a:r>
              <a:rPr lang="en-US" sz="3900" dirty="0"/>
              <a:t>lawsuits to challenge that </a:t>
            </a:r>
            <a:r>
              <a:rPr lang="en-US" sz="3900" b="1" dirty="0"/>
              <a:t>segregation violated the 14</a:t>
            </a:r>
            <a:r>
              <a:rPr lang="en-US" sz="3900" b="1" baseline="30000" dirty="0"/>
              <a:t>th</a:t>
            </a:r>
            <a:r>
              <a:rPr lang="en-US" sz="3900" b="1" dirty="0"/>
              <a:t> Amendment </a:t>
            </a:r>
          </a:p>
        </p:txBody>
      </p:sp>
      <p:sp>
        <p:nvSpPr>
          <p:cNvPr id="185356" name="AutoShape 12"/>
          <p:cNvSpPr>
            <a:spLocks noChangeArrowheads="1"/>
          </p:cNvSpPr>
          <p:nvPr/>
        </p:nvSpPr>
        <p:spPr bwMode="auto">
          <a:xfrm>
            <a:off x="1828800" y="304800"/>
            <a:ext cx="8534400" cy="1066800"/>
          </a:xfrm>
          <a:prstGeom prst="wedgeRectCallout">
            <a:avLst>
              <a:gd name="adj1" fmla="val -856"/>
              <a:gd name="adj2" fmla="val 291370"/>
            </a:avLst>
          </a:prstGeom>
          <a:solidFill>
            <a:srgbClr val="CCFFCC"/>
          </a:solidFill>
          <a:ln w="381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a:lnSpc>
                <a:spcPct val="85000"/>
              </a:lnSpc>
              <a:defRPr/>
            </a:pPr>
            <a:r>
              <a:rPr lang="en-US" sz="3400" dirty="0">
                <a:latin typeface="Calibri" charset="0"/>
                <a:ea typeface="ＭＳ Ｐゴシック" charset="0"/>
              </a:rPr>
              <a:t>Segregated school districts spend </a:t>
            </a:r>
            <a:r>
              <a:rPr lang="en-US" sz="3400" dirty="0">
                <a:latin typeface="Calibri" charset="0"/>
                <a:ea typeface="ＭＳ Ｐゴシック" charset="0"/>
              </a:rPr>
              <a:t>10 times more on white students than black students</a:t>
            </a:r>
            <a:endParaRPr lang="en-US" sz="3400" dirty="0">
              <a:latin typeface="Calibri" charset="0"/>
              <a:ea typeface="ＭＳ Ｐゴシック" charset="0"/>
            </a:endParaRPr>
          </a:p>
        </p:txBody>
      </p:sp>
      <p:sp>
        <p:nvSpPr>
          <p:cNvPr id="185357" name="AutoShape 13"/>
          <p:cNvSpPr>
            <a:spLocks noChangeArrowheads="1"/>
          </p:cNvSpPr>
          <p:nvPr/>
        </p:nvSpPr>
        <p:spPr bwMode="auto">
          <a:xfrm>
            <a:off x="2971800" y="1371600"/>
            <a:ext cx="7696200" cy="1524000"/>
          </a:xfrm>
          <a:prstGeom prst="wedgeRectCallout">
            <a:avLst>
              <a:gd name="adj1" fmla="val 1917"/>
              <a:gd name="adj2" fmla="val 117190"/>
            </a:avLst>
          </a:prstGeom>
          <a:solidFill>
            <a:srgbClr val="FFCC99"/>
          </a:solidFill>
          <a:ln w="381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a:lnSpc>
                <a:spcPct val="85000"/>
              </a:lnSpc>
              <a:defRPr/>
            </a:pPr>
            <a:r>
              <a:rPr lang="en-US" sz="3600" dirty="0">
                <a:latin typeface="Calibri" charset="0"/>
                <a:ea typeface="ＭＳ Ｐゴシック" charset="0"/>
              </a:rPr>
              <a:t>NAACP attorneys successfully challenged discrimination in university admissions for graduate </a:t>
            </a:r>
            <a:r>
              <a:rPr lang="en-US" sz="3600" dirty="0">
                <a:latin typeface="Calibri" charset="0"/>
                <a:ea typeface="ＭＳ Ｐゴシック" charset="0"/>
              </a:rPr>
              <a:t>programs too</a:t>
            </a:r>
            <a:endParaRPr lang="en-US" sz="3600" dirty="0">
              <a:latin typeface="Calibri" charset="0"/>
              <a:ea typeface="ＭＳ Ｐゴシック" charset="0"/>
            </a:endParaRPr>
          </a:p>
        </p:txBody>
      </p:sp>
      <p:pic>
        <p:nvPicPr>
          <p:cNvPr id="10" name="Picture 9" descr="File:Educational separation in the US prior to Brown Map.svg"/>
          <p:cNvPicPr/>
          <p:nvPr/>
        </p:nvPicPr>
        <p:blipFill>
          <a:blip r:embed="rId3" cstate="print"/>
          <a:srcRect/>
          <a:stretch>
            <a:fillRect/>
          </a:stretch>
        </p:blipFill>
        <p:spPr bwMode="auto">
          <a:xfrm>
            <a:off x="1527630" y="1066800"/>
            <a:ext cx="9140371" cy="5791200"/>
          </a:xfrm>
          <a:prstGeom prst="rect">
            <a:avLst/>
          </a:prstGeom>
          <a:solidFill>
            <a:schemeClr val="bg1"/>
          </a:solidFill>
          <a:ln w="9525">
            <a:noFill/>
            <a:miter lim="800000"/>
            <a:headEnd/>
            <a:tailEnd/>
          </a:ln>
        </p:spPr>
      </p:pic>
    </p:spTree>
    <p:extLst>
      <p:ext uri="{BB962C8B-B14F-4D97-AF65-F5344CB8AC3E}">
        <p14:creationId xmlns:p14="http://schemas.microsoft.com/office/powerpoint/2010/main" val="6444919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534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534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53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53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 presetClass="exit" presetSubtype="10" fill="hold" grpId="1" nodeType="clickEffect">
                                  <p:stCondLst>
                                    <p:cond delay="0"/>
                                  </p:stCondLst>
                                  <p:childTnLst>
                                    <p:animEffect transition="out" filter="blinds(horizontal)">
                                      <p:cBhvr>
                                        <p:cTn id="22" dur="500"/>
                                        <p:tgtEl>
                                          <p:spTgt spid="185356"/>
                                        </p:tgtEl>
                                      </p:cBhvr>
                                    </p:animEffect>
                                    <p:set>
                                      <p:cBhvr>
                                        <p:cTn id="23" dur="1" fill="hold">
                                          <p:stCondLst>
                                            <p:cond delay="499"/>
                                          </p:stCondLst>
                                        </p:cTn>
                                        <p:tgtEl>
                                          <p:spTgt spid="185356"/>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3" presetClass="exit" presetSubtype="10" fill="hold" grpId="1" nodeType="clickEffect">
                                  <p:stCondLst>
                                    <p:cond delay="0"/>
                                  </p:stCondLst>
                                  <p:childTnLst>
                                    <p:animEffect transition="out" filter="blinds(horizontal)">
                                      <p:cBhvr>
                                        <p:cTn id="27" dur="500"/>
                                        <p:tgtEl>
                                          <p:spTgt spid="185357"/>
                                        </p:tgtEl>
                                      </p:cBhvr>
                                    </p:animEffect>
                                    <p:set>
                                      <p:cBhvr>
                                        <p:cTn id="28" dur="1" fill="hold">
                                          <p:stCondLst>
                                            <p:cond delay="499"/>
                                          </p:stCondLst>
                                        </p:cTn>
                                        <p:tgtEl>
                                          <p:spTgt spid="185357"/>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85349">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56" grpId="0" animBg="1"/>
      <p:bldP spid="185356" grpId="1" animBg="1"/>
      <p:bldP spid="185357" grpId="0" animBg="1"/>
      <p:bldP spid="185357" grpId="1"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0466" name="Rectangle 2"/>
          <p:cNvSpPr>
            <a:spLocks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190467" name="Rectangle 3"/>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190468" name="Rectangle 4"/>
          <p:cNvSpPr>
            <a:spLocks noGrp="1" noChangeArrowheads="1"/>
          </p:cNvSpPr>
          <p:nvPr>
            <p:ph type="title"/>
          </p:nvPr>
        </p:nvSpPr>
        <p:spPr>
          <a:xfrm>
            <a:off x="1524000" y="0"/>
            <a:ext cx="8915400" cy="838200"/>
          </a:xfrm>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lIns="90488" tIns="44450" rIns="90488" bIns="44450" rtlCol="0" anchor="ctr">
            <a:normAutofit/>
          </a:bodyPr>
          <a:lstStyle/>
          <a:p>
            <a:pPr>
              <a:defRPr/>
            </a:pPr>
            <a:r>
              <a:rPr lang="en-US" sz="4000" b="1" i="1" dirty="0">
                <a:solidFill>
                  <a:srgbClr val="FF0000"/>
                </a:solidFill>
              </a:rPr>
              <a:t>Brown v. Board of Education </a:t>
            </a:r>
            <a:r>
              <a:rPr lang="en-US" sz="4000" b="1" dirty="0">
                <a:solidFill>
                  <a:srgbClr val="FF0000"/>
                </a:solidFill>
              </a:rPr>
              <a:t>(1954)</a:t>
            </a:r>
            <a:endParaRPr lang="en-US" sz="4000" b="1" i="1" dirty="0">
              <a:solidFill>
                <a:srgbClr val="FF0000"/>
              </a:solidFill>
            </a:endParaRPr>
          </a:p>
        </p:txBody>
      </p:sp>
      <p:sp>
        <p:nvSpPr>
          <p:cNvPr id="190469" name="Rectangle 5"/>
          <p:cNvSpPr>
            <a:spLocks noGrp="1" noChangeArrowheads="1"/>
          </p:cNvSpPr>
          <p:nvPr>
            <p:ph type="body" idx="1"/>
          </p:nvPr>
        </p:nvSpPr>
        <p:spPr>
          <a:xfrm>
            <a:off x="1524000" y="838200"/>
            <a:ext cx="6578282" cy="6019800"/>
          </a:xfrm>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lIns="90488" tIns="44450" rIns="90488" bIns="44450" rtlCol="0">
            <a:normAutofit/>
          </a:bodyPr>
          <a:lstStyle/>
          <a:p>
            <a:pPr marL="457200" lvl="1" indent="0">
              <a:lnSpc>
                <a:spcPct val="95000"/>
              </a:lnSpc>
              <a:buNone/>
            </a:pPr>
            <a:r>
              <a:rPr lang="en-US" altLang="x-none" sz="2800" dirty="0"/>
              <a:t>The Topeka school district </a:t>
            </a:r>
            <a:r>
              <a:rPr lang="en-US" altLang="x-none" sz="2800" b="1" dirty="0"/>
              <a:t>denied</a:t>
            </a:r>
            <a:r>
              <a:rPr lang="en-US" altLang="x-none" sz="2800" dirty="0"/>
              <a:t> Linda Brown from </a:t>
            </a:r>
            <a:r>
              <a:rPr lang="en-US" altLang="x-none" sz="2800" b="1" dirty="0"/>
              <a:t>attending a white school</a:t>
            </a:r>
            <a:r>
              <a:rPr lang="en-US" altLang="x-none" sz="2800" dirty="0"/>
              <a:t> </a:t>
            </a:r>
            <a:r>
              <a:rPr lang="en-US" altLang="x-none" sz="2800" b="1" dirty="0"/>
              <a:t>4 blocks from her house</a:t>
            </a:r>
          </a:p>
          <a:p>
            <a:pPr lvl="1">
              <a:lnSpc>
                <a:spcPct val="95000"/>
              </a:lnSpc>
            </a:pPr>
            <a:r>
              <a:rPr lang="en-US" altLang="x-none" sz="2800" dirty="0"/>
              <a:t>NAACP lawyer </a:t>
            </a:r>
            <a:r>
              <a:rPr lang="en-US" altLang="x-none" sz="2800" b="1" u="sng" dirty="0">
                <a:solidFill>
                  <a:srgbClr val="FF0000"/>
                </a:solidFill>
              </a:rPr>
              <a:t>Thurgood Marshall</a:t>
            </a:r>
            <a:r>
              <a:rPr lang="en-US" altLang="x-none" sz="2800" dirty="0"/>
              <a:t> </a:t>
            </a:r>
            <a:r>
              <a:rPr lang="en-US" altLang="x-none" sz="2800" b="1" dirty="0"/>
              <a:t>used the 14</a:t>
            </a:r>
            <a:r>
              <a:rPr lang="en-US" altLang="x-none" sz="2800" b="1" baseline="30000" dirty="0"/>
              <a:t>th</a:t>
            </a:r>
            <a:r>
              <a:rPr lang="en-US" altLang="x-none" sz="2800" b="1" dirty="0"/>
              <a:t> Amendment to attack public school segregation</a:t>
            </a:r>
          </a:p>
          <a:p>
            <a:pPr lvl="2">
              <a:lnSpc>
                <a:spcPct val="95000"/>
              </a:lnSpc>
            </a:pPr>
            <a:r>
              <a:rPr lang="en-US" altLang="x-none" sz="2800" dirty="0"/>
              <a:t>Marshall argued that even </a:t>
            </a:r>
            <a:r>
              <a:rPr lang="ja-JP" altLang="en-US" sz="2800" dirty="0"/>
              <a:t>“</a:t>
            </a:r>
            <a:r>
              <a:rPr lang="en-US" altLang="ja-JP" sz="2800" dirty="0"/>
              <a:t>equal</a:t>
            </a:r>
            <a:r>
              <a:rPr lang="ja-JP" altLang="en-US" sz="2800" dirty="0"/>
              <a:t>”</a:t>
            </a:r>
            <a:r>
              <a:rPr lang="en-US" altLang="ja-JP" sz="2800" dirty="0"/>
              <a:t> schools, if separate, imply that black children are inferior to whites</a:t>
            </a:r>
            <a:endParaRPr lang="en-US" altLang="x-none" sz="2800" dirty="0"/>
          </a:p>
        </p:txBody>
      </p:sp>
      <p:pic>
        <p:nvPicPr>
          <p:cNvPr id="3" name="Picture 2"/>
          <p:cNvPicPr>
            <a:picLocks noChangeAspect="1"/>
          </p:cNvPicPr>
          <p:nvPr/>
        </p:nvPicPr>
        <p:blipFill>
          <a:blip r:embed="rId3"/>
          <a:stretch>
            <a:fillRect/>
          </a:stretch>
        </p:blipFill>
        <p:spPr>
          <a:xfrm>
            <a:off x="7821386" y="2438400"/>
            <a:ext cx="2869163" cy="3429000"/>
          </a:xfrm>
          <a:prstGeom prst="rect">
            <a:avLst/>
          </a:prstGeom>
        </p:spPr>
      </p:pic>
    </p:spTree>
    <p:extLst>
      <p:ext uri="{BB962C8B-B14F-4D97-AF65-F5344CB8AC3E}">
        <p14:creationId xmlns:p14="http://schemas.microsoft.com/office/powerpoint/2010/main" val="9577224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046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046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046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txBox="1">
            <a:spLocks noChangeArrowheads="1"/>
          </p:cNvSpPr>
          <p:nvPr/>
        </p:nvSpPr>
        <p:spPr>
          <a:xfrm>
            <a:off x="1524000" y="0"/>
            <a:ext cx="8915400" cy="838200"/>
          </a:xfrm>
          <a:prstGeom prst="rect">
            <a:avLst/>
          </a:prstGeom>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488" tIns="44450" rIns="90488" bIns="44450"/>
          <a:lstStyle>
            <a:lvl1pPr algn="ctr" rtl="0" eaLnBrk="0" fontAlgn="base" hangingPunct="0">
              <a:spcBef>
                <a:spcPct val="0"/>
              </a:spcBef>
              <a:spcAft>
                <a:spcPct val="0"/>
              </a:spcAft>
              <a:defRPr kumimoji="1" sz="4400">
                <a:solidFill>
                  <a:schemeClr val="tx2"/>
                </a:solidFill>
                <a:latin typeface="+mj-lt"/>
                <a:ea typeface="+mj-ea"/>
                <a:cs typeface="ＭＳ Ｐゴシック" charset="0"/>
              </a:defRPr>
            </a:lvl1pPr>
            <a:lvl2pPr algn="ctr" rtl="0" eaLnBrk="0" fontAlgn="base" hangingPunct="0">
              <a:spcBef>
                <a:spcPct val="0"/>
              </a:spcBef>
              <a:spcAft>
                <a:spcPct val="0"/>
              </a:spcAft>
              <a:defRPr kumimoji="1" sz="4400">
                <a:solidFill>
                  <a:schemeClr val="tx2"/>
                </a:solidFill>
                <a:latin typeface="Times New Roman" charset="0"/>
                <a:ea typeface="ＭＳ Ｐゴシック" charset="0"/>
                <a:cs typeface="ＭＳ Ｐゴシック" charset="0"/>
              </a:defRPr>
            </a:lvl2pPr>
            <a:lvl3pPr algn="ctr" rtl="0" eaLnBrk="0" fontAlgn="base" hangingPunct="0">
              <a:spcBef>
                <a:spcPct val="0"/>
              </a:spcBef>
              <a:spcAft>
                <a:spcPct val="0"/>
              </a:spcAft>
              <a:defRPr kumimoji="1" sz="4400">
                <a:solidFill>
                  <a:schemeClr val="tx2"/>
                </a:solidFill>
                <a:latin typeface="Times New Roman" charset="0"/>
                <a:ea typeface="ＭＳ Ｐゴシック" charset="0"/>
                <a:cs typeface="ＭＳ Ｐゴシック" charset="0"/>
              </a:defRPr>
            </a:lvl3pPr>
            <a:lvl4pPr algn="ctr" rtl="0" eaLnBrk="0" fontAlgn="base" hangingPunct="0">
              <a:spcBef>
                <a:spcPct val="0"/>
              </a:spcBef>
              <a:spcAft>
                <a:spcPct val="0"/>
              </a:spcAft>
              <a:defRPr kumimoji="1" sz="4400">
                <a:solidFill>
                  <a:schemeClr val="tx2"/>
                </a:solidFill>
                <a:latin typeface="Times New Roman" charset="0"/>
                <a:ea typeface="ＭＳ Ｐゴシック" charset="0"/>
                <a:cs typeface="ＭＳ Ｐゴシック" charset="0"/>
              </a:defRPr>
            </a:lvl4pPr>
            <a:lvl5pPr algn="ctr" rtl="0" eaLnBrk="0" fontAlgn="base" hangingPunct="0">
              <a:spcBef>
                <a:spcPct val="0"/>
              </a:spcBef>
              <a:spcAft>
                <a:spcPct val="0"/>
              </a:spcAft>
              <a:defRPr kumimoji="1" sz="4400">
                <a:solidFill>
                  <a:schemeClr val="tx2"/>
                </a:solidFill>
                <a:latin typeface="Times New Roman" charset="0"/>
                <a:ea typeface="ＭＳ Ｐゴシック" charset="0"/>
                <a:cs typeface="ＭＳ Ｐゴシック" charset="0"/>
              </a:defRPr>
            </a:lvl5pPr>
            <a:lvl6pPr marL="457200" algn="ctr" rtl="0" eaLnBrk="0" fontAlgn="base" hangingPunct="0">
              <a:spcBef>
                <a:spcPct val="0"/>
              </a:spcBef>
              <a:spcAft>
                <a:spcPct val="0"/>
              </a:spcAft>
              <a:defRPr kumimoji="1" sz="4400">
                <a:solidFill>
                  <a:schemeClr val="tx2"/>
                </a:solidFill>
                <a:latin typeface="Times New Roman" charset="0"/>
                <a:ea typeface="ＭＳ Ｐゴシック" charset="0"/>
              </a:defRPr>
            </a:lvl6pPr>
            <a:lvl7pPr marL="914400" algn="ctr" rtl="0" eaLnBrk="0" fontAlgn="base" hangingPunct="0">
              <a:spcBef>
                <a:spcPct val="0"/>
              </a:spcBef>
              <a:spcAft>
                <a:spcPct val="0"/>
              </a:spcAft>
              <a:defRPr kumimoji="1" sz="4400">
                <a:solidFill>
                  <a:schemeClr val="tx2"/>
                </a:solidFill>
                <a:latin typeface="Times New Roman" charset="0"/>
                <a:ea typeface="ＭＳ Ｐゴシック" charset="0"/>
              </a:defRPr>
            </a:lvl7pPr>
            <a:lvl8pPr marL="1371600" algn="ctr" rtl="0" eaLnBrk="0" fontAlgn="base" hangingPunct="0">
              <a:spcBef>
                <a:spcPct val="0"/>
              </a:spcBef>
              <a:spcAft>
                <a:spcPct val="0"/>
              </a:spcAft>
              <a:defRPr kumimoji="1" sz="4400">
                <a:solidFill>
                  <a:schemeClr val="tx2"/>
                </a:solidFill>
                <a:latin typeface="Times New Roman" charset="0"/>
                <a:ea typeface="ＭＳ Ｐゴシック" charset="0"/>
              </a:defRPr>
            </a:lvl8pPr>
            <a:lvl9pPr marL="1828800" algn="ctr" rtl="0" eaLnBrk="0" fontAlgn="base" hangingPunct="0">
              <a:spcBef>
                <a:spcPct val="0"/>
              </a:spcBef>
              <a:spcAft>
                <a:spcPct val="0"/>
              </a:spcAft>
              <a:defRPr kumimoji="1" sz="4400">
                <a:solidFill>
                  <a:schemeClr val="tx2"/>
                </a:solidFill>
                <a:latin typeface="Times New Roman" charset="0"/>
                <a:ea typeface="ＭＳ Ｐゴシック" charset="0"/>
              </a:defRPr>
            </a:lvl9pPr>
          </a:lstStyle>
          <a:p>
            <a:pPr>
              <a:defRPr/>
            </a:pPr>
            <a:r>
              <a:rPr lang="en-US" sz="4000" b="1" i="1" kern="0">
                <a:solidFill>
                  <a:srgbClr val="FF0000"/>
                </a:solidFill>
                <a:cs typeface="+mj-cs"/>
              </a:rPr>
              <a:t>Brown v. Board of Education </a:t>
            </a:r>
            <a:r>
              <a:rPr lang="en-US" sz="4000" b="1" kern="0">
                <a:solidFill>
                  <a:srgbClr val="FF0000"/>
                </a:solidFill>
                <a:cs typeface="+mj-cs"/>
              </a:rPr>
              <a:t>(1954)</a:t>
            </a:r>
            <a:endParaRPr lang="en-US" sz="4000" b="1" i="1" kern="0" dirty="0">
              <a:solidFill>
                <a:srgbClr val="FF0000"/>
              </a:solidFill>
              <a:cs typeface="+mj-cs"/>
            </a:endParaRPr>
          </a:p>
        </p:txBody>
      </p:sp>
      <p:sp>
        <p:nvSpPr>
          <p:cNvPr id="6" name="Rectangle 3"/>
          <p:cNvSpPr txBox="1">
            <a:spLocks noChangeArrowheads="1"/>
          </p:cNvSpPr>
          <p:nvPr/>
        </p:nvSpPr>
        <p:spPr>
          <a:xfrm>
            <a:off x="1524000" y="838200"/>
            <a:ext cx="5715000" cy="3810000"/>
          </a:xfrm>
          <a:prstGeom prst="rect">
            <a:avLst/>
          </a:prstGeom>
        </p:spPr>
        <p:txBody>
          <a:bodyPr/>
          <a:lstStyle>
            <a:lvl1pPr marL="342900" indent="-342900" algn="l" rtl="0" eaLnBrk="0" fontAlgn="base" hangingPunct="0">
              <a:spcBef>
                <a:spcPct val="20000"/>
              </a:spcBef>
              <a:spcAft>
                <a:spcPct val="0"/>
              </a:spcAft>
              <a:buClr>
                <a:schemeClr val="accent1"/>
              </a:buClr>
              <a:buFont typeface="Arial" charset="0"/>
              <a:buChar char="■"/>
              <a:defRPr kumimoji="1" sz="40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Font typeface="Arial" charset="0"/>
              <a:buChar char="–"/>
              <a:defRPr kumimoji="1" sz="4000">
                <a:solidFill>
                  <a:schemeClr val="tx1"/>
                </a:solidFill>
                <a:latin typeface="+mn-lt"/>
                <a:ea typeface="+mn-ea"/>
              </a:defRPr>
            </a:lvl2pPr>
            <a:lvl3pPr marL="1143000" indent="-228600" algn="l" rtl="0" eaLnBrk="0" fontAlgn="base" hangingPunct="0">
              <a:spcBef>
                <a:spcPct val="20000"/>
              </a:spcBef>
              <a:spcAft>
                <a:spcPct val="0"/>
              </a:spcAft>
              <a:buChar char="•"/>
              <a:defRPr kumimoji="1" sz="4000">
                <a:solidFill>
                  <a:schemeClr val="tx1"/>
                </a:solidFill>
                <a:latin typeface="+mn-lt"/>
                <a:ea typeface="+mn-ea"/>
              </a:defRPr>
            </a:lvl3pPr>
            <a:lvl4pPr marL="1600200" indent="-228600" algn="l" rtl="0" eaLnBrk="0" fontAlgn="base" hangingPunct="0">
              <a:spcBef>
                <a:spcPct val="20000"/>
              </a:spcBef>
              <a:spcAft>
                <a:spcPct val="0"/>
              </a:spcAft>
              <a:buChar char="•"/>
              <a:defRPr kumimoji="1" sz="4000">
                <a:solidFill>
                  <a:schemeClr val="tx1"/>
                </a:solidFill>
                <a:latin typeface="+mn-lt"/>
                <a:ea typeface="+mn-ea"/>
              </a:defRPr>
            </a:lvl4pPr>
            <a:lvl5pPr marL="2057400" indent="-228600" algn="l" rtl="0" eaLnBrk="0" fontAlgn="base" hangingPunct="0">
              <a:spcBef>
                <a:spcPct val="20000"/>
              </a:spcBef>
              <a:spcAft>
                <a:spcPct val="0"/>
              </a:spcAft>
              <a:buChar char="•"/>
              <a:defRPr kumimoji="1" sz="4000">
                <a:solidFill>
                  <a:schemeClr val="tx1"/>
                </a:solidFill>
                <a:latin typeface="+mn-lt"/>
                <a:ea typeface="+mn-ea"/>
              </a:defRPr>
            </a:lvl5pPr>
            <a:lvl6pPr marL="2514600" indent="-228600" algn="l" rtl="0" eaLnBrk="0" fontAlgn="base" hangingPunct="0">
              <a:spcBef>
                <a:spcPct val="20000"/>
              </a:spcBef>
              <a:spcAft>
                <a:spcPct val="0"/>
              </a:spcAft>
              <a:buChar char="•"/>
              <a:defRPr kumimoji="1" sz="4000">
                <a:solidFill>
                  <a:schemeClr val="tx1"/>
                </a:solidFill>
                <a:latin typeface="+mn-lt"/>
                <a:ea typeface="+mn-ea"/>
              </a:defRPr>
            </a:lvl6pPr>
            <a:lvl7pPr marL="2971800" indent="-228600" algn="l" rtl="0" eaLnBrk="0" fontAlgn="base" hangingPunct="0">
              <a:spcBef>
                <a:spcPct val="20000"/>
              </a:spcBef>
              <a:spcAft>
                <a:spcPct val="0"/>
              </a:spcAft>
              <a:buChar char="•"/>
              <a:defRPr kumimoji="1" sz="4000">
                <a:solidFill>
                  <a:schemeClr val="tx1"/>
                </a:solidFill>
                <a:latin typeface="+mn-lt"/>
                <a:ea typeface="+mn-ea"/>
              </a:defRPr>
            </a:lvl7pPr>
            <a:lvl8pPr marL="3429000" indent="-228600" algn="l" rtl="0" eaLnBrk="0" fontAlgn="base" hangingPunct="0">
              <a:spcBef>
                <a:spcPct val="20000"/>
              </a:spcBef>
              <a:spcAft>
                <a:spcPct val="0"/>
              </a:spcAft>
              <a:buChar char="•"/>
              <a:defRPr kumimoji="1" sz="4000">
                <a:solidFill>
                  <a:schemeClr val="tx1"/>
                </a:solidFill>
                <a:latin typeface="+mn-lt"/>
                <a:ea typeface="+mn-ea"/>
              </a:defRPr>
            </a:lvl8pPr>
            <a:lvl9pPr marL="3886200" indent="-228600" algn="l" rtl="0" eaLnBrk="0" fontAlgn="base" hangingPunct="0">
              <a:spcBef>
                <a:spcPct val="20000"/>
              </a:spcBef>
              <a:spcAft>
                <a:spcPct val="0"/>
              </a:spcAft>
              <a:buChar char="•"/>
              <a:defRPr kumimoji="1" sz="4000">
                <a:solidFill>
                  <a:schemeClr val="tx1"/>
                </a:solidFill>
                <a:latin typeface="+mn-lt"/>
                <a:ea typeface="+mn-ea"/>
              </a:defRPr>
            </a:lvl9pPr>
          </a:lstStyle>
          <a:p>
            <a:pPr>
              <a:lnSpc>
                <a:spcPct val="90000"/>
              </a:lnSpc>
              <a:spcBef>
                <a:spcPct val="15000"/>
              </a:spcBef>
            </a:pPr>
            <a:r>
              <a:rPr lang="en-US" altLang="x-none" sz="2900" kern="0" dirty="0"/>
              <a:t>The Supreme Court</a:t>
            </a:r>
            <a:r>
              <a:rPr lang="ja-JP" altLang="en-US" sz="2900" kern="0" dirty="0"/>
              <a:t>’</a:t>
            </a:r>
            <a:r>
              <a:rPr lang="en-US" altLang="ja-JP" sz="2900" kern="0" dirty="0"/>
              <a:t>s </a:t>
            </a:r>
            <a:r>
              <a:rPr lang="en-US" altLang="ja-JP" sz="2900" u="sng" kern="0" dirty="0">
                <a:solidFill>
                  <a:srgbClr val="FF0000"/>
                </a:solidFill>
              </a:rPr>
              <a:t>unanimous decision</a:t>
            </a:r>
            <a:r>
              <a:rPr lang="en-US" altLang="ja-JP" sz="2900" kern="0" dirty="0"/>
              <a:t> ruled </a:t>
            </a:r>
            <a:r>
              <a:rPr lang="ja-JP" altLang="en-US" sz="2900" kern="0" dirty="0"/>
              <a:t>“</a:t>
            </a:r>
            <a:r>
              <a:rPr lang="en-US" altLang="ja-JP" sz="2900" b="1" u="sng" kern="0" dirty="0">
                <a:solidFill>
                  <a:srgbClr val="FF0000"/>
                </a:solidFill>
              </a:rPr>
              <a:t>separate facilities are inherently unequal</a:t>
            </a:r>
            <a:r>
              <a:rPr lang="ja-JP" altLang="en-US" sz="2900" kern="0" dirty="0"/>
              <a:t>”</a:t>
            </a:r>
            <a:endParaRPr lang="en-US" altLang="ja-JP" sz="2900" kern="0" dirty="0"/>
          </a:p>
          <a:p>
            <a:pPr lvl="1">
              <a:lnSpc>
                <a:spcPct val="90000"/>
              </a:lnSpc>
              <a:spcBef>
                <a:spcPct val="15000"/>
              </a:spcBef>
            </a:pPr>
            <a:r>
              <a:rPr lang="en-US" altLang="x-none" sz="2900" kern="0" dirty="0"/>
              <a:t>Chief Justice Earl Warren stated that segregation violated the </a:t>
            </a:r>
            <a:r>
              <a:rPr lang="ja-JP" altLang="en-US" sz="2900" kern="0" dirty="0"/>
              <a:t>“</a:t>
            </a:r>
            <a:r>
              <a:rPr lang="en-US" altLang="ja-JP" sz="2900" kern="0" dirty="0"/>
              <a:t>equal protection clause</a:t>
            </a:r>
            <a:r>
              <a:rPr lang="ja-JP" altLang="en-US" sz="2900" kern="0" dirty="0"/>
              <a:t>”</a:t>
            </a:r>
            <a:r>
              <a:rPr lang="en-US" altLang="ja-JP" sz="2900" kern="0" dirty="0"/>
              <a:t> of the 14</a:t>
            </a:r>
            <a:r>
              <a:rPr lang="en-US" altLang="ja-JP" sz="2900" kern="0" baseline="30000" dirty="0"/>
              <a:t>th</a:t>
            </a:r>
            <a:r>
              <a:rPr lang="en-US" altLang="ja-JP" sz="2900" kern="0" dirty="0"/>
              <a:t> Amendment</a:t>
            </a:r>
          </a:p>
          <a:p>
            <a:pPr lvl="1">
              <a:lnSpc>
                <a:spcPct val="90000"/>
              </a:lnSpc>
              <a:spcBef>
                <a:spcPct val="15000"/>
              </a:spcBef>
            </a:pPr>
            <a:r>
              <a:rPr lang="en-US" altLang="x-none" sz="2900" kern="0" dirty="0"/>
              <a:t>The decision </a:t>
            </a:r>
            <a:r>
              <a:rPr lang="en-US" altLang="x-none" sz="2900" u="sng" kern="0" dirty="0"/>
              <a:t>overturned the Plessy v Ferguson (1896) </a:t>
            </a:r>
            <a:r>
              <a:rPr lang="ja-JP" altLang="en-US" sz="2900" kern="0" dirty="0"/>
              <a:t>“</a:t>
            </a:r>
            <a:r>
              <a:rPr lang="en-US" altLang="ja-JP" sz="2900" kern="0" dirty="0"/>
              <a:t>separate but equal</a:t>
            </a:r>
            <a:r>
              <a:rPr lang="ja-JP" altLang="en-US" sz="2900" kern="0" dirty="0"/>
              <a:t>”</a:t>
            </a:r>
            <a:r>
              <a:rPr lang="en-US" altLang="ja-JP" sz="2900" kern="0" dirty="0"/>
              <a:t> precedent</a:t>
            </a:r>
            <a:endParaRPr lang="en-US" altLang="x-none" sz="2900" kern="0" dirty="0"/>
          </a:p>
        </p:txBody>
      </p:sp>
    </p:spTree>
    <p:extLst>
      <p:ext uri="{BB962C8B-B14F-4D97-AF65-F5344CB8AC3E}">
        <p14:creationId xmlns:p14="http://schemas.microsoft.com/office/powerpoint/2010/main" val="18493183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5" descr="195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762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6" name="Picture 7" descr="neier-ap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8138" y="1600200"/>
            <a:ext cx="4259262"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9" descr="AP Photo of Brown v. Boar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3657600"/>
            <a:ext cx="426720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2027" name="Text Box 11"/>
          <p:cNvSpPr txBox="1">
            <a:spLocks noChangeArrowheads="1"/>
          </p:cNvSpPr>
          <p:nvPr/>
        </p:nvSpPr>
        <p:spPr bwMode="auto">
          <a:xfrm>
            <a:off x="1524000" y="422275"/>
            <a:ext cx="4572000" cy="10120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lnSpc>
                <a:spcPct val="85000"/>
              </a:lnSpc>
              <a:spcBef>
                <a:spcPct val="50000"/>
              </a:spcBef>
              <a:defRPr/>
            </a:pPr>
            <a:r>
              <a:rPr lang="en-US" sz="3500" dirty="0">
                <a:solidFill>
                  <a:srgbClr val="FF0000"/>
                </a:solidFill>
                <a:latin typeface="Calibri" charset="0"/>
                <a:ea typeface="ＭＳ Ｐゴシック" charset="0"/>
              </a:rPr>
              <a:t>Thurgood Marshall </a:t>
            </a:r>
            <a:br>
              <a:rPr lang="en-US" sz="3500" dirty="0">
                <a:solidFill>
                  <a:srgbClr val="FF0000"/>
                </a:solidFill>
                <a:latin typeface="Calibri" charset="0"/>
                <a:ea typeface="ＭＳ Ｐゴシック" charset="0"/>
              </a:rPr>
            </a:br>
            <a:r>
              <a:rPr lang="en-US" sz="3500" dirty="0">
                <a:solidFill>
                  <a:srgbClr val="FF0000"/>
                </a:solidFill>
                <a:latin typeface="Calibri" charset="0"/>
                <a:ea typeface="ＭＳ Ｐゴシック" charset="0"/>
              </a:rPr>
              <a:t>&amp; his NAACP legal team </a:t>
            </a:r>
          </a:p>
        </p:txBody>
      </p:sp>
      <p:sp>
        <p:nvSpPr>
          <p:cNvPr id="342028" name="Text Box 12"/>
          <p:cNvSpPr txBox="1">
            <a:spLocks noChangeArrowheads="1"/>
          </p:cNvSpPr>
          <p:nvPr/>
        </p:nvSpPr>
        <p:spPr bwMode="auto">
          <a:xfrm>
            <a:off x="7848600" y="6400800"/>
            <a:ext cx="2819400" cy="558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2400" b="1">
                <a:solidFill>
                  <a:schemeClr val="tx1"/>
                </a:solidFill>
                <a:latin typeface="Times New Roman" charset="0"/>
                <a:ea typeface="ＭＳ Ｐゴシック" charset="-128"/>
              </a:defRPr>
            </a:lvl1pPr>
            <a:lvl2pPr marL="742950" indent="-285750">
              <a:defRPr sz="2400" b="1">
                <a:solidFill>
                  <a:schemeClr val="tx1"/>
                </a:solidFill>
                <a:latin typeface="Times New Roman" charset="0"/>
                <a:ea typeface="ＭＳ Ｐゴシック" charset="-128"/>
              </a:defRPr>
            </a:lvl2pPr>
            <a:lvl3pPr marL="1143000" indent="-228600">
              <a:defRPr sz="2400" b="1">
                <a:solidFill>
                  <a:schemeClr val="tx1"/>
                </a:solidFill>
                <a:latin typeface="Times New Roman" charset="0"/>
                <a:ea typeface="ＭＳ Ｐゴシック" charset="-128"/>
              </a:defRPr>
            </a:lvl3pPr>
            <a:lvl4pPr marL="1600200" indent="-228600">
              <a:defRPr sz="2400" b="1">
                <a:solidFill>
                  <a:schemeClr val="tx1"/>
                </a:solidFill>
                <a:latin typeface="Times New Roman" charset="0"/>
                <a:ea typeface="ＭＳ Ｐゴシック" charset="-128"/>
              </a:defRPr>
            </a:lvl4pPr>
            <a:lvl5pPr marL="2057400" indent="-228600">
              <a:defRPr sz="2400" b="1">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128"/>
              </a:defRPr>
            </a:lvl9pPr>
          </a:lstStyle>
          <a:p>
            <a:pPr algn="ctr">
              <a:lnSpc>
                <a:spcPct val="85000"/>
              </a:lnSpc>
              <a:spcBef>
                <a:spcPct val="50000"/>
              </a:spcBef>
            </a:pPr>
            <a:r>
              <a:rPr lang="en-US" altLang="x-none" sz="3600" b="0">
                <a:solidFill>
                  <a:schemeClr val="folHlink"/>
                </a:solidFill>
                <a:effectLst>
                  <a:outerShdw blurRad="38100" dist="38100" dir="2700000" algn="tl">
                    <a:srgbClr val="C0C0C0"/>
                  </a:outerShdw>
                </a:effectLst>
                <a:latin typeface="Calibri" charset="0"/>
              </a:rPr>
              <a:t>Linda Brown</a:t>
            </a:r>
          </a:p>
        </p:txBody>
      </p:sp>
      <p:pic>
        <p:nvPicPr>
          <p:cNvPr id="342029" name="Picture 13" descr="thurgood-marshall-2-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962026"/>
            <a:ext cx="4203700" cy="56673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42031" name="Text Box 15"/>
          <p:cNvSpPr txBox="1">
            <a:spLocks noChangeArrowheads="1"/>
          </p:cNvSpPr>
          <p:nvPr/>
        </p:nvSpPr>
        <p:spPr bwMode="auto">
          <a:xfrm>
            <a:off x="5562600" y="3649664"/>
            <a:ext cx="5105400" cy="2946319"/>
          </a:xfrm>
          <a:prstGeom prst="rect">
            <a:avLst/>
          </a:prstGeom>
          <a:solidFill>
            <a:srgbClr val="CCFFFF"/>
          </a:solidFill>
          <a:ln w="381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2400" b="1">
                <a:solidFill>
                  <a:schemeClr val="tx1"/>
                </a:solidFill>
                <a:latin typeface="Times New Roman" charset="0"/>
                <a:ea typeface="ＭＳ Ｐゴシック" charset="-128"/>
              </a:defRPr>
            </a:lvl1pPr>
            <a:lvl2pPr marL="742950" indent="-285750">
              <a:defRPr sz="2400" b="1">
                <a:solidFill>
                  <a:schemeClr val="tx1"/>
                </a:solidFill>
                <a:latin typeface="Times New Roman" charset="0"/>
                <a:ea typeface="ＭＳ Ｐゴシック" charset="-128"/>
              </a:defRPr>
            </a:lvl2pPr>
            <a:lvl3pPr marL="1143000" indent="-228600">
              <a:defRPr sz="2400" b="1">
                <a:solidFill>
                  <a:schemeClr val="tx1"/>
                </a:solidFill>
                <a:latin typeface="Times New Roman" charset="0"/>
                <a:ea typeface="ＭＳ Ｐゴシック" charset="-128"/>
              </a:defRPr>
            </a:lvl3pPr>
            <a:lvl4pPr marL="1600200" indent="-228600">
              <a:defRPr sz="2400" b="1">
                <a:solidFill>
                  <a:schemeClr val="tx1"/>
                </a:solidFill>
                <a:latin typeface="Times New Roman" charset="0"/>
                <a:ea typeface="ＭＳ Ｐゴシック" charset="-128"/>
              </a:defRPr>
            </a:lvl4pPr>
            <a:lvl5pPr marL="2057400" indent="-228600">
              <a:defRPr sz="2400" b="1">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128"/>
              </a:defRPr>
            </a:lvl9pPr>
          </a:lstStyle>
          <a:p>
            <a:pPr algn="ctr">
              <a:lnSpc>
                <a:spcPct val="80000"/>
              </a:lnSpc>
              <a:spcBef>
                <a:spcPct val="50000"/>
              </a:spcBef>
            </a:pPr>
            <a:r>
              <a:rPr lang="en-US" altLang="x-none" sz="3300" b="0" dirty="0">
                <a:latin typeface="Calibri" charset="0"/>
              </a:rPr>
              <a:t>Thurgood Marshall</a:t>
            </a:r>
            <a:r>
              <a:rPr lang="ja-JP" altLang="en-US" sz="3300" b="0" dirty="0">
                <a:latin typeface="Arial" charset="0"/>
              </a:rPr>
              <a:t>’</a:t>
            </a:r>
            <a:r>
              <a:rPr lang="en-US" altLang="ja-JP" sz="3300" b="0" dirty="0">
                <a:latin typeface="Calibri" charset="0"/>
              </a:rPr>
              <a:t>s success in </a:t>
            </a:r>
            <a:r>
              <a:rPr lang="en-US" altLang="ja-JP" sz="3300" b="0" i="1" dirty="0">
                <a:latin typeface="Calibri" charset="0"/>
              </a:rPr>
              <a:t>Brown</a:t>
            </a:r>
            <a:r>
              <a:rPr lang="en-US" altLang="ja-JP" sz="3300" b="0" dirty="0">
                <a:latin typeface="Calibri" charset="0"/>
              </a:rPr>
              <a:t> made him the </a:t>
            </a:r>
            <a:r>
              <a:rPr lang="en-US" altLang="ja-JP" sz="3300" dirty="0">
                <a:solidFill>
                  <a:srgbClr val="FF0000"/>
                </a:solidFill>
                <a:latin typeface="Calibri" charset="0"/>
              </a:rPr>
              <a:t>most famous black lawyer in the U.S.</a:t>
            </a:r>
            <a:r>
              <a:rPr lang="en-US" altLang="ja-JP" sz="3300" b="0" dirty="0">
                <a:latin typeface="Calibri" charset="0"/>
              </a:rPr>
              <a:t>; In 1967, </a:t>
            </a:r>
            <a:r>
              <a:rPr lang="en-US" altLang="ja-JP" sz="3300" dirty="0">
                <a:solidFill>
                  <a:srgbClr val="FF0000"/>
                </a:solidFill>
                <a:latin typeface="Calibri" charset="0"/>
              </a:rPr>
              <a:t>he became the 1</a:t>
            </a:r>
            <a:r>
              <a:rPr lang="en-US" altLang="ja-JP" sz="3300" baseline="30000" dirty="0">
                <a:solidFill>
                  <a:srgbClr val="FF0000"/>
                </a:solidFill>
                <a:latin typeface="Calibri" charset="0"/>
              </a:rPr>
              <a:t>st</a:t>
            </a:r>
            <a:r>
              <a:rPr lang="en-US" altLang="ja-JP" sz="3300" dirty="0">
                <a:solidFill>
                  <a:srgbClr val="FF0000"/>
                </a:solidFill>
                <a:latin typeface="Calibri" charset="0"/>
              </a:rPr>
              <a:t> black justice appointed to the Supreme Court</a:t>
            </a:r>
            <a:endParaRPr lang="en-US" altLang="x-none" sz="3300" dirty="0">
              <a:solidFill>
                <a:srgbClr val="FF0000"/>
              </a:solidFill>
              <a:latin typeface="Calibri" charset="0"/>
            </a:endParaRPr>
          </a:p>
        </p:txBody>
      </p:sp>
    </p:spTree>
    <p:extLst>
      <p:ext uri="{BB962C8B-B14F-4D97-AF65-F5344CB8AC3E}">
        <p14:creationId xmlns:p14="http://schemas.microsoft.com/office/powerpoint/2010/main" val="9626518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342029"/>
                                        </p:tgtEl>
                                        <p:attrNameLst>
                                          <p:attrName>style.visibility</p:attrName>
                                        </p:attrNameLst>
                                      </p:cBhvr>
                                      <p:to>
                                        <p:strVal val="visible"/>
                                      </p:to>
                                    </p:set>
                                    <p:anim calcmode="lin" valueType="num">
                                      <p:cBhvr>
                                        <p:cTn id="7" dur="500" fill="hold"/>
                                        <p:tgtEl>
                                          <p:spTgt spid="342029"/>
                                        </p:tgtEl>
                                        <p:attrNameLst>
                                          <p:attrName>ppt_w</p:attrName>
                                        </p:attrNameLst>
                                      </p:cBhvr>
                                      <p:tavLst>
                                        <p:tav tm="0">
                                          <p:val>
                                            <p:fltVal val="0"/>
                                          </p:val>
                                        </p:tav>
                                        <p:tav tm="100000">
                                          <p:val>
                                            <p:strVal val="#ppt_w"/>
                                          </p:val>
                                        </p:tav>
                                      </p:tavLst>
                                    </p:anim>
                                    <p:anim calcmode="lin" valueType="num">
                                      <p:cBhvr>
                                        <p:cTn id="8" dur="500" fill="hold"/>
                                        <p:tgtEl>
                                          <p:spTgt spid="342029"/>
                                        </p:tgtEl>
                                        <p:attrNameLst>
                                          <p:attrName>ppt_h</p:attrName>
                                        </p:attrNameLst>
                                      </p:cBhvr>
                                      <p:tavLst>
                                        <p:tav tm="0">
                                          <p:val>
                                            <p:fltVal val="0"/>
                                          </p:val>
                                        </p:tav>
                                        <p:tav tm="100000">
                                          <p:val>
                                            <p:strVal val="#ppt_h"/>
                                          </p:val>
                                        </p:tav>
                                      </p:tavLst>
                                    </p:anim>
                                    <p:animEffect transition="in" filter="fade">
                                      <p:cBhvr>
                                        <p:cTn id="9" dur="500"/>
                                        <p:tgtEl>
                                          <p:spTgt spid="342029"/>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342031"/>
                                        </p:tgtEl>
                                        <p:attrNameLst>
                                          <p:attrName>style.visibility</p:attrName>
                                        </p:attrNameLst>
                                      </p:cBhvr>
                                      <p:to>
                                        <p:strVal val="visible"/>
                                      </p:to>
                                    </p:set>
                                    <p:anim calcmode="lin" valueType="num">
                                      <p:cBhvr>
                                        <p:cTn id="12" dur="500" fill="hold"/>
                                        <p:tgtEl>
                                          <p:spTgt spid="342031"/>
                                        </p:tgtEl>
                                        <p:attrNameLst>
                                          <p:attrName>ppt_w</p:attrName>
                                        </p:attrNameLst>
                                      </p:cBhvr>
                                      <p:tavLst>
                                        <p:tav tm="0">
                                          <p:val>
                                            <p:fltVal val="0"/>
                                          </p:val>
                                        </p:tav>
                                        <p:tav tm="100000">
                                          <p:val>
                                            <p:strVal val="#ppt_w"/>
                                          </p:val>
                                        </p:tav>
                                      </p:tavLst>
                                    </p:anim>
                                    <p:anim calcmode="lin" valueType="num">
                                      <p:cBhvr>
                                        <p:cTn id="13" dur="500" fill="hold"/>
                                        <p:tgtEl>
                                          <p:spTgt spid="342031"/>
                                        </p:tgtEl>
                                        <p:attrNameLst>
                                          <p:attrName>ppt_h</p:attrName>
                                        </p:attrNameLst>
                                      </p:cBhvr>
                                      <p:tavLst>
                                        <p:tav tm="0">
                                          <p:val>
                                            <p:fltVal val="0"/>
                                          </p:val>
                                        </p:tav>
                                        <p:tav tm="100000">
                                          <p:val>
                                            <p:strVal val="#ppt_h"/>
                                          </p:val>
                                        </p:tav>
                                      </p:tavLst>
                                    </p:anim>
                                    <p:animEffect transition="in" filter="fade">
                                      <p:cBhvr>
                                        <p:cTn id="14" dur="500"/>
                                        <p:tgtEl>
                                          <p:spTgt spid="342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0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5" descr="br0169s"/>
          <p:cNvPicPr>
            <a:picLocks noChangeAspect="1" noChangeArrowheads="1"/>
          </p:cNvPicPr>
          <p:nvPr/>
        </p:nvPicPr>
        <p:blipFill>
          <a:blip r:embed="rId2">
            <a:extLst>
              <a:ext uri="{28A0092B-C50C-407E-A947-70E740481C1C}">
                <a14:useLocalDpi xmlns:a14="http://schemas.microsoft.com/office/drawing/2010/main" val="0"/>
              </a:ext>
            </a:extLst>
          </a:blip>
          <a:srcRect l="7356" t="12500" r="6207" b="14999"/>
          <a:stretch>
            <a:fillRect/>
          </a:stretch>
        </p:blipFill>
        <p:spPr bwMode="auto">
          <a:xfrm>
            <a:off x="1498600" y="-1"/>
            <a:ext cx="5588000" cy="689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0"/>
          <p:cNvSpPr txBox="1">
            <a:spLocks noChangeArrowheads="1"/>
          </p:cNvSpPr>
          <p:nvPr/>
        </p:nvSpPr>
        <p:spPr>
          <a:xfrm>
            <a:off x="7086600" y="228600"/>
            <a:ext cx="3276600" cy="4572000"/>
          </a:xfrm>
          <a:prstGeom prst="rect">
            <a:avLst/>
          </a:prstGeom>
        </p:spPr>
        <p:txBody>
          <a:bodyPr/>
          <a:lstStyle>
            <a:lvl1pPr marL="342900" indent="-342900" algn="l" rtl="0" eaLnBrk="0" fontAlgn="base" hangingPunct="0">
              <a:spcBef>
                <a:spcPct val="20000"/>
              </a:spcBef>
              <a:spcAft>
                <a:spcPct val="0"/>
              </a:spcAft>
              <a:buClr>
                <a:schemeClr val="accent1"/>
              </a:buClr>
              <a:buFont typeface="Arial" charset="0"/>
              <a:buChar char="■"/>
              <a:defRPr kumimoji="1" sz="40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Font typeface="Arial" charset="0"/>
              <a:buChar char="–"/>
              <a:defRPr kumimoji="1" sz="4000">
                <a:solidFill>
                  <a:schemeClr val="tx1"/>
                </a:solidFill>
                <a:latin typeface="+mn-lt"/>
                <a:ea typeface="+mn-ea"/>
              </a:defRPr>
            </a:lvl2pPr>
            <a:lvl3pPr marL="1143000" indent="-228600" algn="l" rtl="0" eaLnBrk="0" fontAlgn="base" hangingPunct="0">
              <a:spcBef>
                <a:spcPct val="20000"/>
              </a:spcBef>
              <a:spcAft>
                <a:spcPct val="0"/>
              </a:spcAft>
              <a:buChar char="•"/>
              <a:defRPr kumimoji="1" sz="4000">
                <a:solidFill>
                  <a:schemeClr val="tx1"/>
                </a:solidFill>
                <a:latin typeface="+mn-lt"/>
                <a:ea typeface="+mn-ea"/>
              </a:defRPr>
            </a:lvl3pPr>
            <a:lvl4pPr marL="1600200" indent="-228600" algn="l" rtl="0" eaLnBrk="0" fontAlgn="base" hangingPunct="0">
              <a:spcBef>
                <a:spcPct val="20000"/>
              </a:spcBef>
              <a:spcAft>
                <a:spcPct val="0"/>
              </a:spcAft>
              <a:buChar char="•"/>
              <a:defRPr kumimoji="1" sz="4000">
                <a:solidFill>
                  <a:schemeClr val="tx1"/>
                </a:solidFill>
                <a:latin typeface="+mn-lt"/>
                <a:ea typeface="+mn-ea"/>
              </a:defRPr>
            </a:lvl4pPr>
            <a:lvl5pPr marL="2057400" indent="-228600" algn="l" rtl="0" eaLnBrk="0" fontAlgn="base" hangingPunct="0">
              <a:spcBef>
                <a:spcPct val="20000"/>
              </a:spcBef>
              <a:spcAft>
                <a:spcPct val="0"/>
              </a:spcAft>
              <a:buChar char="•"/>
              <a:defRPr kumimoji="1" sz="4000">
                <a:solidFill>
                  <a:schemeClr val="tx1"/>
                </a:solidFill>
                <a:latin typeface="+mn-lt"/>
                <a:ea typeface="+mn-ea"/>
              </a:defRPr>
            </a:lvl5pPr>
            <a:lvl6pPr marL="2514600" indent="-228600" algn="l" rtl="0" eaLnBrk="0" fontAlgn="base" hangingPunct="0">
              <a:spcBef>
                <a:spcPct val="20000"/>
              </a:spcBef>
              <a:spcAft>
                <a:spcPct val="0"/>
              </a:spcAft>
              <a:buChar char="•"/>
              <a:defRPr kumimoji="1" sz="4000">
                <a:solidFill>
                  <a:schemeClr val="tx1"/>
                </a:solidFill>
                <a:latin typeface="+mn-lt"/>
                <a:ea typeface="+mn-ea"/>
              </a:defRPr>
            </a:lvl6pPr>
            <a:lvl7pPr marL="2971800" indent="-228600" algn="l" rtl="0" eaLnBrk="0" fontAlgn="base" hangingPunct="0">
              <a:spcBef>
                <a:spcPct val="20000"/>
              </a:spcBef>
              <a:spcAft>
                <a:spcPct val="0"/>
              </a:spcAft>
              <a:buChar char="•"/>
              <a:defRPr kumimoji="1" sz="4000">
                <a:solidFill>
                  <a:schemeClr val="tx1"/>
                </a:solidFill>
                <a:latin typeface="+mn-lt"/>
                <a:ea typeface="+mn-ea"/>
              </a:defRPr>
            </a:lvl7pPr>
            <a:lvl8pPr marL="3429000" indent="-228600" algn="l" rtl="0" eaLnBrk="0" fontAlgn="base" hangingPunct="0">
              <a:spcBef>
                <a:spcPct val="20000"/>
              </a:spcBef>
              <a:spcAft>
                <a:spcPct val="0"/>
              </a:spcAft>
              <a:buChar char="•"/>
              <a:defRPr kumimoji="1" sz="4000">
                <a:solidFill>
                  <a:schemeClr val="tx1"/>
                </a:solidFill>
                <a:latin typeface="+mn-lt"/>
                <a:ea typeface="+mn-ea"/>
              </a:defRPr>
            </a:lvl8pPr>
            <a:lvl9pPr marL="3886200" indent="-228600" algn="l" rtl="0" eaLnBrk="0" fontAlgn="base" hangingPunct="0">
              <a:spcBef>
                <a:spcPct val="20000"/>
              </a:spcBef>
              <a:spcAft>
                <a:spcPct val="0"/>
              </a:spcAft>
              <a:buChar char="•"/>
              <a:defRPr kumimoji="1" sz="4000">
                <a:solidFill>
                  <a:schemeClr val="tx1"/>
                </a:solidFill>
                <a:latin typeface="+mn-lt"/>
                <a:ea typeface="+mn-ea"/>
              </a:defRPr>
            </a:lvl9pPr>
          </a:lstStyle>
          <a:p>
            <a:pPr eaLnBrk="1" hangingPunct="1">
              <a:defRPr/>
            </a:pPr>
            <a:r>
              <a:rPr lang="en-US" i="1" kern="0">
                <a:effectLst>
                  <a:outerShdw blurRad="38100" dist="38100" dir="2700000" algn="tl">
                    <a:srgbClr val="000000"/>
                  </a:outerShdw>
                </a:effectLst>
                <a:latin typeface="High Tower Text" pitchFamily="18" charset="0"/>
              </a:rPr>
              <a:t>Brown</a:t>
            </a:r>
            <a:r>
              <a:rPr lang="en-US" kern="0">
                <a:effectLst>
                  <a:outerShdw blurRad="38100" dist="38100" dir="2700000" algn="tl">
                    <a:srgbClr val="000000"/>
                  </a:outerShdw>
                </a:effectLst>
                <a:latin typeface="High Tower Text" pitchFamily="18" charset="0"/>
              </a:rPr>
              <a:t> decision</a:t>
            </a:r>
          </a:p>
          <a:p>
            <a:pPr eaLnBrk="1" hangingPunct="1">
              <a:defRPr/>
            </a:pPr>
            <a:r>
              <a:rPr lang="en-US" kern="0">
                <a:effectLst>
                  <a:outerShdw blurRad="38100" dist="38100" dir="2700000" algn="tl">
                    <a:srgbClr val="000000"/>
                  </a:outerShdw>
                </a:effectLst>
                <a:latin typeface="High Tower Text" pitchFamily="18" charset="0"/>
              </a:rPr>
              <a:t>“All deliberate speed”</a:t>
            </a:r>
          </a:p>
          <a:p>
            <a:pPr eaLnBrk="1" hangingPunct="1">
              <a:defRPr/>
            </a:pPr>
            <a:r>
              <a:rPr lang="en-US" kern="0">
                <a:effectLst>
                  <a:outerShdw blurRad="38100" dist="38100" dir="2700000" algn="tl">
                    <a:srgbClr val="000000"/>
                  </a:outerShdw>
                </a:effectLst>
                <a:latin typeface="High Tower Text" pitchFamily="18" charset="0"/>
              </a:rPr>
              <a:t>Significant integration did not begin until mid/late 1960s</a:t>
            </a:r>
          </a:p>
        </p:txBody>
      </p:sp>
    </p:spTree>
    <p:extLst>
      <p:ext uri="{BB962C8B-B14F-4D97-AF65-F5344CB8AC3E}">
        <p14:creationId xmlns:p14="http://schemas.microsoft.com/office/powerpoint/2010/main" val="1470901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5638800" y="0"/>
            <a:ext cx="5029200" cy="914400"/>
          </a:xfrm>
        </p:spPr>
        <p:txBody>
          <a:bodyPr/>
          <a:lstStyle/>
          <a:p>
            <a:r>
              <a:rPr lang="en-US" altLang="x-none">
                <a:latin typeface="Calibri" charset="0"/>
              </a:rPr>
              <a:t>Resistance to </a:t>
            </a:r>
            <a:r>
              <a:rPr lang="en-US" altLang="x-none" i="1" u="sng">
                <a:latin typeface="Calibri" charset="0"/>
              </a:rPr>
              <a:t>Brown</a:t>
            </a:r>
            <a:r>
              <a:rPr lang="en-US" altLang="x-none">
                <a:latin typeface="Calibri" charset="0"/>
              </a:rPr>
              <a:t> </a:t>
            </a:r>
          </a:p>
        </p:txBody>
      </p:sp>
      <p:pic>
        <p:nvPicPr>
          <p:cNvPr id="43010" name="Picture 5" descr="3609421840_9e668b258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5029200"/>
            <a:ext cx="7772400"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1" name="Picture 7" descr="Georgia Governor Eugene Talmadge bites his cigar at a Democratic National Committee meeting in Washington, D.C. , in a Jan. 9, 1936 file photo. Newly released files from a horrific lynching of two black couples 61 years ago contain a disturbing revelation: The FBI investigated suspicions that Talmadge, a three-term governor of Georgia, approved the murders to sway rural white voters during a tough election campaig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4488" y="381000"/>
            <a:ext cx="3643312"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68" name="AutoShape 8"/>
          <p:cNvSpPr>
            <a:spLocks noChangeArrowheads="1"/>
          </p:cNvSpPr>
          <p:nvPr/>
        </p:nvSpPr>
        <p:spPr bwMode="auto">
          <a:xfrm>
            <a:off x="5410200" y="990600"/>
            <a:ext cx="5105400" cy="4038600"/>
          </a:xfrm>
          <a:prstGeom prst="wedgeRectCallout">
            <a:avLst>
              <a:gd name="adj1" fmla="val -84236"/>
              <a:gd name="adj2" fmla="val -39662"/>
            </a:avLst>
          </a:prstGeom>
          <a:solidFill>
            <a:srgbClr val="CCFFCC"/>
          </a:solidFill>
          <a:ln w="381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b="1">
                <a:solidFill>
                  <a:schemeClr val="tx1"/>
                </a:solidFill>
                <a:latin typeface="Times New Roman" charset="0"/>
                <a:ea typeface="ＭＳ Ｐゴシック" charset="-128"/>
              </a:defRPr>
            </a:lvl1pPr>
            <a:lvl2pPr marL="742950" indent="-285750">
              <a:defRPr sz="2400" b="1">
                <a:solidFill>
                  <a:schemeClr val="tx1"/>
                </a:solidFill>
                <a:latin typeface="Times New Roman" charset="0"/>
                <a:ea typeface="ＭＳ Ｐゴシック" charset="-128"/>
              </a:defRPr>
            </a:lvl2pPr>
            <a:lvl3pPr marL="1143000" indent="-228600">
              <a:defRPr sz="2400" b="1">
                <a:solidFill>
                  <a:schemeClr val="tx1"/>
                </a:solidFill>
                <a:latin typeface="Times New Roman" charset="0"/>
                <a:ea typeface="ＭＳ Ｐゴシック" charset="-128"/>
              </a:defRPr>
            </a:lvl3pPr>
            <a:lvl4pPr marL="1600200" indent="-228600">
              <a:defRPr sz="2400" b="1">
                <a:solidFill>
                  <a:schemeClr val="tx1"/>
                </a:solidFill>
                <a:latin typeface="Times New Roman" charset="0"/>
                <a:ea typeface="ＭＳ Ｐゴシック" charset="-128"/>
              </a:defRPr>
            </a:lvl4pPr>
            <a:lvl5pPr marL="2057400" indent="-228600">
              <a:defRPr sz="2400" b="1">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128"/>
              </a:defRPr>
            </a:lvl9pPr>
          </a:lstStyle>
          <a:p>
            <a:pPr algn="ctr">
              <a:lnSpc>
                <a:spcPct val="85000"/>
              </a:lnSpc>
            </a:pPr>
            <a:r>
              <a:rPr lang="ja-JP" altLang="en-US" sz="3400" b="0">
                <a:latin typeface="Arial" charset="0"/>
              </a:rPr>
              <a:t>“</a:t>
            </a:r>
            <a:r>
              <a:rPr lang="en-US" altLang="ja-JP" sz="3400" b="0">
                <a:latin typeface="Calibri" charset="0"/>
              </a:rPr>
              <a:t>The people of Georgia will not comply with the decision of the court… We're going to do whatever is necessary in Georgia to keep white children in white schools and colored children in colored schools." </a:t>
            </a:r>
            <a:endParaRPr lang="en-US" altLang="x-none" sz="3400" b="0">
              <a:latin typeface="Calibri" charset="0"/>
            </a:endParaRPr>
          </a:p>
        </p:txBody>
      </p:sp>
      <p:pic>
        <p:nvPicPr>
          <p:cNvPr id="6" name="Picture 6" descr="20integr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1295400"/>
            <a:ext cx="7391400" cy="5247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254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1409</Words>
  <Application>Microsoft Macintosh PowerPoint</Application>
  <PresentationFormat>Widescreen</PresentationFormat>
  <Paragraphs>146</Paragraphs>
  <Slides>31</Slides>
  <Notes>3</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31</vt:i4>
      </vt:variant>
    </vt:vector>
  </HeadingPairs>
  <TitlesOfParts>
    <vt:vector size="46" baseType="lpstr">
      <vt:lpstr>Calibri Light</vt:lpstr>
      <vt:lpstr>Cardo</vt:lpstr>
      <vt:lpstr>Garamond</vt:lpstr>
      <vt:lpstr>High Tower Text</vt:lpstr>
      <vt:lpstr>Mangal</vt:lpstr>
      <vt:lpstr>ＭＳ Ｐゴシック</vt:lpstr>
      <vt:lpstr>Open Sans</vt:lpstr>
      <vt:lpstr>Yu Gothic</vt:lpstr>
      <vt:lpstr>Arial</vt:lpstr>
      <vt:lpstr>Calibri</vt:lpstr>
      <vt:lpstr>Times</vt:lpstr>
      <vt:lpstr>Times New Roman</vt:lpstr>
      <vt:lpstr>Verdana</vt:lpstr>
      <vt:lpstr>Wingdings</vt:lpstr>
      <vt:lpstr>Office Theme</vt:lpstr>
      <vt:lpstr>The Modern  Civil Rights Movement (1954-1965)</vt:lpstr>
      <vt:lpstr>Two kinds of segregation</vt:lpstr>
      <vt:lpstr>PowerPoint Presentation</vt:lpstr>
      <vt:lpstr>The Struggle Over Civil Rights</vt:lpstr>
      <vt:lpstr>Brown v. Board of Education (1954)</vt:lpstr>
      <vt:lpstr>PowerPoint Presentation</vt:lpstr>
      <vt:lpstr>PowerPoint Presentation</vt:lpstr>
      <vt:lpstr>PowerPoint Presentation</vt:lpstr>
      <vt:lpstr>Resistance to Brown </vt:lpstr>
      <vt:lpstr>Songs of the Civil Rights Movement</vt:lpstr>
      <vt:lpstr>Desegregating schools is not so easy!</vt:lpstr>
      <vt:lpstr>Integrating Central High School in          Little Rock, Arkansas (1957)</vt:lpstr>
      <vt:lpstr>PowerPoint Presentation</vt:lpstr>
      <vt:lpstr>Montgomery Bus Boycott (1955)</vt:lpstr>
      <vt:lpstr>PowerPoint Presentation</vt:lpstr>
      <vt:lpstr>Sit-ins and Freedom Rides</vt:lpstr>
      <vt:lpstr>Focus shift to Birmingham, Alabama</vt:lpstr>
      <vt:lpstr>PowerPoint Presentation</vt:lpstr>
      <vt:lpstr>King’s March on Washington  (August, 1963)</vt:lpstr>
      <vt:lpstr>MLK Jr. and Malcolm X</vt:lpstr>
      <vt:lpstr>PowerPoint Presentation</vt:lpstr>
      <vt:lpstr>PowerPoint Presentation</vt:lpstr>
      <vt:lpstr>Important Organizations to know…</vt:lpstr>
      <vt:lpstr>PowerPoint Presentation</vt:lpstr>
      <vt:lpstr>PowerPoint Presentation</vt:lpstr>
      <vt:lpstr>The Assassination of  Martin Luther King Jr. (April 4, 1968)</vt:lpstr>
      <vt:lpstr>Civil Rights Act of 1968</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Modern  Civil Rights Movement (1954-1965)</dc:title>
  <dc:creator>Demarco Matthew</dc:creator>
  <cp:lastModifiedBy>Demarco Matthew</cp:lastModifiedBy>
  <cp:revision>13</cp:revision>
  <dcterms:created xsi:type="dcterms:W3CDTF">2017-04-26T20:24:43Z</dcterms:created>
  <dcterms:modified xsi:type="dcterms:W3CDTF">2017-04-26T20:29:57Z</dcterms:modified>
</cp:coreProperties>
</file>