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44792-FFDC-EF41-8417-D20EB3AB411C}" type="datetimeFigureOut">
              <a:rPr lang="en-US" smtClean="0"/>
              <a:t>1/10/17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0DFFF-704B-554A-B8D7-55D960D1F6C0}" type="slidenum">
              <a:rPr lang="en-US" smtClean="0"/>
              <a:t>‹#›</a:t>
            </a:fld>
            <a:endParaRPr lang="en-US"/>
          </a:p>
        </p:txBody>
      </p:sp>
    </p:spTree>
    <p:extLst>
      <p:ext uri="{BB962C8B-B14F-4D97-AF65-F5344CB8AC3E}">
        <p14:creationId xmlns:p14="http://schemas.microsoft.com/office/powerpoint/2010/main" val="91883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393700" y="692150"/>
            <a:ext cx="6070600" cy="3416300"/>
          </a:xfrm>
          <a:ln/>
        </p:spPr>
      </p:sp>
      <p:sp>
        <p:nvSpPr>
          <p:cNvPr id="6656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tLang="en-US">
                <a:latin typeface="Times New Roman" charset="0"/>
              </a:rPr>
              <a:t>Lesson Plan for Friday, October 24, 2008: Warm-up question, Tyler &amp; Polk videos, Manifest Destiny notes</a:t>
            </a:r>
          </a:p>
        </p:txBody>
      </p:sp>
    </p:spTree>
    <p:extLst>
      <p:ext uri="{BB962C8B-B14F-4D97-AF65-F5344CB8AC3E}">
        <p14:creationId xmlns:p14="http://schemas.microsoft.com/office/powerpoint/2010/main" val="74892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1">
              <a:lnSpc>
                <a:spcPct val="95000"/>
              </a:lnSpc>
              <a:spcBef>
                <a:spcPct val="10000"/>
              </a:spcBef>
              <a:defRPr/>
            </a:pPr>
            <a:endParaRPr lang="en-US" altLang="en-US">
              <a:latin typeface="Times New Roman" charset="0"/>
            </a:endParaRPr>
          </a:p>
        </p:txBody>
      </p:sp>
      <p:sp>
        <p:nvSpPr>
          <p:cNvPr id="81923"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30763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780A6F27-3D90-B74D-BFD6-DB6DDB9A0F8D}" type="slidenum">
              <a:rPr lang="en-US" altLang="en-US" sz="2400">
                <a:latin typeface="Arial" charset="0"/>
              </a:rPr>
              <a:pPr eaLnBrk="1" hangingPunct="1">
                <a:spcBef>
                  <a:spcPct val="0"/>
                </a:spcBef>
              </a:pPr>
              <a:t>19</a:t>
            </a:fld>
            <a:endParaRPr lang="en-US" altLang="en-US" sz="2400">
              <a:latin typeface="Arial" charset="0"/>
            </a:endParaRPr>
          </a:p>
        </p:txBody>
      </p:sp>
      <p:sp>
        <p:nvSpPr>
          <p:cNvPr id="70659" name="Rectangle 2"/>
          <p:cNvSpPr>
            <a:spLocks noGrp="1" noRot="1" noChangeAspect="1" noChangeArrowheads="1" noTextEdit="1"/>
          </p:cNvSpPr>
          <p:nvPr>
            <p:ph type="sldImg"/>
          </p:nvPr>
        </p:nvSpPr>
        <p:spPr>
          <a:xfrm>
            <a:off x="393700" y="692150"/>
            <a:ext cx="6070600" cy="3416300"/>
          </a:xfrm>
          <a:ln/>
        </p:spPr>
      </p:sp>
      <p:sp>
        <p:nvSpPr>
          <p:cNvPr id="706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tLang="en-US">
              <a:latin typeface="Times New Roman" charset="0"/>
            </a:endParaRPr>
          </a:p>
        </p:txBody>
      </p:sp>
    </p:spTree>
    <p:extLst>
      <p:ext uri="{BB962C8B-B14F-4D97-AF65-F5344CB8AC3E}">
        <p14:creationId xmlns:p14="http://schemas.microsoft.com/office/powerpoint/2010/main" val="15401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06AFA629-AAC5-334F-AEC5-370EB47C115B}" type="slidenum">
              <a:rPr lang="en-US" altLang="en-US" sz="2400">
                <a:latin typeface="Arial" charset="0"/>
              </a:rPr>
              <a:pPr eaLnBrk="1" hangingPunct="1">
                <a:spcBef>
                  <a:spcPct val="0"/>
                </a:spcBef>
              </a:pPr>
              <a:t>20</a:t>
            </a:fld>
            <a:endParaRPr lang="en-US" altLang="en-US" sz="2400">
              <a:latin typeface="Arial" charset="0"/>
            </a:endParaRPr>
          </a:p>
        </p:txBody>
      </p:sp>
      <p:sp>
        <p:nvSpPr>
          <p:cNvPr id="71683" name="Rectangle 2"/>
          <p:cNvSpPr>
            <a:spLocks noGrp="1" noRot="1" noChangeAspect="1" noChangeArrowheads="1" noTextEdit="1"/>
          </p:cNvSpPr>
          <p:nvPr>
            <p:ph type="sldImg"/>
          </p:nvPr>
        </p:nvSpPr>
        <p:spPr>
          <a:xfrm>
            <a:off x="393700" y="692150"/>
            <a:ext cx="6070600" cy="3416300"/>
          </a:xfrm>
          <a:ln/>
        </p:spPr>
      </p:sp>
      <p:sp>
        <p:nvSpPr>
          <p:cNvPr id="716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tLang="en-US">
              <a:latin typeface="Times New Roman" charset="0"/>
            </a:endParaRPr>
          </a:p>
        </p:txBody>
      </p:sp>
    </p:spTree>
    <p:extLst>
      <p:ext uri="{BB962C8B-B14F-4D97-AF65-F5344CB8AC3E}">
        <p14:creationId xmlns:p14="http://schemas.microsoft.com/office/powerpoint/2010/main" val="1234474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393700" y="692150"/>
            <a:ext cx="6070600" cy="3416300"/>
          </a:xfrm>
          <a:ln/>
        </p:spPr>
      </p:sp>
      <p:sp>
        <p:nvSpPr>
          <p:cNvPr id="7270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latin typeface="Times New Roman" charset="0"/>
            </a:endParaRPr>
          </a:p>
        </p:txBody>
      </p:sp>
    </p:spTree>
    <p:extLst>
      <p:ext uri="{BB962C8B-B14F-4D97-AF65-F5344CB8AC3E}">
        <p14:creationId xmlns:p14="http://schemas.microsoft.com/office/powerpoint/2010/main" val="1559819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a:defRPr/>
            </a:pPr>
            <a:r>
              <a:rPr lang="en-US" altLang="en-US" dirty="0">
                <a:latin typeface="Times New Roman" charset="0"/>
              </a:rPr>
              <a:t>,, &amp;</a:t>
            </a:r>
          </a:p>
          <a:p>
            <a:pPr lvl="1">
              <a:defRPr/>
            </a:pPr>
            <a:r>
              <a:rPr lang="en-US" altLang="en-US" dirty="0">
                <a:latin typeface="Times New Roman" charset="0"/>
              </a:rPr>
              <a:t>Texans not allowed self-rule </a:t>
            </a:r>
          </a:p>
          <a:p>
            <a:pPr>
              <a:defRPr/>
            </a:pPr>
            <a:endParaRPr lang="en-US" altLang="en-US" dirty="0">
              <a:latin typeface="Times New Roman" charset="0"/>
            </a:endParaRPr>
          </a:p>
        </p:txBody>
      </p:sp>
      <p:sp>
        <p:nvSpPr>
          <p:cNvPr id="73731"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4464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393700" y="692150"/>
            <a:ext cx="6070600" cy="3416300"/>
          </a:xfrm>
          <a:ln/>
        </p:spPr>
      </p:sp>
      <p:sp>
        <p:nvSpPr>
          <p:cNvPr id="7577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lgn="ctr" eaLnBrk="1" hangingPunct="1">
              <a:spcBef>
                <a:spcPct val="50000"/>
              </a:spcBef>
              <a:defRPr/>
            </a:pPr>
            <a:endParaRPr lang="en-US" altLang="en-US">
              <a:latin typeface="Times New Roman" charset="0"/>
            </a:endParaRPr>
          </a:p>
        </p:txBody>
      </p:sp>
    </p:spTree>
    <p:extLst>
      <p:ext uri="{BB962C8B-B14F-4D97-AF65-F5344CB8AC3E}">
        <p14:creationId xmlns:p14="http://schemas.microsoft.com/office/powerpoint/2010/main" val="181107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latin typeface="Times New Roman" charset="0"/>
            </a:endParaRPr>
          </a:p>
        </p:txBody>
      </p:sp>
      <p:sp>
        <p:nvSpPr>
          <p:cNvPr id="74755"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6983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latin typeface="Times New Roman" charset="0"/>
            </a:endParaRPr>
          </a:p>
        </p:txBody>
      </p:sp>
      <p:sp>
        <p:nvSpPr>
          <p:cNvPr id="77827"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679775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latin typeface="Times New Roman" charset="0"/>
            </a:endParaRPr>
          </a:p>
        </p:txBody>
      </p:sp>
      <p:sp>
        <p:nvSpPr>
          <p:cNvPr id="79875"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48813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D957EA-536B-8248-8CF7-90E004F659DA}" type="datetimeFigureOut">
              <a:rPr lang="en-US" smtClean="0"/>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9C49F-C354-C047-AA3A-6DC7D2DACCAB}" type="slidenum">
              <a:rPr lang="en-US" smtClean="0"/>
              <a:t>‹#›</a:t>
            </a:fld>
            <a:endParaRPr lang="en-US"/>
          </a:p>
        </p:txBody>
      </p:sp>
    </p:spTree>
    <p:extLst>
      <p:ext uri="{BB962C8B-B14F-4D97-AF65-F5344CB8AC3E}">
        <p14:creationId xmlns:p14="http://schemas.microsoft.com/office/powerpoint/2010/main" val="213546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957EA-536B-8248-8CF7-90E004F659DA}" type="datetimeFigureOut">
              <a:rPr lang="en-US" smtClean="0"/>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9C49F-C354-C047-AA3A-6DC7D2DACCAB}" type="slidenum">
              <a:rPr lang="en-US" smtClean="0"/>
              <a:t>‹#›</a:t>
            </a:fld>
            <a:endParaRPr lang="en-US"/>
          </a:p>
        </p:txBody>
      </p:sp>
    </p:spTree>
    <p:extLst>
      <p:ext uri="{BB962C8B-B14F-4D97-AF65-F5344CB8AC3E}">
        <p14:creationId xmlns:p14="http://schemas.microsoft.com/office/powerpoint/2010/main" val="68328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957EA-536B-8248-8CF7-90E004F659DA}" type="datetimeFigureOut">
              <a:rPr lang="en-US" smtClean="0"/>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9C49F-C354-C047-AA3A-6DC7D2DACCAB}" type="slidenum">
              <a:rPr lang="en-US" smtClean="0"/>
              <a:t>‹#›</a:t>
            </a:fld>
            <a:endParaRPr lang="en-US"/>
          </a:p>
        </p:txBody>
      </p:sp>
    </p:spTree>
    <p:extLst>
      <p:ext uri="{BB962C8B-B14F-4D97-AF65-F5344CB8AC3E}">
        <p14:creationId xmlns:p14="http://schemas.microsoft.com/office/powerpoint/2010/main" val="129643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957EA-536B-8248-8CF7-90E004F659DA}" type="datetimeFigureOut">
              <a:rPr lang="en-US" smtClean="0"/>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9C49F-C354-C047-AA3A-6DC7D2DACCAB}" type="slidenum">
              <a:rPr lang="en-US" smtClean="0"/>
              <a:t>‹#›</a:t>
            </a:fld>
            <a:endParaRPr lang="en-US"/>
          </a:p>
        </p:txBody>
      </p:sp>
    </p:spTree>
    <p:extLst>
      <p:ext uri="{BB962C8B-B14F-4D97-AF65-F5344CB8AC3E}">
        <p14:creationId xmlns:p14="http://schemas.microsoft.com/office/powerpoint/2010/main" val="197942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957EA-536B-8248-8CF7-90E004F659DA}" type="datetimeFigureOut">
              <a:rPr lang="en-US" smtClean="0"/>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9C49F-C354-C047-AA3A-6DC7D2DACCAB}" type="slidenum">
              <a:rPr lang="en-US" smtClean="0"/>
              <a:t>‹#›</a:t>
            </a:fld>
            <a:endParaRPr lang="en-US"/>
          </a:p>
        </p:txBody>
      </p:sp>
    </p:spTree>
    <p:extLst>
      <p:ext uri="{BB962C8B-B14F-4D97-AF65-F5344CB8AC3E}">
        <p14:creationId xmlns:p14="http://schemas.microsoft.com/office/powerpoint/2010/main" val="157933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D957EA-536B-8248-8CF7-90E004F659DA}" type="datetimeFigureOut">
              <a:rPr lang="en-US" smtClean="0"/>
              <a:t>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9C49F-C354-C047-AA3A-6DC7D2DACCAB}" type="slidenum">
              <a:rPr lang="en-US" smtClean="0"/>
              <a:t>‹#›</a:t>
            </a:fld>
            <a:endParaRPr lang="en-US"/>
          </a:p>
        </p:txBody>
      </p:sp>
    </p:spTree>
    <p:extLst>
      <p:ext uri="{BB962C8B-B14F-4D97-AF65-F5344CB8AC3E}">
        <p14:creationId xmlns:p14="http://schemas.microsoft.com/office/powerpoint/2010/main" val="103597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D957EA-536B-8248-8CF7-90E004F659DA}" type="datetimeFigureOut">
              <a:rPr lang="en-US" smtClean="0"/>
              <a:t>1/10/17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9C49F-C354-C047-AA3A-6DC7D2DACCAB}" type="slidenum">
              <a:rPr lang="en-US" smtClean="0"/>
              <a:t>‹#›</a:t>
            </a:fld>
            <a:endParaRPr lang="en-US"/>
          </a:p>
        </p:txBody>
      </p:sp>
    </p:spTree>
    <p:extLst>
      <p:ext uri="{BB962C8B-B14F-4D97-AF65-F5344CB8AC3E}">
        <p14:creationId xmlns:p14="http://schemas.microsoft.com/office/powerpoint/2010/main" val="195021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D957EA-536B-8248-8CF7-90E004F659DA}" type="datetimeFigureOut">
              <a:rPr lang="en-US" smtClean="0"/>
              <a:t>1/10/17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9C49F-C354-C047-AA3A-6DC7D2DACCAB}" type="slidenum">
              <a:rPr lang="en-US" smtClean="0"/>
              <a:t>‹#›</a:t>
            </a:fld>
            <a:endParaRPr lang="en-US"/>
          </a:p>
        </p:txBody>
      </p:sp>
    </p:spTree>
    <p:extLst>
      <p:ext uri="{BB962C8B-B14F-4D97-AF65-F5344CB8AC3E}">
        <p14:creationId xmlns:p14="http://schemas.microsoft.com/office/powerpoint/2010/main" val="26389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957EA-536B-8248-8CF7-90E004F659DA}" type="datetimeFigureOut">
              <a:rPr lang="en-US" smtClean="0"/>
              <a:t>1/10/17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D9C49F-C354-C047-AA3A-6DC7D2DACCAB}" type="slidenum">
              <a:rPr lang="en-US" smtClean="0"/>
              <a:t>‹#›</a:t>
            </a:fld>
            <a:endParaRPr lang="en-US"/>
          </a:p>
        </p:txBody>
      </p:sp>
    </p:spTree>
    <p:extLst>
      <p:ext uri="{BB962C8B-B14F-4D97-AF65-F5344CB8AC3E}">
        <p14:creationId xmlns:p14="http://schemas.microsoft.com/office/powerpoint/2010/main" val="74081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957EA-536B-8248-8CF7-90E004F659DA}" type="datetimeFigureOut">
              <a:rPr lang="en-US" smtClean="0"/>
              <a:t>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9C49F-C354-C047-AA3A-6DC7D2DACCAB}" type="slidenum">
              <a:rPr lang="en-US" smtClean="0"/>
              <a:t>‹#›</a:t>
            </a:fld>
            <a:endParaRPr lang="en-US"/>
          </a:p>
        </p:txBody>
      </p:sp>
    </p:spTree>
    <p:extLst>
      <p:ext uri="{BB962C8B-B14F-4D97-AF65-F5344CB8AC3E}">
        <p14:creationId xmlns:p14="http://schemas.microsoft.com/office/powerpoint/2010/main" val="185520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957EA-536B-8248-8CF7-90E004F659DA}" type="datetimeFigureOut">
              <a:rPr lang="en-US" smtClean="0"/>
              <a:t>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9C49F-C354-C047-AA3A-6DC7D2DACCAB}" type="slidenum">
              <a:rPr lang="en-US" smtClean="0"/>
              <a:t>‹#›</a:t>
            </a:fld>
            <a:endParaRPr lang="en-US"/>
          </a:p>
        </p:txBody>
      </p:sp>
    </p:spTree>
    <p:extLst>
      <p:ext uri="{BB962C8B-B14F-4D97-AF65-F5344CB8AC3E}">
        <p14:creationId xmlns:p14="http://schemas.microsoft.com/office/powerpoint/2010/main" val="1099145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957EA-536B-8248-8CF7-90E004F659DA}" type="datetimeFigureOut">
              <a:rPr lang="en-US" smtClean="0"/>
              <a:t>1/10/17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9C49F-C354-C047-AA3A-6DC7D2DACCAB}" type="slidenum">
              <a:rPr lang="en-US" smtClean="0"/>
              <a:t>‹#›</a:t>
            </a:fld>
            <a:endParaRPr lang="en-US"/>
          </a:p>
        </p:txBody>
      </p:sp>
    </p:spTree>
    <p:extLst>
      <p:ext uri="{BB962C8B-B14F-4D97-AF65-F5344CB8AC3E}">
        <p14:creationId xmlns:p14="http://schemas.microsoft.com/office/powerpoint/2010/main" val="3193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StTiCU_fqCg" TargetMode="Externa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www.youtube.com/watch?v=sydBjmxI1Vs&amp;spfreload=1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rdemarcoshistory.weebly.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vAMZQlAQAyQ" TargetMode="External"/><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hyperlink" Target="https://www.youtube.com/watch?v=gn2FzuPyFlY"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Bs2w4lwQRtc" TargetMode="Externa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8600"/>
            <a:ext cx="8763000" cy="1708150"/>
          </a:xfrm>
          <a:prstGeom prst="rect">
            <a:avLst/>
          </a:prstGeom>
        </p:spPr>
        <p:txBody>
          <a:bodyPr>
            <a:spAutoFit/>
          </a:bodyPr>
          <a:lstStyle/>
          <a:p>
            <a:pPr eaLnBrk="1" hangingPunct="1">
              <a:defRPr/>
            </a:pPr>
            <a:r>
              <a:rPr lang="en-US" sz="3500" b="1" u="sng" dirty="0">
                <a:effectLst>
                  <a:outerShdw blurRad="38100" dist="38100" dir="2700000" algn="tl">
                    <a:srgbClr val="C0C0C0"/>
                  </a:outerShdw>
                </a:effectLst>
              </a:rPr>
              <a:t>Today’s AIM:</a:t>
            </a:r>
          </a:p>
          <a:p>
            <a:pPr lvl="1" eaLnBrk="1" hangingPunct="1">
              <a:defRPr/>
            </a:pPr>
            <a:r>
              <a:rPr lang="en-US" sz="3500" dirty="0"/>
              <a:t>What were the significant causes &amp; effects of U.S. western expansion in the 1840s?</a:t>
            </a:r>
          </a:p>
        </p:txBody>
      </p:sp>
    </p:spTree>
    <p:extLst>
      <p:ext uri="{BB962C8B-B14F-4D97-AF65-F5344CB8AC3E}">
        <p14:creationId xmlns:p14="http://schemas.microsoft.com/office/powerpoint/2010/main" val="778745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38288" y="852489"/>
            <a:ext cx="4125912" cy="993775"/>
          </a:xfrm>
          <a:solidFill>
            <a:srgbClr val="00B0F0"/>
          </a:solidFill>
        </p:spPr>
        <p:txBody>
          <a:bodyPr>
            <a:noAutofit/>
          </a:bodyPr>
          <a:lstStyle/>
          <a:p>
            <a:pPr>
              <a:defRPr/>
            </a:pPr>
            <a:r>
              <a:rPr lang="en-US" altLang="x-none" sz="4050" b="1" i="1" u="sng" dirty="0">
                <a:ea typeface="ＭＳ Ｐゴシック" charset="-128"/>
                <a:hlinkClick r:id="rId2"/>
              </a:rPr>
              <a:t>James K. Polk</a:t>
            </a:r>
            <a:endParaRPr lang="en-US" altLang="x-none" sz="4050" b="1" i="1" u="sng" dirty="0">
              <a:ea typeface="ＭＳ Ｐゴシック" charset="-128"/>
            </a:endParaRPr>
          </a:p>
        </p:txBody>
      </p:sp>
      <p:sp>
        <p:nvSpPr>
          <p:cNvPr id="18434" name="Content Placeholder 2"/>
          <p:cNvSpPr>
            <a:spLocks noGrp="1"/>
          </p:cNvSpPr>
          <p:nvPr>
            <p:ph idx="1"/>
          </p:nvPr>
        </p:nvSpPr>
        <p:spPr>
          <a:xfrm>
            <a:off x="2078038" y="1955800"/>
            <a:ext cx="7886700" cy="3263900"/>
          </a:xfrm>
        </p:spPr>
        <p:txBody>
          <a:bodyPr/>
          <a:lstStyle/>
          <a:p>
            <a:r>
              <a:rPr lang="en-US" altLang="x-none" sz="2700" b="1" u="sng">
                <a:ea typeface="ＭＳ Ｐゴシック" charset="-128"/>
                <a:cs typeface="ＭＳ Ｐゴシック" charset="-128"/>
              </a:rPr>
              <a:t>While you listen: </a:t>
            </a:r>
            <a:r>
              <a:rPr lang="en-US" altLang="x-none" sz="2700" b="1">
                <a:solidFill>
                  <a:srgbClr val="FF0000"/>
                </a:solidFill>
                <a:ea typeface="ＭＳ Ｐゴシック" charset="-128"/>
                <a:cs typeface="ＭＳ Ｐゴシック" charset="-128"/>
              </a:rPr>
              <a:t>What role did James Polk play fulfilling Manifest Destiny?</a:t>
            </a:r>
          </a:p>
        </p:txBody>
      </p:sp>
      <p:pic>
        <p:nvPicPr>
          <p:cNvPr id="184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0700" y="2971800"/>
            <a:ext cx="63388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18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txBox="1">
            <a:spLocks/>
          </p:cNvSpPr>
          <p:nvPr/>
        </p:nvSpPr>
        <p:spPr bwMode="auto">
          <a:xfrm>
            <a:off x="1676400" y="111125"/>
            <a:ext cx="4419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a:spcBef>
                <a:spcPct val="0"/>
              </a:spcBef>
              <a:buClrTx/>
              <a:buSzTx/>
              <a:buFontTx/>
              <a:buNone/>
            </a:pPr>
            <a:r>
              <a:rPr lang="en-US" altLang="x-none" b="1" i="1" u="sng">
                <a:latin typeface="Calibri" charset="0"/>
                <a:ea typeface="ＭＳ Ｐゴシック" charset="-128"/>
                <a:cs typeface="ＭＳ Ｐゴシック" charset="-128"/>
              </a:rPr>
              <a:t>Oregon Acquisition</a:t>
            </a:r>
          </a:p>
        </p:txBody>
      </p:sp>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09714"/>
            <a:ext cx="45720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1"/>
          <p:cNvSpPr txBox="1">
            <a:spLocks noChangeArrowheads="1"/>
          </p:cNvSpPr>
          <p:nvPr/>
        </p:nvSpPr>
        <p:spPr bwMode="auto">
          <a:xfrm>
            <a:off x="1676400" y="990601"/>
            <a:ext cx="42672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0000"/>
              <a:buFont typeface="Wingdings" charset="2"/>
              <a:buChar char="n"/>
              <a:defRPr sz="4000">
                <a:solidFill>
                  <a:schemeClr val="tx1"/>
                </a:solidFill>
                <a:latin typeface="Arial" charset="0"/>
              </a:defRPr>
            </a:lvl1pPr>
            <a:lvl2pPr marL="800100" indent="-34290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 typeface="Wingdings" charset="2"/>
              <a:buChar char="Ø"/>
            </a:pPr>
            <a:r>
              <a:rPr lang="en-US" altLang="x-none" sz="2600">
                <a:latin typeface="Times New Roman" charset="0"/>
              </a:rPr>
              <a:t>Polk’s 1844 campaign slogan: “</a:t>
            </a:r>
            <a:r>
              <a:rPr lang="en-US" altLang="x-none" sz="2600" b="1" u="sng">
                <a:solidFill>
                  <a:srgbClr val="FF0000"/>
                </a:solidFill>
                <a:latin typeface="Times New Roman" charset="0"/>
              </a:rPr>
              <a:t>Fifty-Four Forty or FIGHT!</a:t>
            </a:r>
            <a:r>
              <a:rPr lang="en-US" altLang="x-none" sz="2600">
                <a:latin typeface="Times New Roman" charset="0"/>
              </a:rPr>
              <a:t>”</a:t>
            </a:r>
          </a:p>
          <a:p>
            <a:pPr lvl="1">
              <a:spcBef>
                <a:spcPct val="0"/>
              </a:spcBef>
              <a:buFont typeface="Wingdings" charset="2"/>
              <a:buChar char="Ø"/>
            </a:pPr>
            <a:r>
              <a:rPr lang="en-US" altLang="x-none" sz="2600">
                <a:latin typeface="Times New Roman" charset="0"/>
              </a:rPr>
              <a:t>Loved by westerners and southerners</a:t>
            </a:r>
          </a:p>
          <a:p>
            <a:pPr lvl="1">
              <a:spcBef>
                <a:spcPct val="0"/>
              </a:spcBef>
              <a:buFont typeface="Wingdings" charset="2"/>
              <a:buChar char="Ø"/>
            </a:pPr>
            <a:r>
              <a:rPr lang="en-US" altLang="x-none" sz="2600" b="1" u="sng">
                <a:solidFill>
                  <a:srgbClr val="FF0000"/>
                </a:solidFill>
                <a:latin typeface="Times New Roman" charset="0"/>
              </a:rPr>
              <a:t>Oregon Country</a:t>
            </a:r>
          </a:p>
        </p:txBody>
      </p:sp>
      <p:pic>
        <p:nvPicPr>
          <p:cNvPr id="1946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08600"/>
            <a:ext cx="2324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val Callout 4"/>
          <p:cNvSpPr>
            <a:spLocks noChangeArrowheads="1"/>
          </p:cNvSpPr>
          <p:nvPr/>
        </p:nvSpPr>
        <p:spPr bwMode="auto">
          <a:xfrm>
            <a:off x="2743200" y="3487738"/>
            <a:ext cx="4114800" cy="2595562"/>
          </a:xfrm>
          <a:prstGeom prst="wedgeEllipseCallout">
            <a:avLst>
              <a:gd name="adj1" fmla="val -41384"/>
              <a:gd name="adj2" fmla="val 62500"/>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pPr>
            <a:endParaRPr lang="x-none" altLang="x-none" sz="2400">
              <a:latin typeface="Times New Roman" charset="0"/>
            </a:endParaRPr>
          </a:p>
        </p:txBody>
      </p:sp>
      <p:sp>
        <p:nvSpPr>
          <p:cNvPr id="19462" name="TextBox 6"/>
          <p:cNvSpPr txBox="1">
            <a:spLocks noChangeArrowheads="1"/>
          </p:cNvSpPr>
          <p:nvPr/>
        </p:nvSpPr>
        <p:spPr bwMode="auto">
          <a:xfrm>
            <a:off x="3314700" y="3816350"/>
            <a:ext cx="3162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a:spcBef>
                <a:spcPct val="0"/>
              </a:spcBef>
              <a:buClrTx/>
              <a:buSzTx/>
              <a:buFontTx/>
              <a:buNone/>
            </a:pPr>
            <a:r>
              <a:rPr lang="en-US" altLang="x-none" sz="2400" b="1">
                <a:solidFill>
                  <a:schemeClr val="bg1"/>
                </a:solidFill>
                <a:latin typeface="Times New Roman" charset="0"/>
              </a:rPr>
              <a:t>Britain, rather than fight, lets settle this territory and we’ll take the lower part, no problem!</a:t>
            </a:r>
          </a:p>
        </p:txBody>
      </p:sp>
    </p:spTree>
    <p:extLst>
      <p:ext uri="{BB962C8B-B14F-4D97-AF65-F5344CB8AC3E}">
        <p14:creationId xmlns:p14="http://schemas.microsoft.com/office/powerpoint/2010/main" val="1866087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7315200" y="0"/>
            <a:ext cx="3352800" cy="2362200"/>
          </a:xfrm>
        </p:spPr>
        <p:txBody>
          <a:bodyPr/>
          <a:lstStyle/>
          <a:p>
            <a:pPr eaLnBrk="1" hangingPunct="1"/>
            <a:r>
              <a:rPr lang="en-US" altLang="en-US">
                <a:solidFill>
                  <a:schemeClr val="tx1"/>
                </a:solidFill>
              </a:rPr>
              <a:t>The Oregon Boundary Dispute</a:t>
            </a:r>
            <a:endParaRPr lang="en-US" altLang="en-US" sz="4800">
              <a:latin typeface="Arial" charset="0"/>
            </a:endParaRPr>
          </a:p>
        </p:txBody>
      </p:sp>
      <p:pic>
        <p:nvPicPr>
          <p:cNvPr id="20482" name="Picture 3" descr="DIVI7233260"/>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2288" y="0"/>
            <a:ext cx="5522912"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0405" name="Freeform 5"/>
          <p:cNvSpPr>
            <a:spLocks/>
          </p:cNvSpPr>
          <p:nvPr/>
        </p:nvSpPr>
        <p:spPr bwMode="auto">
          <a:xfrm>
            <a:off x="2554288" y="633414"/>
            <a:ext cx="4419600" cy="4852987"/>
          </a:xfrm>
          <a:custGeom>
            <a:avLst/>
            <a:gdLst>
              <a:gd name="T0" fmla="*/ 2147483646 w 2784"/>
              <a:gd name="T1" fmla="*/ 2147483646 h 3057"/>
              <a:gd name="T2" fmla="*/ 2147483646 w 2784"/>
              <a:gd name="T3" fmla="*/ 2147483646 h 3057"/>
              <a:gd name="T4" fmla="*/ 2147483646 w 2784"/>
              <a:gd name="T5" fmla="*/ 2147483646 h 3057"/>
              <a:gd name="T6" fmla="*/ 2147483646 w 2784"/>
              <a:gd name="T7" fmla="*/ 2147483646 h 3057"/>
              <a:gd name="T8" fmla="*/ 2147483646 w 2784"/>
              <a:gd name="T9" fmla="*/ 2147483646 h 3057"/>
              <a:gd name="T10" fmla="*/ 2147483646 w 2784"/>
              <a:gd name="T11" fmla="*/ 2147483646 h 3057"/>
              <a:gd name="T12" fmla="*/ 2147483646 w 2784"/>
              <a:gd name="T13" fmla="*/ 2147483646 h 3057"/>
              <a:gd name="T14" fmla="*/ 2147483646 w 2784"/>
              <a:gd name="T15" fmla="*/ 2147483646 h 3057"/>
              <a:gd name="T16" fmla="*/ 2147483646 w 2784"/>
              <a:gd name="T17" fmla="*/ 2147483646 h 3057"/>
              <a:gd name="T18" fmla="*/ 2147483646 w 2784"/>
              <a:gd name="T19" fmla="*/ 2147483646 h 3057"/>
              <a:gd name="T20" fmla="*/ 2147483646 w 2784"/>
              <a:gd name="T21" fmla="*/ 2147483646 h 3057"/>
              <a:gd name="T22" fmla="*/ 2147483646 w 2784"/>
              <a:gd name="T23" fmla="*/ 2147483646 h 3057"/>
              <a:gd name="T24" fmla="*/ 2147483646 w 2784"/>
              <a:gd name="T25" fmla="*/ 2147483646 h 3057"/>
              <a:gd name="T26" fmla="*/ 2147483646 w 2784"/>
              <a:gd name="T27" fmla="*/ 2147483646 h 3057"/>
              <a:gd name="T28" fmla="*/ 2147483646 w 2784"/>
              <a:gd name="T29" fmla="*/ 2147483646 h 3057"/>
              <a:gd name="T30" fmla="*/ 2147483646 w 2784"/>
              <a:gd name="T31" fmla="*/ 2147483646 h 3057"/>
              <a:gd name="T32" fmla="*/ 2147483646 w 2784"/>
              <a:gd name="T33" fmla="*/ 2147483646 h 3057"/>
              <a:gd name="T34" fmla="*/ 2147483646 w 2784"/>
              <a:gd name="T35" fmla="*/ 2147483646 h 3057"/>
              <a:gd name="T36" fmla="*/ 2147483646 w 2784"/>
              <a:gd name="T37" fmla="*/ 2147483646 h 3057"/>
              <a:gd name="T38" fmla="*/ 2147483646 w 2784"/>
              <a:gd name="T39" fmla="*/ 2147483646 h 3057"/>
              <a:gd name="T40" fmla="*/ 2147483646 w 2784"/>
              <a:gd name="T41" fmla="*/ 2147483646 h 3057"/>
              <a:gd name="T42" fmla="*/ 2147483646 w 2784"/>
              <a:gd name="T43" fmla="*/ 2147483646 h 3057"/>
              <a:gd name="T44" fmla="*/ 2147483646 w 2784"/>
              <a:gd name="T45" fmla="*/ 2147483646 h 3057"/>
              <a:gd name="T46" fmla="*/ 2147483646 w 2784"/>
              <a:gd name="T47" fmla="*/ 2147483646 h 3057"/>
              <a:gd name="T48" fmla="*/ 2147483646 w 2784"/>
              <a:gd name="T49" fmla="*/ 2147483646 h 3057"/>
              <a:gd name="T50" fmla="*/ 2147483646 w 2784"/>
              <a:gd name="T51" fmla="*/ 2147483646 h 3057"/>
              <a:gd name="T52" fmla="*/ 2147483646 w 2784"/>
              <a:gd name="T53" fmla="*/ 2147483646 h 3057"/>
              <a:gd name="T54" fmla="*/ 2147483646 w 2784"/>
              <a:gd name="T55" fmla="*/ 2147483646 h 3057"/>
              <a:gd name="T56" fmla="*/ 2147483646 w 2784"/>
              <a:gd name="T57" fmla="*/ 2147483646 h 3057"/>
              <a:gd name="T58" fmla="*/ 2147483646 w 2784"/>
              <a:gd name="T59" fmla="*/ 2147483646 h 3057"/>
              <a:gd name="T60" fmla="*/ 2147483646 w 2784"/>
              <a:gd name="T61" fmla="*/ 2147483646 h 3057"/>
              <a:gd name="T62" fmla="*/ 2147483646 w 2784"/>
              <a:gd name="T63" fmla="*/ 2147483646 h 3057"/>
              <a:gd name="T64" fmla="*/ 2147483646 w 2784"/>
              <a:gd name="T65" fmla="*/ 2147483646 h 3057"/>
              <a:gd name="T66" fmla="*/ 2147483646 w 2784"/>
              <a:gd name="T67" fmla="*/ 2147483646 h 3057"/>
              <a:gd name="T68" fmla="*/ 2147483646 w 2784"/>
              <a:gd name="T69" fmla="*/ 2147483646 h 3057"/>
              <a:gd name="T70" fmla="*/ 2147483646 w 2784"/>
              <a:gd name="T71" fmla="*/ 2147483646 h 3057"/>
              <a:gd name="T72" fmla="*/ 2147483646 w 2784"/>
              <a:gd name="T73" fmla="*/ 2147483646 h 3057"/>
              <a:gd name="T74" fmla="*/ 2147483646 w 2784"/>
              <a:gd name="T75" fmla="*/ 2147483646 h 3057"/>
              <a:gd name="T76" fmla="*/ 2147483646 w 2784"/>
              <a:gd name="T77" fmla="*/ 2147483646 h 3057"/>
              <a:gd name="T78" fmla="*/ 2147483646 w 2784"/>
              <a:gd name="T79" fmla="*/ 2147483646 h 3057"/>
              <a:gd name="T80" fmla="*/ 2147483646 w 2784"/>
              <a:gd name="T81" fmla="*/ 2147483646 h 3057"/>
              <a:gd name="T82" fmla="*/ 2147483646 w 2784"/>
              <a:gd name="T83" fmla="*/ 2147483646 h 3057"/>
              <a:gd name="T84" fmla="*/ 2147483646 w 2784"/>
              <a:gd name="T85" fmla="*/ 2147483646 h 3057"/>
              <a:gd name="T86" fmla="*/ 2147483646 w 2784"/>
              <a:gd name="T87" fmla="*/ 2147483646 h 3057"/>
              <a:gd name="T88" fmla="*/ 2147483646 w 2784"/>
              <a:gd name="T89" fmla="*/ 2147483646 h 3057"/>
              <a:gd name="T90" fmla="*/ 2147483646 w 2784"/>
              <a:gd name="T91" fmla="*/ 2147483646 h 3057"/>
              <a:gd name="T92" fmla="*/ 2147483646 w 2784"/>
              <a:gd name="T93" fmla="*/ 2147483646 h 3057"/>
              <a:gd name="T94" fmla="*/ 2147483646 w 2784"/>
              <a:gd name="T95" fmla="*/ 2147483646 h 3057"/>
              <a:gd name="T96" fmla="*/ 2147483646 w 2784"/>
              <a:gd name="T97" fmla="*/ 2147483646 h 3057"/>
              <a:gd name="T98" fmla="*/ 2147483646 w 2784"/>
              <a:gd name="T99" fmla="*/ 2147483646 h 3057"/>
              <a:gd name="T100" fmla="*/ 2147483646 w 2784"/>
              <a:gd name="T101" fmla="*/ 2147483646 h 3057"/>
              <a:gd name="T102" fmla="*/ 2147483646 w 2784"/>
              <a:gd name="T103" fmla="*/ 2147483646 h 30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784" h="3057">
                <a:moveTo>
                  <a:pt x="155" y="23"/>
                </a:moveTo>
                <a:cubicBezTo>
                  <a:pt x="120" y="32"/>
                  <a:pt x="106" y="32"/>
                  <a:pt x="86" y="62"/>
                </a:cubicBezTo>
                <a:cubicBezTo>
                  <a:pt x="81" y="77"/>
                  <a:pt x="68" y="101"/>
                  <a:pt x="86" y="116"/>
                </a:cubicBezTo>
                <a:cubicBezTo>
                  <a:pt x="98" y="127"/>
                  <a:pt x="132" y="132"/>
                  <a:pt x="132" y="132"/>
                </a:cubicBezTo>
                <a:cubicBezTo>
                  <a:pt x="129" y="139"/>
                  <a:pt x="130" y="150"/>
                  <a:pt x="124" y="155"/>
                </a:cubicBezTo>
                <a:cubicBezTo>
                  <a:pt x="109" y="171"/>
                  <a:pt x="40" y="184"/>
                  <a:pt x="25" y="186"/>
                </a:cubicBezTo>
                <a:cubicBezTo>
                  <a:pt x="0" y="223"/>
                  <a:pt x="40" y="307"/>
                  <a:pt x="63" y="342"/>
                </a:cubicBezTo>
                <a:cubicBezTo>
                  <a:pt x="76" y="468"/>
                  <a:pt x="43" y="355"/>
                  <a:pt x="185" y="365"/>
                </a:cubicBezTo>
                <a:cubicBezTo>
                  <a:pt x="183" y="383"/>
                  <a:pt x="185" y="403"/>
                  <a:pt x="178" y="419"/>
                </a:cubicBezTo>
                <a:cubicBezTo>
                  <a:pt x="174" y="428"/>
                  <a:pt x="161" y="428"/>
                  <a:pt x="155" y="434"/>
                </a:cubicBezTo>
                <a:cubicBezTo>
                  <a:pt x="148" y="441"/>
                  <a:pt x="144" y="450"/>
                  <a:pt x="139" y="458"/>
                </a:cubicBezTo>
                <a:cubicBezTo>
                  <a:pt x="127" y="495"/>
                  <a:pt x="214" y="537"/>
                  <a:pt x="224" y="575"/>
                </a:cubicBezTo>
                <a:cubicBezTo>
                  <a:pt x="227" y="606"/>
                  <a:pt x="144" y="636"/>
                  <a:pt x="170" y="660"/>
                </a:cubicBezTo>
                <a:cubicBezTo>
                  <a:pt x="184" y="672"/>
                  <a:pt x="216" y="691"/>
                  <a:pt x="216" y="691"/>
                </a:cubicBezTo>
                <a:cubicBezTo>
                  <a:pt x="238" y="724"/>
                  <a:pt x="281" y="839"/>
                  <a:pt x="239" y="854"/>
                </a:cubicBezTo>
                <a:cubicBezTo>
                  <a:pt x="236" y="869"/>
                  <a:pt x="743" y="1521"/>
                  <a:pt x="759" y="1544"/>
                </a:cubicBezTo>
                <a:cubicBezTo>
                  <a:pt x="774" y="1568"/>
                  <a:pt x="436" y="1097"/>
                  <a:pt x="331" y="993"/>
                </a:cubicBezTo>
                <a:cubicBezTo>
                  <a:pt x="321" y="1096"/>
                  <a:pt x="215" y="910"/>
                  <a:pt x="124" y="924"/>
                </a:cubicBezTo>
                <a:cubicBezTo>
                  <a:pt x="127" y="947"/>
                  <a:pt x="122" y="972"/>
                  <a:pt x="132" y="993"/>
                </a:cubicBezTo>
                <a:cubicBezTo>
                  <a:pt x="135" y="1001"/>
                  <a:pt x="148" y="981"/>
                  <a:pt x="155" y="986"/>
                </a:cubicBezTo>
                <a:cubicBezTo>
                  <a:pt x="169" y="996"/>
                  <a:pt x="175" y="1016"/>
                  <a:pt x="185" y="1032"/>
                </a:cubicBezTo>
                <a:cubicBezTo>
                  <a:pt x="194" y="1046"/>
                  <a:pt x="193" y="1064"/>
                  <a:pt x="201" y="1078"/>
                </a:cubicBezTo>
                <a:cubicBezTo>
                  <a:pt x="210" y="1094"/>
                  <a:pt x="231" y="1125"/>
                  <a:pt x="231" y="1125"/>
                </a:cubicBezTo>
                <a:cubicBezTo>
                  <a:pt x="239" y="1152"/>
                  <a:pt x="253" y="1247"/>
                  <a:pt x="285" y="1257"/>
                </a:cubicBezTo>
                <a:cubicBezTo>
                  <a:pt x="310" y="1265"/>
                  <a:pt x="330" y="1273"/>
                  <a:pt x="353" y="1288"/>
                </a:cubicBezTo>
                <a:cubicBezTo>
                  <a:pt x="357" y="1321"/>
                  <a:pt x="354" y="1358"/>
                  <a:pt x="369" y="1389"/>
                </a:cubicBezTo>
                <a:cubicBezTo>
                  <a:pt x="385" y="1423"/>
                  <a:pt x="432" y="1432"/>
                  <a:pt x="461" y="1451"/>
                </a:cubicBezTo>
                <a:cubicBezTo>
                  <a:pt x="471" y="1483"/>
                  <a:pt x="488" y="1516"/>
                  <a:pt x="506" y="1544"/>
                </a:cubicBezTo>
                <a:cubicBezTo>
                  <a:pt x="508" y="1632"/>
                  <a:pt x="514" y="1721"/>
                  <a:pt x="514" y="1808"/>
                </a:cubicBezTo>
                <a:cubicBezTo>
                  <a:pt x="514" y="1904"/>
                  <a:pt x="513" y="2000"/>
                  <a:pt x="506" y="2095"/>
                </a:cubicBezTo>
                <a:cubicBezTo>
                  <a:pt x="505" y="2112"/>
                  <a:pt x="491" y="2142"/>
                  <a:pt x="491" y="2142"/>
                </a:cubicBezTo>
                <a:cubicBezTo>
                  <a:pt x="489" y="2172"/>
                  <a:pt x="487" y="2204"/>
                  <a:pt x="483" y="2235"/>
                </a:cubicBezTo>
                <a:cubicBezTo>
                  <a:pt x="480" y="2261"/>
                  <a:pt x="461" y="2280"/>
                  <a:pt x="452" y="2304"/>
                </a:cubicBezTo>
                <a:cubicBezTo>
                  <a:pt x="439" y="2343"/>
                  <a:pt x="434" y="2383"/>
                  <a:pt x="422" y="2421"/>
                </a:cubicBezTo>
                <a:cubicBezTo>
                  <a:pt x="420" y="2432"/>
                  <a:pt x="418" y="2487"/>
                  <a:pt x="407" y="2507"/>
                </a:cubicBezTo>
                <a:cubicBezTo>
                  <a:pt x="394" y="2531"/>
                  <a:pt x="370" y="2550"/>
                  <a:pt x="361" y="2576"/>
                </a:cubicBezTo>
                <a:cubicBezTo>
                  <a:pt x="347" y="2614"/>
                  <a:pt x="355" y="2592"/>
                  <a:pt x="338" y="2646"/>
                </a:cubicBezTo>
                <a:cubicBezTo>
                  <a:pt x="336" y="2654"/>
                  <a:pt x="331" y="2669"/>
                  <a:pt x="331" y="2669"/>
                </a:cubicBezTo>
                <a:cubicBezTo>
                  <a:pt x="333" y="2742"/>
                  <a:pt x="282" y="2842"/>
                  <a:pt x="338" y="2887"/>
                </a:cubicBezTo>
                <a:cubicBezTo>
                  <a:pt x="407" y="2943"/>
                  <a:pt x="361" y="2894"/>
                  <a:pt x="346" y="2894"/>
                </a:cubicBezTo>
                <a:cubicBezTo>
                  <a:pt x="382" y="2897"/>
                  <a:pt x="325" y="2890"/>
                  <a:pt x="361" y="2894"/>
                </a:cubicBezTo>
                <a:cubicBezTo>
                  <a:pt x="386" y="2903"/>
                  <a:pt x="336" y="2878"/>
                  <a:pt x="361" y="2887"/>
                </a:cubicBezTo>
                <a:cubicBezTo>
                  <a:pt x="361" y="2926"/>
                  <a:pt x="353" y="2894"/>
                  <a:pt x="384" y="2894"/>
                </a:cubicBezTo>
                <a:cubicBezTo>
                  <a:pt x="541" y="2912"/>
                  <a:pt x="980" y="2972"/>
                  <a:pt x="1676" y="3042"/>
                </a:cubicBezTo>
                <a:cubicBezTo>
                  <a:pt x="2294" y="3057"/>
                  <a:pt x="2734" y="3026"/>
                  <a:pt x="2761" y="3034"/>
                </a:cubicBezTo>
                <a:cubicBezTo>
                  <a:pt x="2777" y="3039"/>
                  <a:pt x="2784" y="3049"/>
                  <a:pt x="2784" y="3049"/>
                </a:cubicBezTo>
                <a:cubicBezTo>
                  <a:pt x="2768" y="3042"/>
                  <a:pt x="2438" y="3044"/>
                  <a:pt x="2761" y="3034"/>
                </a:cubicBezTo>
                <a:cubicBezTo>
                  <a:pt x="2774" y="3034"/>
                  <a:pt x="2717" y="2973"/>
                  <a:pt x="2715" y="2972"/>
                </a:cubicBezTo>
                <a:cubicBezTo>
                  <a:pt x="2698" y="2944"/>
                  <a:pt x="2674" y="2936"/>
                  <a:pt x="2654" y="2910"/>
                </a:cubicBezTo>
                <a:cubicBezTo>
                  <a:pt x="2610" y="2852"/>
                  <a:pt x="2610" y="2798"/>
                  <a:pt x="2547" y="2755"/>
                </a:cubicBezTo>
                <a:cubicBezTo>
                  <a:pt x="2542" y="2747"/>
                  <a:pt x="2538" y="2738"/>
                  <a:pt x="2531" y="2731"/>
                </a:cubicBezTo>
                <a:cubicBezTo>
                  <a:pt x="2525" y="2725"/>
                  <a:pt x="2514" y="2723"/>
                  <a:pt x="2508" y="2716"/>
                </a:cubicBezTo>
                <a:cubicBezTo>
                  <a:pt x="2478" y="2681"/>
                  <a:pt x="2476" y="2654"/>
                  <a:pt x="2440" y="2631"/>
                </a:cubicBezTo>
                <a:cubicBezTo>
                  <a:pt x="2420" y="2572"/>
                  <a:pt x="2449" y="2643"/>
                  <a:pt x="2410" y="2592"/>
                </a:cubicBezTo>
                <a:cubicBezTo>
                  <a:pt x="2400" y="2579"/>
                  <a:pt x="2404" y="2558"/>
                  <a:pt x="2394" y="2545"/>
                </a:cubicBezTo>
                <a:cubicBezTo>
                  <a:pt x="2388" y="2537"/>
                  <a:pt x="2378" y="2535"/>
                  <a:pt x="2371" y="2530"/>
                </a:cubicBezTo>
                <a:cubicBezTo>
                  <a:pt x="2350" y="2497"/>
                  <a:pt x="2345" y="2503"/>
                  <a:pt x="2310" y="2491"/>
                </a:cubicBezTo>
                <a:cubicBezTo>
                  <a:pt x="2244" y="2498"/>
                  <a:pt x="2182" y="2507"/>
                  <a:pt x="2119" y="2530"/>
                </a:cubicBezTo>
                <a:cubicBezTo>
                  <a:pt x="2091" y="2527"/>
                  <a:pt x="2062" y="2530"/>
                  <a:pt x="2035" y="2522"/>
                </a:cubicBezTo>
                <a:cubicBezTo>
                  <a:pt x="2017" y="2517"/>
                  <a:pt x="2053" y="2492"/>
                  <a:pt x="2011" y="2470"/>
                </a:cubicBezTo>
                <a:cubicBezTo>
                  <a:pt x="2001" y="2455"/>
                  <a:pt x="1968" y="2460"/>
                  <a:pt x="1958" y="2445"/>
                </a:cubicBezTo>
                <a:cubicBezTo>
                  <a:pt x="1953" y="2437"/>
                  <a:pt x="1989" y="2406"/>
                  <a:pt x="1989" y="2406"/>
                </a:cubicBezTo>
                <a:cubicBezTo>
                  <a:pt x="1992" y="2362"/>
                  <a:pt x="1952" y="2366"/>
                  <a:pt x="1957" y="2321"/>
                </a:cubicBezTo>
                <a:cubicBezTo>
                  <a:pt x="1965" y="2236"/>
                  <a:pt x="2134" y="2206"/>
                  <a:pt x="2181" y="2204"/>
                </a:cubicBezTo>
                <a:cubicBezTo>
                  <a:pt x="2200" y="2146"/>
                  <a:pt x="2141" y="2214"/>
                  <a:pt x="2134" y="2095"/>
                </a:cubicBezTo>
                <a:cubicBezTo>
                  <a:pt x="2128" y="2000"/>
                  <a:pt x="2146" y="1944"/>
                  <a:pt x="2073" y="1894"/>
                </a:cubicBezTo>
                <a:cubicBezTo>
                  <a:pt x="2056" y="1868"/>
                  <a:pt x="2037" y="1861"/>
                  <a:pt x="2027" y="1832"/>
                </a:cubicBezTo>
                <a:cubicBezTo>
                  <a:pt x="2025" y="1792"/>
                  <a:pt x="2029" y="1753"/>
                  <a:pt x="2020" y="1715"/>
                </a:cubicBezTo>
                <a:cubicBezTo>
                  <a:pt x="2013" y="1686"/>
                  <a:pt x="1973" y="1645"/>
                  <a:pt x="1951" y="1622"/>
                </a:cubicBezTo>
                <a:cubicBezTo>
                  <a:pt x="1948" y="1615"/>
                  <a:pt x="1946" y="1606"/>
                  <a:pt x="1943" y="1599"/>
                </a:cubicBezTo>
                <a:cubicBezTo>
                  <a:pt x="1939" y="1590"/>
                  <a:pt x="1932" y="1584"/>
                  <a:pt x="1928" y="1575"/>
                </a:cubicBezTo>
                <a:cubicBezTo>
                  <a:pt x="1921" y="1560"/>
                  <a:pt x="1913" y="1529"/>
                  <a:pt x="1913" y="1529"/>
                </a:cubicBezTo>
                <a:cubicBezTo>
                  <a:pt x="1911" y="1519"/>
                  <a:pt x="1906" y="1468"/>
                  <a:pt x="1897" y="1451"/>
                </a:cubicBezTo>
                <a:cubicBezTo>
                  <a:pt x="1888" y="1435"/>
                  <a:pt x="1867" y="1405"/>
                  <a:pt x="1867" y="1405"/>
                </a:cubicBezTo>
                <a:cubicBezTo>
                  <a:pt x="1841" y="1324"/>
                  <a:pt x="1886" y="1214"/>
                  <a:pt x="1790" y="1179"/>
                </a:cubicBezTo>
                <a:cubicBezTo>
                  <a:pt x="1747" y="1116"/>
                  <a:pt x="1803" y="1193"/>
                  <a:pt x="1752" y="1141"/>
                </a:cubicBezTo>
                <a:cubicBezTo>
                  <a:pt x="1701" y="1088"/>
                  <a:pt x="1775" y="1144"/>
                  <a:pt x="1714" y="1102"/>
                </a:cubicBezTo>
                <a:cubicBezTo>
                  <a:pt x="1704" y="1087"/>
                  <a:pt x="1693" y="1071"/>
                  <a:pt x="1683" y="1056"/>
                </a:cubicBezTo>
                <a:cubicBezTo>
                  <a:pt x="1678" y="1048"/>
                  <a:pt x="1668" y="1032"/>
                  <a:pt x="1668" y="1032"/>
                </a:cubicBezTo>
                <a:cubicBezTo>
                  <a:pt x="1654" y="988"/>
                  <a:pt x="1658" y="971"/>
                  <a:pt x="1622" y="947"/>
                </a:cubicBezTo>
                <a:cubicBezTo>
                  <a:pt x="1602" y="916"/>
                  <a:pt x="1591" y="920"/>
                  <a:pt x="1561" y="900"/>
                </a:cubicBezTo>
                <a:cubicBezTo>
                  <a:pt x="1547" y="855"/>
                  <a:pt x="1539" y="854"/>
                  <a:pt x="1492" y="838"/>
                </a:cubicBezTo>
                <a:cubicBezTo>
                  <a:pt x="1475" y="832"/>
                  <a:pt x="1446" y="807"/>
                  <a:pt x="1446" y="807"/>
                </a:cubicBezTo>
                <a:cubicBezTo>
                  <a:pt x="1444" y="776"/>
                  <a:pt x="1455" y="718"/>
                  <a:pt x="1423" y="691"/>
                </a:cubicBezTo>
                <a:cubicBezTo>
                  <a:pt x="1409" y="678"/>
                  <a:pt x="1393" y="671"/>
                  <a:pt x="1377" y="660"/>
                </a:cubicBezTo>
                <a:cubicBezTo>
                  <a:pt x="1370" y="655"/>
                  <a:pt x="1355" y="644"/>
                  <a:pt x="1355" y="644"/>
                </a:cubicBezTo>
                <a:cubicBezTo>
                  <a:pt x="1344" y="628"/>
                  <a:pt x="1329" y="615"/>
                  <a:pt x="1324" y="597"/>
                </a:cubicBezTo>
                <a:cubicBezTo>
                  <a:pt x="1319" y="581"/>
                  <a:pt x="1315" y="563"/>
                  <a:pt x="1301" y="551"/>
                </a:cubicBezTo>
                <a:cubicBezTo>
                  <a:pt x="1295" y="546"/>
                  <a:pt x="1286" y="545"/>
                  <a:pt x="1278" y="543"/>
                </a:cubicBezTo>
                <a:cubicBezTo>
                  <a:pt x="1264" y="505"/>
                  <a:pt x="1273" y="528"/>
                  <a:pt x="1255" y="474"/>
                </a:cubicBezTo>
                <a:cubicBezTo>
                  <a:pt x="1252" y="463"/>
                  <a:pt x="1239" y="459"/>
                  <a:pt x="1232" y="450"/>
                </a:cubicBezTo>
                <a:cubicBezTo>
                  <a:pt x="1227" y="443"/>
                  <a:pt x="1224" y="433"/>
                  <a:pt x="1217" y="427"/>
                </a:cubicBezTo>
                <a:cubicBezTo>
                  <a:pt x="1204" y="417"/>
                  <a:pt x="1186" y="417"/>
                  <a:pt x="1172" y="411"/>
                </a:cubicBezTo>
                <a:cubicBezTo>
                  <a:pt x="1158" y="376"/>
                  <a:pt x="1157" y="335"/>
                  <a:pt x="1140" y="302"/>
                </a:cubicBezTo>
                <a:cubicBezTo>
                  <a:pt x="1083" y="187"/>
                  <a:pt x="1125" y="256"/>
                  <a:pt x="1118" y="256"/>
                </a:cubicBezTo>
                <a:cubicBezTo>
                  <a:pt x="1140" y="256"/>
                  <a:pt x="1162" y="293"/>
                  <a:pt x="1110" y="256"/>
                </a:cubicBezTo>
                <a:cubicBezTo>
                  <a:pt x="1097" y="247"/>
                  <a:pt x="1141" y="269"/>
                  <a:pt x="1125" y="264"/>
                </a:cubicBezTo>
                <a:cubicBezTo>
                  <a:pt x="1026" y="231"/>
                  <a:pt x="276" y="54"/>
                  <a:pt x="162" y="47"/>
                </a:cubicBezTo>
                <a:cubicBezTo>
                  <a:pt x="112" y="38"/>
                  <a:pt x="196" y="33"/>
                  <a:pt x="147" y="16"/>
                </a:cubicBezTo>
                <a:cubicBezTo>
                  <a:pt x="102" y="0"/>
                  <a:pt x="193" y="46"/>
                  <a:pt x="147" y="31"/>
                </a:cubicBezTo>
                <a:cubicBezTo>
                  <a:pt x="140" y="28"/>
                  <a:pt x="155" y="23"/>
                  <a:pt x="155" y="23"/>
                </a:cubicBezTo>
                <a:cubicBezTo>
                  <a:pt x="133" y="8"/>
                  <a:pt x="162" y="43"/>
                  <a:pt x="139" y="31"/>
                </a:cubicBezTo>
                <a:cubicBezTo>
                  <a:pt x="132" y="28"/>
                  <a:pt x="109" y="27"/>
                  <a:pt x="116" y="23"/>
                </a:cubicBezTo>
                <a:cubicBezTo>
                  <a:pt x="128" y="18"/>
                  <a:pt x="142" y="23"/>
                  <a:pt x="155" y="23"/>
                </a:cubicBezTo>
                <a:close/>
              </a:path>
            </a:pathLst>
          </a:custGeom>
          <a:solidFill>
            <a:srgbClr val="0000FF">
              <a:alpha val="34901"/>
            </a:srgbClr>
          </a:solidFill>
          <a:ln w="76200" cap="flat" cmpd="sng">
            <a:solidFill>
              <a:srgbClr val="0000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0410" name="Freeform 10"/>
          <p:cNvSpPr>
            <a:spLocks/>
          </p:cNvSpPr>
          <p:nvPr/>
        </p:nvSpPr>
        <p:spPr bwMode="auto">
          <a:xfrm>
            <a:off x="3011488" y="2971800"/>
            <a:ext cx="3962400" cy="2514600"/>
          </a:xfrm>
          <a:custGeom>
            <a:avLst/>
            <a:gdLst>
              <a:gd name="T0" fmla="*/ 2147483646 w 2995"/>
              <a:gd name="T1" fmla="*/ 2147483646 h 1965"/>
              <a:gd name="T2" fmla="*/ 2147483646 w 2995"/>
              <a:gd name="T3" fmla="*/ 0 h 1965"/>
              <a:gd name="T4" fmla="*/ 2147483646 w 2995"/>
              <a:gd name="T5" fmla="*/ 2147483646 h 1965"/>
              <a:gd name="T6" fmla="*/ 2147483646 w 2995"/>
              <a:gd name="T7" fmla="*/ 2147483646 h 1965"/>
              <a:gd name="T8" fmla="*/ 2147483646 w 2995"/>
              <a:gd name="T9" fmla="*/ 2147483646 h 1965"/>
              <a:gd name="T10" fmla="*/ 2147483646 w 2995"/>
              <a:gd name="T11" fmla="*/ 2147483646 h 1965"/>
              <a:gd name="T12" fmla="*/ 2147483646 w 2995"/>
              <a:gd name="T13" fmla="*/ 2147483646 h 1965"/>
              <a:gd name="T14" fmla="*/ 2147483646 w 2995"/>
              <a:gd name="T15" fmla="*/ 2147483646 h 1965"/>
              <a:gd name="T16" fmla="*/ 2147483646 w 2995"/>
              <a:gd name="T17" fmla="*/ 2147483646 h 1965"/>
              <a:gd name="T18" fmla="*/ 2147483646 w 2995"/>
              <a:gd name="T19" fmla="*/ 2147483646 h 1965"/>
              <a:gd name="T20" fmla="*/ 2147483646 w 2995"/>
              <a:gd name="T21" fmla="*/ 2147483646 h 1965"/>
              <a:gd name="T22" fmla="*/ 2147483646 w 2995"/>
              <a:gd name="T23" fmla="*/ 2147483646 h 1965"/>
              <a:gd name="T24" fmla="*/ 2147483646 w 2995"/>
              <a:gd name="T25" fmla="*/ 2147483646 h 1965"/>
              <a:gd name="T26" fmla="*/ 2147483646 w 2995"/>
              <a:gd name="T27" fmla="*/ 2147483646 h 1965"/>
              <a:gd name="T28" fmla="*/ 2147483646 w 2995"/>
              <a:gd name="T29" fmla="*/ 2147483646 h 1965"/>
              <a:gd name="T30" fmla="*/ 2147483646 w 2995"/>
              <a:gd name="T31" fmla="*/ 2147483646 h 1965"/>
              <a:gd name="T32" fmla="*/ 2147483646 w 2995"/>
              <a:gd name="T33" fmla="*/ 2147483646 h 1965"/>
              <a:gd name="T34" fmla="*/ 2147483646 w 2995"/>
              <a:gd name="T35" fmla="*/ 2147483646 h 1965"/>
              <a:gd name="T36" fmla="*/ 2147483646 w 2995"/>
              <a:gd name="T37" fmla="*/ 2147483646 h 1965"/>
              <a:gd name="T38" fmla="*/ 2147483646 w 2995"/>
              <a:gd name="T39" fmla="*/ 2147483646 h 1965"/>
              <a:gd name="T40" fmla="*/ 2147483646 w 2995"/>
              <a:gd name="T41" fmla="*/ 2147483646 h 1965"/>
              <a:gd name="T42" fmla="*/ 2147483646 w 2995"/>
              <a:gd name="T43" fmla="*/ 2147483646 h 1965"/>
              <a:gd name="T44" fmla="*/ 2147483646 w 2995"/>
              <a:gd name="T45" fmla="*/ 2147483646 h 1965"/>
              <a:gd name="T46" fmla="*/ 2147483646 w 2995"/>
              <a:gd name="T47" fmla="*/ 2147483646 h 1965"/>
              <a:gd name="T48" fmla="*/ 2147483646 w 2995"/>
              <a:gd name="T49" fmla="*/ 2147483646 h 1965"/>
              <a:gd name="T50" fmla="*/ 2147483646 w 2995"/>
              <a:gd name="T51" fmla="*/ 2147483646 h 1965"/>
              <a:gd name="T52" fmla="*/ 2147483646 w 2995"/>
              <a:gd name="T53" fmla="*/ 2147483646 h 1965"/>
              <a:gd name="T54" fmla="*/ 2147483646 w 2995"/>
              <a:gd name="T55" fmla="*/ 2147483646 h 1965"/>
              <a:gd name="T56" fmla="*/ 2147483646 w 2995"/>
              <a:gd name="T57" fmla="*/ 2147483646 h 1965"/>
              <a:gd name="T58" fmla="*/ 2147483646 w 2995"/>
              <a:gd name="T59" fmla="*/ 2147483646 h 1965"/>
              <a:gd name="T60" fmla="*/ 2147483646 w 2995"/>
              <a:gd name="T61" fmla="*/ 2147483646 h 1965"/>
              <a:gd name="T62" fmla="*/ 2147483646 w 2995"/>
              <a:gd name="T63" fmla="*/ 2147483646 h 1965"/>
              <a:gd name="T64" fmla="*/ 2147483646 w 2995"/>
              <a:gd name="T65" fmla="*/ 2147483646 h 1965"/>
              <a:gd name="T66" fmla="*/ 2147483646 w 2995"/>
              <a:gd name="T67" fmla="*/ 2147483646 h 1965"/>
              <a:gd name="T68" fmla="*/ 2147483646 w 2995"/>
              <a:gd name="T69" fmla="*/ 2147483646 h 1965"/>
              <a:gd name="T70" fmla="*/ 2147483646 w 2995"/>
              <a:gd name="T71" fmla="*/ 2147483646 h 1965"/>
              <a:gd name="T72" fmla="*/ 2147483646 w 2995"/>
              <a:gd name="T73" fmla="*/ 2147483646 h 1965"/>
              <a:gd name="T74" fmla="*/ 2147483646 w 2995"/>
              <a:gd name="T75" fmla="*/ 2147483646 h 1965"/>
              <a:gd name="T76" fmla="*/ 2147483646 w 2995"/>
              <a:gd name="T77" fmla="*/ 2147483646 h 1965"/>
              <a:gd name="T78" fmla="*/ 2147483646 w 2995"/>
              <a:gd name="T79" fmla="*/ 2147483646 h 1965"/>
              <a:gd name="T80" fmla="*/ 2147483646 w 2995"/>
              <a:gd name="T81" fmla="*/ 2147483646 h 1965"/>
              <a:gd name="T82" fmla="*/ 2147483646 w 2995"/>
              <a:gd name="T83" fmla="*/ 2147483646 h 1965"/>
              <a:gd name="T84" fmla="*/ 2147483646 w 2995"/>
              <a:gd name="T85" fmla="*/ 2147483646 h 1965"/>
              <a:gd name="T86" fmla="*/ 2147483646 w 2995"/>
              <a:gd name="T87" fmla="*/ 2147483646 h 1965"/>
              <a:gd name="T88" fmla="*/ 2147483646 w 2995"/>
              <a:gd name="T89" fmla="*/ 2147483646 h 1965"/>
              <a:gd name="T90" fmla="*/ 2147483646 w 2995"/>
              <a:gd name="T91" fmla="*/ 2147483646 h 1965"/>
              <a:gd name="T92" fmla="*/ 2147483646 w 2995"/>
              <a:gd name="T93" fmla="*/ 2147483646 h 1965"/>
              <a:gd name="T94" fmla="*/ 2147483646 w 2995"/>
              <a:gd name="T95" fmla="*/ 2147483646 h 1965"/>
              <a:gd name="T96" fmla="*/ 2147483646 w 2995"/>
              <a:gd name="T97" fmla="*/ 2147483646 h 19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5" h="1965">
                <a:moveTo>
                  <a:pt x="551" y="28"/>
                </a:moveTo>
                <a:cubicBezTo>
                  <a:pt x="730" y="36"/>
                  <a:pt x="570" y="28"/>
                  <a:pt x="588" y="0"/>
                </a:cubicBezTo>
                <a:cubicBezTo>
                  <a:pt x="551" y="19"/>
                  <a:pt x="1840" y="153"/>
                  <a:pt x="2019" y="158"/>
                </a:cubicBezTo>
                <a:cubicBezTo>
                  <a:pt x="2038" y="177"/>
                  <a:pt x="1920" y="164"/>
                  <a:pt x="2001" y="167"/>
                </a:cubicBezTo>
                <a:cubicBezTo>
                  <a:pt x="2004" y="186"/>
                  <a:pt x="2002" y="206"/>
                  <a:pt x="2010" y="223"/>
                </a:cubicBezTo>
                <a:cubicBezTo>
                  <a:pt x="2015" y="233"/>
                  <a:pt x="2033" y="232"/>
                  <a:pt x="2038" y="242"/>
                </a:cubicBezTo>
                <a:cubicBezTo>
                  <a:pt x="2066" y="300"/>
                  <a:pt x="2022" y="313"/>
                  <a:pt x="2084" y="353"/>
                </a:cubicBezTo>
                <a:cubicBezTo>
                  <a:pt x="2102" y="410"/>
                  <a:pt x="2065" y="462"/>
                  <a:pt x="2131" y="483"/>
                </a:cubicBezTo>
                <a:cubicBezTo>
                  <a:pt x="2153" y="575"/>
                  <a:pt x="2119" y="480"/>
                  <a:pt x="2168" y="530"/>
                </a:cubicBezTo>
                <a:cubicBezTo>
                  <a:pt x="2175" y="537"/>
                  <a:pt x="2173" y="549"/>
                  <a:pt x="2177" y="558"/>
                </a:cubicBezTo>
                <a:cubicBezTo>
                  <a:pt x="2182" y="568"/>
                  <a:pt x="2190" y="577"/>
                  <a:pt x="2196" y="586"/>
                </a:cubicBezTo>
                <a:cubicBezTo>
                  <a:pt x="2209" y="625"/>
                  <a:pt x="2201" y="739"/>
                  <a:pt x="2224" y="632"/>
                </a:cubicBezTo>
                <a:cubicBezTo>
                  <a:pt x="2263" y="693"/>
                  <a:pt x="2252" y="663"/>
                  <a:pt x="2233" y="790"/>
                </a:cubicBezTo>
                <a:cubicBezTo>
                  <a:pt x="2230" y="809"/>
                  <a:pt x="2214" y="846"/>
                  <a:pt x="2214" y="846"/>
                </a:cubicBezTo>
                <a:cubicBezTo>
                  <a:pt x="2211" y="880"/>
                  <a:pt x="2132" y="959"/>
                  <a:pt x="2103" y="976"/>
                </a:cubicBezTo>
                <a:cubicBezTo>
                  <a:pt x="2073" y="1018"/>
                  <a:pt x="2041" y="1047"/>
                  <a:pt x="2019" y="1059"/>
                </a:cubicBezTo>
                <a:cubicBezTo>
                  <a:pt x="2008" y="1073"/>
                  <a:pt x="2029" y="1025"/>
                  <a:pt x="2038" y="1059"/>
                </a:cubicBezTo>
                <a:cubicBezTo>
                  <a:pt x="2036" y="1066"/>
                  <a:pt x="2049" y="1219"/>
                  <a:pt x="2075" y="1264"/>
                </a:cubicBezTo>
                <a:cubicBezTo>
                  <a:pt x="2101" y="1309"/>
                  <a:pt x="2116" y="1318"/>
                  <a:pt x="2196" y="1329"/>
                </a:cubicBezTo>
                <a:cubicBezTo>
                  <a:pt x="2459" y="1322"/>
                  <a:pt x="2393" y="1217"/>
                  <a:pt x="2558" y="1329"/>
                </a:cubicBezTo>
                <a:cubicBezTo>
                  <a:pt x="2613" y="1410"/>
                  <a:pt x="2533" y="1283"/>
                  <a:pt x="2586" y="1412"/>
                </a:cubicBezTo>
                <a:cubicBezTo>
                  <a:pt x="2603" y="1452"/>
                  <a:pt x="2639" y="1492"/>
                  <a:pt x="2669" y="1524"/>
                </a:cubicBezTo>
                <a:cubicBezTo>
                  <a:pt x="2685" y="1568"/>
                  <a:pt x="2687" y="1606"/>
                  <a:pt x="2725" y="1635"/>
                </a:cubicBezTo>
                <a:cubicBezTo>
                  <a:pt x="2743" y="1649"/>
                  <a:pt x="2781" y="1672"/>
                  <a:pt x="2781" y="1672"/>
                </a:cubicBezTo>
                <a:cubicBezTo>
                  <a:pt x="2812" y="1770"/>
                  <a:pt x="2760" y="1626"/>
                  <a:pt x="2818" y="1719"/>
                </a:cubicBezTo>
                <a:cubicBezTo>
                  <a:pt x="2828" y="1736"/>
                  <a:pt x="2831" y="1756"/>
                  <a:pt x="2837" y="1775"/>
                </a:cubicBezTo>
                <a:cubicBezTo>
                  <a:pt x="2844" y="1796"/>
                  <a:pt x="2892" y="1812"/>
                  <a:pt x="2892" y="1812"/>
                </a:cubicBezTo>
                <a:cubicBezTo>
                  <a:pt x="2898" y="1821"/>
                  <a:pt x="2906" y="1830"/>
                  <a:pt x="2911" y="1840"/>
                </a:cubicBezTo>
                <a:cubicBezTo>
                  <a:pt x="2915" y="1849"/>
                  <a:pt x="2915" y="1860"/>
                  <a:pt x="2920" y="1868"/>
                </a:cubicBezTo>
                <a:cubicBezTo>
                  <a:pt x="2938" y="1895"/>
                  <a:pt x="2969" y="1924"/>
                  <a:pt x="2995" y="1942"/>
                </a:cubicBezTo>
                <a:cubicBezTo>
                  <a:pt x="2326" y="1965"/>
                  <a:pt x="2995" y="1933"/>
                  <a:pt x="1917" y="1951"/>
                </a:cubicBezTo>
                <a:cubicBezTo>
                  <a:pt x="1800" y="1949"/>
                  <a:pt x="1169" y="1898"/>
                  <a:pt x="1053" y="1895"/>
                </a:cubicBezTo>
                <a:cubicBezTo>
                  <a:pt x="827" y="1889"/>
                  <a:pt x="601" y="1843"/>
                  <a:pt x="375" y="1840"/>
                </a:cubicBezTo>
                <a:cubicBezTo>
                  <a:pt x="334" y="1826"/>
                  <a:pt x="296" y="1813"/>
                  <a:pt x="254" y="1803"/>
                </a:cubicBezTo>
                <a:cubicBezTo>
                  <a:pt x="183" y="1755"/>
                  <a:pt x="121" y="1762"/>
                  <a:pt x="31" y="1756"/>
                </a:cubicBezTo>
                <a:cubicBezTo>
                  <a:pt x="34" y="1645"/>
                  <a:pt x="0" y="1522"/>
                  <a:pt x="50" y="1422"/>
                </a:cubicBezTo>
                <a:cubicBezTo>
                  <a:pt x="60" y="1402"/>
                  <a:pt x="75" y="1385"/>
                  <a:pt x="87" y="1366"/>
                </a:cubicBezTo>
                <a:cubicBezTo>
                  <a:pt x="99" y="1347"/>
                  <a:pt x="115" y="1273"/>
                  <a:pt x="115" y="1273"/>
                </a:cubicBezTo>
                <a:cubicBezTo>
                  <a:pt x="121" y="1254"/>
                  <a:pt x="164" y="1153"/>
                  <a:pt x="170" y="1134"/>
                </a:cubicBezTo>
                <a:cubicBezTo>
                  <a:pt x="173" y="1125"/>
                  <a:pt x="170" y="1245"/>
                  <a:pt x="170" y="1245"/>
                </a:cubicBezTo>
                <a:cubicBezTo>
                  <a:pt x="174" y="1140"/>
                  <a:pt x="142" y="1024"/>
                  <a:pt x="189" y="929"/>
                </a:cubicBezTo>
                <a:cubicBezTo>
                  <a:pt x="205" y="897"/>
                  <a:pt x="232" y="882"/>
                  <a:pt x="245" y="846"/>
                </a:cubicBezTo>
                <a:cubicBezTo>
                  <a:pt x="252" y="598"/>
                  <a:pt x="242" y="349"/>
                  <a:pt x="263" y="102"/>
                </a:cubicBezTo>
                <a:cubicBezTo>
                  <a:pt x="264" y="92"/>
                  <a:pt x="282" y="96"/>
                  <a:pt x="291" y="93"/>
                </a:cubicBezTo>
                <a:cubicBezTo>
                  <a:pt x="307" y="96"/>
                  <a:pt x="328" y="90"/>
                  <a:pt x="338" y="102"/>
                </a:cubicBezTo>
                <a:cubicBezTo>
                  <a:pt x="350" y="116"/>
                  <a:pt x="343" y="140"/>
                  <a:pt x="347" y="158"/>
                </a:cubicBezTo>
                <a:cubicBezTo>
                  <a:pt x="355" y="196"/>
                  <a:pt x="378" y="203"/>
                  <a:pt x="412" y="214"/>
                </a:cubicBezTo>
                <a:cubicBezTo>
                  <a:pt x="435" y="212"/>
                  <a:pt x="525" y="231"/>
                  <a:pt x="533" y="177"/>
                </a:cubicBezTo>
                <a:cubicBezTo>
                  <a:pt x="557" y="25"/>
                  <a:pt x="491" y="28"/>
                  <a:pt x="551" y="28"/>
                </a:cubicBezTo>
                <a:close/>
              </a:path>
            </a:pathLst>
          </a:custGeom>
          <a:solidFill>
            <a:srgbClr val="008000">
              <a:alpha val="34117"/>
            </a:srgbClr>
          </a:solidFill>
          <a:ln w="76200" cap="flat" cmpd="sng">
            <a:solidFill>
              <a:srgbClr val="008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206" name="Rectangle 14"/>
          <p:cNvSpPr>
            <a:spLocks noChangeArrowheads="1"/>
          </p:cNvSpPr>
          <p:nvPr/>
        </p:nvSpPr>
        <p:spPr bwMode="auto">
          <a:xfrm>
            <a:off x="1676400" y="5778500"/>
            <a:ext cx="8839200" cy="1117600"/>
          </a:xfrm>
          <a:prstGeom prst="rect">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90000"/>
              </a:lnSpc>
              <a:spcBef>
                <a:spcPct val="0"/>
              </a:spcBef>
              <a:buClrTx/>
              <a:buSzTx/>
              <a:buFontTx/>
              <a:buNone/>
              <a:defRPr/>
            </a:pPr>
            <a:r>
              <a:rPr lang="en-US" altLang="en-US" sz="3600">
                <a:latin typeface="Times New Roman" charset="0"/>
              </a:rPr>
              <a:t>In 1846, President Polk notified Britain that the U.S. wanted </a:t>
            </a:r>
            <a:r>
              <a:rPr lang="en-US" altLang="en-US" sz="3600" i="1" u="sng">
                <a:latin typeface="Times New Roman" charset="0"/>
              </a:rPr>
              <a:t>full</a:t>
            </a:r>
            <a:r>
              <a:rPr lang="en-US" altLang="en-US" sz="3600">
                <a:latin typeface="Times New Roman" charset="0"/>
              </a:rPr>
              <a:t> control of Oregon</a:t>
            </a:r>
          </a:p>
        </p:txBody>
      </p:sp>
      <p:sp>
        <p:nvSpPr>
          <p:cNvPr id="230416" name="Text Box 16"/>
          <p:cNvSpPr txBox="1">
            <a:spLocks noChangeArrowheads="1"/>
          </p:cNvSpPr>
          <p:nvPr/>
        </p:nvSpPr>
        <p:spPr bwMode="auto">
          <a:xfrm>
            <a:off x="7086600" y="4648201"/>
            <a:ext cx="3581400" cy="1997075"/>
          </a:xfrm>
          <a:prstGeom prst="rect">
            <a:avLst/>
          </a:prstGeom>
          <a:solidFill>
            <a:srgbClr val="99CCFF"/>
          </a:solidFill>
          <a:ln w="38100">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5000"/>
              </a:lnSpc>
              <a:spcBef>
                <a:spcPct val="10000"/>
              </a:spcBef>
              <a:buFont typeface="Wingdings" charset="2"/>
              <a:buNone/>
              <a:defRPr/>
            </a:pPr>
            <a:r>
              <a:rPr lang="en-US" altLang="en-US" sz="3600">
                <a:latin typeface="Times New Roman" charset="0"/>
              </a:rPr>
              <a:t>Oregon residents demanded the entire territory: “54º40’ or fight!”</a:t>
            </a:r>
          </a:p>
        </p:txBody>
      </p:sp>
      <p:sp>
        <p:nvSpPr>
          <p:cNvPr id="230417" name="Text Box 17"/>
          <p:cNvSpPr txBox="1">
            <a:spLocks noChangeArrowheads="1"/>
          </p:cNvSpPr>
          <p:nvPr/>
        </p:nvSpPr>
        <p:spPr bwMode="auto">
          <a:xfrm>
            <a:off x="7162800" y="3810000"/>
            <a:ext cx="3505200" cy="3092450"/>
          </a:xfrm>
          <a:prstGeom prst="rect">
            <a:avLst/>
          </a:prstGeom>
          <a:solidFill>
            <a:srgbClr val="CCFFCC"/>
          </a:solidFill>
          <a:ln w="38100">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90000"/>
              </a:lnSpc>
              <a:spcBef>
                <a:spcPct val="50000"/>
              </a:spcBef>
              <a:buClrTx/>
              <a:buSzTx/>
              <a:buFontTx/>
              <a:buNone/>
              <a:defRPr/>
            </a:pPr>
            <a:r>
              <a:rPr lang="en-US" altLang="en-US" sz="3600" dirty="0">
                <a:latin typeface="Times New Roman" charset="0"/>
              </a:rPr>
              <a:t>But, the USA &amp; England compromised &amp; divided Oregon along 49</a:t>
            </a:r>
            <a:r>
              <a:rPr lang="en-US" altLang="en-US" sz="3600" baseline="30000" dirty="0">
                <a:latin typeface="Times New Roman" charset="0"/>
              </a:rPr>
              <a:t>th</a:t>
            </a:r>
            <a:r>
              <a:rPr lang="en-US" altLang="en-US" sz="3600" dirty="0">
                <a:latin typeface="Times New Roman" charset="0"/>
              </a:rPr>
              <a:t>  parallel in 1846</a:t>
            </a:r>
          </a:p>
        </p:txBody>
      </p:sp>
      <p:sp>
        <p:nvSpPr>
          <p:cNvPr id="230418" name="Line 18"/>
          <p:cNvSpPr>
            <a:spLocks noChangeShapeType="1"/>
          </p:cNvSpPr>
          <p:nvPr/>
        </p:nvSpPr>
        <p:spPr bwMode="auto">
          <a:xfrm flipH="1" flipV="1">
            <a:off x="5943600" y="3200400"/>
            <a:ext cx="1371600" cy="1371600"/>
          </a:xfrm>
          <a:prstGeom prst="line">
            <a:avLst/>
          </a:prstGeom>
          <a:noFill/>
          <a:ln w="1270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eaLnBrk="1" hangingPunct="1">
              <a:defRPr/>
            </a:pPr>
            <a:endParaRPr lang="en-US"/>
          </a:p>
        </p:txBody>
      </p:sp>
      <p:pic>
        <p:nvPicPr>
          <p:cNvPr id="230422" name="Picture 22" descr="Photo of OREGON BOUNDARY, 1846. &#13;&#10;"/>
          <p:cNvPicPr>
            <a:picLocks noChangeAspect="1" noChangeArrowheads="1"/>
          </p:cNvPicPr>
          <p:nvPr/>
        </p:nvPicPr>
        <p:blipFill>
          <a:blip r:embed="rId3">
            <a:extLst>
              <a:ext uri="{28A0092B-C50C-407E-A947-70E740481C1C}">
                <a14:useLocalDpi xmlns:a14="http://schemas.microsoft.com/office/drawing/2010/main" val="0"/>
              </a:ext>
            </a:extLst>
          </a:blip>
          <a:srcRect t="10173" b="9900"/>
          <a:stretch>
            <a:fillRect/>
          </a:stretch>
        </p:blipFill>
        <p:spPr bwMode="auto">
          <a:xfrm>
            <a:off x="7010401" y="228600"/>
            <a:ext cx="3565525" cy="4191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0423" name="Line 23"/>
          <p:cNvSpPr>
            <a:spLocks noChangeShapeType="1"/>
          </p:cNvSpPr>
          <p:nvPr/>
        </p:nvSpPr>
        <p:spPr bwMode="auto">
          <a:xfrm flipH="1" flipV="1">
            <a:off x="4876800" y="1143000"/>
            <a:ext cx="2362200" cy="3657600"/>
          </a:xfrm>
          <a:prstGeom prst="line">
            <a:avLst/>
          </a:prstGeom>
          <a:noFill/>
          <a:ln w="1270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eaLnBrk="1" hangingPunct="1">
              <a:defRPr/>
            </a:pPr>
            <a:endParaRPr lang="en-US"/>
          </a:p>
        </p:txBody>
      </p:sp>
    </p:spTree>
    <p:extLst>
      <p:ext uri="{BB962C8B-B14F-4D97-AF65-F5344CB8AC3E}">
        <p14:creationId xmlns:p14="http://schemas.microsoft.com/office/powerpoint/2010/main" val="14894318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0416"/>
                                        </p:tgtEl>
                                        <p:attrNameLst>
                                          <p:attrName>style.visibility</p:attrName>
                                        </p:attrNameLst>
                                      </p:cBhvr>
                                      <p:to>
                                        <p:strVal val="visible"/>
                                      </p:to>
                                    </p:set>
                                    <p:anim calcmode="lin" valueType="num">
                                      <p:cBhvr>
                                        <p:cTn id="7" dur="500" fill="hold"/>
                                        <p:tgtEl>
                                          <p:spTgt spid="230416"/>
                                        </p:tgtEl>
                                        <p:attrNameLst>
                                          <p:attrName>ppt_w</p:attrName>
                                        </p:attrNameLst>
                                      </p:cBhvr>
                                      <p:tavLst>
                                        <p:tav tm="0">
                                          <p:val>
                                            <p:fltVal val="0"/>
                                          </p:val>
                                        </p:tav>
                                        <p:tav tm="100000">
                                          <p:val>
                                            <p:strVal val="#ppt_w"/>
                                          </p:val>
                                        </p:tav>
                                      </p:tavLst>
                                    </p:anim>
                                    <p:anim calcmode="lin" valueType="num">
                                      <p:cBhvr>
                                        <p:cTn id="8" dur="500" fill="hold"/>
                                        <p:tgtEl>
                                          <p:spTgt spid="230416"/>
                                        </p:tgtEl>
                                        <p:attrNameLst>
                                          <p:attrName>ppt_h</p:attrName>
                                        </p:attrNameLst>
                                      </p:cBhvr>
                                      <p:tavLst>
                                        <p:tav tm="0">
                                          <p:val>
                                            <p:fltVal val="0"/>
                                          </p:val>
                                        </p:tav>
                                        <p:tav tm="100000">
                                          <p:val>
                                            <p:strVal val="#ppt_h"/>
                                          </p:val>
                                        </p:tav>
                                      </p:tavLst>
                                    </p:anim>
                                    <p:animEffect transition="in" filter="fade">
                                      <p:cBhvr>
                                        <p:cTn id="9" dur="500"/>
                                        <p:tgtEl>
                                          <p:spTgt spid="23041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30405"/>
                                        </p:tgtEl>
                                        <p:attrNameLst>
                                          <p:attrName>style.visibility</p:attrName>
                                        </p:attrNameLst>
                                      </p:cBhvr>
                                      <p:to>
                                        <p:strVal val="visible"/>
                                      </p:to>
                                    </p:set>
                                    <p:anim calcmode="lin" valueType="num">
                                      <p:cBhvr>
                                        <p:cTn id="12" dur="500" fill="hold"/>
                                        <p:tgtEl>
                                          <p:spTgt spid="230405"/>
                                        </p:tgtEl>
                                        <p:attrNameLst>
                                          <p:attrName>ppt_w</p:attrName>
                                        </p:attrNameLst>
                                      </p:cBhvr>
                                      <p:tavLst>
                                        <p:tav tm="0">
                                          <p:val>
                                            <p:fltVal val="0"/>
                                          </p:val>
                                        </p:tav>
                                        <p:tav tm="100000">
                                          <p:val>
                                            <p:strVal val="#ppt_w"/>
                                          </p:val>
                                        </p:tav>
                                      </p:tavLst>
                                    </p:anim>
                                    <p:anim calcmode="lin" valueType="num">
                                      <p:cBhvr>
                                        <p:cTn id="13" dur="500" fill="hold"/>
                                        <p:tgtEl>
                                          <p:spTgt spid="230405"/>
                                        </p:tgtEl>
                                        <p:attrNameLst>
                                          <p:attrName>ppt_h</p:attrName>
                                        </p:attrNameLst>
                                      </p:cBhvr>
                                      <p:tavLst>
                                        <p:tav tm="0">
                                          <p:val>
                                            <p:fltVal val="0"/>
                                          </p:val>
                                        </p:tav>
                                        <p:tav tm="100000">
                                          <p:val>
                                            <p:strVal val="#ppt_h"/>
                                          </p:val>
                                        </p:tav>
                                      </p:tavLst>
                                    </p:anim>
                                    <p:animEffect transition="in" filter="fade">
                                      <p:cBhvr>
                                        <p:cTn id="14" dur="500"/>
                                        <p:tgtEl>
                                          <p:spTgt spid="230405"/>
                                        </p:tgtEl>
                                      </p:cBhvr>
                                    </p:animEffect>
                                  </p:childTnLst>
                                </p:cTn>
                              </p:par>
                              <p:par>
                                <p:cTn id="15" presetID="53" presetClass="entr" presetSubtype="0" fill="hold" nodeType="withEffect">
                                  <p:stCondLst>
                                    <p:cond delay="0"/>
                                  </p:stCondLst>
                                  <p:childTnLst>
                                    <p:set>
                                      <p:cBhvr>
                                        <p:cTn id="16" dur="1" fill="hold">
                                          <p:stCondLst>
                                            <p:cond delay="0"/>
                                          </p:stCondLst>
                                        </p:cTn>
                                        <p:tgtEl>
                                          <p:spTgt spid="230423"/>
                                        </p:tgtEl>
                                        <p:attrNameLst>
                                          <p:attrName>style.visibility</p:attrName>
                                        </p:attrNameLst>
                                      </p:cBhvr>
                                      <p:to>
                                        <p:strVal val="visible"/>
                                      </p:to>
                                    </p:set>
                                    <p:anim calcmode="lin" valueType="num">
                                      <p:cBhvr>
                                        <p:cTn id="17" dur="500" fill="hold"/>
                                        <p:tgtEl>
                                          <p:spTgt spid="230423"/>
                                        </p:tgtEl>
                                        <p:attrNameLst>
                                          <p:attrName>ppt_w</p:attrName>
                                        </p:attrNameLst>
                                      </p:cBhvr>
                                      <p:tavLst>
                                        <p:tav tm="0">
                                          <p:val>
                                            <p:fltVal val="0"/>
                                          </p:val>
                                        </p:tav>
                                        <p:tav tm="100000">
                                          <p:val>
                                            <p:strVal val="#ppt_w"/>
                                          </p:val>
                                        </p:tav>
                                      </p:tavLst>
                                    </p:anim>
                                    <p:anim calcmode="lin" valueType="num">
                                      <p:cBhvr>
                                        <p:cTn id="18" dur="500" fill="hold"/>
                                        <p:tgtEl>
                                          <p:spTgt spid="230423"/>
                                        </p:tgtEl>
                                        <p:attrNameLst>
                                          <p:attrName>ppt_h</p:attrName>
                                        </p:attrNameLst>
                                      </p:cBhvr>
                                      <p:tavLst>
                                        <p:tav tm="0">
                                          <p:val>
                                            <p:fltVal val="0"/>
                                          </p:val>
                                        </p:tav>
                                        <p:tav tm="100000">
                                          <p:val>
                                            <p:strVal val="#ppt_h"/>
                                          </p:val>
                                        </p:tav>
                                      </p:tavLst>
                                    </p:anim>
                                    <p:animEffect transition="in" filter="fade">
                                      <p:cBhvr>
                                        <p:cTn id="19" dur="500"/>
                                        <p:tgtEl>
                                          <p:spTgt spid="230423"/>
                                        </p:tgtEl>
                                      </p:cBhvr>
                                    </p:animEffect>
                                  </p:childTnLst>
                                </p:cTn>
                              </p:par>
                            </p:childTnLst>
                          </p:cTn>
                        </p:par>
                        <p:par>
                          <p:cTn id="20" fill="hold" nodeType="afterGroup">
                            <p:stCondLst>
                              <p:cond delay="500"/>
                            </p:stCondLst>
                            <p:childTnLst>
                              <p:par>
                                <p:cTn id="21" presetID="53" presetClass="entr" presetSubtype="0" fill="hold" nodeType="afterEffect">
                                  <p:stCondLst>
                                    <p:cond delay="0"/>
                                  </p:stCondLst>
                                  <p:childTnLst>
                                    <p:set>
                                      <p:cBhvr>
                                        <p:cTn id="22" dur="1" fill="hold">
                                          <p:stCondLst>
                                            <p:cond delay="0"/>
                                          </p:stCondLst>
                                        </p:cTn>
                                        <p:tgtEl>
                                          <p:spTgt spid="230422"/>
                                        </p:tgtEl>
                                        <p:attrNameLst>
                                          <p:attrName>style.visibility</p:attrName>
                                        </p:attrNameLst>
                                      </p:cBhvr>
                                      <p:to>
                                        <p:strVal val="visible"/>
                                      </p:to>
                                    </p:set>
                                    <p:anim calcmode="lin" valueType="num">
                                      <p:cBhvr>
                                        <p:cTn id="23" dur="500" fill="hold"/>
                                        <p:tgtEl>
                                          <p:spTgt spid="230422"/>
                                        </p:tgtEl>
                                        <p:attrNameLst>
                                          <p:attrName>ppt_w</p:attrName>
                                        </p:attrNameLst>
                                      </p:cBhvr>
                                      <p:tavLst>
                                        <p:tav tm="0">
                                          <p:val>
                                            <p:fltVal val="0"/>
                                          </p:val>
                                        </p:tav>
                                        <p:tav tm="100000">
                                          <p:val>
                                            <p:strVal val="#ppt_w"/>
                                          </p:val>
                                        </p:tav>
                                      </p:tavLst>
                                    </p:anim>
                                    <p:anim calcmode="lin" valueType="num">
                                      <p:cBhvr>
                                        <p:cTn id="24" dur="500" fill="hold"/>
                                        <p:tgtEl>
                                          <p:spTgt spid="230422"/>
                                        </p:tgtEl>
                                        <p:attrNameLst>
                                          <p:attrName>ppt_h</p:attrName>
                                        </p:attrNameLst>
                                      </p:cBhvr>
                                      <p:tavLst>
                                        <p:tav tm="0">
                                          <p:val>
                                            <p:fltVal val="0"/>
                                          </p:val>
                                        </p:tav>
                                        <p:tav tm="100000">
                                          <p:val>
                                            <p:strVal val="#ppt_h"/>
                                          </p:val>
                                        </p:tav>
                                      </p:tavLst>
                                    </p:anim>
                                    <p:animEffect transition="in" filter="fade">
                                      <p:cBhvr>
                                        <p:cTn id="25" dur="500"/>
                                        <p:tgtEl>
                                          <p:spTgt spid="2304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xit" presetSubtype="0" fill="hold" nodeType="clickEffect">
                                  <p:stCondLst>
                                    <p:cond delay="0"/>
                                  </p:stCondLst>
                                  <p:childTnLst>
                                    <p:anim calcmode="lin" valueType="num">
                                      <p:cBhvr>
                                        <p:cTn id="29" dur="500"/>
                                        <p:tgtEl>
                                          <p:spTgt spid="230422"/>
                                        </p:tgtEl>
                                        <p:attrNameLst>
                                          <p:attrName>ppt_w</p:attrName>
                                        </p:attrNameLst>
                                      </p:cBhvr>
                                      <p:tavLst>
                                        <p:tav tm="0">
                                          <p:val>
                                            <p:strVal val="ppt_w"/>
                                          </p:val>
                                        </p:tav>
                                        <p:tav tm="100000">
                                          <p:val>
                                            <p:fltVal val="0"/>
                                          </p:val>
                                        </p:tav>
                                      </p:tavLst>
                                    </p:anim>
                                    <p:anim calcmode="lin" valueType="num">
                                      <p:cBhvr>
                                        <p:cTn id="30" dur="500"/>
                                        <p:tgtEl>
                                          <p:spTgt spid="230422"/>
                                        </p:tgtEl>
                                        <p:attrNameLst>
                                          <p:attrName>ppt_h</p:attrName>
                                        </p:attrNameLst>
                                      </p:cBhvr>
                                      <p:tavLst>
                                        <p:tav tm="0">
                                          <p:val>
                                            <p:strVal val="ppt_h"/>
                                          </p:val>
                                        </p:tav>
                                        <p:tav tm="100000">
                                          <p:val>
                                            <p:fltVal val="0"/>
                                          </p:val>
                                        </p:tav>
                                      </p:tavLst>
                                    </p:anim>
                                    <p:animEffect transition="out" filter="fade">
                                      <p:cBhvr>
                                        <p:cTn id="31" dur="500"/>
                                        <p:tgtEl>
                                          <p:spTgt spid="230422"/>
                                        </p:tgtEl>
                                      </p:cBhvr>
                                    </p:animEffect>
                                    <p:set>
                                      <p:cBhvr>
                                        <p:cTn id="32" dur="1" fill="hold">
                                          <p:stCondLst>
                                            <p:cond delay="499"/>
                                          </p:stCondLst>
                                        </p:cTn>
                                        <p:tgtEl>
                                          <p:spTgt spid="230422"/>
                                        </p:tgtEl>
                                        <p:attrNameLst>
                                          <p:attrName>style.visibility</p:attrName>
                                        </p:attrNameLst>
                                      </p:cBhvr>
                                      <p:to>
                                        <p:strVal val="hidden"/>
                                      </p:to>
                                    </p:set>
                                  </p:childTnLst>
                                </p:cTn>
                              </p:par>
                            </p:childTnLst>
                          </p:cTn>
                        </p:par>
                        <p:par>
                          <p:cTn id="33" fill="hold" nodeType="afterGroup">
                            <p:stCondLst>
                              <p:cond delay="500"/>
                            </p:stCondLst>
                            <p:childTnLst>
                              <p:par>
                                <p:cTn id="34" presetID="53" presetClass="entr" presetSubtype="0" fill="hold" grpId="0" nodeType="afterEffect">
                                  <p:stCondLst>
                                    <p:cond delay="0"/>
                                  </p:stCondLst>
                                  <p:childTnLst>
                                    <p:set>
                                      <p:cBhvr>
                                        <p:cTn id="35" dur="1" fill="hold">
                                          <p:stCondLst>
                                            <p:cond delay="0"/>
                                          </p:stCondLst>
                                        </p:cTn>
                                        <p:tgtEl>
                                          <p:spTgt spid="230417"/>
                                        </p:tgtEl>
                                        <p:attrNameLst>
                                          <p:attrName>style.visibility</p:attrName>
                                        </p:attrNameLst>
                                      </p:cBhvr>
                                      <p:to>
                                        <p:strVal val="visible"/>
                                      </p:to>
                                    </p:set>
                                    <p:anim calcmode="lin" valueType="num">
                                      <p:cBhvr>
                                        <p:cTn id="36" dur="500" fill="hold"/>
                                        <p:tgtEl>
                                          <p:spTgt spid="230417"/>
                                        </p:tgtEl>
                                        <p:attrNameLst>
                                          <p:attrName>ppt_w</p:attrName>
                                        </p:attrNameLst>
                                      </p:cBhvr>
                                      <p:tavLst>
                                        <p:tav tm="0">
                                          <p:val>
                                            <p:fltVal val="0"/>
                                          </p:val>
                                        </p:tav>
                                        <p:tav tm="100000">
                                          <p:val>
                                            <p:strVal val="#ppt_w"/>
                                          </p:val>
                                        </p:tav>
                                      </p:tavLst>
                                    </p:anim>
                                    <p:anim calcmode="lin" valueType="num">
                                      <p:cBhvr>
                                        <p:cTn id="37" dur="500" fill="hold"/>
                                        <p:tgtEl>
                                          <p:spTgt spid="230417"/>
                                        </p:tgtEl>
                                        <p:attrNameLst>
                                          <p:attrName>ppt_h</p:attrName>
                                        </p:attrNameLst>
                                      </p:cBhvr>
                                      <p:tavLst>
                                        <p:tav tm="0">
                                          <p:val>
                                            <p:fltVal val="0"/>
                                          </p:val>
                                        </p:tav>
                                        <p:tav tm="100000">
                                          <p:val>
                                            <p:strVal val="#ppt_h"/>
                                          </p:val>
                                        </p:tav>
                                      </p:tavLst>
                                    </p:anim>
                                    <p:animEffect transition="in" filter="fade">
                                      <p:cBhvr>
                                        <p:cTn id="38" dur="500"/>
                                        <p:tgtEl>
                                          <p:spTgt spid="230417"/>
                                        </p:tgtEl>
                                      </p:cBhvr>
                                    </p:animEffect>
                                  </p:childTnLst>
                                </p:cTn>
                              </p:par>
                              <p:par>
                                <p:cTn id="39" presetID="53" presetClass="entr" presetSubtype="0" fill="hold" nodeType="withEffect">
                                  <p:stCondLst>
                                    <p:cond delay="0"/>
                                  </p:stCondLst>
                                  <p:childTnLst>
                                    <p:set>
                                      <p:cBhvr>
                                        <p:cTn id="40" dur="1" fill="hold">
                                          <p:stCondLst>
                                            <p:cond delay="0"/>
                                          </p:stCondLst>
                                        </p:cTn>
                                        <p:tgtEl>
                                          <p:spTgt spid="230418"/>
                                        </p:tgtEl>
                                        <p:attrNameLst>
                                          <p:attrName>style.visibility</p:attrName>
                                        </p:attrNameLst>
                                      </p:cBhvr>
                                      <p:to>
                                        <p:strVal val="visible"/>
                                      </p:to>
                                    </p:set>
                                    <p:anim calcmode="lin" valueType="num">
                                      <p:cBhvr>
                                        <p:cTn id="41" dur="500" fill="hold"/>
                                        <p:tgtEl>
                                          <p:spTgt spid="230418"/>
                                        </p:tgtEl>
                                        <p:attrNameLst>
                                          <p:attrName>ppt_w</p:attrName>
                                        </p:attrNameLst>
                                      </p:cBhvr>
                                      <p:tavLst>
                                        <p:tav tm="0">
                                          <p:val>
                                            <p:fltVal val="0"/>
                                          </p:val>
                                        </p:tav>
                                        <p:tav tm="100000">
                                          <p:val>
                                            <p:strVal val="#ppt_w"/>
                                          </p:val>
                                        </p:tav>
                                      </p:tavLst>
                                    </p:anim>
                                    <p:anim calcmode="lin" valueType="num">
                                      <p:cBhvr>
                                        <p:cTn id="42" dur="500" fill="hold"/>
                                        <p:tgtEl>
                                          <p:spTgt spid="230418"/>
                                        </p:tgtEl>
                                        <p:attrNameLst>
                                          <p:attrName>ppt_h</p:attrName>
                                        </p:attrNameLst>
                                      </p:cBhvr>
                                      <p:tavLst>
                                        <p:tav tm="0">
                                          <p:val>
                                            <p:fltVal val="0"/>
                                          </p:val>
                                        </p:tav>
                                        <p:tav tm="100000">
                                          <p:val>
                                            <p:strVal val="#ppt_h"/>
                                          </p:val>
                                        </p:tav>
                                      </p:tavLst>
                                    </p:anim>
                                    <p:animEffect transition="in" filter="fade">
                                      <p:cBhvr>
                                        <p:cTn id="43" dur="500"/>
                                        <p:tgtEl>
                                          <p:spTgt spid="230418"/>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230410"/>
                                        </p:tgtEl>
                                        <p:attrNameLst>
                                          <p:attrName>style.visibility</p:attrName>
                                        </p:attrNameLst>
                                      </p:cBhvr>
                                      <p:to>
                                        <p:strVal val="visible"/>
                                      </p:to>
                                    </p:set>
                                    <p:anim calcmode="lin" valueType="num">
                                      <p:cBhvr>
                                        <p:cTn id="46" dur="500" fill="hold"/>
                                        <p:tgtEl>
                                          <p:spTgt spid="230410"/>
                                        </p:tgtEl>
                                        <p:attrNameLst>
                                          <p:attrName>ppt_w</p:attrName>
                                        </p:attrNameLst>
                                      </p:cBhvr>
                                      <p:tavLst>
                                        <p:tav tm="0">
                                          <p:val>
                                            <p:fltVal val="0"/>
                                          </p:val>
                                        </p:tav>
                                        <p:tav tm="100000">
                                          <p:val>
                                            <p:strVal val="#ppt_w"/>
                                          </p:val>
                                        </p:tav>
                                      </p:tavLst>
                                    </p:anim>
                                    <p:anim calcmode="lin" valueType="num">
                                      <p:cBhvr>
                                        <p:cTn id="47" dur="500" fill="hold"/>
                                        <p:tgtEl>
                                          <p:spTgt spid="230410"/>
                                        </p:tgtEl>
                                        <p:attrNameLst>
                                          <p:attrName>ppt_h</p:attrName>
                                        </p:attrNameLst>
                                      </p:cBhvr>
                                      <p:tavLst>
                                        <p:tav tm="0">
                                          <p:val>
                                            <p:fltVal val="0"/>
                                          </p:val>
                                        </p:tav>
                                        <p:tav tm="100000">
                                          <p:val>
                                            <p:strVal val="#ppt_h"/>
                                          </p:val>
                                        </p:tav>
                                      </p:tavLst>
                                    </p:anim>
                                    <p:animEffect transition="in" filter="fade">
                                      <p:cBhvr>
                                        <p:cTn id="48" dur="500"/>
                                        <p:tgtEl>
                                          <p:spTgt spid="230410"/>
                                        </p:tgtEl>
                                      </p:cBhvr>
                                    </p:animEffect>
                                  </p:childTnLst>
                                </p:cTn>
                              </p:par>
                              <p:par>
                                <p:cTn id="49" presetID="53" presetClass="exit" presetSubtype="0" fill="hold" nodeType="withEffect">
                                  <p:stCondLst>
                                    <p:cond delay="0"/>
                                  </p:stCondLst>
                                  <p:childTnLst>
                                    <p:anim calcmode="lin" valueType="num">
                                      <p:cBhvr>
                                        <p:cTn id="50" dur="500"/>
                                        <p:tgtEl>
                                          <p:spTgt spid="230423"/>
                                        </p:tgtEl>
                                        <p:attrNameLst>
                                          <p:attrName>ppt_w</p:attrName>
                                        </p:attrNameLst>
                                      </p:cBhvr>
                                      <p:tavLst>
                                        <p:tav tm="0">
                                          <p:val>
                                            <p:strVal val="ppt_w"/>
                                          </p:val>
                                        </p:tav>
                                        <p:tav tm="100000">
                                          <p:val>
                                            <p:fltVal val="0"/>
                                          </p:val>
                                        </p:tav>
                                      </p:tavLst>
                                    </p:anim>
                                    <p:anim calcmode="lin" valueType="num">
                                      <p:cBhvr>
                                        <p:cTn id="51" dur="500"/>
                                        <p:tgtEl>
                                          <p:spTgt spid="230423"/>
                                        </p:tgtEl>
                                        <p:attrNameLst>
                                          <p:attrName>ppt_h</p:attrName>
                                        </p:attrNameLst>
                                      </p:cBhvr>
                                      <p:tavLst>
                                        <p:tav tm="0">
                                          <p:val>
                                            <p:strVal val="ppt_h"/>
                                          </p:val>
                                        </p:tav>
                                        <p:tav tm="100000">
                                          <p:val>
                                            <p:fltVal val="0"/>
                                          </p:val>
                                        </p:tav>
                                      </p:tavLst>
                                    </p:anim>
                                    <p:animEffect transition="out" filter="fade">
                                      <p:cBhvr>
                                        <p:cTn id="52" dur="500"/>
                                        <p:tgtEl>
                                          <p:spTgt spid="230423"/>
                                        </p:tgtEl>
                                      </p:cBhvr>
                                    </p:animEffect>
                                    <p:set>
                                      <p:cBhvr>
                                        <p:cTn id="53" dur="1" fill="hold">
                                          <p:stCondLst>
                                            <p:cond delay="499"/>
                                          </p:stCondLst>
                                        </p:cTn>
                                        <p:tgtEl>
                                          <p:spTgt spid="230423"/>
                                        </p:tgtEl>
                                        <p:attrNameLst>
                                          <p:attrName>style.visibility</p:attrName>
                                        </p:attrNameLst>
                                      </p:cBhvr>
                                      <p:to>
                                        <p:strVal val="hidden"/>
                                      </p:to>
                                    </p:set>
                                  </p:childTnLst>
                                </p:cTn>
                              </p:par>
                              <p:par>
                                <p:cTn id="54" presetID="53" presetClass="exit" presetSubtype="0" fill="hold" grpId="1" nodeType="withEffect">
                                  <p:stCondLst>
                                    <p:cond delay="0"/>
                                  </p:stCondLst>
                                  <p:childTnLst>
                                    <p:anim calcmode="lin" valueType="num">
                                      <p:cBhvr>
                                        <p:cTn id="55" dur="500"/>
                                        <p:tgtEl>
                                          <p:spTgt spid="230405"/>
                                        </p:tgtEl>
                                        <p:attrNameLst>
                                          <p:attrName>ppt_w</p:attrName>
                                        </p:attrNameLst>
                                      </p:cBhvr>
                                      <p:tavLst>
                                        <p:tav tm="0">
                                          <p:val>
                                            <p:strVal val="ppt_w"/>
                                          </p:val>
                                        </p:tav>
                                        <p:tav tm="100000">
                                          <p:val>
                                            <p:fltVal val="0"/>
                                          </p:val>
                                        </p:tav>
                                      </p:tavLst>
                                    </p:anim>
                                    <p:anim calcmode="lin" valueType="num">
                                      <p:cBhvr>
                                        <p:cTn id="56" dur="500"/>
                                        <p:tgtEl>
                                          <p:spTgt spid="230405"/>
                                        </p:tgtEl>
                                        <p:attrNameLst>
                                          <p:attrName>ppt_h</p:attrName>
                                        </p:attrNameLst>
                                      </p:cBhvr>
                                      <p:tavLst>
                                        <p:tav tm="0">
                                          <p:val>
                                            <p:strVal val="ppt_h"/>
                                          </p:val>
                                        </p:tav>
                                        <p:tav tm="100000">
                                          <p:val>
                                            <p:fltVal val="0"/>
                                          </p:val>
                                        </p:tav>
                                      </p:tavLst>
                                    </p:anim>
                                    <p:animEffect transition="out" filter="fade">
                                      <p:cBhvr>
                                        <p:cTn id="57" dur="500"/>
                                        <p:tgtEl>
                                          <p:spTgt spid="230405"/>
                                        </p:tgtEl>
                                      </p:cBhvr>
                                    </p:animEffect>
                                    <p:set>
                                      <p:cBhvr>
                                        <p:cTn id="58" dur="1" fill="hold">
                                          <p:stCondLst>
                                            <p:cond delay="499"/>
                                          </p:stCondLst>
                                        </p:cTn>
                                        <p:tgtEl>
                                          <p:spTgt spid="230405"/>
                                        </p:tgtEl>
                                        <p:attrNameLst>
                                          <p:attrName>style.visibility</p:attrName>
                                        </p:attrNameLst>
                                      </p:cBhvr>
                                      <p:to>
                                        <p:strVal val="hidden"/>
                                      </p:to>
                                    </p:set>
                                  </p:childTnLst>
                                </p:cTn>
                              </p:par>
                              <p:par>
                                <p:cTn id="59" presetID="53" presetClass="exit" presetSubtype="0" fill="hold" grpId="1" nodeType="withEffect">
                                  <p:stCondLst>
                                    <p:cond delay="0"/>
                                  </p:stCondLst>
                                  <p:childTnLst>
                                    <p:anim calcmode="lin" valueType="num">
                                      <p:cBhvr>
                                        <p:cTn id="60" dur="500"/>
                                        <p:tgtEl>
                                          <p:spTgt spid="230416"/>
                                        </p:tgtEl>
                                        <p:attrNameLst>
                                          <p:attrName>ppt_w</p:attrName>
                                        </p:attrNameLst>
                                      </p:cBhvr>
                                      <p:tavLst>
                                        <p:tav tm="0">
                                          <p:val>
                                            <p:strVal val="ppt_w"/>
                                          </p:val>
                                        </p:tav>
                                        <p:tav tm="100000">
                                          <p:val>
                                            <p:fltVal val="0"/>
                                          </p:val>
                                        </p:tav>
                                      </p:tavLst>
                                    </p:anim>
                                    <p:anim calcmode="lin" valueType="num">
                                      <p:cBhvr>
                                        <p:cTn id="61" dur="500"/>
                                        <p:tgtEl>
                                          <p:spTgt spid="230416"/>
                                        </p:tgtEl>
                                        <p:attrNameLst>
                                          <p:attrName>ppt_h</p:attrName>
                                        </p:attrNameLst>
                                      </p:cBhvr>
                                      <p:tavLst>
                                        <p:tav tm="0">
                                          <p:val>
                                            <p:strVal val="ppt_h"/>
                                          </p:val>
                                        </p:tav>
                                        <p:tav tm="100000">
                                          <p:val>
                                            <p:fltVal val="0"/>
                                          </p:val>
                                        </p:tav>
                                      </p:tavLst>
                                    </p:anim>
                                    <p:animEffect transition="out" filter="fade">
                                      <p:cBhvr>
                                        <p:cTn id="62" dur="500"/>
                                        <p:tgtEl>
                                          <p:spTgt spid="230416"/>
                                        </p:tgtEl>
                                      </p:cBhvr>
                                    </p:animEffect>
                                    <p:set>
                                      <p:cBhvr>
                                        <p:cTn id="63" dur="1" fill="hold">
                                          <p:stCondLst>
                                            <p:cond delay="499"/>
                                          </p:stCondLst>
                                        </p:cTn>
                                        <p:tgtEl>
                                          <p:spTgt spid="2304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5" grpId="0" animBg="1"/>
      <p:bldP spid="230405" grpId="1" animBg="1"/>
      <p:bldP spid="230410" grpId="0" animBg="1"/>
      <p:bldP spid="230416" grpId="0" animBg="1"/>
      <p:bldP spid="230416" grpId="1" animBg="1"/>
      <p:bldP spid="2304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0" y="0"/>
            <a:ext cx="9144000" cy="990600"/>
          </a:xfrm>
        </p:spPr>
        <p:txBody>
          <a:bodyPr/>
          <a:lstStyle/>
          <a:p>
            <a:pPr eaLnBrk="1" hangingPunct="1"/>
            <a:r>
              <a:rPr lang="en-US" altLang="en-US" sz="4000"/>
              <a:t>Territorial Expansion by Mid-19</a:t>
            </a:r>
            <a:r>
              <a:rPr lang="en-US" altLang="en-US" sz="4000" baseline="30000"/>
              <a:t>th</a:t>
            </a:r>
            <a:r>
              <a:rPr lang="en-US" altLang="en-US" sz="4000"/>
              <a:t> Century</a:t>
            </a:r>
          </a:p>
        </p:txBody>
      </p:sp>
      <p:pic>
        <p:nvPicPr>
          <p:cNvPr id="21507" name="Picture 7" descr="DIVI7233254"/>
          <p:cNvPicPr>
            <a:picLocks noChangeAspect="1" noChangeArrowheads="1"/>
          </p:cNvPicPr>
          <p:nvPr/>
        </p:nvPicPr>
        <p:blipFill>
          <a:blip r:embed="rId2">
            <a:extLst>
              <a:ext uri="{28A0092B-C50C-407E-A947-70E740481C1C}">
                <a14:useLocalDpi xmlns:a14="http://schemas.microsoft.com/office/drawing/2010/main" val="0"/>
              </a:ext>
            </a:extLst>
          </a:blip>
          <a:srcRect l="7500" r="5396"/>
          <a:stretch>
            <a:fillRect/>
          </a:stretch>
        </p:blipFill>
        <p:spPr bwMode="auto">
          <a:xfrm>
            <a:off x="1524000" y="977900"/>
            <a:ext cx="9144000"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2" name="Rectangle 8"/>
          <p:cNvSpPr>
            <a:spLocks noChangeArrowheads="1"/>
          </p:cNvSpPr>
          <p:nvPr/>
        </p:nvSpPr>
        <p:spPr bwMode="auto">
          <a:xfrm>
            <a:off x="6400800" y="1066800"/>
            <a:ext cx="3962400" cy="4579938"/>
          </a:xfrm>
          <a:prstGeom prst="rect">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defRPr/>
            </a:pPr>
            <a:r>
              <a:rPr lang="en-US" sz="3600" u="sng" dirty="0">
                <a:effectLst>
                  <a:outerShdw blurRad="38100" dist="38100" dir="2700000" algn="tl">
                    <a:srgbClr val="FFFFFF"/>
                  </a:outerShdw>
                </a:effectLst>
                <a:latin typeface="Times New Roman" pitchFamily="18" charset="0"/>
              </a:rPr>
              <a:t>Benefits of Oregon</a:t>
            </a:r>
            <a:r>
              <a:rPr lang="en-US" sz="3600" dirty="0">
                <a:latin typeface="Times New Roman" pitchFamily="18" charset="0"/>
              </a:rPr>
              <a:t>: the U.S. gained its 1</a:t>
            </a:r>
            <a:r>
              <a:rPr lang="en-US" sz="3600" baseline="30000" dirty="0">
                <a:latin typeface="Times New Roman" pitchFamily="18" charset="0"/>
              </a:rPr>
              <a:t>st</a:t>
            </a:r>
            <a:r>
              <a:rPr lang="en-US" sz="3600" dirty="0">
                <a:latin typeface="Times New Roman" pitchFamily="18" charset="0"/>
              </a:rPr>
              <a:t> deep-water port in the Pacific &amp; Northern abolitionists saw Oregon as a balance to what would be slave-state Texas</a:t>
            </a:r>
          </a:p>
        </p:txBody>
      </p:sp>
      <p:sp>
        <p:nvSpPr>
          <p:cNvPr id="251913" name="Line 9"/>
          <p:cNvSpPr>
            <a:spLocks noChangeShapeType="1"/>
          </p:cNvSpPr>
          <p:nvPr/>
        </p:nvSpPr>
        <p:spPr bwMode="auto">
          <a:xfrm flipH="1" flipV="1">
            <a:off x="2438400" y="1600200"/>
            <a:ext cx="4114800" cy="762000"/>
          </a:xfrm>
          <a:prstGeom prst="line">
            <a:avLst/>
          </a:prstGeom>
          <a:noFill/>
          <a:ln w="1270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eaLnBrk="1" hangingPunct="1">
              <a:defRPr/>
            </a:pPr>
            <a:endParaRPr lang="en-US"/>
          </a:p>
        </p:txBody>
      </p:sp>
      <p:sp>
        <p:nvSpPr>
          <p:cNvPr id="251914" name="Line 10"/>
          <p:cNvSpPr>
            <a:spLocks noChangeShapeType="1"/>
          </p:cNvSpPr>
          <p:nvPr/>
        </p:nvSpPr>
        <p:spPr bwMode="auto">
          <a:xfrm flipH="1">
            <a:off x="5524500" y="4953000"/>
            <a:ext cx="1143000" cy="533400"/>
          </a:xfrm>
          <a:prstGeom prst="line">
            <a:avLst/>
          </a:prstGeom>
          <a:noFill/>
          <a:ln w="1270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eaLnBrk="1" hangingPunct="1">
              <a:defRPr/>
            </a:pPr>
            <a:endParaRPr lang="en-US"/>
          </a:p>
        </p:txBody>
      </p:sp>
    </p:spTree>
    <p:extLst>
      <p:ext uri="{BB962C8B-B14F-4D97-AF65-F5344CB8AC3E}">
        <p14:creationId xmlns:p14="http://schemas.microsoft.com/office/powerpoint/2010/main" val="1811612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1912"/>
                                        </p:tgtEl>
                                        <p:attrNameLst>
                                          <p:attrName>style.visibility</p:attrName>
                                        </p:attrNameLst>
                                      </p:cBhvr>
                                      <p:to>
                                        <p:strVal val="visible"/>
                                      </p:to>
                                    </p:set>
                                    <p:anim calcmode="lin" valueType="num">
                                      <p:cBhvr>
                                        <p:cTn id="7" dur="500" fill="hold"/>
                                        <p:tgtEl>
                                          <p:spTgt spid="251912"/>
                                        </p:tgtEl>
                                        <p:attrNameLst>
                                          <p:attrName>ppt_w</p:attrName>
                                        </p:attrNameLst>
                                      </p:cBhvr>
                                      <p:tavLst>
                                        <p:tav tm="0">
                                          <p:val>
                                            <p:fltVal val="0"/>
                                          </p:val>
                                        </p:tav>
                                        <p:tav tm="100000">
                                          <p:val>
                                            <p:strVal val="#ppt_w"/>
                                          </p:val>
                                        </p:tav>
                                      </p:tavLst>
                                    </p:anim>
                                    <p:anim calcmode="lin" valueType="num">
                                      <p:cBhvr>
                                        <p:cTn id="8" dur="500" fill="hold"/>
                                        <p:tgtEl>
                                          <p:spTgt spid="251912"/>
                                        </p:tgtEl>
                                        <p:attrNameLst>
                                          <p:attrName>ppt_h</p:attrName>
                                        </p:attrNameLst>
                                      </p:cBhvr>
                                      <p:tavLst>
                                        <p:tav tm="0">
                                          <p:val>
                                            <p:fltVal val="0"/>
                                          </p:val>
                                        </p:tav>
                                        <p:tav tm="100000">
                                          <p:val>
                                            <p:strVal val="#ppt_h"/>
                                          </p:val>
                                        </p:tav>
                                      </p:tavLst>
                                    </p:anim>
                                    <p:animEffect transition="in" filter="fade">
                                      <p:cBhvr>
                                        <p:cTn id="9" dur="500"/>
                                        <p:tgtEl>
                                          <p:spTgt spid="251912"/>
                                        </p:tgtEl>
                                      </p:cBhvr>
                                    </p:animEffect>
                                  </p:childTnLst>
                                </p:cTn>
                              </p:par>
                              <p:par>
                                <p:cTn id="10" presetID="53" presetClass="entr" presetSubtype="0" fill="hold" nodeType="withEffect">
                                  <p:stCondLst>
                                    <p:cond delay="0"/>
                                  </p:stCondLst>
                                  <p:childTnLst>
                                    <p:set>
                                      <p:cBhvr>
                                        <p:cTn id="11" dur="1" fill="hold">
                                          <p:stCondLst>
                                            <p:cond delay="0"/>
                                          </p:stCondLst>
                                        </p:cTn>
                                        <p:tgtEl>
                                          <p:spTgt spid="251913"/>
                                        </p:tgtEl>
                                        <p:attrNameLst>
                                          <p:attrName>style.visibility</p:attrName>
                                        </p:attrNameLst>
                                      </p:cBhvr>
                                      <p:to>
                                        <p:strVal val="visible"/>
                                      </p:to>
                                    </p:set>
                                    <p:anim calcmode="lin" valueType="num">
                                      <p:cBhvr>
                                        <p:cTn id="12" dur="500" fill="hold"/>
                                        <p:tgtEl>
                                          <p:spTgt spid="251913"/>
                                        </p:tgtEl>
                                        <p:attrNameLst>
                                          <p:attrName>ppt_w</p:attrName>
                                        </p:attrNameLst>
                                      </p:cBhvr>
                                      <p:tavLst>
                                        <p:tav tm="0">
                                          <p:val>
                                            <p:fltVal val="0"/>
                                          </p:val>
                                        </p:tav>
                                        <p:tav tm="100000">
                                          <p:val>
                                            <p:strVal val="#ppt_w"/>
                                          </p:val>
                                        </p:tav>
                                      </p:tavLst>
                                    </p:anim>
                                    <p:anim calcmode="lin" valueType="num">
                                      <p:cBhvr>
                                        <p:cTn id="13" dur="500" fill="hold"/>
                                        <p:tgtEl>
                                          <p:spTgt spid="251913"/>
                                        </p:tgtEl>
                                        <p:attrNameLst>
                                          <p:attrName>ppt_h</p:attrName>
                                        </p:attrNameLst>
                                      </p:cBhvr>
                                      <p:tavLst>
                                        <p:tav tm="0">
                                          <p:val>
                                            <p:fltVal val="0"/>
                                          </p:val>
                                        </p:tav>
                                        <p:tav tm="100000">
                                          <p:val>
                                            <p:strVal val="#ppt_h"/>
                                          </p:val>
                                        </p:tav>
                                      </p:tavLst>
                                    </p:anim>
                                    <p:animEffect transition="in" filter="fade">
                                      <p:cBhvr>
                                        <p:cTn id="14" dur="500"/>
                                        <p:tgtEl>
                                          <p:spTgt spid="251913"/>
                                        </p:tgtEl>
                                      </p:cBhvr>
                                    </p:animEffect>
                                  </p:childTnLst>
                                </p:cTn>
                              </p:par>
                              <p:par>
                                <p:cTn id="15" presetID="53" presetClass="entr" presetSubtype="0" fill="hold" nodeType="withEffect">
                                  <p:stCondLst>
                                    <p:cond delay="0"/>
                                  </p:stCondLst>
                                  <p:childTnLst>
                                    <p:set>
                                      <p:cBhvr>
                                        <p:cTn id="16" dur="1" fill="hold">
                                          <p:stCondLst>
                                            <p:cond delay="0"/>
                                          </p:stCondLst>
                                        </p:cTn>
                                        <p:tgtEl>
                                          <p:spTgt spid="251914"/>
                                        </p:tgtEl>
                                        <p:attrNameLst>
                                          <p:attrName>style.visibility</p:attrName>
                                        </p:attrNameLst>
                                      </p:cBhvr>
                                      <p:to>
                                        <p:strVal val="visible"/>
                                      </p:to>
                                    </p:set>
                                    <p:anim calcmode="lin" valueType="num">
                                      <p:cBhvr>
                                        <p:cTn id="17" dur="500" fill="hold"/>
                                        <p:tgtEl>
                                          <p:spTgt spid="251914"/>
                                        </p:tgtEl>
                                        <p:attrNameLst>
                                          <p:attrName>ppt_w</p:attrName>
                                        </p:attrNameLst>
                                      </p:cBhvr>
                                      <p:tavLst>
                                        <p:tav tm="0">
                                          <p:val>
                                            <p:fltVal val="0"/>
                                          </p:val>
                                        </p:tav>
                                        <p:tav tm="100000">
                                          <p:val>
                                            <p:strVal val="#ppt_w"/>
                                          </p:val>
                                        </p:tav>
                                      </p:tavLst>
                                    </p:anim>
                                    <p:anim calcmode="lin" valueType="num">
                                      <p:cBhvr>
                                        <p:cTn id="18" dur="500" fill="hold"/>
                                        <p:tgtEl>
                                          <p:spTgt spid="251914"/>
                                        </p:tgtEl>
                                        <p:attrNameLst>
                                          <p:attrName>ppt_h</p:attrName>
                                        </p:attrNameLst>
                                      </p:cBhvr>
                                      <p:tavLst>
                                        <p:tav tm="0">
                                          <p:val>
                                            <p:fltVal val="0"/>
                                          </p:val>
                                        </p:tav>
                                        <p:tav tm="100000">
                                          <p:val>
                                            <p:strVal val="#ppt_h"/>
                                          </p:val>
                                        </p:tav>
                                      </p:tavLst>
                                    </p:anim>
                                    <p:animEffect transition="in" filter="fade">
                                      <p:cBhvr>
                                        <p:cTn id="19" dur="500"/>
                                        <p:tgtEl>
                                          <p:spTgt spid="251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524000" y="0"/>
            <a:ext cx="9144000" cy="1143000"/>
          </a:xfrm>
        </p:spPr>
        <p:txBody>
          <a:bodyPr>
            <a:normAutofit fontScale="90000"/>
          </a:bodyPr>
          <a:lstStyle/>
          <a:p>
            <a:r>
              <a:rPr lang="en-US" altLang="en-US" sz="4000"/>
              <a:t>“Life on the Oregon Trail” </a:t>
            </a:r>
            <a:br>
              <a:rPr lang="en-US" altLang="en-US" sz="4000"/>
            </a:br>
            <a:r>
              <a:rPr lang="en-US" altLang="en-US" sz="4000" i="1" u="sng"/>
              <a:t>Excerpt #1</a:t>
            </a:r>
          </a:p>
        </p:txBody>
      </p:sp>
      <p:sp>
        <p:nvSpPr>
          <p:cNvPr id="19459" name="Text Box 3"/>
          <p:cNvSpPr txBox="1">
            <a:spLocks noChangeArrowheads="1"/>
          </p:cNvSpPr>
          <p:nvPr/>
        </p:nvSpPr>
        <p:spPr bwMode="auto">
          <a:xfrm>
            <a:off x="1504950" y="1371601"/>
            <a:ext cx="9144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90000"/>
              </a:lnSpc>
              <a:buClrTx/>
              <a:buSzTx/>
              <a:buFont typeface="Arial" charset="0"/>
              <a:buNone/>
              <a:defRPr/>
            </a:pPr>
            <a:r>
              <a:rPr kumimoji="1" lang="en-US" altLang="en-US" sz="4400" dirty="0">
                <a:solidFill>
                  <a:schemeClr val="folHlink"/>
                </a:solidFill>
                <a:latin typeface="Times New Roman" charset="0"/>
              </a:rPr>
              <a:t>“</a:t>
            </a:r>
            <a:r>
              <a:rPr kumimoji="1" lang="en-US" altLang="en-US" sz="4400" b="1" dirty="0">
                <a:solidFill>
                  <a:schemeClr val="folHlink"/>
                </a:solidFill>
                <a:latin typeface="Times New Roman" charset="0"/>
              </a:rPr>
              <a:t>Pioneers along the Oregon Trail averaged 15 miles per day, </a:t>
            </a:r>
            <a:br>
              <a:rPr kumimoji="1" lang="en-US" altLang="en-US" sz="4400" b="1" dirty="0">
                <a:solidFill>
                  <a:schemeClr val="folHlink"/>
                </a:solidFill>
                <a:latin typeface="Times New Roman" charset="0"/>
              </a:rPr>
            </a:br>
            <a:r>
              <a:rPr kumimoji="1" lang="en-US" altLang="en-US" sz="4400" b="1" dirty="0">
                <a:solidFill>
                  <a:schemeClr val="folHlink"/>
                </a:solidFill>
                <a:latin typeface="Times New Roman" charset="0"/>
              </a:rPr>
              <a:t>almost exclusively on foot, </a:t>
            </a:r>
            <a:br>
              <a:rPr kumimoji="1" lang="en-US" altLang="en-US" sz="4400" b="1" dirty="0">
                <a:solidFill>
                  <a:schemeClr val="folHlink"/>
                </a:solidFill>
                <a:latin typeface="Times New Roman" charset="0"/>
              </a:rPr>
            </a:br>
            <a:r>
              <a:rPr kumimoji="1" lang="en-US" altLang="en-US" sz="4400" b="1" dirty="0">
                <a:solidFill>
                  <a:schemeClr val="folHlink"/>
                </a:solidFill>
                <a:latin typeface="Times New Roman" charset="0"/>
              </a:rPr>
              <a:t>for nearly 6 months.</a:t>
            </a:r>
            <a:r>
              <a:rPr kumimoji="1" lang="en-US" altLang="en-US" sz="4400" dirty="0">
                <a:solidFill>
                  <a:schemeClr val="folHlink"/>
                </a:solidFill>
                <a:latin typeface="Times New Roman" charset="0"/>
              </a:rPr>
              <a:t>”</a:t>
            </a:r>
          </a:p>
        </p:txBody>
      </p:sp>
      <p:pic>
        <p:nvPicPr>
          <p:cNvPr id="2253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076701"/>
            <a:ext cx="48768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098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524000" y="0"/>
            <a:ext cx="9144000" cy="1143000"/>
          </a:xfrm>
        </p:spPr>
        <p:txBody>
          <a:bodyPr>
            <a:normAutofit fontScale="90000"/>
          </a:bodyPr>
          <a:lstStyle/>
          <a:p>
            <a:r>
              <a:rPr lang="en-US" altLang="en-US" sz="4000"/>
              <a:t>“Life on the Oregon Trail” </a:t>
            </a:r>
            <a:br>
              <a:rPr lang="en-US" altLang="en-US" sz="4000"/>
            </a:br>
            <a:r>
              <a:rPr lang="en-US" altLang="en-US" sz="4000" i="1" u="sng"/>
              <a:t>Excerpt #2</a:t>
            </a:r>
          </a:p>
        </p:txBody>
      </p:sp>
      <p:sp>
        <p:nvSpPr>
          <p:cNvPr id="20483" name="Text Box 3"/>
          <p:cNvSpPr txBox="1">
            <a:spLocks noChangeArrowheads="1"/>
          </p:cNvSpPr>
          <p:nvPr/>
        </p:nvSpPr>
        <p:spPr bwMode="auto">
          <a:xfrm>
            <a:off x="1524000" y="1441450"/>
            <a:ext cx="91440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90000"/>
              </a:lnSpc>
              <a:buClrTx/>
              <a:buSzTx/>
              <a:buFont typeface="Arial" charset="0"/>
              <a:buNone/>
              <a:defRPr/>
            </a:pPr>
            <a:r>
              <a:rPr kumimoji="1" lang="en-US" altLang="en-US" dirty="0">
                <a:solidFill>
                  <a:schemeClr val="folHlink"/>
                </a:solidFill>
                <a:latin typeface="Times New Roman" charset="0"/>
              </a:rPr>
              <a:t>“</a:t>
            </a:r>
            <a:r>
              <a:rPr kumimoji="1" lang="en-US" altLang="en-US" b="1" dirty="0">
                <a:solidFill>
                  <a:schemeClr val="folHlink"/>
                </a:solidFill>
                <a:latin typeface="Times New Roman" charset="0"/>
              </a:rPr>
              <a:t>Covered wagons dominated traffic on the Oregon Trail. The typical wagon was about 11 feet long, 4 feet wide, and 2 feet deep, with bows of hardwood supporting a bonnet that rose about 5 feet above the wagon bed. With only one set of springs under the driver's seat and none on the axles, nearly everyone walked along with their herds of cattle and sheep.</a:t>
            </a:r>
            <a:r>
              <a:rPr kumimoji="1" lang="en-US" altLang="en-US" dirty="0">
                <a:solidFill>
                  <a:schemeClr val="folHlink"/>
                </a:solidFill>
                <a:latin typeface="Times New Roman" charset="0"/>
              </a:rPr>
              <a:t>”</a:t>
            </a:r>
          </a:p>
        </p:txBody>
      </p:sp>
    </p:spTree>
    <p:extLst>
      <p:ext uri="{BB962C8B-B14F-4D97-AF65-F5344CB8AC3E}">
        <p14:creationId xmlns:p14="http://schemas.microsoft.com/office/powerpoint/2010/main" val="801360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24000" y="0"/>
            <a:ext cx="9144000" cy="1066800"/>
          </a:xfrm>
        </p:spPr>
        <p:txBody>
          <a:bodyPr>
            <a:normAutofit fontScale="90000"/>
          </a:bodyPr>
          <a:lstStyle/>
          <a:p>
            <a:pPr>
              <a:lnSpc>
                <a:spcPct val="90000"/>
              </a:lnSpc>
            </a:pPr>
            <a:r>
              <a:rPr lang="en-US" altLang="en-US" sz="4000"/>
              <a:t>“Life on the Oregon Trail” </a:t>
            </a:r>
            <a:br>
              <a:rPr lang="en-US" altLang="en-US" sz="4000"/>
            </a:br>
            <a:r>
              <a:rPr lang="en-US" altLang="en-US" sz="4000" i="1" u="sng"/>
              <a:t>Excerpt #3</a:t>
            </a:r>
          </a:p>
        </p:txBody>
      </p:sp>
      <p:sp>
        <p:nvSpPr>
          <p:cNvPr id="21507" name="Text Box 3"/>
          <p:cNvSpPr txBox="1">
            <a:spLocks noChangeArrowheads="1"/>
          </p:cNvSpPr>
          <p:nvPr/>
        </p:nvSpPr>
        <p:spPr bwMode="auto">
          <a:xfrm>
            <a:off x="1524000" y="1238251"/>
            <a:ext cx="914400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90000"/>
              </a:lnSpc>
              <a:buClrTx/>
              <a:buSzTx/>
              <a:buFont typeface="Arial" charset="0"/>
              <a:buNone/>
              <a:defRPr/>
            </a:pPr>
            <a:r>
              <a:rPr kumimoji="1" lang="en-US" altLang="en-US" sz="3800" dirty="0">
                <a:solidFill>
                  <a:schemeClr val="folHlink"/>
                </a:solidFill>
                <a:latin typeface="Times New Roman" charset="0"/>
              </a:rPr>
              <a:t>“</a:t>
            </a:r>
            <a:r>
              <a:rPr kumimoji="1" lang="en-US" altLang="en-US" sz="3600" b="1" dirty="0">
                <a:solidFill>
                  <a:schemeClr val="folHlink"/>
                </a:solidFill>
                <a:latin typeface="Times New Roman" charset="0"/>
              </a:rPr>
              <a:t>A typical day started before dawn with breakfast of coffee, bacon, and dry bread. The wagon was repacked in time to get underway by 7 o'clock. At noon, they stopped for a cold meal of coffee, beans, and bacon. Then back on the road again. Around 5 in the afternoon, they circled the wagons for the evening.    The men secured the animals and made repairs while women cooked a hot meal of tea, boiled rice, and bacon.</a:t>
            </a:r>
            <a:r>
              <a:rPr kumimoji="1" lang="en-US" altLang="en-US" sz="3800" dirty="0">
                <a:solidFill>
                  <a:schemeClr val="folHlink"/>
                </a:solidFill>
                <a:latin typeface="Times New Roman" charset="0"/>
              </a:rPr>
              <a:t>”</a:t>
            </a:r>
          </a:p>
        </p:txBody>
      </p:sp>
    </p:spTree>
    <p:extLst>
      <p:ext uri="{BB962C8B-B14F-4D97-AF65-F5344CB8AC3E}">
        <p14:creationId xmlns:p14="http://schemas.microsoft.com/office/powerpoint/2010/main" val="1592544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524000" y="0"/>
            <a:ext cx="9144000" cy="1143000"/>
          </a:xfrm>
        </p:spPr>
        <p:txBody>
          <a:bodyPr>
            <a:normAutofit fontScale="90000"/>
          </a:bodyPr>
          <a:lstStyle/>
          <a:p>
            <a:r>
              <a:rPr lang="en-US" altLang="en-US" sz="4000"/>
              <a:t>“Life on the Oregon Trail” </a:t>
            </a:r>
            <a:br>
              <a:rPr lang="en-US" altLang="en-US" sz="4000"/>
            </a:br>
            <a:r>
              <a:rPr lang="en-US" altLang="en-US" sz="4000" i="1" u="sng"/>
              <a:t>Excerpt #4</a:t>
            </a:r>
          </a:p>
        </p:txBody>
      </p:sp>
      <p:sp>
        <p:nvSpPr>
          <p:cNvPr id="22531" name="Text Box 4"/>
          <p:cNvSpPr txBox="1">
            <a:spLocks noChangeArrowheads="1"/>
          </p:cNvSpPr>
          <p:nvPr/>
        </p:nvSpPr>
        <p:spPr bwMode="auto">
          <a:xfrm>
            <a:off x="1524000" y="1295400"/>
            <a:ext cx="9144000" cy="557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90000"/>
              </a:lnSpc>
              <a:buClrTx/>
              <a:buSzTx/>
              <a:buFont typeface="Arial" charset="0"/>
              <a:buNone/>
              <a:defRPr/>
            </a:pPr>
            <a:r>
              <a:rPr kumimoji="1" lang="en-US" altLang="en-US" sz="4400" dirty="0">
                <a:solidFill>
                  <a:schemeClr val="folHlink"/>
                </a:solidFill>
                <a:latin typeface="Times New Roman" charset="0"/>
              </a:rPr>
              <a:t>“</a:t>
            </a:r>
            <a:r>
              <a:rPr kumimoji="1" lang="en-US" altLang="en-US" sz="4400" b="1" dirty="0">
                <a:solidFill>
                  <a:schemeClr val="folHlink"/>
                </a:solidFill>
                <a:latin typeface="Times New Roman" charset="0"/>
              </a:rPr>
              <a:t>When the Trail got crowded </a:t>
            </a:r>
            <a:br>
              <a:rPr kumimoji="1" lang="en-US" altLang="en-US" sz="4400" b="1" dirty="0">
                <a:solidFill>
                  <a:schemeClr val="folHlink"/>
                </a:solidFill>
                <a:latin typeface="Times New Roman" charset="0"/>
              </a:rPr>
            </a:br>
            <a:r>
              <a:rPr kumimoji="1" lang="en-US" altLang="en-US" sz="4400" b="1" dirty="0">
                <a:solidFill>
                  <a:schemeClr val="folHlink"/>
                </a:solidFill>
                <a:latin typeface="Times New Roman" charset="0"/>
              </a:rPr>
              <a:t>(in 1849 and later) camping became more difficult. The biggest problem was finding fuel for the campfires. Soon trees were scarce and there was only one alternative: buffalo dung. </a:t>
            </a:r>
            <a:br>
              <a:rPr kumimoji="1" lang="en-US" altLang="en-US" sz="4400" b="1" dirty="0">
                <a:solidFill>
                  <a:schemeClr val="folHlink"/>
                </a:solidFill>
                <a:latin typeface="Times New Roman" charset="0"/>
              </a:rPr>
            </a:br>
            <a:r>
              <a:rPr kumimoji="1" lang="en-US" altLang="en-US" sz="4400" b="1" dirty="0">
                <a:solidFill>
                  <a:schemeClr val="folHlink"/>
                </a:solidFill>
                <a:latin typeface="Times New Roman" charset="0"/>
              </a:rPr>
              <a:t>No one liked collecting it, </a:t>
            </a:r>
            <a:br>
              <a:rPr kumimoji="1" lang="en-US" altLang="en-US" sz="4400" b="1" dirty="0">
                <a:solidFill>
                  <a:schemeClr val="folHlink"/>
                </a:solidFill>
                <a:latin typeface="Times New Roman" charset="0"/>
              </a:rPr>
            </a:br>
            <a:r>
              <a:rPr kumimoji="1" lang="en-US" altLang="en-US" sz="4400" b="1" dirty="0">
                <a:solidFill>
                  <a:schemeClr val="folHlink"/>
                </a:solidFill>
                <a:latin typeface="Times New Roman" charset="0"/>
              </a:rPr>
              <a:t>but it did burn and gave off a </a:t>
            </a:r>
            <a:br>
              <a:rPr kumimoji="1" lang="en-US" altLang="en-US" sz="4400" b="1" dirty="0">
                <a:solidFill>
                  <a:schemeClr val="folHlink"/>
                </a:solidFill>
                <a:latin typeface="Times New Roman" charset="0"/>
              </a:rPr>
            </a:br>
            <a:r>
              <a:rPr kumimoji="1" lang="en-US" altLang="en-US" sz="4400" b="1" dirty="0">
                <a:solidFill>
                  <a:schemeClr val="folHlink"/>
                </a:solidFill>
                <a:latin typeface="Times New Roman" charset="0"/>
              </a:rPr>
              <a:t>consistent odorless flame.</a:t>
            </a:r>
            <a:r>
              <a:rPr kumimoji="1" lang="en-US" altLang="en-US" sz="4400" dirty="0">
                <a:solidFill>
                  <a:schemeClr val="folHlink"/>
                </a:solidFill>
                <a:latin typeface="Times New Roman" charset="0"/>
              </a:rPr>
              <a:t>”</a:t>
            </a:r>
            <a:endParaRPr lang="en-US" altLang="en-US" sz="4400" dirty="0">
              <a:solidFill>
                <a:schemeClr val="folHlink"/>
              </a:solidFill>
              <a:latin typeface="Times New Roman" charset="0"/>
            </a:endParaRPr>
          </a:p>
        </p:txBody>
      </p:sp>
    </p:spTree>
    <p:extLst>
      <p:ext uri="{BB962C8B-B14F-4D97-AF65-F5344CB8AC3E}">
        <p14:creationId xmlns:p14="http://schemas.microsoft.com/office/powerpoint/2010/main" val="1807307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524000" y="0"/>
            <a:ext cx="9144000" cy="1143000"/>
          </a:xfrm>
        </p:spPr>
        <p:txBody>
          <a:bodyPr>
            <a:normAutofit fontScale="90000"/>
          </a:bodyPr>
          <a:lstStyle/>
          <a:p>
            <a:r>
              <a:rPr lang="en-US" altLang="en-US" sz="4000"/>
              <a:t>“Life on the Oregon Trail” </a:t>
            </a:r>
            <a:br>
              <a:rPr lang="en-US" altLang="en-US" sz="4000"/>
            </a:br>
            <a:r>
              <a:rPr lang="en-US" altLang="en-US" sz="4000" i="1" u="sng"/>
              <a:t>Excerpt #5</a:t>
            </a:r>
          </a:p>
        </p:txBody>
      </p:sp>
      <p:sp>
        <p:nvSpPr>
          <p:cNvPr id="23555" name="Text Box 3"/>
          <p:cNvSpPr txBox="1">
            <a:spLocks noChangeArrowheads="1"/>
          </p:cNvSpPr>
          <p:nvPr/>
        </p:nvSpPr>
        <p:spPr bwMode="auto">
          <a:xfrm>
            <a:off x="1524000" y="1447800"/>
            <a:ext cx="9144000" cy="557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90000"/>
              </a:lnSpc>
              <a:buClrTx/>
              <a:buSzTx/>
              <a:buFont typeface="Arial" charset="0"/>
              <a:buNone/>
              <a:defRPr/>
            </a:pPr>
            <a:r>
              <a:rPr kumimoji="1" lang="en-US" altLang="en-US" sz="3600" dirty="0">
                <a:solidFill>
                  <a:schemeClr val="folHlink"/>
                </a:solidFill>
                <a:latin typeface="Times New Roman" charset="0"/>
              </a:rPr>
              <a:t>“</a:t>
            </a:r>
            <a:r>
              <a:rPr kumimoji="1" lang="en-US" altLang="en-US" sz="3500" b="1" dirty="0">
                <a:solidFill>
                  <a:schemeClr val="folHlink"/>
                </a:solidFill>
                <a:latin typeface="Times New Roman" charset="0"/>
              </a:rPr>
              <a:t>Weather-related dangers included thunderstorms, hailstones, lightning, tornadoes, &amp; high winds. The intense heat of the deserts caused wood to shrink &amp; rims to fall of axles. The pioneers’ lips blistered and split in the dry air, and their only remedy was to rub axle grease on their lips. River crossings were often dangerous: even in slow currents &amp; shallow water, wagon wheels could be damaged by rocks or become mired in the muddy bottom.</a:t>
            </a:r>
            <a:r>
              <a:rPr kumimoji="1" lang="en-US" altLang="en-US" sz="3600" dirty="0">
                <a:solidFill>
                  <a:schemeClr val="folHlink"/>
                </a:solidFill>
                <a:latin typeface="Times New Roman" charset="0"/>
              </a:rPr>
              <a:t>”</a:t>
            </a:r>
          </a:p>
        </p:txBody>
      </p:sp>
    </p:spTree>
    <p:extLst>
      <p:ext uri="{BB962C8B-B14F-4D97-AF65-F5344CB8AC3E}">
        <p14:creationId xmlns:p14="http://schemas.microsoft.com/office/powerpoint/2010/main" val="1403138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524000" y="0"/>
            <a:ext cx="9144000" cy="1143000"/>
          </a:xfrm>
        </p:spPr>
        <p:txBody>
          <a:bodyPr>
            <a:normAutofit fontScale="90000"/>
          </a:bodyPr>
          <a:lstStyle/>
          <a:p>
            <a:r>
              <a:rPr lang="en-US" altLang="en-US" sz="4000"/>
              <a:t>“Life on the Oregon Trail” </a:t>
            </a:r>
            <a:br>
              <a:rPr lang="en-US" altLang="en-US" sz="4000"/>
            </a:br>
            <a:r>
              <a:rPr lang="en-US" altLang="en-US" sz="4000" i="1" u="sng"/>
              <a:t>Excerpt #6</a:t>
            </a:r>
          </a:p>
        </p:txBody>
      </p:sp>
      <p:sp>
        <p:nvSpPr>
          <p:cNvPr id="24579" name="Text Box 3"/>
          <p:cNvSpPr txBox="1">
            <a:spLocks noChangeArrowheads="1"/>
          </p:cNvSpPr>
          <p:nvPr/>
        </p:nvSpPr>
        <p:spPr bwMode="auto">
          <a:xfrm>
            <a:off x="1524000" y="1524000"/>
            <a:ext cx="914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90000"/>
              </a:lnSpc>
              <a:buClrTx/>
              <a:buSzTx/>
              <a:buFont typeface="Arial" charset="0"/>
              <a:buNone/>
              <a:defRPr/>
            </a:pPr>
            <a:r>
              <a:rPr kumimoji="1" lang="en-US" altLang="en-US" sz="3400" dirty="0">
                <a:solidFill>
                  <a:schemeClr val="folHlink"/>
                </a:solidFill>
                <a:latin typeface="Times New Roman" charset="0"/>
              </a:rPr>
              <a:t>“</a:t>
            </a:r>
            <a:r>
              <a:rPr kumimoji="1" lang="en-US" altLang="en-US" sz="3400" b="1" dirty="0">
                <a:solidFill>
                  <a:schemeClr val="folHlink"/>
                </a:solidFill>
                <a:latin typeface="Times New Roman" charset="0"/>
              </a:rPr>
              <a:t>Nearly 1 in 10 who set off on the Oregon Trail did not survive. The two biggest causes of death were disease and accidents. The worst disease was cholera, caused by unsanitary conditions. People in good spirits in the morning could be dead by evening. Symptoms started with an intense stomach ache, then came diarrhea and vomiting causing dehydration. If death did not occur within the first 12 to 24 hours, the victim usually recovered.</a:t>
            </a:r>
            <a:r>
              <a:rPr kumimoji="1" lang="en-US" altLang="en-US" sz="3400" dirty="0">
                <a:solidFill>
                  <a:schemeClr val="folHlink"/>
                </a:solidFill>
                <a:latin typeface="Times New Roman" charset="0"/>
              </a:rPr>
              <a:t>”</a:t>
            </a:r>
          </a:p>
        </p:txBody>
      </p:sp>
    </p:spTree>
    <p:extLst>
      <p:ext uri="{BB962C8B-B14F-4D97-AF65-F5344CB8AC3E}">
        <p14:creationId xmlns:p14="http://schemas.microsoft.com/office/powerpoint/2010/main" val="1027816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body" idx="1"/>
          </p:nvPr>
        </p:nvSpPr>
        <p:spPr>
          <a:xfrm>
            <a:off x="1524000" y="1219200"/>
            <a:ext cx="9144000" cy="5638800"/>
          </a:xfrm>
        </p:spPr>
        <p:txBody>
          <a:bodyPr/>
          <a:lstStyle/>
          <a:p>
            <a:pPr marL="569913" indent="-569913">
              <a:lnSpc>
                <a:spcPct val="95000"/>
              </a:lnSpc>
              <a:spcBef>
                <a:spcPct val="10000"/>
              </a:spcBef>
              <a:buClr>
                <a:srgbClr val="0000CC"/>
              </a:buClr>
              <a:buFont typeface="Wingdings" charset="2"/>
              <a:buAutoNum type="arabicPeriod"/>
            </a:pPr>
            <a:r>
              <a:rPr lang="en-US" altLang="en-US"/>
              <a:t>Greater democracy &amp; the return of the two-party system </a:t>
            </a:r>
          </a:p>
          <a:p>
            <a:pPr marL="569913" indent="-569913">
              <a:lnSpc>
                <a:spcPct val="95000"/>
              </a:lnSpc>
              <a:spcBef>
                <a:spcPct val="10000"/>
              </a:spcBef>
              <a:buClr>
                <a:srgbClr val="0000CC"/>
              </a:buClr>
              <a:buFont typeface="Wingdings" charset="2"/>
              <a:buAutoNum type="arabicPeriod"/>
            </a:pPr>
            <a:r>
              <a:rPr lang="en-US" altLang="en-US"/>
              <a:t>Emergence of a national market economy</a:t>
            </a:r>
          </a:p>
          <a:p>
            <a:pPr marL="569913" indent="-569913">
              <a:lnSpc>
                <a:spcPct val="95000"/>
              </a:lnSpc>
              <a:spcBef>
                <a:spcPct val="10000"/>
              </a:spcBef>
              <a:buClr>
                <a:srgbClr val="0000CC"/>
              </a:buClr>
              <a:buFont typeface="Wingdings" charset="2"/>
              <a:buAutoNum type="arabicPeriod"/>
            </a:pPr>
            <a:r>
              <a:rPr lang="en-US" altLang="en-US"/>
              <a:t>Increase in federal power</a:t>
            </a:r>
          </a:p>
          <a:p>
            <a:pPr marL="569913" indent="-569913">
              <a:lnSpc>
                <a:spcPct val="95000"/>
              </a:lnSpc>
              <a:spcBef>
                <a:spcPct val="10000"/>
              </a:spcBef>
              <a:buClr>
                <a:srgbClr val="0000CC"/>
              </a:buClr>
              <a:buFont typeface="Wingdings" charset="2"/>
              <a:buAutoNum type="arabicPeriod"/>
            </a:pPr>
            <a:r>
              <a:rPr lang="en-US" altLang="en-US"/>
              <a:t>New intellectual &amp; religious movements</a:t>
            </a:r>
          </a:p>
          <a:p>
            <a:pPr marL="569913" indent="-569913">
              <a:lnSpc>
                <a:spcPct val="95000"/>
              </a:lnSpc>
              <a:spcBef>
                <a:spcPct val="10000"/>
              </a:spcBef>
              <a:buClr>
                <a:srgbClr val="0000CC"/>
              </a:buClr>
              <a:buFont typeface="Wingdings" charset="2"/>
              <a:buAutoNum type="arabicPeriod"/>
            </a:pPr>
            <a:r>
              <a:rPr lang="en-US" altLang="en-US"/>
              <a:t>Social reforms</a:t>
            </a:r>
          </a:p>
          <a:p>
            <a:pPr marL="569913" indent="-569913">
              <a:lnSpc>
                <a:spcPct val="95000"/>
              </a:lnSpc>
              <a:spcBef>
                <a:spcPct val="10000"/>
              </a:spcBef>
              <a:buClr>
                <a:srgbClr val="0000CC"/>
              </a:buClr>
              <a:buFont typeface="Wingdings" charset="2"/>
              <a:buAutoNum type="arabicPeriod"/>
            </a:pPr>
            <a:r>
              <a:rPr lang="en-US" altLang="en-US">
                <a:solidFill>
                  <a:schemeClr val="folHlink"/>
                </a:solidFill>
              </a:rPr>
              <a:t>Further westward expansion</a:t>
            </a:r>
          </a:p>
        </p:txBody>
      </p:sp>
      <p:sp>
        <p:nvSpPr>
          <p:cNvPr id="9218" name="Rectangle 5"/>
          <p:cNvSpPr>
            <a:spLocks noGrp="1" noChangeArrowheads="1"/>
          </p:cNvSpPr>
          <p:nvPr>
            <p:ph type="title"/>
          </p:nvPr>
        </p:nvSpPr>
        <p:spPr>
          <a:xfrm>
            <a:off x="1524000" y="0"/>
            <a:ext cx="5562600" cy="1371600"/>
          </a:xfrm>
        </p:spPr>
        <p:txBody>
          <a:bodyPr/>
          <a:lstStyle/>
          <a:p>
            <a:pPr eaLnBrk="1" hangingPunct="1">
              <a:lnSpc>
                <a:spcPct val="90000"/>
              </a:lnSpc>
            </a:pPr>
            <a:r>
              <a:rPr lang="en-US" altLang="en-US" sz="3000" b="1"/>
              <a:t>Trends in Antebellum America: </a:t>
            </a:r>
            <a:br>
              <a:rPr lang="en-US" altLang="en-US" sz="3000" b="1"/>
            </a:br>
            <a:r>
              <a:rPr lang="en-US" altLang="en-US" sz="3000" b="1"/>
              <a:t>1800-1860</a:t>
            </a:r>
          </a:p>
        </p:txBody>
      </p:sp>
      <p:sp>
        <p:nvSpPr>
          <p:cNvPr id="133126" name="AutoShape 6"/>
          <p:cNvSpPr>
            <a:spLocks noChangeArrowheads="1"/>
          </p:cNvSpPr>
          <p:nvPr/>
        </p:nvSpPr>
        <p:spPr bwMode="auto">
          <a:xfrm>
            <a:off x="6324600" y="3124200"/>
            <a:ext cx="3810000" cy="990600"/>
          </a:xfrm>
          <a:prstGeom prst="wedgeRectCallout">
            <a:avLst>
              <a:gd name="adj1" fmla="val -57292"/>
              <a:gd name="adj2" fmla="val -178204"/>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Universal white manhood suffrage</a:t>
            </a:r>
          </a:p>
        </p:txBody>
      </p:sp>
      <p:sp>
        <p:nvSpPr>
          <p:cNvPr id="133127" name="AutoShape 7"/>
          <p:cNvSpPr>
            <a:spLocks noChangeArrowheads="1"/>
          </p:cNvSpPr>
          <p:nvPr/>
        </p:nvSpPr>
        <p:spPr bwMode="auto">
          <a:xfrm>
            <a:off x="1828800" y="3200400"/>
            <a:ext cx="4267200" cy="609600"/>
          </a:xfrm>
          <a:prstGeom prst="wedgeRectCallout">
            <a:avLst>
              <a:gd name="adj1" fmla="val -5023"/>
              <a:gd name="adj2" fmla="val -177866"/>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Democrats vs. Whigs</a:t>
            </a:r>
          </a:p>
        </p:txBody>
      </p:sp>
      <p:sp>
        <p:nvSpPr>
          <p:cNvPr id="133129" name="AutoShape 9"/>
          <p:cNvSpPr>
            <a:spLocks noChangeArrowheads="1"/>
          </p:cNvSpPr>
          <p:nvPr/>
        </p:nvSpPr>
        <p:spPr bwMode="auto">
          <a:xfrm>
            <a:off x="1524000" y="4343400"/>
            <a:ext cx="5181600" cy="990600"/>
          </a:xfrm>
          <a:prstGeom prst="wedgeRectCallout">
            <a:avLst>
              <a:gd name="adj1" fmla="val 49968"/>
              <a:gd name="adj2" fmla="val -181569"/>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Rise in industry, urbanization, immigration</a:t>
            </a:r>
          </a:p>
        </p:txBody>
      </p:sp>
      <p:sp>
        <p:nvSpPr>
          <p:cNvPr id="133130" name="AutoShape 10"/>
          <p:cNvSpPr>
            <a:spLocks noChangeArrowheads="1"/>
          </p:cNvSpPr>
          <p:nvPr/>
        </p:nvSpPr>
        <p:spPr bwMode="auto">
          <a:xfrm>
            <a:off x="6629400" y="5257800"/>
            <a:ext cx="3810000" cy="990600"/>
          </a:xfrm>
          <a:prstGeom prst="wedgeRectCallout">
            <a:avLst>
              <a:gd name="adj1" fmla="val -38417"/>
              <a:gd name="adj2" fmla="val -153366"/>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Jackson’s use of the veto</a:t>
            </a:r>
          </a:p>
        </p:txBody>
      </p:sp>
      <p:sp>
        <p:nvSpPr>
          <p:cNvPr id="133131" name="AutoShape 11"/>
          <p:cNvSpPr>
            <a:spLocks noChangeArrowheads="1"/>
          </p:cNvSpPr>
          <p:nvPr/>
        </p:nvSpPr>
        <p:spPr bwMode="auto">
          <a:xfrm>
            <a:off x="2057400" y="5257800"/>
            <a:ext cx="4343400" cy="990600"/>
          </a:xfrm>
          <a:prstGeom prst="wedgeRectCallout">
            <a:avLst>
              <a:gd name="adj1" fmla="val 60491"/>
              <a:gd name="adj2" fmla="val -150801"/>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Jefferson’s purchase of Louisiana </a:t>
            </a:r>
          </a:p>
        </p:txBody>
      </p:sp>
      <p:sp>
        <p:nvSpPr>
          <p:cNvPr id="133132" name="AutoShape 12"/>
          <p:cNvSpPr>
            <a:spLocks noChangeArrowheads="1"/>
          </p:cNvSpPr>
          <p:nvPr/>
        </p:nvSpPr>
        <p:spPr bwMode="auto">
          <a:xfrm>
            <a:off x="6781800" y="3124200"/>
            <a:ext cx="3810000" cy="990600"/>
          </a:xfrm>
          <a:prstGeom prst="wedgeRectCallout">
            <a:avLst>
              <a:gd name="adj1" fmla="val -36458"/>
              <a:gd name="adj2" fmla="val 8733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Second Great Awakening</a:t>
            </a:r>
          </a:p>
        </p:txBody>
      </p:sp>
      <p:sp>
        <p:nvSpPr>
          <p:cNvPr id="133134" name="AutoShape 14"/>
          <p:cNvSpPr>
            <a:spLocks noChangeArrowheads="1"/>
          </p:cNvSpPr>
          <p:nvPr/>
        </p:nvSpPr>
        <p:spPr bwMode="auto">
          <a:xfrm>
            <a:off x="1676400" y="2667000"/>
            <a:ext cx="8915400" cy="1066800"/>
          </a:xfrm>
          <a:prstGeom prst="wedgeRectCallout">
            <a:avLst>
              <a:gd name="adj1" fmla="val -23806"/>
              <a:gd name="adj2" fmla="val 222620"/>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Temperance, Abolition, Women’s Rights, Cult of Domesticity, Education &amp; Asylum Reform </a:t>
            </a:r>
          </a:p>
        </p:txBody>
      </p:sp>
      <p:sp>
        <p:nvSpPr>
          <p:cNvPr id="133135" name="AutoShape 15"/>
          <p:cNvSpPr>
            <a:spLocks noChangeArrowheads="1"/>
          </p:cNvSpPr>
          <p:nvPr/>
        </p:nvSpPr>
        <p:spPr bwMode="auto">
          <a:xfrm>
            <a:off x="2209800" y="3124200"/>
            <a:ext cx="4343400" cy="533400"/>
          </a:xfrm>
          <a:prstGeom prst="wedgeRectCallout">
            <a:avLst>
              <a:gd name="adj1" fmla="val 1829"/>
              <a:gd name="adj2" fmla="val 181250"/>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Transcendentalism </a:t>
            </a:r>
          </a:p>
        </p:txBody>
      </p:sp>
      <p:sp>
        <p:nvSpPr>
          <p:cNvPr id="133137" name="AutoShape 17"/>
          <p:cNvSpPr>
            <a:spLocks noChangeArrowheads="1"/>
          </p:cNvSpPr>
          <p:nvPr/>
        </p:nvSpPr>
        <p:spPr bwMode="auto">
          <a:xfrm>
            <a:off x="2514600" y="5562600"/>
            <a:ext cx="7543800" cy="1066800"/>
          </a:xfrm>
          <a:prstGeom prst="wedgeRectCallout">
            <a:avLst>
              <a:gd name="adj1" fmla="val 7153"/>
              <a:gd name="adj2" fmla="val -290477"/>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“King Cotton,” commercial farming, slave vs. paid labor systems </a:t>
            </a:r>
          </a:p>
        </p:txBody>
      </p:sp>
      <p:sp>
        <p:nvSpPr>
          <p:cNvPr id="133138" name="AutoShape 18"/>
          <p:cNvSpPr>
            <a:spLocks noChangeArrowheads="1"/>
          </p:cNvSpPr>
          <p:nvPr/>
        </p:nvSpPr>
        <p:spPr bwMode="auto">
          <a:xfrm>
            <a:off x="6858000" y="4038600"/>
            <a:ext cx="3810000" cy="1447800"/>
          </a:xfrm>
          <a:prstGeom prst="wedgeRectCallout">
            <a:avLst>
              <a:gd name="adj1" fmla="val -40417"/>
              <a:gd name="adj2" fmla="val -120833"/>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American System: transportation, tariff, 2</a:t>
            </a:r>
            <a:r>
              <a:rPr lang="en-US" altLang="en-US" sz="3600" baseline="30000">
                <a:latin typeface="Times New Roman" charset="0"/>
              </a:rPr>
              <a:t>nd</a:t>
            </a:r>
            <a:r>
              <a:rPr lang="en-US" altLang="en-US" sz="3600">
                <a:latin typeface="Times New Roman" charset="0"/>
              </a:rPr>
              <a:t> BUS</a:t>
            </a:r>
          </a:p>
        </p:txBody>
      </p:sp>
      <p:pic>
        <p:nvPicPr>
          <p:cNvPr id="92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0"/>
            <a:ext cx="12192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633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anim calcmode="lin" valueType="num">
                                      <p:cBhvr>
                                        <p:cTn id="7" dur="500" fill="hold"/>
                                        <p:tgtEl>
                                          <p:spTgt spid="13312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2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312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3126"/>
                                        </p:tgtEl>
                                        <p:attrNameLst>
                                          <p:attrName>style.visibility</p:attrName>
                                        </p:attrNameLst>
                                      </p:cBhvr>
                                      <p:to>
                                        <p:strVal val="visible"/>
                                      </p:to>
                                    </p:set>
                                    <p:anim calcmode="lin" valueType="num">
                                      <p:cBhvr>
                                        <p:cTn id="14" dur="500" fill="hold"/>
                                        <p:tgtEl>
                                          <p:spTgt spid="133126"/>
                                        </p:tgtEl>
                                        <p:attrNameLst>
                                          <p:attrName>ppt_w</p:attrName>
                                        </p:attrNameLst>
                                      </p:cBhvr>
                                      <p:tavLst>
                                        <p:tav tm="0">
                                          <p:val>
                                            <p:fltVal val="0"/>
                                          </p:val>
                                        </p:tav>
                                        <p:tav tm="100000">
                                          <p:val>
                                            <p:strVal val="#ppt_w"/>
                                          </p:val>
                                        </p:tav>
                                      </p:tavLst>
                                    </p:anim>
                                    <p:anim calcmode="lin" valueType="num">
                                      <p:cBhvr>
                                        <p:cTn id="15" dur="500" fill="hold"/>
                                        <p:tgtEl>
                                          <p:spTgt spid="133126"/>
                                        </p:tgtEl>
                                        <p:attrNameLst>
                                          <p:attrName>ppt_h</p:attrName>
                                        </p:attrNameLst>
                                      </p:cBhvr>
                                      <p:tavLst>
                                        <p:tav tm="0">
                                          <p:val>
                                            <p:fltVal val="0"/>
                                          </p:val>
                                        </p:tav>
                                        <p:tav tm="100000">
                                          <p:val>
                                            <p:strVal val="#ppt_h"/>
                                          </p:val>
                                        </p:tav>
                                      </p:tavLst>
                                    </p:anim>
                                    <p:animEffect transition="in" filter="fade">
                                      <p:cBhvr>
                                        <p:cTn id="16" dur="500"/>
                                        <p:tgtEl>
                                          <p:spTgt spid="133126"/>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33127"/>
                                        </p:tgtEl>
                                        <p:attrNameLst>
                                          <p:attrName>style.visibility</p:attrName>
                                        </p:attrNameLst>
                                      </p:cBhvr>
                                      <p:to>
                                        <p:strVal val="visible"/>
                                      </p:to>
                                    </p:set>
                                    <p:anim calcmode="lin" valueType="num">
                                      <p:cBhvr>
                                        <p:cTn id="19" dur="500" fill="hold"/>
                                        <p:tgtEl>
                                          <p:spTgt spid="133127"/>
                                        </p:tgtEl>
                                        <p:attrNameLst>
                                          <p:attrName>ppt_w</p:attrName>
                                        </p:attrNameLst>
                                      </p:cBhvr>
                                      <p:tavLst>
                                        <p:tav tm="0">
                                          <p:val>
                                            <p:fltVal val="0"/>
                                          </p:val>
                                        </p:tav>
                                        <p:tav tm="100000">
                                          <p:val>
                                            <p:strVal val="#ppt_w"/>
                                          </p:val>
                                        </p:tav>
                                      </p:tavLst>
                                    </p:anim>
                                    <p:anim calcmode="lin" valueType="num">
                                      <p:cBhvr>
                                        <p:cTn id="20" dur="500" fill="hold"/>
                                        <p:tgtEl>
                                          <p:spTgt spid="133127"/>
                                        </p:tgtEl>
                                        <p:attrNameLst>
                                          <p:attrName>ppt_h</p:attrName>
                                        </p:attrNameLst>
                                      </p:cBhvr>
                                      <p:tavLst>
                                        <p:tav tm="0">
                                          <p:val>
                                            <p:fltVal val="0"/>
                                          </p:val>
                                        </p:tav>
                                        <p:tav tm="100000">
                                          <p:val>
                                            <p:strVal val="#ppt_h"/>
                                          </p:val>
                                        </p:tav>
                                      </p:tavLst>
                                    </p:anim>
                                    <p:animEffect transition="in" filter="fade">
                                      <p:cBhvr>
                                        <p:cTn id="21" dur="500"/>
                                        <p:tgtEl>
                                          <p:spTgt spid="1331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133127"/>
                                        </p:tgtEl>
                                        <p:attrNameLst>
                                          <p:attrName>ppt_w</p:attrName>
                                        </p:attrNameLst>
                                      </p:cBhvr>
                                      <p:tavLst>
                                        <p:tav tm="0">
                                          <p:val>
                                            <p:strVal val="ppt_w"/>
                                          </p:val>
                                        </p:tav>
                                        <p:tav tm="100000">
                                          <p:val>
                                            <p:fltVal val="0"/>
                                          </p:val>
                                        </p:tav>
                                      </p:tavLst>
                                    </p:anim>
                                    <p:anim calcmode="lin" valueType="num">
                                      <p:cBhvr>
                                        <p:cTn id="26" dur="500"/>
                                        <p:tgtEl>
                                          <p:spTgt spid="133127"/>
                                        </p:tgtEl>
                                        <p:attrNameLst>
                                          <p:attrName>ppt_h</p:attrName>
                                        </p:attrNameLst>
                                      </p:cBhvr>
                                      <p:tavLst>
                                        <p:tav tm="0">
                                          <p:val>
                                            <p:strVal val="ppt_h"/>
                                          </p:val>
                                        </p:tav>
                                        <p:tav tm="100000">
                                          <p:val>
                                            <p:fltVal val="0"/>
                                          </p:val>
                                        </p:tav>
                                      </p:tavLst>
                                    </p:anim>
                                    <p:animEffect transition="out" filter="fade">
                                      <p:cBhvr>
                                        <p:cTn id="27" dur="500"/>
                                        <p:tgtEl>
                                          <p:spTgt spid="133127"/>
                                        </p:tgtEl>
                                      </p:cBhvr>
                                    </p:animEffect>
                                    <p:set>
                                      <p:cBhvr>
                                        <p:cTn id="28" dur="1" fill="hold">
                                          <p:stCondLst>
                                            <p:cond delay="499"/>
                                          </p:stCondLst>
                                        </p:cTn>
                                        <p:tgtEl>
                                          <p:spTgt spid="133127"/>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500"/>
                                        <p:tgtEl>
                                          <p:spTgt spid="133126"/>
                                        </p:tgtEl>
                                        <p:attrNameLst>
                                          <p:attrName>ppt_w</p:attrName>
                                        </p:attrNameLst>
                                      </p:cBhvr>
                                      <p:tavLst>
                                        <p:tav tm="0">
                                          <p:val>
                                            <p:strVal val="ppt_w"/>
                                          </p:val>
                                        </p:tav>
                                        <p:tav tm="100000">
                                          <p:val>
                                            <p:fltVal val="0"/>
                                          </p:val>
                                        </p:tav>
                                      </p:tavLst>
                                    </p:anim>
                                    <p:anim calcmode="lin" valueType="num">
                                      <p:cBhvr>
                                        <p:cTn id="31" dur="500"/>
                                        <p:tgtEl>
                                          <p:spTgt spid="133126"/>
                                        </p:tgtEl>
                                        <p:attrNameLst>
                                          <p:attrName>ppt_h</p:attrName>
                                        </p:attrNameLst>
                                      </p:cBhvr>
                                      <p:tavLst>
                                        <p:tav tm="0">
                                          <p:val>
                                            <p:strVal val="ppt_h"/>
                                          </p:val>
                                        </p:tav>
                                        <p:tav tm="100000">
                                          <p:val>
                                            <p:fltVal val="0"/>
                                          </p:val>
                                        </p:tav>
                                      </p:tavLst>
                                    </p:anim>
                                    <p:animEffect transition="out" filter="fade">
                                      <p:cBhvr>
                                        <p:cTn id="32" dur="500"/>
                                        <p:tgtEl>
                                          <p:spTgt spid="133126"/>
                                        </p:tgtEl>
                                      </p:cBhvr>
                                    </p:animEffect>
                                    <p:set>
                                      <p:cBhvr>
                                        <p:cTn id="33" dur="1" fill="hold">
                                          <p:stCondLst>
                                            <p:cond delay="499"/>
                                          </p:stCondLst>
                                        </p:cTn>
                                        <p:tgtEl>
                                          <p:spTgt spid="133126"/>
                                        </p:tgtEl>
                                        <p:attrNameLst>
                                          <p:attrName>style.visibility</p:attrName>
                                        </p:attrNameLst>
                                      </p:cBhvr>
                                      <p:to>
                                        <p:strVal val="hidden"/>
                                      </p:to>
                                    </p:set>
                                  </p:childTnLst>
                                </p:cTn>
                              </p:par>
                              <p:par>
                                <p:cTn id="34" presetID="53" presetClass="entr" presetSubtype="0" fill="hold" nodeType="withEffect">
                                  <p:stCondLst>
                                    <p:cond delay="0"/>
                                  </p:stCondLst>
                                  <p:childTnLst>
                                    <p:set>
                                      <p:cBhvr>
                                        <p:cTn id="35" dur="1" fill="hold">
                                          <p:stCondLst>
                                            <p:cond delay="0"/>
                                          </p:stCondLst>
                                        </p:cTn>
                                        <p:tgtEl>
                                          <p:spTgt spid="133124">
                                            <p:txEl>
                                              <p:pRg st="1" end="1"/>
                                            </p:txEl>
                                          </p:spTgt>
                                        </p:tgtEl>
                                        <p:attrNameLst>
                                          <p:attrName>style.visibility</p:attrName>
                                        </p:attrNameLst>
                                      </p:cBhvr>
                                      <p:to>
                                        <p:strVal val="visible"/>
                                      </p:to>
                                    </p:set>
                                    <p:anim calcmode="lin" valueType="num">
                                      <p:cBhvr>
                                        <p:cTn id="36" dur="500" fill="hold"/>
                                        <p:tgtEl>
                                          <p:spTgt spid="133124">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133124">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133124">
                                            <p:txEl>
                                              <p:pRg st="1" end="1"/>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33129"/>
                                        </p:tgtEl>
                                        <p:attrNameLst>
                                          <p:attrName>style.visibility</p:attrName>
                                        </p:attrNameLst>
                                      </p:cBhvr>
                                      <p:to>
                                        <p:strVal val="visible"/>
                                      </p:to>
                                    </p:set>
                                    <p:anim calcmode="lin" valueType="num">
                                      <p:cBhvr>
                                        <p:cTn id="41" dur="500" fill="hold"/>
                                        <p:tgtEl>
                                          <p:spTgt spid="133129"/>
                                        </p:tgtEl>
                                        <p:attrNameLst>
                                          <p:attrName>ppt_w</p:attrName>
                                        </p:attrNameLst>
                                      </p:cBhvr>
                                      <p:tavLst>
                                        <p:tav tm="0">
                                          <p:val>
                                            <p:fltVal val="0"/>
                                          </p:val>
                                        </p:tav>
                                        <p:tav tm="100000">
                                          <p:val>
                                            <p:strVal val="#ppt_w"/>
                                          </p:val>
                                        </p:tav>
                                      </p:tavLst>
                                    </p:anim>
                                    <p:anim calcmode="lin" valueType="num">
                                      <p:cBhvr>
                                        <p:cTn id="42" dur="500" fill="hold"/>
                                        <p:tgtEl>
                                          <p:spTgt spid="133129"/>
                                        </p:tgtEl>
                                        <p:attrNameLst>
                                          <p:attrName>ppt_h</p:attrName>
                                        </p:attrNameLst>
                                      </p:cBhvr>
                                      <p:tavLst>
                                        <p:tav tm="0">
                                          <p:val>
                                            <p:fltVal val="0"/>
                                          </p:val>
                                        </p:tav>
                                        <p:tav tm="100000">
                                          <p:val>
                                            <p:strVal val="#ppt_h"/>
                                          </p:val>
                                        </p:tav>
                                      </p:tavLst>
                                    </p:anim>
                                    <p:animEffect transition="in" filter="fade">
                                      <p:cBhvr>
                                        <p:cTn id="43" dur="500"/>
                                        <p:tgtEl>
                                          <p:spTgt spid="133129"/>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33138"/>
                                        </p:tgtEl>
                                        <p:attrNameLst>
                                          <p:attrName>style.visibility</p:attrName>
                                        </p:attrNameLst>
                                      </p:cBhvr>
                                      <p:to>
                                        <p:strVal val="visible"/>
                                      </p:to>
                                    </p:set>
                                    <p:anim calcmode="lin" valueType="num">
                                      <p:cBhvr>
                                        <p:cTn id="46" dur="500" fill="hold"/>
                                        <p:tgtEl>
                                          <p:spTgt spid="133138"/>
                                        </p:tgtEl>
                                        <p:attrNameLst>
                                          <p:attrName>ppt_w</p:attrName>
                                        </p:attrNameLst>
                                      </p:cBhvr>
                                      <p:tavLst>
                                        <p:tav tm="0">
                                          <p:val>
                                            <p:fltVal val="0"/>
                                          </p:val>
                                        </p:tav>
                                        <p:tav tm="100000">
                                          <p:val>
                                            <p:strVal val="#ppt_w"/>
                                          </p:val>
                                        </p:tav>
                                      </p:tavLst>
                                    </p:anim>
                                    <p:anim calcmode="lin" valueType="num">
                                      <p:cBhvr>
                                        <p:cTn id="47" dur="500" fill="hold"/>
                                        <p:tgtEl>
                                          <p:spTgt spid="133138"/>
                                        </p:tgtEl>
                                        <p:attrNameLst>
                                          <p:attrName>ppt_h</p:attrName>
                                        </p:attrNameLst>
                                      </p:cBhvr>
                                      <p:tavLst>
                                        <p:tav tm="0">
                                          <p:val>
                                            <p:fltVal val="0"/>
                                          </p:val>
                                        </p:tav>
                                        <p:tav tm="100000">
                                          <p:val>
                                            <p:strVal val="#ppt_h"/>
                                          </p:val>
                                        </p:tav>
                                      </p:tavLst>
                                    </p:anim>
                                    <p:animEffect transition="in" filter="fade">
                                      <p:cBhvr>
                                        <p:cTn id="48" dur="500"/>
                                        <p:tgtEl>
                                          <p:spTgt spid="133138"/>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33137"/>
                                        </p:tgtEl>
                                        <p:attrNameLst>
                                          <p:attrName>style.visibility</p:attrName>
                                        </p:attrNameLst>
                                      </p:cBhvr>
                                      <p:to>
                                        <p:strVal val="visible"/>
                                      </p:to>
                                    </p:set>
                                    <p:anim calcmode="lin" valueType="num">
                                      <p:cBhvr>
                                        <p:cTn id="51" dur="500" fill="hold"/>
                                        <p:tgtEl>
                                          <p:spTgt spid="133137"/>
                                        </p:tgtEl>
                                        <p:attrNameLst>
                                          <p:attrName>ppt_w</p:attrName>
                                        </p:attrNameLst>
                                      </p:cBhvr>
                                      <p:tavLst>
                                        <p:tav tm="0">
                                          <p:val>
                                            <p:fltVal val="0"/>
                                          </p:val>
                                        </p:tav>
                                        <p:tav tm="100000">
                                          <p:val>
                                            <p:strVal val="#ppt_w"/>
                                          </p:val>
                                        </p:tav>
                                      </p:tavLst>
                                    </p:anim>
                                    <p:anim calcmode="lin" valueType="num">
                                      <p:cBhvr>
                                        <p:cTn id="52" dur="500" fill="hold"/>
                                        <p:tgtEl>
                                          <p:spTgt spid="133137"/>
                                        </p:tgtEl>
                                        <p:attrNameLst>
                                          <p:attrName>ppt_h</p:attrName>
                                        </p:attrNameLst>
                                      </p:cBhvr>
                                      <p:tavLst>
                                        <p:tav tm="0">
                                          <p:val>
                                            <p:fltVal val="0"/>
                                          </p:val>
                                        </p:tav>
                                        <p:tav tm="100000">
                                          <p:val>
                                            <p:strVal val="#ppt_h"/>
                                          </p:val>
                                        </p:tav>
                                      </p:tavLst>
                                    </p:anim>
                                    <p:animEffect transition="in" filter="fade">
                                      <p:cBhvr>
                                        <p:cTn id="53" dur="500"/>
                                        <p:tgtEl>
                                          <p:spTgt spid="13313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xit" presetSubtype="0" fill="hold" grpId="1" nodeType="clickEffect">
                                  <p:stCondLst>
                                    <p:cond delay="0"/>
                                  </p:stCondLst>
                                  <p:childTnLst>
                                    <p:anim calcmode="lin" valueType="num">
                                      <p:cBhvr>
                                        <p:cTn id="57" dur="500"/>
                                        <p:tgtEl>
                                          <p:spTgt spid="133137"/>
                                        </p:tgtEl>
                                        <p:attrNameLst>
                                          <p:attrName>ppt_w</p:attrName>
                                        </p:attrNameLst>
                                      </p:cBhvr>
                                      <p:tavLst>
                                        <p:tav tm="0">
                                          <p:val>
                                            <p:strVal val="ppt_w"/>
                                          </p:val>
                                        </p:tav>
                                        <p:tav tm="100000">
                                          <p:val>
                                            <p:fltVal val="0"/>
                                          </p:val>
                                        </p:tav>
                                      </p:tavLst>
                                    </p:anim>
                                    <p:anim calcmode="lin" valueType="num">
                                      <p:cBhvr>
                                        <p:cTn id="58" dur="500"/>
                                        <p:tgtEl>
                                          <p:spTgt spid="133137"/>
                                        </p:tgtEl>
                                        <p:attrNameLst>
                                          <p:attrName>ppt_h</p:attrName>
                                        </p:attrNameLst>
                                      </p:cBhvr>
                                      <p:tavLst>
                                        <p:tav tm="0">
                                          <p:val>
                                            <p:strVal val="ppt_h"/>
                                          </p:val>
                                        </p:tav>
                                        <p:tav tm="100000">
                                          <p:val>
                                            <p:fltVal val="0"/>
                                          </p:val>
                                        </p:tav>
                                      </p:tavLst>
                                    </p:anim>
                                    <p:animEffect transition="out" filter="fade">
                                      <p:cBhvr>
                                        <p:cTn id="59" dur="500"/>
                                        <p:tgtEl>
                                          <p:spTgt spid="133137"/>
                                        </p:tgtEl>
                                      </p:cBhvr>
                                    </p:animEffect>
                                    <p:set>
                                      <p:cBhvr>
                                        <p:cTn id="60" dur="1" fill="hold">
                                          <p:stCondLst>
                                            <p:cond delay="499"/>
                                          </p:stCondLst>
                                        </p:cTn>
                                        <p:tgtEl>
                                          <p:spTgt spid="133137"/>
                                        </p:tgtEl>
                                        <p:attrNameLst>
                                          <p:attrName>style.visibility</p:attrName>
                                        </p:attrNameLst>
                                      </p:cBhvr>
                                      <p:to>
                                        <p:strVal val="hidden"/>
                                      </p:to>
                                    </p:set>
                                  </p:childTnLst>
                                </p:cTn>
                              </p:par>
                              <p:par>
                                <p:cTn id="61" presetID="53" presetClass="exit" presetSubtype="0" fill="hold" grpId="1" nodeType="withEffect">
                                  <p:stCondLst>
                                    <p:cond delay="0"/>
                                  </p:stCondLst>
                                  <p:childTnLst>
                                    <p:anim calcmode="lin" valueType="num">
                                      <p:cBhvr>
                                        <p:cTn id="62" dur="500"/>
                                        <p:tgtEl>
                                          <p:spTgt spid="133138"/>
                                        </p:tgtEl>
                                        <p:attrNameLst>
                                          <p:attrName>ppt_w</p:attrName>
                                        </p:attrNameLst>
                                      </p:cBhvr>
                                      <p:tavLst>
                                        <p:tav tm="0">
                                          <p:val>
                                            <p:strVal val="ppt_w"/>
                                          </p:val>
                                        </p:tav>
                                        <p:tav tm="100000">
                                          <p:val>
                                            <p:fltVal val="0"/>
                                          </p:val>
                                        </p:tav>
                                      </p:tavLst>
                                    </p:anim>
                                    <p:anim calcmode="lin" valueType="num">
                                      <p:cBhvr>
                                        <p:cTn id="63" dur="500"/>
                                        <p:tgtEl>
                                          <p:spTgt spid="133138"/>
                                        </p:tgtEl>
                                        <p:attrNameLst>
                                          <p:attrName>ppt_h</p:attrName>
                                        </p:attrNameLst>
                                      </p:cBhvr>
                                      <p:tavLst>
                                        <p:tav tm="0">
                                          <p:val>
                                            <p:strVal val="ppt_h"/>
                                          </p:val>
                                        </p:tav>
                                        <p:tav tm="100000">
                                          <p:val>
                                            <p:fltVal val="0"/>
                                          </p:val>
                                        </p:tav>
                                      </p:tavLst>
                                    </p:anim>
                                    <p:animEffect transition="out" filter="fade">
                                      <p:cBhvr>
                                        <p:cTn id="64" dur="500"/>
                                        <p:tgtEl>
                                          <p:spTgt spid="133138"/>
                                        </p:tgtEl>
                                      </p:cBhvr>
                                    </p:animEffect>
                                    <p:set>
                                      <p:cBhvr>
                                        <p:cTn id="65" dur="1" fill="hold">
                                          <p:stCondLst>
                                            <p:cond delay="499"/>
                                          </p:stCondLst>
                                        </p:cTn>
                                        <p:tgtEl>
                                          <p:spTgt spid="133138"/>
                                        </p:tgtEl>
                                        <p:attrNameLst>
                                          <p:attrName>style.visibility</p:attrName>
                                        </p:attrNameLst>
                                      </p:cBhvr>
                                      <p:to>
                                        <p:strVal val="hidden"/>
                                      </p:to>
                                    </p:set>
                                  </p:childTnLst>
                                </p:cTn>
                              </p:par>
                              <p:par>
                                <p:cTn id="66" presetID="53" presetClass="exit" presetSubtype="0" fill="hold" grpId="1" nodeType="withEffect">
                                  <p:stCondLst>
                                    <p:cond delay="0"/>
                                  </p:stCondLst>
                                  <p:childTnLst>
                                    <p:anim calcmode="lin" valueType="num">
                                      <p:cBhvr>
                                        <p:cTn id="67" dur="500"/>
                                        <p:tgtEl>
                                          <p:spTgt spid="133129"/>
                                        </p:tgtEl>
                                        <p:attrNameLst>
                                          <p:attrName>ppt_w</p:attrName>
                                        </p:attrNameLst>
                                      </p:cBhvr>
                                      <p:tavLst>
                                        <p:tav tm="0">
                                          <p:val>
                                            <p:strVal val="ppt_w"/>
                                          </p:val>
                                        </p:tav>
                                        <p:tav tm="100000">
                                          <p:val>
                                            <p:fltVal val="0"/>
                                          </p:val>
                                        </p:tav>
                                      </p:tavLst>
                                    </p:anim>
                                    <p:anim calcmode="lin" valueType="num">
                                      <p:cBhvr>
                                        <p:cTn id="68" dur="500"/>
                                        <p:tgtEl>
                                          <p:spTgt spid="133129"/>
                                        </p:tgtEl>
                                        <p:attrNameLst>
                                          <p:attrName>ppt_h</p:attrName>
                                        </p:attrNameLst>
                                      </p:cBhvr>
                                      <p:tavLst>
                                        <p:tav tm="0">
                                          <p:val>
                                            <p:strVal val="ppt_h"/>
                                          </p:val>
                                        </p:tav>
                                        <p:tav tm="100000">
                                          <p:val>
                                            <p:fltVal val="0"/>
                                          </p:val>
                                        </p:tav>
                                      </p:tavLst>
                                    </p:anim>
                                    <p:animEffect transition="out" filter="fade">
                                      <p:cBhvr>
                                        <p:cTn id="69" dur="500"/>
                                        <p:tgtEl>
                                          <p:spTgt spid="133129"/>
                                        </p:tgtEl>
                                      </p:cBhvr>
                                    </p:animEffect>
                                    <p:set>
                                      <p:cBhvr>
                                        <p:cTn id="70" dur="1" fill="hold">
                                          <p:stCondLst>
                                            <p:cond delay="499"/>
                                          </p:stCondLst>
                                        </p:cTn>
                                        <p:tgtEl>
                                          <p:spTgt spid="133129"/>
                                        </p:tgtEl>
                                        <p:attrNameLst>
                                          <p:attrName>style.visibility</p:attrName>
                                        </p:attrNameLst>
                                      </p:cBhvr>
                                      <p:to>
                                        <p:strVal val="hidden"/>
                                      </p:to>
                                    </p:set>
                                  </p:childTnLst>
                                </p:cTn>
                              </p:par>
                              <p:par>
                                <p:cTn id="71" presetID="53" presetClass="entr" presetSubtype="0" fill="hold" nodeType="withEffect">
                                  <p:stCondLst>
                                    <p:cond delay="0"/>
                                  </p:stCondLst>
                                  <p:childTnLst>
                                    <p:set>
                                      <p:cBhvr>
                                        <p:cTn id="72" dur="1" fill="hold">
                                          <p:stCondLst>
                                            <p:cond delay="0"/>
                                          </p:stCondLst>
                                        </p:cTn>
                                        <p:tgtEl>
                                          <p:spTgt spid="133124">
                                            <p:txEl>
                                              <p:pRg st="2" end="2"/>
                                            </p:txEl>
                                          </p:spTgt>
                                        </p:tgtEl>
                                        <p:attrNameLst>
                                          <p:attrName>style.visibility</p:attrName>
                                        </p:attrNameLst>
                                      </p:cBhvr>
                                      <p:to>
                                        <p:strVal val="visible"/>
                                      </p:to>
                                    </p:set>
                                    <p:anim calcmode="lin" valueType="num">
                                      <p:cBhvr>
                                        <p:cTn id="73" dur="500" fill="hold"/>
                                        <p:tgtEl>
                                          <p:spTgt spid="133124">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133124">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133124">
                                            <p:txEl>
                                              <p:pRg st="2" end="2"/>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133130"/>
                                        </p:tgtEl>
                                        <p:attrNameLst>
                                          <p:attrName>style.visibility</p:attrName>
                                        </p:attrNameLst>
                                      </p:cBhvr>
                                      <p:to>
                                        <p:strVal val="visible"/>
                                      </p:to>
                                    </p:set>
                                    <p:anim calcmode="lin" valueType="num">
                                      <p:cBhvr>
                                        <p:cTn id="80" dur="500" fill="hold"/>
                                        <p:tgtEl>
                                          <p:spTgt spid="133130"/>
                                        </p:tgtEl>
                                        <p:attrNameLst>
                                          <p:attrName>ppt_w</p:attrName>
                                        </p:attrNameLst>
                                      </p:cBhvr>
                                      <p:tavLst>
                                        <p:tav tm="0">
                                          <p:val>
                                            <p:fltVal val="0"/>
                                          </p:val>
                                        </p:tav>
                                        <p:tav tm="100000">
                                          <p:val>
                                            <p:strVal val="#ppt_w"/>
                                          </p:val>
                                        </p:tav>
                                      </p:tavLst>
                                    </p:anim>
                                    <p:anim calcmode="lin" valueType="num">
                                      <p:cBhvr>
                                        <p:cTn id="81" dur="500" fill="hold"/>
                                        <p:tgtEl>
                                          <p:spTgt spid="133130"/>
                                        </p:tgtEl>
                                        <p:attrNameLst>
                                          <p:attrName>ppt_h</p:attrName>
                                        </p:attrNameLst>
                                      </p:cBhvr>
                                      <p:tavLst>
                                        <p:tav tm="0">
                                          <p:val>
                                            <p:fltVal val="0"/>
                                          </p:val>
                                        </p:tav>
                                        <p:tav tm="100000">
                                          <p:val>
                                            <p:strVal val="#ppt_h"/>
                                          </p:val>
                                        </p:tav>
                                      </p:tavLst>
                                    </p:anim>
                                    <p:animEffect transition="in" filter="fade">
                                      <p:cBhvr>
                                        <p:cTn id="82" dur="500"/>
                                        <p:tgtEl>
                                          <p:spTgt spid="133130"/>
                                        </p:tgtEl>
                                      </p:cBhvr>
                                    </p:animEffect>
                                  </p:childTnLst>
                                </p:cTn>
                              </p:par>
                              <p:par>
                                <p:cTn id="83" presetID="53" presetClass="entr" presetSubtype="0" fill="hold" grpId="0" nodeType="withEffect">
                                  <p:stCondLst>
                                    <p:cond delay="0"/>
                                  </p:stCondLst>
                                  <p:childTnLst>
                                    <p:set>
                                      <p:cBhvr>
                                        <p:cTn id="84" dur="1" fill="hold">
                                          <p:stCondLst>
                                            <p:cond delay="0"/>
                                          </p:stCondLst>
                                        </p:cTn>
                                        <p:tgtEl>
                                          <p:spTgt spid="133131"/>
                                        </p:tgtEl>
                                        <p:attrNameLst>
                                          <p:attrName>style.visibility</p:attrName>
                                        </p:attrNameLst>
                                      </p:cBhvr>
                                      <p:to>
                                        <p:strVal val="visible"/>
                                      </p:to>
                                    </p:set>
                                    <p:anim calcmode="lin" valueType="num">
                                      <p:cBhvr>
                                        <p:cTn id="85" dur="500" fill="hold"/>
                                        <p:tgtEl>
                                          <p:spTgt spid="133131"/>
                                        </p:tgtEl>
                                        <p:attrNameLst>
                                          <p:attrName>ppt_w</p:attrName>
                                        </p:attrNameLst>
                                      </p:cBhvr>
                                      <p:tavLst>
                                        <p:tav tm="0">
                                          <p:val>
                                            <p:fltVal val="0"/>
                                          </p:val>
                                        </p:tav>
                                        <p:tav tm="100000">
                                          <p:val>
                                            <p:strVal val="#ppt_w"/>
                                          </p:val>
                                        </p:tav>
                                      </p:tavLst>
                                    </p:anim>
                                    <p:anim calcmode="lin" valueType="num">
                                      <p:cBhvr>
                                        <p:cTn id="86" dur="500" fill="hold"/>
                                        <p:tgtEl>
                                          <p:spTgt spid="133131"/>
                                        </p:tgtEl>
                                        <p:attrNameLst>
                                          <p:attrName>ppt_h</p:attrName>
                                        </p:attrNameLst>
                                      </p:cBhvr>
                                      <p:tavLst>
                                        <p:tav tm="0">
                                          <p:val>
                                            <p:fltVal val="0"/>
                                          </p:val>
                                        </p:tav>
                                        <p:tav tm="100000">
                                          <p:val>
                                            <p:strVal val="#ppt_h"/>
                                          </p:val>
                                        </p:tav>
                                      </p:tavLst>
                                    </p:anim>
                                    <p:animEffect transition="in" filter="fade">
                                      <p:cBhvr>
                                        <p:cTn id="87" dur="500"/>
                                        <p:tgtEl>
                                          <p:spTgt spid="13313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3" presetClass="exit" presetSubtype="0" fill="hold" grpId="1" nodeType="clickEffect">
                                  <p:stCondLst>
                                    <p:cond delay="0"/>
                                  </p:stCondLst>
                                  <p:childTnLst>
                                    <p:anim calcmode="lin" valueType="num">
                                      <p:cBhvr>
                                        <p:cTn id="91" dur="500"/>
                                        <p:tgtEl>
                                          <p:spTgt spid="133131"/>
                                        </p:tgtEl>
                                        <p:attrNameLst>
                                          <p:attrName>ppt_w</p:attrName>
                                        </p:attrNameLst>
                                      </p:cBhvr>
                                      <p:tavLst>
                                        <p:tav tm="0">
                                          <p:val>
                                            <p:strVal val="ppt_w"/>
                                          </p:val>
                                        </p:tav>
                                        <p:tav tm="100000">
                                          <p:val>
                                            <p:fltVal val="0"/>
                                          </p:val>
                                        </p:tav>
                                      </p:tavLst>
                                    </p:anim>
                                    <p:anim calcmode="lin" valueType="num">
                                      <p:cBhvr>
                                        <p:cTn id="92" dur="500"/>
                                        <p:tgtEl>
                                          <p:spTgt spid="133131"/>
                                        </p:tgtEl>
                                        <p:attrNameLst>
                                          <p:attrName>ppt_h</p:attrName>
                                        </p:attrNameLst>
                                      </p:cBhvr>
                                      <p:tavLst>
                                        <p:tav tm="0">
                                          <p:val>
                                            <p:strVal val="ppt_h"/>
                                          </p:val>
                                        </p:tav>
                                        <p:tav tm="100000">
                                          <p:val>
                                            <p:fltVal val="0"/>
                                          </p:val>
                                        </p:tav>
                                      </p:tavLst>
                                    </p:anim>
                                    <p:animEffect transition="out" filter="fade">
                                      <p:cBhvr>
                                        <p:cTn id="93" dur="500"/>
                                        <p:tgtEl>
                                          <p:spTgt spid="133131"/>
                                        </p:tgtEl>
                                      </p:cBhvr>
                                    </p:animEffect>
                                    <p:set>
                                      <p:cBhvr>
                                        <p:cTn id="94" dur="1" fill="hold">
                                          <p:stCondLst>
                                            <p:cond delay="499"/>
                                          </p:stCondLst>
                                        </p:cTn>
                                        <p:tgtEl>
                                          <p:spTgt spid="133131"/>
                                        </p:tgtEl>
                                        <p:attrNameLst>
                                          <p:attrName>style.visibility</p:attrName>
                                        </p:attrNameLst>
                                      </p:cBhvr>
                                      <p:to>
                                        <p:strVal val="hidden"/>
                                      </p:to>
                                    </p:set>
                                  </p:childTnLst>
                                </p:cTn>
                              </p:par>
                              <p:par>
                                <p:cTn id="95" presetID="53" presetClass="exit" presetSubtype="0" fill="hold" grpId="1" nodeType="withEffect">
                                  <p:stCondLst>
                                    <p:cond delay="0"/>
                                  </p:stCondLst>
                                  <p:childTnLst>
                                    <p:anim calcmode="lin" valueType="num">
                                      <p:cBhvr>
                                        <p:cTn id="96" dur="500"/>
                                        <p:tgtEl>
                                          <p:spTgt spid="133130"/>
                                        </p:tgtEl>
                                        <p:attrNameLst>
                                          <p:attrName>ppt_w</p:attrName>
                                        </p:attrNameLst>
                                      </p:cBhvr>
                                      <p:tavLst>
                                        <p:tav tm="0">
                                          <p:val>
                                            <p:strVal val="ppt_w"/>
                                          </p:val>
                                        </p:tav>
                                        <p:tav tm="100000">
                                          <p:val>
                                            <p:fltVal val="0"/>
                                          </p:val>
                                        </p:tav>
                                      </p:tavLst>
                                    </p:anim>
                                    <p:anim calcmode="lin" valueType="num">
                                      <p:cBhvr>
                                        <p:cTn id="97" dur="500"/>
                                        <p:tgtEl>
                                          <p:spTgt spid="133130"/>
                                        </p:tgtEl>
                                        <p:attrNameLst>
                                          <p:attrName>ppt_h</p:attrName>
                                        </p:attrNameLst>
                                      </p:cBhvr>
                                      <p:tavLst>
                                        <p:tav tm="0">
                                          <p:val>
                                            <p:strVal val="ppt_h"/>
                                          </p:val>
                                        </p:tav>
                                        <p:tav tm="100000">
                                          <p:val>
                                            <p:fltVal val="0"/>
                                          </p:val>
                                        </p:tav>
                                      </p:tavLst>
                                    </p:anim>
                                    <p:animEffect transition="out" filter="fade">
                                      <p:cBhvr>
                                        <p:cTn id="98" dur="500"/>
                                        <p:tgtEl>
                                          <p:spTgt spid="133130"/>
                                        </p:tgtEl>
                                      </p:cBhvr>
                                    </p:animEffect>
                                    <p:set>
                                      <p:cBhvr>
                                        <p:cTn id="99" dur="1" fill="hold">
                                          <p:stCondLst>
                                            <p:cond delay="499"/>
                                          </p:stCondLst>
                                        </p:cTn>
                                        <p:tgtEl>
                                          <p:spTgt spid="133130"/>
                                        </p:tgtEl>
                                        <p:attrNameLst>
                                          <p:attrName>style.visibility</p:attrName>
                                        </p:attrNameLst>
                                      </p:cBhvr>
                                      <p:to>
                                        <p:strVal val="hidden"/>
                                      </p:to>
                                    </p:set>
                                  </p:childTnLst>
                                </p:cTn>
                              </p:par>
                              <p:par>
                                <p:cTn id="100" presetID="53" presetClass="entr" presetSubtype="0" fill="hold" nodeType="withEffect">
                                  <p:stCondLst>
                                    <p:cond delay="0"/>
                                  </p:stCondLst>
                                  <p:childTnLst>
                                    <p:set>
                                      <p:cBhvr>
                                        <p:cTn id="101" dur="1" fill="hold">
                                          <p:stCondLst>
                                            <p:cond delay="0"/>
                                          </p:stCondLst>
                                        </p:cTn>
                                        <p:tgtEl>
                                          <p:spTgt spid="133124">
                                            <p:txEl>
                                              <p:pRg st="3" end="3"/>
                                            </p:txEl>
                                          </p:spTgt>
                                        </p:tgtEl>
                                        <p:attrNameLst>
                                          <p:attrName>style.visibility</p:attrName>
                                        </p:attrNameLst>
                                      </p:cBhvr>
                                      <p:to>
                                        <p:strVal val="visible"/>
                                      </p:to>
                                    </p:set>
                                    <p:anim calcmode="lin" valueType="num">
                                      <p:cBhvr>
                                        <p:cTn id="102" dur="500" fill="hold"/>
                                        <p:tgtEl>
                                          <p:spTgt spid="133124">
                                            <p:txEl>
                                              <p:pRg st="3" end="3"/>
                                            </p:txEl>
                                          </p:spTgt>
                                        </p:tgtEl>
                                        <p:attrNameLst>
                                          <p:attrName>ppt_w</p:attrName>
                                        </p:attrNameLst>
                                      </p:cBhvr>
                                      <p:tavLst>
                                        <p:tav tm="0">
                                          <p:val>
                                            <p:fltVal val="0"/>
                                          </p:val>
                                        </p:tav>
                                        <p:tav tm="100000">
                                          <p:val>
                                            <p:strVal val="#ppt_w"/>
                                          </p:val>
                                        </p:tav>
                                      </p:tavLst>
                                    </p:anim>
                                    <p:anim calcmode="lin" valueType="num">
                                      <p:cBhvr>
                                        <p:cTn id="103" dur="500" fill="hold"/>
                                        <p:tgtEl>
                                          <p:spTgt spid="133124">
                                            <p:txEl>
                                              <p:pRg st="3" end="3"/>
                                            </p:txEl>
                                          </p:spTgt>
                                        </p:tgtEl>
                                        <p:attrNameLst>
                                          <p:attrName>ppt_h</p:attrName>
                                        </p:attrNameLst>
                                      </p:cBhvr>
                                      <p:tavLst>
                                        <p:tav tm="0">
                                          <p:val>
                                            <p:fltVal val="0"/>
                                          </p:val>
                                        </p:tav>
                                        <p:tav tm="100000">
                                          <p:val>
                                            <p:strVal val="#ppt_h"/>
                                          </p:val>
                                        </p:tav>
                                      </p:tavLst>
                                    </p:anim>
                                    <p:animEffect transition="in" filter="fade">
                                      <p:cBhvr>
                                        <p:cTn id="104" dur="500"/>
                                        <p:tgtEl>
                                          <p:spTgt spid="133124">
                                            <p:txEl>
                                              <p:pRg st="3" end="3"/>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133132"/>
                                        </p:tgtEl>
                                        <p:attrNameLst>
                                          <p:attrName>style.visibility</p:attrName>
                                        </p:attrNameLst>
                                      </p:cBhvr>
                                      <p:to>
                                        <p:strVal val="visible"/>
                                      </p:to>
                                    </p:set>
                                    <p:anim calcmode="lin" valueType="num">
                                      <p:cBhvr>
                                        <p:cTn id="109" dur="500" fill="hold"/>
                                        <p:tgtEl>
                                          <p:spTgt spid="133132"/>
                                        </p:tgtEl>
                                        <p:attrNameLst>
                                          <p:attrName>ppt_w</p:attrName>
                                        </p:attrNameLst>
                                      </p:cBhvr>
                                      <p:tavLst>
                                        <p:tav tm="0">
                                          <p:val>
                                            <p:fltVal val="0"/>
                                          </p:val>
                                        </p:tav>
                                        <p:tav tm="100000">
                                          <p:val>
                                            <p:strVal val="#ppt_w"/>
                                          </p:val>
                                        </p:tav>
                                      </p:tavLst>
                                    </p:anim>
                                    <p:anim calcmode="lin" valueType="num">
                                      <p:cBhvr>
                                        <p:cTn id="110" dur="500" fill="hold"/>
                                        <p:tgtEl>
                                          <p:spTgt spid="133132"/>
                                        </p:tgtEl>
                                        <p:attrNameLst>
                                          <p:attrName>ppt_h</p:attrName>
                                        </p:attrNameLst>
                                      </p:cBhvr>
                                      <p:tavLst>
                                        <p:tav tm="0">
                                          <p:val>
                                            <p:fltVal val="0"/>
                                          </p:val>
                                        </p:tav>
                                        <p:tav tm="100000">
                                          <p:val>
                                            <p:strVal val="#ppt_h"/>
                                          </p:val>
                                        </p:tav>
                                      </p:tavLst>
                                    </p:anim>
                                    <p:animEffect transition="in" filter="fade">
                                      <p:cBhvr>
                                        <p:cTn id="111" dur="500"/>
                                        <p:tgtEl>
                                          <p:spTgt spid="133132"/>
                                        </p:tgtEl>
                                      </p:cBhvr>
                                    </p:animEffect>
                                  </p:childTnLst>
                                </p:cTn>
                              </p:par>
                              <p:par>
                                <p:cTn id="112" presetID="53" presetClass="entr" presetSubtype="0" fill="hold" grpId="0" nodeType="withEffect">
                                  <p:stCondLst>
                                    <p:cond delay="0"/>
                                  </p:stCondLst>
                                  <p:childTnLst>
                                    <p:set>
                                      <p:cBhvr>
                                        <p:cTn id="113" dur="1" fill="hold">
                                          <p:stCondLst>
                                            <p:cond delay="0"/>
                                          </p:stCondLst>
                                        </p:cTn>
                                        <p:tgtEl>
                                          <p:spTgt spid="133135"/>
                                        </p:tgtEl>
                                        <p:attrNameLst>
                                          <p:attrName>style.visibility</p:attrName>
                                        </p:attrNameLst>
                                      </p:cBhvr>
                                      <p:to>
                                        <p:strVal val="visible"/>
                                      </p:to>
                                    </p:set>
                                    <p:anim calcmode="lin" valueType="num">
                                      <p:cBhvr>
                                        <p:cTn id="114" dur="500" fill="hold"/>
                                        <p:tgtEl>
                                          <p:spTgt spid="133135"/>
                                        </p:tgtEl>
                                        <p:attrNameLst>
                                          <p:attrName>ppt_w</p:attrName>
                                        </p:attrNameLst>
                                      </p:cBhvr>
                                      <p:tavLst>
                                        <p:tav tm="0">
                                          <p:val>
                                            <p:fltVal val="0"/>
                                          </p:val>
                                        </p:tav>
                                        <p:tav tm="100000">
                                          <p:val>
                                            <p:strVal val="#ppt_w"/>
                                          </p:val>
                                        </p:tav>
                                      </p:tavLst>
                                    </p:anim>
                                    <p:anim calcmode="lin" valueType="num">
                                      <p:cBhvr>
                                        <p:cTn id="115" dur="500" fill="hold"/>
                                        <p:tgtEl>
                                          <p:spTgt spid="133135"/>
                                        </p:tgtEl>
                                        <p:attrNameLst>
                                          <p:attrName>ppt_h</p:attrName>
                                        </p:attrNameLst>
                                      </p:cBhvr>
                                      <p:tavLst>
                                        <p:tav tm="0">
                                          <p:val>
                                            <p:fltVal val="0"/>
                                          </p:val>
                                        </p:tav>
                                        <p:tav tm="100000">
                                          <p:val>
                                            <p:strVal val="#ppt_h"/>
                                          </p:val>
                                        </p:tav>
                                      </p:tavLst>
                                    </p:anim>
                                    <p:animEffect transition="in" filter="fade">
                                      <p:cBhvr>
                                        <p:cTn id="116" dur="500"/>
                                        <p:tgtEl>
                                          <p:spTgt spid="133135"/>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3" presetClass="exit" presetSubtype="0" fill="hold" grpId="1" nodeType="clickEffect">
                                  <p:stCondLst>
                                    <p:cond delay="0"/>
                                  </p:stCondLst>
                                  <p:childTnLst>
                                    <p:anim calcmode="lin" valueType="num">
                                      <p:cBhvr>
                                        <p:cTn id="120" dur="500"/>
                                        <p:tgtEl>
                                          <p:spTgt spid="133135"/>
                                        </p:tgtEl>
                                        <p:attrNameLst>
                                          <p:attrName>ppt_w</p:attrName>
                                        </p:attrNameLst>
                                      </p:cBhvr>
                                      <p:tavLst>
                                        <p:tav tm="0">
                                          <p:val>
                                            <p:strVal val="ppt_w"/>
                                          </p:val>
                                        </p:tav>
                                        <p:tav tm="100000">
                                          <p:val>
                                            <p:fltVal val="0"/>
                                          </p:val>
                                        </p:tav>
                                      </p:tavLst>
                                    </p:anim>
                                    <p:anim calcmode="lin" valueType="num">
                                      <p:cBhvr>
                                        <p:cTn id="121" dur="500"/>
                                        <p:tgtEl>
                                          <p:spTgt spid="133135"/>
                                        </p:tgtEl>
                                        <p:attrNameLst>
                                          <p:attrName>ppt_h</p:attrName>
                                        </p:attrNameLst>
                                      </p:cBhvr>
                                      <p:tavLst>
                                        <p:tav tm="0">
                                          <p:val>
                                            <p:strVal val="ppt_h"/>
                                          </p:val>
                                        </p:tav>
                                        <p:tav tm="100000">
                                          <p:val>
                                            <p:fltVal val="0"/>
                                          </p:val>
                                        </p:tav>
                                      </p:tavLst>
                                    </p:anim>
                                    <p:animEffect transition="out" filter="fade">
                                      <p:cBhvr>
                                        <p:cTn id="122" dur="500"/>
                                        <p:tgtEl>
                                          <p:spTgt spid="133135"/>
                                        </p:tgtEl>
                                      </p:cBhvr>
                                    </p:animEffect>
                                    <p:set>
                                      <p:cBhvr>
                                        <p:cTn id="123" dur="1" fill="hold">
                                          <p:stCondLst>
                                            <p:cond delay="499"/>
                                          </p:stCondLst>
                                        </p:cTn>
                                        <p:tgtEl>
                                          <p:spTgt spid="133135"/>
                                        </p:tgtEl>
                                        <p:attrNameLst>
                                          <p:attrName>style.visibility</p:attrName>
                                        </p:attrNameLst>
                                      </p:cBhvr>
                                      <p:to>
                                        <p:strVal val="hidden"/>
                                      </p:to>
                                    </p:set>
                                  </p:childTnLst>
                                </p:cTn>
                              </p:par>
                              <p:par>
                                <p:cTn id="124" presetID="53" presetClass="exit" presetSubtype="0" fill="hold" grpId="1" nodeType="withEffect">
                                  <p:stCondLst>
                                    <p:cond delay="0"/>
                                  </p:stCondLst>
                                  <p:childTnLst>
                                    <p:anim calcmode="lin" valueType="num">
                                      <p:cBhvr>
                                        <p:cTn id="125" dur="500"/>
                                        <p:tgtEl>
                                          <p:spTgt spid="133132"/>
                                        </p:tgtEl>
                                        <p:attrNameLst>
                                          <p:attrName>ppt_w</p:attrName>
                                        </p:attrNameLst>
                                      </p:cBhvr>
                                      <p:tavLst>
                                        <p:tav tm="0">
                                          <p:val>
                                            <p:strVal val="ppt_w"/>
                                          </p:val>
                                        </p:tav>
                                        <p:tav tm="100000">
                                          <p:val>
                                            <p:fltVal val="0"/>
                                          </p:val>
                                        </p:tav>
                                      </p:tavLst>
                                    </p:anim>
                                    <p:anim calcmode="lin" valueType="num">
                                      <p:cBhvr>
                                        <p:cTn id="126" dur="500"/>
                                        <p:tgtEl>
                                          <p:spTgt spid="133132"/>
                                        </p:tgtEl>
                                        <p:attrNameLst>
                                          <p:attrName>ppt_h</p:attrName>
                                        </p:attrNameLst>
                                      </p:cBhvr>
                                      <p:tavLst>
                                        <p:tav tm="0">
                                          <p:val>
                                            <p:strVal val="ppt_h"/>
                                          </p:val>
                                        </p:tav>
                                        <p:tav tm="100000">
                                          <p:val>
                                            <p:fltVal val="0"/>
                                          </p:val>
                                        </p:tav>
                                      </p:tavLst>
                                    </p:anim>
                                    <p:animEffect transition="out" filter="fade">
                                      <p:cBhvr>
                                        <p:cTn id="127" dur="500"/>
                                        <p:tgtEl>
                                          <p:spTgt spid="133132"/>
                                        </p:tgtEl>
                                      </p:cBhvr>
                                    </p:animEffect>
                                    <p:set>
                                      <p:cBhvr>
                                        <p:cTn id="128" dur="1" fill="hold">
                                          <p:stCondLst>
                                            <p:cond delay="499"/>
                                          </p:stCondLst>
                                        </p:cTn>
                                        <p:tgtEl>
                                          <p:spTgt spid="133132"/>
                                        </p:tgtEl>
                                        <p:attrNameLst>
                                          <p:attrName>style.visibility</p:attrName>
                                        </p:attrNameLst>
                                      </p:cBhvr>
                                      <p:to>
                                        <p:strVal val="hidden"/>
                                      </p:to>
                                    </p:set>
                                  </p:childTnLst>
                                </p:cTn>
                              </p:par>
                              <p:par>
                                <p:cTn id="129" presetID="53" presetClass="entr" presetSubtype="0" fill="hold" nodeType="withEffect">
                                  <p:stCondLst>
                                    <p:cond delay="0"/>
                                  </p:stCondLst>
                                  <p:childTnLst>
                                    <p:set>
                                      <p:cBhvr>
                                        <p:cTn id="130" dur="1" fill="hold">
                                          <p:stCondLst>
                                            <p:cond delay="0"/>
                                          </p:stCondLst>
                                        </p:cTn>
                                        <p:tgtEl>
                                          <p:spTgt spid="133124">
                                            <p:txEl>
                                              <p:pRg st="4" end="4"/>
                                            </p:txEl>
                                          </p:spTgt>
                                        </p:tgtEl>
                                        <p:attrNameLst>
                                          <p:attrName>style.visibility</p:attrName>
                                        </p:attrNameLst>
                                      </p:cBhvr>
                                      <p:to>
                                        <p:strVal val="visible"/>
                                      </p:to>
                                    </p:set>
                                    <p:anim calcmode="lin" valueType="num">
                                      <p:cBhvr>
                                        <p:cTn id="131" dur="500" fill="hold"/>
                                        <p:tgtEl>
                                          <p:spTgt spid="133124">
                                            <p:txEl>
                                              <p:pRg st="4" end="4"/>
                                            </p:txEl>
                                          </p:spTgt>
                                        </p:tgtEl>
                                        <p:attrNameLst>
                                          <p:attrName>ppt_w</p:attrName>
                                        </p:attrNameLst>
                                      </p:cBhvr>
                                      <p:tavLst>
                                        <p:tav tm="0">
                                          <p:val>
                                            <p:fltVal val="0"/>
                                          </p:val>
                                        </p:tav>
                                        <p:tav tm="100000">
                                          <p:val>
                                            <p:strVal val="#ppt_w"/>
                                          </p:val>
                                        </p:tav>
                                      </p:tavLst>
                                    </p:anim>
                                    <p:anim calcmode="lin" valueType="num">
                                      <p:cBhvr>
                                        <p:cTn id="132" dur="500" fill="hold"/>
                                        <p:tgtEl>
                                          <p:spTgt spid="133124">
                                            <p:txEl>
                                              <p:pRg st="4" end="4"/>
                                            </p:txEl>
                                          </p:spTgt>
                                        </p:tgtEl>
                                        <p:attrNameLst>
                                          <p:attrName>ppt_h</p:attrName>
                                        </p:attrNameLst>
                                      </p:cBhvr>
                                      <p:tavLst>
                                        <p:tav tm="0">
                                          <p:val>
                                            <p:fltVal val="0"/>
                                          </p:val>
                                        </p:tav>
                                        <p:tav tm="100000">
                                          <p:val>
                                            <p:strVal val="#ppt_h"/>
                                          </p:val>
                                        </p:tav>
                                      </p:tavLst>
                                    </p:anim>
                                    <p:animEffect transition="in" filter="fade">
                                      <p:cBhvr>
                                        <p:cTn id="133" dur="500"/>
                                        <p:tgtEl>
                                          <p:spTgt spid="133124">
                                            <p:txEl>
                                              <p:pRg st="4" end="4"/>
                                            </p:txEl>
                                          </p:spTgt>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133134"/>
                                        </p:tgtEl>
                                        <p:attrNameLst>
                                          <p:attrName>style.visibility</p:attrName>
                                        </p:attrNameLst>
                                      </p:cBhvr>
                                      <p:to>
                                        <p:strVal val="visible"/>
                                      </p:to>
                                    </p:set>
                                    <p:anim calcmode="lin" valueType="num">
                                      <p:cBhvr>
                                        <p:cTn id="138" dur="500" fill="hold"/>
                                        <p:tgtEl>
                                          <p:spTgt spid="133134"/>
                                        </p:tgtEl>
                                        <p:attrNameLst>
                                          <p:attrName>ppt_w</p:attrName>
                                        </p:attrNameLst>
                                      </p:cBhvr>
                                      <p:tavLst>
                                        <p:tav tm="0">
                                          <p:val>
                                            <p:fltVal val="0"/>
                                          </p:val>
                                        </p:tav>
                                        <p:tav tm="100000">
                                          <p:val>
                                            <p:strVal val="#ppt_w"/>
                                          </p:val>
                                        </p:tav>
                                      </p:tavLst>
                                    </p:anim>
                                    <p:anim calcmode="lin" valueType="num">
                                      <p:cBhvr>
                                        <p:cTn id="139" dur="500" fill="hold"/>
                                        <p:tgtEl>
                                          <p:spTgt spid="133134"/>
                                        </p:tgtEl>
                                        <p:attrNameLst>
                                          <p:attrName>ppt_h</p:attrName>
                                        </p:attrNameLst>
                                      </p:cBhvr>
                                      <p:tavLst>
                                        <p:tav tm="0">
                                          <p:val>
                                            <p:fltVal val="0"/>
                                          </p:val>
                                        </p:tav>
                                        <p:tav tm="100000">
                                          <p:val>
                                            <p:strVal val="#ppt_h"/>
                                          </p:val>
                                        </p:tav>
                                      </p:tavLst>
                                    </p:anim>
                                    <p:animEffect transition="in" filter="fade">
                                      <p:cBhvr>
                                        <p:cTn id="140" dur="500"/>
                                        <p:tgtEl>
                                          <p:spTgt spid="133134"/>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53" presetClass="exit" presetSubtype="0" fill="hold" grpId="1" nodeType="clickEffect">
                                  <p:stCondLst>
                                    <p:cond delay="0"/>
                                  </p:stCondLst>
                                  <p:childTnLst>
                                    <p:anim calcmode="lin" valueType="num">
                                      <p:cBhvr>
                                        <p:cTn id="144" dur="500"/>
                                        <p:tgtEl>
                                          <p:spTgt spid="133134"/>
                                        </p:tgtEl>
                                        <p:attrNameLst>
                                          <p:attrName>ppt_w</p:attrName>
                                        </p:attrNameLst>
                                      </p:cBhvr>
                                      <p:tavLst>
                                        <p:tav tm="0">
                                          <p:val>
                                            <p:strVal val="ppt_w"/>
                                          </p:val>
                                        </p:tav>
                                        <p:tav tm="100000">
                                          <p:val>
                                            <p:fltVal val="0"/>
                                          </p:val>
                                        </p:tav>
                                      </p:tavLst>
                                    </p:anim>
                                    <p:anim calcmode="lin" valueType="num">
                                      <p:cBhvr>
                                        <p:cTn id="145" dur="500"/>
                                        <p:tgtEl>
                                          <p:spTgt spid="133134"/>
                                        </p:tgtEl>
                                        <p:attrNameLst>
                                          <p:attrName>ppt_h</p:attrName>
                                        </p:attrNameLst>
                                      </p:cBhvr>
                                      <p:tavLst>
                                        <p:tav tm="0">
                                          <p:val>
                                            <p:strVal val="ppt_h"/>
                                          </p:val>
                                        </p:tav>
                                        <p:tav tm="100000">
                                          <p:val>
                                            <p:fltVal val="0"/>
                                          </p:val>
                                        </p:tav>
                                      </p:tavLst>
                                    </p:anim>
                                    <p:animEffect transition="out" filter="fade">
                                      <p:cBhvr>
                                        <p:cTn id="146" dur="500"/>
                                        <p:tgtEl>
                                          <p:spTgt spid="133134"/>
                                        </p:tgtEl>
                                      </p:cBhvr>
                                    </p:animEffect>
                                    <p:set>
                                      <p:cBhvr>
                                        <p:cTn id="147" dur="1" fill="hold">
                                          <p:stCondLst>
                                            <p:cond delay="499"/>
                                          </p:stCondLst>
                                        </p:cTn>
                                        <p:tgtEl>
                                          <p:spTgt spid="133134"/>
                                        </p:tgtEl>
                                        <p:attrNameLst>
                                          <p:attrName>style.visibility</p:attrName>
                                        </p:attrNameLst>
                                      </p:cBhvr>
                                      <p:to>
                                        <p:strVal val="hidden"/>
                                      </p:to>
                                    </p:set>
                                  </p:childTnLst>
                                </p:cTn>
                              </p:par>
                              <p:par>
                                <p:cTn id="148" presetID="53" presetClass="entr" presetSubtype="0" fill="hold" nodeType="withEffect">
                                  <p:stCondLst>
                                    <p:cond delay="0"/>
                                  </p:stCondLst>
                                  <p:childTnLst>
                                    <p:set>
                                      <p:cBhvr>
                                        <p:cTn id="149" dur="1" fill="hold">
                                          <p:stCondLst>
                                            <p:cond delay="0"/>
                                          </p:stCondLst>
                                        </p:cTn>
                                        <p:tgtEl>
                                          <p:spTgt spid="133124">
                                            <p:txEl>
                                              <p:pRg st="5" end="5"/>
                                            </p:txEl>
                                          </p:spTgt>
                                        </p:tgtEl>
                                        <p:attrNameLst>
                                          <p:attrName>style.visibility</p:attrName>
                                        </p:attrNameLst>
                                      </p:cBhvr>
                                      <p:to>
                                        <p:strVal val="visible"/>
                                      </p:to>
                                    </p:set>
                                    <p:anim calcmode="lin" valueType="num">
                                      <p:cBhvr>
                                        <p:cTn id="150" dur="500" fill="hold"/>
                                        <p:tgtEl>
                                          <p:spTgt spid="133124">
                                            <p:txEl>
                                              <p:pRg st="5" end="5"/>
                                            </p:txEl>
                                          </p:spTgt>
                                        </p:tgtEl>
                                        <p:attrNameLst>
                                          <p:attrName>ppt_w</p:attrName>
                                        </p:attrNameLst>
                                      </p:cBhvr>
                                      <p:tavLst>
                                        <p:tav tm="0">
                                          <p:val>
                                            <p:fltVal val="0"/>
                                          </p:val>
                                        </p:tav>
                                        <p:tav tm="100000">
                                          <p:val>
                                            <p:strVal val="#ppt_w"/>
                                          </p:val>
                                        </p:tav>
                                      </p:tavLst>
                                    </p:anim>
                                    <p:anim calcmode="lin" valueType="num">
                                      <p:cBhvr>
                                        <p:cTn id="151" dur="500" fill="hold"/>
                                        <p:tgtEl>
                                          <p:spTgt spid="133124">
                                            <p:txEl>
                                              <p:pRg st="5" end="5"/>
                                            </p:txEl>
                                          </p:spTgt>
                                        </p:tgtEl>
                                        <p:attrNameLst>
                                          <p:attrName>ppt_h</p:attrName>
                                        </p:attrNameLst>
                                      </p:cBhvr>
                                      <p:tavLst>
                                        <p:tav tm="0">
                                          <p:val>
                                            <p:fltVal val="0"/>
                                          </p:val>
                                        </p:tav>
                                        <p:tav tm="100000">
                                          <p:val>
                                            <p:strVal val="#ppt_h"/>
                                          </p:val>
                                        </p:tav>
                                      </p:tavLst>
                                    </p:anim>
                                    <p:animEffect transition="in" filter="fade">
                                      <p:cBhvr>
                                        <p:cTn id="152" dur="500"/>
                                        <p:tgtEl>
                                          <p:spTgt spid="1331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animBg="1"/>
      <p:bldP spid="133126" grpId="1" animBg="1"/>
      <p:bldP spid="133127" grpId="0" animBg="1"/>
      <p:bldP spid="133127" grpId="1" animBg="1"/>
      <p:bldP spid="133129" grpId="0" animBg="1"/>
      <p:bldP spid="133129" grpId="1" animBg="1"/>
      <p:bldP spid="133130" grpId="0" animBg="1"/>
      <p:bldP spid="133130" grpId="1" animBg="1"/>
      <p:bldP spid="133131" grpId="0" animBg="1"/>
      <p:bldP spid="133131" grpId="1" animBg="1"/>
      <p:bldP spid="133132" grpId="0" animBg="1"/>
      <p:bldP spid="133132" grpId="1" animBg="1"/>
      <p:bldP spid="133134" grpId="0" animBg="1"/>
      <p:bldP spid="133134" grpId="1" animBg="1"/>
      <p:bldP spid="133135" grpId="0" animBg="1"/>
      <p:bldP spid="133135" grpId="1" animBg="1"/>
      <p:bldP spid="133137" grpId="0" animBg="1"/>
      <p:bldP spid="133137" grpId="1" animBg="1"/>
      <p:bldP spid="133138" grpId="0" animBg="1"/>
      <p:bldP spid="13313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524000" y="0"/>
            <a:ext cx="9144000" cy="1143000"/>
          </a:xfrm>
        </p:spPr>
        <p:txBody>
          <a:bodyPr>
            <a:normAutofit fontScale="90000"/>
          </a:bodyPr>
          <a:lstStyle/>
          <a:p>
            <a:r>
              <a:rPr lang="en-US" altLang="en-US" sz="4000"/>
              <a:t>“Life on the Oregon Trail” </a:t>
            </a:r>
            <a:br>
              <a:rPr lang="en-US" altLang="en-US" sz="4000"/>
            </a:br>
            <a:r>
              <a:rPr lang="en-US" altLang="en-US" sz="4000" i="1" u="sng"/>
              <a:t>Excerpt #7</a:t>
            </a:r>
          </a:p>
        </p:txBody>
      </p:sp>
      <p:sp>
        <p:nvSpPr>
          <p:cNvPr id="25603" name="Text Box 3"/>
          <p:cNvSpPr txBox="1">
            <a:spLocks noChangeArrowheads="1"/>
          </p:cNvSpPr>
          <p:nvPr/>
        </p:nvSpPr>
        <p:spPr bwMode="auto">
          <a:xfrm>
            <a:off x="1524000" y="1447801"/>
            <a:ext cx="9144000"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90000"/>
              </a:lnSpc>
              <a:spcBef>
                <a:spcPct val="30000"/>
              </a:spcBef>
              <a:buClrTx/>
              <a:buSzTx/>
              <a:buFontTx/>
              <a:buNone/>
              <a:defRPr/>
            </a:pPr>
            <a:r>
              <a:rPr lang="en-US" altLang="en-US" sz="3500" dirty="0">
                <a:solidFill>
                  <a:schemeClr val="folHlink"/>
                </a:solidFill>
                <a:latin typeface="Times New Roman" charset="0"/>
              </a:rPr>
              <a:t>“</a:t>
            </a:r>
            <a:r>
              <a:rPr lang="en-US" altLang="en-US" sz="3500" b="1" dirty="0">
                <a:solidFill>
                  <a:schemeClr val="folHlink"/>
                </a:solidFill>
                <a:latin typeface="Times New Roman" charset="0"/>
              </a:rPr>
              <a:t>Indians were usually the least of the pioneers’ problems. Tales of hostile encounters far overshadowed actual incidents. Indian conflicts occasionally resulted from trigger-happy emigrants who shot at Indians for target practice. </a:t>
            </a:r>
            <a:br>
              <a:rPr lang="en-US" altLang="en-US" sz="3500" b="1" dirty="0">
                <a:solidFill>
                  <a:schemeClr val="folHlink"/>
                </a:solidFill>
                <a:latin typeface="Times New Roman" charset="0"/>
              </a:rPr>
            </a:br>
            <a:r>
              <a:rPr lang="en-US" altLang="en-US" sz="3500" b="1" dirty="0">
                <a:solidFill>
                  <a:schemeClr val="folHlink"/>
                </a:solidFill>
                <a:latin typeface="Times New Roman" charset="0"/>
              </a:rPr>
              <a:t>A few massacres were highly publicized. The Ward Train was attacked by Shoshones who tortured &amp; murdered 19 emigrants.</a:t>
            </a:r>
            <a:r>
              <a:rPr lang="en-US" altLang="en-US" sz="3500" dirty="0">
                <a:solidFill>
                  <a:schemeClr val="folHlink"/>
                </a:solidFill>
                <a:latin typeface="Times New Roman" charset="0"/>
              </a:rPr>
              <a:t>”</a:t>
            </a:r>
          </a:p>
        </p:txBody>
      </p:sp>
      <p:sp>
        <p:nvSpPr>
          <p:cNvPr id="4" name="Rectangle 3"/>
          <p:cNvSpPr/>
          <p:nvPr/>
        </p:nvSpPr>
        <p:spPr>
          <a:xfrm>
            <a:off x="4255945" y="6019800"/>
            <a:ext cx="3680110" cy="707886"/>
          </a:xfrm>
          <a:prstGeom prst="rect">
            <a:avLst/>
          </a:prstGeom>
          <a:noFill/>
        </p:spPr>
        <p:txBody>
          <a:bodyPr wrap="none">
            <a:spAutoFit/>
          </a:bodyPr>
          <a:lstStyle/>
          <a:p>
            <a:pPr algn="ctr" eaLnBrk="1" hangingPunct="1">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The Oregon Trail</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89839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nut 2"/>
          <p:cNvSpPr/>
          <p:nvPr/>
        </p:nvSpPr>
        <p:spPr>
          <a:xfrm>
            <a:off x="2028825" y="327025"/>
            <a:ext cx="2108200" cy="1924050"/>
          </a:xfrm>
          <a:prstGeom prst="donut">
            <a:avLst>
              <a:gd name="adj" fmla="val 64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4" name="Right Arrow 3"/>
          <p:cNvSpPr/>
          <p:nvPr/>
        </p:nvSpPr>
        <p:spPr>
          <a:xfrm>
            <a:off x="1524001" y="2982914"/>
            <a:ext cx="1179513" cy="4460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ight Arrow 4"/>
          <p:cNvSpPr/>
          <p:nvPr/>
        </p:nvSpPr>
        <p:spPr>
          <a:xfrm>
            <a:off x="3581401" y="4800600"/>
            <a:ext cx="1350963" cy="4460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973996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24000" y="0"/>
            <a:ext cx="9144000" cy="914400"/>
          </a:xfrm>
          <a:solidFill>
            <a:schemeClr val="bg1"/>
          </a:solidFill>
          <a:effectLst>
            <a:outerShdw dist="35921" dir="2700000" algn="ctr" rotWithShape="0">
              <a:schemeClr val="bg2"/>
            </a:outerShdw>
          </a:effectLst>
          <a:extLst>
            <a:ext uri="{91240B29-F687-4F45-9708-019B960494DF}">
              <a14:hiddenLine xmlns:a14="http://schemas.microsoft.com/office/drawing/2010/main" w="9525">
                <a:solidFill>
                  <a:schemeClr val="bg2"/>
                </a:solidFill>
                <a:miter lim="800000"/>
                <a:headEnd/>
                <a:tailEnd/>
              </a14:hiddenLine>
            </a:ext>
          </a:extLst>
        </p:spPr>
        <p:txBody>
          <a:bodyPr/>
          <a:lstStyle/>
          <a:p>
            <a:pPr eaLnBrk="1" hangingPunct="1"/>
            <a:r>
              <a:rPr lang="en-US" altLang="en-US">
                <a:solidFill>
                  <a:srgbClr val="663300"/>
                </a:solidFill>
                <a:latin typeface="Wrangler" charset="0"/>
              </a:rPr>
              <a:t>Overland Immigration to the West</a:t>
            </a:r>
          </a:p>
        </p:txBody>
      </p:sp>
      <p:pic>
        <p:nvPicPr>
          <p:cNvPr id="32770" name="Picture 3"/>
          <p:cNvPicPr>
            <a:picLocks noGrp="1" noChangeAspect="1" noChangeArrowheads="1"/>
          </p:cNvPicPr>
          <p:nvPr>
            <p:ph idx="1"/>
          </p:nvPr>
        </p:nvPicPr>
        <p:blipFill>
          <a:blip r:embed="rId2">
            <a:lum bright="-6000" contrast="12000"/>
            <a:extLst>
              <a:ext uri="{28A0092B-C50C-407E-A947-70E740481C1C}">
                <a14:useLocalDpi xmlns:a14="http://schemas.microsoft.com/office/drawing/2010/main" val="0"/>
              </a:ext>
            </a:extLst>
          </a:blip>
          <a:srcRect l="13480" t="1683" r="11256" b="2350"/>
          <a:stretch>
            <a:fillRect/>
          </a:stretch>
        </p:blipFill>
        <p:spPr>
          <a:xfrm>
            <a:off x="1524000" y="914400"/>
            <a:ext cx="9144000" cy="5943600"/>
          </a:xfrm>
          <a:noFill/>
          <a:ln>
            <a:solidFill>
              <a:srgbClr val="6633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2" name="Text Box 4"/>
          <p:cNvSpPr txBox="1">
            <a:spLocks noChangeArrowheads="1"/>
          </p:cNvSpPr>
          <p:nvPr/>
        </p:nvSpPr>
        <p:spPr bwMode="auto">
          <a:xfrm>
            <a:off x="1600200" y="914400"/>
            <a:ext cx="4876800" cy="1879600"/>
          </a:xfrm>
          <a:prstGeom prst="rect">
            <a:avLst/>
          </a:prstGeom>
          <a:solidFill>
            <a:srgbClr val="FFFFCC"/>
          </a:solidFill>
          <a:ln w="28575">
            <a:solidFill>
              <a:schemeClr val="tx1"/>
            </a:solidFill>
            <a:miter lim="800000"/>
            <a:headEnd/>
            <a:tailEnd/>
          </a:ln>
          <a:effectLst>
            <a:outerShdw blurRad="63500" dist="38099" dir="2700000" algn="ctr" rotWithShape="0">
              <a:schemeClr val="bg2">
                <a:alpha val="74997"/>
              </a:schemeClr>
            </a:outerShdw>
          </a:effec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
                <a:schemeClr val="folHlink"/>
              </a:buClr>
              <a:buSzPct val="110000"/>
              <a:buFont typeface="Wingdings" charset="2"/>
              <a:buNone/>
              <a:defRPr/>
            </a:pPr>
            <a:r>
              <a:rPr lang="en-US" altLang="en-US" sz="3600">
                <a:latin typeface="Wrangler" charset="0"/>
              </a:rPr>
              <a:t>Between 1840 &amp; 1860, more than 250,000 people made the trek westward</a:t>
            </a:r>
          </a:p>
        </p:txBody>
      </p:sp>
    </p:spTree>
    <p:extLst>
      <p:ext uri="{BB962C8B-B14F-4D97-AF65-F5344CB8AC3E}">
        <p14:creationId xmlns:p14="http://schemas.microsoft.com/office/powerpoint/2010/main" val="1831725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p:cTn id="7" dur="500" fill="hold"/>
                                        <p:tgtEl>
                                          <p:spTgt spid="191492"/>
                                        </p:tgtEl>
                                        <p:attrNameLst>
                                          <p:attrName>ppt_w</p:attrName>
                                        </p:attrNameLst>
                                      </p:cBhvr>
                                      <p:tavLst>
                                        <p:tav tm="0">
                                          <p:val>
                                            <p:fltVal val="0"/>
                                          </p:val>
                                        </p:tav>
                                        <p:tav tm="100000">
                                          <p:val>
                                            <p:strVal val="#ppt_w"/>
                                          </p:val>
                                        </p:tav>
                                      </p:tavLst>
                                    </p:anim>
                                    <p:anim calcmode="lin" valueType="num">
                                      <p:cBhvr>
                                        <p:cTn id="8" dur="500" fill="hold"/>
                                        <p:tgtEl>
                                          <p:spTgt spid="191492"/>
                                        </p:tgtEl>
                                        <p:attrNameLst>
                                          <p:attrName>ppt_h</p:attrName>
                                        </p:attrNameLst>
                                      </p:cBhvr>
                                      <p:tavLst>
                                        <p:tav tm="0">
                                          <p:val>
                                            <p:fltVal val="0"/>
                                          </p:val>
                                        </p:tav>
                                        <p:tav tm="100000">
                                          <p:val>
                                            <p:strVal val="#ppt_h"/>
                                          </p:val>
                                        </p:tav>
                                      </p:tavLst>
                                    </p:anim>
                                    <p:animEffect transition="in" filter="fade">
                                      <p:cBhvr>
                                        <p:cTn id="9" dur="5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p:nvPr>
        </p:nvSpPr>
        <p:spPr>
          <a:xfrm>
            <a:off x="1524000" y="0"/>
            <a:ext cx="9144000" cy="990600"/>
          </a:xfrm>
        </p:spPr>
        <p:txBody>
          <a:bodyPr/>
          <a:lstStyle/>
          <a:p>
            <a:pPr eaLnBrk="1" hangingPunct="1"/>
            <a:r>
              <a:rPr lang="en-US" altLang="en-US" sz="6000" b="1"/>
              <a:t>We’re BACK to MAINE:</a:t>
            </a:r>
          </a:p>
        </p:txBody>
      </p:sp>
      <p:pic>
        <p:nvPicPr>
          <p:cNvPr id="337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4788" y="1041400"/>
            <a:ext cx="9193213"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600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524000" y="0"/>
            <a:ext cx="9144000" cy="1143000"/>
          </a:xfrm>
          <a:solidFill>
            <a:schemeClr val="bg1"/>
          </a:solidFill>
        </p:spPr>
        <p:txBody>
          <a:bodyPr/>
          <a:lstStyle/>
          <a:p>
            <a:pPr eaLnBrk="1" hangingPunct="1"/>
            <a:r>
              <a:rPr lang="en-US" altLang="en-US" sz="4000"/>
              <a:t>Territorial Expansion by Mid-19</a:t>
            </a:r>
            <a:r>
              <a:rPr lang="en-US" altLang="en-US" sz="4000" baseline="30000"/>
              <a:t>th</a:t>
            </a:r>
            <a:r>
              <a:rPr lang="en-US" altLang="en-US" sz="4000"/>
              <a:t> Century</a:t>
            </a:r>
          </a:p>
        </p:txBody>
      </p:sp>
      <p:pic>
        <p:nvPicPr>
          <p:cNvPr id="34818" name="Picture 4" descr="DIVI7233254"/>
          <p:cNvPicPr>
            <a:picLocks noChangeAspect="1" noChangeArrowheads="1"/>
          </p:cNvPicPr>
          <p:nvPr>
            <p:ph idx="1"/>
          </p:nvPr>
        </p:nvPicPr>
        <p:blipFill>
          <a:blip r:embed="rId2">
            <a:extLst>
              <a:ext uri="{28A0092B-C50C-407E-A947-70E740481C1C}">
                <a14:useLocalDpi xmlns:a14="http://schemas.microsoft.com/office/drawing/2010/main" val="0"/>
              </a:ext>
            </a:extLst>
          </a:blip>
          <a:srcRect l="7500" r="5396"/>
          <a:stretch>
            <a:fillRect/>
          </a:stretch>
        </p:blipFill>
        <p:spPr>
          <a:xfrm>
            <a:off x="1524000" y="974725"/>
            <a:ext cx="9144000" cy="588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2" name="AutoShape 8"/>
          <p:cNvSpPr>
            <a:spLocks/>
          </p:cNvSpPr>
          <p:nvPr/>
        </p:nvSpPr>
        <p:spPr bwMode="auto">
          <a:xfrm>
            <a:off x="1676400" y="152400"/>
            <a:ext cx="4648200" cy="6629400"/>
          </a:xfrm>
          <a:prstGeom prst="borderCallout1">
            <a:avLst>
              <a:gd name="adj1" fmla="val 1722"/>
              <a:gd name="adj2" fmla="val 101639"/>
              <a:gd name="adj3" fmla="val 22583"/>
              <a:gd name="adj4" fmla="val 183745"/>
            </a:avLst>
          </a:prstGeom>
          <a:solidFill>
            <a:schemeClr val="bg1"/>
          </a:solidFill>
          <a:ln w="63500">
            <a:solidFill>
              <a:srgbClr val="3366FF"/>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6213" indent="-176213" algn="ctr">
              <a:lnSpc>
                <a:spcPct val="90000"/>
              </a:lnSpc>
              <a:spcBef>
                <a:spcPct val="20000"/>
              </a:spcBef>
              <a:defRPr/>
            </a:pPr>
            <a:r>
              <a:rPr lang="en-US" sz="3500" u="sng" dirty="0">
                <a:effectLst>
                  <a:outerShdw blurRad="38100" dist="38100" dir="2700000" algn="tl">
                    <a:srgbClr val="C0C0C0"/>
                  </a:outerShdw>
                </a:effectLst>
                <a:latin typeface="Times New Roman" pitchFamily="18" charset="0"/>
              </a:rPr>
              <a:t>Canada</a:t>
            </a:r>
          </a:p>
          <a:p>
            <a:pPr marL="176213" indent="-176213">
              <a:lnSpc>
                <a:spcPct val="90000"/>
              </a:lnSpc>
              <a:spcBef>
                <a:spcPct val="20000"/>
              </a:spcBef>
              <a:buFontTx/>
              <a:buChar char="•"/>
              <a:defRPr/>
            </a:pPr>
            <a:r>
              <a:rPr lang="en-US" sz="3500" dirty="0">
                <a:latin typeface="Times New Roman" pitchFamily="18" charset="0"/>
              </a:rPr>
              <a:t>In 1839, fighting broke out between lumbermen in </a:t>
            </a:r>
            <a:r>
              <a:rPr lang="en-US" sz="3500" b="1" u="sng" dirty="0">
                <a:solidFill>
                  <a:srgbClr val="FF0000"/>
                </a:solidFill>
                <a:latin typeface="Times New Roman" pitchFamily="18" charset="0"/>
              </a:rPr>
              <a:t>Maine &amp; Canada</a:t>
            </a:r>
            <a:r>
              <a:rPr lang="en-US" sz="3500" dirty="0">
                <a:latin typeface="Times New Roman" pitchFamily="18" charset="0"/>
              </a:rPr>
              <a:t> over the disputed Maine border</a:t>
            </a:r>
          </a:p>
          <a:p>
            <a:pPr marL="176213" indent="-176213">
              <a:lnSpc>
                <a:spcPct val="90000"/>
              </a:lnSpc>
              <a:spcBef>
                <a:spcPct val="20000"/>
              </a:spcBef>
              <a:buFontTx/>
              <a:buChar char="•"/>
              <a:defRPr/>
            </a:pPr>
            <a:r>
              <a:rPr lang="en-US" sz="3500" b="1" u="sng" dirty="0">
                <a:solidFill>
                  <a:srgbClr val="FF0000"/>
                </a:solidFill>
                <a:effectLst>
                  <a:outerShdw blurRad="38100" dist="38100" dir="2700000" algn="tl">
                    <a:srgbClr val="C0C0C0"/>
                  </a:outerShdw>
                </a:effectLst>
                <a:latin typeface="Times New Roman" pitchFamily="18" charset="0"/>
              </a:rPr>
              <a:t>Webster-</a:t>
            </a:r>
            <a:r>
              <a:rPr lang="en-US" sz="3500" b="1" u="sng" dirty="0" err="1">
                <a:solidFill>
                  <a:srgbClr val="FF0000"/>
                </a:solidFill>
                <a:effectLst>
                  <a:outerShdw blurRad="38100" dist="38100" dir="2700000" algn="tl">
                    <a:srgbClr val="C0C0C0"/>
                  </a:outerShdw>
                </a:effectLst>
                <a:latin typeface="Times New Roman" pitchFamily="18" charset="0"/>
              </a:rPr>
              <a:t>Ashburton</a:t>
            </a:r>
            <a:r>
              <a:rPr lang="en-US" sz="3500" b="1" u="sng" dirty="0">
                <a:solidFill>
                  <a:srgbClr val="FF0000"/>
                </a:solidFill>
                <a:effectLst>
                  <a:outerShdw blurRad="38100" dist="38100" dir="2700000" algn="tl">
                    <a:srgbClr val="C0C0C0"/>
                  </a:outerShdw>
                </a:effectLst>
                <a:latin typeface="Times New Roman" pitchFamily="18" charset="0"/>
              </a:rPr>
              <a:t> Treaty</a:t>
            </a:r>
            <a:r>
              <a:rPr lang="en-US" sz="3500" b="1" dirty="0">
                <a:solidFill>
                  <a:srgbClr val="FF0000"/>
                </a:solidFill>
                <a:latin typeface="Times New Roman" pitchFamily="18" charset="0"/>
              </a:rPr>
              <a:t> </a:t>
            </a:r>
            <a:r>
              <a:rPr lang="en-US" sz="3500" dirty="0">
                <a:latin typeface="Times New Roman" pitchFamily="18" charset="0"/>
              </a:rPr>
              <a:t>(1842):</a:t>
            </a:r>
          </a:p>
          <a:p>
            <a:pPr marL="633413" lvl="1" indent="-176213">
              <a:lnSpc>
                <a:spcPct val="90000"/>
              </a:lnSpc>
              <a:spcBef>
                <a:spcPct val="20000"/>
              </a:spcBef>
              <a:buFontTx/>
              <a:buChar char="•"/>
              <a:defRPr/>
            </a:pPr>
            <a:r>
              <a:rPr lang="en-US" sz="3500" dirty="0">
                <a:latin typeface="Times New Roman" pitchFamily="18" charset="0"/>
              </a:rPr>
              <a:t> The </a:t>
            </a:r>
            <a:r>
              <a:rPr lang="en-US" sz="3500" b="1" u="sng" dirty="0">
                <a:latin typeface="Times New Roman" pitchFamily="18" charset="0"/>
              </a:rPr>
              <a:t>U.S. received ½ the disputed land</a:t>
            </a:r>
            <a:r>
              <a:rPr lang="en-US" sz="3500" dirty="0">
                <a:latin typeface="Times New Roman" pitchFamily="18" charset="0"/>
              </a:rPr>
              <a:t> </a:t>
            </a:r>
          </a:p>
          <a:p>
            <a:pPr marL="633413" lvl="1" indent="-176213">
              <a:lnSpc>
                <a:spcPct val="90000"/>
              </a:lnSpc>
              <a:spcBef>
                <a:spcPct val="20000"/>
              </a:spcBef>
              <a:buFontTx/>
              <a:buChar char="•"/>
              <a:defRPr/>
            </a:pPr>
            <a:r>
              <a:rPr lang="en-US" sz="3500" dirty="0">
                <a:latin typeface="Times New Roman" pitchFamily="18" charset="0"/>
              </a:rPr>
              <a:t> </a:t>
            </a:r>
            <a:r>
              <a:rPr lang="en-US" sz="3500" b="1" u="sng" dirty="0">
                <a:latin typeface="Times New Roman" pitchFamily="18" charset="0"/>
              </a:rPr>
              <a:t>Established a clear border in Maine </a:t>
            </a:r>
          </a:p>
        </p:txBody>
      </p:sp>
    </p:spTree>
    <p:extLst>
      <p:ext uri="{BB962C8B-B14F-4D97-AF65-F5344CB8AC3E}">
        <p14:creationId xmlns:p14="http://schemas.microsoft.com/office/powerpoint/2010/main" val="717020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1"/>
          <p:cNvPicPr preferRelativeResize="0">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160" t="1462" r="1450"/>
          <a:stretch>
            <a:fillRect/>
          </a:stretch>
        </p:blipFill>
        <p:spPr bwMode="auto">
          <a:xfrm>
            <a:off x="2209800" y="809626"/>
            <a:ext cx="7696200" cy="60483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4157" name="Text Box 13"/>
          <p:cNvSpPr txBox="1">
            <a:spLocks noChangeArrowheads="1"/>
          </p:cNvSpPr>
          <p:nvPr/>
        </p:nvSpPr>
        <p:spPr bwMode="auto">
          <a:xfrm>
            <a:off x="2819400" y="5524500"/>
            <a:ext cx="6400800" cy="1104900"/>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a:latin typeface="Times New Roman" charset="0"/>
              </a:rPr>
              <a:t>And that’s the end of that!  No more Maine issues</a:t>
            </a:r>
          </a:p>
        </p:txBody>
      </p:sp>
      <p:sp>
        <p:nvSpPr>
          <p:cNvPr id="35843" name="Rectangle 14"/>
          <p:cNvSpPr>
            <a:spLocks noGrp="1" noChangeArrowheads="1"/>
          </p:cNvSpPr>
          <p:nvPr>
            <p:ph type="title"/>
          </p:nvPr>
        </p:nvSpPr>
        <p:spPr>
          <a:xfrm>
            <a:off x="1524000" y="0"/>
            <a:ext cx="9144000" cy="838200"/>
          </a:xfrm>
        </p:spPr>
        <p:txBody>
          <a:bodyPr/>
          <a:lstStyle/>
          <a:p>
            <a:pPr eaLnBrk="1" hangingPunct="1"/>
            <a:r>
              <a:rPr lang="en-US" altLang="en-US"/>
              <a:t>Maine Boundary Settlement, 1842</a:t>
            </a:r>
          </a:p>
        </p:txBody>
      </p:sp>
      <p:sp>
        <p:nvSpPr>
          <p:cNvPr id="134159" name="AutoShape 15"/>
          <p:cNvSpPr>
            <a:spLocks noChangeArrowheads="1"/>
          </p:cNvSpPr>
          <p:nvPr/>
        </p:nvSpPr>
        <p:spPr bwMode="auto">
          <a:xfrm>
            <a:off x="1600200" y="152400"/>
            <a:ext cx="8991600" cy="1066800"/>
          </a:xfrm>
          <a:prstGeom prst="wedgeRectCallout">
            <a:avLst>
              <a:gd name="adj1" fmla="val -9782"/>
              <a:gd name="adj2" fmla="val 185120"/>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 typeface="Wingdings" charset="2"/>
              <a:buNone/>
              <a:defRPr/>
            </a:pPr>
            <a:r>
              <a:rPr lang="en-US" altLang="en-US" sz="3600">
                <a:latin typeface="Times New Roman" charset="0"/>
              </a:rPr>
              <a:t>The Aroostook War (“Lumberjack’s War”) was fought over lumbering in disputed territories</a:t>
            </a:r>
          </a:p>
        </p:txBody>
      </p:sp>
    </p:spTree>
    <p:extLst>
      <p:ext uri="{BB962C8B-B14F-4D97-AF65-F5344CB8AC3E}">
        <p14:creationId xmlns:p14="http://schemas.microsoft.com/office/powerpoint/2010/main" val="1433707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4159"/>
                                        </p:tgtEl>
                                        <p:attrNameLst>
                                          <p:attrName>style.visibility</p:attrName>
                                        </p:attrNameLst>
                                      </p:cBhvr>
                                      <p:to>
                                        <p:strVal val="visible"/>
                                      </p:to>
                                    </p:set>
                                    <p:anim calcmode="lin" valueType="num">
                                      <p:cBhvr>
                                        <p:cTn id="7" dur="500" fill="hold"/>
                                        <p:tgtEl>
                                          <p:spTgt spid="134159"/>
                                        </p:tgtEl>
                                        <p:attrNameLst>
                                          <p:attrName>ppt_w</p:attrName>
                                        </p:attrNameLst>
                                      </p:cBhvr>
                                      <p:tavLst>
                                        <p:tav tm="0">
                                          <p:val>
                                            <p:fltVal val="0"/>
                                          </p:val>
                                        </p:tav>
                                        <p:tav tm="100000">
                                          <p:val>
                                            <p:strVal val="#ppt_w"/>
                                          </p:val>
                                        </p:tav>
                                      </p:tavLst>
                                    </p:anim>
                                    <p:anim calcmode="lin" valueType="num">
                                      <p:cBhvr>
                                        <p:cTn id="8" dur="500" fill="hold"/>
                                        <p:tgtEl>
                                          <p:spTgt spid="134159"/>
                                        </p:tgtEl>
                                        <p:attrNameLst>
                                          <p:attrName>ppt_h</p:attrName>
                                        </p:attrNameLst>
                                      </p:cBhvr>
                                      <p:tavLst>
                                        <p:tav tm="0">
                                          <p:val>
                                            <p:fltVal val="0"/>
                                          </p:val>
                                        </p:tav>
                                        <p:tav tm="100000">
                                          <p:val>
                                            <p:strVal val="#ppt_h"/>
                                          </p:val>
                                        </p:tav>
                                      </p:tavLst>
                                    </p:anim>
                                    <p:animEffect transition="in" filter="fade">
                                      <p:cBhvr>
                                        <p:cTn id="9" dur="500"/>
                                        <p:tgtEl>
                                          <p:spTgt spid="13415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134157"/>
                                        </p:tgtEl>
                                        <p:attrNameLst>
                                          <p:attrName>style.visibility</p:attrName>
                                        </p:attrNameLst>
                                      </p:cBhvr>
                                      <p:to>
                                        <p:strVal val="visible"/>
                                      </p:to>
                                    </p:set>
                                    <p:animEffect transition="in" filter="fade">
                                      <p:cBhvr>
                                        <p:cTn id="14" dur="2000"/>
                                        <p:tgtEl>
                                          <p:spTgt spid="134157"/>
                                        </p:tgtEl>
                                      </p:cBhvr>
                                    </p:animEffect>
                                    <p:anim calcmode="lin" valueType="num">
                                      <p:cBhvr>
                                        <p:cTn id="15" dur="2000" fill="hold"/>
                                        <p:tgtEl>
                                          <p:spTgt spid="134157"/>
                                        </p:tgtEl>
                                        <p:attrNameLst>
                                          <p:attrName>style.rotation</p:attrName>
                                        </p:attrNameLst>
                                      </p:cBhvr>
                                      <p:tavLst>
                                        <p:tav tm="0">
                                          <p:val>
                                            <p:fltVal val="720"/>
                                          </p:val>
                                        </p:tav>
                                        <p:tav tm="100000">
                                          <p:val>
                                            <p:fltVal val="0"/>
                                          </p:val>
                                        </p:tav>
                                      </p:tavLst>
                                    </p:anim>
                                    <p:anim calcmode="lin" valueType="num">
                                      <p:cBhvr>
                                        <p:cTn id="16" dur="2000" fill="hold"/>
                                        <p:tgtEl>
                                          <p:spTgt spid="134157"/>
                                        </p:tgtEl>
                                        <p:attrNameLst>
                                          <p:attrName>ppt_h</p:attrName>
                                        </p:attrNameLst>
                                      </p:cBhvr>
                                      <p:tavLst>
                                        <p:tav tm="0">
                                          <p:val>
                                            <p:fltVal val="0"/>
                                          </p:val>
                                        </p:tav>
                                        <p:tav tm="100000">
                                          <p:val>
                                            <p:strVal val="#ppt_h"/>
                                          </p:val>
                                        </p:tav>
                                      </p:tavLst>
                                    </p:anim>
                                    <p:anim calcmode="lin" valueType="num">
                                      <p:cBhvr>
                                        <p:cTn id="17" dur="2000" fill="hold"/>
                                        <p:tgtEl>
                                          <p:spTgt spid="13415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7" grpId="0" animBg="1"/>
      <p:bldP spid="1341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0241" y="152401"/>
            <a:ext cx="5392181" cy="1323439"/>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TONIGHT’S HOMEWORK</a:t>
            </a:r>
          </a:p>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DUE TOMORROW</a:t>
            </a:r>
          </a:p>
        </p:txBody>
      </p:sp>
      <p:sp>
        <p:nvSpPr>
          <p:cNvPr id="38914" name="TextBox 2"/>
          <p:cNvSpPr txBox="1">
            <a:spLocks noChangeArrowheads="1"/>
          </p:cNvSpPr>
          <p:nvPr/>
        </p:nvSpPr>
        <p:spPr bwMode="auto">
          <a:xfrm>
            <a:off x="1828800" y="1658938"/>
            <a:ext cx="85042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80000"/>
              <a:buFont typeface="Wingdings" charset="2"/>
              <a:buChar char="n"/>
              <a:defRPr sz="4000">
                <a:solidFill>
                  <a:schemeClr val="tx1"/>
                </a:solidFill>
                <a:latin typeface="Arial" charset="0"/>
              </a:defRPr>
            </a:lvl1pPr>
            <a:lvl2pPr marL="914400" indent="-45720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AutoNum type="arabicPeriod"/>
            </a:pPr>
            <a:r>
              <a:rPr lang="en-US" altLang="x-none" sz="2400">
                <a:latin typeface="Times New Roman" charset="0"/>
              </a:rPr>
              <a:t>Open my website (</a:t>
            </a:r>
            <a:r>
              <a:rPr lang="en-US" altLang="x-none" sz="2400">
                <a:latin typeface="Times New Roman" charset="0"/>
                <a:hlinkClick r:id="rId2"/>
              </a:rPr>
              <a:t>www.mrdemarcoshistory.weebly.com)</a:t>
            </a:r>
            <a:endParaRPr lang="en-US" altLang="x-none" sz="2400">
              <a:latin typeface="Times New Roman" charset="0"/>
            </a:endParaRPr>
          </a:p>
          <a:p>
            <a:pPr>
              <a:spcBef>
                <a:spcPct val="0"/>
              </a:spcBef>
              <a:buClrTx/>
              <a:buSzTx/>
              <a:buFontTx/>
              <a:buAutoNum type="arabicPeriod"/>
            </a:pPr>
            <a:endParaRPr lang="en-US" altLang="x-none" sz="2400">
              <a:latin typeface="Times New Roman" charset="0"/>
            </a:endParaRPr>
          </a:p>
          <a:p>
            <a:pPr>
              <a:spcBef>
                <a:spcPct val="0"/>
              </a:spcBef>
              <a:buClrTx/>
              <a:buSzTx/>
              <a:buFontTx/>
              <a:buAutoNum type="arabicPeriod"/>
            </a:pPr>
            <a:r>
              <a:rPr lang="en-US" altLang="x-none" sz="2400">
                <a:latin typeface="Times New Roman" charset="0"/>
              </a:rPr>
              <a:t>Under category “</a:t>
            </a:r>
            <a:r>
              <a:rPr lang="en-US" altLang="x-none" sz="2400" b="1">
                <a:latin typeface="Times New Roman" charset="0"/>
              </a:rPr>
              <a:t>HOMEWORK</a:t>
            </a:r>
            <a:r>
              <a:rPr lang="en-US" altLang="x-none" sz="2400">
                <a:latin typeface="Times New Roman" charset="0"/>
              </a:rPr>
              <a:t>”, complete the “Mexican-American War primary accounts” </a:t>
            </a:r>
            <a:r>
              <a:rPr lang="en-US" altLang="x-none" sz="2400" b="1" i="1">
                <a:latin typeface="Times New Roman" charset="0"/>
              </a:rPr>
              <a:t>reading and THEN the chart</a:t>
            </a:r>
          </a:p>
          <a:p>
            <a:pPr lvl="1">
              <a:spcBef>
                <a:spcPct val="0"/>
              </a:spcBef>
              <a:buFont typeface="Arial" charset="0"/>
              <a:buChar char="•"/>
            </a:pPr>
            <a:r>
              <a:rPr lang="en-US" altLang="x-none" sz="2400">
                <a:latin typeface="Times New Roman" charset="0"/>
              </a:rPr>
              <a:t>They will be titled: </a:t>
            </a:r>
            <a:r>
              <a:rPr lang="en-US" altLang="x-none" sz="2400" b="1">
                <a:latin typeface="Times New Roman" charset="0"/>
              </a:rPr>
              <a:t>Primary Accounts Excerpted from Howard Zinn’s </a:t>
            </a:r>
            <a:r>
              <a:rPr lang="en-US" altLang="x-none" sz="2400" b="1" u="sng">
                <a:latin typeface="Times New Roman" charset="0"/>
              </a:rPr>
              <a:t>People’s History of the United States</a:t>
            </a:r>
          </a:p>
          <a:p>
            <a:pPr lvl="1">
              <a:spcBef>
                <a:spcPct val="0"/>
              </a:spcBef>
              <a:buFont typeface="Arial" charset="0"/>
              <a:buChar char="•"/>
            </a:pPr>
            <a:r>
              <a:rPr lang="en-US" altLang="x-none" sz="2400">
                <a:latin typeface="Times New Roman" charset="0"/>
              </a:rPr>
              <a:t>You will be reading, “</a:t>
            </a:r>
            <a:r>
              <a:rPr lang="en-US" altLang="x-none" sz="2400" b="1">
                <a:latin typeface="Times New Roman" charset="0"/>
              </a:rPr>
              <a:t>Opposition to Mexican American War Viewpoint</a:t>
            </a:r>
            <a:r>
              <a:rPr lang="en-US" altLang="x-none" sz="2400">
                <a:latin typeface="Times New Roman" charset="0"/>
              </a:rPr>
              <a:t>”, “</a:t>
            </a:r>
            <a:r>
              <a:rPr lang="en-US" altLang="x-none" sz="2400" b="1">
                <a:latin typeface="Times New Roman" charset="0"/>
              </a:rPr>
              <a:t>Pro-Mexican War Viewpoint</a:t>
            </a:r>
            <a:r>
              <a:rPr lang="en-US" altLang="x-none" sz="2400">
                <a:latin typeface="Times New Roman" charset="0"/>
              </a:rPr>
              <a:t>”, and “</a:t>
            </a:r>
            <a:r>
              <a:rPr lang="en-US" altLang="x-none" sz="2400" b="1">
                <a:latin typeface="Times New Roman" charset="0"/>
              </a:rPr>
              <a:t>Mexican Viewpoint</a:t>
            </a:r>
            <a:r>
              <a:rPr lang="en-US" altLang="x-none" sz="2400">
                <a:latin typeface="Times New Roman" charset="0"/>
              </a:rPr>
              <a:t>”</a:t>
            </a:r>
          </a:p>
        </p:txBody>
      </p:sp>
      <p:sp>
        <p:nvSpPr>
          <p:cNvPr id="4" name="Rectangle 3"/>
          <p:cNvSpPr/>
          <p:nvPr/>
        </p:nvSpPr>
        <p:spPr>
          <a:xfrm>
            <a:off x="1630616" y="5257800"/>
            <a:ext cx="8900031" cy="1077218"/>
          </a:xfrm>
          <a:prstGeom prst="rect">
            <a:avLst/>
          </a:prstGeom>
          <a:solidFill>
            <a:srgbClr val="FF0000"/>
          </a:solidFill>
        </p:spPr>
        <p:txBody>
          <a:bodyPr>
            <a:spAutoFit/>
          </a:bodyPr>
          <a:lstStyle/>
          <a:p>
            <a:pPr algn="ctr">
              <a:defRPr/>
            </a:pPr>
            <a:r>
              <a:rPr 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Please PRINT OUT BOTH worksheets and bring them into class COMPLETED</a:t>
            </a:r>
          </a:p>
        </p:txBody>
      </p:sp>
    </p:spTree>
    <p:extLst>
      <p:ext uri="{BB962C8B-B14F-4D97-AF65-F5344CB8AC3E}">
        <p14:creationId xmlns:p14="http://schemas.microsoft.com/office/powerpoint/2010/main" val="1468717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24000" y="152400"/>
            <a:ext cx="9144000" cy="2057400"/>
          </a:xfrm>
          <a:prstGeom prst="rect">
            <a:avLst/>
          </a:prstGeom>
        </p:spPr>
        <p:txBody>
          <a:bodyPr/>
          <a:lstStyle>
            <a:lvl1pPr marL="342900" indent="-342900" algn="l" rtl="0" eaLnBrk="0" fontAlgn="base" hangingPunct="0">
              <a:spcBef>
                <a:spcPct val="20000"/>
              </a:spcBef>
              <a:spcAft>
                <a:spcPct val="0"/>
              </a:spcAft>
              <a:buClr>
                <a:schemeClr val="accent1"/>
              </a:buClr>
              <a:buSzPct val="80000"/>
              <a:buFont typeface="Wingdings" charset="2"/>
              <a:buChar char="n"/>
              <a:defRPr sz="4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4000">
                <a:solidFill>
                  <a:schemeClr val="tx1"/>
                </a:solidFill>
                <a:latin typeface="+mn-lt"/>
              </a:defRPr>
            </a:lvl2pPr>
            <a:lvl3pPr marL="1143000" indent="-228600" algn="l" rtl="0" eaLnBrk="0" fontAlgn="base" hangingPunct="0">
              <a:spcBef>
                <a:spcPct val="20000"/>
              </a:spcBef>
              <a:spcAft>
                <a:spcPct val="0"/>
              </a:spcAft>
              <a:buChar char="•"/>
              <a:defRPr sz="4000">
                <a:solidFill>
                  <a:schemeClr val="tx1"/>
                </a:solidFill>
                <a:latin typeface="+mn-lt"/>
              </a:defRPr>
            </a:lvl3pPr>
            <a:lvl4pPr marL="1600200" indent="-228600" algn="l" rtl="0" eaLnBrk="0" fontAlgn="base" hangingPunct="0">
              <a:spcBef>
                <a:spcPct val="20000"/>
              </a:spcBef>
              <a:spcAft>
                <a:spcPct val="0"/>
              </a:spcAft>
              <a:buChar char="–"/>
              <a:defRPr sz="4000">
                <a:solidFill>
                  <a:schemeClr val="tx1"/>
                </a:solidFill>
                <a:latin typeface="+mn-lt"/>
              </a:defRPr>
            </a:lvl4pPr>
            <a:lvl5pPr marL="2057400" indent="-228600" algn="l" rtl="0" eaLnBrk="0" fontAlgn="base" hangingPunct="0">
              <a:spcBef>
                <a:spcPct val="20000"/>
              </a:spcBef>
              <a:spcAft>
                <a:spcPct val="0"/>
              </a:spcAft>
              <a:buChar char="»"/>
              <a:defRPr sz="4000">
                <a:solidFill>
                  <a:schemeClr val="tx1"/>
                </a:solidFill>
                <a:latin typeface="+mn-lt"/>
              </a:defRPr>
            </a:lvl5pPr>
            <a:lvl6pPr marL="2514600" indent="-228600" algn="l" rtl="0" fontAlgn="base">
              <a:spcBef>
                <a:spcPct val="20000"/>
              </a:spcBef>
              <a:spcAft>
                <a:spcPct val="0"/>
              </a:spcAft>
              <a:buChar char="»"/>
              <a:defRPr sz="4000">
                <a:solidFill>
                  <a:schemeClr val="tx1"/>
                </a:solidFill>
                <a:latin typeface="+mn-lt"/>
              </a:defRPr>
            </a:lvl6pPr>
            <a:lvl7pPr marL="2971800" indent="-228600" algn="l" rtl="0" fontAlgn="base">
              <a:spcBef>
                <a:spcPct val="20000"/>
              </a:spcBef>
              <a:spcAft>
                <a:spcPct val="0"/>
              </a:spcAft>
              <a:buChar char="»"/>
              <a:defRPr sz="4000">
                <a:solidFill>
                  <a:schemeClr val="tx1"/>
                </a:solidFill>
                <a:latin typeface="+mn-lt"/>
              </a:defRPr>
            </a:lvl7pPr>
            <a:lvl8pPr marL="3429000" indent="-228600" algn="l" rtl="0" fontAlgn="base">
              <a:spcBef>
                <a:spcPct val="20000"/>
              </a:spcBef>
              <a:spcAft>
                <a:spcPct val="0"/>
              </a:spcAft>
              <a:buChar char="»"/>
              <a:defRPr sz="4000">
                <a:solidFill>
                  <a:schemeClr val="tx1"/>
                </a:solidFill>
                <a:latin typeface="+mn-lt"/>
              </a:defRPr>
            </a:lvl8pPr>
            <a:lvl9pPr marL="3886200" indent="-228600" algn="l" rtl="0" fontAlgn="base">
              <a:spcBef>
                <a:spcPct val="20000"/>
              </a:spcBef>
              <a:spcAft>
                <a:spcPct val="0"/>
              </a:spcAft>
              <a:buChar char="»"/>
              <a:defRPr sz="4000">
                <a:solidFill>
                  <a:schemeClr val="tx1"/>
                </a:solidFill>
                <a:latin typeface="+mn-lt"/>
              </a:defRPr>
            </a:lvl9pPr>
          </a:lstStyle>
          <a:p>
            <a:pPr marL="0" indent="0" eaLnBrk="1" hangingPunct="1">
              <a:buNone/>
              <a:defRPr/>
            </a:pPr>
            <a:r>
              <a:rPr lang="en-US" u="sng" kern="0" dirty="0">
                <a:effectLst>
                  <a:outerShdw blurRad="38100" dist="38100" dir="2700000" algn="tl">
                    <a:srgbClr val="C0C0C0"/>
                  </a:outerShdw>
                </a:effectLst>
              </a:rPr>
              <a:t>Today’s AIM:</a:t>
            </a:r>
            <a:endParaRPr lang="en-US" kern="0" dirty="0"/>
          </a:p>
          <a:p>
            <a:pPr marL="457200" lvl="1" indent="0" eaLnBrk="1" hangingPunct="1">
              <a:buNone/>
              <a:defRPr/>
            </a:pPr>
            <a:r>
              <a:rPr lang="en-US" kern="0" dirty="0"/>
              <a:t>How did the concept of the “West” change from 1800 to 1860?</a:t>
            </a:r>
          </a:p>
          <a:p>
            <a:pPr marL="0" indent="0" eaLnBrk="1" hangingPunct="1">
              <a:buNone/>
              <a:defRPr/>
            </a:pPr>
            <a:endParaRPr lang="en-US" u="sng" kern="0" dirty="0">
              <a:solidFill>
                <a:srgbClr val="FF0000"/>
              </a:solidFill>
              <a:effectLst>
                <a:outerShdw blurRad="38100" dist="38100" dir="2700000" algn="tl">
                  <a:srgbClr val="C0C0C0"/>
                </a:outerShdw>
              </a:effectLst>
            </a:endParaRPr>
          </a:p>
        </p:txBody>
      </p:sp>
      <p:pic>
        <p:nvPicPr>
          <p:cNvPr id="419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28851"/>
            <a:ext cx="70104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815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524000" y="0"/>
            <a:ext cx="9144000" cy="1143000"/>
          </a:xfrm>
          <a:solidFill>
            <a:schemeClr val="bg1"/>
          </a:solidFill>
        </p:spPr>
        <p:txBody>
          <a:bodyPr/>
          <a:lstStyle/>
          <a:p>
            <a:pPr eaLnBrk="1" hangingPunct="1"/>
            <a:r>
              <a:rPr lang="en-US" altLang="en-US" sz="4000"/>
              <a:t>Territorial Expansion by Mid-19</a:t>
            </a:r>
            <a:r>
              <a:rPr lang="en-US" altLang="en-US" sz="4000" baseline="30000"/>
              <a:t>th</a:t>
            </a:r>
            <a:r>
              <a:rPr lang="en-US" altLang="en-US" sz="4000"/>
              <a:t> Century</a:t>
            </a:r>
          </a:p>
        </p:txBody>
      </p:sp>
      <p:pic>
        <p:nvPicPr>
          <p:cNvPr id="43010" name="Picture 3" descr="DIVI7233254"/>
          <p:cNvPicPr>
            <a:picLocks noChangeAspect="1" noChangeArrowheads="1"/>
          </p:cNvPicPr>
          <p:nvPr>
            <p:ph idx="1"/>
          </p:nvPr>
        </p:nvPicPr>
        <p:blipFill>
          <a:blip r:embed="rId2">
            <a:extLst>
              <a:ext uri="{28A0092B-C50C-407E-A947-70E740481C1C}">
                <a14:useLocalDpi xmlns:a14="http://schemas.microsoft.com/office/drawing/2010/main" val="0"/>
              </a:ext>
            </a:extLst>
          </a:blip>
          <a:srcRect l="7500" r="5396"/>
          <a:stretch>
            <a:fillRect/>
          </a:stretch>
        </p:blipFill>
        <p:spPr>
          <a:xfrm>
            <a:off x="1524000" y="974725"/>
            <a:ext cx="9144000" cy="588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260" name="AutoShape 4"/>
          <p:cNvSpPr>
            <a:spLocks/>
          </p:cNvSpPr>
          <p:nvPr/>
        </p:nvSpPr>
        <p:spPr bwMode="auto">
          <a:xfrm>
            <a:off x="6553200" y="609600"/>
            <a:ext cx="3962400" cy="5638800"/>
          </a:xfrm>
          <a:prstGeom prst="borderCallout1">
            <a:avLst>
              <a:gd name="adj1" fmla="val 2028"/>
              <a:gd name="adj2" fmla="val -1921"/>
              <a:gd name="adj3" fmla="val 73421"/>
              <a:gd name="adj4" fmla="val -34296"/>
            </a:avLst>
          </a:prstGeom>
          <a:solidFill>
            <a:schemeClr val="bg1"/>
          </a:solidFill>
          <a:ln w="6350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6213" indent="-176213" algn="ctr">
              <a:lnSpc>
                <a:spcPct val="90000"/>
              </a:lnSpc>
              <a:spcBef>
                <a:spcPct val="5000"/>
              </a:spcBef>
              <a:defRPr/>
            </a:pPr>
            <a:r>
              <a:rPr lang="en-US" sz="3600" u="sng">
                <a:effectLst>
                  <a:outerShdw blurRad="38100" dist="38100" dir="2700000" algn="tl">
                    <a:srgbClr val="C0C0C0"/>
                  </a:outerShdw>
                </a:effectLst>
                <a:latin typeface="Times New Roman" pitchFamily="18" charset="0"/>
              </a:rPr>
              <a:t>Texas</a:t>
            </a:r>
          </a:p>
          <a:p>
            <a:pPr marL="176213" indent="-176213">
              <a:lnSpc>
                <a:spcPct val="90000"/>
              </a:lnSpc>
              <a:spcBef>
                <a:spcPct val="5000"/>
              </a:spcBef>
              <a:buFontTx/>
              <a:buChar char="•"/>
              <a:defRPr/>
            </a:pPr>
            <a:r>
              <a:rPr lang="en-US" sz="3600">
                <a:latin typeface="Times New Roman" pitchFamily="18" charset="0"/>
              </a:rPr>
              <a:t>In 1821, Mexico won independence from Spain</a:t>
            </a:r>
          </a:p>
          <a:p>
            <a:pPr marL="176213" indent="-176213">
              <a:lnSpc>
                <a:spcPct val="90000"/>
              </a:lnSpc>
              <a:spcBef>
                <a:spcPct val="5000"/>
              </a:spcBef>
              <a:buFontTx/>
              <a:buChar char="•"/>
              <a:defRPr/>
            </a:pPr>
            <a:r>
              <a:rPr lang="en-US" sz="3600">
                <a:latin typeface="Times New Roman" pitchFamily="18" charset="0"/>
              </a:rPr>
              <a:t>The new Mexican government opted for a free-trade policy with USA</a:t>
            </a:r>
          </a:p>
          <a:p>
            <a:pPr marL="176213" indent="-176213">
              <a:lnSpc>
                <a:spcPct val="90000"/>
              </a:lnSpc>
              <a:spcBef>
                <a:spcPct val="5000"/>
              </a:spcBef>
              <a:buFontTx/>
              <a:buChar char="•"/>
              <a:defRPr/>
            </a:pPr>
            <a:r>
              <a:rPr lang="en-US" sz="3600">
                <a:latin typeface="Times New Roman" pitchFamily="18" charset="0"/>
              </a:rPr>
              <a:t>Thousands of U.S. speculators moved to Texas</a:t>
            </a:r>
          </a:p>
        </p:txBody>
      </p:sp>
    </p:spTree>
    <p:extLst>
      <p:ext uri="{BB962C8B-B14F-4D97-AF65-F5344CB8AC3E}">
        <p14:creationId xmlns:p14="http://schemas.microsoft.com/office/powerpoint/2010/main" val="8159905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p:cTn id="7" dur="500" fill="hold"/>
                                        <p:tgtEl>
                                          <p:spTgt spid="96260"/>
                                        </p:tgtEl>
                                        <p:attrNameLst>
                                          <p:attrName>ppt_w</p:attrName>
                                        </p:attrNameLst>
                                      </p:cBhvr>
                                      <p:tavLst>
                                        <p:tav tm="0">
                                          <p:val>
                                            <p:fltVal val="0"/>
                                          </p:val>
                                        </p:tav>
                                        <p:tav tm="100000">
                                          <p:val>
                                            <p:strVal val="#ppt_w"/>
                                          </p:val>
                                        </p:tav>
                                      </p:tavLst>
                                    </p:anim>
                                    <p:anim calcmode="lin" valueType="num">
                                      <p:cBhvr>
                                        <p:cTn id="8" dur="500" fill="hold"/>
                                        <p:tgtEl>
                                          <p:spTgt spid="96260"/>
                                        </p:tgtEl>
                                        <p:attrNameLst>
                                          <p:attrName>ppt_h</p:attrName>
                                        </p:attrNameLst>
                                      </p:cBhvr>
                                      <p:tavLst>
                                        <p:tav tm="0">
                                          <p:val>
                                            <p:fltVal val="0"/>
                                          </p:val>
                                        </p:tav>
                                        <p:tav tm="100000">
                                          <p:val>
                                            <p:strVal val="#ppt_h"/>
                                          </p:val>
                                        </p:tav>
                                      </p:tavLst>
                                    </p:anim>
                                    <p:animEffect transition="in" filter="fade">
                                      <p:cBhvr>
                                        <p:cTn id="9" dur="5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sz="2400">
              <a:latin typeface="Times New Roman" charset="0"/>
            </a:endParaRPr>
          </a:p>
        </p:txBody>
      </p:sp>
      <p:sp>
        <p:nvSpPr>
          <p:cNvPr id="3584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sz="2400">
              <a:latin typeface="Times New Roman" charset="0"/>
            </a:endParaRPr>
          </a:p>
        </p:txBody>
      </p:sp>
      <p:sp>
        <p:nvSpPr>
          <p:cNvPr id="44035" name="Rectangle 4"/>
          <p:cNvSpPr>
            <a:spLocks noGrp="1" noChangeArrowheads="1"/>
          </p:cNvSpPr>
          <p:nvPr>
            <p:ph type="title"/>
          </p:nvPr>
        </p:nvSpPr>
        <p:spPr>
          <a:xfrm>
            <a:off x="2743200" y="0"/>
            <a:ext cx="7772400" cy="762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pPr eaLnBrk="1" hangingPunct="1"/>
            <a:r>
              <a:rPr lang="en-US" altLang="en-US"/>
              <a:t>The Texas Revolution</a:t>
            </a:r>
          </a:p>
        </p:txBody>
      </p:sp>
      <p:sp>
        <p:nvSpPr>
          <p:cNvPr id="46084" name="Rectangle 5"/>
          <p:cNvSpPr>
            <a:spLocks noGrp="1" noChangeArrowheads="1"/>
          </p:cNvSpPr>
          <p:nvPr>
            <p:ph type="body" idx="1"/>
          </p:nvPr>
        </p:nvSpPr>
        <p:spPr>
          <a:xfrm>
            <a:off x="1752600" y="609600"/>
            <a:ext cx="8915400" cy="6248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eaLnBrk="1" hangingPunct="1">
              <a:lnSpc>
                <a:spcPct val="90000"/>
              </a:lnSpc>
              <a:spcBef>
                <a:spcPct val="5000"/>
              </a:spcBef>
            </a:pPr>
            <a:r>
              <a:rPr lang="en-US" altLang="en-US"/>
              <a:t>In the 1820s, Mexico encouraged U.S. immigration to Texas but problems emerged between “Anglos” &amp; the new Mexican gov’t</a:t>
            </a:r>
          </a:p>
          <a:p>
            <a:pPr lvl="1" eaLnBrk="1" hangingPunct="1">
              <a:lnSpc>
                <a:spcPct val="90000"/>
              </a:lnSpc>
              <a:spcBef>
                <a:spcPct val="5000"/>
              </a:spcBef>
            </a:pPr>
            <a:r>
              <a:rPr lang="en-US" altLang="en-US">
                <a:solidFill>
                  <a:srgbClr val="FF0000"/>
                </a:solidFill>
              </a:rPr>
              <a:t> </a:t>
            </a:r>
            <a:r>
              <a:rPr lang="en-US" altLang="en-US" b="1" u="sng">
                <a:solidFill>
                  <a:srgbClr val="FF0000"/>
                </a:solidFill>
              </a:rPr>
              <a:t>“Texans” never fully accepted Mexican rules</a:t>
            </a:r>
          </a:p>
          <a:p>
            <a:pPr lvl="1" eaLnBrk="1" hangingPunct="1">
              <a:lnSpc>
                <a:spcPct val="90000"/>
              </a:lnSpc>
              <a:spcBef>
                <a:spcPct val="5000"/>
              </a:spcBef>
            </a:pPr>
            <a:r>
              <a:rPr lang="en-US" altLang="en-US"/>
              <a:t>In 1834, </a:t>
            </a:r>
            <a:r>
              <a:rPr lang="en-US" altLang="en-US" b="1" u="sng">
                <a:solidFill>
                  <a:srgbClr val="FF0000"/>
                </a:solidFill>
              </a:rPr>
              <a:t>Santa Anna became dictator</a:t>
            </a:r>
            <a:r>
              <a:rPr lang="en-US" altLang="en-US"/>
              <a:t> &amp; was viewed as threat to Texans’ interests</a:t>
            </a:r>
          </a:p>
          <a:p>
            <a:pPr eaLnBrk="1" hangingPunct="1">
              <a:lnSpc>
                <a:spcPct val="90000"/>
              </a:lnSpc>
              <a:spcBef>
                <a:spcPct val="5000"/>
              </a:spcBef>
            </a:pPr>
            <a:r>
              <a:rPr lang="en-US" altLang="en-US"/>
              <a:t>An </a:t>
            </a:r>
            <a:r>
              <a:rPr lang="en-US" altLang="en-US" b="1" u="sng">
                <a:solidFill>
                  <a:srgbClr val="FF0000"/>
                </a:solidFill>
              </a:rPr>
              <a:t>armed rebellion</a:t>
            </a:r>
            <a:r>
              <a:rPr lang="en-US" altLang="en-US"/>
              <a:t> broke out in 1835, led by </a:t>
            </a:r>
            <a:r>
              <a:rPr lang="en-US" altLang="en-US" b="1" u="sng">
                <a:solidFill>
                  <a:srgbClr val="FF0000"/>
                </a:solidFill>
              </a:rPr>
              <a:t>Stephen F. Austin </a:t>
            </a:r>
          </a:p>
        </p:txBody>
      </p:sp>
      <p:sp>
        <p:nvSpPr>
          <p:cNvPr id="10247" name="AutoShape 7"/>
          <p:cNvSpPr>
            <a:spLocks noChangeArrowheads="1"/>
          </p:cNvSpPr>
          <p:nvPr/>
        </p:nvSpPr>
        <p:spPr bwMode="auto">
          <a:xfrm>
            <a:off x="1752601" y="914400"/>
            <a:ext cx="8774113" cy="609600"/>
          </a:xfrm>
          <a:prstGeom prst="wedgeRectCallout">
            <a:avLst>
              <a:gd name="adj1" fmla="val 751"/>
              <a:gd name="adj2" fmla="val 354167"/>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“Texans” ignored the Mexican ban on slavery</a:t>
            </a:r>
            <a:endParaRPr lang="en-US" altLang="en-US" sz="2400">
              <a:latin typeface="Times New Roman" charset="0"/>
            </a:endParaRPr>
          </a:p>
        </p:txBody>
      </p:sp>
      <p:sp>
        <p:nvSpPr>
          <p:cNvPr id="10249" name="AutoShape 9"/>
          <p:cNvSpPr>
            <a:spLocks noChangeArrowheads="1"/>
          </p:cNvSpPr>
          <p:nvPr/>
        </p:nvSpPr>
        <p:spPr bwMode="auto">
          <a:xfrm>
            <a:off x="2438401" y="5638800"/>
            <a:ext cx="7997825" cy="533400"/>
          </a:xfrm>
          <a:prstGeom prst="wedgeRectCallout">
            <a:avLst>
              <a:gd name="adj1" fmla="val -15643"/>
              <a:gd name="adj2" fmla="val -377677"/>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“Texans” wanted self-rule like in the U.S. </a:t>
            </a:r>
          </a:p>
        </p:txBody>
      </p:sp>
      <p:sp>
        <p:nvSpPr>
          <p:cNvPr id="10250" name="AutoShape 10"/>
          <p:cNvSpPr>
            <a:spLocks noChangeArrowheads="1"/>
          </p:cNvSpPr>
          <p:nvPr/>
        </p:nvSpPr>
        <p:spPr bwMode="auto">
          <a:xfrm>
            <a:off x="2590801" y="4876800"/>
            <a:ext cx="7377113" cy="609600"/>
          </a:xfrm>
          <a:prstGeom prst="wedgeRectCallout">
            <a:avLst>
              <a:gd name="adj1" fmla="val 9"/>
              <a:gd name="adj2" fmla="val -197396"/>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“Texans” refused to pay import duties </a:t>
            </a:r>
          </a:p>
        </p:txBody>
      </p:sp>
      <p:sp>
        <p:nvSpPr>
          <p:cNvPr id="10251" name="AutoShape 11"/>
          <p:cNvSpPr>
            <a:spLocks noChangeArrowheads="1"/>
          </p:cNvSpPr>
          <p:nvPr/>
        </p:nvSpPr>
        <p:spPr bwMode="auto">
          <a:xfrm>
            <a:off x="1905000" y="1676400"/>
            <a:ext cx="8382000" cy="609600"/>
          </a:xfrm>
          <a:prstGeom prst="wedgeRectCallout">
            <a:avLst>
              <a:gd name="adj1" fmla="val -11136"/>
              <a:gd name="adj2" fmla="val 245574"/>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“Texans” refused to convert to Catholicism</a:t>
            </a:r>
          </a:p>
        </p:txBody>
      </p:sp>
    </p:spTree>
    <p:extLst>
      <p:ext uri="{BB962C8B-B14F-4D97-AF65-F5344CB8AC3E}">
        <p14:creationId xmlns:p14="http://schemas.microsoft.com/office/powerpoint/2010/main" val="522217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anim calcmode="lin" valueType="num">
                                      <p:cBhvr>
                                        <p:cTn id="7" dur="500" fill="hold"/>
                                        <p:tgtEl>
                                          <p:spTgt spid="10251"/>
                                        </p:tgtEl>
                                        <p:attrNameLst>
                                          <p:attrName>ppt_w</p:attrName>
                                        </p:attrNameLst>
                                      </p:cBhvr>
                                      <p:tavLst>
                                        <p:tav tm="0">
                                          <p:val>
                                            <p:fltVal val="0"/>
                                          </p:val>
                                        </p:tav>
                                        <p:tav tm="100000">
                                          <p:val>
                                            <p:strVal val="#ppt_w"/>
                                          </p:val>
                                        </p:tav>
                                      </p:tavLst>
                                    </p:anim>
                                    <p:anim calcmode="lin" valueType="num">
                                      <p:cBhvr>
                                        <p:cTn id="8" dur="500" fill="hold"/>
                                        <p:tgtEl>
                                          <p:spTgt spid="10251"/>
                                        </p:tgtEl>
                                        <p:attrNameLst>
                                          <p:attrName>ppt_h</p:attrName>
                                        </p:attrNameLst>
                                      </p:cBhvr>
                                      <p:tavLst>
                                        <p:tav tm="0">
                                          <p:val>
                                            <p:fltVal val="0"/>
                                          </p:val>
                                        </p:tav>
                                        <p:tav tm="100000">
                                          <p:val>
                                            <p:strVal val="#ppt_h"/>
                                          </p:val>
                                        </p:tav>
                                      </p:tavLst>
                                    </p:anim>
                                    <p:animEffect transition="in" filter="fade">
                                      <p:cBhvr>
                                        <p:cTn id="9" dur="500"/>
                                        <p:tgtEl>
                                          <p:spTgt spid="10251"/>
                                        </p:tgtEl>
                                      </p:cBhvr>
                                    </p:animEffect>
                                  </p:childTnLst>
                                </p:cTn>
                              </p:par>
                            </p:childTnLst>
                          </p:cTn>
                        </p:par>
                        <p:par>
                          <p:cTn id="10" fill="hold" nodeType="afterGroup">
                            <p:stCondLst>
                              <p:cond delay="500"/>
                            </p:stCondLst>
                            <p:childTnLst>
                              <p:par>
                                <p:cTn id="11" presetID="53" presetClass="entr" presetSubtype="0" fill="hold" grpId="0" nodeType="afterEffect">
                                  <p:stCondLst>
                                    <p:cond delay="1000"/>
                                  </p:stCondLst>
                                  <p:childTnLst>
                                    <p:set>
                                      <p:cBhvr>
                                        <p:cTn id="12" dur="1" fill="hold">
                                          <p:stCondLst>
                                            <p:cond delay="0"/>
                                          </p:stCondLst>
                                        </p:cTn>
                                        <p:tgtEl>
                                          <p:spTgt spid="10247"/>
                                        </p:tgtEl>
                                        <p:attrNameLst>
                                          <p:attrName>style.visibility</p:attrName>
                                        </p:attrNameLst>
                                      </p:cBhvr>
                                      <p:to>
                                        <p:strVal val="visible"/>
                                      </p:to>
                                    </p:set>
                                    <p:anim calcmode="lin" valueType="num">
                                      <p:cBhvr>
                                        <p:cTn id="13" dur="500" fill="hold"/>
                                        <p:tgtEl>
                                          <p:spTgt spid="10247"/>
                                        </p:tgtEl>
                                        <p:attrNameLst>
                                          <p:attrName>ppt_w</p:attrName>
                                        </p:attrNameLst>
                                      </p:cBhvr>
                                      <p:tavLst>
                                        <p:tav tm="0">
                                          <p:val>
                                            <p:fltVal val="0"/>
                                          </p:val>
                                        </p:tav>
                                        <p:tav tm="100000">
                                          <p:val>
                                            <p:strVal val="#ppt_w"/>
                                          </p:val>
                                        </p:tav>
                                      </p:tavLst>
                                    </p:anim>
                                    <p:anim calcmode="lin" valueType="num">
                                      <p:cBhvr>
                                        <p:cTn id="14" dur="500" fill="hold"/>
                                        <p:tgtEl>
                                          <p:spTgt spid="10247"/>
                                        </p:tgtEl>
                                        <p:attrNameLst>
                                          <p:attrName>ppt_h</p:attrName>
                                        </p:attrNameLst>
                                      </p:cBhvr>
                                      <p:tavLst>
                                        <p:tav tm="0">
                                          <p:val>
                                            <p:fltVal val="0"/>
                                          </p:val>
                                        </p:tav>
                                        <p:tav tm="100000">
                                          <p:val>
                                            <p:strVal val="#ppt_h"/>
                                          </p:val>
                                        </p:tav>
                                      </p:tavLst>
                                    </p:anim>
                                    <p:animEffect transition="in" filter="fade">
                                      <p:cBhvr>
                                        <p:cTn id="15" dur="500"/>
                                        <p:tgtEl>
                                          <p:spTgt spid="10247"/>
                                        </p:tgtEl>
                                      </p:cBhvr>
                                    </p:animEffect>
                                  </p:childTnLst>
                                </p:cTn>
                              </p:par>
                            </p:childTnLst>
                          </p:cTn>
                        </p:par>
                        <p:par>
                          <p:cTn id="16" fill="hold" nodeType="afterGroup">
                            <p:stCondLst>
                              <p:cond delay="2000"/>
                            </p:stCondLst>
                            <p:childTnLst>
                              <p:par>
                                <p:cTn id="17" presetID="53" presetClass="entr" presetSubtype="0" fill="hold" grpId="0" nodeType="afterEffect">
                                  <p:stCondLst>
                                    <p:cond delay="1000"/>
                                  </p:stCondLst>
                                  <p:childTnLst>
                                    <p:set>
                                      <p:cBhvr>
                                        <p:cTn id="18" dur="1" fill="hold">
                                          <p:stCondLst>
                                            <p:cond delay="0"/>
                                          </p:stCondLst>
                                        </p:cTn>
                                        <p:tgtEl>
                                          <p:spTgt spid="10250"/>
                                        </p:tgtEl>
                                        <p:attrNameLst>
                                          <p:attrName>style.visibility</p:attrName>
                                        </p:attrNameLst>
                                      </p:cBhvr>
                                      <p:to>
                                        <p:strVal val="visible"/>
                                      </p:to>
                                    </p:set>
                                    <p:anim calcmode="lin" valueType="num">
                                      <p:cBhvr>
                                        <p:cTn id="19" dur="500" fill="hold"/>
                                        <p:tgtEl>
                                          <p:spTgt spid="10250"/>
                                        </p:tgtEl>
                                        <p:attrNameLst>
                                          <p:attrName>ppt_w</p:attrName>
                                        </p:attrNameLst>
                                      </p:cBhvr>
                                      <p:tavLst>
                                        <p:tav tm="0">
                                          <p:val>
                                            <p:fltVal val="0"/>
                                          </p:val>
                                        </p:tav>
                                        <p:tav tm="100000">
                                          <p:val>
                                            <p:strVal val="#ppt_w"/>
                                          </p:val>
                                        </p:tav>
                                      </p:tavLst>
                                    </p:anim>
                                    <p:anim calcmode="lin" valueType="num">
                                      <p:cBhvr>
                                        <p:cTn id="20" dur="500" fill="hold"/>
                                        <p:tgtEl>
                                          <p:spTgt spid="10250"/>
                                        </p:tgtEl>
                                        <p:attrNameLst>
                                          <p:attrName>ppt_h</p:attrName>
                                        </p:attrNameLst>
                                      </p:cBhvr>
                                      <p:tavLst>
                                        <p:tav tm="0">
                                          <p:val>
                                            <p:fltVal val="0"/>
                                          </p:val>
                                        </p:tav>
                                        <p:tav tm="100000">
                                          <p:val>
                                            <p:strVal val="#ppt_h"/>
                                          </p:val>
                                        </p:tav>
                                      </p:tavLst>
                                    </p:anim>
                                    <p:animEffect transition="in" filter="fade">
                                      <p:cBhvr>
                                        <p:cTn id="21" dur="500"/>
                                        <p:tgtEl>
                                          <p:spTgt spid="10250"/>
                                        </p:tgtEl>
                                      </p:cBhvr>
                                    </p:animEffect>
                                  </p:childTnLst>
                                </p:cTn>
                              </p:par>
                            </p:childTnLst>
                          </p:cTn>
                        </p:par>
                        <p:par>
                          <p:cTn id="22" fill="hold" nodeType="afterGroup">
                            <p:stCondLst>
                              <p:cond delay="3500"/>
                            </p:stCondLst>
                            <p:childTnLst>
                              <p:par>
                                <p:cTn id="23" presetID="53" presetClass="entr" presetSubtype="0" fill="hold" grpId="0" nodeType="afterEffect">
                                  <p:stCondLst>
                                    <p:cond delay="1000"/>
                                  </p:stCondLst>
                                  <p:childTnLst>
                                    <p:set>
                                      <p:cBhvr>
                                        <p:cTn id="24" dur="1" fill="hold">
                                          <p:stCondLst>
                                            <p:cond delay="0"/>
                                          </p:stCondLst>
                                        </p:cTn>
                                        <p:tgtEl>
                                          <p:spTgt spid="10249"/>
                                        </p:tgtEl>
                                        <p:attrNameLst>
                                          <p:attrName>style.visibility</p:attrName>
                                        </p:attrNameLst>
                                      </p:cBhvr>
                                      <p:to>
                                        <p:strVal val="visible"/>
                                      </p:to>
                                    </p:set>
                                    <p:anim calcmode="lin" valueType="num">
                                      <p:cBhvr>
                                        <p:cTn id="25" dur="500" fill="hold"/>
                                        <p:tgtEl>
                                          <p:spTgt spid="10249"/>
                                        </p:tgtEl>
                                        <p:attrNameLst>
                                          <p:attrName>ppt_w</p:attrName>
                                        </p:attrNameLst>
                                      </p:cBhvr>
                                      <p:tavLst>
                                        <p:tav tm="0">
                                          <p:val>
                                            <p:fltVal val="0"/>
                                          </p:val>
                                        </p:tav>
                                        <p:tav tm="100000">
                                          <p:val>
                                            <p:strVal val="#ppt_w"/>
                                          </p:val>
                                        </p:tav>
                                      </p:tavLst>
                                    </p:anim>
                                    <p:anim calcmode="lin" valueType="num">
                                      <p:cBhvr>
                                        <p:cTn id="26" dur="500" fill="hold"/>
                                        <p:tgtEl>
                                          <p:spTgt spid="10249"/>
                                        </p:tgtEl>
                                        <p:attrNameLst>
                                          <p:attrName>ppt_h</p:attrName>
                                        </p:attrNameLst>
                                      </p:cBhvr>
                                      <p:tavLst>
                                        <p:tav tm="0">
                                          <p:val>
                                            <p:fltVal val="0"/>
                                          </p:val>
                                        </p:tav>
                                        <p:tav tm="100000">
                                          <p:val>
                                            <p:strVal val="#ppt_h"/>
                                          </p:val>
                                        </p:tav>
                                      </p:tavLst>
                                    </p:anim>
                                    <p:animEffect transition="in" filter="fade">
                                      <p:cBhvr>
                                        <p:cTn id="27" dur="500"/>
                                        <p:tgtEl>
                                          <p:spTgt spid="102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xit" presetSubtype="0" fill="hold" grpId="1" nodeType="clickEffect">
                                  <p:stCondLst>
                                    <p:cond delay="0"/>
                                  </p:stCondLst>
                                  <p:childTnLst>
                                    <p:anim calcmode="lin" valueType="num">
                                      <p:cBhvr>
                                        <p:cTn id="31" dur="500"/>
                                        <p:tgtEl>
                                          <p:spTgt spid="10249"/>
                                        </p:tgtEl>
                                        <p:attrNameLst>
                                          <p:attrName>ppt_w</p:attrName>
                                        </p:attrNameLst>
                                      </p:cBhvr>
                                      <p:tavLst>
                                        <p:tav tm="0">
                                          <p:val>
                                            <p:strVal val="ppt_w"/>
                                          </p:val>
                                        </p:tav>
                                        <p:tav tm="100000">
                                          <p:val>
                                            <p:fltVal val="0"/>
                                          </p:val>
                                        </p:tav>
                                      </p:tavLst>
                                    </p:anim>
                                    <p:anim calcmode="lin" valueType="num">
                                      <p:cBhvr>
                                        <p:cTn id="32" dur="500"/>
                                        <p:tgtEl>
                                          <p:spTgt spid="10249"/>
                                        </p:tgtEl>
                                        <p:attrNameLst>
                                          <p:attrName>ppt_h</p:attrName>
                                        </p:attrNameLst>
                                      </p:cBhvr>
                                      <p:tavLst>
                                        <p:tav tm="0">
                                          <p:val>
                                            <p:strVal val="ppt_h"/>
                                          </p:val>
                                        </p:tav>
                                        <p:tav tm="100000">
                                          <p:val>
                                            <p:fltVal val="0"/>
                                          </p:val>
                                        </p:tav>
                                      </p:tavLst>
                                    </p:anim>
                                    <p:animEffect transition="out" filter="fade">
                                      <p:cBhvr>
                                        <p:cTn id="33" dur="500"/>
                                        <p:tgtEl>
                                          <p:spTgt spid="10249"/>
                                        </p:tgtEl>
                                      </p:cBhvr>
                                    </p:animEffect>
                                    <p:set>
                                      <p:cBhvr>
                                        <p:cTn id="34" dur="1" fill="hold">
                                          <p:stCondLst>
                                            <p:cond delay="499"/>
                                          </p:stCondLst>
                                        </p:cTn>
                                        <p:tgtEl>
                                          <p:spTgt spid="10249"/>
                                        </p:tgtEl>
                                        <p:attrNameLst>
                                          <p:attrName>style.visibility</p:attrName>
                                        </p:attrNameLst>
                                      </p:cBhvr>
                                      <p:to>
                                        <p:strVal val="hidden"/>
                                      </p:to>
                                    </p:set>
                                  </p:childTnLst>
                                </p:cTn>
                              </p:par>
                              <p:par>
                                <p:cTn id="35" presetID="53" presetClass="exit" presetSubtype="0" fill="hold" grpId="1" nodeType="withEffect">
                                  <p:stCondLst>
                                    <p:cond delay="0"/>
                                  </p:stCondLst>
                                  <p:childTnLst>
                                    <p:anim calcmode="lin" valueType="num">
                                      <p:cBhvr>
                                        <p:cTn id="36" dur="500"/>
                                        <p:tgtEl>
                                          <p:spTgt spid="10247"/>
                                        </p:tgtEl>
                                        <p:attrNameLst>
                                          <p:attrName>ppt_w</p:attrName>
                                        </p:attrNameLst>
                                      </p:cBhvr>
                                      <p:tavLst>
                                        <p:tav tm="0">
                                          <p:val>
                                            <p:strVal val="ppt_w"/>
                                          </p:val>
                                        </p:tav>
                                        <p:tav tm="100000">
                                          <p:val>
                                            <p:fltVal val="0"/>
                                          </p:val>
                                        </p:tav>
                                      </p:tavLst>
                                    </p:anim>
                                    <p:anim calcmode="lin" valueType="num">
                                      <p:cBhvr>
                                        <p:cTn id="37" dur="500"/>
                                        <p:tgtEl>
                                          <p:spTgt spid="10247"/>
                                        </p:tgtEl>
                                        <p:attrNameLst>
                                          <p:attrName>ppt_h</p:attrName>
                                        </p:attrNameLst>
                                      </p:cBhvr>
                                      <p:tavLst>
                                        <p:tav tm="0">
                                          <p:val>
                                            <p:strVal val="ppt_h"/>
                                          </p:val>
                                        </p:tav>
                                        <p:tav tm="100000">
                                          <p:val>
                                            <p:fltVal val="0"/>
                                          </p:val>
                                        </p:tav>
                                      </p:tavLst>
                                    </p:anim>
                                    <p:animEffect transition="out" filter="fade">
                                      <p:cBhvr>
                                        <p:cTn id="38" dur="500"/>
                                        <p:tgtEl>
                                          <p:spTgt spid="10247"/>
                                        </p:tgtEl>
                                      </p:cBhvr>
                                    </p:animEffect>
                                    <p:set>
                                      <p:cBhvr>
                                        <p:cTn id="39" dur="1" fill="hold">
                                          <p:stCondLst>
                                            <p:cond delay="499"/>
                                          </p:stCondLst>
                                        </p:cTn>
                                        <p:tgtEl>
                                          <p:spTgt spid="10247"/>
                                        </p:tgtEl>
                                        <p:attrNameLst>
                                          <p:attrName>style.visibility</p:attrName>
                                        </p:attrNameLst>
                                      </p:cBhvr>
                                      <p:to>
                                        <p:strVal val="hidden"/>
                                      </p:to>
                                    </p:set>
                                  </p:childTnLst>
                                </p:cTn>
                              </p:par>
                              <p:par>
                                <p:cTn id="40" presetID="53" presetClass="exit" presetSubtype="0" fill="hold" grpId="1" nodeType="withEffect">
                                  <p:stCondLst>
                                    <p:cond delay="0"/>
                                  </p:stCondLst>
                                  <p:childTnLst>
                                    <p:anim calcmode="lin" valueType="num">
                                      <p:cBhvr>
                                        <p:cTn id="41" dur="500"/>
                                        <p:tgtEl>
                                          <p:spTgt spid="10250"/>
                                        </p:tgtEl>
                                        <p:attrNameLst>
                                          <p:attrName>ppt_w</p:attrName>
                                        </p:attrNameLst>
                                      </p:cBhvr>
                                      <p:tavLst>
                                        <p:tav tm="0">
                                          <p:val>
                                            <p:strVal val="ppt_w"/>
                                          </p:val>
                                        </p:tav>
                                        <p:tav tm="100000">
                                          <p:val>
                                            <p:fltVal val="0"/>
                                          </p:val>
                                        </p:tav>
                                      </p:tavLst>
                                    </p:anim>
                                    <p:anim calcmode="lin" valueType="num">
                                      <p:cBhvr>
                                        <p:cTn id="42" dur="500"/>
                                        <p:tgtEl>
                                          <p:spTgt spid="10250"/>
                                        </p:tgtEl>
                                        <p:attrNameLst>
                                          <p:attrName>ppt_h</p:attrName>
                                        </p:attrNameLst>
                                      </p:cBhvr>
                                      <p:tavLst>
                                        <p:tav tm="0">
                                          <p:val>
                                            <p:strVal val="ppt_h"/>
                                          </p:val>
                                        </p:tav>
                                        <p:tav tm="100000">
                                          <p:val>
                                            <p:fltVal val="0"/>
                                          </p:val>
                                        </p:tav>
                                      </p:tavLst>
                                    </p:anim>
                                    <p:animEffect transition="out" filter="fade">
                                      <p:cBhvr>
                                        <p:cTn id="43" dur="500"/>
                                        <p:tgtEl>
                                          <p:spTgt spid="10250"/>
                                        </p:tgtEl>
                                      </p:cBhvr>
                                    </p:animEffect>
                                    <p:set>
                                      <p:cBhvr>
                                        <p:cTn id="44" dur="1" fill="hold">
                                          <p:stCondLst>
                                            <p:cond delay="499"/>
                                          </p:stCondLst>
                                        </p:cTn>
                                        <p:tgtEl>
                                          <p:spTgt spid="10250"/>
                                        </p:tgtEl>
                                        <p:attrNameLst>
                                          <p:attrName>style.visibility</p:attrName>
                                        </p:attrNameLst>
                                      </p:cBhvr>
                                      <p:to>
                                        <p:strVal val="hidden"/>
                                      </p:to>
                                    </p:set>
                                  </p:childTnLst>
                                </p:cTn>
                              </p:par>
                              <p:par>
                                <p:cTn id="45" presetID="53" presetClass="exit" presetSubtype="0" fill="hold" grpId="1" nodeType="withEffect">
                                  <p:stCondLst>
                                    <p:cond delay="0"/>
                                  </p:stCondLst>
                                  <p:childTnLst>
                                    <p:anim calcmode="lin" valueType="num">
                                      <p:cBhvr>
                                        <p:cTn id="46" dur="500"/>
                                        <p:tgtEl>
                                          <p:spTgt spid="10251"/>
                                        </p:tgtEl>
                                        <p:attrNameLst>
                                          <p:attrName>ppt_w</p:attrName>
                                        </p:attrNameLst>
                                      </p:cBhvr>
                                      <p:tavLst>
                                        <p:tav tm="0">
                                          <p:val>
                                            <p:strVal val="ppt_w"/>
                                          </p:val>
                                        </p:tav>
                                        <p:tav tm="100000">
                                          <p:val>
                                            <p:fltVal val="0"/>
                                          </p:val>
                                        </p:tav>
                                      </p:tavLst>
                                    </p:anim>
                                    <p:anim calcmode="lin" valueType="num">
                                      <p:cBhvr>
                                        <p:cTn id="47" dur="500"/>
                                        <p:tgtEl>
                                          <p:spTgt spid="10251"/>
                                        </p:tgtEl>
                                        <p:attrNameLst>
                                          <p:attrName>ppt_h</p:attrName>
                                        </p:attrNameLst>
                                      </p:cBhvr>
                                      <p:tavLst>
                                        <p:tav tm="0">
                                          <p:val>
                                            <p:strVal val="ppt_h"/>
                                          </p:val>
                                        </p:tav>
                                        <p:tav tm="100000">
                                          <p:val>
                                            <p:fltVal val="0"/>
                                          </p:val>
                                        </p:tav>
                                      </p:tavLst>
                                    </p:anim>
                                    <p:animEffect transition="out" filter="fade">
                                      <p:cBhvr>
                                        <p:cTn id="48" dur="500"/>
                                        <p:tgtEl>
                                          <p:spTgt spid="10251"/>
                                        </p:tgtEl>
                                      </p:cBhvr>
                                    </p:animEffect>
                                    <p:set>
                                      <p:cBhvr>
                                        <p:cTn id="49" dur="1" fill="hold">
                                          <p:stCondLst>
                                            <p:cond delay="499"/>
                                          </p:stCondLst>
                                        </p:cTn>
                                        <p:tgtEl>
                                          <p:spTgt spid="10251"/>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46084">
                                            <p:txEl>
                                              <p:pRg st="2" end="2"/>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60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47" grpId="1" animBg="1"/>
      <p:bldP spid="10249" grpId="0" animBg="1"/>
      <p:bldP spid="10249" grpId="1" animBg="1"/>
      <p:bldP spid="10250" grpId="0" animBg="1"/>
      <p:bldP spid="10250" grpId="1" animBg="1"/>
      <p:bldP spid="10251" grpId="0" animBg="1"/>
      <p:bldP spid="1025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Rectangle 5"/>
          <p:cNvSpPr>
            <a:spLocks noGrp="1" noChangeArrowheads="1"/>
          </p:cNvSpPr>
          <p:nvPr>
            <p:ph type="body" idx="1"/>
          </p:nvPr>
        </p:nvSpPr>
        <p:spPr>
          <a:xfrm>
            <a:off x="1514476" y="2971800"/>
            <a:ext cx="9153525" cy="2895600"/>
          </a:xfrm>
          <a:solidFill>
            <a:srgbClr val="FF0000"/>
          </a:solidFill>
        </p:spPr>
        <p:txBody>
          <a:bodyPr/>
          <a:lstStyle/>
          <a:p>
            <a:pPr marL="457200" lvl="1" indent="0">
              <a:buNone/>
              <a:defRPr/>
            </a:pPr>
            <a:r>
              <a:rPr lang="en-US" sz="3300" dirty="0">
                <a:solidFill>
                  <a:schemeClr val="bg1"/>
                </a:solidFill>
              </a:rPr>
              <a:t>ESSENTIAL QUESTIONS:</a:t>
            </a:r>
          </a:p>
          <a:p>
            <a:pPr marL="1200150" lvl="1" indent="-742950">
              <a:buFont typeface="+mj-lt"/>
              <a:buAutoNum type="arabicPeriod"/>
              <a:defRPr/>
            </a:pPr>
            <a:r>
              <a:rPr lang="en-US" sz="3300" dirty="0">
                <a:solidFill>
                  <a:schemeClr val="bg1"/>
                </a:solidFill>
              </a:rPr>
              <a:t>What benefits did the United States face by expanding into the West in the 1840s?</a:t>
            </a:r>
          </a:p>
          <a:p>
            <a:pPr marL="1200150" lvl="1" indent="-742950">
              <a:buFont typeface="+mj-lt"/>
              <a:buAutoNum type="arabicPeriod"/>
              <a:defRPr/>
            </a:pPr>
            <a:r>
              <a:rPr lang="en-US" sz="3300" dirty="0">
                <a:solidFill>
                  <a:schemeClr val="bg1"/>
                </a:solidFill>
              </a:rPr>
              <a:t>What negatives might the U.S. face because of this expansion?</a:t>
            </a:r>
          </a:p>
        </p:txBody>
      </p:sp>
      <p:sp>
        <p:nvSpPr>
          <p:cNvPr id="2" name="Rectangle 1"/>
          <p:cNvSpPr/>
          <p:nvPr/>
        </p:nvSpPr>
        <p:spPr>
          <a:xfrm>
            <a:off x="1547812" y="47626"/>
            <a:ext cx="9048750" cy="2585323"/>
          </a:xfrm>
          <a:prstGeom prst="rect">
            <a:avLst/>
          </a:prstGeom>
          <a:noFill/>
        </p:spPr>
        <p:txBody>
          <a:bodyPr>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While we move on</a:t>
            </a:r>
            <a:r>
              <a:rPr lang="mr-IN"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keep these questions in the back of your mind</a:t>
            </a:r>
            <a:r>
              <a:rPr lang="mr-IN"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2786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body" idx="1"/>
          </p:nvPr>
        </p:nvSpPr>
        <p:spPr>
          <a:xfrm>
            <a:off x="1828800" y="762000"/>
            <a:ext cx="4572000" cy="6096000"/>
          </a:xfrm>
          <a:extLst>
            <a:ext uri="{909E8E84-426E-40DD-AFC4-6F175D3DCCD1}">
              <a14:hiddenFill xmlns:a14="http://schemas.microsoft.com/office/drawing/2010/main">
                <a:solidFill>
                  <a:schemeClr val="bg1"/>
                </a:solidFill>
              </a14:hiddenFill>
            </a:ext>
          </a:extLst>
        </p:spPr>
        <p:txBody>
          <a:bodyPr/>
          <a:lstStyle/>
          <a:p>
            <a:pPr eaLnBrk="1" hangingPunct="1">
              <a:lnSpc>
                <a:spcPct val="95000"/>
              </a:lnSpc>
            </a:pPr>
            <a:r>
              <a:rPr lang="en-US" altLang="en-US"/>
              <a:t>1836 - </a:t>
            </a:r>
            <a:r>
              <a:rPr lang="en-US" altLang="en-US" b="1" u="sng">
                <a:solidFill>
                  <a:srgbClr val="FF0000"/>
                </a:solidFill>
              </a:rPr>
              <a:t>Texans declared their independence from Mexico</a:t>
            </a:r>
            <a:r>
              <a:rPr lang="en-US" altLang="en-US"/>
              <a:t> &amp; wrote a national constitution</a:t>
            </a:r>
          </a:p>
          <a:p>
            <a:pPr eaLnBrk="1" hangingPunct="1">
              <a:lnSpc>
                <a:spcPct val="95000"/>
              </a:lnSpc>
            </a:pPr>
            <a:r>
              <a:rPr lang="en-US" altLang="en-US"/>
              <a:t>But the war for independence still had to be fought</a:t>
            </a:r>
          </a:p>
        </p:txBody>
      </p:sp>
      <p:sp>
        <p:nvSpPr>
          <p:cNvPr id="46082" name="Rectangle 8"/>
          <p:cNvSpPr>
            <a:spLocks noGrp="1" noChangeArrowheads="1"/>
          </p:cNvSpPr>
          <p:nvPr>
            <p:ph type="title"/>
          </p:nvPr>
        </p:nvSpPr>
        <p:spPr>
          <a:xfrm>
            <a:off x="2514600" y="0"/>
            <a:ext cx="8153400" cy="990600"/>
          </a:xfrm>
          <a:extLst>
            <a:ext uri="{909E8E84-426E-40DD-AFC4-6F175D3DCCD1}">
              <a14:hiddenFill xmlns:a14="http://schemas.microsoft.com/office/drawing/2010/main">
                <a:solidFill>
                  <a:schemeClr val="bg1"/>
                </a:solidFill>
              </a14:hiddenFill>
            </a:ext>
          </a:extLst>
        </p:spPr>
        <p:txBody>
          <a:bodyPr/>
          <a:lstStyle/>
          <a:p>
            <a:pPr eaLnBrk="1" hangingPunct="1">
              <a:lnSpc>
                <a:spcPct val="80000"/>
              </a:lnSpc>
              <a:spcBef>
                <a:spcPct val="5000"/>
              </a:spcBef>
            </a:pPr>
            <a:r>
              <a:rPr lang="en-US" altLang="en-US" sz="4300"/>
              <a:t>The Republic of Texas (1836-1845)</a:t>
            </a:r>
          </a:p>
        </p:txBody>
      </p:sp>
      <p:pic>
        <p:nvPicPr>
          <p:cNvPr id="36868" name="Picture 9" descr="texas libe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177926"/>
            <a:ext cx="3505200" cy="26463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869" name="Picture 10" descr="dodson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78326"/>
            <a:ext cx="4191000" cy="19462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2993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776289"/>
            <a:ext cx="8788400" cy="954087"/>
          </a:xfrm>
          <a:prstGeom prst="rect">
            <a:avLst/>
          </a:prstGeom>
          <a:noFill/>
        </p:spPr>
        <p:txBody>
          <a:bodyPr>
            <a:spAutoFit/>
          </a:bodyPr>
          <a:lstStyle/>
          <a:p>
            <a:pPr>
              <a:defRPr/>
            </a:pPr>
            <a:r>
              <a:rPr lang="en-US" sz="2800" b="1" u="sng" dirty="0"/>
              <a:t>While you watch</a:t>
            </a:r>
            <a:r>
              <a:rPr lang="en-US" sz="2800" dirty="0"/>
              <a:t>: What happened at </a:t>
            </a:r>
            <a:r>
              <a:rPr lang="en-US" sz="2800" b="1" i="1" dirty="0"/>
              <a:t>the Alamo</a:t>
            </a:r>
            <a:r>
              <a:rPr lang="en-US" sz="2800" dirty="0"/>
              <a:t>?</a:t>
            </a:r>
          </a:p>
          <a:p>
            <a:pPr marL="257175" indent="-257175">
              <a:buFont typeface="Wingdings" charset="2"/>
              <a:buChar char="Ø"/>
              <a:defRPr/>
            </a:pPr>
            <a:r>
              <a:rPr lang="en-US" sz="2800" b="1" dirty="0"/>
              <a:t>Take notes on your own</a:t>
            </a:r>
            <a:r>
              <a:rPr lang="mr-IN" sz="2800" b="1" dirty="0"/>
              <a:t>…</a:t>
            </a:r>
            <a:endParaRPr lang="en-US" sz="2800" b="1" dirty="0"/>
          </a:p>
        </p:txBody>
      </p:sp>
      <p:pic>
        <p:nvPicPr>
          <p:cNvPr id="471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93926"/>
            <a:ext cx="46228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448097" y="1253012"/>
            <a:ext cx="1151469" cy="530915"/>
          </a:xfrm>
          <a:prstGeom prst="rect">
            <a:avLst/>
          </a:prstGeom>
          <a:solidFill>
            <a:schemeClr val="accent2"/>
          </a:solidFill>
        </p:spPr>
        <p:txBody>
          <a:bodyPr wrap="none" lIns="68580" tIns="34290" rIns="68580" bIns="34290">
            <a:spAutoFit/>
          </a:bodyPr>
          <a:lstStyle/>
          <a:p>
            <a:pPr algn="ctr">
              <a:defRPr/>
            </a:pP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VIDEO</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710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9576" y="2078038"/>
            <a:ext cx="5178425"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038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Santa Anna Recaptured the Alamo"/>
          <p:cNvPicPr>
            <a:picLocks noGrp="1" noChangeAspect="1" noChangeArrowheads="1"/>
          </p:cNvPicPr>
          <p:nvPr>
            <p:ph idx="1"/>
          </p:nvPr>
        </p:nvPicPr>
        <p:blipFill>
          <a:blip r:embed="rId3">
            <a:lum bright="12000" contrast="6000"/>
            <a:extLst>
              <a:ext uri="{28A0092B-C50C-407E-A947-70E740481C1C}">
                <a14:useLocalDpi xmlns:a14="http://schemas.microsoft.com/office/drawing/2010/main" val="0"/>
              </a:ext>
            </a:extLst>
          </a:blip>
          <a:srcRect/>
          <a:stretch>
            <a:fillRect/>
          </a:stretch>
        </p:blipFill>
        <p:spPr>
          <a:xfrm>
            <a:off x="3200400" y="762000"/>
            <a:ext cx="6248400" cy="5010150"/>
          </a:xfrm>
          <a:noFill/>
          <a:ln>
            <a:solidFill>
              <a:srgbClr val="6633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Text Box 4"/>
          <p:cNvSpPr txBox="1">
            <a:spLocks noChangeArrowheads="1"/>
          </p:cNvSpPr>
          <p:nvPr/>
        </p:nvSpPr>
        <p:spPr bwMode="auto">
          <a:xfrm>
            <a:off x="2514600" y="5638800"/>
            <a:ext cx="8153400" cy="6413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spcBef>
                <a:spcPct val="50000"/>
              </a:spcBef>
              <a:buClrTx/>
              <a:buSzTx/>
              <a:buFontTx/>
              <a:buNone/>
              <a:defRPr/>
            </a:pPr>
            <a:endParaRPr lang="en-US" altLang="en-US" sz="3600"/>
          </a:p>
        </p:txBody>
      </p:sp>
      <p:sp>
        <p:nvSpPr>
          <p:cNvPr id="48131" name="Rectangle 9"/>
          <p:cNvSpPr>
            <a:spLocks noGrp="1" noChangeArrowheads="1"/>
          </p:cNvSpPr>
          <p:nvPr>
            <p:ph type="title"/>
          </p:nvPr>
        </p:nvSpPr>
        <p:spPr>
          <a:xfrm>
            <a:off x="2362200" y="0"/>
            <a:ext cx="8153400" cy="762000"/>
          </a:xfrm>
        </p:spPr>
        <p:txBody>
          <a:bodyPr/>
          <a:lstStyle/>
          <a:p>
            <a:pPr eaLnBrk="1" hangingPunct="1"/>
            <a:r>
              <a:rPr lang="en-US" altLang="en-US">
                <a:solidFill>
                  <a:schemeClr val="tx1"/>
                </a:solidFill>
              </a:rPr>
              <a:t>The Battle of the Alamo</a:t>
            </a:r>
          </a:p>
        </p:txBody>
      </p:sp>
      <p:sp>
        <p:nvSpPr>
          <p:cNvPr id="38917" name="Rectangle 11"/>
          <p:cNvSpPr>
            <a:spLocks noChangeArrowheads="1"/>
          </p:cNvSpPr>
          <p:nvPr/>
        </p:nvSpPr>
        <p:spPr bwMode="auto">
          <a:xfrm>
            <a:off x="2514600" y="5791200"/>
            <a:ext cx="73914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90000"/>
              </a:lnSpc>
              <a:spcBef>
                <a:spcPct val="50000"/>
              </a:spcBef>
              <a:buClrTx/>
              <a:buSzTx/>
              <a:buFontTx/>
              <a:buNone/>
              <a:defRPr/>
            </a:pPr>
            <a:r>
              <a:rPr lang="en-US" altLang="en-US" sz="3600">
                <a:latin typeface="Times New Roman" charset="0"/>
              </a:rPr>
              <a:t>General Antonio L</a:t>
            </a:r>
            <a:r>
              <a:rPr lang="en-US" altLang="en-US" sz="3600">
                <a:latin typeface="Times New Roman" charset="0"/>
                <a:sym typeface="SIL Galatia" charset="0"/>
              </a:rPr>
              <a:t>o</a:t>
            </a:r>
            <a:r>
              <a:rPr lang="en-US" altLang="en-US" sz="3600">
                <a:latin typeface="Times New Roman" charset="0"/>
              </a:rPr>
              <a:t>pez de Santa Anna recaptures the Alamo</a:t>
            </a:r>
          </a:p>
        </p:txBody>
      </p:sp>
      <p:pic>
        <p:nvPicPr>
          <p:cNvPr id="138252" name="Picture 12" descr="b_crockett's_last_sunrise,_battle_of_the_alamo"/>
          <p:cNvPicPr>
            <a:picLocks noChangeAspect="1" noChangeArrowheads="1"/>
          </p:cNvPicPr>
          <p:nvPr/>
        </p:nvPicPr>
        <p:blipFill>
          <a:blip r:embed="rId4">
            <a:lum bright="-12000" contrast="18000"/>
            <a:extLst>
              <a:ext uri="{28A0092B-C50C-407E-A947-70E740481C1C}">
                <a14:useLocalDpi xmlns:a14="http://schemas.microsoft.com/office/drawing/2010/main" val="0"/>
              </a:ext>
            </a:extLst>
          </a:blip>
          <a:srcRect t="9741" r="2325" b="3761"/>
          <a:stretch>
            <a:fillRect/>
          </a:stretch>
        </p:blipFill>
        <p:spPr bwMode="auto">
          <a:xfrm>
            <a:off x="1524000" y="849314"/>
            <a:ext cx="9144000" cy="6008687"/>
          </a:xfrm>
          <a:prstGeom prst="rect">
            <a:avLst/>
          </a:prstGeom>
          <a:noFill/>
          <a:ln w="9525">
            <a:solidFill>
              <a:srgbClr val="66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8253" name="Rectangle 13"/>
          <p:cNvSpPr>
            <a:spLocks noChangeArrowheads="1"/>
          </p:cNvSpPr>
          <p:nvPr/>
        </p:nvSpPr>
        <p:spPr bwMode="auto">
          <a:xfrm>
            <a:off x="1524000" y="0"/>
            <a:ext cx="9144000" cy="838200"/>
          </a:xfrm>
          <a:prstGeom prst="rect">
            <a:avLst/>
          </a:prstGeom>
          <a:solidFill>
            <a:schemeClr val="bg1"/>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chemeClr val="bg2"/>
                </a:solidFill>
                <a:miter lim="800000"/>
                <a:headEnd/>
                <a:tailEnd/>
              </a14:hiddenLine>
            </a:ext>
          </a:extLst>
        </p:spPr>
        <p:txBody>
          <a:bodyPr anchor="ct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spcBef>
                <a:spcPct val="0"/>
              </a:spcBef>
              <a:buClrTx/>
              <a:buSzTx/>
              <a:buFontTx/>
              <a:buNone/>
              <a:defRPr/>
            </a:pPr>
            <a:r>
              <a:rPr lang="en-US" altLang="en-US" sz="4400">
                <a:solidFill>
                  <a:srgbClr val="663300"/>
                </a:solidFill>
                <a:latin typeface="Wrangler" charset="0"/>
              </a:rPr>
              <a:t>Davey Crockett’s Last Stand</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9712" y="836614"/>
            <a:ext cx="9158288" cy="617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149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8252"/>
                                        </p:tgtEl>
                                        <p:attrNameLst>
                                          <p:attrName>style.visibility</p:attrName>
                                        </p:attrNameLst>
                                      </p:cBhvr>
                                      <p:to>
                                        <p:strVal val="visible"/>
                                      </p:to>
                                    </p:set>
                                    <p:anim calcmode="lin" valueType="num">
                                      <p:cBhvr>
                                        <p:cTn id="7" dur="500" fill="hold"/>
                                        <p:tgtEl>
                                          <p:spTgt spid="138252"/>
                                        </p:tgtEl>
                                        <p:attrNameLst>
                                          <p:attrName>ppt_w</p:attrName>
                                        </p:attrNameLst>
                                      </p:cBhvr>
                                      <p:tavLst>
                                        <p:tav tm="0">
                                          <p:val>
                                            <p:fltVal val="0"/>
                                          </p:val>
                                        </p:tav>
                                        <p:tav tm="100000">
                                          <p:val>
                                            <p:strVal val="#ppt_w"/>
                                          </p:val>
                                        </p:tav>
                                      </p:tavLst>
                                    </p:anim>
                                    <p:anim calcmode="lin" valueType="num">
                                      <p:cBhvr>
                                        <p:cTn id="8" dur="500" fill="hold"/>
                                        <p:tgtEl>
                                          <p:spTgt spid="138252"/>
                                        </p:tgtEl>
                                        <p:attrNameLst>
                                          <p:attrName>ppt_h</p:attrName>
                                        </p:attrNameLst>
                                      </p:cBhvr>
                                      <p:tavLst>
                                        <p:tav tm="0">
                                          <p:val>
                                            <p:fltVal val="0"/>
                                          </p:val>
                                        </p:tav>
                                        <p:tav tm="100000">
                                          <p:val>
                                            <p:strVal val="#ppt_h"/>
                                          </p:val>
                                        </p:tav>
                                      </p:tavLst>
                                    </p:anim>
                                    <p:animEffect transition="in" filter="fade">
                                      <p:cBhvr>
                                        <p:cTn id="9" dur="500"/>
                                        <p:tgtEl>
                                          <p:spTgt spid="13825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8253"/>
                                        </p:tgtEl>
                                        <p:attrNameLst>
                                          <p:attrName>style.visibility</p:attrName>
                                        </p:attrNameLst>
                                      </p:cBhvr>
                                      <p:to>
                                        <p:strVal val="visible"/>
                                      </p:to>
                                    </p:set>
                                    <p:anim calcmode="lin" valueType="num">
                                      <p:cBhvr>
                                        <p:cTn id="12" dur="500" fill="hold"/>
                                        <p:tgtEl>
                                          <p:spTgt spid="138253"/>
                                        </p:tgtEl>
                                        <p:attrNameLst>
                                          <p:attrName>ppt_w</p:attrName>
                                        </p:attrNameLst>
                                      </p:cBhvr>
                                      <p:tavLst>
                                        <p:tav tm="0">
                                          <p:val>
                                            <p:fltVal val="0"/>
                                          </p:val>
                                        </p:tav>
                                        <p:tav tm="100000">
                                          <p:val>
                                            <p:strVal val="#ppt_w"/>
                                          </p:val>
                                        </p:tav>
                                      </p:tavLst>
                                    </p:anim>
                                    <p:anim calcmode="lin" valueType="num">
                                      <p:cBhvr>
                                        <p:cTn id="13" dur="500" fill="hold"/>
                                        <p:tgtEl>
                                          <p:spTgt spid="138253"/>
                                        </p:tgtEl>
                                        <p:attrNameLst>
                                          <p:attrName>ppt_h</p:attrName>
                                        </p:attrNameLst>
                                      </p:cBhvr>
                                      <p:tavLst>
                                        <p:tav tm="0">
                                          <p:val>
                                            <p:fltVal val="0"/>
                                          </p:val>
                                        </p:tav>
                                        <p:tav tm="100000">
                                          <p:val>
                                            <p:strVal val="#ppt_h"/>
                                          </p:val>
                                        </p:tav>
                                      </p:tavLst>
                                    </p:anim>
                                    <p:animEffect transition="in" filter="fade">
                                      <p:cBhvr>
                                        <p:cTn id="14" dur="500"/>
                                        <p:tgtEl>
                                          <p:spTgt spid="13825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5"/>
          <p:cNvSpPr>
            <a:spLocks noChangeArrowheads="1"/>
          </p:cNvSpPr>
          <p:nvPr/>
        </p:nvSpPr>
        <p:spPr bwMode="auto">
          <a:xfrm>
            <a:off x="4572000" y="6248400"/>
            <a:ext cx="2895600" cy="457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sz="2400">
              <a:latin typeface="Times New Roman" charset="0"/>
            </a:endParaRPr>
          </a:p>
        </p:txBody>
      </p:sp>
      <p:pic>
        <p:nvPicPr>
          <p:cNvPr id="50178" name="Picture 26" descr="DIVI723325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14000" b="3000"/>
          <a:stretch>
            <a:fillRect/>
          </a:stretch>
        </p:blipFill>
        <p:spPr bwMode="auto">
          <a:xfrm>
            <a:off x="2514600" y="-9525"/>
            <a:ext cx="7239000" cy="68675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15" name="AutoShape 27"/>
          <p:cNvSpPr>
            <a:spLocks noChangeArrowheads="1"/>
          </p:cNvSpPr>
          <p:nvPr/>
        </p:nvSpPr>
        <p:spPr bwMode="auto">
          <a:xfrm>
            <a:off x="1905000" y="152400"/>
            <a:ext cx="6934200" cy="533400"/>
          </a:xfrm>
          <a:prstGeom prst="wedgeRectCallout">
            <a:avLst>
              <a:gd name="adj1" fmla="val -7806"/>
              <a:gd name="adj2" fmla="val 598810"/>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Texans were defeated at the Alamo</a:t>
            </a:r>
          </a:p>
        </p:txBody>
      </p:sp>
      <p:sp>
        <p:nvSpPr>
          <p:cNvPr id="12317" name="AutoShape 29"/>
          <p:cNvSpPr>
            <a:spLocks noChangeArrowheads="1"/>
          </p:cNvSpPr>
          <p:nvPr/>
        </p:nvSpPr>
        <p:spPr bwMode="auto">
          <a:xfrm>
            <a:off x="2971800" y="5715000"/>
            <a:ext cx="6553200" cy="990600"/>
          </a:xfrm>
          <a:prstGeom prst="wedgeRectCallout">
            <a:avLst>
              <a:gd name="adj1" fmla="val 8528"/>
              <a:gd name="adj2" fmla="val -214102"/>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ClrTx/>
              <a:buSzTx/>
              <a:buFontTx/>
              <a:buNone/>
              <a:defRPr/>
            </a:pPr>
            <a:r>
              <a:rPr lang="en-US" altLang="en-US" sz="3600">
                <a:latin typeface="Times New Roman" charset="0"/>
              </a:rPr>
              <a:t>But…Texans won at San Jacinto &amp; captured General Santa Anna</a:t>
            </a:r>
          </a:p>
        </p:txBody>
      </p:sp>
      <p:sp>
        <p:nvSpPr>
          <p:cNvPr id="12318" name="Text Box 30"/>
          <p:cNvSpPr txBox="1">
            <a:spLocks noChangeArrowheads="1"/>
          </p:cNvSpPr>
          <p:nvPr/>
        </p:nvSpPr>
        <p:spPr bwMode="auto">
          <a:xfrm>
            <a:off x="2362200" y="2667001"/>
            <a:ext cx="7620000" cy="1592263"/>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a:lnSpc>
                <a:spcPct val="80000"/>
              </a:lnSpc>
              <a:spcBef>
                <a:spcPct val="10000"/>
              </a:spcBef>
              <a:buClrTx/>
              <a:buSzTx/>
              <a:buFontTx/>
              <a:buNone/>
              <a:defRPr/>
            </a:pPr>
            <a:r>
              <a:rPr lang="en-US" altLang="en-US">
                <a:latin typeface="Times New Roman" charset="0"/>
              </a:rPr>
              <a:t>In May 1836, Santa Anna recognized Texas’ independence &amp; its territory to the Rio Grande </a:t>
            </a:r>
            <a:endParaRPr lang="en-US" altLang="en-US" sz="6000">
              <a:latin typeface="Times New Roman" charset="0"/>
            </a:endParaRPr>
          </a:p>
        </p:txBody>
      </p:sp>
    </p:spTree>
    <p:extLst>
      <p:ext uri="{BB962C8B-B14F-4D97-AF65-F5344CB8AC3E}">
        <p14:creationId xmlns:p14="http://schemas.microsoft.com/office/powerpoint/2010/main" val="380901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15"/>
                                        </p:tgtEl>
                                        <p:attrNameLst>
                                          <p:attrName>style.visibility</p:attrName>
                                        </p:attrNameLst>
                                      </p:cBhvr>
                                      <p:to>
                                        <p:strVal val="visible"/>
                                      </p:to>
                                    </p:set>
                                    <p:anim calcmode="lin" valueType="num">
                                      <p:cBhvr>
                                        <p:cTn id="7" dur="500" fill="hold"/>
                                        <p:tgtEl>
                                          <p:spTgt spid="12315"/>
                                        </p:tgtEl>
                                        <p:attrNameLst>
                                          <p:attrName>ppt_w</p:attrName>
                                        </p:attrNameLst>
                                      </p:cBhvr>
                                      <p:tavLst>
                                        <p:tav tm="0">
                                          <p:val>
                                            <p:fltVal val="0"/>
                                          </p:val>
                                        </p:tav>
                                        <p:tav tm="100000">
                                          <p:val>
                                            <p:strVal val="#ppt_w"/>
                                          </p:val>
                                        </p:tav>
                                      </p:tavLst>
                                    </p:anim>
                                    <p:anim calcmode="lin" valueType="num">
                                      <p:cBhvr>
                                        <p:cTn id="8" dur="500" fill="hold"/>
                                        <p:tgtEl>
                                          <p:spTgt spid="12315"/>
                                        </p:tgtEl>
                                        <p:attrNameLst>
                                          <p:attrName>ppt_h</p:attrName>
                                        </p:attrNameLst>
                                      </p:cBhvr>
                                      <p:tavLst>
                                        <p:tav tm="0">
                                          <p:val>
                                            <p:fltVal val="0"/>
                                          </p:val>
                                        </p:tav>
                                        <p:tav tm="100000">
                                          <p:val>
                                            <p:strVal val="#ppt_h"/>
                                          </p:val>
                                        </p:tav>
                                      </p:tavLst>
                                    </p:anim>
                                    <p:animEffect transition="in" filter="fade">
                                      <p:cBhvr>
                                        <p:cTn id="9" dur="500"/>
                                        <p:tgtEl>
                                          <p:spTgt spid="123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317"/>
                                        </p:tgtEl>
                                        <p:attrNameLst>
                                          <p:attrName>style.visibility</p:attrName>
                                        </p:attrNameLst>
                                      </p:cBhvr>
                                      <p:to>
                                        <p:strVal val="visible"/>
                                      </p:to>
                                    </p:set>
                                    <p:anim calcmode="lin" valueType="num">
                                      <p:cBhvr>
                                        <p:cTn id="14" dur="500" fill="hold"/>
                                        <p:tgtEl>
                                          <p:spTgt spid="12317"/>
                                        </p:tgtEl>
                                        <p:attrNameLst>
                                          <p:attrName>ppt_w</p:attrName>
                                        </p:attrNameLst>
                                      </p:cBhvr>
                                      <p:tavLst>
                                        <p:tav tm="0">
                                          <p:val>
                                            <p:fltVal val="0"/>
                                          </p:val>
                                        </p:tav>
                                        <p:tav tm="100000">
                                          <p:val>
                                            <p:strVal val="#ppt_w"/>
                                          </p:val>
                                        </p:tav>
                                      </p:tavLst>
                                    </p:anim>
                                    <p:anim calcmode="lin" valueType="num">
                                      <p:cBhvr>
                                        <p:cTn id="15" dur="500" fill="hold"/>
                                        <p:tgtEl>
                                          <p:spTgt spid="12317"/>
                                        </p:tgtEl>
                                        <p:attrNameLst>
                                          <p:attrName>ppt_h</p:attrName>
                                        </p:attrNameLst>
                                      </p:cBhvr>
                                      <p:tavLst>
                                        <p:tav tm="0">
                                          <p:val>
                                            <p:fltVal val="0"/>
                                          </p:val>
                                        </p:tav>
                                        <p:tav tm="100000">
                                          <p:val>
                                            <p:strVal val="#ppt_h"/>
                                          </p:val>
                                        </p:tav>
                                      </p:tavLst>
                                    </p:anim>
                                    <p:animEffect transition="in" filter="fade">
                                      <p:cBhvr>
                                        <p:cTn id="16" dur="500"/>
                                        <p:tgtEl>
                                          <p:spTgt spid="123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318"/>
                                        </p:tgtEl>
                                        <p:attrNameLst>
                                          <p:attrName>style.visibility</p:attrName>
                                        </p:attrNameLst>
                                      </p:cBhvr>
                                      <p:to>
                                        <p:strVal val="visible"/>
                                      </p:to>
                                    </p:set>
                                    <p:anim calcmode="lin" valueType="num">
                                      <p:cBhvr>
                                        <p:cTn id="21" dur="500" fill="hold"/>
                                        <p:tgtEl>
                                          <p:spTgt spid="12318"/>
                                        </p:tgtEl>
                                        <p:attrNameLst>
                                          <p:attrName>ppt_w</p:attrName>
                                        </p:attrNameLst>
                                      </p:cBhvr>
                                      <p:tavLst>
                                        <p:tav tm="0">
                                          <p:val>
                                            <p:fltVal val="0"/>
                                          </p:val>
                                        </p:tav>
                                        <p:tav tm="100000">
                                          <p:val>
                                            <p:strVal val="#ppt_w"/>
                                          </p:val>
                                        </p:tav>
                                      </p:tavLst>
                                    </p:anim>
                                    <p:anim calcmode="lin" valueType="num">
                                      <p:cBhvr>
                                        <p:cTn id="22" dur="500" fill="hold"/>
                                        <p:tgtEl>
                                          <p:spTgt spid="12318"/>
                                        </p:tgtEl>
                                        <p:attrNameLst>
                                          <p:attrName>ppt_h</p:attrName>
                                        </p:attrNameLst>
                                      </p:cBhvr>
                                      <p:tavLst>
                                        <p:tav tm="0">
                                          <p:val>
                                            <p:fltVal val="0"/>
                                          </p:val>
                                        </p:tav>
                                        <p:tav tm="100000">
                                          <p:val>
                                            <p:strVal val="#ppt_h"/>
                                          </p:val>
                                        </p:tav>
                                      </p:tavLst>
                                    </p:anim>
                                    <p:animEffect transition="in" filter="fade">
                                      <p:cBhvr>
                                        <p:cTn id="23" dur="500"/>
                                        <p:tgtEl>
                                          <p:spTgt spid="12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5" grpId="0" animBg="1"/>
      <p:bldP spid="12317" grpId="0" animBg="1"/>
      <p:bldP spid="123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2743200" y="0"/>
            <a:ext cx="7772400" cy="838200"/>
          </a:xfrm>
        </p:spPr>
        <p:txBody>
          <a:bodyPr/>
          <a:lstStyle/>
          <a:p>
            <a:pPr eaLnBrk="1" hangingPunct="1"/>
            <a:r>
              <a:rPr lang="en-US" altLang="en-US"/>
              <a:t>The Republic of Texas</a:t>
            </a:r>
          </a:p>
        </p:txBody>
      </p:sp>
      <p:sp>
        <p:nvSpPr>
          <p:cNvPr id="51202" name="Rectangle 3"/>
          <p:cNvSpPr>
            <a:spLocks noGrp="1" noChangeArrowheads="1"/>
          </p:cNvSpPr>
          <p:nvPr>
            <p:ph type="body" idx="1"/>
          </p:nvPr>
        </p:nvSpPr>
        <p:spPr>
          <a:xfrm>
            <a:off x="1676400" y="838200"/>
            <a:ext cx="8991600" cy="6019800"/>
          </a:xfrm>
        </p:spPr>
        <p:txBody>
          <a:bodyPr/>
          <a:lstStyle/>
          <a:p>
            <a:pPr eaLnBrk="1" hangingPunct="1">
              <a:lnSpc>
                <a:spcPct val="95000"/>
              </a:lnSpc>
              <a:spcBef>
                <a:spcPct val="10000"/>
              </a:spcBef>
            </a:pPr>
            <a:r>
              <a:rPr lang="en-US" altLang="en-US">
                <a:solidFill>
                  <a:srgbClr val="FF0000"/>
                </a:solidFill>
              </a:rPr>
              <a:t> </a:t>
            </a:r>
            <a:r>
              <a:rPr lang="en-US" altLang="en-US" b="1" u="sng">
                <a:solidFill>
                  <a:srgbClr val="FF0000"/>
                </a:solidFill>
              </a:rPr>
              <a:t>Sam</a:t>
            </a:r>
            <a:r>
              <a:rPr lang="en-US" altLang="en-US" sz="3000" b="1" u="sng">
                <a:solidFill>
                  <a:srgbClr val="FF0000"/>
                </a:solidFill>
              </a:rPr>
              <a:t> </a:t>
            </a:r>
            <a:r>
              <a:rPr lang="en-US" altLang="en-US" b="1" u="sng">
                <a:solidFill>
                  <a:srgbClr val="FF0000"/>
                </a:solidFill>
              </a:rPr>
              <a:t>Houston</a:t>
            </a:r>
            <a:r>
              <a:rPr lang="en-US" altLang="en-US" sz="3000"/>
              <a:t> </a:t>
            </a:r>
            <a:r>
              <a:rPr lang="en-US" altLang="en-US"/>
              <a:t>= </a:t>
            </a:r>
            <a:r>
              <a:rPr lang="en-US" altLang="en-US" b="1" u="sng">
                <a:solidFill>
                  <a:srgbClr val="FF0000"/>
                </a:solidFill>
              </a:rPr>
              <a:t>1</a:t>
            </a:r>
            <a:r>
              <a:rPr lang="en-US" altLang="en-US" b="1" u="sng" baseline="30000">
                <a:solidFill>
                  <a:srgbClr val="FF0000"/>
                </a:solidFill>
              </a:rPr>
              <a:t>st</a:t>
            </a:r>
            <a:r>
              <a:rPr lang="en-US" altLang="en-US" sz="3500" b="1" u="sng">
                <a:solidFill>
                  <a:srgbClr val="FF0000"/>
                </a:solidFill>
              </a:rPr>
              <a:t> </a:t>
            </a:r>
            <a:r>
              <a:rPr lang="en-US" altLang="en-US" b="1" u="sng">
                <a:solidFill>
                  <a:srgbClr val="FF0000"/>
                </a:solidFill>
              </a:rPr>
              <a:t>president of the Republic of Texas</a:t>
            </a:r>
            <a:r>
              <a:rPr lang="en-US" altLang="en-US"/>
              <a:t> &amp; asked the U.S. to make Texas a state</a:t>
            </a:r>
          </a:p>
          <a:p>
            <a:pPr eaLnBrk="1" hangingPunct="1">
              <a:lnSpc>
                <a:spcPct val="95000"/>
              </a:lnSpc>
              <a:spcBef>
                <a:spcPct val="10000"/>
              </a:spcBef>
            </a:pPr>
            <a:r>
              <a:rPr lang="en-US" altLang="en-US"/>
              <a:t> Previous presidents </a:t>
            </a:r>
            <a:r>
              <a:rPr lang="en-US" altLang="en-US" b="1"/>
              <a:t>REFUSED </a:t>
            </a:r>
            <a:r>
              <a:rPr lang="en-US" altLang="en-US"/>
              <a:t>to annex Texas</a:t>
            </a:r>
            <a:r>
              <a:rPr lang="mr-IN" altLang="en-US"/>
              <a:t>…</a:t>
            </a:r>
            <a:r>
              <a:rPr lang="en-US" altLang="en-US" b="1" u="sng"/>
              <a:t>WHY?</a:t>
            </a:r>
            <a:endParaRPr lang="en-US" altLang="en-US"/>
          </a:p>
          <a:p>
            <a:pPr eaLnBrk="1" hangingPunct="1">
              <a:lnSpc>
                <a:spcPct val="95000"/>
              </a:lnSpc>
              <a:spcBef>
                <a:spcPct val="10000"/>
              </a:spcBef>
            </a:pPr>
            <a:r>
              <a:rPr lang="en-US" altLang="en-US"/>
              <a:t> Texas was GREAT</a:t>
            </a:r>
            <a:r>
              <a:rPr lang="mr-IN" altLang="en-US"/>
              <a:t>…</a:t>
            </a:r>
            <a:r>
              <a:rPr lang="en-US" altLang="en-US"/>
              <a:t>it offered free land grants to U.S. settlers</a:t>
            </a:r>
          </a:p>
        </p:txBody>
      </p:sp>
      <p:sp>
        <p:nvSpPr>
          <p:cNvPr id="89092" name="AutoShape 4"/>
          <p:cNvSpPr>
            <a:spLocks noChangeArrowheads="1"/>
          </p:cNvSpPr>
          <p:nvPr/>
        </p:nvSpPr>
        <p:spPr bwMode="auto">
          <a:xfrm>
            <a:off x="2733675" y="5638800"/>
            <a:ext cx="5943600" cy="990600"/>
          </a:xfrm>
          <a:prstGeom prst="wedgeRectCallout">
            <a:avLst>
              <a:gd name="adj1" fmla="val -19419"/>
              <a:gd name="adj2" fmla="val -116507"/>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lnSpc>
                <a:spcPct val="80000"/>
              </a:lnSpc>
              <a:spcBef>
                <a:spcPct val="10000"/>
              </a:spcBef>
              <a:buFont typeface="Wingdings" charset="2"/>
              <a:buNone/>
              <a:defRPr/>
            </a:pPr>
            <a:r>
              <a:rPr lang="en-US" altLang="en-US" sz="3600">
                <a:latin typeface="Times New Roman" charset="0"/>
              </a:rPr>
              <a:t>Texas’ population soared from 30,000 to 142,000 by 1845</a:t>
            </a:r>
          </a:p>
        </p:txBody>
      </p:sp>
    </p:spTree>
    <p:extLst>
      <p:ext uri="{BB962C8B-B14F-4D97-AF65-F5344CB8AC3E}">
        <p14:creationId xmlns:p14="http://schemas.microsoft.com/office/powerpoint/2010/main" val="403346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9092"/>
                                        </p:tgtEl>
                                        <p:attrNameLst>
                                          <p:attrName>style.visibility</p:attrName>
                                        </p:attrNameLst>
                                      </p:cBhvr>
                                      <p:to>
                                        <p:strVal val="visible"/>
                                      </p:to>
                                    </p:set>
                                    <p:anim calcmode="lin" valueType="num">
                                      <p:cBhvr>
                                        <p:cTn id="19" dur="500" fill="hold"/>
                                        <p:tgtEl>
                                          <p:spTgt spid="89092"/>
                                        </p:tgtEl>
                                        <p:attrNameLst>
                                          <p:attrName>ppt_w</p:attrName>
                                        </p:attrNameLst>
                                      </p:cBhvr>
                                      <p:tavLst>
                                        <p:tav tm="0">
                                          <p:val>
                                            <p:fltVal val="0"/>
                                          </p:val>
                                        </p:tav>
                                        <p:tav tm="100000">
                                          <p:val>
                                            <p:strVal val="#ppt_w"/>
                                          </p:val>
                                        </p:tav>
                                      </p:tavLst>
                                    </p:anim>
                                    <p:anim calcmode="lin" valueType="num">
                                      <p:cBhvr>
                                        <p:cTn id="20" dur="500" fill="hold"/>
                                        <p:tgtEl>
                                          <p:spTgt spid="89092"/>
                                        </p:tgtEl>
                                        <p:attrNameLst>
                                          <p:attrName>ppt_h</p:attrName>
                                        </p:attrNameLst>
                                      </p:cBhvr>
                                      <p:tavLst>
                                        <p:tav tm="0">
                                          <p:val>
                                            <p:fltVal val="0"/>
                                          </p:val>
                                        </p:tav>
                                        <p:tav tm="100000">
                                          <p:val>
                                            <p:strVal val="#ppt_h"/>
                                          </p:val>
                                        </p:tav>
                                      </p:tavLst>
                                    </p:anim>
                                    <p:animEffect transition="in" filter="fade">
                                      <p:cBhvr>
                                        <p:cTn id="21" dur="5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sz="2400">
              <a:latin typeface="Times New Roman" charset="0"/>
            </a:endParaRPr>
          </a:p>
        </p:txBody>
      </p:sp>
      <p:sp>
        <p:nvSpPr>
          <p:cNvPr id="41987"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sz="2400">
              <a:latin typeface="Times New Roman" charset="0"/>
            </a:endParaRPr>
          </a:p>
        </p:txBody>
      </p:sp>
      <p:sp>
        <p:nvSpPr>
          <p:cNvPr id="53251" name="Rectangle 4"/>
          <p:cNvSpPr>
            <a:spLocks noGrp="1" noChangeArrowheads="1"/>
          </p:cNvSpPr>
          <p:nvPr>
            <p:ph type="title"/>
          </p:nvPr>
        </p:nvSpPr>
        <p:spPr>
          <a:xfrm>
            <a:off x="1628775" y="503238"/>
            <a:ext cx="8077200" cy="990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pPr eaLnBrk="1" hangingPunct="1"/>
            <a:r>
              <a:rPr lang="en-US" altLang="en-US" b="1"/>
              <a:t>President Tyler and Texas</a:t>
            </a:r>
          </a:p>
        </p:txBody>
      </p:sp>
      <p:sp>
        <p:nvSpPr>
          <p:cNvPr id="53252" name="Rectangle 5"/>
          <p:cNvSpPr>
            <a:spLocks noGrp="1" noChangeArrowheads="1"/>
          </p:cNvSpPr>
          <p:nvPr>
            <p:ph type="body" idx="1"/>
          </p:nvPr>
        </p:nvSpPr>
        <p:spPr>
          <a:xfrm>
            <a:off x="1600200" y="1493838"/>
            <a:ext cx="9067800" cy="5211762"/>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eaLnBrk="1" hangingPunct="1">
              <a:lnSpc>
                <a:spcPct val="90000"/>
              </a:lnSpc>
              <a:spcBef>
                <a:spcPct val="10000"/>
              </a:spcBef>
            </a:pPr>
            <a:r>
              <a:rPr lang="en-US" altLang="en-US" sz="3200"/>
              <a:t>In 1844, President Tyler called for the annexation of Texas:</a:t>
            </a:r>
          </a:p>
          <a:p>
            <a:pPr lvl="1" eaLnBrk="1" hangingPunct="1">
              <a:lnSpc>
                <a:spcPct val="90000"/>
              </a:lnSpc>
              <a:spcBef>
                <a:spcPct val="10000"/>
              </a:spcBef>
            </a:pPr>
            <a:r>
              <a:rPr lang="en-US" altLang="en-US" sz="3200"/>
              <a:t> Congress didn</a:t>
            </a:r>
            <a:r>
              <a:rPr lang="mr-IN" altLang="en-US" sz="3200"/>
              <a:t>’</a:t>
            </a:r>
            <a:r>
              <a:rPr lang="en-US" altLang="en-US" sz="3200"/>
              <a:t>t want it!</a:t>
            </a:r>
          </a:p>
          <a:p>
            <a:pPr lvl="1" eaLnBrk="1" hangingPunct="1">
              <a:lnSpc>
                <a:spcPct val="90000"/>
              </a:lnSpc>
              <a:spcBef>
                <a:spcPct val="10000"/>
              </a:spcBef>
            </a:pPr>
            <a:r>
              <a:rPr lang="en-US" altLang="en-US" sz="3200"/>
              <a:t> Tyler was not nominated in the 1844 election</a:t>
            </a:r>
          </a:p>
          <a:p>
            <a:pPr lvl="1" eaLnBrk="1" hangingPunct="1">
              <a:lnSpc>
                <a:spcPct val="90000"/>
              </a:lnSpc>
              <a:spcBef>
                <a:spcPct val="10000"/>
              </a:spcBef>
            </a:pPr>
            <a:r>
              <a:rPr lang="en-US" altLang="en-US" sz="3200"/>
              <a:t> BUT right before his presidency was over, </a:t>
            </a:r>
            <a:r>
              <a:rPr lang="en-US" altLang="x-none" sz="3200"/>
              <a:t>he got congressional approval calling for the annexation of Texas</a:t>
            </a:r>
          </a:p>
          <a:p>
            <a:pPr lvl="1" eaLnBrk="1" hangingPunct="1">
              <a:lnSpc>
                <a:spcPct val="90000"/>
              </a:lnSpc>
              <a:spcBef>
                <a:spcPct val="10000"/>
              </a:spcBef>
            </a:pPr>
            <a:r>
              <a:rPr lang="en-US" altLang="en-US" sz="3200"/>
              <a:t> Texas officially became a state on </a:t>
            </a:r>
            <a:r>
              <a:rPr lang="en-US" altLang="x-none" sz="3200"/>
              <a:t>December 29, 1845</a:t>
            </a:r>
            <a:endParaRPr lang="en-US" altLang="en-US" sz="3200"/>
          </a:p>
        </p:txBody>
      </p:sp>
      <p:sp>
        <p:nvSpPr>
          <p:cNvPr id="53253" name="TextBox 6"/>
          <p:cNvSpPr txBox="1">
            <a:spLocks noChangeArrowheads="1"/>
          </p:cNvSpPr>
          <p:nvPr/>
        </p:nvSpPr>
        <p:spPr bwMode="auto">
          <a:xfrm>
            <a:off x="9169400" y="1"/>
            <a:ext cx="1479550" cy="862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a:spcBef>
                <a:spcPct val="0"/>
              </a:spcBef>
              <a:buClrTx/>
              <a:buSzTx/>
              <a:buFontTx/>
              <a:buNone/>
            </a:pPr>
            <a:r>
              <a:rPr lang="en-US" altLang="x-none" sz="2500" b="1">
                <a:solidFill>
                  <a:srgbClr val="C00000"/>
                </a:solidFill>
                <a:latin typeface="Times New Roman" charset="0"/>
              </a:rPr>
              <a:t>DON</a:t>
            </a:r>
            <a:r>
              <a:rPr lang="mr-IN" altLang="x-none" sz="2500" b="1">
                <a:solidFill>
                  <a:srgbClr val="C00000"/>
                </a:solidFill>
                <a:latin typeface="Times New Roman" charset="0"/>
              </a:rPr>
              <a:t>’</a:t>
            </a:r>
            <a:r>
              <a:rPr lang="en-US" altLang="x-none" sz="2500" b="1">
                <a:solidFill>
                  <a:srgbClr val="C00000"/>
                </a:solidFill>
                <a:latin typeface="Times New Roman" charset="0"/>
              </a:rPr>
              <a:t>T </a:t>
            </a:r>
          </a:p>
          <a:p>
            <a:pPr algn="ctr">
              <a:spcBef>
                <a:spcPct val="0"/>
              </a:spcBef>
              <a:buClrTx/>
              <a:buSzTx/>
              <a:buFontTx/>
              <a:buNone/>
            </a:pPr>
            <a:r>
              <a:rPr lang="en-US" altLang="x-none" sz="2500" b="1">
                <a:solidFill>
                  <a:srgbClr val="C00000"/>
                </a:solidFill>
                <a:latin typeface="Times New Roman" charset="0"/>
              </a:rPr>
              <a:t>COPY</a:t>
            </a:r>
          </a:p>
        </p:txBody>
      </p:sp>
    </p:spTree>
    <p:extLst>
      <p:ext uri="{BB962C8B-B14F-4D97-AF65-F5344CB8AC3E}">
        <p14:creationId xmlns:p14="http://schemas.microsoft.com/office/powerpoint/2010/main" val="159324408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sz="2400">
              <a:latin typeface="Times New Roman" charset="0"/>
            </a:endParaRPr>
          </a:p>
        </p:txBody>
      </p:sp>
      <p:sp>
        <p:nvSpPr>
          <p:cNvPr id="45059"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sz="2400">
              <a:latin typeface="Times New Roman" charset="0"/>
            </a:endParaRPr>
          </a:p>
        </p:txBody>
      </p:sp>
      <p:sp>
        <p:nvSpPr>
          <p:cNvPr id="55299" name="Rectangle 4"/>
          <p:cNvSpPr>
            <a:spLocks noGrp="1" noChangeArrowheads="1"/>
          </p:cNvSpPr>
          <p:nvPr>
            <p:ph type="title"/>
          </p:nvPr>
        </p:nvSpPr>
        <p:spPr>
          <a:xfrm>
            <a:off x="2209800" y="9525"/>
            <a:ext cx="77724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pPr eaLnBrk="1" hangingPunct="1"/>
            <a:r>
              <a:rPr lang="en-US" altLang="en-US" sz="3600" b="1"/>
              <a:t>Mexican-American War</a:t>
            </a:r>
          </a:p>
        </p:txBody>
      </p:sp>
      <p:sp>
        <p:nvSpPr>
          <p:cNvPr id="55300" name="Rectangle 5"/>
          <p:cNvSpPr>
            <a:spLocks noGrp="1" noChangeArrowheads="1"/>
          </p:cNvSpPr>
          <p:nvPr>
            <p:ph type="body" idx="1"/>
          </p:nvPr>
        </p:nvSpPr>
        <p:spPr>
          <a:xfrm>
            <a:off x="1752600" y="762000"/>
            <a:ext cx="8915400" cy="1676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fontScale="92500" lnSpcReduction="20000"/>
          </a:bodyPr>
          <a:lstStyle/>
          <a:p>
            <a:pPr eaLnBrk="1" hangingPunct="1"/>
            <a:r>
              <a:rPr lang="en-US" altLang="en-US" sz="2700" b="1" u="sng"/>
              <a:t>Causes of the Mexican War</a:t>
            </a:r>
            <a:r>
              <a:rPr lang="en-US" altLang="en-US" sz="2700"/>
              <a:t>:</a:t>
            </a:r>
          </a:p>
          <a:p>
            <a:pPr marL="971550" lvl="1" indent="-514350">
              <a:buFont typeface="Times New Roman" charset="0"/>
              <a:buAutoNum type="arabicPeriod"/>
            </a:pPr>
            <a:r>
              <a:rPr lang="en-US" altLang="en-US" sz="2700" b="1"/>
              <a:t> </a:t>
            </a:r>
            <a:r>
              <a:rPr lang="en-US" altLang="en-US" sz="2700" b="1">
                <a:solidFill>
                  <a:srgbClr val="FF0000"/>
                </a:solidFill>
              </a:rPr>
              <a:t>Annexation of Texas</a:t>
            </a:r>
          </a:p>
          <a:p>
            <a:pPr marL="971550" lvl="1" indent="-514350">
              <a:buFont typeface="Times New Roman" charset="0"/>
              <a:buAutoNum type="arabicPeriod"/>
            </a:pPr>
            <a:r>
              <a:rPr lang="en-US" altLang="en-US" sz="2700" b="1">
                <a:solidFill>
                  <a:srgbClr val="FF0000"/>
                </a:solidFill>
              </a:rPr>
              <a:t> US wants California and New Mexico too!</a:t>
            </a:r>
          </a:p>
          <a:p>
            <a:pPr marL="971550" lvl="1" indent="-514350">
              <a:buFont typeface="Times New Roman" charset="0"/>
              <a:buAutoNum type="arabicPeriod"/>
            </a:pPr>
            <a:r>
              <a:rPr lang="en-US" altLang="en-US" sz="2700" b="1">
                <a:solidFill>
                  <a:srgbClr val="FF0000"/>
                </a:solidFill>
              </a:rPr>
              <a:t> Where’s the Mexico-Texas border? (we said it was along the RIO GRANDE)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14288"/>
            <a:ext cx="85471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971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838" y="152400"/>
            <a:ext cx="6304995"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LAST NIGHT’S HOMEWORK</a:t>
            </a:r>
            <a:r>
              <a:rPr lang="mr-IN"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7346" name="Rectangle 2"/>
          <p:cNvSpPr>
            <a:spLocks noChangeArrowheads="1"/>
          </p:cNvSpPr>
          <p:nvPr/>
        </p:nvSpPr>
        <p:spPr bwMode="auto">
          <a:xfrm>
            <a:off x="1981200" y="1219201"/>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None/>
            </a:pPr>
            <a:r>
              <a:rPr lang="en-US" altLang="x-none" sz="2400" b="1">
                <a:latin typeface="Times New Roman" charset="0"/>
                <a:ea typeface="Times New Roman" charset="0"/>
                <a:cs typeface="Times New Roman" charset="0"/>
              </a:rPr>
              <a:t>1. Opposition to Mexican American War Viewpoint</a:t>
            </a:r>
            <a:endParaRPr lang="en-US" altLang="x-none" sz="2400">
              <a:latin typeface="Calibri" charset="0"/>
              <a:ea typeface="Calibri" charset="0"/>
              <a:cs typeface="Times New Roman" charset="0"/>
            </a:endParaRPr>
          </a:p>
        </p:txBody>
      </p:sp>
      <p:sp>
        <p:nvSpPr>
          <p:cNvPr id="57347" name="Rectangle 3"/>
          <p:cNvSpPr>
            <a:spLocks noChangeArrowheads="1"/>
          </p:cNvSpPr>
          <p:nvPr/>
        </p:nvSpPr>
        <p:spPr bwMode="auto">
          <a:xfrm>
            <a:off x="1971676" y="2390776"/>
            <a:ext cx="4252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None/>
            </a:pPr>
            <a:r>
              <a:rPr lang="en-US" altLang="x-none" sz="2400" b="1">
                <a:latin typeface="Times New Roman" charset="0"/>
                <a:ea typeface="Calibri" charset="0"/>
                <a:cs typeface="Times New Roman" charset="0"/>
              </a:rPr>
              <a:t>2. Pro-Mexican War Viewpoint</a:t>
            </a:r>
            <a:endParaRPr lang="en-US" altLang="x-none" sz="2400">
              <a:latin typeface="Calibri" charset="0"/>
              <a:ea typeface="Calibri" charset="0"/>
              <a:cs typeface="Times New Roman" charset="0"/>
            </a:endParaRPr>
          </a:p>
        </p:txBody>
      </p:sp>
      <p:sp>
        <p:nvSpPr>
          <p:cNvPr id="57348" name="Rectangle 4"/>
          <p:cNvSpPr>
            <a:spLocks noChangeArrowheads="1"/>
          </p:cNvSpPr>
          <p:nvPr/>
        </p:nvSpPr>
        <p:spPr bwMode="auto">
          <a:xfrm>
            <a:off x="2000250" y="3190876"/>
            <a:ext cx="3030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None/>
            </a:pPr>
            <a:r>
              <a:rPr lang="en-US" altLang="x-none" sz="2400" b="1">
                <a:latin typeface="Times New Roman" charset="0"/>
                <a:ea typeface="Calibri" charset="0"/>
                <a:cs typeface="Times New Roman" charset="0"/>
              </a:rPr>
              <a:t>3. Mexican Viewpoint</a:t>
            </a:r>
            <a:endParaRPr lang="en-US" altLang="x-none" sz="2400">
              <a:latin typeface="Calibri" charset="0"/>
              <a:ea typeface="Calibri" charset="0"/>
              <a:cs typeface="Times New Roman" charset="0"/>
            </a:endParaRPr>
          </a:p>
        </p:txBody>
      </p:sp>
      <p:sp>
        <p:nvSpPr>
          <p:cNvPr id="6" name="Rectangle 5"/>
          <p:cNvSpPr/>
          <p:nvPr/>
        </p:nvSpPr>
        <p:spPr>
          <a:xfrm>
            <a:off x="2000250" y="4114801"/>
            <a:ext cx="8134350" cy="1200329"/>
          </a:xfrm>
          <a:prstGeom prst="rect">
            <a:avLst/>
          </a:prstGeom>
        </p:spPr>
        <p:txBody>
          <a:bodyPr>
            <a:spAutoFit/>
          </a:bodyPr>
          <a:lstStyle/>
          <a:p>
            <a:pPr>
              <a:defRPr/>
            </a:pPr>
            <a:r>
              <a:rPr lang="en-US" b="1" dirty="0">
                <a:ea typeface="Calibri" charset="0"/>
                <a:cs typeface="Times New Roman" charset="0"/>
              </a:rPr>
              <a:t>Analysis Question (write responses BELOW primary source comparison CHART)</a:t>
            </a:r>
            <a:endParaRPr lang="en-US" dirty="0">
              <a:latin typeface="Calibri" charset="0"/>
              <a:ea typeface="Calibri" charset="0"/>
              <a:cs typeface="Times New Roman" charset="0"/>
            </a:endParaRPr>
          </a:p>
          <a:p>
            <a:pPr marL="342900" indent="-342900">
              <a:buFont typeface="+mj-lt"/>
              <a:buAutoNum type="arabicPeriod"/>
              <a:defRPr/>
            </a:pPr>
            <a:r>
              <a:rPr lang="en-US" dirty="0">
                <a:ea typeface="Calibri" charset="0"/>
                <a:cs typeface="Times New Roman" charset="0"/>
              </a:rPr>
              <a:t>How do the accounts differ? Use specific quotes to support your evidence.</a:t>
            </a:r>
            <a:endParaRPr lang="en-US" dirty="0">
              <a:latin typeface="Calibri" charset="0"/>
              <a:ea typeface="Calibri" charset="0"/>
              <a:cs typeface="Times New Roman" charset="0"/>
            </a:endParaRPr>
          </a:p>
          <a:p>
            <a:pPr marL="342900" indent="-342900">
              <a:buFont typeface="+mj-lt"/>
              <a:buAutoNum type="arabicPeriod"/>
              <a:defRPr/>
            </a:pPr>
            <a:r>
              <a:rPr lang="en-US" dirty="0">
                <a:ea typeface="Calibri" charset="0"/>
                <a:cs typeface="Times New Roman" charset="0"/>
              </a:rPr>
              <a:t>What do the various primary resources reveal about differing viewpoints on the Mexican American War?</a:t>
            </a:r>
            <a:endParaRPr lang="en-US" dirty="0">
              <a:latin typeface="Calibri" charset="0"/>
              <a:ea typeface="Calibri" charset="0"/>
              <a:cs typeface="Times New Roman" charset="0"/>
            </a:endParaRPr>
          </a:p>
        </p:txBody>
      </p:sp>
    </p:spTree>
    <p:extLst>
      <p:ext uri="{BB962C8B-B14F-4D97-AF65-F5344CB8AC3E}">
        <p14:creationId xmlns:p14="http://schemas.microsoft.com/office/powerpoint/2010/main" val="1479198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a:off x="4457701" y="228601"/>
            <a:ext cx="6219825"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None/>
            </a:pPr>
            <a:r>
              <a:rPr lang="en-US" altLang="x-none" sz="2300">
                <a:solidFill>
                  <a:srgbClr val="2C3346"/>
                </a:solidFill>
                <a:latin typeface="Verdana" charset="0"/>
              </a:rPr>
              <a:t>1846 </a:t>
            </a:r>
            <a:r>
              <a:rPr lang="mr-IN" altLang="x-none" sz="2300">
                <a:solidFill>
                  <a:srgbClr val="2C3346"/>
                </a:solidFill>
                <a:latin typeface="Verdana" charset="0"/>
              </a:rPr>
              <a:t>–</a:t>
            </a:r>
            <a:r>
              <a:rPr lang="en-US" altLang="x-none" sz="2300">
                <a:solidFill>
                  <a:srgbClr val="2C3346"/>
                </a:solidFill>
                <a:latin typeface="Verdana" charset="0"/>
              </a:rPr>
              <a:t> Mexican army crossed the Rio Grande and captured an American army patrol, </a:t>
            </a:r>
            <a:r>
              <a:rPr lang="en-US" altLang="x-none" sz="2300" b="1">
                <a:solidFill>
                  <a:srgbClr val="2C3346"/>
                </a:solidFill>
                <a:latin typeface="Verdana" charset="0"/>
              </a:rPr>
              <a:t>KILLING 11!</a:t>
            </a:r>
            <a:endParaRPr lang="en-US" altLang="x-none" sz="2300">
              <a:solidFill>
                <a:srgbClr val="2C3346"/>
              </a:solidFill>
              <a:latin typeface="Verdana" charset="0"/>
            </a:endParaRPr>
          </a:p>
          <a:p>
            <a:pPr>
              <a:spcBef>
                <a:spcPct val="0"/>
              </a:spcBef>
              <a:buClrTx/>
              <a:buSzTx/>
              <a:buFontTx/>
              <a:buNone/>
            </a:pPr>
            <a:endParaRPr lang="en-US" altLang="x-none" sz="2300">
              <a:solidFill>
                <a:srgbClr val="2C3346"/>
              </a:solidFill>
              <a:latin typeface="Verdana" charset="0"/>
            </a:endParaRPr>
          </a:p>
          <a:p>
            <a:pPr>
              <a:spcBef>
                <a:spcPct val="0"/>
              </a:spcBef>
              <a:buClrTx/>
              <a:buSzTx/>
              <a:buFontTx/>
              <a:buNone/>
            </a:pPr>
            <a:r>
              <a:rPr lang="en-US" altLang="x-none" sz="2300">
                <a:solidFill>
                  <a:srgbClr val="2C3346"/>
                </a:solidFill>
                <a:latin typeface="Verdana" charset="0"/>
              </a:rPr>
              <a:t>A young Congressman from Illinois named Abraham Lincoln lashed out against the war, calling it immoral, pro-slavery, and a threat to the nation's republican values. </a:t>
            </a:r>
          </a:p>
          <a:p>
            <a:pPr>
              <a:spcBef>
                <a:spcPct val="0"/>
              </a:spcBef>
              <a:buClrTx/>
              <a:buSzTx/>
              <a:buFontTx/>
              <a:buNone/>
            </a:pPr>
            <a:endParaRPr lang="en-US" altLang="x-none" sz="2300">
              <a:solidFill>
                <a:srgbClr val="2C3346"/>
              </a:solidFill>
              <a:latin typeface="Verdana" charset="0"/>
            </a:endParaRPr>
          </a:p>
          <a:p>
            <a:pPr>
              <a:spcBef>
                <a:spcPct val="0"/>
              </a:spcBef>
              <a:buClrTx/>
              <a:buSzTx/>
              <a:buFontTx/>
              <a:buNone/>
            </a:pPr>
            <a:r>
              <a:rPr lang="en-US" altLang="x-none" sz="2300">
                <a:solidFill>
                  <a:srgbClr val="2C3346"/>
                </a:solidFill>
                <a:latin typeface="Verdana" charset="0"/>
              </a:rPr>
              <a:t>In Congress, he demanded that President Polk identify the precise spot on which Mexicans had "</a:t>
            </a:r>
            <a:r>
              <a:rPr lang="en-US" altLang="x-none" sz="2300" b="1">
                <a:solidFill>
                  <a:srgbClr val="2C3346"/>
                </a:solidFill>
                <a:latin typeface="Verdana" charset="0"/>
              </a:rPr>
              <a:t>shed American blood on American soil.</a:t>
            </a:r>
            <a:r>
              <a:rPr lang="en-US" altLang="x-none" sz="2300">
                <a:solidFill>
                  <a:srgbClr val="2C3346"/>
                </a:solidFill>
                <a:latin typeface="Verdana" charset="0"/>
              </a:rPr>
              <a:t>" One of Lincoln's constituents branded him "the Benedict Arnold of our district," and he was denied re-nomination by his own party.</a:t>
            </a:r>
            <a:endParaRPr lang="en-US" altLang="x-none" sz="2300">
              <a:latin typeface="Times New Roman" charset="0"/>
            </a:endParaRPr>
          </a:p>
        </p:txBody>
      </p:sp>
      <p:pic>
        <p:nvPicPr>
          <p:cNvPr id="583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04976"/>
            <a:ext cx="2824163"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4"/>
          <p:cNvSpPr txBox="1">
            <a:spLocks noChangeArrowheads="1"/>
          </p:cNvSpPr>
          <p:nvPr/>
        </p:nvSpPr>
        <p:spPr bwMode="auto">
          <a:xfrm>
            <a:off x="2057400" y="457201"/>
            <a:ext cx="1479550" cy="862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a:spcBef>
                <a:spcPct val="0"/>
              </a:spcBef>
              <a:buClrTx/>
              <a:buSzTx/>
              <a:buFontTx/>
              <a:buNone/>
            </a:pPr>
            <a:r>
              <a:rPr lang="en-US" altLang="x-none" sz="2500" b="1">
                <a:solidFill>
                  <a:srgbClr val="C00000"/>
                </a:solidFill>
                <a:latin typeface="Times New Roman" charset="0"/>
              </a:rPr>
              <a:t>DON</a:t>
            </a:r>
            <a:r>
              <a:rPr lang="mr-IN" altLang="x-none" sz="2500" b="1">
                <a:solidFill>
                  <a:srgbClr val="C00000"/>
                </a:solidFill>
                <a:latin typeface="Times New Roman" charset="0"/>
              </a:rPr>
              <a:t>’</a:t>
            </a:r>
            <a:r>
              <a:rPr lang="en-US" altLang="x-none" sz="2500" b="1">
                <a:solidFill>
                  <a:srgbClr val="C00000"/>
                </a:solidFill>
                <a:latin typeface="Times New Roman" charset="0"/>
              </a:rPr>
              <a:t>T </a:t>
            </a:r>
          </a:p>
          <a:p>
            <a:pPr algn="ctr">
              <a:spcBef>
                <a:spcPct val="0"/>
              </a:spcBef>
              <a:buClrTx/>
              <a:buSzTx/>
              <a:buFontTx/>
              <a:buNone/>
            </a:pPr>
            <a:r>
              <a:rPr lang="en-US" altLang="x-none" sz="2500" b="1">
                <a:solidFill>
                  <a:srgbClr val="C00000"/>
                </a:solidFill>
                <a:latin typeface="Times New Roman" charset="0"/>
              </a:rPr>
              <a:t>COPY</a:t>
            </a:r>
          </a:p>
        </p:txBody>
      </p:sp>
      <p:sp>
        <p:nvSpPr>
          <p:cNvPr id="6" name="Rectangle 5"/>
          <p:cNvSpPr>
            <a:spLocks noChangeArrowheads="1"/>
          </p:cNvSpPr>
          <p:nvPr/>
        </p:nvSpPr>
        <p:spPr bwMode="auto">
          <a:xfrm>
            <a:off x="1524000" y="4545014"/>
            <a:ext cx="9144000" cy="2308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None/>
            </a:pPr>
            <a:r>
              <a:rPr lang="en-US" altLang="x-none" sz="2400" b="1">
                <a:solidFill>
                  <a:schemeClr val="bg1"/>
                </a:solidFill>
                <a:latin typeface="Verdana" charset="0"/>
              </a:rPr>
              <a:t>FUN FACT:</a:t>
            </a:r>
          </a:p>
          <a:p>
            <a:pPr>
              <a:spcBef>
                <a:spcPct val="0"/>
              </a:spcBef>
              <a:buClrTx/>
              <a:buSzTx/>
              <a:buFontTx/>
              <a:buNone/>
            </a:pPr>
            <a:r>
              <a:rPr lang="en-US" altLang="x-none" sz="2400">
                <a:solidFill>
                  <a:schemeClr val="bg1"/>
                </a:solidFill>
                <a:latin typeface="Verdana" charset="0"/>
              </a:rPr>
              <a:t>Dissent even made its way to the battlefield. A group of enlisted Irish-Catholic Americans, shocked by the desecration of Catholic churches, deserted to the Mexican side, formed the San Patricio Battalion, and fought against the American army.</a:t>
            </a:r>
            <a:endParaRPr lang="en-US" altLang="x-none" sz="2400">
              <a:solidFill>
                <a:schemeClr val="bg1"/>
              </a:solidFill>
              <a:latin typeface="Times New Roman" charset="0"/>
            </a:endParaRPr>
          </a:p>
        </p:txBody>
      </p:sp>
    </p:spTree>
    <p:extLst>
      <p:ext uri="{BB962C8B-B14F-4D97-AF65-F5344CB8AC3E}">
        <p14:creationId xmlns:p14="http://schemas.microsoft.com/office/powerpoint/2010/main" val="1619769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sz="2400">
              <a:latin typeface="Times New Roman" charset="0"/>
            </a:endParaRPr>
          </a:p>
        </p:txBody>
      </p:sp>
      <p:sp>
        <p:nvSpPr>
          <p:cNvPr id="48131"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defRPr/>
            </a:pPr>
            <a:endParaRPr lang="en-US" altLang="en-US" sz="2400">
              <a:latin typeface="Times New Roman" charset="0"/>
            </a:endParaRPr>
          </a:p>
        </p:txBody>
      </p:sp>
      <p:sp>
        <p:nvSpPr>
          <p:cNvPr id="59395" name="Rectangle 4"/>
          <p:cNvSpPr>
            <a:spLocks noGrp="1" noChangeArrowheads="1"/>
          </p:cNvSpPr>
          <p:nvPr>
            <p:ph type="title"/>
          </p:nvPr>
        </p:nvSpPr>
        <p:spPr>
          <a:xfrm>
            <a:off x="2362200" y="0"/>
            <a:ext cx="83058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pPr eaLnBrk="1" hangingPunct="1"/>
            <a:r>
              <a:rPr lang="en-US" altLang="en-US"/>
              <a:t>Ending the Mexican War</a:t>
            </a:r>
          </a:p>
        </p:txBody>
      </p:sp>
      <p:sp>
        <p:nvSpPr>
          <p:cNvPr id="30725" name="Rectangle 5"/>
          <p:cNvSpPr>
            <a:spLocks noGrp="1" noChangeArrowheads="1"/>
          </p:cNvSpPr>
          <p:nvPr>
            <p:ph type="body" idx="1"/>
          </p:nvPr>
        </p:nvSpPr>
        <p:spPr>
          <a:xfrm>
            <a:off x="1524000" y="685800"/>
            <a:ext cx="9144000" cy="6172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eaLnBrk="1" hangingPunct="1">
              <a:lnSpc>
                <a:spcPct val="95000"/>
              </a:lnSpc>
              <a:spcBef>
                <a:spcPct val="10000"/>
              </a:spcBef>
              <a:defRPr/>
            </a:pPr>
            <a:r>
              <a:rPr lang="en-US" altLang="x-none" sz="3800" dirty="0"/>
              <a:t>In 1848, U.S. &amp; Mexico ended the war with the </a:t>
            </a:r>
            <a:r>
              <a:rPr lang="en-US" altLang="x-none" sz="3600" b="1" u="sng" dirty="0">
                <a:solidFill>
                  <a:srgbClr val="FF0000"/>
                </a:solidFill>
                <a:effectLst>
                  <a:outerShdw blurRad="38100" dist="38100" dir="2700000" algn="tl">
                    <a:srgbClr val="C0C0C0"/>
                  </a:outerShdw>
                </a:effectLst>
              </a:rPr>
              <a:t>Treaty of Guadalupe </a:t>
            </a:r>
            <a:r>
              <a:rPr lang="en-US" altLang="x-none" sz="3600" b="1" u="sng" dirty="0" err="1">
                <a:solidFill>
                  <a:srgbClr val="FF0000"/>
                </a:solidFill>
                <a:effectLst>
                  <a:outerShdw blurRad="38100" dist="38100" dir="2700000" algn="tl">
                    <a:srgbClr val="C0C0C0"/>
                  </a:outerShdw>
                </a:effectLst>
              </a:rPr>
              <a:t>Hildalgo</a:t>
            </a:r>
            <a:r>
              <a:rPr lang="en-US" altLang="x-none" sz="3800" dirty="0"/>
              <a:t>:</a:t>
            </a:r>
          </a:p>
          <a:p>
            <a:pPr lvl="1" eaLnBrk="1" hangingPunct="1">
              <a:lnSpc>
                <a:spcPct val="95000"/>
              </a:lnSpc>
              <a:spcBef>
                <a:spcPct val="10000"/>
              </a:spcBef>
              <a:defRPr/>
            </a:pPr>
            <a:endParaRPr lang="en-US" altLang="x-none" dirty="0"/>
          </a:p>
        </p:txBody>
      </p:sp>
      <p:pic>
        <p:nvPicPr>
          <p:cNvPr id="59397" name="Picture 6" descr="20331"/>
          <p:cNvPicPr>
            <a:picLocks noChangeAspect="1" noChangeArrowheads="1"/>
          </p:cNvPicPr>
          <p:nvPr/>
        </p:nvPicPr>
        <p:blipFill>
          <a:blip r:embed="rId3">
            <a:extLst>
              <a:ext uri="{28A0092B-C50C-407E-A947-70E740481C1C}">
                <a14:useLocalDpi xmlns:a14="http://schemas.microsoft.com/office/drawing/2010/main" val="0"/>
              </a:ext>
            </a:extLst>
          </a:blip>
          <a:srcRect l="6215" t="6236" b="4550"/>
          <a:stretch>
            <a:fillRect/>
          </a:stretch>
        </p:blipFill>
        <p:spPr bwMode="auto">
          <a:xfrm>
            <a:off x="2282826" y="2060576"/>
            <a:ext cx="7927975" cy="47926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7" name="AutoShape 7"/>
          <p:cNvSpPr>
            <a:spLocks noChangeArrowheads="1"/>
          </p:cNvSpPr>
          <p:nvPr/>
        </p:nvSpPr>
        <p:spPr bwMode="auto">
          <a:xfrm>
            <a:off x="1816100" y="5181600"/>
            <a:ext cx="4419600" cy="1600200"/>
          </a:xfrm>
          <a:prstGeom prst="wedgeRectCallout">
            <a:avLst>
              <a:gd name="adj1" fmla="val 70366"/>
              <a:gd name="adj2" fmla="val 5458"/>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a:lnSpc>
                <a:spcPct val="90000"/>
              </a:lnSpc>
              <a:spcBef>
                <a:spcPct val="10000"/>
              </a:spcBef>
              <a:buClrTx/>
              <a:buSzTx/>
              <a:buFontTx/>
              <a:buNone/>
              <a:defRPr/>
            </a:pPr>
            <a:r>
              <a:rPr lang="en-US" altLang="en-US" sz="3600" dirty="0">
                <a:latin typeface="Times New Roman" charset="0"/>
              </a:rPr>
              <a:t>The </a:t>
            </a:r>
            <a:r>
              <a:rPr lang="en-US" altLang="en-US" sz="3400" b="1" u="sng" dirty="0">
                <a:solidFill>
                  <a:srgbClr val="FF0000"/>
                </a:solidFill>
                <a:latin typeface="Times New Roman" charset="0"/>
              </a:rPr>
              <a:t>Rio Grande became the recognized U.S. southern border</a:t>
            </a:r>
          </a:p>
        </p:txBody>
      </p:sp>
      <p:sp>
        <p:nvSpPr>
          <p:cNvPr id="30728" name="AutoShape 8"/>
          <p:cNvSpPr>
            <a:spLocks noChangeArrowheads="1"/>
          </p:cNvSpPr>
          <p:nvPr/>
        </p:nvSpPr>
        <p:spPr bwMode="auto">
          <a:xfrm>
            <a:off x="1676400" y="1868488"/>
            <a:ext cx="7696200" cy="1600200"/>
          </a:xfrm>
          <a:prstGeom prst="wedgeRectCallout">
            <a:avLst>
              <a:gd name="adj1" fmla="val -9796"/>
              <a:gd name="adj2" fmla="val 10952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a:lnSpc>
                <a:spcPct val="90000"/>
              </a:lnSpc>
              <a:spcBef>
                <a:spcPct val="10000"/>
              </a:spcBef>
              <a:buClrTx/>
              <a:buSzTx/>
              <a:buFontTx/>
              <a:buNone/>
              <a:defRPr/>
            </a:pPr>
            <a:r>
              <a:rPr lang="en-US" altLang="en-US" sz="3600" dirty="0">
                <a:latin typeface="Times New Roman" charset="0"/>
              </a:rPr>
              <a:t>The U.S. grew 20% by adding the </a:t>
            </a:r>
            <a:r>
              <a:rPr lang="en-US" altLang="en-US" sz="3600" b="1" u="sng" dirty="0">
                <a:solidFill>
                  <a:srgbClr val="FF0000"/>
                </a:solidFill>
                <a:latin typeface="Times New Roman" charset="0"/>
              </a:rPr>
              <a:t>Mexican Cession</a:t>
            </a:r>
            <a:r>
              <a:rPr lang="en-US" altLang="en-US" sz="3600" dirty="0">
                <a:latin typeface="Times New Roman" charset="0"/>
              </a:rPr>
              <a:t> (</a:t>
            </a:r>
            <a:r>
              <a:rPr lang="en-US" altLang="en-US" sz="3400" b="1" dirty="0">
                <a:solidFill>
                  <a:srgbClr val="FF0000"/>
                </a:solidFill>
                <a:latin typeface="Times New Roman" charset="0"/>
              </a:rPr>
              <a:t>present-day NM, AZ, CA, Utah, NV, &amp; parts of CO &amp; WY</a:t>
            </a:r>
            <a:r>
              <a:rPr lang="en-US" altLang="en-US" sz="3600" dirty="0">
                <a:latin typeface="Times New Roman" charset="0"/>
              </a:rPr>
              <a:t>)</a:t>
            </a:r>
          </a:p>
        </p:txBody>
      </p:sp>
      <p:sp>
        <p:nvSpPr>
          <p:cNvPr id="30729" name="AutoShape 9"/>
          <p:cNvSpPr>
            <a:spLocks noChangeArrowheads="1"/>
          </p:cNvSpPr>
          <p:nvPr/>
        </p:nvSpPr>
        <p:spPr bwMode="auto">
          <a:xfrm>
            <a:off x="4624388" y="1793875"/>
            <a:ext cx="6019800" cy="1600200"/>
          </a:xfrm>
          <a:prstGeom prst="wedgeRectCallout">
            <a:avLst>
              <a:gd name="adj1" fmla="val -49473"/>
              <a:gd name="adj2" fmla="val 153274"/>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a:lnSpc>
                <a:spcPct val="90000"/>
              </a:lnSpc>
              <a:spcBef>
                <a:spcPct val="10000"/>
              </a:spcBef>
              <a:buClrTx/>
              <a:buSzTx/>
              <a:buFontTx/>
              <a:buNone/>
              <a:defRPr/>
            </a:pPr>
            <a:r>
              <a:rPr lang="en-US" altLang="en-US" sz="3600" dirty="0">
                <a:latin typeface="Times New Roman" charset="0"/>
              </a:rPr>
              <a:t>Added the </a:t>
            </a:r>
            <a:r>
              <a:rPr lang="en-US" altLang="en-US" sz="3600" b="1" u="sng" dirty="0">
                <a:solidFill>
                  <a:srgbClr val="FF0000"/>
                </a:solidFill>
                <a:latin typeface="Times New Roman" charset="0"/>
              </a:rPr>
              <a:t>Gadsden Purchase</a:t>
            </a:r>
            <a:r>
              <a:rPr lang="en-US" altLang="en-US" sz="3600" dirty="0">
                <a:latin typeface="Times New Roman" charset="0"/>
              </a:rPr>
              <a:t> in 1853 to build a southern transcontinental railroad</a:t>
            </a:r>
          </a:p>
        </p:txBody>
      </p:sp>
      <p:pic>
        <p:nvPicPr>
          <p:cNvPr id="30733" name="Picture 13" descr="Photo of CARTOON: MEXICAN WAR, 1847. &#13;&#10;Plucked: an American cartoon of 1847 on the outcome of the war with Mexico."/>
          <p:cNvPicPr>
            <a:picLocks noChangeAspect="1" noChangeArrowheads="1"/>
          </p:cNvPicPr>
          <p:nvPr/>
        </p:nvPicPr>
        <p:blipFill>
          <a:blip r:embed="rId4">
            <a:extLst>
              <a:ext uri="{28A0092B-C50C-407E-A947-70E740481C1C}">
                <a14:useLocalDpi xmlns:a14="http://schemas.microsoft.com/office/drawing/2010/main" val="0"/>
              </a:ext>
            </a:extLst>
          </a:blip>
          <a:srcRect b="11386"/>
          <a:stretch>
            <a:fillRect/>
          </a:stretch>
        </p:blipFill>
        <p:spPr bwMode="auto">
          <a:xfrm>
            <a:off x="1533526" y="49213"/>
            <a:ext cx="9110663" cy="6788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5461820" y="3394076"/>
            <a:ext cx="1876155" cy="861774"/>
          </a:xfrm>
          <a:prstGeom prst="rect">
            <a:avLst/>
          </a:prstGeom>
          <a:solidFill>
            <a:srgbClr val="FFFF00"/>
          </a:solidFill>
        </p:spPr>
        <p:txBody>
          <a:bodyPr wrap="none">
            <a:spAutoFit/>
          </a:bodyPr>
          <a:lstStyle/>
          <a:p>
            <a:pPr algn="ctr">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5"/>
              </a:rPr>
              <a:t>VIDEO</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575627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 calcmode="lin" valueType="num">
                                      <p:cBhvr>
                                        <p:cTn id="7" dur="500" fill="hold"/>
                                        <p:tgtEl>
                                          <p:spTgt spid="30727"/>
                                        </p:tgtEl>
                                        <p:attrNameLst>
                                          <p:attrName>ppt_w</p:attrName>
                                        </p:attrNameLst>
                                      </p:cBhvr>
                                      <p:tavLst>
                                        <p:tav tm="0">
                                          <p:val>
                                            <p:fltVal val="0"/>
                                          </p:val>
                                        </p:tav>
                                        <p:tav tm="100000">
                                          <p:val>
                                            <p:strVal val="#ppt_w"/>
                                          </p:val>
                                        </p:tav>
                                      </p:tavLst>
                                    </p:anim>
                                    <p:anim calcmode="lin" valueType="num">
                                      <p:cBhvr>
                                        <p:cTn id="8" dur="500" fill="hold"/>
                                        <p:tgtEl>
                                          <p:spTgt spid="30727"/>
                                        </p:tgtEl>
                                        <p:attrNameLst>
                                          <p:attrName>ppt_h</p:attrName>
                                        </p:attrNameLst>
                                      </p:cBhvr>
                                      <p:tavLst>
                                        <p:tav tm="0">
                                          <p:val>
                                            <p:fltVal val="0"/>
                                          </p:val>
                                        </p:tav>
                                        <p:tav tm="100000">
                                          <p:val>
                                            <p:strVal val="#ppt_h"/>
                                          </p:val>
                                        </p:tav>
                                      </p:tavLst>
                                    </p:anim>
                                    <p:animEffect transition="in" filter="fade">
                                      <p:cBhvr>
                                        <p:cTn id="9" dur="500"/>
                                        <p:tgtEl>
                                          <p:spTgt spid="307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30727"/>
                                        </p:tgtEl>
                                        <p:attrNameLst>
                                          <p:attrName>ppt_w</p:attrName>
                                        </p:attrNameLst>
                                      </p:cBhvr>
                                      <p:tavLst>
                                        <p:tav tm="0">
                                          <p:val>
                                            <p:strVal val="ppt_w"/>
                                          </p:val>
                                        </p:tav>
                                        <p:tav tm="100000">
                                          <p:val>
                                            <p:fltVal val="0"/>
                                          </p:val>
                                        </p:tav>
                                      </p:tavLst>
                                    </p:anim>
                                    <p:anim calcmode="lin" valueType="num">
                                      <p:cBhvr>
                                        <p:cTn id="14" dur="500"/>
                                        <p:tgtEl>
                                          <p:spTgt spid="30727"/>
                                        </p:tgtEl>
                                        <p:attrNameLst>
                                          <p:attrName>ppt_h</p:attrName>
                                        </p:attrNameLst>
                                      </p:cBhvr>
                                      <p:tavLst>
                                        <p:tav tm="0">
                                          <p:val>
                                            <p:strVal val="ppt_h"/>
                                          </p:val>
                                        </p:tav>
                                        <p:tav tm="100000">
                                          <p:val>
                                            <p:fltVal val="0"/>
                                          </p:val>
                                        </p:tav>
                                      </p:tavLst>
                                    </p:anim>
                                    <p:animEffect transition="out" filter="fade">
                                      <p:cBhvr>
                                        <p:cTn id="15" dur="500"/>
                                        <p:tgtEl>
                                          <p:spTgt spid="30727"/>
                                        </p:tgtEl>
                                      </p:cBhvr>
                                    </p:animEffect>
                                    <p:set>
                                      <p:cBhvr>
                                        <p:cTn id="16" dur="1" fill="hold">
                                          <p:stCondLst>
                                            <p:cond delay="499"/>
                                          </p:stCondLst>
                                        </p:cTn>
                                        <p:tgtEl>
                                          <p:spTgt spid="30727"/>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30728"/>
                                        </p:tgtEl>
                                        <p:attrNameLst>
                                          <p:attrName>style.visibility</p:attrName>
                                        </p:attrNameLst>
                                      </p:cBhvr>
                                      <p:to>
                                        <p:strVal val="visible"/>
                                      </p:to>
                                    </p:set>
                                    <p:anim calcmode="lin" valueType="num">
                                      <p:cBhvr>
                                        <p:cTn id="19" dur="500" fill="hold"/>
                                        <p:tgtEl>
                                          <p:spTgt spid="30728"/>
                                        </p:tgtEl>
                                        <p:attrNameLst>
                                          <p:attrName>ppt_w</p:attrName>
                                        </p:attrNameLst>
                                      </p:cBhvr>
                                      <p:tavLst>
                                        <p:tav tm="0">
                                          <p:val>
                                            <p:fltVal val="0"/>
                                          </p:val>
                                        </p:tav>
                                        <p:tav tm="100000">
                                          <p:val>
                                            <p:strVal val="#ppt_w"/>
                                          </p:val>
                                        </p:tav>
                                      </p:tavLst>
                                    </p:anim>
                                    <p:anim calcmode="lin" valueType="num">
                                      <p:cBhvr>
                                        <p:cTn id="20" dur="500" fill="hold"/>
                                        <p:tgtEl>
                                          <p:spTgt spid="30728"/>
                                        </p:tgtEl>
                                        <p:attrNameLst>
                                          <p:attrName>ppt_h</p:attrName>
                                        </p:attrNameLst>
                                      </p:cBhvr>
                                      <p:tavLst>
                                        <p:tav tm="0">
                                          <p:val>
                                            <p:fltVal val="0"/>
                                          </p:val>
                                        </p:tav>
                                        <p:tav tm="100000">
                                          <p:val>
                                            <p:strVal val="#ppt_h"/>
                                          </p:val>
                                        </p:tav>
                                      </p:tavLst>
                                    </p:anim>
                                    <p:animEffect transition="in" filter="fade">
                                      <p:cBhvr>
                                        <p:cTn id="21" dur="500"/>
                                        <p:tgtEl>
                                          <p:spTgt spid="307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30728"/>
                                        </p:tgtEl>
                                        <p:attrNameLst>
                                          <p:attrName>ppt_w</p:attrName>
                                        </p:attrNameLst>
                                      </p:cBhvr>
                                      <p:tavLst>
                                        <p:tav tm="0">
                                          <p:val>
                                            <p:strVal val="ppt_w"/>
                                          </p:val>
                                        </p:tav>
                                        <p:tav tm="100000">
                                          <p:val>
                                            <p:fltVal val="0"/>
                                          </p:val>
                                        </p:tav>
                                      </p:tavLst>
                                    </p:anim>
                                    <p:anim calcmode="lin" valueType="num">
                                      <p:cBhvr>
                                        <p:cTn id="26" dur="500"/>
                                        <p:tgtEl>
                                          <p:spTgt spid="30728"/>
                                        </p:tgtEl>
                                        <p:attrNameLst>
                                          <p:attrName>ppt_h</p:attrName>
                                        </p:attrNameLst>
                                      </p:cBhvr>
                                      <p:tavLst>
                                        <p:tav tm="0">
                                          <p:val>
                                            <p:strVal val="ppt_h"/>
                                          </p:val>
                                        </p:tav>
                                        <p:tav tm="100000">
                                          <p:val>
                                            <p:fltVal val="0"/>
                                          </p:val>
                                        </p:tav>
                                      </p:tavLst>
                                    </p:anim>
                                    <p:animEffect transition="out" filter="fade">
                                      <p:cBhvr>
                                        <p:cTn id="27" dur="500"/>
                                        <p:tgtEl>
                                          <p:spTgt spid="30728"/>
                                        </p:tgtEl>
                                      </p:cBhvr>
                                    </p:animEffect>
                                    <p:set>
                                      <p:cBhvr>
                                        <p:cTn id="28" dur="1" fill="hold">
                                          <p:stCondLst>
                                            <p:cond delay="499"/>
                                          </p:stCondLst>
                                        </p:cTn>
                                        <p:tgtEl>
                                          <p:spTgt spid="30728"/>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30729"/>
                                        </p:tgtEl>
                                        <p:attrNameLst>
                                          <p:attrName>style.visibility</p:attrName>
                                        </p:attrNameLst>
                                      </p:cBhvr>
                                      <p:to>
                                        <p:strVal val="visible"/>
                                      </p:to>
                                    </p:set>
                                    <p:anim calcmode="lin" valueType="num">
                                      <p:cBhvr>
                                        <p:cTn id="31" dur="500" fill="hold"/>
                                        <p:tgtEl>
                                          <p:spTgt spid="30729"/>
                                        </p:tgtEl>
                                        <p:attrNameLst>
                                          <p:attrName>ppt_w</p:attrName>
                                        </p:attrNameLst>
                                      </p:cBhvr>
                                      <p:tavLst>
                                        <p:tav tm="0">
                                          <p:val>
                                            <p:fltVal val="0"/>
                                          </p:val>
                                        </p:tav>
                                        <p:tav tm="100000">
                                          <p:val>
                                            <p:strVal val="#ppt_w"/>
                                          </p:val>
                                        </p:tav>
                                      </p:tavLst>
                                    </p:anim>
                                    <p:anim calcmode="lin" valueType="num">
                                      <p:cBhvr>
                                        <p:cTn id="32" dur="500" fill="hold"/>
                                        <p:tgtEl>
                                          <p:spTgt spid="30729"/>
                                        </p:tgtEl>
                                        <p:attrNameLst>
                                          <p:attrName>ppt_h</p:attrName>
                                        </p:attrNameLst>
                                      </p:cBhvr>
                                      <p:tavLst>
                                        <p:tav tm="0">
                                          <p:val>
                                            <p:fltVal val="0"/>
                                          </p:val>
                                        </p:tav>
                                        <p:tav tm="100000">
                                          <p:val>
                                            <p:strVal val="#ppt_h"/>
                                          </p:val>
                                        </p:tav>
                                      </p:tavLst>
                                    </p:anim>
                                    <p:animEffect transition="in" filter="fade">
                                      <p:cBhvr>
                                        <p:cTn id="33" dur="500"/>
                                        <p:tgtEl>
                                          <p:spTgt spid="3072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xit" presetSubtype="0" fill="hold" grpId="1" nodeType="clickEffect">
                                  <p:stCondLst>
                                    <p:cond delay="0"/>
                                  </p:stCondLst>
                                  <p:childTnLst>
                                    <p:anim calcmode="lin" valueType="num">
                                      <p:cBhvr>
                                        <p:cTn id="37" dur="500"/>
                                        <p:tgtEl>
                                          <p:spTgt spid="30729"/>
                                        </p:tgtEl>
                                        <p:attrNameLst>
                                          <p:attrName>ppt_w</p:attrName>
                                        </p:attrNameLst>
                                      </p:cBhvr>
                                      <p:tavLst>
                                        <p:tav tm="0">
                                          <p:val>
                                            <p:strVal val="ppt_w"/>
                                          </p:val>
                                        </p:tav>
                                        <p:tav tm="100000">
                                          <p:val>
                                            <p:fltVal val="0"/>
                                          </p:val>
                                        </p:tav>
                                      </p:tavLst>
                                    </p:anim>
                                    <p:anim calcmode="lin" valueType="num">
                                      <p:cBhvr>
                                        <p:cTn id="38" dur="500"/>
                                        <p:tgtEl>
                                          <p:spTgt spid="30729"/>
                                        </p:tgtEl>
                                        <p:attrNameLst>
                                          <p:attrName>ppt_h</p:attrName>
                                        </p:attrNameLst>
                                      </p:cBhvr>
                                      <p:tavLst>
                                        <p:tav tm="0">
                                          <p:val>
                                            <p:strVal val="ppt_h"/>
                                          </p:val>
                                        </p:tav>
                                        <p:tav tm="100000">
                                          <p:val>
                                            <p:fltVal val="0"/>
                                          </p:val>
                                        </p:tav>
                                      </p:tavLst>
                                    </p:anim>
                                    <p:animEffect transition="out" filter="fade">
                                      <p:cBhvr>
                                        <p:cTn id="39" dur="500"/>
                                        <p:tgtEl>
                                          <p:spTgt spid="30729"/>
                                        </p:tgtEl>
                                      </p:cBhvr>
                                    </p:animEffect>
                                    <p:set>
                                      <p:cBhvr>
                                        <p:cTn id="40" dur="1" fill="hold">
                                          <p:stCondLst>
                                            <p:cond delay="499"/>
                                          </p:stCondLst>
                                        </p:cTn>
                                        <p:tgtEl>
                                          <p:spTgt spid="3072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30733"/>
                                        </p:tgtEl>
                                        <p:attrNameLst>
                                          <p:attrName>style.visibility</p:attrName>
                                        </p:attrNameLst>
                                      </p:cBhvr>
                                      <p:to>
                                        <p:strVal val="visible"/>
                                      </p:to>
                                    </p:set>
                                    <p:anim calcmode="lin" valueType="num">
                                      <p:cBhvr>
                                        <p:cTn id="45" dur="500" fill="hold"/>
                                        <p:tgtEl>
                                          <p:spTgt spid="30733"/>
                                        </p:tgtEl>
                                        <p:attrNameLst>
                                          <p:attrName>ppt_w</p:attrName>
                                        </p:attrNameLst>
                                      </p:cBhvr>
                                      <p:tavLst>
                                        <p:tav tm="0">
                                          <p:val>
                                            <p:fltVal val="0"/>
                                          </p:val>
                                        </p:tav>
                                        <p:tav tm="100000">
                                          <p:val>
                                            <p:strVal val="#ppt_w"/>
                                          </p:val>
                                        </p:tav>
                                      </p:tavLst>
                                    </p:anim>
                                    <p:anim calcmode="lin" valueType="num">
                                      <p:cBhvr>
                                        <p:cTn id="46" dur="500" fill="hold"/>
                                        <p:tgtEl>
                                          <p:spTgt spid="30733"/>
                                        </p:tgtEl>
                                        <p:attrNameLst>
                                          <p:attrName>ppt_h</p:attrName>
                                        </p:attrNameLst>
                                      </p:cBhvr>
                                      <p:tavLst>
                                        <p:tav tm="0">
                                          <p:val>
                                            <p:fltVal val="0"/>
                                          </p:val>
                                        </p:tav>
                                        <p:tav tm="100000">
                                          <p:val>
                                            <p:strVal val="#ppt_h"/>
                                          </p:val>
                                        </p:tav>
                                      </p:tavLst>
                                    </p:anim>
                                    <p:animEffect transition="in" filter="fade">
                                      <p:cBhvr>
                                        <p:cTn id="47" dur="500"/>
                                        <p:tgtEl>
                                          <p:spTgt spid="307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0727" grpId="1" animBg="1"/>
      <p:bldP spid="30728" grpId="0" animBg="1"/>
      <p:bldP spid="30728" grpId="1" animBg="1"/>
      <p:bldP spid="30729" grpId="0" animBg="1"/>
      <p:bldP spid="3072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2667000" y="0"/>
            <a:ext cx="7772400" cy="838200"/>
          </a:xfrm>
        </p:spPr>
        <p:txBody>
          <a:bodyPr/>
          <a:lstStyle/>
          <a:p>
            <a:r>
              <a:rPr lang="en-US" altLang="en-US"/>
              <a:t>Image Analysis</a:t>
            </a:r>
          </a:p>
        </p:txBody>
      </p:sp>
      <p:sp>
        <p:nvSpPr>
          <p:cNvPr id="12290" name="Rectangle 3"/>
          <p:cNvSpPr>
            <a:spLocks noGrp="1" noChangeArrowheads="1"/>
          </p:cNvSpPr>
          <p:nvPr>
            <p:ph type="body" idx="1"/>
          </p:nvPr>
        </p:nvSpPr>
        <p:spPr>
          <a:xfrm>
            <a:off x="1524000" y="914400"/>
            <a:ext cx="9144000" cy="5943600"/>
          </a:xfrm>
        </p:spPr>
        <p:txBody>
          <a:bodyPr/>
          <a:lstStyle/>
          <a:p>
            <a:r>
              <a:rPr lang="en-US" altLang="en-US" sz="3800"/>
              <a:t>Examine the image on the next slide &amp; answer these questions:</a:t>
            </a:r>
          </a:p>
          <a:p>
            <a:pPr lvl="1"/>
            <a:r>
              <a:rPr lang="en-US" altLang="en-US" sz="3800">
                <a:solidFill>
                  <a:srgbClr val="0000CC"/>
                </a:solidFill>
              </a:rPr>
              <a:t>What point might the artist be making about the American West?</a:t>
            </a:r>
          </a:p>
          <a:p>
            <a:pPr lvl="1"/>
            <a:r>
              <a:rPr lang="en-US" altLang="en-US" sz="3800">
                <a:solidFill>
                  <a:schemeClr val="folHlink"/>
                </a:solidFill>
              </a:rPr>
              <a:t>What type of American traveled West? Was this an easy journey? </a:t>
            </a:r>
          </a:p>
          <a:p>
            <a:pPr lvl="1"/>
            <a:r>
              <a:rPr lang="en-US" altLang="en-US" sz="3800">
                <a:solidFill>
                  <a:srgbClr val="006600"/>
                </a:solidFill>
              </a:rPr>
              <a:t>Why would Americans make the journey into the West?</a:t>
            </a:r>
            <a:endParaRPr lang="en-US" altLang="en-US" sz="3800">
              <a:solidFill>
                <a:srgbClr val="660066"/>
              </a:solidFill>
            </a:endParaRPr>
          </a:p>
        </p:txBody>
      </p:sp>
    </p:spTree>
    <p:extLst>
      <p:ext uri="{BB962C8B-B14F-4D97-AF65-F5344CB8AC3E}">
        <p14:creationId xmlns:p14="http://schemas.microsoft.com/office/powerpoint/2010/main" val="709339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120900" y="381001"/>
            <a:ext cx="8178800" cy="1120775"/>
          </a:xfrm>
          <a:solidFill>
            <a:srgbClr val="FFFF00"/>
          </a:solidFill>
        </p:spPr>
        <p:txBody>
          <a:bodyPr/>
          <a:lstStyle/>
          <a:p>
            <a:r>
              <a:rPr lang="en-US" altLang="x-none" sz="3000" b="1" u="sng">
                <a:ea typeface="ＭＳ Ｐゴシック" charset="-128"/>
                <a:cs typeface="ＭＳ Ｐゴシック" charset="-128"/>
              </a:rPr>
              <a:t>ACTIVITY</a:t>
            </a:r>
            <a:r>
              <a:rPr lang="en-US" altLang="x-none" sz="3000" b="1">
                <a:ea typeface="ＭＳ Ｐゴシック" charset="-128"/>
                <a:cs typeface="ＭＳ Ｐゴシック" charset="-128"/>
              </a:rPr>
              <a:t>: Should we have declared war on Mexico? </a:t>
            </a:r>
          </a:p>
        </p:txBody>
      </p:sp>
      <p:sp>
        <p:nvSpPr>
          <p:cNvPr id="62466" name="Content Placeholder 2"/>
          <p:cNvSpPr>
            <a:spLocks noGrp="1"/>
          </p:cNvSpPr>
          <p:nvPr>
            <p:ph idx="1"/>
          </p:nvPr>
        </p:nvSpPr>
        <p:spPr>
          <a:xfrm>
            <a:off x="1524000" y="1611313"/>
            <a:ext cx="9144000" cy="3194050"/>
          </a:xfrm>
        </p:spPr>
        <p:txBody>
          <a:bodyPr>
            <a:normAutofit lnSpcReduction="10000"/>
          </a:bodyPr>
          <a:lstStyle/>
          <a:p>
            <a:pPr marL="557213" indent="-557213">
              <a:buFont typeface="Times New Roman" charset="0"/>
              <a:buAutoNum type="arabicPeriod"/>
            </a:pPr>
            <a:r>
              <a:rPr lang="en-US" altLang="x-none" sz="2600">
                <a:ea typeface="ＭＳ Ｐゴシック" charset="-128"/>
                <a:cs typeface="ＭＳ Ｐゴシック" charset="-128"/>
              </a:rPr>
              <a:t>With the person next to you, review your notes from today’s lesson and answer the question: </a:t>
            </a:r>
            <a:r>
              <a:rPr lang="en-US" altLang="x-none" sz="2600" b="1" i="1">
                <a:ea typeface="ＭＳ Ｐゴシック" charset="-128"/>
                <a:cs typeface="ＭＳ Ｐゴシック" charset="-128"/>
              </a:rPr>
              <a:t>Would you have supported the controversial war with Mexico?</a:t>
            </a:r>
          </a:p>
          <a:p>
            <a:pPr marL="557213" indent="-557213">
              <a:buFont typeface="Times New Roman" charset="0"/>
              <a:buAutoNum type="arabicPeriod"/>
            </a:pPr>
            <a:r>
              <a:rPr lang="en-US" altLang="x-none" sz="2600">
                <a:ea typeface="ＭＳ Ｐゴシック" charset="-128"/>
                <a:cs typeface="ＭＳ Ｐゴシック" charset="-128"/>
              </a:rPr>
              <a:t>Then, with your partner </a:t>
            </a:r>
            <a:r>
              <a:rPr lang="en-US" altLang="x-none" sz="2600" b="1" u="sng">
                <a:ea typeface="ＭＳ Ｐゴシック" charset="-128"/>
                <a:cs typeface="ＭＳ Ｐゴシック" charset="-128"/>
              </a:rPr>
              <a:t>create a two column chart </a:t>
            </a:r>
            <a:r>
              <a:rPr lang="en-US" altLang="x-none" sz="2600">
                <a:ea typeface="ＭＳ Ｐゴシック" charset="-128"/>
                <a:cs typeface="ＭＳ Ｐゴシック" charset="-128"/>
              </a:rPr>
              <a:t>listing the </a:t>
            </a:r>
            <a:r>
              <a:rPr lang="en-US" altLang="x-none" sz="2600" b="1" u="sng">
                <a:ea typeface="ＭＳ Ｐゴシック" charset="-128"/>
                <a:cs typeface="ＭＳ Ｐゴシック" charset="-128"/>
              </a:rPr>
              <a:t>reasons FOR or AGAINST</a:t>
            </a:r>
            <a:r>
              <a:rPr lang="en-US" altLang="x-none" sz="2600" b="1">
                <a:ea typeface="ＭＳ Ｐゴシック" charset="-128"/>
                <a:cs typeface="ＭＳ Ｐゴシック" charset="-128"/>
              </a:rPr>
              <a:t> going to war with Mexico</a:t>
            </a:r>
            <a:r>
              <a:rPr lang="en-US" altLang="x-none" sz="2600">
                <a:ea typeface="ＭＳ Ｐゴシック" charset="-128"/>
                <a:cs typeface="ＭＳ Ｐゴシック" charset="-128"/>
              </a:rPr>
              <a:t>.</a:t>
            </a:r>
          </a:p>
          <a:p>
            <a:pPr marL="557213" indent="-557213">
              <a:buFont typeface="Times New Roman" charset="0"/>
              <a:buAutoNum type="arabicPeriod"/>
            </a:pPr>
            <a:r>
              <a:rPr lang="en-US" altLang="x-none" sz="2600">
                <a:ea typeface="ＭＳ Ｐゴシック" charset="-128"/>
                <a:cs typeface="ＭＳ Ｐゴシック" charset="-128"/>
              </a:rPr>
              <a:t>Try to keep the reasons in the </a:t>
            </a:r>
            <a:r>
              <a:rPr lang="en-US" altLang="x-none" sz="2600" b="1">
                <a:ea typeface="ＭＳ Ｐゴシック" charset="-128"/>
                <a:cs typeface="ＭＳ Ｐゴシック" charset="-128"/>
              </a:rPr>
              <a:t>context of the times in terms of how Americans would have felt in the 1840</a:t>
            </a:r>
            <a:r>
              <a:rPr lang="en-US" altLang="en-US" sz="2600" b="1">
                <a:ea typeface="ＭＳ Ｐゴシック" charset="-128"/>
                <a:cs typeface="ＭＳ Ｐゴシック" charset="-128"/>
              </a:rPr>
              <a:t>’</a:t>
            </a:r>
            <a:r>
              <a:rPr lang="en-US" altLang="x-none" sz="2600" b="1">
                <a:ea typeface="ＭＳ Ｐゴシック" charset="-128"/>
                <a:cs typeface="ＭＳ Ｐゴシック" charset="-128"/>
              </a:rPr>
              <a:t>s</a:t>
            </a:r>
            <a:r>
              <a:rPr lang="en-US" altLang="x-none" sz="2600">
                <a:ea typeface="ＭＳ Ｐゴシック" charset="-128"/>
                <a:cs typeface="ＭＳ Ｐゴシック" charset="-128"/>
              </a:rPr>
              <a:t>. Discuss what we have just reviewed in the lesson.</a:t>
            </a:r>
          </a:p>
        </p:txBody>
      </p:sp>
      <p:sp>
        <p:nvSpPr>
          <p:cNvPr id="2" name="Rectangle 1"/>
          <p:cNvSpPr/>
          <p:nvPr/>
        </p:nvSpPr>
        <p:spPr>
          <a:xfrm>
            <a:off x="3810000" y="5638801"/>
            <a:ext cx="4949112" cy="992579"/>
          </a:xfrm>
          <a:prstGeom prst="rect">
            <a:avLst/>
          </a:prstGeom>
          <a:solidFill>
            <a:srgbClr val="FF0000"/>
          </a:solidFill>
        </p:spPr>
        <p:txBody>
          <a:bodyPr wrap="none" lIns="68580" tIns="34290" rIns="68580" bIns="34290">
            <a:spAutoFit/>
          </a:bodyPr>
          <a:lstStyle/>
          <a:p>
            <a:pPr algn="ctr">
              <a:defRPr/>
            </a:pP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FINISH FOR HOMEWORK</a:t>
            </a:r>
          </a:p>
          <a:p>
            <a:pPr algn="ctr">
              <a:defRPr/>
            </a:pP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IF NOT DONE IN CLASS </a:t>
            </a: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sym typeface="Wingdings"/>
              </a:rPr>
              <a:t></a:t>
            </a:r>
            <a:endPar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endParaRPr>
          </a:p>
        </p:txBody>
      </p:sp>
    </p:spTree>
    <p:extLst>
      <p:ext uri="{BB962C8B-B14F-4D97-AF65-F5344CB8AC3E}">
        <p14:creationId xmlns:p14="http://schemas.microsoft.com/office/powerpoint/2010/main" val="50204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524000" y="0"/>
            <a:ext cx="9144000" cy="838200"/>
          </a:xfrm>
        </p:spPr>
        <p:txBody>
          <a:bodyPr>
            <a:normAutofit fontScale="90000"/>
          </a:bodyPr>
          <a:lstStyle/>
          <a:p>
            <a:pPr>
              <a:lnSpc>
                <a:spcPct val="90000"/>
              </a:lnSpc>
            </a:pPr>
            <a:r>
              <a:rPr lang="en-US" altLang="en-US" sz="3000"/>
              <a:t>“</a:t>
            </a:r>
            <a:r>
              <a:rPr lang="en-US" altLang="en-US" sz="3000" b="1" i="1"/>
              <a:t>Westward the Course of Empire</a:t>
            </a:r>
            <a:r>
              <a:rPr lang="en-US" altLang="en-US" sz="3000"/>
              <a:t>” </a:t>
            </a:r>
            <a:br>
              <a:rPr lang="en-US" altLang="en-US" sz="3000"/>
            </a:br>
            <a:r>
              <a:rPr lang="en-US" altLang="en-US" sz="3000"/>
              <a:t>by Emanuel Leutze</a:t>
            </a:r>
          </a:p>
        </p:txBody>
      </p:sp>
      <p:pic>
        <p:nvPicPr>
          <p:cNvPr id="13314" name="Picture 5" descr="Westward"/>
          <p:cNvPicPr>
            <a:picLocks noChangeAspect="1" noChangeArrowheads="1"/>
          </p:cNvPicPr>
          <p:nvPr/>
        </p:nvPicPr>
        <p:blipFill>
          <a:blip r:embed="rId2">
            <a:extLst>
              <a:ext uri="{28A0092B-C50C-407E-A947-70E740481C1C}">
                <a14:useLocalDpi xmlns:a14="http://schemas.microsoft.com/office/drawing/2010/main" val="0"/>
              </a:ext>
            </a:extLst>
          </a:blip>
          <a:srcRect l="4167"/>
          <a:stretch>
            <a:fillRect/>
          </a:stretch>
        </p:blipFill>
        <p:spPr bwMode="auto">
          <a:xfrm>
            <a:off x="152400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655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noChangeArrowheads="1"/>
          </p:cNvSpPr>
          <p:nvPr>
            <p:ph type="ctrTitle"/>
          </p:nvPr>
        </p:nvSpPr>
        <p:spPr>
          <a:xfrm>
            <a:off x="1514475" y="82551"/>
            <a:ext cx="9144000" cy="862013"/>
          </a:xfrm>
        </p:spPr>
        <p:txBody>
          <a:bodyPr/>
          <a:lstStyle/>
          <a:p>
            <a:pPr eaLnBrk="1" hangingPunct="1"/>
            <a:r>
              <a:rPr lang="en-US" altLang="en-US" sz="5000" i="1">
                <a:hlinkClick r:id="rId2"/>
              </a:rPr>
              <a:t>Manifest Destiny </a:t>
            </a:r>
            <a:endParaRPr lang="en-US" altLang="en-US" sz="5000" i="1"/>
          </a:p>
        </p:txBody>
      </p:sp>
      <p:sp>
        <p:nvSpPr>
          <p:cNvPr id="62469" name="Rectangle 5"/>
          <p:cNvSpPr>
            <a:spLocks noGrp="1" noChangeArrowheads="1"/>
          </p:cNvSpPr>
          <p:nvPr>
            <p:ph type="subTitle" idx="1"/>
          </p:nvPr>
        </p:nvSpPr>
        <p:spPr>
          <a:xfrm>
            <a:off x="1933575" y="944563"/>
            <a:ext cx="8305800" cy="1238250"/>
          </a:xfrm>
        </p:spPr>
        <p:txBody>
          <a:bodyPr/>
          <a:lstStyle/>
          <a:p>
            <a:pPr>
              <a:spcBef>
                <a:spcPts val="0"/>
              </a:spcBef>
              <a:defRPr/>
            </a:pPr>
            <a:r>
              <a:rPr lang="en-US" sz="4000" u="sng" dirty="0">
                <a:effectLst>
                  <a:outerShdw blurRad="38100" dist="38100" dir="2700000" algn="tl">
                    <a:srgbClr val="C0C0C0"/>
                  </a:outerShdw>
                </a:effectLst>
                <a:latin typeface="Times New Roman" pitchFamily="18" charset="0"/>
              </a:rPr>
              <a:t>We need some “elbow room”</a:t>
            </a:r>
            <a:r>
              <a:rPr lang="en-US" sz="4000" dirty="0">
                <a:latin typeface="Times New Roman" pitchFamily="18" charset="0"/>
              </a:rPr>
              <a:t>: </a:t>
            </a:r>
          </a:p>
          <a:p>
            <a:pPr>
              <a:spcBef>
                <a:spcPts val="0"/>
              </a:spcBef>
              <a:defRPr/>
            </a:pPr>
            <a:r>
              <a:rPr lang="en-US" sz="4000" dirty="0">
                <a:latin typeface="Times New Roman" pitchFamily="18" charset="0"/>
              </a:rPr>
              <a:t>Texas, Oregon, &amp; California</a:t>
            </a:r>
          </a:p>
        </p:txBody>
      </p:sp>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347914"/>
            <a:ext cx="6096000"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4377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676400" y="-76200"/>
            <a:ext cx="8153400" cy="838200"/>
          </a:xfrm>
        </p:spPr>
        <p:txBody>
          <a:bodyPr/>
          <a:lstStyle/>
          <a:p>
            <a:pPr eaLnBrk="1" hangingPunct="1"/>
            <a:r>
              <a:rPr lang="en-US" altLang="en-US" b="1" i="1"/>
              <a:t>Manifest Destiny</a:t>
            </a:r>
          </a:p>
        </p:txBody>
      </p:sp>
      <p:sp>
        <p:nvSpPr>
          <p:cNvPr id="15363" name="Rectangle 3"/>
          <p:cNvSpPr>
            <a:spLocks noGrp="1" noChangeArrowheads="1"/>
          </p:cNvSpPr>
          <p:nvPr>
            <p:ph type="body" idx="1"/>
          </p:nvPr>
        </p:nvSpPr>
        <p:spPr>
          <a:xfrm>
            <a:off x="1524000" y="762000"/>
            <a:ext cx="9144000" cy="6096000"/>
          </a:xfrm>
        </p:spPr>
        <p:txBody>
          <a:bodyPr/>
          <a:lstStyle/>
          <a:p>
            <a:pPr eaLnBrk="1" hangingPunct="1">
              <a:lnSpc>
                <a:spcPct val="85000"/>
              </a:lnSpc>
              <a:spcBef>
                <a:spcPct val="15000"/>
              </a:spcBef>
              <a:defRPr/>
            </a:pPr>
            <a:r>
              <a:rPr lang="en-US" altLang="en-US" sz="2700" dirty="0"/>
              <a:t>The spread of settlers beyond U.S. borders led to </a:t>
            </a:r>
            <a:r>
              <a:rPr lang="en-US" altLang="en-US" sz="2700" b="1" dirty="0"/>
              <a:t>widespread calls for annexation of newly-settled lands</a:t>
            </a:r>
          </a:p>
          <a:p>
            <a:pPr eaLnBrk="1" hangingPunct="1">
              <a:lnSpc>
                <a:spcPct val="85000"/>
              </a:lnSpc>
              <a:spcBef>
                <a:spcPct val="15000"/>
              </a:spcBef>
              <a:defRPr/>
            </a:pPr>
            <a:r>
              <a:rPr lang="en-US" altLang="en-US" sz="2700" dirty="0"/>
              <a:t>The term “</a:t>
            </a:r>
            <a:r>
              <a:rPr lang="en-US" altLang="en-US" sz="2700" b="1" i="1" dirty="0"/>
              <a:t>Manifest Destiny</a:t>
            </a:r>
            <a:r>
              <a:rPr lang="en-US" altLang="en-US" sz="2700" dirty="0"/>
              <a:t>” was 1</a:t>
            </a:r>
            <a:r>
              <a:rPr lang="en-US" altLang="en-US" sz="2700" baseline="30000" dirty="0"/>
              <a:t>st</a:t>
            </a:r>
            <a:r>
              <a:rPr lang="en-US" altLang="en-US" sz="2700" dirty="0"/>
              <a:t> used in 1845 by newspaper editor </a:t>
            </a:r>
            <a:r>
              <a:rPr lang="en-US" altLang="en-US" sz="2700" b="1" i="1" dirty="0"/>
              <a:t>John O’Sullivan</a:t>
            </a:r>
            <a:r>
              <a:rPr lang="en-US" altLang="en-US" sz="2700" dirty="0"/>
              <a:t>, who said:</a:t>
            </a:r>
          </a:p>
          <a:p>
            <a:pPr eaLnBrk="1" hangingPunct="1">
              <a:lnSpc>
                <a:spcPct val="85000"/>
              </a:lnSpc>
              <a:spcBef>
                <a:spcPct val="15000"/>
              </a:spcBef>
              <a:defRPr/>
            </a:pPr>
            <a:endParaRPr lang="en-US" altLang="en-US" dirty="0"/>
          </a:p>
          <a:p>
            <a:pPr eaLnBrk="1" hangingPunct="1">
              <a:lnSpc>
                <a:spcPct val="85000"/>
              </a:lnSpc>
              <a:spcBef>
                <a:spcPct val="15000"/>
              </a:spcBef>
              <a:defRPr/>
            </a:pPr>
            <a:endParaRPr lang="en-US" altLang="en-US" dirty="0"/>
          </a:p>
          <a:p>
            <a:pPr eaLnBrk="1" hangingPunct="1">
              <a:lnSpc>
                <a:spcPct val="85000"/>
              </a:lnSpc>
              <a:spcBef>
                <a:spcPct val="15000"/>
              </a:spcBef>
              <a:defRPr/>
            </a:pPr>
            <a:endParaRPr lang="en-US" altLang="en-US" dirty="0"/>
          </a:p>
          <a:p>
            <a:pPr eaLnBrk="1" hangingPunct="1">
              <a:lnSpc>
                <a:spcPct val="85000"/>
              </a:lnSpc>
              <a:spcBef>
                <a:spcPct val="15000"/>
              </a:spcBef>
              <a:defRPr/>
            </a:pPr>
            <a:endParaRPr lang="en-US" altLang="en-US" dirty="0"/>
          </a:p>
          <a:p>
            <a:pPr marL="0" indent="0">
              <a:lnSpc>
                <a:spcPct val="85000"/>
              </a:lnSpc>
              <a:spcBef>
                <a:spcPct val="15000"/>
              </a:spcBef>
              <a:buNone/>
              <a:defRPr/>
            </a:pPr>
            <a:endParaRPr lang="en-US" altLang="en-US" sz="2500" dirty="0"/>
          </a:p>
          <a:p>
            <a:pPr marL="0" indent="0">
              <a:lnSpc>
                <a:spcPct val="85000"/>
              </a:lnSpc>
              <a:spcBef>
                <a:spcPct val="15000"/>
              </a:spcBef>
              <a:buNone/>
              <a:defRPr/>
            </a:pPr>
            <a:endParaRPr lang="en-US" altLang="en-US" sz="2500" dirty="0"/>
          </a:p>
          <a:p>
            <a:pPr lvl="1" eaLnBrk="1" hangingPunct="1">
              <a:lnSpc>
                <a:spcPct val="85000"/>
              </a:lnSpc>
              <a:spcBef>
                <a:spcPct val="15000"/>
              </a:spcBef>
              <a:buSzPct val="75000"/>
              <a:defRPr/>
            </a:pPr>
            <a:r>
              <a:rPr lang="en-US" altLang="en-US" sz="2500" dirty="0"/>
              <a:t>God wants the USA (“His chosen nation”) to become stronger</a:t>
            </a:r>
          </a:p>
          <a:p>
            <a:pPr lvl="1" eaLnBrk="1" hangingPunct="1">
              <a:lnSpc>
                <a:spcPct val="85000"/>
              </a:lnSpc>
              <a:spcBef>
                <a:spcPct val="15000"/>
              </a:spcBef>
              <a:buSzPct val="75000"/>
              <a:defRPr/>
            </a:pPr>
            <a:r>
              <a:rPr lang="en-US" altLang="en-US" sz="2500" dirty="0"/>
              <a:t>Expansion of American democracy &amp; economic opportunities were a good thing</a:t>
            </a:r>
          </a:p>
        </p:txBody>
      </p:sp>
      <p:sp>
        <p:nvSpPr>
          <p:cNvPr id="4" name="Rectangle 3"/>
          <p:cNvSpPr/>
          <p:nvPr/>
        </p:nvSpPr>
        <p:spPr>
          <a:xfrm>
            <a:off x="2776534" y="2840504"/>
            <a:ext cx="6638933" cy="1938992"/>
          </a:xfrm>
          <a:prstGeom prst="rect">
            <a:avLst/>
          </a:prstGeom>
          <a:solidFill>
            <a:schemeClr val="accent2"/>
          </a:solidFill>
        </p:spPr>
        <p:txBody>
          <a:bodyPr wrap="none">
            <a:spAutoFit/>
          </a:bodyPr>
          <a:lstStyle/>
          <a:p>
            <a:pPr algn="ctr" eaLnBrk="1" hangingPunct="1">
              <a:defRPr/>
            </a:pP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rPr>
              <a:t>“We are the nation of human </a:t>
            </a:r>
          </a:p>
          <a:p>
            <a:pPr algn="ctr" eaLnBrk="1" hangingPunct="1">
              <a:defRPr/>
            </a:pP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rPr>
              <a:t>progress, and who will, what</a:t>
            </a:r>
          </a:p>
          <a:p>
            <a:pPr algn="ctr" eaLnBrk="1" hangingPunct="1">
              <a:defRPr/>
            </a:pP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rPr>
              <a:t>can, set limits to our onward march?”</a:t>
            </a:r>
          </a:p>
          <a:p>
            <a:pPr algn="ctr" eaLnBrk="1" hangingPunct="1">
              <a:defRPr/>
            </a:pPr>
            <a:r>
              <a:rPr lang="en-US" sz="3000" b="1" spc="50" dirty="0">
                <a:ln w="9525" cmpd="sng">
                  <a:solidFill>
                    <a:schemeClr val="accent1"/>
                  </a:solidFill>
                  <a:prstDash val="solid"/>
                </a:ln>
                <a:solidFill>
                  <a:srgbClr val="70AD47">
                    <a:tint val="1000"/>
                  </a:srgbClr>
                </a:solidFill>
                <a:effectLst>
                  <a:glow rad="38100">
                    <a:schemeClr val="accent1">
                      <a:alpha val="40000"/>
                    </a:schemeClr>
                  </a:glow>
                </a:effectLst>
              </a:rPr>
              <a:t>	- John O’Sullivan</a:t>
            </a:r>
          </a:p>
        </p:txBody>
      </p:sp>
    </p:spTree>
    <p:extLst>
      <p:ext uri="{BB962C8B-B14F-4D97-AF65-F5344CB8AC3E}">
        <p14:creationId xmlns:p14="http://schemas.microsoft.com/office/powerpoint/2010/main" val="8842439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7086600" y="0"/>
            <a:ext cx="3124200" cy="2819400"/>
          </a:xfrm>
          <a:noFill/>
          <a:effectLst>
            <a:outerShdw dist="35921" dir="2700000" algn="ctr" rotWithShape="0">
              <a:schemeClr val="bg2"/>
            </a:outerShdw>
          </a:effectLst>
          <a:extLst>
            <a:ext uri="{91240B29-F687-4F45-9708-019B960494DF}">
              <a14:hiddenLine xmlns:a14="http://schemas.microsoft.com/office/drawing/2010/main" w="9525">
                <a:solidFill>
                  <a:schemeClr val="bg2"/>
                </a:solidFill>
                <a:miter lim="800000"/>
                <a:headEnd/>
                <a:tailEnd/>
              </a14:hiddenLine>
            </a:ext>
          </a:extLst>
        </p:spPr>
        <p:txBody>
          <a:bodyPr/>
          <a:lstStyle/>
          <a:p>
            <a:pPr eaLnBrk="1" hangingPunct="1"/>
            <a:r>
              <a:rPr lang="en-US" altLang="en-US">
                <a:solidFill>
                  <a:srgbClr val="663300"/>
                </a:solidFill>
                <a:latin typeface="Wrangler" charset="0"/>
              </a:rPr>
              <a:t>“American Progress” by John Gast, 1872</a:t>
            </a:r>
          </a:p>
        </p:txBody>
      </p:sp>
      <p:pic>
        <p:nvPicPr>
          <p:cNvPr id="16386" name="Picture 3" descr="AmericanProgress-JohnGast-1872"/>
          <p:cNvPicPr>
            <a:picLocks noGrp="1" noChangeAspect="1" noChangeArrowheads="1"/>
          </p:cNvPicPr>
          <p:nvPr>
            <p:ph idx="1"/>
          </p:nvPr>
        </p:nvPicPr>
        <p:blipFill>
          <a:blip r:embed="rId2">
            <a:lum bright="24000" contrast="12000"/>
            <a:extLst>
              <a:ext uri="{28A0092B-C50C-407E-A947-70E740481C1C}">
                <a14:useLocalDpi xmlns:a14="http://schemas.microsoft.com/office/drawing/2010/main" val="0"/>
              </a:ext>
            </a:extLst>
          </a:blip>
          <a:srcRect l="1537"/>
          <a:stretch>
            <a:fillRect/>
          </a:stretch>
        </p:blipFill>
        <p:spPr>
          <a:xfrm>
            <a:off x="1524001" y="0"/>
            <a:ext cx="5395913" cy="6858000"/>
          </a:xfrm>
          <a:noFill/>
          <a:ln>
            <a:solidFill>
              <a:srgbClr val="6633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1"/>
          <p:cNvSpPr>
            <a:spLocks noChangeArrowheads="1"/>
          </p:cNvSpPr>
          <p:nvPr/>
        </p:nvSpPr>
        <p:spPr bwMode="auto">
          <a:xfrm>
            <a:off x="7124700" y="3429001"/>
            <a:ext cx="33909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buClrTx/>
              <a:buSzTx/>
              <a:buFont typeface="Arial" charset="0"/>
              <a:buChar char="•"/>
            </a:pPr>
            <a:r>
              <a:rPr lang="en-US" altLang="x-none" sz="2800">
                <a:latin typeface="Calibri" charset="0"/>
              </a:rPr>
              <a:t> It was our </a:t>
            </a:r>
            <a:r>
              <a:rPr lang="en-US" altLang="en-US" sz="2800" b="1" u="sng">
                <a:solidFill>
                  <a:srgbClr val="FF0000"/>
                </a:solidFill>
                <a:latin typeface="Calibri" charset="0"/>
              </a:rPr>
              <a:t>“</a:t>
            </a:r>
            <a:r>
              <a:rPr lang="en-US" altLang="ja-JP" sz="2800" b="1" u="sng">
                <a:solidFill>
                  <a:srgbClr val="FF0000"/>
                </a:solidFill>
                <a:latin typeface="Calibri" charset="0"/>
              </a:rPr>
              <a:t>obvious fate” as Americans</a:t>
            </a:r>
            <a:r>
              <a:rPr lang="en-US" altLang="ja-JP" sz="2800">
                <a:latin typeface="Calibri" charset="0"/>
              </a:rPr>
              <a:t>!</a:t>
            </a:r>
          </a:p>
          <a:p>
            <a:pPr>
              <a:buClrTx/>
              <a:buSzTx/>
              <a:buFont typeface="Arial" charset="0"/>
              <a:buChar char="•"/>
            </a:pPr>
            <a:r>
              <a:rPr lang="en-US" altLang="x-none" sz="2800">
                <a:latin typeface="Calibri" charset="0"/>
              </a:rPr>
              <a:t> </a:t>
            </a:r>
            <a:r>
              <a:rPr lang="en-US" altLang="x-none" sz="2800" b="1" u="sng">
                <a:solidFill>
                  <a:srgbClr val="FF0000"/>
                </a:solidFill>
                <a:latin typeface="Calibri" charset="0"/>
              </a:rPr>
              <a:t>God wanted the USA to expand from ocean to ocean</a:t>
            </a:r>
          </a:p>
        </p:txBody>
      </p:sp>
    </p:spTree>
    <p:extLst>
      <p:ext uri="{BB962C8B-B14F-4D97-AF65-F5344CB8AC3E}">
        <p14:creationId xmlns:p14="http://schemas.microsoft.com/office/powerpoint/2010/main" val="901616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7514" y="1485900"/>
            <a:ext cx="6440487"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00188" y="425232"/>
            <a:ext cx="9167813" cy="646331"/>
          </a:xfrm>
          <a:prstGeom prst="rect">
            <a:avLst/>
          </a:prstGeom>
          <a:solidFill>
            <a:schemeClr val="accent2"/>
          </a:solidFill>
        </p:spPr>
        <p:txBody>
          <a:bodyPr lIns="68580" tIns="34290" rIns="68580" bIns="34290">
            <a:spAutoFit/>
          </a:bodyPr>
          <a:lstStyle/>
          <a:p>
            <a:pPr algn="ctr" eaLnBrk="1" hangingPunct="1">
              <a:defRPr/>
            </a:pPr>
            <a:r>
              <a:rPr lang="en-US" sz="375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Ladies and Gentlemen, our next President!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503364"/>
            <a:ext cx="1254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1989139"/>
            <a:ext cx="14493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38301" y="3327401"/>
            <a:ext cx="12430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5263" y="1503364"/>
            <a:ext cx="3725863"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808299" y="5226597"/>
            <a:ext cx="3039615" cy="692497"/>
          </a:xfrm>
          <a:prstGeom prst="rect">
            <a:avLst/>
          </a:prstGeom>
          <a:noFill/>
        </p:spPr>
        <p:txBody>
          <a:bodyPr wrap="none" lIns="68580" tIns="34290" rIns="68580" bIns="34290">
            <a:spAutoFit/>
          </a:bodyPr>
          <a:lstStyle/>
          <a:p>
            <a:pPr algn="ctr" eaLnBrk="1" hangingPunct="1">
              <a:defRPr/>
            </a:pPr>
            <a:r>
              <a:rPr lang="en-US" sz="405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James K. Polk</a:t>
            </a:r>
          </a:p>
        </p:txBody>
      </p:sp>
      <p:sp>
        <p:nvSpPr>
          <p:cNvPr id="10" name="TextBox 9"/>
          <p:cNvSpPr txBox="1"/>
          <p:nvPr/>
        </p:nvSpPr>
        <p:spPr>
          <a:xfrm>
            <a:off x="1465263" y="2984501"/>
            <a:ext cx="3725863" cy="2170113"/>
          </a:xfrm>
          <a:prstGeom prst="rect">
            <a:avLst/>
          </a:prstGeom>
          <a:solidFill>
            <a:srgbClr val="FFC000"/>
          </a:solidFill>
        </p:spPr>
        <p:txBody>
          <a:bodyPr>
            <a:spAutoFit/>
          </a:bodyPr>
          <a:lstStyle/>
          <a:p>
            <a:pPr eaLnBrk="1" hangingPunct="1">
              <a:defRPr/>
            </a:pPr>
            <a:r>
              <a:rPr lang="en-US" sz="2700" b="1" dirty="0"/>
              <a:t>11</a:t>
            </a:r>
            <a:r>
              <a:rPr lang="en-US" sz="2700" b="1" baseline="30000" dirty="0"/>
              <a:t>th</a:t>
            </a:r>
            <a:r>
              <a:rPr lang="en-US" sz="2700" b="1" dirty="0"/>
              <a:t> President of the United States</a:t>
            </a:r>
          </a:p>
          <a:p>
            <a:pPr marL="342900" indent="-342900">
              <a:buFont typeface="Wingdings" charset="2"/>
              <a:buChar char="Ø"/>
              <a:defRPr/>
            </a:pPr>
            <a:r>
              <a:rPr lang="en-US" sz="2700" dirty="0"/>
              <a:t>Youngest president ever (at the time </a:t>
            </a:r>
            <a:r>
              <a:rPr lang="mr-IN" sz="2700" dirty="0"/>
              <a:t>–</a:t>
            </a:r>
            <a:r>
              <a:rPr lang="en-US" sz="2700" dirty="0"/>
              <a:t> 49)</a:t>
            </a:r>
          </a:p>
          <a:p>
            <a:pPr marL="342900" indent="-342900">
              <a:buFont typeface="Wingdings" charset="2"/>
              <a:buChar char="Ø"/>
              <a:defRPr/>
            </a:pPr>
            <a:r>
              <a:rPr lang="en-US" sz="2700" dirty="0"/>
              <a:t>“Young Hickory”</a:t>
            </a:r>
          </a:p>
        </p:txBody>
      </p:sp>
      <p:sp>
        <p:nvSpPr>
          <p:cNvPr id="11" name="TextBox 10"/>
          <p:cNvSpPr txBox="1"/>
          <p:nvPr/>
        </p:nvSpPr>
        <p:spPr>
          <a:xfrm>
            <a:off x="5643563" y="4703764"/>
            <a:ext cx="2832100" cy="1754187"/>
          </a:xfrm>
          <a:prstGeom prst="rect">
            <a:avLst/>
          </a:prstGeom>
          <a:solidFill>
            <a:srgbClr val="FFC000"/>
          </a:solidFill>
        </p:spPr>
        <p:txBody>
          <a:bodyPr>
            <a:spAutoFit/>
          </a:bodyPr>
          <a:lstStyle/>
          <a:p>
            <a:pPr eaLnBrk="1" hangingPunct="1">
              <a:defRPr/>
            </a:pPr>
            <a:r>
              <a:rPr lang="en-US" b="1" u="sng" dirty="0">
                <a:solidFill>
                  <a:srgbClr val="C00000"/>
                </a:solidFill>
              </a:rPr>
              <a:t>WHIG PARTY</a:t>
            </a:r>
          </a:p>
          <a:p>
            <a:pPr marL="214313" indent="-214313">
              <a:buFont typeface="Wingdings" charset="2"/>
              <a:buChar char="Ø"/>
              <a:defRPr/>
            </a:pPr>
            <a:r>
              <a:rPr lang="en-US" b="1" u="sng" dirty="0">
                <a:solidFill>
                  <a:srgbClr val="C00000"/>
                </a:solidFill>
              </a:rPr>
              <a:t>HATED Jackson</a:t>
            </a:r>
            <a:r>
              <a:rPr lang="en-US" dirty="0">
                <a:solidFill>
                  <a:srgbClr val="C00000"/>
                </a:solidFill>
              </a:rPr>
              <a:t> </a:t>
            </a:r>
            <a:r>
              <a:rPr lang="en-US" dirty="0"/>
              <a:t>and his Democratic Party</a:t>
            </a:r>
          </a:p>
          <a:p>
            <a:pPr marL="214313" indent="-214313">
              <a:buFont typeface="Wingdings" charset="2"/>
              <a:buChar char="Ø"/>
              <a:defRPr/>
            </a:pPr>
            <a:r>
              <a:rPr lang="en-US" b="1" u="sng" dirty="0">
                <a:solidFill>
                  <a:srgbClr val="C00000"/>
                </a:solidFill>
              </a:rPr>
              <a:t>Congress &gt; Presidency</a:t>
            </a:r>
          </a:p>
          <a:p>
            <a:pPr marL="214313" indent="-214313">
              <a:buFont typeface="Wingdings" charset="2"/>
              <a:buChar char="Ø"/>
              <a:defRPr/>
            </a:pPr>
            <a:r>
              <a:rPr lang="en-US" dirty="0"/>
              <a:t>LOVED modernization, and banking</a:t>
            </a:r>
          </a:p>
        </p:txBody>
      </p:sp>
    </p:spTree>
    <p:extLst>
      <p:ext uri="{BB962C8B-B14F-4D97-AF65-F5344CB8AC3E}">
        <p14:creationId xmlns:p14="http://schemas.microsoft.com/office/powerpoint/2010/main" val="831818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xit" presetSubtype="4" fill="hold" nodeType="clickEffect">
                                  <p:stCondLst>
                                    <p:cond delay="0"/>
                                  </p:stCondLst>
                                  <p:childTnLst>
                                    <p:anim calcmode="lin" valueType="num">
                                      <p:cBhvr additive="base">
                                        <p:cTn id="10" dur="500"/>
                                        <p:tgtEl>
                                          <p:spTgt spid="5"/>
                                        </p:tgtEl>
                                        <p:attrNameLst>
                                          <p:attrName>ppt_y</p:attrName>
                                        </p:attrNameLst>
                                      </p:cBhvr>
                                      <p:tavLst>
                                        <p:tav tm="0">
                                          <p:val>
                                            <p:strVal val="#ppt_y"/>
                                          </p:val>
                                        </p:tav>
                                        <p:tav tm="100000">
                                          <p:val>
                                            <p:strVal val="#ppt_y+#ppt_h*1.125000"/>
                                          </p:val>
                                        </p:tav>
                                      </p:tavLst>
                                    </p:anim>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xit" presetSubtype="4" fill="hold" nodeType="clickEffect">
                                  <p:stCondLst>
                                    <p:cond delay="0"/>
                                  </p:stCondLst>
                                  <p:childTnLst>
                                    <p:anim calcmode="lin" valueType="num">
                                      <p:cBhvr additive="base">
                                        <p:cTn id="20" dur="500"/>
                                        <p:tgtEl>
                                          <p:spTgt spid="6"/>
                                        </p:tgtEl>
                                        <p:attrNameLst>
                                          <p:attrName>ppt_y</p:attrName>
                                        </p:attrNameLst>
                                      </p:cBhvr>
                                      <p:tavLst>
                                        <p:tav tm="0">
                                          <p:val>
                                            <p:strVal val="#ppt_y"/>
                                          </p:val>
                                        </p:tav>
                                        <p:tav tm="100000">
                                          <p:val>
                                            <p:strVal val="#ppt_y+#ppt_h*1.125000"/>
                                          </p:val>
                                        </p:tav>
                                      </p:tavLst>
                                    </p:anim>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xit" presetSubtype="4" fill="hold" nodeType="clickEffect">
                                  <p:stCondLst>
                                    <p:cond delay="0"/>
                                  </p:stCondLst>
                                  <p:childTnLst>
                                    <p:anim calcmode="lin" valueType="num">
                                      <p:cBhvr additive="base">
                                        <p:cTn id="30" dur="500"/>
                                        <p:tgtEl>
                                          <p:spTgt spid="7"/>
                                        </p:tgtEl>
                                        <p:attrNameLst>
                                          <p:attrName>ppt_y</p:attrName>
                                        </p:attrNameLst>
                                      </p:cBhvr>
                                      <p:tavLst>
                                        <p:tav tm="0">
                                          <p:val>
                                            <p:strVal val="#ppt_y"/>
                                          </p:val>
                                        </p:tav>
                                        <p:tav tm="100000">
                                          <p:val>
                                            <p:strVal val="#ppt_y+#ppt_h*1.125000"/>
                                          </p:val>
                                        </p:tav>
                                      </p:tavLst>
                                    </p:anim>
                                    <p:animEffect transition="out" filter="wipe(down)">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xit" presetSubtype="12" fill="hold" nodeType="clickEffect">
                                  <p:stCondLst>
                                    <p:cond delay="0"/>
                                  </p:stCondLst>
                                  <p:childTnLst>
                                    <p:animEffect transition="out" filter="strips(downLeft)">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1973</Words>
  <Application>Microsoft Macintosh PowerPoint</Application>
  <PresentationFormat>Widescreen</PresentationFormat>
  <Paragraphs>186</Paragraphs>
  <Slides>40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Calibri Light</vt:lpstr>
      <vt:lpstr>Mangal</vt:lpstr>
      <vt:lpstr>Yu Gothic</vt:lpstr>
      <vt:lpstr>Arial</vt:lpstr>
      <vt:lpstr>Calibri</vt:lpstr>
      <vt:lpstr>ＭＳ Ｐゴシック</vt:lpstr>
      <vt:lpstr>SIL Galatia</vt:lpstr>
      <vt:lpstr>Times New Roman</vt:lpstr>
      <vt:lpstr>Verdana</vt:lpstr>
      <vt:lpstr>Wingdings</vt:lpstr>
      <vt:lpstr>Wrangler</vt:lpstr>
      <vt:lpstr>Office Theme</vt:lpstr>
      <vt:lpstr>PowerPoint Presentation</vt:lpstr>
      <vt:lpstr>Trends in Antebellum America:  1800-1860</vt:lpstr>
      <vt:lpstr>PowerPoint Presentation</vt:lpstr>
      <vt:lpstr>Image Analysis</vt:lpstr>
      <vt:lpstr>“Westward the Course of Empire”  by Emanuel Leutze</vt:lpstr>
      <vt:lpstr>Manifest Destiny </vt:lpstr>
      <vt:lpstr>Manifest Destiny</vt:lpstr>
      <vt:lpstr>“American Progress” by John Gast, 1872</vt:lpstr>
      <vt:lpstr>PowerPoint Presentation</vt:lpstr>
      <vt:lpstr>James K. Polk</vt:lpstr>
      <vt:lpstr>PowerPoint Presentation</vt:lpstr>
      <vt:lpstr>The Oregon Boundary Dispute</vt:lpstr>
      <vt:lpstr>Territorial Expansion by Mid-19th Century</vt:lpstr>
      <vt:lpstr>“Life on the Oregon Trail”  Excerpt #1</vt:lpstr>
      <vt:lpstr>“Life on the Oregon Trail”  Excerpt #2</vt:lpstr>
      <vt:lpstr>“Life on the Oregon Trail”  Excerpt #3</vt:lpstr>
      <vt:lpstr>“Life on the Oregon Trail”  Excerpt #4</vt:lpstr>
      <vt:lpstr>“Life on the Oregon Trail”  Excerpt #5</vt:lpstr>
      <vt:lpstr>“Life on the Oregon Trail”  Excerpt #6</vt:lpstr>
      <vt:lpstr>“Life on the Oregon Trail”  Excerpt #7</vt:lpstr>
      <vt:lpstr>PowerPoint Presentation</vt:lpstr>
      <vt:lpstr>Overland Immigration to the West</vt:lpstr>
      <vt:lpstr>We’re BACK to MAINE:</vt:lpstr>
      <vt:lpstr>Territorial Expansion by Mid-19th Century</vt:lpstr>
      <vt:lpstr>Maine Boundary Settlement, 1842</vt:lpstr>
      <vt:lpstr>PowerPoint Presentation</vt:lpstr>
      <vt:lpstr>PowerPoint Presentation</vt:lpstr>
      <vt:lpstr>Territorial Expansion by Mid-19th Century</vt:lpstr>
      <vt:lpstr>The Texas Revolution</vt:lpstr>
      <vt:lpstr>The Republic of Texas (1836-1845)</vt:lpstr>
      <vt:lpstr>PowerPoint Presentation</vt:lpstr>
      <vt:lpstr>The Battle of the Alamo</vt:lpstr>
      <vt:lpstr>PowerPoint Presentation</vt:lpstr>
      <vt:lpstr>The Republic of Texas</vt:lpstr>
      <vt:lpstr>President Tyler and Texas</vt:lpstr>
      <vt:lpstr>Mexican-American War</vt:lpstr>
      <vt:lpstr>PowerPoint Presentation</vt:lpstr>
      <vt:lpstr>PowerPoint Presentation</vt:lpstr>
      <vt:lpstr>Ending the Mexican War</vt:lpstr>
      <vt:lpstr>ACTIVITY: Should we have declared war on Mexico? </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2</cp:revision>
  <dcterms:created xsi:type="dcterms:W3CDTF">2017-01-11T03:41:21Z</dcterms:created>
  <dcterms:modified xsi:type="dcterms:W3CDTF">2017-01-11T03:42:50Z</dcterms:modified>
</cp:coreProperties>
</file>