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4" r:id="rId12"/>
    <p:sldId id="275" r:id="rId13"/>
    <p:sldId id="276" r:id="rId14"/>
    <p:sldId id="278" r:id="rId15"/>
    <p:sldId id="280" r:id="rId16"/>
    <p:sldId id="281" r:id="rId17"/>
    <p:sldId id="282" r:id="rId18"/>
    <p:sldId id="283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62"/>
  </p:normalViewPr>
  <p:slideViewPr>
    <p:cSldViewPr snapToGrid="0" snapToObjects="1">
      <p:cViewPr varScale="1">
        <p:scale>
          <a:sx n="105" d="100"/>
          <a:sy n="105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6B684-00B1-7842-A49A-F1BB05368A97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AA6D0-0695-CB40-97E4-0741DB36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How were the votes divided?  What do you think the division indicates?</a:t>
            </a:r>
          </a:p>
        </p:txBody>
      </p:sp>
    </p:spTree>
    <p:extLst>
      <p:ext uri="{BB962C8B-B14F-4D97-AF65-F5344CB8AC3E}">
        <p14:creationId xmlns:p14="http://schemas.microsoft.com/office/powerpoint/2010/main" val="48416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/>
            <a:fld id="{A6AB5151-9356-124C-B289-582027D572AB}" type="slidenum">
              <a:rPr lang="en-US" altLang="en-US" sz="1200">
                <a:ea typeface="ＭＳ Ｐゴシック" charset="-128"/>
              </a:rPr>
              <a:pPr eaLnBrk="1" hangingPunct="1"/>
              <a:t>24</a:t>
            </a:fld>
            <a:endParaRPr lang="en-US" altLang="en-US" sz="1200">
              <a:ea typeface="ＭＳ Ｐゴシック" charset="-128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0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19742-F3CA-074D-A65E-CC8D4CCA4CC7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CED9F-7709-BC40-9C50-980722E5A143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6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67C8-0BE3-7644-8F16-3E5245407DEF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C6AA6-4F74-2443-8F62-9C36654AA856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9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0C9FF-E64B-FE4C-AD17-B2FF66311584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6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Quell dissent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B505-90FE-C741-BDB4-DABE80D40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0CE1-8B6F-7D44-85D4-8FEF1D4E99EC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9B38-CB1E-A34D-A74D-AC2735A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debtclock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35.jpeg"/><Relationship Id="rId5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8572500" cy="521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37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Today’s AIM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did Hamilton’s financial plan lead to disputes within Washington’s cabinet?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endParaRPr lang="en-US" sz="36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EQ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3600" b="1" dirty="0"/>
              <a:t> </a:t>
            </a:r>
          </a:p>
          <a:p>
            <a:pPr marL="342900" indent="-342900">
              <a:lnSpc>
                <a:spcPct val="115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200" b="1" dirty="0"/>
              <a:t>Why did Hamilton create a financial plan for the nation?</a:t>
            </a:r>
          </a:p>
          <a:p>
            <a:pPr marL="342900" indent="-342900">
              <a:lnSpc>
                <a:spcPct val="115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200" b="1" dirty="0"/>
              <a:t>What were the pro’s and con’s of creating a national bank in the US?</a:t>
            </a:r>
          </a:p>
          <a:p>
            <a:pPr marL="342900" indent="-342900">
              <a:lnSpc>
                <a:spcPct val="115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200" b="1" dirty="0"/>
              <a:t>Why did Jefferson despise Hamilton’s financial plan so much? </a:t>
            </a:r>
          </a:p>
        </p:txBody>
      </p:sp>
    </p:spTree>
    <p:extLst>
      <p:ext uri="{BB962C8B-B14F-4D97-AF65-F5344CB8AC3E}">
        <p14:creationId xmlns:p14="http://schemas.microsoft.com/office/powerpoint/2010/main" val="10994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6071" y="1447801"/>
            <a:ext cx="7528343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5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r>
              <a:rPr lang="en-US" sz="4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did the</a:t>
            </a:r>
          </a:p>
          <a:p>
            <a:pPr algn="ctr">
              <a:defRPr/>
            </a:pP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creation of political parties</a:t>
            </a:r>
          </a:p>
          <a:p>
            <a:pPr algn="ctr">
              <a:defRPr/>
            </a:pP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lead to Washington’s farewell?</a:t>
            </a:r>
            <a:endParaRPr lang="en-US" sz="45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6697" y="228601"/>
            <a:ext cx="6197851" cy="1092607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 of PERIOD 3: 1754-1800</a:t>
            </a:r>
          </a:p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Start of a New Nation </a:t>
            </a:r>
          </a:p>
        </p:txBody>
      </p:sp>
      <p:pic>
        <p:nvPicPr>
          <p:cNvPr id="65539" name="Picture 3" descr="mage result for washington's fare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05213"/>
            <a:ext cx="4318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9067800" cy="707886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More DOMESTIC Issues for GW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" y="1238250"/>
            <a:ext cx="6328664" cy="528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3600" b="1" u="sng" dirty="0">
                <a:solidFill>
                  <a:srgbClr val="FF0000"/>
                </a:solidFill>
              </a:rPr>
              <a:t>Pinckney Treaty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(1795)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3600" dirty="0"/>
              <a:t>Thomas Pinckney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en-US" sz="3600" dirty="0" smtClean="0"/>
              <a:t>Americans </a:t>
            </a:r>
            <a:r>
              <a:rPr lang="en-US" altLang="en-US" sz="3600" dirty="0"/>
              <a:t>travel freely along Mississippi </a:t>
            </a:r>
            <a:r>
              <a:rPr lang="en-US" altLang="en-US" sz="3600" dirty="0" smtClean="0"/>
              <a:t>River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en-US" sz="3600" dirty="0" smtClean="0"/>
              <a:t>Americans </a:t>
            </a:r>
            <a:r>
              <a:rPr lang="en-US" altLang="en-US" sz="3600" dirty="0"/>
              <a:t>could store goods </a:t>
            </a:r>
          </a:p>
          <a:p>
            <a:pPr marL="1257300" lvl="2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600" dirty="0"/>
              <a:t>Port of New Orleans</a:t>
            </a:r>
          </a:p>
          <a:p>
            <a:pPr marL="1257300" lvl="2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600" dirty="0"/>
              <a:t>Free of customs duties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600" dirty="0" smtClean="0"/>
              <a:t>Southern </a:t>
            </a:r>
            <a:r>
              <a:rPr lang="en-US" altLang="en-US" sz="3600" dirty="0"/>
              <a:t>boundary of U.S. at 31st parallel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1026" name="Picture 2" descr="Image result for pinckney treat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5" y="1238250"/>
            <a:ext cx="53149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ge result for pinckney's treaty signific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" y="1101363"/>
            <a:ext cx="9396984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9067800" cy="707886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More DOMESTIC Issues for GW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32" y="985838"/>
            <a:ext cx="69321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b="1" dirty="0">
                <a:solidFill>
                  <a:srgbClr val="FF0000"/>
                </a:solidFill>
              </a:rPr>
              <a:t>American Indians</a:t>
            </a:r>
            <a:endParaRPr lang="en-US" altLang="en-US" sz="3200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3200" dirty="0"/>
              <a:t>Settlers moving west towards Ohio Valley and BEYOND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Northwest </a:t>
            </a:r>
            <a:r>
              <a:rPr lang="en-US" sz="3200" b="1" u="sng" dirty="0" smtClean="0">
                <a:solidFill>
                  <a:srgbClr val="FF0000"/>
                </a:solidFill>
              </a:rPr>
              <a:t>Confederacy invades!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6032" y="3456941"/>
            <a:ext cx="6043168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Natives think Brits will aid, but they don</a:t>
            </a:r>
            <a:r>
              <a:rPr lang="uk-UA" altLang="en-US" sz="2800" dirty="0"/>
              <a:t>’</a:t>
            </a:r>
            <a:r>
              <a:rPr lang="en-US" altLang="en-US" sz="2800" dirty="0"/>
              <a:t>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ja-JP" sz="2800" b="1" u="sng" dirty="0">
                <a:solidFill>
                  <a:srgbClr val="FF0000"/>
                </a:solidFill>
              </a:rPr>
              <a:t>Battle of Fallen Timbers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b="1" u="sng" dirty="0">
                <a:solidFill>
                  <a:srgbClr val="FF0000"/>
                </a:solidFill>
              </a:rPr>
              <a:t>Treaty of Greenville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(1795)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Surrender claims in Ohio Territory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Open up to settlement (Ohio, Indiana)</a:t>
            </a:r>
          </a:p>
        </p:txBody>
      </p:sp>
      <p:pic>
        <p:nvPicPr>
          <p:cNvPr id="99330" name="Picture 2" descr="mage result for treaty of green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52" y="1478280"/>
            <a:ext cx="5215128" cy="531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mage result for public land act 1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-3175"/>
            <a:ext cx="964692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625601" y="-198438"/>
            <a:ext cx="3027363" cy="1143001"/>
          </a:xfrm>
        </p:spPr>
        <p:txBody>
          <a:bodyPr>
            <a:normAutofit/>
          </a:bodyPr>
          <a:lstStyle/>
          <a:p>
            <a:r>
              <a:rPr lang="en-US" altLang="en-US" sz="4000">
                <a:latin typeface="Showcard Gothic" charset="0"/>
              </a:rPr>
              <a:t>Who said it?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688" y="673100"/>
            <a:ext cx="1181404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1) “Elections are coming up, and it’s time for you to decide who is to be trusted with the position of President of the United States of America. </a:t>
            </a:r>
            <a:r>
              <a:rPr lang="en-US" altLang="en-US" sz="2200" dirty="0"/>
              <a:t>It also seems to be a good time to let you know that I’m not going to be one of the ones that you will be choosing from.”</a:t>
            </a:r>
          </a:p>
          <a:p>
            <a:endParaRPr lang="en-US" altLang="en-US" sz="2200" dirty="0"/>
          </a:p>
          <a:p>
            <a:r>
              <a:rPr lang="en-US" altLang="en-US" sz="2200" dirty="0"/>
              <a:t>2) “Please be assured that this has not been an easy decision for me. I have weighed my choice against the duty each person has for their country. Now, don’t get me wrong.  I thank you for your trust so far. I just think me quitting is a good idea on all counts.”</a:t>
            </a:r>
          </a:p>
          <a:p>
            <a:endParaRPr lang="en-US" altLang="en-US" sz="2200" dirty="0"/>
          </a:p>
          <a:p>
            <a:r>
              <a:rPr lang="en-US" altLang="en-US" sz="2200" dirty="0"/>
              <a:t>3) “I’ve been president twice now, and I didn’t want to do it either time. I tried to quit the first time, but the country was in trouble and everyone around was begging me to abandon the idea of quitting.”</a:t>
            </a:r>
          </a:p>
          <a:p>
            <a:endParaRPr lang="en-US" altLang="en-US" sz="2200" dirty="0"/>
          </a:p>
          <a:p>
            <a:r>
              <a:rPr lang="en-US" altLang="en-US" sz="2200" dirty="0"/>
              <a:t>4) “I am excited just thinking about my last day in office, but I feel a deep sense of gratitude to my dear country for all the honors it has bestowed upon me. </a:t>
            </a:r>
          </a:p>
        </p:txBody>
      </p:sp>
      <p:pic>
        <p:nvPicPr>
          <p:cNvPr id="1028" name="Picture 4" descr="mage result for george washington farewell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6" y="512064"/>
            <a:ext cx="8953584" cy="61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2043113" y="0"/>
            <a:ext cx="8229600" cy="1143000"/>
          </a:xfrm>
        </p:spPr>
        <p:txBody>
          <a:bodyPr/>
          <a:lstStyle/>
          <a:p>
            <a:r>
              <a:rPr lang="en-US" altLang="en-US" b="1" i="1" u="sng"/>
              <a:t>The Farewell Address, 1797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4724400" cy="5638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i="1" dirty="0"/>
              <a:t>“</a:t>
            </a:r>
            <a:r>
              <a:rPr lang="en-US" altLang="en-US" sz="3000" b="1" i="1" u="sng" dirty="0"/>
              <a:t>It</a:t>
            </a:r>
            <a:r>
              <a:rPr lang="en-US" altLang="en-US" sz="3000" b="1" i="1" dirty="0"/>
              <a:t> </a:t>
            </a:r>
            <a:r>
              <a:rPr lang="en-US" altLang="en-US" sz="3000" i="1" dirty="0"/>
              <a:t>serves always to distract the public councils and enfeeble the public administration. </a:t>
            </a:r>
            <a:r>
              <a:rPr lang="en-US" altLang="en-US" sz="3000" b="1" i="1" u="sng" dirty="0"/>
              <a:t>It</a:t>
            </a:r>
            <a:r>
              <a:rPr lang="en-US" altLang="en-US" sz="3000" i="1" dirty="0"/>
              <a:t> agitates the community with ill-found jealousies and false alarms; kindles the animosity of one part against another; foments [incites] occasionally riot and insurrection. </a:t>
            </a:r>
            <a:r>
              <a:rPr lang="en-US" altLang="en-US" sz="3000" b="1" i="1" u="sng" dirty="0"/>
              <a:t>It</a:t>
            </a:r>
            <a:r>
              <a:rPr lang="en-US" altLang="en-US" sz="3000" b="1" i="1" dirty="0"/>
              <a:t> </a:t>
            </a:r>
            <a:r>
              <a:rPr lang="en-US" altLang="en-US" sz="3000" i="1" dirty="0"/>
              <a:t>opens the door to foreign influence and corruption.”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9" y="990601"/>
            <a:ext cx="38195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53400" y="3200400"/>
            <a:ext cx="1447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500" b="1">
                <a:solidFill>
                  <a:schemeClr val="bg1"/>
                </a:solidFill>
              </a:rPr>
              <a:t>Based on the quote, what do you think “IT” is? Explain.</a:t>
            </a:r>
          </a:p>
        </p:txBody>
      </p:sp>
    </p:spTree>
    <p:extLst>
      <p:ext uri="{BB962C8B-B14F-4D97-AF65-F5344CB8AC3E}">
        <p14:creationId xmlns:p14="http://schemas.microsoft.com/office/powerpoint/2010/main" val="1246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b="1" i="1" u="sng"/>
              <a:t>The Farewell Address, 1797</a:t>
            </a:r>
            <a:r>
              <a:rPr lang="en-US" altLang="en-US" b="1" i="1"/>
              <a:t> 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990600"/>
            <a:ext cx="4724400" cy="5638800"/>
          </a:xfrm>
        </p:spPr>
        <p:txBody>
          <a:bodyPr/>
          <a:lstStyle/>
          <a:p>
            <a:pPr marL="0" indent="0"/>
            <a:r>
              <a:rPr lang="en-US" altLang="en-US" sz="3200"/>
              <a:t> In his Farewell Address Washington gave his final advice:</a:t>
            </a:r>
          </a:p>
          <a:p>
            <a:pPr marL="0" indent="0"/>
            <a:endParaRPr lang="en-US" altLang="en-US" sz="800"/>
          </a:p>
          <a:p>
            <a:pPr marL="0" indent="0">
              <a:buNone/>
            </a:pPr>
            <a:r>
              <a:rPr lang="en-US" altLang="en-US" sz="3200"/>
              <a:t>1) </a:t>
            </a:r>
            <a:r>
              <a:rPr lang="en-US" altLang="en-US" sz="3200" b="1" u="sng">
                <a:solidFill>
                  <a:srgbClr val="FF0000"/>
                </a:solidFill>
              </a:rPr>
              <a:t>DON</a:t>
            </a:r>
            <a:r>
              <a:rPr lang="uk-UA" altLang="en-US" sz="3200" b="1" u="sng">
                <a:solidFill>
                  <a:srgbClr val="FF0000"/>
                </a:solidFill>
              </a:rPr>
              <a:t>’</a:t>
            </a:r>
            <a:r>
              <a:rPr lang="en-US" altLang="en-US" sz="3200" b="1" u="sng">
                <a:solidFill>
                  <a:srgbClr val="FF0000"/>
                </a:solidFill>
              </a:rPr>
              <a:t>T FORM POLITICAL PARTIES</a:t>
            </a:r>
            <a:r>
              <a:rPr lang="en-US" altLang="en-US" sz="3200"/>
              <a:t>!</a:t>
            </a:r>
          </a:p>
          <a:p>
            <a:pPr marL="0" indent="0">
              <a:buNone/>
            </a:pPr>
            <a:r>
              <a:rPr lang="en-US" altLang="en-US" sz="3200"/>
              <a:t>2) </a:t>
            </a:r>
            <a:r>
              <a:rPr lang="en-US" altLang="en-US" sz="3200" b="1" u="sng">
                <a:solidFill>
                  <a:srgbClr val="FF0000"/>
                </a:solidFill>
              </a:rPr>
              <a:t>REMAIN NEUTRAL</a:t>
            </a:r>
          </a:p>
          <a:p>
            <a:pPr marL="0" indent="0">
              <a:buNone/>
            </a:pPr>
            <a:r>
              <a:rPr lang="en-US" altLang="en-US" sz="3200"/>
              <a:t>3) </a:t>
            </a:r>
            <a:r>
              <a:rPr lang="en-US" altLang="en-US" sz="3200" b="1" u="sng">
                <a:solidFill>
                  <a:srgbClr val="FF0000"/>
                </a:solidFill>
              </a:rPr>
              <a:t>DON</a:t>
            </a:r>
            <a:r>
              <a:rPr lang="uk-UA" altLang="en-US" sz="3200" b="1" u="sng">
                <a:solidFill>
                  <a:srgbClr val="FF0000"/>
                </a:solidFill>
              </a:rPr>
              <a:t>’</a:t>
            </a:r>
            <a:r>
              <a:rPr lang="en-US" altLang="en-US" sz="3200" b="1" u="sng">
                <a:solidFill>
                  <a:srgbClr val="FF0000"/>
                </a:solidFill>
              </a:rPr>
              <a:t>T MAKE PERMANENT FOREIGN ALLIANCES</a:t>
            </a:r>
            <a:r>
              <a:rPr lang="en-US" altLang="en-US" sz="3200"/>
              <a:t>!</a:t>
            </a:r>
          </a:p>
          <a:p>
            <a:pPr marL="0" indent="0">
              <a:buNone/>
            </a:pPr>
            <a:r>
              <a:rPr lang="en-US" altLang="en-US" sz="3200"/>
              <a:t>4) </a:t>
            </a:r>
            <a:r>
              <a:rPr lang="en-US" altLang="en-US" sz="3200" b="1" u="sng">
                <a:solidFill>
                  <a:srgbClr val="FF0000"/>
                </a:solidFill>
              </a:rPr>
              <a:t>NO SECTIONALISM</a:t>
            </a:r>
            <a:r>
              <a:rPr lang="en-US" altLang="en-US" sz="3200"/>
              <a:t>!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9" y="990601"/>
            <a:ext cx="38195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817" y="219214"/>
            <a:ext cx="4578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Washington’s Legacy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77952" y="990600"/>
            <a:ext cx="632764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/>
              <a:t> Political parties already formed</a:t>
            </a:r>
          </a:p>
          <a:p>
            <a:r>
              <a:rPr lang="en-US" altLang="en-US"/>
              <a:t> TWO-TERM Presidency even though Constitution had no limit</a:t>
            </a:r>
          </a:p>
          <a:p>
            <a:r>
              <a:rPr lang="en-US" altLang="en-US"/>
              <a:t> Two-term tradition continued until 1940! (FDR won election to a 3</a:t>
            </a:r>
            <a:r>
              <a:rPr lang="en-US" altLang="en-US" baseline="30000"/>
              <a:t>rd</a:t>
            </a:r>
            <a:r>
              <a:rPr lang="en-US" altLang="en-US"/>
              <a:t> term)</a:t>
            </a:r>
          </a:p>
          <a:p>
            <a:r>
              <a:rPr lang="en-US" altLang="en-US"/>
              <a:t> 22</a:t>
            </a:r>
            <a:r>
              <a:rPr lang="en-US" altLang="en-US" baseline="30000"/>
              <a:t>nd</a:t>
            </a:r>
            <a:r>
              <a:rPr lang="en-US" altLang="en-US"/>
              <a:t> Amendment (1951) = two-term limit in the Constitution</a:t>
            </a:r>
          </a:p>
        </p:txBody>
      </p:sp>
      <p:pic>
        <p:nvPicPr>
          <p:cNvPr id="72707" name="Picture 2" descr="mage result for george washington's leg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27100"/>
            <a:ext cx="38100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6" descr="mage result for george washington thanksgiving proc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68" y="2286000"/>
            <a:ext cx="6602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8" descr="mage result for george washington thanksgiving procla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0"/>
            <a:ext cx="4239768" cy="211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1" y="322987"/>
            <a:ext cx="5733287" cy="20313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Anyone know how Thanksgiving REALLY began?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36" y="2480310"/>
            <a:ext cx="48280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Designated November 26 of 1789 as a national day of thanksgiving to recognize the role of fortune in creating the new United States and the new federal Constitution</a:t>
            </a:r>
            <a:r>
              <a:rPr lang="is-IS" sz="2500" dirty="0" smtClean="0"/>
              <a:t>…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500" b="1" u="sng" dirty="0" smtClean="0"/>
              <a:t>Abraham Lincoln</a:t>
            </a:r>
            <a:r>
              <a:rPr lang="en-US" sz="2500" dirty="0" smtClean="0"/>
              <a:t> made it an official holiday on the last Thursday of November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500" b="1" u="sng" dirty="0" smtClean="0"/>
              <a:t>FDR</a:t>
            </a:r>
            <a:r>
              <a:rPr lang="en-US" sz="2500" dirty="0" smtClean="0"/>
              <a:t> makes it a federal holiday in 1939 to boost economy!</a:t>
            </a:r>
            <a:endParaRPr lang="is-IS" sz="2500" dirty="0"/>
          </a:p>
        </p:txBody>
      </p:sp>
    </p:spTree>
    <p:extLst>
      <p:ext uri="{BB962C8B-B14F-4D97-AF65-F5344CB8AC3E}">
        <p14:creationId xmlns:p14="http://schemas.microsoft.com/office/powerpoint/2010/main" val="18129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" y="1203961"/>
            <a:ext cx="11777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r>
              <a:rPr lang="en-US" sz="4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we evaluate John Adams’ overall legacy as President? (1797-1801)</a:t>
            </a:r>
            <a:endParaRPr lang="en-US" sz="45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mage result for john adams presid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74" y="2865120"/>
            <a:ext cx="6469397" cy="3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5842" y="111354"/>
            <a:ext cx="6197851" cy="1092607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 of PERIOD 3: 1754-1800</a:t>
            </a:r>
          </a:p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Start of a New Nation </a:t>
            </a:r>
          </a:p>
        </p:txBody>
      </p:sp>
    </p:spTree>
    <p:extLst>
      <p:ext uri="{BB962C8B-B14F-4D97-AF65-F5344CB8AC3E}">
        <p14:creationId xmlns:p14="http://schemas.microsoft.com/office/powerpoint/2010/main" val="12944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31763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200" b="1"/>
              <a:t>Mucho Economic Problems in the USA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686800" cy="45259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</a:pPr>
            <a:r>
              <a:rPr lang="en-US" altLang="en-US"/>
              <a:t>Nation’s finances a wreck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altLang="en-US"/>
              <a:t>War Debts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altLang="en-US"/>
              <a:t>Private citizens loaned money to the government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altLang="en-US"/>
              <a:t>State governments had their own wartime debts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/>
              <a:t>US debt in 1789 = $52 million</a:t>
            </a:r>
          </a:p>
          <a:p>
            <a:pPr marL="971550" lvl="1" indent="-514350">
              <a:buFont typeface="Wingdings" charset="2"/>
              <a:buChar char="n"/>
            </a:pPr>
            <a:r>
              <a:rPr lang="en-US" altLang="en-US" b="1">
                <a:hlinkClick r:id="rId2"/>
              </a:rPr>
              <a:t>Current US debt</a:t>
            </a:r>
            <a:r>
              <a:rPr lang="is-IS" altLang="en-US" b="1"/>
              <a:t>…want to see?</a:t>
            </a:r>
            <a:endParaRPr lang="en-US" altLang="en-US" b="1"/>
          </a:p>
        </p:txBody>
      </p:sp>
      <p:pic>
        <p:nvPicPr>
          <p:cNvPr id="54275" name="Picture 5" descr="http://ed101.bu.edu/StudentDoc/current/ED101fa08/tlandy/dgtp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14413"/>
            <a:ext cx="3200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http://blog.timesunion.com/business/files/2010/01/saving-money-clip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24288"/>
            <a:ext cx="24384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0212" y="5287962"/>
            <a:ext cx="5178854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we fix it?</a:t>
            </a:r>
          </a:p>
        </p:txBody>
      </p:sp>
    </p:spTree>
    <p:extLst>
      <p:ext uri="{BB962C8B-B14F-4D97-AF65-F5344CB8AC3E}">
        <p14:creationId xmlns:p14="http://schemas.microsoft.com/office/powerpoint/2010/main" val="1900269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663" y="457200"/>
            <a:ext cx="66046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 this very moment</a:t>
            </a:r>
            <a:r>
              <a:rPr lang="is-I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9636" name="Picture 4" descr="mage result for jefferson vs 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9" y="1568931"/>
            <a:ext cx="8686800" cy="53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4648200" y="1418630"/>
            <a:ext cx="3124200" cy="201037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5900" y="215436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0508" y="1523425"/>
            <a:ext cx="2466188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Federalists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625" y="1492648"/>
            <a:ext cx="2770950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Democratic-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Republicans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80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i="1" u="sng"/>
              <a:t>America’s First Political Parties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0" y="12192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Democratic-Republicans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09800" y="24384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b="1" dirty="0"/>
              <a:t>Thomas Jefferson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800" b="1" u="sng" dirty="0"/>
              <a:t>(</a:t>
            </a:r>
            <a:r>
              <a:rPr lang="en-US" sz="2800" b="1" u="sng" dirty="0" err="1"/>
              <a:t>Jeffersonians</a:t>
            </a:r>
            <a:r>
              <a:rPr lang="en-US" sz="2800" b="1" u="sng" dirty="0"/>
              <a:t>)</a:t>
            </a:r>
            <a:endParaRPr lang="en-US" sz="28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0" y="1447800"/>
            <a:ext cx="3613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900" b="1" i="1" dirty="0">
                <a:solidFill>
                  <a:srgbClr val="0070C0"/>
                </a:solidFill>
              </a:rPr>
              <a:t>Federalists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52601" y="3581401"/>
            <a:ext cx="4106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Farmers and average citizens (South &amp; West)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24600" y="24384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b="1" dirty="0"/>
              <a:t>Alexander Hamilton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800" b="1" u="sng" dirty="0"/>
              <a:t>(Hamiltonians)</a:t>
            </a:r>
            <a:endParaRPr lang="en-US" sz="2800" u="sng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72200" y="35052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Wealthy and educated citizens (North, especially New England)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219200"/>
            <a:ext cx="0" cy="5638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05001" y="4648201"/>
            <a:ext cx="38020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b="1" u="sng" dirty="0"/>
              <a:t>Strict Constructionist </a:t>
            </a:r>
            <a:r>
              <a:rPr lang="en-US" sz="2600" dirty="0"/>
              <a:t>(interpretation of the Constitution)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400800" y="48006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b="1" u="sng" dirty="0"/>
              <a:t>Loose Constructionist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600" dirty="0"/>
              <a:t>(interpretation of the Constitution)</a:t>
            </a:r>
          </a:p>
        </p:txBody>
      </p:sp>
    </p:spTree>
    <p:extLst>
      <p:ext uri="{BB962C8B-B14F-4D97-AF65-F5344CB8AC3E}">
        <p14:creationId xmlns:p14="http://schemas.microsoft.com/office/powerpoint/2010/main" val="5667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i="1" u="sng"/>
              <a:t>America’s First Political Parties</a:t>
            </a:r>
            <a:r>
              <a:rPr lang="en-US" altLang="en-US" b="1" i="1"/>
              <a:t> </a:t>
            </a:r>
            <a:r>
              <a:rPr lang="en-US" altLang="en-US" sz="4000" b="1" i="1">
                <a:solidFill>
                  <a:srgbClr val="FF0000"/>
                </a:solidFill>
              </a:rPr>
              <a:t>– cont’d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0" y="12192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Democratic-Republicans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09800" y="25146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Supports state banks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0" y="1447800"/>
            <a:ext cx="3613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900" b="1" i="1" dirty="0">
                <a:solidFill>
                  <a:srgbClr val="0070C0"/>
                </a:solidFill>
              </a:rPr>
              <a:t>Federalists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57401" y="3810001"/>
            <a:ext cx="38020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Supports the French in foreign affairs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24600" y="2514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Supports the National Bank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400800" y="3810000"/>
            <a:ext cx="396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800" dirty="0"/>
              <a:t>Supports the British in foreign affairs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219200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219200"/>
            <a:ext cx="0" cy="5638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2" name="Picture 2" descr="mage result for britis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991101"/>
            <a:ext cx="2800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mage result for french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24399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"/>
            <a:ext cx="7239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7181088" y="3825240"/>
            <a:ext cx="4498848" cy="1234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2500" b="1" dirty="0">
                <a:solidFill>
                  <a:schemeClr val="tx1"/>
                </a:solidFill>
                <a:ea typeface="ＭＳ Ｐゴシック" charset="-128"/>
              </a:rPr>
              <a:t>How were the votes divided?  What do you think the division indicates?</a:t>
            </a:r>
          </a:p>
        </p:txBody>
      </p:sp>
      <p:pic>
        <p:nvPicPr>
          <p:cNvPr id="4" name="Picture 4" descr="http://2.bp.blogspot.com/_LJvUULi51sI/SS_Eo5NBPfI/AAAAAAAAIm0/DnP3e_-1LoY/s400/Campaign+17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6288"/>
            <a:ext cx="3352217" cy="239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2658712"/>
            <a:ext cx="3200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Adams </a:t>
            </a: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71</a:t>
            </a:r>
            <a:r>
              <a:rPr lang="en-US" b="1" dirty="0" smtClean="0">
                <a:cs typeface="Times New Roman" pitchFamily="18" charset="0"/>
              </a:rPr>
              <a:t>, Jefferson </a:t>
            </a: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68</a:t>
            </a:r>
            <a:r>
              <a:rPr lang="en-US" b="1" dirty="0" smtClean="0">
                <a:cs typeface="Times New Roman" pitchFamily="18" charset="0"/>
              </a:rPr>
              <a:t>, and Pinckney </a:t>
            </a: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59</a:t>
            </a:r>
            <a:r>
              <a:rPr lang="en-US" b="1" dirty="0" smtClean="0">
                <a:cs typeface="Times New Roman" pitchFamily="18" charset="0"/>
              </a:rPr>
              <a:t>.</a:t>
            </a:r>
          </a:p>
          <a:p>
            <a:pPr lvl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Jefferson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</a:t>
            </a:r>
            <a:r>
              <a:rPr lang="en-US" sz="2800" b="1" dirty="0" smtClean="0">
                <a:cs typeface="Times New Roman" pitchFamily="18" charset="0"/>
              </a:rPr>
              <a:t>s Vice-President.</a:t>
            </a:r>
          </a:p>
          <a:p>
            <a:pPr lvl="1">
              <a:defRPr/>
            </a:pPr>
            <a:r>
              <a:rPr lang="en-US" sz="2800" b="1" dirty="0" smtClean="0">
                <a:cs typeface="Times New Roman" pitchFamily="18" charset="0"/>
              </a:rPr>
              <a:t>Does not trust Hamilton and Pinckney. 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99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  <a:solidFill>
            <a:srgbClr val="FF3300"/>
          </a:solidFill>
        </p:spPr>
        <p:txBody>
          <a:bodyPr/>
          <a:lstStyle/>
          <a:p>
            <a:r>
              <a:rPr lang="en-US" altLang="en-US" sz="2400">
                <a:latin typeface="Garamond" charset="0"/>
              </a:rPr>
              <a:t>Presidential Rankings: C-Span Survey, 2009</a:t>
            </a:r>
          </a:p>
        </p:txBody>
      </p:sp>
      <p:graphicFrame>
        <p:nvGraphicFramePr>
          <p:cNvPr id="102421" name="Group 21"/>
          <p:cNvGraphicFramePr>
            <a:graphicFrameLocks noGrp="1"/>
          </p:cNvGraphicFramePr>
          <p:nvPr>
            <p:ph type="tbl" idx="1"/>
          </p:nvPr>
        </p:nvGraphicFramePr>
        <p:xfrm>
          <a:off x="1524000" y="609600"/>
          <a:ext cx="6248400" cy="5257800"/>
        </p:xfrm>
        <a:graphic>
          <a:graphicData uri="http://schemas.openxmlformats.org/drawingml/2006/table">
            <a:tbl>
              <a:tblPr/>
              <a:tblGrid>
                <a:gridCol w="3200400"/>
                <a:gridCol w="3048000"/>
              </a:tblGrid>
              <a:tr h="5257800">
                <a:tc>
                  <a:txBody>
                    <a:bodyPr/>
                    <a:lstStyle>
                      <a:lvl1pPr marL="533400" indent="-533400">
                        <a:spcBef>
                          <a:spcPts val="2000"/>
                        </a:spcBef>
                        <a:buFont typeface="Wingdings" charset="2"/>
                        <a:defRPr sz="20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Wingdings" charset="2"/>
                        <a:defRPr sz="20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Wingdings" charset="2"/>
                        <a:defRPr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charset="0"/>
                        <a:buAutoNum type="arabicPeriod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Abraham Lincoln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Franklin Roosevelt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George Washington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Theodore Roosevelt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5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Harry Truman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5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John Kennedy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5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Thomas Jefferson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5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Dwight Eisenhower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5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Woodrow Wilson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10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Ronald Reagan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10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Lyndon Johnson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10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James Polk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10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Andrew Jackson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AutoNum type="arabicPeriod" startAt="10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James Monroe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ts val="2000"/>
                        </a:spcBef>
                        <a:buFont typeface="Wingdings" charset="2"/>
                        <a:defRPr sz="20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Font typeface="Wingdings" charset="2"/>
                        <a:defRPr sz="20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Font typeface="Wingdings" charset="2"/>
                        <a:defRPr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charset="2"/>
                        <a:defRPr sz="1600">
                          <a:solidFill>
                            <a:srgbClr val="404040"/>
                          </a:solidFill>
                          <a:latin typeface="Candara" charset="0"/>
                          <a:ea typeface="ＭＳ Ｐゴシック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15.  Bill Clinton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16.  William McKinley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17.  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John Adams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18.  George H.W. Bush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19.  John Quincy Adams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20.  James Madison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21.  Grover Cleveland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22.  Gerald Ford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23.  Ulysses Grant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24.  William Taft</a:t>
                      </a:r>
                      <a:endParaRPr kumimoji="0" lang="en-US" alt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25.  Jimmy Carter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26.  Calvin Coolidge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27.  Richard Nixon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Arial" charset="0"/>
                        </a:rPr>
                        <a:t>28.  James Garfield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11" name="Text Box 17"/>
          <p:cNvSpPr txBox="1">
            <a:spLocks noChangeArrowheads="1"/>
          </p:cNvSpPr>
          <p:nvPr/>
        </p:nvSpPr>
        <p:spPr bwMode="auto">
          <a:xfrm>
            <a:off x="8229600" y="1447801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3612" name="Text Box 18"/>
          <p:cNvSpPr txBox="1">
            <a:spLocks noChangeArrowheads="1"/>
          </p:cNvSpPr>
          <p:nvPr/>
        </p:nvSpPr>
        <p:spPr bwMode="auto">
          <a:xfrm>
            <a:off x="7772400" y="609600"/>
            <a:ext cx="289560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33400" indent="-533400"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29. Zachary Taylor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30. Benjamin Harrison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31. Martin Van Buren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32. Chester Arthur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33. Rutherford Hayes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34. Herbert Hoover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35. John Tyler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36. George W. Bush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37. Millard Fillmore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38. Warren Harding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39. William Harrison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40. Franklin Pierce</a:t>
            </a: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41. Andrew Johnson</a:t>
            </a:r>
            <a:endParaRPr lang="en-US" sz="2000" u="sng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42. James Buchanan</a:t>
            </a:r>
          </a:p>
        </p:txBody>
      </p:sp>
      <p:sp>
        <p:nvSpPr>
          <p:cNvPr id="2" name="Left Arrow 1"/>
          <p:cNvSpPr/>
          <p:nvPr/>
        </p:nvSpPr>
        <p:spPr>
          <a:xfrm>
            <a:off x="7010400" y="1447800"/>
            <a:ext cx="5334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65960" y="5867400"/>
            <a:ext cx="664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is he ranked #17?</a:t>
            </a:r>
          </a:p>
        </p:txBody>
      </p:sp>
    </p:spTree>
    <p:extLst>
      <p:ext uri="{BB962C8B-B14F-4D97-AF65-F5344CB8AC3E}">
        <p14:creationId xmlns:p14="http://schemas.microsoft.com/office/powerpoint/2010/main" val="17951783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95" y="1262283"/>
            <a:ext cx="4642105" cy="466302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3300" b="1" dirty="0">
                <a:cs typeface="Times New Roman" pitchFamily="18" charset="0"/>
              </a:rPr>
              <a:t>The "</a:t>
            </a:r>
            <a:r>
              <a:rPr 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Quasi-War</a:t>
            </a:r>
            <a:r>
              <a:rPr lang="en-US" sz="3300" b="1" dirty="0" smtClean="0">
                <a:cs typeface="Times New Roman" pitchFamily="18" charset="0"/>
              </a:rPr>
              <a:t>"</a:t>
            </a:r>
            <a:endParaRPr lang="en-US" sz="3300" b="1" dirty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3300" b="1" dirty="0">
                <a:cs typeface="Times New Roman" pitchFamily="18" charset="0"/>
              </a:rPr>
              <a:t>Revolutionary France attacks American shipping to </a:t>
            </a:r>
            <a:r>
              <a:rPr lang="en-US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influence the election and hurt </a:t>
            </a:r>
            <a:r>
              <a:rPr 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Britain</a:t>
            </a:r>
            <a:endParaRPr lang="en-US" sz="3300" b="1" dirty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3300" b="1" dirty="0" smtClean="0">
                <a:cs typeface="Times New Roman" pitchFamily="18" charset="0"/>
              </a:rPr>
              <a:t>France </a:t>
            </a:r>
            <a:r>
              <a:rPr lang="en-US" sz="3300" b="1" dirty="0">
                <a:cs typeface="Times New Roman" pitchFamily="18" charset="0"/>
              </a:rPr>
              <a:t>wants the special privileges that Britain gained from </a:t>
            </a:r>
            <a:r>
              <a:rPr lang="en-US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Jay's Treaty</a:t>
            </a:r>
            <a:r>
              <a:rPr lang="en-US" sz="3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300" b="1" dirty="0">
                <a:cs typeface="Times New Roman" pitchFamily="18" charset="0"/>
              </a:rPr>
              <a:t>to </a:t>
            </a:r>
            <a:r>
              <a:rPr lang="en-US" sz="3300" b="1" dirty="0" smtClean="0">
                <a:cs typeface="Times New Roman" pitchFamily="18" charset="0"/>
              </a:rPr>
              <a:t>END!</a:t>
            </a:r>
          </a:p>
          <a:p>
            <a:pPr lvl="1" eaLnBrk="1" hangingPunct="1">
              <a:defRPr/>
            </a:pPr>
            <a:r>
              <a:rPr lang="en-US" altLang="en-US" sz="3300" dirty="0" smtClean="0">
                <a:latin typeface="Garamond" charset="0"/>
              </a:rPr>
              <a:t>Saw </a:t>
            </a:r>
            <a:r>
              <a:rPr lang="en-US" altLang="en-US" sz="3300" dirty="0">
                <a:latin typeface="Garamond" charset="0"/>
              </a:rPr>
              <a:t>it as an initial step towards a U.S. alliance with </a:t>
            </a:r>
            <a:r>
              <a:rPr lang="en-US" altLang="en-US" sz="3300" dirty="0" smtClean="0">
                <a:latin typeface="Garamond" charset="0"/>
              </a:rPr>
              <a:t>Britain</a:t>
            </a:r>
          </a:p>
          <a:p>
            <a:pPr lvl="1" eaLnBrk="1" hangingPunct="1">
              <a:defRPr/>
            </a:pPr>
            <a:r>
              <a:rPr lang="en-US" altLang="en-US" sz="3300" dirty="0" smtClean="0">
                <a:latin typeface="Garamond" charset="0"/>
              </a:rPr>
              <a:t>Saw </a:t>
            </a:r>
            <a:r>
              <a:rPr lang="en-US" altLang="en-US" sz="3300" dirty="0">
                <a:latin typeface="Garamond" charset="0"/>
              </a:rPr>
              <a:t>it as flagrant violation of Franco-American Treaty of 1778</a:t>
            </a:r>
          </a:p>
          <a:p>
            <a:pPr lvl="2">
              <a:defRPr/>
            </a:pPr>
            <a:endParaRPr lang="en-US" sz="2600" b="1" dirty="0">
              <a:cs typeface="Times New Roman" pitchFamily="18" charset="0"/>
            </a:endParaRPr>
          </a:p>
        </p:txBody>
      </p:sp>
      <p:pic>
        <p:nvPicPr>
          <p:cNvPr id="3074" name="Picture 2" descr="mage result for adams quasi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93501"/>
            <a:ext cx="7429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699" y="341376"/>
            <a:ext cx="11398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Adams dealt with a “war” as soon as he took office</a:t>
            </a:r>
            <a:r>
              <a:rPr lang="is-I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4320" y="5608349"/>
            <a:ext cx="8107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Adams wanted to </a:t>
            </a:r>
            <a:r>
              <a:rPr lang="en-US" sz="3000" b="1" dirty="0">
                <a:solidFill>
                  <a:srgbClr val="C00000"/>
                </a:solidFill>
              </a:rPr>
              <a:t>AVOID</a:t>
            </a:r>
            <a:r>
              <a:rPr lang="en-US" sz="3000" dirty="0">
                <a:solidFill>
                  <a:srgbClr val="C00000"/>
                </a:solidFill>
              </a:rPr>
              <a:t> war, so he sent officials to Paris to negotiate with their government...</a:t>
            </a:r>
          </a:p>
        </p:txBody>
      </p:sp>
    </p:spTree>
    <p:extLst>
      <p:ext uri="{BB962C8B-B14F-4D97-AF65-F5344CB8AC3E}">
        <p14:creationId xmlns:p14="http://schemas.microsoft.com/office/powerpoint/2010/main" val="8093739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4" y="225552"/>
            <a:ext cx="3788664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The XYZ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Affair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</a:br>
            <a:endParaRPr lang="en-US" sz="3500" b="1" dirty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95" y="737503"/>
            <a:ext cx="5556504" cy="20116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 b="1" dirty="0" smtClean="0">
                <a:cs typeface="Times New Roman" pitchFamily="18" charset="0"/>
              </a:rPr>
              <a:t>1797 - 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John Marshall, Charles Pinckney, and Elbridge Gerry</a:t>
            </a:r>
            <a:r>
              <a:rPr lang="en-US" sz="2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sent to negotiate </a:t>
            </a:r>
            <a:r>
              <a:rPr lang="en-US" sz="2600" b="1" dirty="0" smtClean="0">
                <a:cs typeface="Times New Roman" pitchFamily="18" charset="0"/>
              </a:rPr>
              <a:t>PEACE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95" y="2066431"/>
            <a:ext cx="57983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/>
              <a:t>M</a:t>
            </a:r>
            <a:r>
              <a:rPr lang="en-US" sz="2600" dirty="0" smtClean="0"/>
              <a:t>et by secret agents known as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X, Y, and Z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0"/>
              <a:buChar char="Ø"/>
            </a:pPr>
            <a:r>
              <a:rPr lang="en-US" sz="2600" dirty="0" smtClean="0"/>
              <a:t>XYZ demanded a </a:t>
            </a:r>
            <a:r>
              <a:rPr lang="en-US" sz="2600" b="1" u="sng" dirty="0" smtClean="0">
                <a:solidFill>
                  <a:srgbClr val="FF0000"/>
                </a:solidFill>
              </a:rPr>
              <a:t>BRIBE of $250,000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and a loan to the French of $10 million before the Americans could even see the Foreign Minister </a:t>
            </a:r>
            <a:r>
              <a:rPr lang="en-US" sz="2600" b="1" u="sng" dirty="0" smtClean="0">
                <a:solidFill>
                  <a:srgbClr val="FF0000"/>
                </a:solidFill>
              </a:rPr>
              <a:t>Talleyrand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0"/>
              <a:buChar char="Ø"/>
            </a:pPr>
            <a:r>
              <a:rPr lang="en-US" sz="2600" dirty="0" smtClean="0"/>
              <a:t>This made Americans </a:t>
            </a:r>
            <a:r>
              <a:rPr lang="en-US" sz="2600" b="1" dirty="0" smtClean="0"/>
              <a:t>MAD </a:t>
            </a:r>
            <a:r>
              <a:rPr lang="en-US" sz="2600" dirty="0" smtClean="0"/>
              <a:t>and it became known as the </a:t>
            </a:r>
            <a:r>
              <a:rPr lang="en-US" sz="2600" b="1" u="sng" dirty="0" smtClean="0">
                <a:solidFill>
                  <a:srgbClr val="FF0000"/>
                </a:solidFill>
              </a:rPr>
              <a:t>XYZ AFFAIR</a:t>
            </a:r>
            <a:r>
              <a:rPr lang="is-IS" sz="2600" dirty="0" smtClean="0"/>
              <a:t>…</a:t>
            </a:r>
            <a:endParaRPr lang="en-US" sz="2600" dirty="0"/>
          </a:p>
        </p:txBody>
      </p:sp>
      <p:pic>
        <p:nvPicPr>
          <p:cNvPr id="5122" name="Picture 2" descr="mage result for xyz affair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4" y="0"/>
            <a:ext cx="5949696" cy="33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70676" y="4087809"/>
            <a:ext cx="6092952" cy="277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600" dirty="0" smtClean="0">
                <a:cs typeface="Times New Roman" pitchFamily="18" charset="0"/>
              </a:rPr>
              <a:t>American ships and French ships begin to ATTACK each other!</a:t>
            </a:r>
          </a:p>
          <a:p>
            <a:pPr lvl="1">
              <a:defRPr/>
            </a:pPr>
            <a:r>
              <a:rPr lang="en-US" sz="2600" dirty="0" smtClean="0">
                <a:cs typeface="Times New Roman" pitchFamily="18" charset="0"/>
              </a:rPr>
              <a:t>Federalists want Congress to </a:t>
            </a:r>
            <a:r>
              <a:rPr lang="en-US" sz="2600" b="1" dirty="0" smtClean="0">
                <a:cs typeface="Times New Roman" pitchFamily="18" charset="0"/>
              </a:rPr>
              <a:t>DECLARE WAR </a:t>
            </a:r>
            <a:r>
              <a:rPr lang="en-US" sz="2600" dirty="0" smtClean="0">
                <a:cs typeface="Times New Roman" pitchFamily="18" charset="0"/>
              </a:rPr>
              <a:t>to restore American honor!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FF0000"/>
                </a:solidFill>
                <a:cs typeface="Times New Roman" pitchFamily="18" charset="0"/>
              </a:rPr>
              <a:t>"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Millions for defense, but not one cent for tribute</a:t>
            </a:r>
            <a:r>
              <a:rPr lang="en-US" sz="2600" dirty="0" smtClean="0">
                <a:solidFill>
                  <a:srgbClr val="FF0000"/>
                </a:solidFill>
                <a:cs typeface="Times New Roman" pitchFamily="18" charset="0"/>
              </a:rPr>
              <a:t>!"</a:t>
            </a:r>
          </a:p>
        </p:txBody>
      </p:sp>
      <p:sp>
        <p:nvSpPr>
          <p:cNvPr id="2" name="Rectangle 1"/>
          <p:cNvSpPr/>
          <p:nvPr/>
        </p:nvSpPr>
        <p:spPr>
          <a:xfrm>
            <a:off x="8175520" y="3339071"/>
            <a:ext cx="2083263" cy="707886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FAILURE!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ent of a Woman-- Mo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8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xyz af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9631" cy="68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10131552" y="2672461"/>
            <a:ext cx="1914144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1"/>
                </a:solidFill>
                <a:latin typeface="Arial Italic" charset="0"/>
                <a:ea typeface="ＭＳ Ｐゴシック" charset="-128"/>
                <a:sym typeface="Arial Italic" charset="0"/>
              </a:rPr>
              <a:t>The XYZ affair </a:t>
            </a:r>
            <a:r>
              <a:rPr lang="en-US" altLang="en-US" sz="1600" dirty="0">
                <a:solidFill>
                  <a:schemeClr val="tx1"/>
                </a:solidFill>
                <a:latin typeface="Arial Italic" charset="0"/>
                <a:ea typeface="ＭＳ Ｐゴシック" charset="-128"/>
                <a:sym typeface="Arial Italic" charset="0"/>
              </a:rPr>
              <a:t>- Refusing the Paris Monster</a:t>
            </a:r>
          </a:p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ea typeface="ＭＳ Ｐゴシック" charset="-128"/>
              </a:rPr>
              <a:t>'Cinque-</a:t>
            </a:r>
            <a:r>
              <a:rPr lang="en-US" altLang="en-US" sz="1600" dirty="0" err="1">
                <a:solidFill>
                  <a:schemeClr val="tx1"/>
                </a:solidFill>
                <a:ea typeface="ＭＳ Ｐゴシック" charset="-128"/>
              </a:rPr>
              <a:t>Tetes</a:t>
            </a:r>
            <a:r>
              <a:rPr lang="en-US" altLang="en-US" sz="1600" dirty="0">
                <a:solidFill>
                  <a:schemeClr val="tx1"/>
                </a:solidFill>
                <a:ea typeface="ＭＳ Ｐゴシック" charset="-128"/>
              </a:rPr>
              <a:t> or the Paris Monster', cartoon </a:t>
            </a:r>
            <a:r>
              <a:rPr lang="en-US" altLang="en-US" sz="1600" dirty="0" smtClean="0">
                <a:solidFill>
                  <a:schemeClr val="tx1"/>
                </a:solidFill>
                <a:ea typeface="ＭＳ Ｐゴシック" charset="-128"/>
              </a:rPr>
              <a:t>satirizing </a:t>
            </a:r>
            <a:r>
              <a:rPr lang="en-US" altLang="en-US" sz="1600" dirty="0">
                <a:solidFill>
                  <a:schemeClr val="tx1"/>
                </a:solidFill>
                <a:ea typeface="ＭＳ Ｐゴシック" charset="-128"/>
              </a:rPr>
              <a:t>the XYZ Affair, 1797 </a:t>
            </a:r>
          </a:p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ea typeface="ＭＳ Ｐゴシック" charset="-128"/>
              </a:rPr>
              <a:t>caricature refers to French requests for bribes to Charles Maurice de Talleyrand-Perigord (1754-1838), French Foreign Minister and an enormous loan to France;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3152"/>
            <a:ext cx="4918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Analyze this cartoon...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302" y="935736"/>
            <a:ext cx="3849058" cy="5452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Congress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ends the French alliance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Creation of a US NAVY</a:t>
            </a:r>
            <a:r>
              <a:rPr lang="en-US" dirty="0" smtClean="0">
                <a:cs typeface="Times New Roman" pitchFamily="18" charset="0"/>
              </a:rPr>
              <a:t>!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Washington 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comes out of retirement</a:t>
            </a:r>
            <a:r>
              <a:rPr lang="en-US" dirty="0" smtClean="0">
                <a:cs typeface="Times New Roman" pitchFamily="18" charset="0"/>
              </a:rPr>
              <a:t> to lead the American forces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American 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privateers </a:t>
            </a:r>
            <a:r>
              <a:rPr lang="en-US" dirty="0" smtClean="0">
                <a:cs typeface="Times New Roman" pitchFamily="18" charset="0"/>
              </a:rPr>
              <a:t>attack French shipping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boats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02" y="114407"/>
            <a:ext cx="6259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 hysteria sweeps the US!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mage result for american navy john ad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04" y="2746014"/>
            <a:ext cx="60579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age result for creation of us navy ad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70" y="0"/>
            <a:ext cx="3027230" cy="47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 Wars-- Come to W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976" y="1045517"/>
            <a:ext cx="4605185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 this </a:t>
            </a:r>
            <a:r>
              <a:rPr lang="en-US" sz="4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political cartoon...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effects was Congress’ next law going to have on Americans?</a:t>
            </a:r>
          </a:p>
        </p:txBody>
      </p:sp>
      <p:pic>
        <p:nvPicPr>
          <p:cNvPr id="3" name="Picture 2" descr="9568512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61" y="0"/>
            <a:ext cx="5554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274763"/>
            <a:ext cx="8877300" cy="4525962"/>
          </a:xfrm>
        </p:spPr>
        <p:txBody>
          <a:bodyPr/>
          <a:lstStyle/>
          <a:p>
            <a:pPr eaLnBrk="1" hangingPunct="1">
              <a:buFont typeface="Wingdings" charset="2"/>
              <a:buChar char="n"/>
            </a:pPr>
            <a:r>
              <a:rPr lang="en-US" altLang="en-US"/>
              <a:t>Must repay debts to win the respect of both foreign nations and its own citizens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/>
              <a:t>Demonstrate responsibility with money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/>
              <a:t>Could hamper lending relations in the future</a:t>
            </a:r>
          </a:p>
        </p:txBody>
      </p:sp>
      <p:pic>
        <p:nvPicPr>
          <p:cNvPr id="55298" name="Picture 5" descr="http://unimaps.com/flags-europe/france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1163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9" descr="http://www.spain-flag.eu/photos/spain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116389"/>
            <a:ext cx="2971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31763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200" b="1"/>
              <a:t>Mucho Economic Problems in the USA</a:t>
            </a:r>
          </a:p>
        </p:txBody>
      </p:sp>
    </p:spTree>
    <p:extLst>
      <p:ext uri="{BB962C8B-B14F-4D97-AF65-F5344CB8AC3E}">
        <p14:creationId xmlns:p14="http://schemas.microsoft.com/office/powerpoint/2010/main" val="452150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age result for opin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0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mage result for opin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3044021"/>
            <a:ext cx="3986784" cy="25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5312" y="2267712"/>
            <a:ext cx="497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/>
              <a:t>Naturalization Act</a:t>
            </a:r>
          </a:p>
          <a:p>
            <a:pPr marL="342900" indent="-342900">
              <a:buAutoNum type="arabicPeriod"/>
            </a:pPr>
            <a:r>
              <a:rPr lang="en-US" sz="4000" b="1" dirty="0" smtClean="0"/>
              <a:t>Alien Act</a:t>
            </a:r>
          </a:p>
          <a:p>
            <a:pPr marL="342900" indent="-342900">
              <a:buAutoNum type="arabicPeriod"/>
            </a:pPr>
            <a:r>
              <a:rPr lang="en-US" sz="4000" b="1" dirty="0" smtClean="0"/>
              <a:t>Alien Enemies Act</a:t>
            </a:r>
          </a:p>
          <a:p>
            <a:pPr marL="342900" indent="-342900">
              <a:buAutoNum type="arabicPeriod"/>
            </a:pPr>
            <a:r>
              <a:rPr lang="en-US" sz="4000" b="1" dirty="0" smtClean="0"/>
              <a:t>Sedition Act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684118" y="1344382"/>
            <a:ext cx="5215530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Favor or Oppose?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2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408" y="1758696"/>
            <a:ext cx="6595872" cy="393496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7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Naturalization </a:t>
            </a:r>
            <a:r>
              <a:rPr lang="en-US" sz="27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Act</a:t>
            </a:r>
            <a:endParaRPr lang="en-US" sz="2700" b="1" dirty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700" b="1" u="sng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700" b="1" u="sng" dirty="0" smtClean="0">
                <a:solidFill>
                  <a:srgbClr val="FF0000"/>
                </a:solidFill>
                <a:cs typeface="Times New Roman" pitchFamily="18" charset="0"/>
              </a:rPr>
              <a:t>ligibility </a:t>
            </a:r>
            <a:r>
              <a:rPr lang="en-US" sz="2700" b="1" u="sng" dirty="0">
                <a:solidFill>
                  <a:srgbClr val="FF0000"/>
                </a:solidFill>
                <a:cs typeface="Times New Roman" pitchFamily="18" charset="0"/>
              </a:rPr>
              <a:t>for citizenship </a:t>
            </a:r>
            <a:r>
              <a:rPr lang="en-US" sz="2700" b="1" u="sng" dirty="0" smtClean="0">
                <a:solidFill>
                  <a:srgbClr val="FF0000"/>
                </a:solidFill>
                <a:cs typeface="Times New Roman" pitchFamily="18" charset="0"/>
              </a:rPr>
              <a:t>increased from </a:t>
            </a:r>
            <a:r>
              <a:rPr 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 to 14 </a:t>
            </a:r>
            <a:r>
              <a:rPr lang="en-US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years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couldn’t vote for Democratic-Republicans </a:t>
            </a:r>
            <a:endParaRPr lang="en-US" sz="27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700" b="1" dirty="0" smtClean="0">
                <a:cs typeface="Times New Roman" pitchFamily="18" charset="0"/>
              </a:rPr>
              <a:t>Alien Act</a:t>
            </a:r>
            <a:endParaRPr lang="en-US" sz="2700" b="1" dirty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700" dirty="0">
                <a:cs typeface="Times New Roman" pitchFamily="18" charset="0"/>
              </a:rPr>
              <a:t>President can expel all aliens deemed </a:t>
            </a: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"</a:t>
            </a:r>
            <a:r>
              <a:rPr 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dangerous to the peace and safety of the United States</a:t>
            </a: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." </a:t>
            </a:r>
          </a:p>
        </p:txBody>
      </p:sp>
      <p:pic>
        <p:nvPicPr>
          <p:cNvPr id="22534" name="Picture 6" descr="AlienandSeditionAc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1152145"/>
            <a:ext cx="4261104" cy="53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0983"/>
            <a:ext cx="8235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American response to the XYZ Affair</a:t>
            </a:r>
            <a:r>
              <a:rPr lang="is-I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5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552" y="553694"/>
            <a:ext cx="5739384" cy="203301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dirty="0">
                <a:cs typeface="Times New Roman" pitchFamily="18" charset="0"/>
              </a:rPr>
              <a:t>Made it a crime to "impede the operation of any law."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Illegal to publish or speak</a:t>
            </a: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>
                <a:cs typeface="Times New Roman" pitchFamily="18" charset="0"/>
              </a:rPr>
              <a:t>any "false, scandalous, and malicious"</a:t>
            </a:r>
            <a:r>
              <a:rPr lang="en-US" sz="3000" b="1" dirty="0">
                <a:cs typeface="Times New Roman" pitchFamily="18" charset="0"/>
              </a:rPr>
              <a:t> </a:t>
            </a: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criticism </a:t>
            </a:r>
            <a:r>
              <a:rPr lang="en-US" sz="3000" b="1" u="sng" dirty="0">
                <a:solidFill>
                  <a:srgbClr val="FF0000"/>
                </a:solidFill>
                <a:cs typeface="Times New Roman" pitchFamily="18" charset="0"/>
              </a:rPr>
              <a:t>of </a:t>
            </a:r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high government 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officials</a:t>
            </a:r>
            <a:endParaRPr lang="en-US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FINES and IMPRISONMENT!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49244" y="5012362"/>
            <a:ext cx="3886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latin typeface="Copperplate Gothic Bold" charset="0"/>
                <a:ea typeface="Times New Roman" charset="0"/>
                <a:cs typeface="Times New Roman" charset="0"/>
              </a:rPr>
              <a:t>A Fight in Congress </a:t>
            </a:r>
          </a:p>
          <a:p>
            <a:pPr algn="ctr" eaLnBrk="1" hangingPunct="1"/>
            <a:r>
              <a:rPr lang="en-US" altLang="en-US" sz="2600" b="1" dirty="0">
                <a:latin typeface="Copperplate Gothic Bold" charset="0"/>
                <a:ea typeface="Times New Roman" charset="0"/>
                <a:cs typeface="Times New Roman" charset="0"/>
              </a:rPr>
              <a:t>Over the </a:t>
            </a:r>
            <a:endParaRPr lang="en-US" altLang="en-US" sz="2600" b="1" dirty="0" smtClean="0">
              <a:latin typeface="Copperplate Gothic Bold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altLang="en-US" sz="2600" b="1" dirty="0" smtClean="0">
                <a:latin typeface="Copperplate Gothic Bold" charset="0"/>
                <a:ea typeface="Times New Roman" charset="0"/>
                <a:cs typeface="Times New Roman" charset="0"/>
              </a:rPr>
              <a:t>Sedition Act</a:t>
            </a:r>
            <a:endParaRPr lang="en-US" altLang="en-US" sz="2600" b="1" dirty="0">
              <a:latin typeface="Copperplate Gothic Bold" charset="0"/>
              <a:ea typeface="Times New Roman" charset="0"/>
              <a:cs typeface="Times New Roman" charset="0"/>
            </a:endParaRPr>
          </a:p>
        </p:txBody>
      </p:sp>
      <p:pic>
        <p:nvPicPr>
          <p:cNvPr id="23559" name="Picture 7" descr="tj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" y="1011937"/>
            <a:ext cx="5407588" cy="40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268" y="199751"/>
            <a:ext cx="3664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Sedition Act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64" y="3706368"/>
            <a:ext cx="2889504" cy="28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niacs-- Capitol Hill Critici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725424" y="210047"/>
            <a:ext cx="5698364" cy="2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ts val="413"/>
              </a:spcBef>
            </a:pPr>
            <a:r>
              <a:rPr lang="en-US" altLang="en-US" b="1" dirty="0"/>
              <a:t>Why do you think the </a:t>
            </a:r>
            <a:r>
              <a:rPr lang="en-US" altLang="en-US" b="1" dirty="0" smtClean="0"/>
              <a:t>Federalist</a:t>
            </a:r>
            <a:r>
              <a:rPr lang="en-US" altLang="ja-JP" b="1" dirty="0" smtClean="0"/>
              <a:t>s </a:t>
            </a:r>
            <a:r>
              <a:rPr lang="en-US" altLang="ja-JP" b="1" dirty="0"/>
              <a:t>increased restrictions on immigrants? </a:t>
            </a:r>
            <a:endParaRPr lang="en-US" altLang="ja-JP" b="1" dirty="0" smtClean="0"/>
          </a:p>
          <a:p>
            <a:pPr eaLnBrk="1" hangingPunct="1">
              <a:spcBef>
                <a:spcPts val="413"/>
              </a:spcBef>
            </a:pPr>
            <a:endParaRPr lang="en-US" altLang="ja-JP" b="1" dirty="0"/>
          </a:p>
          <a:p>
            <a:pPr eaLnBrk="1" hangingPunct="1">
              <a:spcBef>
                <a:spcPts val="413"/>
              </a:spcBef>
            </a:pPr>
            <a:r>
              <a:rPr lang="en-US" altLang="ja-JP" b="1" dirty="0" smtClean="0"/>
              <a:t>What </a:t>
            </a:r>
            <a:r>
              <a:rPr lang="en-US" altLang="ja-JP" b="1" dirty="0"/>
              <a:t>similar patterns do you know from </a:t>
            </a:r>
            <a:r>
              <a:rPr lang="en-US" altLang="ja-JP" b="1" dirty="0" smtClean="0"/>
              <a:t>our nation’s history? Today?</a:t>
            </a:r>
            <a:endParaRPr lang="en-US" altLang="en-US" b="1" dirty="0"/>
          </a:p>
        </p:txBody>
      </p:sp>
      <p:pic>
        <p:nvPicPr>
          <p:cNvPr id="108548" name="Picture 6" descr="Think Pair Sh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1"/>
            <a:ext cx="35718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mage result for immigration restri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" y="2743200"/>
            <a:ext cx="5698364" cy="37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Hamilton’s Financial Plan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31901"/>
            <a:ext cx="9067800" cy="45259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</a:pPr>
            <a:r>
              <a:rPr lang="en-US" altLang="en-US" b="1" u="sng">
                <a:solidFill>
                  <a:srgbClr val="FF0000"/>
                </a:solidFill>
              </a:rPr>
              <a:t>Strengthen central government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/>
              <a:t>Government should encourage </a:t>
            </a:r>
            <a:r>
              <a:rPr lang="en-US" altLang="en-US" b="1" u="sng">
                <a:solidFill>
                  <a:srgbClr val="FF0000"/>
                </a:solidFill>
              </a:rPr>
              <a:t>business and industry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/>
              <a:t>Strived to get </a:t>
            </a:r>
            <a:r>
              <a:rPr lang="en-US" altLang="en-US" b="1" u="sng">
                <a:solidFill>
                  <a:srgbClr val="FF0000"/>
                </a:solidFill>
              </a:rPr>
              <a:t>wealthy merchants and manufacturers</a:t>
            </a:r>
            <a:r>
              <a:rPr lang="en-US" altLang="en-US"/>
              <a:t> on his side</a:t>
            </a:r>
          </a:p>
        </p:txBody>
      </p:sp>
      <p:pic>
        <p:nvPicPr>
          <p:cNvPr id="56323" name="Picture 5" descr="http://t3.gstatic.com/images?q=tbn:ANd9GcQimJzaUFKnJDgd0HczwNqRVXgiGG3Tx-2N_phnb52bsj-uxEQ&amp;t=1&amp;usg=__JFPCXrj0-UT81lDjOkffaFoT10I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1"/>
            <a:ext cx="3429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http://dimer.tamu.edu/simplog/images/gallery/indu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385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75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http://www.i-maps.com/hotel-locator/usa/maps/citymaps/DC/Washing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Hamilton’s Financial 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788" y="852488"/>
            <a:ext cx="54864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600" b="1" u="sng" dirty="0">
                <a:solidFill>
                  <a:srgbClr val="FF0000"/>
                </a:solidFill>
              </a:rPr>
              <a:t>1</a:t>
            </a:r>
            <a:r>
              <a:rPr lang="en-US" sz="2600" b="1" u="sng" baseline="30000" dirty="0">
                <a:solidFill>
                  <a:srgbClr val="FF0000"/>
                </a:solidFill>
              </a:rPr>
              <a:t>st</a:t>
            </a:r>
            <a:r>
              <a:rPr lang="en-US" sz="2600" b="1" u="sng" dirty="0">
                <a:solidFill>
                  <a:srgbClr val="FF0000"/>
                </a:solidFill>
              </a:rPr>
              <a:t> Report on Public Credit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Pay off all war debts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Raise government revenues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</a:rPr>
              <a:t>Create a national bank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/>
              <a:t>Wanted </a:t>
            </a:r>
            <a:r>
              <a:rPr lang="en-US" b="1" u="sng" dirty="0">
                <a:solidFill>
                  <a:srgbClr val="FF0000"/>
                </a:solidFill>
              </a:rPr>
              <a:t>National government to pay off the war debts of the states (“assumption”)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Most southern states had paid theirs off and did not want to help northern states to pay off theirs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b="1" u="sng" dirty="0">
                <a:solidFill>
                  <a:srgbClr val="FF0000"/>
                </a:solidFill>
              </a:rPr>
              <a:t>Compromise of 1790</a:t>
            </a:r>
            <a:r>
              <a:rPr lang="en-US" dirty="0"/>
              <a:t> – the </a:t>
            </a:r>
            <a:r>
              <a:rPr lang="en-US" b="1" u="sng" dirty="0">
                <a:solidFill>
                  <a:srgbClr val="FF0000"/>
                </a:solidFill>
              </a:rPr>
              <a:t>nation’s capital would be located in the South (Residence Act 1790)</a:t>
            </a:r>
          </a:p>
        </p:txBody>
      </p:sp>
    </p:spTree>
    <p:extLst>
      <p:ext uri="{BB962C8B-B14F-4D97-AF65-F5344CB8AC3E}">
        <p14:creationId xmlns:p14="http://schemas.microsoft.com/office/powerpoint/2010/main" val="1343303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Hamilton’s Financial Plan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1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</a:pPr>
            <a:r>
              <a:rPr lang="en-US" altLang="en-US" sz="3400"/>
              <a:t>Favored </a:t>
            </a:r>
            <a:r>
              <a:rPr lang="en-US" altLang="en-US" sz="3400" b="1" u="sng">
                <a:solidFill>
                  <a:srgbClr val="FF0000"/>
                </a:solidFill>
              </a:rPr>
              <a:t>TARIFFS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</a:pPr>
            <a:r>
              <a:rPr lang="en-US" altLang="en-US" sz="3400"/>
              <a:t>Raises money for the government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sz="3400"/>
              <a:t> Encourages growth of American industry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</a:pPr>
            <a:r>
              <a:rPr lang="en-US" altLang="en-US" sz="3400"/>
              <a:t>Create a </a:t>
            </a:r>
            <a:r>
              <a:rPr lang="en-US" altLang="en-US" sz="3400" b="1" u="sng">
                <a:solidFill>
                  <a:srgbClr val="FF0000"/>
                </a:solidFill>
              </a:rPr>
              <a:t>national bank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sz="3400"/>
              <a:t> Safe place to keep money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en-US" sz="3400"/>
              <a:t> Issue loans</a:t>
            </a:r>
          </a:p>
        </p:txBody>
      </p:sp>
      <p:pic>
        <p:nvPicPr>
          <p:cNvPr id="58371" name="Picture 9" descr="http://www.hoax-slayer.com/images/mexico-drug-mon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6" y="3995739"/>
            <a:ext cx="4460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8601" y="5475825"/>
            <a:ext cx="9032875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financial plan</a:t>
            </a:r>
            <a:r>
              <a:rPr lang="is-I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  <a:p>
            <a:pPr algn="ctr">
              <a:defRPr/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SMART or STUPID?</a:t>
            </a:r>
          </a:p>
        </p:txBody>
      </p:sp>
    </p:spTree>
    <p:extLst>
      <p:ext uri="{BB962C8B-B14F-4D97-AF65-F5344CB8AC3E}">
        <p14:creationId xmlns:p14="http://schemas.microsoft.com/office/powerpoint/2010/main" val="404377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Interpreting the Constitution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</a:pPr>
            <a:r>
              <a:rPr lang="en-US" altLang="en-US" sz="3000"/>
              <a:t>Not all people were in agreement with Hamilton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 sz="3000"/>
              <a:t>The meaning of the Constitution was debated!</a:t>
            </a:r>
          </a:p>
        </p:txBody>
      </p:sp>
      <p:pic>
        <p:nvPicPr>
          <p:cNvPr id="59395" name="Picture 5" descr="http://www.princetonol.com/groups/iad/links/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146550"/>
            <a:ext cx="4057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http://www.glenninstitute.org/wp-content/uploads/2010/01/Thomas-Jeff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08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 descr="http://www.visitingdc.com/images/james-madison-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2286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mage result for cabinet ba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60514"/>
            <a:ext cx="90916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2" y="4612412"/>
            <a:ext cx="8686799" cy="1754326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was Jefferson’s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 with Hamilton?</a:t>
            </a:r>
          </a:p>
        </p:txBody>
      </p:sp>
    </p:spTree>
    <p:extLst>
      <p:ext uri="{BB962C8B-B14F-4D97-AF65-F5344CB8AC3E}">
        <p14:creationId xmlns:p14="http://schemas.microsoft.com/office/powerpoint/2010/main" val="1728837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1"/>
            <a:ext cx="89916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We’ll take a deeper look into how this rivalry created political parties, and affected Washington’s presidency on Wednesday</a:t>
            </a:r>
            <a:r>
              <a:rPr lang="is-I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0418" name="Picture 2" descr="mage result for hamilton vs jeff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35288"/>
            <a:ext cx="69342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25" y="77176"/>
            <a:ext cx="3716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Lets discuss: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144780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Arial" charset="0"/>
              </a:defRPr>
            </a:lvl1pPr>
            <a:lvl2pPr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3200" b="1" i="1" dirty="0"/>
              <a:t>Do you believe two terms (8 years) is a good maximum for a President to serve? Why or why not?</a:t>
            </a:r>
            <a:endParaRPr lang="en-US" altLang="en-US" sz="3200" b="1" i="1" dirty="0">
              <a:latin typeface="Garamond" charset="0"/>
            </a:endParaRPr>
          </a:p>
        </p:txBody>
      </p:sp>
      <p:pic>
        <p:nvPicPr>
          <p:cNvPr id="64515" name="Picture 2" descr="mage result for 2 term pres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000125"/>
            <a:ext cx="5651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1383</Words>
  <Application>Microsoft Macintosh PowerPoint</Application>
  <PresentationFormat>Widescreen</PresentationFormat>
  <Paragraphs>226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 Italic</vt:lpstr>
      <vt:lpstr>Calibri</vt:lpstr>
      <vt:lpstr>Calibri Light</vt:lpstr>
      <vt:lpstr>Candara</vt:lpstr>
      <vt:lpstr>Copperplate Gothic Bold</vt:lpstr>
      <vt:lpstr>Dark Crystal</vt:lpstr>
      <vt:lpstr>Garamond</vt:lpstr>
      <vt:lpstr>ＭＳ Ｐゴシック</vt:lpstr>
      <vt:lpstr>Showcard Gothic</vt:lpstr>
      <vt:lpstr>Tahoma</vt:lpstr>
      <vt:lpstr>Times New Roman</vt:lpstr>
      <vt:lpstr>Wingdings</vt:lpstr>
      <vt:lpstr>Yu Gothic</vt:lpstr>
      <vt:lpstr>ヒラギノ角ゴ ProN W3</vt:lpstr>
      <vt:lpstr>Arial</vt:lpstr>
      <vt:lpstr>Office Theme</vt:lpstr>
      <vt:lpstr>PowerPoint Presentation</vt:lpstr>
      <vt:lpstr>Mucho Economic Problems in the USA</vt:lpstr>
      <vt:lpstr>Mucho Economic Problems in the USA</vt:lpstr>
      <vt:lpstr>Hamilton’s Financial Plan</vt:lpstr>
      <vt:lpstr>Hamilton’s Financial Plan</vt:lpstr>
      <vt:lpstr>Hamilton’s Financial Plan</vt:lpstr>
      <vt:lpstr>Interpreting the Constitution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said it?</vt:lpstr>
      <vt:lpstr>The Farewell Address, 1797</vt:lpstr>
      <vt:lpstr>The Farewell Address, 1797 </vt:lpstr>
      <vt:lpstr>PowerPoint Presentation</vt:lpstr>
      <vt:lpstr>PowerPoint Presentation</vt:lpstr>
      <vt:lpstr>PowerPoint Presentation</vt:lpstr>
      <vt:lpstr>PowerPoint Presentation</vt:lpstr>
      <vt:lpstr>America’s First Political Parties</vt:lpstr>
      <vt:lpstr>America’s First Political Parties – cont’d</vt:lpstr>
      <vt:lpstr>PowerPoint Presentation</vt:lpstr>
      <vt:lpstr>Presidential Rankings: C-Span Survey, 2009</vt:lpstr>
      <vt:lpstr>PowerPoint Presentation</vt:lpstr>
      <vt:lpstr>The XYZ Affair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</cp:revision>
  <dcterms:created xsi:type="dcterms:W3CDTF">2016-11-30T15:58:07Z</dcterms:created>
  <dcterms:modified xsi:type="dcterms:W3CDTF">2016-11-30T16:00:19Z</dcterms:modified>
</cp:coreProperties>
</file>