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43"/>
  </p:normalViewPr>
  <p:slideViewPr>
    <p:cSldViewPr snapToGrid="0" snapToObjects="1">
      <p:cViewPr varScale="1">
        <p:scale>
          <a:sx n="76" d="100"/>
          <a:sy n="76" d="100"/>
        </p:scale>
        <p:origin x="216"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7409D-2496-F844-BF77-C68E62B1A0F9}" type="datetimeFigureOut">
              <a:rPr lang="en-US" smtClean="0"/>
              <a:t>1/31/17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9B947-036D-714F-93DE-A291BCC73F4B}" type="slidenum">
              <a:rPr lang="en-US" smtClean="0"/>
              <a:t>‹#›</a:t>
            </a:fld>
            <a:endParaRPr lang="en-US"/>
          </a:p>
        </p:txBody>
      </p:sp>
    </p:spTree>
    <p:extLst>
      <p:ext uri="{BB962C8B-B14F-4D97-AF65-F5344CB8AC3E}">
        <p14:creationId xmlns:p14="http://schemas.microsoft.com/office/powerpoint/2010/main" val="932458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ea typeface="ＭＳ Ｐゴシック" charset="-128"/>
              </a:rPr>
              <a:t>http://www.globalresearch.ca/the-suspension-of-habeas-corpus-in-america/5311701</a:t>
            </a:r>
          </a:p>
          <a:p>
            <a:pPr eaLnBrk="1" hangingPunct="1">
              <a:spcBef>
                <a:spcPct val="0"/>
              </a:spcBef>
            </a:pPr>
            <a:endParaRPr lang="en-US" altLang="x-none">
              <a:ea typeface="ＭＳ Ｐゴシック" charset="-128"/>
            </a:endParaRPr>
          </a:p>
          <a:p>
            <a:pPr eaLnBrk="1" hangingPunct="1">
              <a:spcBef>
                <a:spcPct val="0"/>
              </a:spcBef>
            </a:pPr>
            <a:r>
              <a:rPr lang="en-US" altLang="x-none">
                <a:ea typeface="ＭＳ Ｐゴシック" charset="-128"/>
              </a:rPr>
              <a:t>Patriot Act 2001 – </a:t>
            </a:r>
            <a:r>
              <a:rPr lang="en-US" altLang="en-US">
                <a:ea typeface="ＭＳ Ｐゴシック" charset="-128"/>
              </a:rPr>
              <a:t>“</a:t>
            </a:r>
            <a:r>
              <a:rPr lang="en-US" altLang="x-none">
                <a:ea typeface="ＭＳ Ｐゴシック" charset="-128"/>
              </a:rPr>
              <a:t>the president is authorized to use all necessary and appropriate force against nations, organizations or persons who have planned, authorized, committed or assisted the terrorist attacks of the 11</a:t>
            </a:r>
            <a:r>
              <a:rPr lang="en-US" altLang="x-none" baseline="30000">
                <a:ea typeface="ＭＳ Ｐゴシック" charset="-128"/>
              </a:rPr>
              <a:t>th</a:t>
            </a:r>
            <a:r>
              <a:rPr lang="en-US" altLang="x-none">
                <a:ea typeface="ＭＳ Ｐゴシック" charset="-128"/>
              </a:rPr>
              <a:t> of September 2001…</a:t>
            </a:r>
            <a:r>
              <a:rPr lang="en-US" altLang="en-US">
                <a:ea typeface="ＭＳ Ｐゴシック" charset="-128"/>
              </a:rPr>
              <a:t>”</a:t>
            </a:r>
            <a:r>
              <a:rPr lang="en-US" altLang="x-none">
                <a:ea typeface="ＭＳ Ｐゴシック" charset="-128"/>
              </a:rPr>
              <a:t> </a:t>
            </a:r>
          </a:p>
          <a:p>
            <a:pPr eaLnBrk="1" hangingPunct="1">
              <a:spcBef>
                <a:spcPct val="0"/>
              </a:spcBef>
            </a:pPr>
            <a:endParaRPr lang="en-US" altLang="x-none">
              <a:ea typeface="ＭＳ Ｐゴシック" charset="-128"/>
            </a:endParaRPr>
          </a:p>
          <a:p>
            <a:pPr eaLnBrk="1" hangingPunct="1">
              <a:spcBef>
                <a:spcPct val="0"/>
              </a:spcBef>
            </a:pPr>
            <a:r>
              <a:rPr lang="en-US" altLang="x-none">
                <a:ea typeface="ＭＳ Ｐゴシック" charset="-128"/>
              </a:rPr>
              <a:t>The authorization itself is preceded by a foreword stating: </a:t>
            </a:r>
            <a:r>
              <a:rPr lang="en-US" altLang="en-US">
                <a:ea typeface="ＭＳ Ｐゴシック" charset="-128"/>
              </a:rPr>
              <a:t>“</a:t>
            </a:r>
            <a:r>
              <a:rPr lang="en-US" altLang="x-none">
                <a:ea typeface="ＭＳ Ｐゴシック" charset="-128"/>
              </a:rPr>
              <a:t>it is recognized that the President has the authority under the Constitution to dissuade and defend against acts of international terrorism against the United States.</a:t>
            </a:r>
            <a:r>
              <a:rPr lang="en-US" altLang="en-US">
                <a:ea typeface="ＭＳ Ｐゴシック" charset="-128"/>
              </a:rPr>
              <a:t>”</a:t>
            </a:r>
            <a:r>
              <a:rPr lang="en-US" altLang="x-none">
                <a:ea typeface="ＭＳ Ｐゴシック" charset="-128"/>
              </a:rPr>
              <a:t> G. Bush regularly used this phrase to justify the violations of constitutional rights of US citizens. President Obama has adopted the same interpretation in order to deny the innovative nature of a law which enables him to do away with Habeas Corpus for any US citizen.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27A9E80-B09B-5046-AB93-AFD24FDB8526}" type="slidenum">
              <a:rPr lang="en-US" altLang="x-none"/>
              <a:pPr eaLnBrk="1" hangingPunct="1"/>
              <a:t>7</a:t>
            </a:fld>
            <a:endParaRPr lang="en-US" altLang="x-none"/>
          </a:p>
        </p:txBody>
      </p:sp>
    </p:spTree>
    <p:extLst>
      <p:ext uri="{BB962C8B-B14F-4D97-AF65-F5344CB8AC3E}">
        <p14:creationId xmlns:p14="http://schemas.microsoft.com/office/powerpoint/2010/main" val="1644728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24B15DD-4ECA-0842-AB36-BECF1ADBCB96}" type="slidenum">
              <a:rPr lang="en-US" altLang="x-none"/>
              <a:pPr eaLnBrk="1" hangingPunct="1"/>
              <a:t>11</a:t>
            </a:fld>
            <a:endParaRPr lang="en-US" altLang="x-none"/>
          </a:p>
        </p:txBody>
      </p:sp>
    </p:spTree>
    <p:extLst>
      <p:ext uri="{BB962C8B-B14F-4D97-AF65-F5344CB8AC3E}">
        <p14:creationId xmlns:p14="http://schemas.microsoft.com/office/powerpoint/2010/main" val="22697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F7C819-0E78-1640-A90D-32A6BC84F1AE}"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2A627-EC04-B942-B151-B41E6F7D60A5}" type="slidenum">
              <a:rPr lang="en-US" smtClean="0"/>
              <a:t>‹#›</a:t>
            </a:fld>
            <a:endParaRPr lang="en-US"/>
          </a:p>
        </p:txBody>
      </p:sp>
    </p:spTree>
    <p:extLst>
      <p:ext uri="{BB962C8B-B14F-4D97-AF65-F5344CB8AC3E}">
        <p14:creationId xmlns:p14="http://schemas.microsoft.com/office/powerpoint/2010/main" val="42387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7C819-0E78-1640-A90D-32A6BC84F1AE}"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2A627-EC04-B942-B151-B41E6F7D60A5}" type="slidenum">
              <a:rPr lang="en-US" smtClean="0"/>
              <a:t>‹#›</a:t>
            </a:fld>
            <a:endParaRPr lang="en-US"/>
          </a:p>
        </p:txBody>
      </p:sp>
    </p:spTree>
    <p:extLst>
      <p:ext uri="{BB962C8B-B14F-4D97-AF65-F5344CB8AC3E}">
        <p14:creationId xmlns:p14="http://schemas.microsoft.com/office/powerpoint/2010/main" val="1013142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7C819-0E78-1640-A90D-32A6BC84F1AE}"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2A627-EC04-B942-B151-B41E6F7D60A5}" type="slidenum">
              <a:rPr lang="en-US" smtClean="0"/>
              <a:t>‹#›</a:t>
            </a:fld>
            <a:endParaRPr lang="en-US"/>
          </a:p>
        </p:txBody>
      </p:sp>
    </p:spTree>
    <p:extLst>
      <p:ext uri="{BB962C8B-B14F-4D97-AF65-F5344CB8AC3E}">
        <p14:creationId xmlns:p14="http://schemas.microsoft.com/office/powerpoint/2010/main" val="480883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7C819-0E78-1640-A90D-32A6BC84F1AE}"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2A627-EC04-B942-B151-B41E6F7D60A5}" type="slidenum">
              <a:rPr lang="en-US" smtClean="0"/>
              <a:t>‹#›</a:t>
            </a:fld>
            <a:endParaRPr lang="en-US"/>
          </a:p>
        </p:txBody>
      </p:sp>
    </p:spTree>
    <p:extLst>
      <p:ext uri="{BB962C8B-B14F-4D97-AF65-F5344CB8AC3E}">
        <p14:creationId xmlns:p14="http://schemas.microsoft.com/office/powerpoint/2010/main" val="831195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F7C819-0E78-1640-A90D-32A6BC84F1AE}"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2A627-EC04-B942-B151-B41E6F7D60A5}" type="slidenum">
              <a:rPr lang="en-US" smtClean="0"/>
              <a:t>‹#›</a:t>
            </a:fld>
            <a:endParaRPr lang="en-US"/>
          </a:p>
        </p:txBody>
      </p:sp>
    </p:spTree>
    <p:extLst>
      <p:ext uri="{BB962C8B-B14F-4D97-AF65-F5344CB8AC3E}">
        <p14:creationId xmlns:p14="http://schemas.microsoft.com/office/powerpoint/2010/main" val="514804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F7C819-0E78-1640-A90D-32A6BC84F1AE}" type="datetimeFigureOut">
              <a:rPr lang="en-US" smtClean="0"/>
              <a:t>1/31/17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2A627-EC04-B942-B151-B41E6F7D60A5}" type="slidenum">
              <a:rPr lang="en-US" smtClean="0"/>
              <a:t>‹#›</a:t>
            </a:fld>
            <a:endParaRPr lang="en-US"/>
          </a:p>
        </p:txBody>
      </p:sp>
    </p:spTree>
    <p:extLst>
      <p:ext uri="{BB962C8B-B14F-4D97-AF65-F5344CB8AC3E}">
        <p14:creationId xmlns:p14="http://schemas.microsoft.com/office/powerpoint/2010/main" val="104525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F7C819-0E78-1640-A90D-32A6BC84F1AE}" type="datetimeFigureOut">
              <a:rPr lang="en-US" smtClean="0"/>
              <a:t>1/31/17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22A627-EC04-B942-B151-B41E6F7D60A5}" type="slidenum">
              <a:rPr lang="en-US" smtClean="0"/>
              <a:t>‹#›</a:t>
            </a:fld>
            <a:endParaRPr lang="en-US"/>
          </a:p>
        </p:txBody>
      </p:sp>
    </p:spTree>
    <p:extLst>
      <p:ext uri="{BB962C8B-B14F-4D97-AF65-F5344CB8AC3E}">
        <p14:creationId xmlns:p14="http://schemas.microsoft.com/office/powerpoint/2010/main" val="114236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F7C819-0E78-1640-A90D-32A6BC84F1AE}" type="datetimeFigureOut">
              <a:rPr lang="en-US" smtClean="0"/>
              <a:t>1/31/17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22A627-EC04-B942-B151-B41E6F7D60A5}" type="slidenum">
              <a:rPr lang="en-US" smtClean="0"/>
              <a:t>‹#›</a:t>
            </a:fld>
            <a:endParaRPr lang="en-US"/>
          </a:p>
        </p:txBody>
      </p:sp>
    </p:spTree>
    <p:extLst>
      <p:ext uri="{BB962C8B-B14F-4D97-AF65-F5344CB8AC3E}">
        <p14:creationId xmlns:p14="http://schemas.microsoft.com/office/powerpoint/2010/main" val="125786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7C819-0E78-1640-A90D-32A6BC84F1AE}" type="datetimeFigureOut">
              <a:rPr lang="en-US" smtClean="0"/>
              <a:t>1/31/17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22A627-EC04-B942-B151-B41E6F7D60A5}" type="slidenum">
              <a:rPr lang="en-US" smtClean="0"/>
              <a:t>‹#›</a:t>
            </a:fld>
            <a:endParaRPr lang="en-US"/>
          </a:p>
        </p:txBody>
      </p:sp>
    </p:spTree>
    <p:extLst>
      <p:ext uri="{BB962C8B-B14F-4D97-AF65-F5344CB8AC3E}">
        <p14:creationId xmlns:p14="http://schemas.microsoft.com/office/powerpoint/2010/main" val="962418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7C819-0E78-1640-A90D-32A6BC84F1AE}" type="datetimeFigureOut">
              <a:rPr lang="en-US" smtClean="0"/>
              <a:t>1/31/17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2A627-EC04-B942-B151-B41E6F7D60A5}" type="slidenum">
              <a:rPr lang="en-US" smtClean="0"/>
              <a:t>‹#›</a:t>
            </a:fld>
            <a:endParaRPr lang="en-US"/>
          </a:p>
        </p:txBody>
      </p:sp>
    </p:spTree>
    <p:extLst>
      <p:ext uri="{BB962C8B-B14F-4D97-AF65-F5344CB8AC3E}">
        <p14:creationId xmlns:p14="http://schemas.microsoft.com/office/powerpoint/2010/main" val="522228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7C819-0E78-1640-A90D-32A6BC84F1AE}" type="datetimeFigureOut">
              <a:rPr lang="en-US" smtClean="0"/>
              <a:t>1/31/17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2A627-EC04-B942-B151-B41E6F7D60A5}" type="slidenum">
              <a:rPr lang="en-US" smtClean="0"/>
              <a:t>‹#›</a:t>
            </a:fld>
            <a:endParaRPr lang="en-US"/>
          </a:p>
        </p:txBody>
      </p:sp>
    </p:spTree>
    <p:extLst>
      <p:ext uri="{BB962C8B-B14F-4D97-AF65-F5344CB8AC3E}">
        <p14:creationId xmlns:p14="http://schemas.microsoft.com/office/powerpoint/2010/main" val="3211542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7C819-0E78-1640-A90D-32A6BC84F1AE}" type="datetimeFigureOut">
              <a:rPr lang="en-US" smtClean="0"/>
              <a:t>1/31/17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2A627-EC04-B942-B151-B41E6F7D60A5}" type="slidenum">
              <a:rPr lang="en-US" smtClean="0"/>
              <a:t>‹#›</a:t>
            </a:fld>
            <a:endParaRPr lang="en-US"/>
          </a:p>
        </p:txBody>
      </p:sp>
    </p:spTree>
    <p:extLst>
      <p:ext uri="{BB962C8B-B14F-4D97-AF65-F5344CB8AC3E}">
        <p14:creationId xmlns:p14="http://schemas.microsoft.com/office/powerpoint/2010/main" val="511884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www.youtube.com/watch?v=D2B7QzAR6XI"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youtube.com/watch?v=IPXaVozCsSQ&amp;t=819s" TargetMode="External"/><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2900" y="0"/>
            <a:ext cx="10325100" cy="176053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x-none" sz="3700" b="1" u="sng" dirty="0">
                <a:ea typeface="ＭＳ Ｐゴシック" charset="-128"/>
              </a:rPr>
              <a:t>Aim</a:t>
            </a:r>
            <a:r>
              <a:rPr lang="en-US" altLang="x-none" sz="3700" b="1" dirty="0">
                <a:ea typeface="ＭＳ Ｐゴシック" charset="-128"/>
              </a:rPr>
              <a:t>: </a:t>
            </a:r>
            <a:r>
              <a:rPr lang="en-US" altLang="x-none" sz="3700" dirty="0">
                <a:ea typeface="ＭＳ Ｐゴシック" charset="-128"/>
              </a:rPr>
              <a:t>How did the Emancipation Proclamation impact and help eventually end the Civil War?</a:t>
            </a:r>
          </a:p>
        </p:txBody>
      </p:sp>
      <p:sp>
        <p:nvSpPr>
          <p:cNvPr id="6" name="TextBox 5"/>
          <p:cNvSpPr txBox="1"/>
          <p:nvPr/>
        </p:nvSpPr>
        <p:spPr>
          <a:xfrm>
            <a:off x="4979084" y="2169477"/>
            <a:ext cx="6008004" cy="2169825"/>
          </a:xfrm>
          <a:prstGeom prst="rect">
            <a:avLst/>
          </a:prstGeom>
          <a:noFill/>
        </p:spPr>
        <p:txBody>
          <a:bodyPr wrap="square" rtlCol="0">
            <a:spAutoFit/>
          </a:bodyPr>
          <a:lstStyle/>
          <a:p>
            <a:pPr algn="ctr"/>
            <a:r>
              <a:rPr lang="en-US" sz="2700" b="1" dirty="0">
                <a:solidFill>
                  <a:schemeClr val="bg1"/>
                </a:solidFill>
              </a:rPr>
              <a:t>"all persons held as slaves within any States, or designated part of the State, the people whereof shall be in rebellion against the United States, shall be then, thenceforward, and forever free."</a:t>
            </a:r>
          </a:p>
        </p:txBody>
      </p:sp>
    </p:spTree>
    <p:extLst>
      <p:ext uri="{BB962C8B-B14F-4D97-AF65-F5344CB8AC3E}">
        <p14:creationId xmlns:p14="http://schemas.microsoft.com/office/powerpoint/2010/main" val="99071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1492" y="0"/>
            <a:ext cx="9269016" cy="6858000"/>
          </a:xfrm>
          <a:prstGeom prst="rect">
            <a:avLst/>
          </a:prstGeom>
        </p:spPr>
      </p:pic>
    </p:spTree>
    <p:extLst>
      <p:ext uri="{BB962C8B-B14F-4D97-AF65-F5344CB8AC3E}">
        <p14:creationId xmlns:p14="http://schemas.microsoft.com/office/powerpoint/2010/main" val="1988493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81200" y="0"/>
            <a:ext cx="8229600" cy="1143000"/>
          </a:xfrm>
        </p:spPr>
        <p:txBody>
          <a:bodyPr/>
          <a:lstStyle/>
          <a:p>
            <a:r>
              <a:rPr lang="en-US" altLang="x-none" b="1" i="1" u="sng" dirty="0">
                <a:ea typeface="ＭＳ Ｐゴシック" charset="-128"/>
              </a:rPr>
              <a:t>The War Ends – 1865</a:t>
            </a:r>
          </a:p>
        </p:txBody>
      </p:sp>
      <p:sp>
        <p:nvSpPr>
          <p:cNvPr id="3" name="Content Placeholder 2"/>
          <p:cNvSpPr>
            <a:spLocks noGrp="1"/>
          </p:cNvSpPr>
          <p:nvPr>
            <p:ph idx="1"/>
          </p:nvPr>
        </p:nvSpPr>
        <p:spPr>
          <a:xfrm>
            <a:off x="242889" y="1600239"/>
            <a:ext cx="3043237" cy="1843088"/>
          </a:xfrm>
        </p:spPr>
        <p:txBody>
          <a:bodyPr>
            <a:noAutofit/>
          </a:bodyPr>
          <a:lstStyle/>
          <a:p>
            <a:r>
              <a:rPr lang="en-US" altLang="x-none" sz="3000" dirty="0" smtClean="0">
                <a:ea typeface="ＭＳ Ｐゴシック" charset="-128"/>
              </a:rPr>
              <a:t>Southern </a:t>
            </a:r>
            <a:r>
              <a:rPr lang="en-US" altLang="x-none" sz="3000" dirty="0">
                <a:ea typeface="ＭＳ Ｐゴシック" charset="-128"/>
              </a:rPr>
              <a:t>foreign aid fails to show!</a:t>
            </a:r>
          </a:p>
          <a:p>
            <a:r>
              <a:rPr lang="en-US" altLang="x-none" sz="3000" b="1" u="sng" dirty="0">
                <a:solidFill>
                  <a:srgbClr val="FF0000"/>
                </a:solidFill>
                <a:ea typeface="ＭＳ Ｐゴシック" charset="-128"/>
              </a:rPr>
              <a:t>Final surrender, Appomattox </a:t>
            </a:r>
            <a:r>
              <a:rPr lang="en-US" altLang="x-none" sz="3000" b="1" u="sng" dirty="0" smtClean="0">
                <a:solidFill>
                  <a:srgbClr val="FF0000"/>
                </a:solidFill>
                <a:ea typeface="ＭＳ Ｐゴシック" charset="-128"/>
              </a:rPr>
              <a:t>Court </a:t>
            </a:r>
            <a:r>
              <a:rPr lang="en-US" altLang="x-none" sz="3000" b="1" u="sng" dirty="0">
                <a:solidFill>
                  <a:srgbClr val="FF0000"/>
                </a:solidFill>
                <a:ea typeface="ＭＳ Ｐゴシック" charset="-128"/>
              </a:rPr>
              <a:t>House, VA</a:t>
            </a:r>
          </a:p>
          <a:p>
            <a:pPr lvl="1"/>
            <a:r>
              <a:rPr lang="en-US" altLang="x-none" sz="3000" dirty="0">
                <a:ea typeface="ＭＳ Ｐゴシック" charset="-128"/>
              </a:rPr>
              <a:t>The country is reunited</a:t>
            </a:r>
            <a:r>
              <a:rPr lang="en-US" altLang="x-none" sz="3000" dirty="0" smtClean="0">
                <a:ea typeface="ＭＳ Ｐゴシック" charset="-128"/>
              </a:rPr>
              <a:t>!</a:t>
            </a:r>
          </a:p>
          <a:p>
            <a:pPr lvl="1"/>
            <a:r>
              <a:rPr lang="en-US" altLang="x-none" sz="3000" dirty="0" smtClean="0">
                <a:ea typeface="ＭＳ Ｐゴシック" charset="-128"/>
              </a:rPr>
              <a:t>YAY!</a:t>
            </a:r>
            <a:endParaRPr lang="en-US" altLang="x-none" sz="3000" dirty="0">
              <a:ea typeface="ＭＳ Ｐゴシック" charset="-12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9012" y="1143000"/>
            <a:ext cx="7686675" cy="574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0210800" y="4919662"/>
            <a:ext cx="1798638" cy="1938338"/>
          </a:xfrm>
          <a:prstGeom prst="rect">
            <a:avLst/>
          </a:prstGeom>
          <a:solidFill>
            <a:schemeClr val="bg1"/>
          </a:solidFill>
          <a:ln w="2857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x-none" sz="2000" b="1">
                <a:solidFill>
                  <a:srgbClr val="FF0000"/>
                </a:solidFill>
                <a:latin typeface="Calibri" charset="0"/>
              </a:rPr>
              <a:t>What does this image say to you about the surrender of General Lee to General Grant?</a:t>
            </a:r>
            <a:endParaRPr lang="en-US" altLang="x-none" sz="2000" b="1">
              <a:solidFill>
                <a:srgbClr val="FF0000"/>
              </a:solidFill>
            </a:endParaRPr>
          </a:p>
        </p:txBody>
      </p:sp>
      <p:sp>
        <p:nvSpPr>
          <p:cNvPr id="2" name="Rectangle 1"/>
          <p:cNvSpPr/>
          <p:nvPr/>
        </p:nvSpPr>
        <p:spPr>
          <a:xfrm>
            <a:off x="325410" y="5539085"/>
            <a:ext cx="3050835"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4"/>
              </a:rPr>
              <a:t>SURRENDER</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65571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Screen shot 2014-01-05 at 1.56.4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73033" y="0"/>
            <a:ext cx="8018967"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p:cNvSpPr txBox="1">
            <a:spLocks noChangeArrowheads="1"/>
          </p:cNvSpPr>
          <p:nvPr/>
        </p:nvSpPr>
        <p:spPr bwMode="auto">
          <a:xfrm>
            <a:off x="5743576" y="3308351"/>
            <a:ext cx="4583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x-none" b="1" dirty="0">
                <a:solidFill>
                  <a:srgbClr val="FF0000"/>
                </a:solidFill>
                <a:latin typeface="Calibri" charset="0"/>
              </a:rPr>
              <a:t>What is Grant requesting from General Lee? Does this seem fair or unfair? Explain.</a:t>
            </a:r>
          </a:p>
        </p:txBody>
      </p:sp>
      <p:sp>
        <p:nvSpPr>
          <p:cNvPr id="7172" name="TextBox 4"/>
          <p:cNvSpPr txBox="1">
            <a:spLocks noChangeArrowheads="1"/>
          </p:cNvSpPr>
          <p:nvPr/>
        </p:nvSpPr>
        <p:spPr bwMode="auto">
          <a:xfrm>
            <a:off x="5743576" y="6022976"/>
            <a:ext cx="4583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x-none" b="1" dirty="0">
                <a:solidFill>
                  <a:srgbClr val="FF0000"/>
                </a:solidFill>
                <a:latin typeface="Calibri" charset="0"/>
              </a:rPr>
              <a:t>What was General Lee</a:t>
            </a:r>
            <a:r>
              <a:rPr lang="en-US" altLang="en-US" b="1" dirty="0">
                <a:solidFill>
                  <a:srgbClr val="FF0000"/>
                </a:solidFill>
                <a:latin typeface="Calibri" charset="0"/>
              </a:rPr>
              <a:t>’</a:t>
            </a:r>
            <a:r>
              <a:rPr lang="en-US" altLang="x-none" b="1" dirty="0">
                <a:solidFill>
                  <a:srgbClr val="FF0000"/>
                </a:solidFill>
                <a:latin typeface="Calibri" charset="0"/>
              </a:rPr>
              <a:t>s response?</a:t>
            </a:r>
          </a:p>
          <a:p>
            <a:pPr eaLnBrk="1" hangingPunct="1"/>
            <a:r>
              <a:rPr lang="en-US" altLang="x-none" b="1" dirty="0">
                <a:solidFill>
                  <a:srgbClr val="FF0000"/>
                </a:solidFill>
                <a:latin typeface="Calibri" charset="0"/>
              </a:rPr>
              <a:t>Why do you think he responded this way?</a:t>
            </a:r>
          </a:p>
        </p:txBody>
      </p:sp>
      <p:sp>
        <p:nvSpPr>
          <p:cNvPr id="2" name="Rectangle 1"/>
          <p:cNvSpPr/>
          <p:nvPr/>
        </p:nvSpPr>
        <p:spPr>
          <a:xfrm>
            <a:off x="549918" y="2200138"/>
            <a:ext cx="3328347" cy="1754326"/>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Document </a:t>
            </a:r>
          </a:p>
          <a:p>
            <a:pPr algn="ctr"/>
            <a:r>
              <a:rPr lang="en-US" sz="5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Analysis</a:t>
            </a:r>
            <a:endParaRPr lang="en-US" sz="5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73329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0332" y="152400"/>
            <a:ext cx="4940327" cy="923330"/>
          </a:xfrm>
          <a:prstGeom prst="rect">
            <a:avLst/>
          </a:prstGeom>
          <a:noFill/>
        </p:spPr>
        <p:txBody>
          <a:bodyPr wrap="none">
            <a:spAutoFit/>
          </a:bodyPr>
          <a:lstStyle/>
          <a:p>
            <a:pPr algn="ctr">
              <a:defRPr/>
            </a:pPr>
            <a:r>
              <a:rPr lang="en-US" sz="5400" u="sng" dirty="0">
                <a:ln w="18415" cmpd="sng">
                  <a:solidFill>
                    <a:srgbClr val="FFFFFF"/>
                  </a:solidFill>
                  <a:prstDash val="solid"/>
                </a:ln>
                <a:solidFill>
                  <a:srgbClr val="FF0000"/>
                </a:solidFill>
                <a:effectLst>
                  <a:outerShdw blurRad="63500" dir="3600000" algn="tl" rotWithShape="0">
                    <a:srgbClr val="000000">
                      <a:alpha val="70000"/>
                    </a:srgbClr>
                  </a:outerShdw>
                </a:effectLst>
                <a:ea typeface="ＭＳ Ｐゴシック" charset="0"/>
                <a:cs typeface="ＭＳ Ｐゴシック" charset="0"/>
              </a:rPr>
              <a:t>REGENTS Review</a:t>
            </a:r>
          </a:p>
        </p:txBody>
      </p:sp>
      <p:sp>
        <p:nvSpPr>
          <p:cNvPr id="3" name="Rectangle 2"/>
          <p:cNvSpPr/>
          <p:nvPr/>
        </p:nvSpPr>
        <p:spPr>
          <a:xfrm>
            <a:off x="1019174" y="1185863"/>
            <a:ext cx="10354758" cy="5478423"/>
          </a:xfrm>
          <a:prstGeom prst="rect">
            <a:avLst/>
          </a:prstGeom>
          <a:noFill/>
        </p:spPr>
        <p:txBody>
          <a:bodyPr wrap="none">
            <a:spAutoFit/>
          </a:bodyPr>
          <a:lstStyle/>
          <a:p>
            <a:pPr>
              <a:defRPr/>
            </a:pPr>
            <a:r>
              <a:rPr lang="en-US" sz="5000" dirty="0">
                <a:ln w="18415" cmpd="sng">
                  <a:noFill/>
                  <a:prstDash val="solid"/>
                </a:ln>
                <a:effectLst>
                  <a:outerShdw blurRad="63500" dir="3600000" algn="tl" rotWithShape="0">
                    <a:srgbClr val="000000">
                      <a:alpha val="70000"/>
                    </a:srgbClr>
                  </a:outerShdw>
                </a:effectLst>
                <a:ea typeface="ＭＳ Ｐゴシック" charset="0"/>
                <a:cs typeface="ＭＳ Ｐゴシック" charset="0"/>
              </a:rPr>
              <a:t>A major purpose of the</a:t>
            </a:r>
          </a:p>
          <a:p>
            <a:pPr>
              <a:defRPr/>
            </a:pPr>
            <a:r>
              <a:rPr lang="en-US" sz="5000" dirty="0">
                <a:ln w="18415" cmpd="sng">
                  <a:noFill/>
                  <a:prstDash val="solid"/>
                </a:ln>
                <a:effectLst>
                  <a:outerShdw blurRad="63500" dir="3600000" algn="tl" rotWithShape="0">
                    <a:srgbClr val="000000">
                      <a:alpha val="70000"/>
                    </a:srgbClr>
                  </a:outerShdw>
                </a:effectLst>
                <a:ea typeface="ＭＳ Ｐゴシック" charset="0"/>
                <a:cs typeface="ＭＳ Ｐゴシック" charset="0"/>
              </a:rPr>
              <a:t>Emancipation Proclamation was to</a:t>
            </a:r>
          </a:p>
          <a:p>
            <a:pPr>
              <a:defRPr/>
            </a:pPr>
            <a:endParaRPr lang="en-US" sz="5000" dirty="0">
              <a:ln w="18415" cmpd="sng">
                <a:noFill/>
                <a:prstDash val="solid"/>
              </a:ln>
              <a:effectLst>
                <a:outerShdw blurRad="63500" dir="3600000" algn="tl" rotWithShape="0">
                  <a:srgbClr val="000000">
                    <a:alpha val="70000"/>
                  </a:srgbClr>
                </a:outerShdw>
              </a:effectLst>
              <a:ea typeface="ＭＳ Ｐゴシック" charset="0"/>
              <a:cs typeface="ＭＳ Ｐゴシック" charset="0"/>
            </a:endParaRPr>
          </a:p>
          <a:p>
            <a:pPr marL="742950" indent="-742950">
              <a:buFontTx/>
              <a:buAutoNum type="alphaLcParenBoth"/>
              <a:defRPr/>
            </a:pPr>
            <a:r>
              <a:rPr lang="en-US" sz="5000" dirty="0">
                <a:ln w="18415" cmpd="sng">
                  <a:noFill/>
                  <a:prstDash val="solid"/>
                </a:ln>
                <a:effectLst>
                  <a:outerShdw blurRad="63500" dir="3600000" algn="tl" rotWithShape="0">
                    <a:srgbClr val="000000">
                      <a:alpha val="70000"/>
                    </a:srgbClr>
                  </a:outerShdw>
                </a:effectLst>
                <a:ea typeface="ＭＳ Ｐゴシック" charset="0"/>
                <a:cs typeface="ＭＳ Ｐゴシック" charset="0"/>
              </a:rPr>
              <a:t> give land to freedmen.</a:t>
            </a:r>
          </a:p>
          <a:p>
            <a:pPr marL="742950" indent="-742950">
              <a:buFontTx/>
              <a:buAutoNum type="alphaLcParenBoth"/>
              <a:defRPr/>
            </a:pPr>
            <a:r>
              <a:rPr lang="en-US" sz="5000" dirty="0">
                <a:ln w="18415" cmpd="sng">
                  <a:noFill/>
                  <a:prstDash val="solid"/>
                </a:ln>
                <a:effectLst>
                  <a:outerShdw blurRad="63500" dir="3600000" algn="tl" rotWithShape="0">
                    <a:srgbClr val="000000">
                      <a:alpha val="70000"/>
                    </a:srgbClr>
                  </a:outerShdw>
                </a:effectLst>
                <a:ea typeface="ＭＳ Ｐゴシック" charset="0"/>
                <a:cs typeface="ＭＳ Ｐゴシック" charset="0"/>
              </a:rPr>
              <a:t> end Jim Crow laws in the South.</a:t>
            </a:r>
          </a:p>
          <a:p>
            <a:pPr marL="742950" indent="-742950">
              <a:buFontTx/>
              <a:buAutoNum type="alphaLcParenBoth"/>
              <a:defRPr/>
            </a:pPr>
            <a:r>
              <a:rPr lang="en-US" sz="5000" dirty="0">
                <a:ln w="18415" cmpd="sng">
                  <a:noFill/>
                  <a:prstDash val="solid"/>
                </a:ln>
                <a:effectLst>
                  <a:outerShdw blurRad="63500" dir="3600000" algn="tl" rotWithShape="0">
                    <a:srgbClr val="000000">
                      <a:alpha val="70000"/>
                    </a:srgbClr>
                  </a:outerShdw>
                </a:effectLst>
                <a:ea typeface="ＭＳ Ｐゴシック" charset="0"/>
                <a:cs typeface="ＭＳ Ｐゴシック" charset="0"/>
              </a:rPr>
              <a:t> help the North win the Civil War.</a:t>
            </a:r>
          </a:p>
          <a:p>
            <a:pPr marL="742950" indent="-742950">
              <a:buFontTx/>
              <a:buAutoNum type="alphaLcParenBoth"/>
              <a:defRPr/>
            </a:pPr>
            <a:r>
              <a:rPr lang="en-US" sz="5000" dirty="0">
                <a:ln w="18415" cmpd="sng">
                  <a:noFill/>
                  <a:prstDash val="solid"/>
                </a:ln>
                <a:effectLst>
                  <a:outerShdw blurRad="63500" dir="3600000" algn="tl" rotWithShape="0">
                    <a:srgbClr val="000000">
                      <a:alpha val="70000"/>
                    </a:srgbClr>
                  </a:outerShdw>
                </a:effectLst>
                <a:ea typeface="ＭＳ Ｐゴシック" charset="0"/>
                <a:cs typeface="ＭＳ Ｐゴシック" charset="0"/>
              </a:rPr>
              <a:t> provide for new state governments.</a:t>
            </a:r>
          </a:p>
        </p:txBody>
      </p:sp>
    </p:spTree>
    <p:extLst>
      <p:ext uri="{BB962C8B-B14F-4D97-AF65-F5344CB8AC3E}">
        <p14:creationId xmlns:p14="http://schemas.microsoft.com/office/powerpoint/2010/main" val="1032468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81200" y="-152400"/>
            <a:ext cx="8229600" cy="1143000"/>
          </a:xfrm>
        </p:spPr>
        <p:txBody>
          <a:bodyPr/>
          <a:lstStyle/>
          <a:p>
            <a:r>
              <a:rPr lang="en-US" altLang="x-none" b="1" i="1" u="sng" dirty="0" smtClean="0">
                <a:ea typeface="ＭＳ Ｐゴシック" charset="-128"/>
              </a:rPr>
              <a:t>The Emancipation </a:t>
            </a:r>
            <a:r>
              <a:rPr lang="en-US" altLang="x-none" b="1" i="1" u="sng" dirty="0">
                <a:ea typeface="ＭＳ Ｐゴシック" charset="-128"/>
              </a:rPr>
              <a:t>Proclamation</a:t>
            </a:r>
          </a:p>
        </p:txBody>
      </p:sp>
      <p:sp>
        <p:nvSpPr>
          <p:cNvPr id="3" name="Content Placeholder 2"/>
          <p:cNvSpPr>
            <a:spLocks noGrp="1"/>
          </p:cNvSpPr>
          <p:nvPr>
            <p:ph idx="1"/>
          </p:nvPr>
        </p:nvSpPr>
        <p:spPr>
          <a:xfrm>
            <a:off x="0" y="838201"/>
            <a:ext cx="12192000" cy="4525963"/>
          </a:xfrm>
        </p:spPr>
        <p:txBody>
          <a:bodyPr>
            <a:noAutofit/>
          </a:bodyPr>
          <a:lstStyle/>
          <a:p>
            <a:r>
              <a:rPr lang="en-US" altLang="x-none" sz="2500" dirty="0" smtClean="0">
                <a:ea typeface="ＭＳ Ｐゴシック" charset="-128"/>
              </a:rPr>
              <a:t>Take out your </a:t>
            </a:r>
            <a:r>
              <a:rPr lang="en-US" altLang="x-none" sz="2500" dirty="0">
                <a:ea typeface="ＭＳ Ｐゴシック" charset="-128"/>
              </a:rPr>
              <a:t>writing assignment (</a:t>
            </a:r>
            <a:r>
              <a:rPr lang="en-US" altLang="en-US" sz="2500" dirty="0">
                <a:ea typeface="ＭＳ Ｐゴシック" charset="-128"/>
              </a:rPr>
              <a:t>“</a:t>
            </a:r>
            <a:r>
              <a:rPr lang="en-US" altLang="x-none" sz="2500" b="1" i="1" dirty="0">
                <a:ea typeface="ＭＳ Ｐゴシック" charset="-128"/>
              </a:rPr>
              <a:t>Should Lincoln have issued the Emancipation Proclamation?</a:t>
            </a:r>
            <a:r>
              <a:rPr lang="en-US" altLang="en-US" sz="2500" dirty="0">
                <a:ea typeface="ＭＳ Ｐゴシック" charset="-128"/>
              </a:rPr>
              <a:t>”</a:t>
            </a:r>
            <a:r>
              <a:rPr lang="en-US" altLang="x-none" sz="2500" dirty="0">
                <a:ea typeface="ＭＳ Ｐゴシック" charset="-128"/>
              </a:rPr>
              <a:t>) – </a:t>
            </a:r>
          </a:p>
          <a:p>
            <a:r>
              <a:rPr lang="en-US" altLang="x-none" sz="2500" b="1" dirty="0">
                <a:solidFill>
                  <a:srgbClr val="FF0000"/>
                </a:solidFill>
                <a:ea typeface="ＭＳ Ｐゴシック" charset="-128"/>
              </a:rPr>
              <a:t>What was it and what did it do?</a:t>
            </a:r>
          </a:p>
          <a:p>
            <a:pPr>
              <a:buFont typeface="Arial" charset="0"/>
              <a:buNone/>
            </a:pPr>
            <a:r>
              <a:rPr lang="en-US" altLang="x-none" sz="2500" b="1" dirty="0" smtClean="0">
                <a:ea typeface="ＭＳ Ｐゴシック" charset="-128"/>
              </a:rPr>
              <a:t>	a</a:t>
            </a:r>
            <a:r>
              <a:rPr lang="en-US" altLang="x-none" sz="2500" dirty="0">
                <a:ea typeface="ＭＳ Ｐゴシック" charset="-128"/>
              </a:rPr>
              <a:t>. An executive order</a:t>
            </a:r>
          </a:p>
          <a:p>
            <a:pPr>
              <a:buFont typeface="Arial" charset="0"/>
              <a:buNone/>
            </a:pPr>
            <a:r>
              <a:rPr lang="en-US" altLang="x-none" sz="2500" b="1" dirty="0" smtClean="0">
                <a:ea typeface="ＭＳ Ｐゴシック" charset="-128"/>
              </a:rPr>
              <a:t>	b</a:t>
            </a:r>
            <a:r>
              <a:rPr lang="en-US" altLang="x-none" sz="2500" b="1" dirty="0">
                <a:ea typeface="ＭＳ Ｐゴシック" charset="-128"/>
              </a:rPr>
              <a:t>. </a:t>
            </a:r>
            <a:r>
              <a:rPr lang="en-US" altLang="x-none" sz="2500" dirty="0">
                <a:ea typeface="ＭＳ Ｐゴシック" charset="-128"/>
              </a:rPr>
              <a:t>Only freed slaves in </a:t>
            </a:r>
            <a:r>
              <a:rPr lang="en-US" altLang="x-none" sz="2500" b="1" u="sng" dirty="0">
                <a:ea typeface="ＭＳ Ｐゴシック" charset="-128"/>
              </a:rPr>
              <a:t>the </a:t>
            </a:r>
            <a:r>
              <a:rPr lang="en-US" altLang="x-none" sz="2500" b="1" u="sng" dirty="0" smtClean="0">
                <a:ea typeface="ＭＳ Ｐゴシック" charset="-128"/>
              </a:rPr>
              <a:t>SOUTH!</a:t>
            </a:r>
          </a:p>
          <a:p>
            <a:pPr>
              <a:buNone/>
            </a:pPr>
            <a:r>
              <a:rPr lang="en-US" altLang="x-none" sz="2500" b="1" dirty="0" smtClean="0">
                <a:ea typeface="ＭＳ Ｐゴシック" charset="-128"/>
              </a:rPr>
              <a:t>	c</a:t>
            </a:r>
            <a:r>
              <a:rPr lang="en-US" altLang="x-none" sz="2500" dirty="0" smtClean="0">
                <a:ea typeface="ＭＳ Ｐゴシック" charset="-128"/>
              </a:rPr>
              <a:t>. Didn’t free slaves in the border states!</a:t>
            </a:r>
          </a:p>
          <a:p>
            <a:pPr>
              <a:buFont typeface="Arial" charset="0"/>
              <a:buNone/>
            </a:pPr>
            <a:endParaRPr lang="en-US" altLang="x-none" sz="2500" dirty="0" smtClean="0">
              <a:ea typeface="ＭＳ Ｐゴシック" charset="-128"/>
            </a:endParaRPr>
          </a:p>
          <a:p>
            <a:pPr>
              <a:buFont typeface="Wingdings" charset="2"/>
              <a:buChar char="Ø"/>
            </a:pPr>
            <a:r>
              <a:rPr lang="en-US" sz="2500" dirty="0"/>
              <a:t> </a:t>
            </a:r>
            <a:r>
              <a:rPr lang="en-US" sz="2500" dirty="0" smtClean="0"/>
              <a:t>Did NOT free </a:t>
            </a:r>
            <a:r>
              <a:rPr lang="en-US" sz="2500" dirty="0"/>
              <a:t>all slaves in the United </a:t>
            </a:r>
            <a:r>
              <a:rPr lang="en-US" sz="2500" dirty="0" smtClean="0"/>
              <a:t>States! It </a:t>
            </a:r>
            <a:r>
              <a:rPr lang="en-US" sz="2500" dirty="0"/>
              <a:t>declared free </a:t>
            </a:r>
            <a:r>
              <a:rPr lang="en-US" sz="2500" b="1" dirty="0"/>
              <a:t>only those slaves living in states not under Union control</a:t>
            </a:r>
            <a:r>
              <a:rPr lang="en-US" sz="2500" dirty="0"/>
              <a:t>.</a:t>
            </a:r>
            <a:r>
              <a:rPr lang="en-US" altLang="x-none" sz="2500" dirty="0" smtClean="0">
                <a:ea typeface="ＭＳ Ｐゴシック" charset="-128"/>
              </a:rPr>
              <a:t> </a:t>
            </a:r>
          </a:p>
          <a:p>
            <a:pPr>
              <a:buFont typeface="Wingdings" charset="2"/>
              <a:buChar char="Ø"/>
            </a:pPr>
            <a:r>
              <a:rPr lang="en-US" altLang="x-none" sz="2500" dirty="0">
                <a:ea typeface="ＭＳ Ｐゴシック" charset="-128"/>
              </a:rPr>
              <a:t> </a:t>
            </a:r>
            <a:r>
              <a:rPr lang="en-US" sz="2500" dirty="0"/>
              <a:t>William Seward, Lincoln's secretary of state, commented, "</a:t>
            </a:r>
            <a:r>
              <a:rPr lang="en-US" sz="2500" b="1" i="1" dirty="0"/>
              <a:t>We show our </a:t>
            </a:r>
            <a:r>
              <a:rPr lang="en-US" sz="2500" b="1" i="1" dirty="0" smtClean="0"/>
              <a:t>sympathy </a:t>
            </a:r>
            <a:r>
              <a:rPr lang="en-US" sz="2500" b="1" i="1" dirty="0"/>
              <a:t>with slavery by emancipating slaves where we cannot reach them and holding them in bondage where we can set them free</a:t>
            </a:r>
            <a:r>
              <a:rPr lang="en-US" sz="2500" b="1" i="1" dirty="0" smtClean="0"/>
              <a:t>.</a:t>
            </a:r>
            <a:r>
              <a:rPr lang="en-US" sz="2500" dirty="0" smtClean="0"/>
              <a:t>"</a:t>
            </a:r>
            <a:endParaRPr lang="en-US" altLang="x-none" sz="2500" dirty="0">
              <a:ea typeface="ＭＳ Ｐゴシック" charset="-12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1969" y="990600"/>
            <a:ext cx="6870031"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399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0" y="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x-none" sz="2800">
                <a:latin typeface="Arial Black" charset="0"/>
              </a:rPr>
              <a:t>How would you feel about the Emancipation Proclamation if you were…</a:t>
            </a:r>
          </a:p>
        </p:txBody>
      </p:sp>
      <p:sp>
        <p:nvSpPr>
          <p:cNvPr id="3" name="Text Box 4"/>
          <p:cNvSpPr txBox="1">
            <a:spLocks noChangeArrowheads="1"/>
          </p:cNvSpPr>
          <p:nvPr/>
        </p:nvSpPr>
        <p:spPr bwMode="auto">
          <a:xfrm>
            <a:off x="1524000" y="1981201"/>
            <a:ext cx="914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ja-JP" altLang="en-US" sz="2800" b="1" i="1" dirty="0">
                <a:latin typeface="Times New Roman" charset="0"/>
              </a:rPr>
              <a:t>“</a:t>
            </a:r>
            <a:r>
              <a:rPr lang="en-US" altLang="ja-JP" sz="2800" b="1" i="1" dirty="0">
                <a:latin typeface="Times New Roman" charset="0"/>
              </a:rPr>
              <a:t>The slaves are free? Not in my state their not. Abraham Lincoln </a:t>
            </a:r>
            <a:r>
              <a:rPr lang="en-US" altLang="ja-JP" sz="2800" b="1" i="1" dirty="0" err="1">
                <a:latin typeface="Times New Roman" charset="0"/>
              </a:rPr>
              <a:t>isn</a:t>
            </a:r>
            <a:r>
              <a:rPr lang="ja-JP" altLang="en-US" sz="2800" b="1" i="1" dirty="0">
                <a:latin typeface="Times New Roman" charset="0"/>
              </a:rPr>
              <a:t>’</a:t>
            </a:r>
            <a:r>
              <a:rPr lang="en-US" altLang="ja-JP" sz="2800" b="1" i="1" dirty="0">
                <a:latin typeface="Times New Roman" charset="0"/>
              </a:rPr>
              <a:t>t my President anymore, so I don</a:t>
            </a:r>
            <a:r>
              <a:rPr lang="ja-JP" altLang="en-US" sz="2800" b="1" i="1" dirty="0">
                <a:latin typeface="Times New Roman" charset="0"/>
              </a:rPr>
              <a:t>’</a:t>
            </a:r>
            <a:r>
              <a:rPr lang="en-US" altLang="ja-JP" sz="2800" b="1" i="1" dirty="0">
                <a:latin typeface="Times New Roman" charset="0"/>
              </a:rPr>
              <a:t>t have to listen to the Emancipation Proclamation. I only have to free my slaves if the Confederates lose the war.</a:t>
            </a:r>
            <a:r>
              <a:rPr lang="ja-JP" altLang="en-US" sz="2800" b="1" i="1" dirty="0">
                <a:latin typeface="Times New Roman" charset="0"/>
              </a:rPr>
              <a:t>”</a:t>
            </a:r>
            <a:endParaRPr lang="en-US" altLang="x-none" sz="2800" b="1" i="1" dirty="0">
              <a:latin typeface="Times New Roman" charset="0"/>
            </a:endParaRPr>
          </a:p>
        </p:txBody>
      </p:sp>
      <p:sp>
        <p:nvSpPr>
          <p:cNvPr id="4" name="Text Box 5"/>
          <p:cNvSpPr txBox="1">
            <a:spLocks noChangeArrowheads="1"/>
          </p:cNvSpPr>
          <p:nvPr/>
        </p:nvSpPr>
        <p:spPr bwMode="auto">
          <a:xfrm>
            <a:off x="1524000" y="12192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x-none" sz="2800" b="1"/>
              <a:t>(1) a slave owner from Texas?</a:t>
            </a:r>
          </a:p>
        </p:txBody>
      </p:sp>
      <p:sp>
        <p:nvSpPr>
          <p:cNvPr id="5" name="Text Box 6"/>
          <p:cNvSpPr txBox="1">
            <a:spLocks noChangeArrowheads="1"/>
          </p:cNvSpPr>
          <p:nvPr/>
        </p:nvSpPr>
        <p:spPr bwMode="auto">
          <a:xfrm>
            <a:off x="1524000" y="42672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x-none" sz="2800" b="1" dirty="0"/>
              <a:t>(2) a slave owner from Missouri?</a:t>
            </a:r>
          </a:p>
        </p:txBody>
      </p:sp>
      <p:sp>
        <p:nvSpPr>
          <p:cNvPr id="6" name="Text Box 16"/>
          <p:cNvSpPr txBox="1">
            <a:spLocks noChangeArrowheads="1"/>
          </p:cNvSpPr>
          <p:nvPr/>
        </p:nvSpPr>
        <p:spPr bwMode="auto">
          <a:xfrm>
            <a:off x="1524000" y="510540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ja-JP" altLang="en-US" sz="2800" b="1" i="1" dirty="0">
                <a:latin typeface="Times New Roman" charset="0"/>
              </a:rPr>
              <a:t>“</a:t>
            </a:r>
            <a:r>
              <a:rPr lang="en-US" altLang="ja-JP" sz="2800" b="1" i="1" dirty="0">
                <a:latin typeface="Times New Roman" charset="0"/>
              </a:rPr>
              <a:t>I knew it was a good idea for us to stay in the Union! I get to keep my slaves, just like the slave owners in Kentucky, Maryland, and Delaware get to keep theirs.</a:t>
            </a:r>
            <a:r>
              <a:rPr lang="ja-JP" altLang="en-US" sz="2800" b="1" i="1" dirty="0">
                <a:latin typeface="Times New Roman" charset="0"/>
              </a:rPr>
              <a:t>”</a:t>
            </a:r>
            <a:endParaRPr lang="en-US" altLang="x-none" sz="2800" b="1" i="1" dirty="0">
              <a:latin typeface="Times New Roman" charset="0"/>
            </a:endParaRPr>
          </a:p>
        </p:txBody>
      </p:sp>
    </p:spTree>
    <p:extLst>
      <p:ext uri="{BB962C8B-B14F-4D97-AF65-F5344CB8AC3E}">
        <p14:creationId xmlns:p14="http://schemas.microsoft.com/office/powerpoint/2010/main" val="1296448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524000" y="12954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x-none" sz="2800" b="1"/>
              <a:t>(3) an abolitionist from Massachusetts?</a:t>
            </a:r>
          </a:p>
        </p:txBody>
      </p:sp>
      <p:sp>
        <p:nvSpPr>
          <p:cNvPr id="3" name="Text Box 5"/>
          <p:cNvSpPr txBox="1">
            <a:spLocks noChangeArrowheads="1"/>
          </p:cNvSpPr>
          <p:nvPr/>
        </p:nvSpPr>
        <p:spPr bwMode="auto">
          <a:xfrm>
            <a:off x="1524000" y="1890027"/>
            <a:ext cx="9144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ja-JP" altLang="en-US" sz="2800" b="1" i="1">
                <a:latin typeface="Times New Roman" charset="0"/>
              </a:rPr>
              <a:t>“</a:t>
            </a:r>
            <a:r>
              <a:rPr lang="en-US" altLang="ja-JP" sz="2800" b="1" i="1" dirty="0">
                <a:latin typeface="Times New Roman" charset="0"/>
              </a:rPr>
              <a:t>Hmmm…the Emancipation Proclamation is a good start, but it </a:t>
            </a:r>
            <a:r>
              <a:rPr lang="en-US" altLang="ja-JP" sz="2800" b="1" i="1" dirty="0" err="1">
                <a:latin typeface="Times New Roman" charset="0"/>
              </a:rPr>
              <a:t>doesn</a:t>
            </a:r>
            <a:r>
              <a:rPr lang="ja-JP" altLang="en-US" sz="2800" b="1" i="1" dirty="0">
                <a:latin typeface="Times New Roman" charset="0"/>
              </a:rPr>
              <a:t>’</a:t>
            </a:r>
            <a:r>
              <a:rPr lang="en-US" altLang="ja-JP" sz="2800" b="1" i="1" dirty="0">
                <a:latin typeface="Times New Roman" charset="0"/>
              </a:rPr>
              <a:t>t go far enough. Slavery should be ended in all the states, not only the one</a:t>
            </a:r>
            <a:r>
              <a:rPr lang="ja-JP" altLang="en-US" sz="2800" b="1" i="1" dirty="0">
                <a:latin typeface="Times New Roman" charset="0"/>
              </a:rPr>
              <a:t>’</a:t>
            </a:r>
            <a:r>
              <a:rPr lang="en-US" altLang="ja-JP" sz="2800" b="1" i="1" dirty="0">
                <a:latin typeface="Times New Roman" charset="0"/>
              </a:rPr>
              <a:t>s in rebellion against the Union!</a:t>
            </a:r>
            <a:r>
              <a:rPr lang="ja-JP" altLang="en-US" sz="2800" b="1" i="1" dirty="0">
                <a:latin typeface="Times New Roman" charset="0"/>
              </a:rPr>
              <a:t>”</a:t>
            </a:r>
            <a:endParaRPr lang="en-US" altLang="x-none" sz="2800" b="1" i="1" dirty="0">
              <a:latin typeface="Times New Roman" charset="0"/>
            </a:endParaRPr>
          </a:p>
        </p:txBody>
      </p:sp>
      <p:sp>
        <p:nvSpPr>
          <p:cNvPr id="4" name="Text Box 7"/>
          <p:cNvSpPr txBox="1">
            <a:spLocks noChangeArrowheads="1"/>
          </p:cNvSpPr>
          <p:nvPr/>
        </p:nvSpPr>
        <p:spPr bwMode="auto">
          <a:xfrm>
            <a:off x="1524000" y="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x-none" sz="2800">
                <a:latin typeface="Arial Black" charset="0"/>
              </a:rPr>
              <a:t>How would you feel about the Emancipation Proclamation if you were…</a:t>
            </a:r>
          </a:p>
        </p:txBody>
      </p:sp>
      <p:sp>
        <p:nvSpPr>
          <p:cNvPr id="7" name="Text Box 5"/>
          <p:cNvSpPr txBox="1">
            <a:spLocks noChangeArrowheads="1"/>
          </p:cNvSpPr>
          <p:nvPr/>
        </p:nvSpPr>
        <p:spPr bwMode="auto">
          <a:xfrm>
            <a:off x="1524000" y="3855243"/>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x-none" sz="2800" b="1" smtClean="0"/>
              <a:t>(4) </a:t>
            </a:r>
            <a:r>
              <a:rPr lang="en-US" altLang="x-none" sz="2800" b="1"/>
              <a:t>Abraham Lincoln?</a:t>
            </a:r>
          </a:p>
        </p:txBody>
      </p:sp>
      <p:sp>
        <p:nvSpPr>
          <p:cNvPr id="8" name="Text Box 6"/>
          <p:cNvSpPr txBox="1">
            <a:spLocks noChangeArrowheads="1"/>
          </p:cNvSpPr>
          <p:nvPr/>
        </p:nvSpPr>
        <p:spPr bwMode="auto">
          <a:xfrm>
            <a:off x="1414463" y="4417217"/>
            <a:ext cx="9144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ja-JP" altLang="en-US" sz="2800" b="1" i="1">
                <a:latin typeface="Times New Roman" charset="0"/>
              </a:rPr>
              <a:t>“</a:t>
            </a:r>
            <a:r>
              <a:rPr lang="en-US" altLang="ja-JP" sz="2800" b="1" i="1" dirty="0">
                <a:latin typeface="Times New Roman" charset="0"/>
              </a:rPr>
              <a:t>I wish that I could free the slaves in all of the states immediately. However, if I free the slaves in the border states, they may switch to the Confederacy, and I can</a:t>
            </a:r>
            <a:r>
              <a:rPr lang="ja-JP" altLang="en-US" sz="2800" b="1" i="1" dirty="0">
                <a:latin typeface="Times New Roman" charset="0"/>
              </a:rPr>
              <a:t>’</a:t>
            </a:r>
            <a:r>
              <a:rPr lang="en-US" altLang="ja-JP" sz="2800" b="1" i="1" dirty="0">
                <a:latin typeface="Times New Roman" charset="0"/>
              </a:rPr>
              <a:t>t allow that to happen. Anyway, nobody is really free until we</a:t>
            </a:r>
            <a:r>
              <a:rPr lang="ja-JP" altLang="en-US" sz="2800" b="1" i="1" dirty="0">
                <a:latin typeface="Times New Roman" charset="0"/>
              </a:rPr>
              <a:t>’</a:t>
            </a:r>
            <a:r>
              <a:rPr lang="en-US" altLang="ja-JP" sz="2800" b="1" i="1" dirty="0">
                <a:latin typeface="Times New Roman" charset="0"/>
              </a:rPr>
              <a:t>re able to defeat those Confederate rebels!</a:t>
            </a:r>
            <a:r>
              <a:rPr lang="ja-JP" altLang="en-US" sz="2800" b="1" i="1" dirty="0">
                <a:latin typeface="Times New Roman" charset="0"/>
              </a:rPr>
              <a:t>”</a:t>
            </a:r>
            <a:endParaRPr lang="en-US" altLang="x-none" sz="2800" b="1" i="1" dirty="0">
              <a:latin typeface="Times New Roman" charset="0"/>
            </a:endParaRPr>
          </a:p>
        </p:txBody>
      </p:sp>
    </p:spTree>
    <p:extLst>
      <p:ext uri="{BB962C8B-B14F-4D97-AF65-F5344CB8AC3E}">
        <p14:creationId xmlns:p14="http://schemas.microsoft.com/office/powerpoint/2010/main" val="1045546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7" grpId="0" autoUpdateAnimBg="0"/>
      <p:bldP spid="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981" y="1321732"/>
            <a:ext cx="3810000" cy="2400657"/>
          </a:xfrm>
          <a:prstGeom prst="rect">
            <a:avLst/>
          </a:prstGeom>
          <a:noFill/>
          <a:ln>
            <a:solidFill>
              <a:schemeClr val="bg1"/>
            </a:solidFill>
          </a:ln>
        </p:spPr>
        <p:txBody>
          <a:bodyPr>
            <a:spAutoFit/>
          </a:bodyPr>
          <a:lstStyle/>
          <a:p>
            <a:pPr algn="ctr">
              <a:defRPr/>
            </a:pPr>
            <a:r>
              <a:rPr lang="en-US" sz="3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ea typeface="ＭＳ Ｐゴシック" charset="0"/>
                <a:cs typeface="ＭＳ Ｐゴシック" charset="0"/>
              </a:rPr>
              <a:t>And it also inspired </a:t>
            </a:r>
            <a:r>
              <a:rPr lang="en-US" sz="30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ea typeface="ＭＳ Ｐゴシック" charset="0"/>
                <a:cs typeface="ＭＳ Ｐゴシック" charset="0"/>
              </a:rPr>
              <a:t>African Americans </a:t>
            </a:r>
          </a:p>
          <a:p>
            <a:pPr algn="ctr">
              <a:defRPr/>
            </a:pPr>
            <a:r>
              <a:rPr lang="en-US" sz="30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ea typeface="ＭＳ Ｐゴシック" charset="0"/>
                <a:cs typeface="ＭＳ Ｐゴシック" charset="0"/>
              </a:rPr>
              <a:t>from the </a:t>
            </a:r>
            <a:r>
              <a:rPr lang="en-US" sz="3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ea typeface="ＭＳ Ｐゴシック" charset="0"/>
                <a:cs typeface="ＭＳ Ｐゴシック" charset="0"/>
              </a:rPr>
              <a:t>South to come fight for the Union!</a:t>
            </a:r>
            <a:endParaRPr lang="en-US" sz="30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ea typeface="ＭＳ Ｐゴシック" charset="0"/>
              <a:cs typeface="ＭＳ Ｐゴシック" charset="0"/>
            </a:endParaRPr>
          </a:p>
        </p:txBody>
      </p:sp>
      <p:pic>
        <p:nvPicPr>
          <p:cNvPr id="7885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981" y="3829179"/>
            <a:ext cx="3840793" cy="302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61522" y="734525"/>
            <a:ext cx="8172430" cy="553998"/>
          </a:xfrm>
          <a:prstGeom prst="rect">
            <a:avLst/>
          </a:prstGeom>
          <a:noFill/>
        </p:spPr>
        <p:txBody>
          <a:bodyPr wrap="none" lIns="91440" tIns="45720" rIns="91440" bIns="45720">
            <a:spAutoFit/>
          </a:bodyPr>
          <a:lstStyle/>
          <a:p>
            <a:pPr algn="ctr"/>
            <a:r>
              <a:rPr lang="en-US" altLang="x-none" sz="3000" b="1" cap="none" spc="0" dirty="0">
                <a:ln w="6600">
                  <a:solidFill>
                    <a:schemeClr val="accent2"/>
                  </a:solidFill>
                  <a:prstDash val="solid"/>
                </a:ln>
                <a:effectLst>
                  <a:outerShdw dist="38100" dir="2700000" algn="tl" rotWithShape="0">
                    <a:schemeClr val="accent2"/>
                  </a:outerShdw>
                </a:effectLst>
              </a:rPr>
              <a:t>It gave the North a new reason fight the Civil </a:t>
            </a:r>
            <a:r>
              <a:rPr lang="en-US" altLang="x-none" sz="3000" b="1" cap="none" spc="0" dirty="0" smtClean="0">
                <a:ln w="6600">
                  <a:solidFill>
                    <a:schemeClr val="accent2"/>
                  </a:solidFill>
                  <a:prstDash val="solid"/>
                </a:ln>
                <a:effectLst>
                  <a:outerShdw dist="38100" dir="2700000" algn="tl" rotWithShape="0">
                    <a:schemeClr val="accent2"/>
                  </a:outerShdw>
                </a:effectLst>
              </a:rPr>
              <a:t>War!</a:t>
            </a:r>
            <a:endParaRPr lang="en-US" sz="3000" b="1" cap="none" spc="0" dirty="0">
              <a:ln w="6600">
                <a:solidFill>
                  <a:schemeClr val="accent2"/>
                </a:solidFill>
                <a:prstDash val="solid"/>
              </a:ln>
              <a:effectLst>
                <a:outerShdw dist="38100" dir="2700000" algn="tl" rotWithShape="0">
                  <a:schemeClr val="accent2"/>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7" y="3395897"/>
            <a:ext cx="2843213" cy="34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Callout 7"/>
          <p:cNvSpPr/>
          <p:nvPr/>
        </p:nvSpPr>
        <p:spPr>
          <a:xfrm>
            <a:off x="6402606" y="1573462"/>
            <a:ext cx="5791200" cy="2811433"/>
          </a:xfrm>
          <a:prstGeom prst="wedgeEllipseCallout">
            <a:avLst>
              <a:gd name="adj1" fmla="val -41803"/>
              <a:gd name="adj2" fmla="val 64533"/>
            </a:avLst>
          </a:prstGeom>
        </p:spPr>
        <p:style>
          <a:lnRef idx="2">
            <a:schemeClr val="dk1"/>
          </a:lnRef>
          <a:fillRef idx="1">
            <a:schemeClr val="lt1"/>
          </a:fillRef>
          <a:effectRef idx="0">
            <a:schemeClr val="dk1"/>
          </a:effectRef>
          <a:fontRef idx="minor">
            <a:schemeClr val="dk1"/>
          </a:fontRef>
        </p:style>
        <p:txBody>
          <a:bodyPr anchor="ctr"/>
          <a:lstStyle/>
          <a:p>
            <a:pPr>
              <a:defRPr/>
            </a:pPr>
            <a:endParaRPr lang="en-US" sz="2400" dirty="0">
              <a:solidFill>
                <a:srgbClr val="002060"/>
              </a:solidFill>
            </a:endParaRPr>
          </a:p>
        </p:txBody>
      </p:sp>
      <p:sp>
        <p:nvSpPr>
          <p:cNvPr id="6" name="Rectangle 5"/>
          <p:cNvSpPr/>
          <p:nvPr/>
        </p:nvSpPr>
        <p:spPr>
          <a:xfrm>
            <a:off x="7158038" y="2003852"/>
            <a:ext cx="4593432" cy="2031325"/>
          </a:xfrm>
          <a:prstGeom prst="rect">
            <a:avLst/>
          </a:prstGeom>
        </p:spPr>
        <p:txBody>
          <a:bodyPr wrap="square">
            <a:spAutoFit/>
          </a:bodyPr>
          <a:lstStyle/>
          <a:p>
            <a:r>
              <a:rPr lang="en-US" altLang="en-US" sz="2100" b="1" dirty="0" smtClean="0"/>
              <a:t>“</a:t>
            </a:r>
            <a:r>
              <a:rPr lang="en-US" altLang="x-none" sz="2100" b="1" dirty="0" smtClean="0"/>
              <a:t>Once let the black man get upon his person the brass letters, U.S.;...and a musket on his shoulder and bullets in his pocket, and there is no power on earth which can deny that he has earned the right to citizenship.</a:t>
            </a:r>
            <a:r>
              <a:rPr lang="en-US" altLang="en-US" sz="2100" b="1" dirty="0" smtClean="0"/>
              <a:t>”</a:t>
            </a:r>
            <a:r>
              <a:rPr lang="en-US" altLang="x-none" sz="2100" b="1" dirty="0" smtClean="0"/>
              <a:t> </a:t>
            </a:r>
            <a:endParaRPr lang="en-US" sz="2100" dirty="0"/>
          </a:p>
        </p:txBody>
      </p:sp>
      <p:sp>
        <p:nvSpPr>
          <p:cNvPr id="3" name="Rectangle 2"/>
          <p:cNvSpPr/>
          <p:nvPr/>
        </p:nvSpPr>
        <p:spPr>
          <a:xfrm>
            <a:off x="0" y="57914"/>
            <a:ext cx="12192000" cy="800219"/>
          </a:xfrm>
          <a:prstGeom prst="rect">
            <a:avLst/>
          </a:prstGeom>
        </p:spPr>
        <p:txBody>
          <a:bodyPr wrap="square">
            <a:spAutoFit/>
          </a:bodyPr>
          <a:lstStyle/>
          <a:p>
            <a:pPr algn="ctr"/>
            <a:r>
              <a:rPr lang="en-US" altLang="x-none" sz="2300" u="sng" dirty="0" smtClean="0">
                <a:solidFill>
                  <a:srgbClr val="FF0000"/>
                </a:solidFill>
                <a:ea typeface="ＭＳ Ｐゴシック" charset="-128"/>
              </a:rPr>
              <a:t>While you watch</a:t>
            </a:r>
            <a:r>
              <a:rPr lang="en-US" altLang="x-none" sz="2300" b="1" dirty="0" smtClean="0">
                <a:solidFill>
                  <a:srgbClr val="FF0000"/>
                </a:solidFill>
                <a:ea typeface="ＭＳ Ｐゴシック" charset="-128"/>
              </a:rPr>
              <a:t>: How </a:t>
            </a:r>
            <a:r>
              <a:rPr lang="en-US" altLang="x-none" sz="2300" b="1" dirty="0">
                <a:solidFill>
                  <a:srgbClr val="FF0000"/>
                </a:solidFill>
                <a:ea typeface="ＭＳ Ｐゴシック" charset="-128"/>
              </a:rPr>
              <a:t>did the Emancipation Proclamation change the purpose of the Civil War from then on?</a:t>
            </a:r>
          </a:p>
        </p:txBody>
      </p:sp>
      <p:sp>
        <p:nvSpPr>
          <p:cNvPr id="9" name="Rectangle 8"/>
          <p:cNvSpPr/>
          <p:nvPr/>
        </p:nvSpPr>
        <p:spPr>
          <a:xfrm>
            <a:off x="10710774" y="350301"/>
            <a:ext cx="1197636" cy="1015663"/>
          </a:xfrm>
          <a:prstGeom prst="rect">
            <a:avLst/>
          </a:prstGeom>
          <a:noFill/>
        </p:spPr>
        <p:txBody>
          <a:bodyPr wrap="none" lIns="91440" tIns="45720" rIns="91440" bIns="45720">
            <a:spAutoFit/>
          </a:bodyPr>
          <a:lstStyle/>
          <a:p>
            <a:pPr algn="ctr"/>
            <a:r>
              <a:rPr lang="en-US" sz="3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4"/>
              </a:rPr>
              <a:t>VIDEO</a:t>
            </a:r>
            <a:endParaRPr lang="en-US" sz="3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34:40</a:t>
            </a:r>
            <a:endParaRPr lang="en-US" sz="3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8363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8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animBg="1"/>
      <p:bldP spid="6" grpId="0"/>
      <p:bldP spid="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3558" y="990600"/>
            <a:ext cx="9922042" cy="1877437"/>
          </a:xfrm>
          <a:prstGeom prst="rect">
            <a:avLst/>
          </a:prstGeom>
          <a:noFill/>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2900" dirty="0"/>
              <a:t>The </a:t>
            </a:r>
            <a:r>
              <a:rPr lang="en-US" altLang="x-none" sz="2900" b="1" u="sng" dirty="0">
                <a:solidFill>
                  <a:srgbClr val="FF0000"/>
                </a:solidFill>
              </a:rPr>
              <a:t>54</a:t>
            </a:r>
            <a:r>
              <a:rPr lang="en-US" altLang="x-none" sz="2900" b="1" u="sng" baseline="30000" dirty="0">
                <a:solidFill>
                  <a:srgbClr val="FF0000"/>
                </a:solidFill>
              </a:rPr>
              <a:t>th</a:t>
            </a:r>
            <a:r>
              <a:rPr lang="en-US" altLang="x-none" sz="2900" b="1" u="sng" dirty="0">
                <a:solidFill>
                  <a:srgbClr val="FF0000"/>
                </a:solidFill>
              </a:rPr>
              <a:t> Massachusetts Infantry</a:t>
            </a:r>
            <a:r>
              <a:rPr lang="en-US" altLang="x-none" sz="2900" dirty="0"/>
              <a:t> consisted mostly of African Americans.</a:t>
            </a:r>
          </a:p>
          <a:p>
            <a:pPr eaLnBrk="1" hangingPunct="1">
              <a:buFont typeface="Wingdings" charset="2"/>
              <a:buChar char="Ø"/>
            </a:pPr>
            <a:r>
              <a:rPr lang="en-US" altLang="x-none" sz="2900" dirty="0" smtClean="0"/>
              <a:t> In </a:t>
            </a:r>
            <a:r>
              <a:rPr lang="en-US" altLang="x-none" sz="2900" dirty="0"/>
              <a:t>July 1863, this regiment of soldiers led a heroic charge on South Carolina</a:t>
            </a:r>
            <a:r>
              <a:rPr lang="en-US" altLang="en-US" sz="2900" dirty="0"/>
              <a:t>’</a:t>
            </a:r>
            <a:r>
              <a:rPr lang="en-US" altLang="x-none" sz="2900" dirty="0"/>
              <a:t>s Fort Wagner.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048000"/>
            <a:ext cx="508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010400" y="3733800"/>
            <a:ext cx="3505200" cy="2769989"/>
          </a:xfrm>
          <a:prstGeom prst="rect">
            <a:avLst/>
          </a:prstGeom>
          <a:noFill/>
        </p:spPr>
        <p:txBody>
          <a:bodyPr>
            <a:spAutoFit/>
          </a:bodyPr>
          <a:lstStyle/>
          <a:p>
            <a:pPr>
              <a:defRPr/>
            </a:pPr>
            <a:r>
              <a:rPr lang="en-US" sz="2900" dirty="0">
                <a:ea typeface="ＭＳ Ｐゴシック" charset="0"/>
                <a:cs typeface="ＭＳ Ｐゴシック" charset="0"/>
              </a:rPr>
              <a:t>About 18,000 African Americans served with the Union army.</a:t>
            </a:r>
          </a:p>
          <a:p>
            <a:pPr marL="342900" indent="-342900">
              <a:buFont typeface="Wingdings" charset="0"/>
              <a:buChar char="Ø"/>
              <a:defRPr/>
            </a:pPr>
            <a:r>
              <a:rPr lang="en-US" sz="2900" dirty="0">
                <a:ea typeface="ＭＳ Ｐゴシック" charset="0"/>
                <a:cs typeface="ＭＳ Ｐゴシック" charset="0"/>
              </a:rPr>
              <a:t>They received $10 a month, and white soldiers got $13.</a:t>
            </a:r>
          </a:p>
        </p:txBody>
      </p:sp>
      <p:sp>
        <p:nvSpPr>
          <p:cNvPr id="7" name="Rectangle 6"/>
          <p:cNvSpPr/>
          <p:nvPr/>
        </p:nvSpPr>
        <p:spPr>
          <a:xfrm>
            <a:off x="243810" y="152400"/>
            <a:ext cx="8797216" cy="707886"/>
          </a:xfrm>
          <a:prstGeom prst="rect">
            <a:avLst/>
          </a:prstGeom>
          <a:noFill/>
        </p:spPr>
        <p:txBody>
          <a:bodyPr wrap="none">
            <a:spAutoFit/>
          </a:bodyPr>
          <a:lstStyle/>
          <a:p>
            <a:pPr algn="ctr">
              <a:defRPr/>
            </a:pP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ea typeface="ＭＳ Ｐゴシック" charset="0"/>
                <a:cs typeface="ＭＳ Ｐゴシック" charset="0"/>
              </a:rPr>
              <a:t>African Americans </a:t>
            </a: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ea typeface="ＭＳ Ｐゴシック" charset="0"/>
                <a:cs typeface="ＭＳ Ｐゴシック" charset="0"/>
              </a:rPr>
              <a:t>HELP the Union effort</a:t>
            </a:r>
            <a:endPar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ea typeface="ＭＳ Ｐゴシック" charset="0"/>
              <a:cs typeface="ＭＳ Ｐゴシック" charset="0"/>
            </a:endParaRPr>
          </a:p>
        </p:txBody>
      </p:sp>
    </p:spTree>
    <p:extLst>
      <p:ext uri="{BB962C8B-B14F-4D97-AF65-F5344CB8AC3E}">
        <p14:creationId xmlns:p14="http://schemas.microsoft.com/office/powerpoint/2010/main" val="785232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72716" y="0"/>
            <a:ext cx="9144000" cy="1143000"/>
          </a:xfrm>
        </p:spPr>
        <p:txBody>
          <a:bodyPr/>
          <a:lstStyle/>
          <a:p>
            <a:r>
              <a:rPr lang="en-US" altLang="x-none" b="1" i="1" u="sng" dirty="0">
                <a:ea typeface="ＭＳ Ｐゴシック" charset="-128"/>
              </a:rPr>
              <a:t>Lincoln expands Presidential powers</a:t>
            </a:r>
          </a:p>
        </p:txBody>
      </p:sp>
      <p:sp>
        <p:nvSpPr>
          <p:cNvPr id="3" name="Content Placeholder 2"/>
          <p:cNvSpPr>
            <a:spLocks noGrp="1"/>
          </p:cNvSpPr>
          <p:nvPr>
            <p:ph idx="1"/>
          </p:nvPr>
        </p:nvSpPr>
        <p:spPr>
          <a:xfrm>
            <a:off x="272715" y="990600"/>
            <a:ext cx="11774905" cy="5867400"/>
          </a:xfrm>
        </p:spPr>
        <p:txBody>
          <a:bodyPr>
            <a:normAutofit/>
          </a:bodyPr>
          <a:lstStyle/>
          <a:p>
            <a:r>
              <a:rPr lang="en-US" altLang="x-none" sz="2600" b="1" u="sng" dirty="0">
                <a:solidFill>
                  <a:srgbClr val="FF0000"/>
                </a:solidFill>
                <a:ea typeface="ＭＳ Ｐゴシック" charset="-128"/>
              </a:rPr>
              <a:t>Review </a:t>
            </a:r>
            <a:r>
              <a:rPr lang="en-US" altLang="x-none" sz="2600" b="1" u="sng" dirty="0" smtClean="0">
                <a:solidFill>
                  <a:srgbClr val="FF0000"/>
                </a:solidFill>
                <a:ea typeface="ＭＳ Ｐゴシック" charset="-128"/>
              </a:rPr>
              <a:t>REGENTS week assignment #3:</a:t>
            </a:r>
            <a:endParaRPr lang="en-US" altLang="x-none" sz="2600" b="1" u="sng" dirty="0">
              <a:solidFill>
                <a:srgbClr val="FF0000"/>
              </a:solidFill>
              <a:ea typeface="ＭＳ Ｐゴシック" charset="-128"/>
            </a:endParaRPr>
          </a:p>
          <a:p>
            <a:pPr lvl="1"/>
            <a:r>
              <a:rPr lang="en-US" altLang="x-none" sz="2600" dirty="0">
                <a:ea typeface="ＭＳ Ｐゴシック" charset="-128"/>
              </a:rPr>
              <a:t>What is </a:t>
            </a:r>
            <a:r>
              <a:rPr lang="en-US" altLang="x-none" sz="2600" b="1" i="1" dirty="0">
                <a:ea typeface="ＭＳ Ｐゴシック" charset="-128"/>
              </a:rPr>
              <a:t>habeas corpus</a:t>
            </a:r>
            <a:r>
              <a:rPr lang="en-US" altLang="x-none" sz="2600" dirty="0">
                <a:ea typeface="ＭＳ Ｐゴシック" charset="-128"/>
              </a:rPr>
              <a:t>?</a:t>
            </a:r>
          </a:p>
          <a:p>
            <a:pPr lvl="1"/>
            <a:r>
              <a:rPr lang="en-US" altLang="x-none" sz="2600" b="1" i="1" dirty="0">
                <a:ea typeface="ＭＳ Ｐゴシック" charset="-128"/>
              </a:rPr>
              <a:t>Why did Lincoln suspend habeas corpus</a:t>
            </a:r>
            <a:r>
              <a:rPr lang="en-US" altLang="x-none" sz="2600" dirty="0">
                <a:ea typeface="ＭＳ Ｐゴシック" charset="-128"/>
              </a:rPr>
              <a:t>?</a:t>
            </a:r>
          </a:p>
          <a:p>
            <a:pPr lvl="1"/>
            <a:r>
              <a:rPr lang="en-US" altLang="x-none" sz="2600" dirty="0">
                <a:ea typeface="ＭＳ Ｐゴシック" charset="-128"/>
              </a:rPr>
              <a:t>Can you think of any other relevant examples of presidents expanding their </a:t>
            </a:r>
            <a:r>
              <a:rPr lang="en-US" altLang="x-none" sz="2600" dirty="0" smtClean="0">
                <a:ea typeface="ＭＳ Ｐゴシック" charset="-128"/>
              </a:rPr>
              <a:t>powers</a:t>
            </a:r>
            <a:r>
              <a:rPr lang="en-US" altLang="x-none" sz="2600" dirty="0">
                <a:ea typeface="ＭＳ Ｐゴシック" charset="-128"/>
              </a:rPr>
              <a:t>?</a:t>
            </a:r>
          </a:p>
          <a:p>
            <a:endParaRPr lang="en-US" altLang="x-none" sz="2600" dirty="0">
              <a:ea typeface="ＭＳ Ｐゴシック" charset="-128"/>
            </a:endParaRPr>
          </a:p>
          <a:p>
            <a:r>
              <a:rPr lang="en-US" altLang="x-none" sz="2600" b="1" u="sng" dirty="0">
                <a:solidFill>
                  <a:srgbClr val="FF0000"/>
                </a:solidFill>
                <a:ea typeface="ＭＳ Ｐゴシック" charset="-128"/>
              </a:rPr>
              <a:t>Relevant Connections:</a:t>
            </a:r>
          </a:p>
          <a:p>
            <a:pPr>
              <a:buFont typeface="Arial" charset="0"/>
              <a:buAutoNum type="alphaLcPeriod"/>
            </a:pPr>
            <a:r>
              <a:rPr lang="en-US" altLang="x-none" sz="2600" i="1" dirty="0">
                <a:ea typeface="ＭＳ Ｐゴシック" charset="-128"/>
              </a:rPr>
              <a:t> Korematsu v. US </a:t>
            </a:r>
            <a:r>
              <a:rPr lang="en-US" altLang="x-none" sz="2600" dirty="0">
                <a:ea typeface="ＭＳ Ｐゴシック" charset="-128"/>
              </a:rPr>
              <a:t>(1944) – internment of Japanese Americans</a:t>
            </a:r>
          </a:p>
          <a:p>
            <a:pPr>
              <a:buFont typeface="Arial" charset="0"/>
              <a:buAutoNum type="alphaLcPeriod"/>
            </a:pPr>
            <a:r>
              <a:rPr lang="en-US" altLang="x-none" sz="2600" dirty="0" smtClean="0">
                <a:ea typeface="ＭＳ Ｐゴシック" charset="-128"/>
              </a:rPr>
              <a:t> Patriot </a:t>
            </a:r>
            <a:r>
              <a:rPr lang="en-US" altLang="x-none" sz="2600" dirty="0">
                <a:ea typeface="ＭＳ Ｐゴシック" charset="-128"/>
              </a:rPr>
              <a:t>Act (2001) – </a:t>
            </a:r>
            <a:r>
              <a:rPr lang="en-US" altLang="x-none" sz="2600" dirty="0" smtClean="0">
                <a:ea typeface="ＭＳ Ｐゴシック" charset="-128"/>
              </a:rPr>
              <a:t>protection against foreign </a:t>
            </a:r>
            <a:r>
              <a:rPr lang="en-US" altLang="x-none" sz="2600" dirty="0">
                <a:ea typeface="ＭＳ Ｐゴシック" charset="-128"/>
              </a:rPr>
              <a:t>enemies</a:t>
            </a:r>
          </a:p>
          <a:p>
            <a:pPr>
              <a:buFont typeface="Arial" charset="0"/>
              <a:buAutoNum type="alphaLcPeriod"/>
            </a:pPr>
            <a:r>
              <a:rPr lang="en-US" altLang="x-none" sz="2600" dirty="0" smtClean="0">
                <a:ea typeface="ＭＳ Ｐゴシック" charset="-128"/>
              </a:rPr>
              <a:t> National </a:t>
            </a:r>
            <a:r>
              <a:rPr lang="en-US" altLang="x-none" sz="2600" dirty="0">
                <a:ea typeface="ＭＳ Ｐゴシック" charset="-128"/>
              </a:rPr>
              <a:t>Defense Act (2011) – authorizes </a:t>
            </a:r>
            <a:r>
              <a:rPr lang="en-US" altLang="en-US" sz="2600" dirty="0">
                <a:ea typeface="ＭＳ Ｐゴシック" charset="-128"/>
              </a:rPr>
              <a:t>“</a:t>
            </a:r>
            <a:r>
              <a:rPr lang="en-US" altLang="x-none" sz="2600" dirty="0">
                <a:ea typeface="ＭＳ Ｐゴシック" charset="-128"/>
              </a:rPr>
              <a:t>indefinite detentions of US citizens designated as enemies by executive</a:t>
            </a:r>
            <a:r>
              <a:rPr lang="en-US" altLang="en-US" sz="2600" dirty="0">
                <a:ea typeface="ＭＳ Ｐゴシック" charset="-128"/>
              </a:rPr>
              <a:t>”</a:t>
            </a:r>
            <a:r>
              <a:rPr lang="en-US" altLang="x-none" sz="2600" dirty="0">
                <a:ea typeface="ＭＳ Ｐゴシック" charset="-128"/>
              </a:rPr>
              <a:t> including anyone who </a:t>
            </a:r>
            <a:r>
              <a:rPr lang="en-US" altLang="en-US" sz="2600" dirty="0">
                <a:ea typeface="ＭＳ Ｐゴシック" charset="-128"/>
              </a:rPr>
              <a:t>“</a:t>
            </a:r>
            <a:r>
              <a:rPr lang="en-US" altLang="x-none" sz="2600" dirty="0">
                <a:ea typeface="ＭＳ Ｐゴシック" charset="-128"/>
              </a:rPr>
              <a:t>substantially supports Al-Qaeda/Taliban</a:t>
            </a:r>
            <a:r>
              <a:rPr lang="en-US" altLang="en-US" sz="2600" dirty="0">
                <a:ea typeface="ＭＳ Ｐゴシック" charset="-128"/>
              </a:rPr>
              <a:t>”</a:t>
            </a:r>
            <a:endParaRPr lang="en-US" altLang="x-none" sz="2600" dirty="0">
              <a:ea typeface="ＭＳ Ｐゴシック" charset="-128"/>
            </a:endParaRPr>
          </a:p>
          <a:p>
            <a:pPr>
              <a:buFont typeface="Arial" charset="0"/>
              <a:buAutoNum type="alphaLcPeriod"/>
            </a:pPr>
            <a:endParaRPr lang="en-US" altLang="x-none" dirty="0">
              <a:ea typeface="ＭＳ Ｐゴシック" charset="-128"/>
            </a:endParaRPr>
          </a:p>
          <a:p>
            <a:pPr>
              <a:buFont typeface="Arial" charset="0"/>
              <a:buAutoNum type="alphaLcPeriod"/>
            </a:pPr>
            <a:endParaRPr lang="en-US" altLang="x-none" dirty="0">
              <a:ea typeface="ＭＳ Ｐゴシック" charset="-128"/>
            </a:endParaRPr>
          </a:p>
          <a:p>
            <a:endParaRPr lang="en-US" altLang="x-none" dirty="0">
              <a:ea typeface="ＭＳ Ｐゴシック" charset="-128"/>
            </a:endParaRPr>
          </a:p>
        </p:txBody>
      </p:sp>
    </p:spTree>
    <p:extLst>
      <p:ext uri="{BB962C8B-B14F-4D97-AF65-F5344CB8AC3E}">
        <p14:creationId xmlns:p14="http://schemas.microsoft.com/office/powerpoint/2010/main" val="1117431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1233" y="0"/>
            <a:ext cx="5712589" cy="707886"/>
          </a:xfrm>
          <a:prstGeom prst="rect">
            <a:avLst/>
          </a:prstGeom>
          <a:noFill/>
        </p:spPr>
        <p:txBody>
          <a:bodyPr wrap="none">
            <a:spAutoFit/>
          </a:bodyPr>
          <a:lstStyle/>
          <a:p>
            <a:pPr algn="ctr">
              <a:defRPr/>
            </a:pPr>
            <a:r>
              <a:rPr lang="en-US" sz="4000" b="1" spc="50" dirty="0">
                <a:ln w="12700" cmpd="sng">
                  <a:solidFill>
                    <a:schemeClr val="accent6">
                      <a:satMod val="120000"/>
                      <a:shade val="80000"/>
                    </a:schemeClr>
                  </a:solidFill>
                  <a:prstDash val="solid"/>
                </a:ln>
                <a:effectLst>
                  <a:glow rad="53100">
                    <a:schemeClr val="accent6">
                      <a:satMod val="180000"/>
                      <a:alpha val="30000"/>
                    </a:schemeClr>
                  </a:glow>
                </a:effectLst>
                <a:ea typeface="ＭＳ Ｐゴシック" charset="0"/>
                <a:cs typeface="ＭＳ Ｐゴシック" charset="0"/>
              </a:rPr>
              <a:t>The END of the Civil War!</a:t>
            </a:r>
          </a:p>
        </p:txBody>
      </p:sp>
      <p:sp>
        <p:nvSpPr>
          <p:cNvPr id="3" name="Rectangle 2"/>
          <p:cNvSpPr/>
          <p:nvPr/>
        </p:nvSpPr>
        <p:spPr>
          <a:xfrm>
            <a:off x="0" y="738525"/>
            <a:ext cx="4386263" cy="5293757"/>
          </a:xfrm>
          <a:prstGeom prst="rect">
            <a:avLst/>
          </a:prstGeom>
        </p:spPr>
        <p:txBody>
          <a:bodyPr wrap="square">
            <a:spAutoFit/>
          </a:bodyPr>
          <a:lstStyle>
            <a:lvl1pPr marL="342900" indent="-342900" eaLnBrk="0" hangingPunct="0">
              <a:defRPr sz="2400">
                <a:solidFill>
                  <a:schemeClr val="tx1"/>
                </a:solidFill>
                <a:latin typeface="Arial" charset="0"/>
                <a:ea typeface="ＭＳ Ｐゴシック" charset="-128"/>
              </a:defRPr>
            </a:lvl1pPr>
            <a:lvl2pPr eaLnBrk="0" hangingPunct="0">
              <a:defRPr sz="2400">
                <a:solidFill>
                  <a:schemeClr val="tx1"/>
                </a:solidFill>
                <a:latin typeface="Arial" charset="0"/>
                <a:ea typeface="ＭＳ Ｐゴシック" charset="-128"/>
              </a:defRPr>
            </a:lvl2pPr>
            <a:lvl3pPr marL="1371600" indent="-4572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lvl="1" eaLnBrk="1" hangingPunct="1">
              <a:buFont typeface="Wingdings" charset="2"/>
              <a:buChar char="§"/>
            </a:pPr>
            <a:endParaRPr lang="en-US" altLang="x-none" sz="3000" b="1" dirty="0"/>
          </a:p>
          <a:p>
            <a:pPr lvl="1" eaLnBrk="1" hangingPunct="1"/>
            <a:r>
              <a:rPr lang="en-US" altLang="x-none" sz="2800" b="1" u="sng" dirty="0">
                <a:solidFill>
                  <a:srgbClr val="FF0000"/>
                </a:solidFill>
              </a:rPr>
              <a:t>Sherman</a:t>
            </a:r>
            <a:r>
              <a:rPr lang="en-US" altLang="en-US" sz="2800" b="1" u="sng" dirty="0">
                <a:solidFill>
                  <a:srgbClr val="FF0000"/>
                </a:solidFill>
              </a:rPr>
              <a:t>’</a:t>
            </a:r>
            <a:r>
              <a:rPr lang="en-US" altLang="x-none" sz="2800" b="1" u="sng" dirty="0">
                <a:solidFill>
                  <a:srgbClr val="FF0000"/>
                </a:solidFill>
              </a:rPr>
              <a:t>s March to the Sea</a:t>
            </a:r>
            <a:endParaRPr lang="en-US" altLang="x-none" sz="2800" u="sng" dirty="0">
              <a:solidFill>
                <a:srgbClr val="FF0000"/>
              </a:solidFill>
            </a:endParaRPr>
          </a:p>
          <a:p>
            <a:pPr lvl="2" eaLnBrk="1" hangingPunct="1">
              <a:buFont typeface="Wingdings" charset="2"/>
              <a:buChar char="§"/>
            </a:pPr>
            <a:r>
              <a:rPr lang="en-US" altLang="x-none" sz="2800" dirty="0"/>
              <a:t>General Sherman marched his troops through Georgia.</a:t>
            </a:r>
          </a:p>
          <a:p>
            <a:pPr lvl="2" eaLnBrk="1" hangingPunct="1">
              <a:buFont typeface="Wingdings" charset="2"/>
              <a:buChar char="§"/>
            </a:pPr>
            <a:r>
              <a:rPr lang="en-US" altLang="x-none" sz="2800" dirty="0"/>
              <a:t>Destroyed cities, crops, animals, bridges, and rail lines belonging to the Confederacy.</a:t>
            </a:r>
          </a:p>
        </p:txBody>
      </p:sp>
    </p:spTree>
    <p:extLst>
      <p:ext uri="{BB962C8B-B14F-4D97-AF65-F5344CB8AC3E}">
        <p14:creationId xmlns:p14="http://schemas.microsoft.com/office/powerpoint/2010/main" val="536428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84238"/>
            <a:ext cx="9144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158032" y="0"/>
            <a:ext cx="7793159" cy="861774"/>
          </a:xfrm>
          <a:prstGeom prst="rect">
            <a:avLst/>
          </a:prstGeom>
          <a:noFill/>
        </p:spPr>
        <p:txBody>
          <a:bodyPr wrap="none">
            <a:spAutoFit/>
          </a:bodyPr>
          <a:lstStyle/>
          <a:p>
            <a:pPr algn="ctr">
              <a:defRPr/>
            </a:pPr>
            <a:r>
              <a:rPr lang="en-US" sz="5000" b="1" spc="50" dirty="0">
                <a:ln w="12700" cmpd="sng">
                  <a:solidFill>
                    <a:schemeClr val="accent6">
                      <a:satMod val="120000"/>
                      <a:shade val="80000"/>
                    </a:schemeClr>
                  </a:solidFill>
                  <a:prstDash val="solid"/>
                </a:ln>
                <a:effectLst>
                  <a:glow rad="53100">
                    <a:schemeClr val="accent6">
                      <a:satMod val="180000"/>
                      <a:alpha val="30000"/>
                    </a:schemeClr>
                  </a:glow>
                </a:effectLst>
                <a:ea typeface="ＭＳ Ｐゴシック" charset="0"/>
                <a:cs typeface="ＭＳ Ｐゴシック" charset="0"/>
              </a:rPr>
              <a:t>Sherman’s March to the Sea</a:t>
            </a:r>
          </a:p>
        </p:txBody>
      </p:sp>
    </p:spTree>
    <p:extLst>
      <p:ext uri="{BB962C8B-B14F-4D97-AF65-F5344CB8AC3E}">
        <p14:creationId xmlns:p14="http://schemas.microsoft.com/office/powerpoint/2010/main" val="623012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876</Words>
  <Application>Microsoft Macintosh PowerPoint</Application>
  <PresentationFormat>Widescreen</PresentationFormat>
  <Paragraphs>77</Paragraphs>
  <Slides>13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 Black</vt:lpstr>
      <vt:lpstr>Calibri</vt:lpstr>
      <vt:lpstr>Calibri Light</vt:lpstr>
      <vt:lpstr>ＭＳ Ｐゴシック</vt:lpstr>
      <vt:lpstr>Times New Roman</vt:lpstr>
      <vt:lpstr>Wingdings</vt:lpstr>
      <vt:lpstr>Arial</vt:lpstr>
      <vt:lpstr>Office Theme</vt:lpstr>
      <vt:lpstr>PowerPoint Presentation</vt:lpstr>
      <vt:lpstr>The Emancipation Proclamation</vt:lpstr>
      <vt:lpstr>PowerPoint Presentation</vt:lpstr>
      <vt:lpstr>PowerPoint Presentation</vt:lpstr>
      <vt:lpstr>PowerPoint Presentation</vt:lpstr>
      <vt:lpstr>PowerPoint Presentation</vt:lpstr>
      <vt:lpstr>Lincoln expands Presidential powers</vt:lpstr>
      <vt:lpstr>PowerPoint Presentation</vt:lpstr>
      <vt:lpstr>PowerPoint Presentation</vt:lpstr>
      <vt:lpstr>PowerPoint Presentation</vt:lpstr>
      <vt:lpstr>The War Ends – 1865</vt:lpstr>
      <vt:lpstr>PowerPoint Presentation</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6</cp:revision>
  <dcterms:created xsi:type="dcterms:W3CDTF">2017-02-01T01:07:47Z</dcterms:created>
  <dcterms:modified xsi:type="dcterms:W3CDTF">2017-02-01T01:09:43Z</dcterms:modified>
</cp:coreProperties>
</file>