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946A1-4DC2-7242-8881-E0008FB9E6D2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FEA57-F7FB-154A-AA54-45FE248E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0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</a:rPr>
              <a:t>Lesson Plan for Thursday, November 13, 2008: Warm-Up Question, Finish Reconstruction notes</a:t>
            </a:r>
          </a:p>
        </p:txBody>
      </p:sp>
    </p:spTree>
    <p:extLst>
      <p:ext uri="{BB962C8B-B14F-4D97-AF65-F5344CB8AC3E}">
        <p14:creationId xmlns:p14="http://schemas.microsoft.com/office/powerpoint/2010/main" val="175526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x-none" altLang="x-none">
              <a:latin typeface="Times New Roman" charset="0"/>
            </a:endParaRP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6428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8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1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2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5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8C82-8C37-4949-AFC0-86F2535AD0A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F6B7-B868-A944-81AF-FA009206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hyperlink" Target="https://www.youtube.com/watch?v=NXxY1QWPBt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Frederick_Douglass" TargetMode="Externa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505" y="152400"/>
            <a:ext cx="10668000" cy="119809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AIM</a:t>
            </a:r>
            <a:r>
              <a:rPr lang="en-US" sz="3600" dirty="0" smtClean="0"/>
              <a:t>:</a:t>
            </a:r>
            <a:r>
              <a:rPr lang="en-US" sz="3600" dirty="0"/>
              <a:t> </a:t>
            </a:r>
            <a:r>
              <a:rPr lang="en-US" sz="3600" dirty="0" smtClean="0"/>
              <a:t>How did Reconstruction positively and negatively affect the lives of African Americans?</a:t>
            </a:r>
          </a:p>
        </p:txBody>
      </p:sp>
    </p:spTree>
    <p:extLst>
      <p:ext uri="{BB962C8B-B14F-4D97-AF65-F5344CB8AC3E}">
        <p14:creationId xmlns:p14="http://schemas.microsoft.com/office/powerpoint/2010/main" val="381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0"/>
            <a:ext cx="852487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0500" y="3244334"/>
            <a:ext cx="61815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D.W. Griffith’s</a:t>
            </a:r>
          </a:p>
          <a:p>
            <a:pPr algn="ctr"/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Birth of a Nation</a:t>
            </a:r>
          </a:p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(1915)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2520" y="5829657"/>
            <a:ext cx="1957459" cy="55399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VIDEO CLIP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1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303" y="152400"/>
            <a:ext cx="52820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Primary Source Analysis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49" y="1066801"/>
            <a:ext cx="11687175" cy="4191000"/>
          </a:xfrm>
          <a:prstGeom prst="rect">
            <a:avLst/>
          </a:prstGeom>
        </p:spPr>
        <p:txBody>
          <a:bodyPr/>
          <a:lstStyle>
            <a:lvl1pPr marL="342900" indent="-3429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r>
              <a:rPr lang="is-IS" altLang="x-none" sz="2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“Our </a:t>
            </a:r>
            <a:r>
              <a:rPr lang="is-IS" altLang="x-none" sz="2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legislature was composed of a majority of negroes, most of whom could neither read nor write. They were the easy dupes and tools of as dirty a band of vampires and robbers as ever preyed upon a prostrate people.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endParaRPr lang="is-IS" altLang="x-none" sz="23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r>
              <a:rPr lang="is-IS" altLang="x-none" sz="2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Life ceased to be worth having on terms under which we were living, and in desperation we determined to take the government away from the negroes...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endParaRPr lang="is-IS" altLang="x-none" sz="23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r>
              <a:rPr lang="is-IS" altLang="x-none" sz="2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Clashes came, it was then that we shot them; it was then that we killed them; it was then that we stuffed the ballot boxes.</a:t>
            </a:r>
            <a:r>
              <a:rPr lang="is-IS" altLang="en-US" sz="2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”</a:t>
            </a:r>
            <a:endParaRPr lang="is-IS" altLang="x-none" sz="23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r>
              <a:rPr lang="is-IS" altLang="x-none" sz="2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	</a:t>
            </a:r>
            <a:r>
              <a:rPr lang="is-IS" altLang="x-none" sz="23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Source</a:t>
            </a:r>
            <a:r>
              <a:rPr lang="is-IS" altLang="x-none" sz="2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: Benjamin R. Tillman of South Carolina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r>
              <a:rPr lang="is-IS" altLang="x-none" sz="2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	(January 21, 1907)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x-none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399" y="5257801"/>
            <a:ext cx="10125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What are Tillman’s reasons for the use of terror? </a:t>
            </a:r>
          </a:p>
          <a:p>
            <a:pPr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2. Are Tillman’s reasons acceptable?</a:t>
            </a:r>
          </a:p>
        </p:txBody>
      </p:sp>
    </p:spTree>
    <p:extLst>
      <p:ext uri="{BB962C8B-B14F-4D97-AF65-F5344CB8AC3E}">
        <p14:creationId xmlns:p14="http://schemas.microsoft.com/office/powerpoint/2010/main" val="4446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299949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hurme_no2-webfont" charset="0"/>
              </a:rPr>
              <a:t>ENFORCEMENT ACTS (1870-71)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2D3639"/>
                </a:solidFill>
                <a:latin typeface="hurme_no2-webfont" charset="0"/>
              </a:rPr>
              <a:t>B</a:t>
            </a:r>
            <a:r>
              <a:rPr lang="en-US" sz="2800" dirty="0" smtClean="0">
                <a:solidFill>
                  <a:srgbClr val="2D3639"/>
                </a:solidFill>
                <a:latin typeface="hurme_no2-webfont" charset="0"/>
              </a:rPr>
              <a:t>anned </a:t>
            </a:r>
            <a:r>
              <a:rPr lang="en-US" sz="2800" dirty="0">
                <a:solidFill>
                  <a:srgbClr val="2D3639"/>
                </a:solidFill>
                <a:latin typeface="hurme_no2-webfont" charset="0"/>
              </a:rPr>
              <a:t>the use of terror, force or bribery to prevent someone from voting because of their </a:t>
            </a:r>
            <a:r>
              <a:rPr lang="en-US" sz="2800" dirty="0" smtClean="0">
                <a:solidFill>
                  <a:srgbClr val="2D3639"/>
                </a:solidFill>
                <a:latin typeface="hurme_no2-webfont" charset="0"/>
              </a:rPr>
              <a:t>race.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2D3639"/>
                </a:solidFill>
                <a:latin typeface="hurme_no2-webfont" charset="0"/>
              </a:rPr>
              <a:t>Other </a:t>
            </a:r>
            <a:r>
              <a:rPr lang="en-US" sz="2800" dirty="0">
                <a:solidFill>
                  <a:srgbClr val="2D3639"/>
                </a:solidFill>
                <a:latin typeface="hurme_no2-webfont" charset="0"/>
              </a:rPr>
              <a:t>laws banned the KKK entirely and brought forth military help to enforce these laws.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408492"/>
            <a:ext cx="6308725" cy="30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8123" y="152401"/>
            <a:ext cx="440268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Radical Republicans</a:t>
            </a:r>
          </a:p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in DECLINE</a:t>
            </a:r>
          </a:p>
        </p:txBody>
      </p:sp>
      <p:sp>
        <p:nvSpPr>
          <p:cNvPr id="118786" name="TextBox 3"/>
          <p:cNvSpPr txBox="1">
            <a:spLocks noChangeArrowheads="1"/>
          </p:cNvSpPr>
          <p:nvPr/>
        </p:nvSpPr>
        <p:spPr bwMode="auto">
          <a:xfrm>
            <a:off x="814388" y="1857126"/>
            <a:ext cx="53768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x-none" b="0">
                <a:solidFill>
                  <a:srgbClr val="000000"/>
                </a:solidFill>
              </a:rPr>
              <a:t>By the 1870</a:t>
            </a:r>
            <a:r>
              <a:rPr lang="en-US" altLang="en-US" b="0">
                <a:solidFill>
                  <a:srgbClr val="000000"/>
                </a:solidFill>
              </a:rPr>
              <a:t>’</a:t>
            </a:r>
            <a:r>
              <a:rPr lang="en-US" altLang="x-none" b="0">
                <a:solidFill>
                  <a:srgbClr val="000000"/>
                </a:solidFill>
              </a:rPr>
              <a:t>s, Radical Republicans were </a:t>
            </a:r>
            <a:r>
              <a:rPr lang="en-US" altLang="x-none" u="sng">
                <a:solidFill>
                  <a:srgbClr val="000000"/>
                </a:solidFill>
              </a:rPr>
              <a:t>losing power</a:t>
            </a:r>
            <a:r>
              <a:rPr lang="en-US" altLang="x-none" b="0">
                <a:solidFill>
                  <a:srgbClr val="000000"/>
                </a:solidFill>
              </a:rPr>
              <a:t> in Congress.</a:t>
            </a:r>
          </a:p>
          <a:p>
            <a:endParaRPr lang="en-US" altLang="x-none" b="0" dirty="0">
              <a:solidFill>
                <a:srgbClr val="000000"/>
              </a:solidFill>
            </a:endParaRPr>
          </a:p>
          <a:p>
            <a:r>
              <a:rPr lang="en-US" altLang="x-none" b="0" dirty="0">
                <a:solidFill>
                  <a:srgbClr val="000000"/>
                </a:solidFill>
              </a:rPr>
              <a:t>It was time to </a:t>
            </a:r>
            <a:r>
              <a:rPr lang="en-US" altLang="x-none" u="sng" dirty="0">
                <a:solidFill>
                  <a:srgbClr val="000000"/>
                </a:solidFill>
              </a:rPr>
              <a:t>forget the Civil War</a:t>
            </a:r>
            <a:r>
              <a:rPr lang="en-US" altLang="x-none" b="0" dirty="0">
                <a:solidFill>
                  <a:srgbClr val="000000"/>
                </a:solidFill>
              </a:rPr>
              <a:t> and let southerners run their </a:t>
            </a:r>
            <a:r>
              <a:rPr lang="en-US" altLang="x-none" u="sng" dirty="0">
                <a:solidFill>
                  <a:srgbClr val="000000"/>
                </a:solidFill>
              </a:rPr>
              <a:t>OWN governments</a:t>
            </a:r>
            <a:r>
              <a:rPr lang="en-US" altLang="x-none" b="0" dirty="0">
                <a:solidFill>
                  <a:srgbClr val="000000"/>
                </a:solidFill>
              </a:rPr>
              <a:t>.</a:t>
            </a:r>
          </a:p>
          <a:p>
            <a:endParaRPr lang="en-US" altLang="x-none" b="0" dirty="0">
              <a:solidFill>
                <a:srgbClr val="000000"/>
              </a:solidFill>
            </a:endParaRPr>
          </a:p>
          <a:p>
            <a:r>
              <a:rPr lang="en-US" altLang="x-none" b="0" dirty="0">
                <a:solidFill>
                  <a:srgbClr val="000000"/>
                </a:solidFill>
              </a:rPr>
              <a:t>By 1876, only </a:t>
            </a:r>
            <a:r>
              <a:rPr lang="en-US" altLang="x-none" u="sng" dirty="0">
                <a:solidFill>
                  <a:srgbClr val="000000"/>
                </a:solidFill>
              </a:rPr>
              <a:t>THREE</a:t>
            </a:r>
            <a:r>
              <a:rPr lang="en-US" altLang="x-none" b="0" dirty="0">
                <a:solidFill>
                  <a:srgbClr val="000000"/>
                </a:solidFill>
              </a:rPr>
              <a:t> southern states – Louisiana, South Carolina, and Florida – were still controlled by Republicans.</a:t>
            </a:r>
          </a:p>
        </p:txBody>
      </p:sp>
      <p:pic>
        <p:nvPicPr>
          <p:cNvPr id="1187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7" y="1011237"/>
            <a:ext cx="472440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16002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FF0000"/>
                </a:solidFill>
                <a:latin typeface="Arial" charset="0"/>
              </a:rPr>
              <a:t>Don</a:t>
            </a: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altLang="x-none" sz="1800" b="1">
                <a:solidFill>
                  <a:srgbClr val="FF0000"/>
                </a:solidFill>
                <a:latin typeface="Arial" charset="0"/>
              </a:rPr>
              <a:t>t Copy this slide!</a:t>
            </a:r>
          </a:p>
        </p:txBody>
      </p:sp>
    </p:spTree>
    <p:extLst>
      <p:ext uri="{BB962C8B-B14F-4D97-AF65-F5344CB8AC3E}">
        <p14:creationId xmlns:p14="http://schemas.microsoft.com/office/powerpoint/2010/main" val="21011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1" y="0"/>
            <a:ext cx="10296047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0361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5101" y="5934670"/>
            <a:ext cx="6096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dirty="0" smtClean="0">
                <a:latin typeface="hurme_no2-webfont" charset="0"/>
              </a:rPr>
              <a:t>After Hayes wins in </a:t>
            </a:r>
            <a:r>
              <a:rPr lang="en-US" smtClean="0">
                <a:latin typeface="hurme_no2-webfont" charset="0"/>
              </a:rPr>
              <a:t>the House - </a:t>
            </a:r>
            <a:r>
              <a:rPr lang="en-US" b="1" u="sng" smtClean="0">
                <a:latin typeface="hurme_no2-webfont" charset="0"/>
              </a:rPr>
              <a:t>Compromise </a:t>
            </a:r>
            <a:r>
              <a:rPr lang="en-US" b="1" u="sng" dirty="0" smtClean="0">
                <a:latin typeface="hurme_no2-webfont" charset="0"/>
              </a:rPr>
              <a:t>of 1877 </a:t>
            </a:r>
            <a:r>
              <a:rPr lang="en-US" dirty="0" smtClean="0">
                <a:latin typeface="hurme_no2-webfont" charset="0"/>
              </a:rPr>
              <a:t>= It </a:t>
            </a:r>
            <a:r>
              <a:rPr lang="en-US" dirty="0">
                <a:latin typeface="hurme_no2-webfont" charset="0"/>
              </a:rPr>
              <a:t>withdrew federal soldiers from their remaining position in the South, enacted federal legislation that would spur industrialization in the South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14450"/>
            <a:ext cx="9067800" cy="397351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Read through your notes/reading guide and create a two column chart where you record the successes and failures of Reconstruction</a:t>
            </a:r>
            <a:r>
              <a:rPr lang="mr-IN" dirty="0" smtClean="0"/>
              <a:t>…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Which column can you fill with MORE information?</a:t>
            </a:r>
          </a:p>
          <a:p>
            <a:pPr marL="0" indent="0" algn="ctr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Was Reconstruction more of a SUCCESS or FAILURE?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dirty="0" smtClean="0"/>
              <a:t>Successes of Reconstruction       Failures of Reconstruction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4348162"/>
            <a:ext cx="9144000" cy="0"/>
          </a:xfrm>
          <a:prstGeom prst="line">
            <a:avLst/>
          </a:prstGeom>
          <a:ln w="444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33537" y="5114925"/>
            <a:ext cx="9144000" cy="0"/>
          </a:xfrm>
          <a:prstGeom prst="line">
            <a:avLst/>
          </a:prstGeom>
          <a:ln w="444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81700" y="3873501"/>
            <a:ext cx="0" cy="2828925"/>
          </a:xfrm>
          <a:prstGeom prst="line">
            <a:avLst/>
          </a:prstGeom>
          <a:ln w="444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68024" y="65159"/>
            <a:ext cx="10227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x-none" sz="4000" b="1" i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ea typeface="ＭＳ Ｐゴシック" charset="-128"/>
              </a:rPr>
              <a:t>The SUCCESSES and FAILURES of Reconstruction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344738" y="1600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altLang="x-none" b="1" i="1" u="sng" dirty="0">
                <a:ea typeface="MS PGothic" charset="-128"/>
              </a:rPr>
              <a:t>Plessy v. </a:t>
            </a:r>
            <a:r>
              <a:rPr lang="en-US" altLang="x-none" b="1" i="1" u="sng" dirty="0" smtClean="0">
                <a:ea typeface="MS PGothic" charset="-128"/>
              </a:rPr>
              <a:t>Ferguson Worksheet</a:t>
            </a:r>
            <a:endParaRPr lang="en-US" altLang="x-none" sz="2400" b="1" dirty="0">
              <a:solidFill>
                <a:srgbClr val="FF0000"/>
              </a:solidFill>
              <a:ea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288" y="2286000"/>
            <a:ext cx="9144000" cy="4419600"/>
          </a:xfrm>
        </p:spPr>
        <p:txBody>
          <a:bodyPr/>
          <a:lstStyle/>
          <a:p>
            <a:r>
              <a:rPr lang="en-US" altLang="x-none" sz="3100" b="1" u="sng">
                <a:ea typeface="MS PGothic" charset="-128"/>
              </a:rPr>
              <a:t>(1896)</a:t>
            </a:r>
            <a:r>
              <a:rPr lang="en-US" altLang="x-none" sz="3100" b="1">
                <a:ea typeface="MS PGothic" charset="-128"/>
              </a:rPr>
              <a:t> </a:t>
            </a:r>
            <a:r>
              <a:rPr lang="en-US" altLang="x-none" sz="3100">
                <a:ea typeface="MS PGothic" charset="-128"/>
              </a:rPr>
              <a:t>– One of the most important cases of the post – Reconstruction period</a:t>
            </a:r>
          </a:p>
          <a:p>
            <a:pPr>
              <a:buFont typeface="Arial" charset="0"/>
              <a:buNone/>
            </a:pPr>
            <a:r>
              <a:rPr lang="en-US" altLang="x-none" sz="3100" b="1">
                <a:ea typeface="MS PGothic" charset="-128"/>
              </a:rPr>
              <a:t>1.  </a:t>
            </a:r>
            <a:r>
              <a:rPr lang="en-US" altLang="x-none" sz="3100" i="1">
                <a:ea typeface="MS PGothic" charset="-128"/>
              </a:rPr>
              <a:t>Read the historical circumstances (background of the case) and </a:t>
            </a:r>
            <a:r>
              <a:rPr lang="en-US" altLang="x-none" sz="3100" b="1" i="1">
                <a:ea typeface="MS PGothic" charset="-128"/>
              </a:rPr>
              <a:t>write a summary in your notebook</a:t>
            </a:r>
            <a:r>
              <a:rPr lang="en-US" altLang="x-none" sz="3100" i="1">
                <a:ea typeface="MS PGothic" charset="-128"/>
              </a:rPr>
              <a:t>.</a:t>
            </a:r>
          </a:p>
          <a:p>
            <a:pPr>
              <a:buFont typeface="Arial" charset="0"/>
              <a:buNone/>
            </a:pPr>
            <a:r>
              <a:rPr lang="en-US" altLang="x-none" sz="3100" b="1" i="1">
                <a:ea typeface="MS PGothic" charset="-128"/>
              </a:rPr>
              <a:t>2.  </a:t>
            </a:r>
            <a:r>
              <a:rPr lang="en-US" altLang="x-none" sz="3100" i="1">
                <a:ea typeface="MS PGothic" charset="-128"/>
              </a:rPr>
              <a:t>What Constitutional Amendments were used in the argument? Why?</a:t>
            </a:r>
          </a:p>
          <a:p>
            <a:pPr>
              <a:buFont typeface="Arial" charset="0"/>
              <a:buNone/>
            </a:pPr>
            <a:r>
              <a:rPr lang="en-US" altLang="x-none" sz="3100" b="1" i="1">
                <a:ea typeface="MS PGothic" charset="-128"/>
              </a:rPr>
              <a:t>3.  </a:t>
            </a:r>
            <a:r>
              <a:rPr lang="en-US" altLang="x-none" sz="3100" i="1">
                <a:ea typeface="MS PGothic" charset="-128"/>
              </a:rPr>
              <a:t>Answer questions 1, 2, and 4 from the worksheet.</a:t>
            </a:r>
          </a:p>
          <a:p>
            <a:pPr>
              <a:buFont typeface="Arial" charset="0"/>
              <a:buNone/>
            </a:pPr>
            <a:r>
              <a:rPr lang="en-US" altLang="x-none" sz="3100" b="1" i="1">
                <a:ea typeface="MS PGothic" charset="-128"/>
              </a:rPr>
              <a:t>4.  What did the court decide? Why was it significant?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8288" y="462171"/>
            <a:ext cx="9129711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HOMEWORK due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MONDAY!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1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40"/>
            <a:ext cx="9223375" cy="6897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40"/>
            <a:ext cx="98044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099" y="2393667"/>
            <a:ext cx="3619901" cy="1015663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Hayes’ </a:t>
            </a:r>
          </a:p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“Let </a:t>
            </a:r>
            <a:r>
              <a:rPr lang="en-US" sz="3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alone policy”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0315" y="-39340"/>
            <a:ext cx="3562577" cy="55399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the message?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6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x-none" altLang="x-none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x-none" altLang="x-none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76214"/>
            <a:ext cx="7772400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x-none" b="1" dirty="0"/>
              <a:t>Sharecropping: A New Slavery?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30" y="1066800"/>
            <a:ext cx="4991570" cy="3748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70" y="985748"/>
            <a:ext cx="723900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4250" y="5382161"/>
            <a:ext cx="4857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urme_no2-webfont" charset="0"/>
              </a:rPr>
              <a:t>F</a:t>
            </a:r>
            <a:r>
              <a:rPr lang="en-US" sz="2000" dirty="0" smtClean="0">
                <a:latin typeface="hurme_no2-webfont" charset="0"/>
              </a:rPr>
              <a:t>ederal </a:t>
            </a:r>
            <a:r>
              <a:rPr lang="en-US" sz="2000" dirty="0">
                <a:latin typeface="hurme_no2-webfont" charset="0"/>
              </a:rPr>
              <a:t>government settled nearly 10000 black families on abandoned plantation land </a:t>
            </a:r>
            <a:r>
              <a:rPr lang="en-US" sz="2000" b="1" dirty="0">
                <a:solidFill>
                  <a:srgbClr val="FF0000"/>
                </a:solidFill>
                <a:latin typeface="hurme_no2-webfont" charset="0"/>
              </a:rPr>
              <a:t>often times receiving a single mule for their </a:t>
            </a:r>
            <a:r>
              <a:rPr lang="en-US" sz="2000" b="1" dirty="0" smtClean="0">
                <a:solidFill>
                  <a:srgbClr val="FF0000"/>
                </a:solidFill>
                <a:latin typeface="hurme_no2-webfont" charset="0"/>
              </a:rPr>
              <a:t>property</a:t>
            </a:r>
            <a:endParaRPr lang="en-US" sz="2000" dirty="0"/>
          </a:p>
        </p:txBody>
      </p:sp>
      <p:sp>
        <p:nvSpPr>
          <p:cNvPr id="6" name="Left Arrow 5"/>
          <p:cNvSpPr/>
          <p:nvPr/>
        </p:nvSpPr>
        <p:spPr>
          <a:xfrm>
            <a:off x="5986463" y="6248400"/>
            <a:ext cx="1347787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3" y="0"/>
            <a:ext cx="728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x-none" altLang="x-none" sz="2400">
              <a:latin typeface="Arial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905000" y="-685800"/>
            <a:ext cx="8382000" cy="762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D30A05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30A05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x-none" altLang="x-none" sz="4400" b="1">
              <a:solidFill>
                <a:srgbClr val="000099"/>
              </a:solidFill>
              <a:latin typeface="Optimum" charset="0"/>
            </a:endParaRPr>
          </a:p>
        </p:txBody>
      </p:sp>
      <p:sp>
        <p:nvSpPr>
          <p:cNvPr id="48131" name="Rectangle 14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772400" cy="838200"/>
          </a:xfrm>
        </p:spPr>
        <p:txBody>
          <a:bodyPr/>
          <a:lstStyle/>
          <a:p>
            <a:r>
              <a:rPr lang="en-US" altLang="x-none" dirty="0"/>
              <a:t>Sharecropping</a:t>
            </a:r>
          </a:p>
        </p:txBody>
      </p:sp>
      <p:pic>
        <p:nvPicPr>
          <p:cNvPr id="28677" name="Picture 16" descr="304690_m_16_03"/>
          <p:cNvPicPr preferRelativeResize="0"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862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1828800" y="152401"/>
            <a:ext cx="8610600" cy="978729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0000"/>
              </a:spcBef>
              <a:buSzPct val="85000"/>
              <a:buFont typeface="Arial" charset="0"/>
              <a:buNone/>
              <a:defRPr/>
            </a:pPr>
            <a:r>
              <a:rPr kumimoji="1" lang="en-US" altLang="x-none" sz="3600" i="1" u="sng" dirty="0"/>
              <a:t>Problem</a:t>
            </a:r>
            <a:r>
              <a:rPr kumimoji="1" lang="en-US" altLang="x-none" sz="3600" dirty="0"/>
              <a:t>: families accumulated debt to the landowner before their crop was </a:t>
            </a:r>
            <a:r>
              <a:rPr kumimoji="1" lang="en-US" altLang="x-none" sz="3600" dirty="0" smtClean="0"/>
              <a:t>sold      </a:t>
            </a:r>
            <a:endParaRPr lang="en-US" altLang="x-none" sz="3600" dirty="0"/>
          </a:p>
        </p:txBody>
      </p:sp>
      <p:pic>
        <p:nvPicPr>
          <p:cNvPr id="193554" name="Picture 18" descr="Tobacco 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r="3999"/>
          <a:stretch>
            <a:fillRect/>
          </a:stretch>
        </p:blipFill>
        <p:spPr bwMode="auto">
          <a:xfrm>
            <a:off x="4724400" y="2185989"/>
            <a:ext cx="5791200" cy="4454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5" name="Picture 19" descr="Tobacco far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 bwMode="auto">
          <a:xfrm>
            <a:off x="1828800" y="2430463"/>
            <a:ext cx="5410200" cy="4070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6" name="Picture 20" descr="w292"/>
          <p:cNvPicPr>
            <a:picLocks noChangeAspect="1" noChangeArrowheads="1"/>
          </p:cNvPicPr>
          <p:nvPr/>
        </p:nvPicPr>
        <p:blipFill>
          <a:blip r:embed="rId6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835025" y="152401"/>
            <a:ext cx="6784975" cy="67055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57" name="Text Box 21"/>
          <p:cNvSpPr txBox="1">
            <a:spLocks noChangeArrowheads="1"/>
          </p:cNvSpPr>
          <p:nvPr/>
        </p:nvSpPr>
        <p:spPr bwMode="auto">
          <a:xfrm>
            <a:off x="1828800" y="5334000"/>
            <a:ext cx="8610600" cy="144938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0000"/>
              </a:spcBef>
              <a:buSzPct val="85000"/>
              <a:buFont typeface="Arial" charset="0"/>
              <a:buNone/>
              <a:defRPr/>
            </a:pPr>
            <a:r>
              <a:rPr kumimoji="1" lang="en-US" altLang="x-none" sz="3600" dirty="0"/>
              <a:t>By the end of 1865, most freedmen had returned to work on the </a:t>
            </a:r>
            <a:r>
              <a:rPr kumimoji="1" lang="en-US" altLang="x-none" sz="3600" b="1" i="1" dirty="0"/>
              <a:t>same plantations on which they were previously </a:t>
            </a:r>
            <a:r>
              <a:rPr kumimoji="1" lang="en-US" altLang="x-none" sz="3600" b="1" i="1" dirty="0" smtClean="0"/>
              <a:t>enslaved!</a:t>
            </a:r>
            <a:endParaRPr lang="en-US" altLang="x-none" sz="3600" b="1" i="1" dirty="0"/>
          </a:p>
        </p:txBody>
      </p:sp>
    </p:spTree>
    <p:extLst>
      <p:ext uri="{BB962C8B-B14F-4D97-AF65-F5344CB8AC3E}">
        <p14:creationId xmlns:p14="http://schemas.microsoft.com/office/powerpoint/2010/main" val="17204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3" grpId="0" animBg="1"/>
      <p:bldP spid="1935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812" y="808256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>
                <a:solidFill>
                  <a:srgbClr val="FF0000"/>
                </a:solidFill>
                <a:latin typeface="Arial" charset="0"/>
              </a:rPr>
              <a:t>The </a:t>
            </a:r>
            <a:r>
              <a:rPr lang="en-US" altLang="x-none" sz="3200" smtClean="0">
                <a:solidFill>
                  <a:srgbClr val="FF0000"/>
                </a:solidFill>
                <a:latin typeface="Arial" charset="0"/>
              </a:rPr>
              <a:t>End is near for Reconstruction</a:t>
            </a:r>
            <a:endParaRPr lang="en-US" altLang="x-none" sz="3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85738" y="1524001"/>
            <a:ext cx="9644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0">
                <a:solidFill>
                  <a:schemeClr val="tx1"/>
                </a:solidFill>
                <a:latin typeface="Arial" charset="0"/>
              </a:rPr>
              <a:t>In 1876 Americans flocked to the centennial celebration of the United States in Philadelphia. </a:t>
            </a:r>
            <a:r>
              <a:rPr lang="en-US" altLang="x-none" b="0" dirty="0">
                <a:solidFill>
                  <a:schemeClr val="tx1"/>
                </a:solidFill>
                <a:latin typeface="Arial" charset="0"/>
              </a:rPr>
              <a:t>The telephone and steam engine were introduced at this fair.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153400" y="5105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800">
                <a:solidFill>
                  <a:schemeClr val="tx1"/>
                </a:solidFill>
                <a:latin typeface="Times New Roman" charset="0"/>
              </a:rPr>
              <a:t>Frederick Douglass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2600" y="3657601"/>
            <a:ext cx="6172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>
              <a:buFont typeface="Wingdings" charset="2"/>
              <a:buChar char="Ø"/>
            </a:pPr>
            <a:r>
              <a:rPr lang="en-US" altLang="x-none" b="0">
                <a:solidFill>
                  <a:schemeClr val="tx1"/>
                </a:solidFill>
                <a:latin typeface="Arial" charset="0"/>
              </a:rPr>
              <a:t>President Grant was </a:t>
            </a:r>
            <a:r>
              <a:rPr lang="en-US" altLang="x-none" u="sng">
                <a:solidFill>
                  <a:schemeClr val="tx1"/>
                </a:solidFill>
                <a:latin typeface="Arial" charset="0"/>
              </a:rPr>
              <a:t>reelected</a:t>
            </a:r>
            <a:r>
              <a:rPr lang="en-US" altLang="x-none" b="0">
                <a:solidFill>
                  <a:schemeClr val="tx1"/>
                </a:solidFill>
                <a:latin typeface="Arial" charset="0"/>
              </a:rPr>
              <a:t> for a second term but many Americans began to forget the war and loose faith in the government. 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x-none" b="0">
                <a:solidFill>
                  <a:schemeClr val="tx1"/>
                </a:solidFill>
                <a:latin typeface="Arial" charset="0"/>
              </a:rPr>
              <a:t>President Grant made poor appointments for public jobs. Many of the appointments were his friends. This led to many </a:t>
            </a:r>
            <a:r>
              <a:rPr lang="en-US" altLang="x-none" u="sng">
                <a:solidFill>
                  <a:schemeClr val="tx1"/>
                </a:solidFill>
                <a:latin typeface="Arial" charset="0"/>
              </a:rPr>
              <a:t>PROBLEMS</a:t>
            </a:r>
            <a:r>
              <a:rPr lang="en-US" altLang="x-none" b="0">
                <a:solidFill>
                  <a:schemeClr val="tx1"/>
                </a:solidFill>
                <a:latin typeface="Arial" charset="0"/>
              </a:rPr>
              <a:t>!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2743200"/>
            <a:ext cx="6705600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Frederick Douglass also spoke at this celebration. </a:t>
            </a:r>
          </a:p>
        </p:txBody>
      </p:sp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590801"/>
            <a:ext cx="19050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812" y="-18256"/>
            <a:ext cx="16002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FF0000"/>
                </a:solidFill>
                <a:latin typeface="Arial" charset="0"/>
              </a:rPr>
              <a:t>Don</a:t>
            </a: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altLang="x-none" sz="1800" b="1">
                <a:solidFill>
                  <a:srgbClr val="FF0000"/>
                </a:solidFill>
                <a:latin typeface="Arial" charset="0"/>
              </a:rPr>
              <a:t>t Copy this slide!</a:t>
            </a:r>
          </a:p>
        </p:txBody>
      </p:sp>
    </p:spTree>
    <p:extLst>
      <p:ext uri="{BB962C8B-B14F-4D97-AF65-F5344CB8AC3E}">
        <p14:creationId xmlns:p14="http://schemas.microsoft.com/office/powerpoint/2010/main" val="8984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4" y="0"/>
            <a:ext cx="10006137" cy="707886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Grant then gets re-elected, and this happens</a:t>
            </a:r>
            <a:r>
              <a:rPr lang="mr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937" y="1000036"/>
            <a:ext cx="46958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  <a:latin typeface="hurme_no2-webfont" charset="0"/>
              </a:rPr>
              <a:t>PANIC of 1873</a:t>
            </a:r>
            <a:endParaRPr lang="en-US" sz="3000" dirty="0" smtClean="0">
              <a:solidFill>
                <a:srgbClr val="FF0000"/>
              </a:solidFill>
              <a:latin typeface="hurme_no2-webfont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solidFill>
                  <a:srgbClr val="2D3639"/>
                </a:solidFill>
                <a:latin typeface="hurme_no2-webfont" charset="0"/>
              </a:rPr>
              <a:t>Caused by too </a:t>
            </a:r>
            <a:r>
              <a:rPr lang="en-US" sz="3000" dirty="0">
                <a:solidFill>
                  <a:srgbClr val="2D3639"/>
                </a:solidFill>
                <a:latin typeface="hurme_no2-webfont" charset="0"/>
              </a:rPr>
              <a:t>many railroads and factories being formed than existing markets could </a:t>
            </a:r>
            <a:r>
              <a:rPr lang="en-US" sz="3000" dirty="0" smtClean="0">
                <a:solidFill>
                  <a:srgbClr val="2D3639"/>
                </a:solidFill>
                <a:latin typeface="hurme_no2-webfont" charset="0"/>
              </a:rPr>
              <a:t>bear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solidFill>
                  <a:srgbClr val="2D3639"/>
                </a:solidFill>
                <a:latin typeface="hurme_no2-webfont" charset="0"/>
              </a:rPr>
              <a:t>The over-loaning </a:t>
            </a:r>
            <a:r>
              <a:rPr lang="en-US" sz="3000" dirty="0">
                <a:solidFill>
                  <a:srgbClr val="2D3639"/>
                </a:solidFill>
                <a:latin typeface="hurme_no2-webfont" charset="0"/>
              </a:rPr>
              <a:t>by banks to those </a:t>
            </a:r>
            <a:r>
              <a:rPr lang="en-US" sz="3000" dirty="0" smtClean="0">
                <a:solidFill>
                  <a:srgbClr val="2D3639"/>
                </a:solidFill>
                <a:latin typeface="hurme_no2-webfont" charset="0"/>
              </a:rPr>
              <a:t>railroad and factory projects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solidFill>
                  <a:srgbClr val="2D3639"/>
                </a:solidFill>
                <a:latin typeface="hurme_no2-webfont" charset="0"/>
              </a:rPr>
              <a:t>In a nutshell: </a:t>
            </a:r>
            <a:r>
              <a:rPr lang="en-US" sz="3000" b="1" u="sng" dirty="0" smtClean="0">
                <a:solidFill>
                  <a:srgbClr val="FF0000"/>
                </a:solidFill>
                <a:latin typeface="hurme_no2-webfont" charset="0"/>
              </a:rPr>
              <a:t>over-speculation </a:t>
            </a:r>
            <a:r>
              <a:rPr lang="en-US" sz="3000" b="1" u="sng" dirty="0">
                <a:solidFill>
                  <a:srgbClr val="FF0000"/>
                </a:solidFill>
                <a:latin typeface="hurme_no2-webfont" charset="0"/>
              </a:rPr>
              <a:t>and too much </a:t>
            </a:r>
            <a:r>
              <a:rPr lang="en-US" sz="3000" b="1" u="sng" dirty="0" smtClean="0">
                <a:solidFill>
                  <a:srgbClr val="FF0000"/>
                </a:solidFill>
                <a:latin typeface="hurme_no2-webfont" charset="0"/>
              </a:rPr>
              <a:t>credit</a:t>
            </a:r>
            <a:r>
              <a:rPr lang="en-US" sz="3000" dirty="0" smtClean="0">
                <a:solidFill>
                  <a:srgbClr val="2D3639"/>
                </a:solidFill>
                <a:latin typeface="hurme_no2-webfont" charset="0"/>
              </a:rPr>
              <a:t>!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452" y="707886"/>
            <a:ext cx="2358548" cy="355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023" y="2643522"/>
            <a:ext cx="5418077" cy="39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x-none" altLang="x-none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1783116" y="109093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D30A0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4000">
                <a:solidFill>
                  <a:srgbClr val="000099"/>
                </a:solidFill>
                <a:latin typeface="Insula" charset="0"/>
              </a:rPr>
              <a:t>The </a:t>
            </a:r>
            <a:r>
              <a:rPr lang="ja-JP" altLang="en-US" sz="4000" dirty="0">
                <a:solidFill>
                  <a:srgbClr val="000099"/>
                </a:solidFill>
                <a:latin typeface="Insula" charset="0"/>
              </a:rPr>
              <a:t>“</a:t>
            </a:r>
            <a:r>
              <a:rPr lang="en-US" altLang="ja-JP" sz="4000" dirty="0">
                <a:solidFill>
                  <a:srgbClr val="000099"/>
                </a:solidFill>
                <a:latin typeface="Insula" charset="0"/>
              </a:rPr>
              <a:t>Invisible Empire of the South</a:t>
            </a:r>
            <a:r>
              <a:rPr lang="ja-JP" altLang="en-US" sz="4000" dirty="0">
                <a:solidFill>
                  <a:srgbClr val="000099"/>
                </a:solidFill>
                <a:latin typeface="Insula" charset="0"/>
              </a:rPr>
              <a:t>”</a:t>
            </a:r>
            <a:endParaRPr lang="en-US" altLang="x-none" sz="4000" dirty="0">
              <a:solidFill>
                <a:srgbClr val="000099"/>
              </a:solidFill>
              <a:latin typeface="Insula" charset="0"/>
            </a:endParaRPr>
          </a:p>
        </p:txBody>
      </p:sp>
      <p:pic>
        <p:nvPicPr>
          <p:cNvPr id="106499" name="Picture 5" descr="KKK-1868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57" y="1006476"/>
            <a:ext cx="4076114" cy="582506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6" descr="lynchin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1472" r="2339" b="24908"/>
          <a:stretch>
            <a:fillRect/>
          </a:stretch>
        </p:blipFill>
        <p:spPr bwMode="auto">
          <a:xfrm>
            <a:off x="5974116" y="1006475"/>
            <a:ext cx="4450044" cy="5853309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3" y="5228568"/>
            <a:ext cx="11956256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Many white Southerners who held power before the Civil War, known as </a:t>
            </a:r>
            <a:r>
              <a:rPr lang="en-US" sz="2000" u="sng" dirty="0">
                <a:solidFill>
                  <a:srgbClr val="000000"/>
                </a:solidFill>
              </a:rPr>
              <a:t>conservatives</a:t>
            </a:r>
            <a:r>
              <a:rPr lang="en-US" sz="2000" dirty="0">
                <a:solidFill>
                  <a:srgbClr val="000000"/>
                </a:solidFill>
              </a:rPr>
              <a:t>, wanted the South to </a:t>
            </a:r>
            <a:r>
              <a:rPr lang="en-US" sz="2000" u="sng" dirty="0">
                <a:solidFill>
                  <a:srgbClr val="000000"/>
                </a:solidFill>
              </a:rPr>
              <a:t>change as little as possible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They were willing to let Africans </a:t>
            </a:r>
            <a:r>
              <a:rPr lang="en-US" sz="2000" u="sng" dirty="0">
                <a:solidFill>
                  <a:srgbClr val="000000"/>
                </a:solidFill>
              </a:rPr>
              <a:t>vote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u="sng" dirty="0">
                <a:solidFill>
                  <a:srgbClr val="000000"/>
                </a:solidFill>
              </a:rPr>
              <a:t>hold a few offices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Other Southerners took a harsher view. They spread </a:t>
            </a:r>
            <a:r>
              <a:rPr lang="en-US" sz="2000" b="1" u="sng" dirty="0">
                <a:solidFill>
                  <a:srgbClr val="000000"/>
                </a:solidFill>
              </a:rPr>
              <a:t>TERROR</a:t>
            </a:r>
            <a:r>
              <a:rPr lang="en-US" sz="2000" dirty="0">
                <a:solidFill>
                  <a:srgbClr val="000000"/>
                </a:solidFill>
              </a:rPr>
              <a:t> to African Americans and anybody who supported them.</a:t>
            </a:r>
          </a:p>
        </p:txBody>
      </p:sp>
    </p:spTree>
    <p:extLst>
      <p:ext uri="{BB962C8B-B14F-4D97-AF65-F5344CB8AC3E}">
        <p14:creationId xmlns:p14="http://schemas.microsoft.com/office/powerpoint/2010/main" val="2944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0"/>
            <a:ext cx="7543800" cy="687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41894"/>
            <a:ext cx="3243263" cy="68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607" y="20947"/>
            <a:ext cx="792956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90909"/>
                </a:solidFill>
                <a:latin typeface="Verdana" charset="0"/>
              </a:rPr>
              <a:t>"The Union as it was / The Lost Cause, worse than slavery."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3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727</Words>
  <Application>Microsoft Macintosh PowerPoint</Application>
  <PresentationFormat>Widescreen</PresentationFormat>
  <Paragraphs>68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Calibri</vt:lpstr>
      <vt:lpstr>Calibri Light</vt:lpstr>
      <vt:lpstr>Comic Sans MS</vt:lpstr>
      <vt:lpstr>Helvetica</vt:lpstr>
      <vt:lpstr>hurme_no2-webfont</vt:lpstr>
      <vt:lpstr>Insula</vt:lpstr>
      <vt:lpstr>Mangal</vt:lpstr>
      <vt:lpstr>MS PGothic</vt:lpstr>
      <vt:lpstr>ＭＳ Ｐゴシック</vt:lpstr>
      <vt:lpstr>Optimum</vt:lpstr>
      <vt:lpstr>Times New Roman</vt:lpstr>
      <vt:lpstr>Verdana</vt:lpstr>
      <vt:lpstr>Wingdings</vt:lpstr>
      <vt:lpstr>Arial</vt:lpstr>
      <vt:lpstr>Office Theme</vt:lpstr>
      <vt:lpstr>PowerPoint Presentation</vt:lpstr>
      <vt:lpstr>PowerPoint Presentation</vt:lpstr>
      <vt:lpstr>Sharecropping: A New Slavery?</vt:lpstr>
      <vt:lpstr>PowerPoint Presentation</vt:lpstr>
      <vt:lpstr>Sharecropping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Plessy v. Ferguson Worksheet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8</cp:revision>
  <dcterms:created xsi:type="dcterms:W3CDTF">2017-02-02T15:48:56Z</dcterms:created>
  <dcterms:modified xsi:type="dcterms:W3CDTF">2017-02-02T15:51:36Z</dcterms:modified>
</cp:coreProperties>
</file>