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3CDE-67BC-8247-9C37-001213A254C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52BF-57B5-3A4F-B100-D788E6F7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7FF762-B131-5D40-8EC3-064D8C026032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x-none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9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79C1486-D58A-564C-A688-8B7203E2CA42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x-none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x-none">
              <a:latin typeface="Arial" charset="0"/>
            </a:endParaRPr>
          </a:p>
          <a:p>
            <a:r>
              <a:rPr lang="en-US" altLang="x-none"/>
              <a:t>– How does the secession play out?</a:t>
            </a:r>
          </a:p>
          <a:p>
            <a:r>
              <a:rPr lang="en-US" altLang="x-none"/>
              <a:t> </a:t>
            </a:r>
          </a:p>
          <a:p>
            <a:r>
              <a:rPr lang="en-US" altLang="x-none"/>
              <a:t>December 1860 – South Carolina legislature unanimously votes to secede after Lincoln’s election</a:t>
            </a:r>
          </a:p>
          <a:p>
            <a:r>
              <a:rPr lang="en-US" altLang="x-none"/>
              <a:t> </a:t>
            </a:r>
          </a:p>
          <a:p>
            <a:r>
              <a:rPr lang="en-US" altLang="x-none"/>
              <a:t>Within next 6 weeks – 6 other states from the lower South follow </a:t>
            </a:r>
          </a:p>
          <a:p>
            <a:r>
              <a:rPr lang="en-US" altLang="x-none"/>
              <a:t> </a:t>
            </a:r>
          </a:p>
          <a:p>
            <a:r>
              <a:rPr lang="en-US" altLang="x-none"/>
              <a:t>Eventually a total of 11 states seceded from the Union and created the Confederate State of America</a:t>
            </a:r>
          </a:p>
          <a:p>
            <a:r>
              <a:rPr lang="en-US" altLang="x-none"/>
              <a:t> </a:t>
            </a:r>
          </a:p>
          <a:p>
            <a:r>
              <a:rPr lang="en-US" altLang="x-none"/>
              <a:t>Buchanan is blamed for not trying to force the states remain in the Union</a:t>
            </a:r>
          </a:p>
          <a:p>
            <a:r>
              <a:rPr lang="en-US" altLang="x-none"/>
              <a:t> </a:t>
            </a:r>
          </a:p>
          <a:p>
            <a:r>
              <a:rPr lang="en-US" altLang="x-none"/>
              <a:t>Southern Secession Documents: Decide depending on length of discussion</a:t>
            </a:r>
          </a:p>
          <a:p>
            <a:r>
              <a:rPr lang="en-US" altLang="x-none"/>
              <a:t>What reasons does South Carolina give for Secession?</a:t>
            </a:r>
          </a:p>
          <a:p>
            <a:pPr eaLnBrk="1" hangingPunct="1"/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3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36FCB6-F394-F447-B77B-069981AD256D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x-none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7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B05B7E-4A2D-3444-9ABE-B38C3A985E48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x-none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259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4491B8-877E-6B47-9C3D-AC879B505230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x-none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076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99330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5115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altLang="x-none"/>
              <a:t>This plan maximized the North’s industrial advantages but required better leadership than North had</a:t>
            </a:r>
          </a:p>
        </p:txBody>
      </p:sp>
    </p:spTree>
    <p:extLst>
      <p:ext uri="{BB962C8B-B14F-4D97-AF65-F5344CB8AC3E}">
        <p14:creationId xmlns:p14="http://schemas.microsoft.com/office/powerpoint/2010/main" val="174749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7C94-62C4-E647-AFAE-AE54B9EF572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8E4D-5E84-A14D-B323-42752E53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CHAyepp7ypY&amp;t=8s" TargetMode="Externa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337" y="304800"/>
            <a:ext cx="8763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How did Lincoln’s election (1860) directly lead to the beginning of the Civil War?</a:t>
            </a:r>
          </a:p>
        </p:txBody>
      </p:sp>
      <p:pic>
        <p:nvPicPr>
          <p:cNvPr id="696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428876"/>
            <a:ext cx="78755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429000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FF0000"/>
                </a:solidFill>
                <a:latin typeface="Benguiat Bk BT" charset="0"/>
              </a:rPr>
              <a:t>1861–1865</a:t>
            </a:r>
          </a:p>
        </p:txBody>
      </p:sp>
      <p:pic>
        <p:nvPicPr>
          <p:cNvPr id="82946" name="Picture 5" descr="union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1"/>
            <a:ext cx="21764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7" descr="linco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1868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8" descr="jdav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733800"/>
            <a:ext cx="2047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9" descr="confeder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42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 descr="shermansneck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7432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1834" y="2590800"/>
            <a:ext cx="44616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THE CIVIL WAR</a:t>
            </a:r>
          </a:p>
        </p:txBody>
      </p:sp>
      <p:pic>
        <p:nvPicPr>
          <p:cNvPr id="8295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28639"/>
            <a:ext cx="24320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090" y="381001"/>
            <a:ext cx="7733656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WHERE did the Civil War</a:t>
            </a:r>
          </a:p>
          <a:p>
            <a:pPr algn="ctr">
              <a:defRPr/>
            </a:pPr>
            <a:r>
              <a:rPr lang="en-US" sz="5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BEGIN?</a:t>
            </a:r>
          </a:p>
        </p:txBody>
      </p:sp>
      <p:pic>
        <p:nvPicPr>
          <p:cNvPr id="849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609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/>
              <a:t>Fort Sumter, South Carolina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86019" name="Picture 5" descr="fort_sum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 b="3751"/>
          <a:stretch>
            <a:fillRect/>
          </a:stretch>
        </p:blipFill>
        <p:spPr bwMode="auto">
          <a:xfrm>
            <a:off x="1524000" y="762000"/>
            <a:ext cx="914400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905000" y="5791200"/>
            <a:ext cx="8534400" cy="100965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600"/>
              <a:t>In April 1861, a skirmish at Fort Sumter, SC led to the 1</a:t>
            </a:r>
            <a:r>
              <a:rPr lang="en-US" altLang="x-none" sz="3600" baseline="30000"/>
              <a:t>st</a:t>
            </a:r>
            <a:r>
              <a:rPr lang="en-US" altLang="x-none" sz="3600"/>
              <a:t> shots fired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11293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x-none"/>
              <a:t>Effects of Fort Sumter 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87043" name="Picture 5" descr="DIVI290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11375" b="9447"/>
          <a:stretch>
            <a:fillRect/>
          </a:stretch>
        </p:blipFill>
        <p:spPr bwMode="auto">
          <a:xfrm>
            <a:off x="1524000" y="1014414"/>
            <a:ext cx="91440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6" descr="DIVI290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7" t="74022" r="30037" b="15350"/>
          <a:stretch>
            <a:fillRect/>
          </a:stretch>
        </p:blipFill>
        <p:spPr bwMode="auto">
          <a:xfrm>
            <a:off x="9525000" y="44958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1676400" y="5334000"/>
            <a:ext cx="8763000" cy="1447800"/>
          </a:xfrm>
          <a:prstGeom prst="wedgeRectCallout">
            <a:avLst>
              <a:gd name="adj1" fmla="val 30653"/>
              <a:gd name="adj2" fmla="val -128838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Many pro-slavery border states (Arkansas, TN, NC, &amp; VA) viewed Fort Sumter as an act of aggression by the North &amp; joined the CSA</a:t>
            </a:r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>
            <a:off x="1752600" y="228600"/>
            <a:ext cx="8915400" cy="533400"/>
          </a:xfrm>
          <a:prstGeom prst="wedgeRectCallout">
            <a:avLst>
              <a:gd name="adj1" fmla="val 36968"/>
              <a:gd name="adj2" fmla="val 52262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The attack rallied &amp; unified the North for war!</a:t>
            </a: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1828800" y="914400"/>
            <a:ext cx="6858000" cy="1905000"/>
          </a:xfrm>
          <a:prstGeom prst="wedgeRectCallout">
            <a:avLst>
              <a:gd name="adj1" fmla="val 41620"/>
              <a:gd name="adj2" fmla="val 99917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altLang="x-none" sz="3600"/>
              <a:t>Civil War was not technically between slave states &amp; free states (the “border states” of MO, KY, DE, MD did not secede)</a:t>
            </a:r>
          </a:p>
        </p:txBody>
      </p:sp>
    </p:spTree>
    <p:extLst>
      <p:ext uri="{BB962C8B-B14F-4D97-AF65-F5344CB8AC3E}">
        <p14:creationId xmlns:p14="http://schemas.microsoft.com/office/powerpoint/2010/main" val="12846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animBg="1"/>
      <p:bldP spid="281608" grpId="0" animBg="1"/>
      <p:bldP spid="281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ngsamstevens.com/images/linc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316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05200" y="0"/>
            <a:ext cx="5562600" cy="19812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The South is in </a:t>
            </a:r>
            <a:r>
              <a:rPr lang="en-US" sz="2400" b="1" dirty="0">
                <a:solidFill>
                  <a:srgbClr val="002060"/>
                </a:solidFill>
              </a:rPr>
              <a:t>REBELLION. . . </a:t>
            </a:r>
            <a:endParaRPr lang="en-US" sz="11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</a:rPr>
              <a:t>I need </a:t>
            </a:r>
            <a:r>
              <a:rPr lang="en-US" sz="2400" b="1" dirty="0">
                <a:solidFill>
                  <a:srgbClr val="002060"/>
                </a:solidFill>
              </a:rPr>
              <a:t>75,000 militiamen</a:t>
            </a:r>
            <a:r>
              <a:rPr lang="en-US" sz="2400" dirty="0">
                <a:solidFill>
                  <a:srgbClr val="002060"/>
                </a:solidFill>
              </a:rPr>
              <a:t> to report for duty NOW!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2209801"/>
            <a:ext cx="3962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4400" b="1">
                <a:solidFill>
                  <a:srgbClr val="002060"/>
                </a:solidFill>
                <a:latin typeface="Arial" charset="0"/>
              </a:rPr>
              <a:t>What was Lincoln</a:t>
            </a:r>
            <a:r>
              <a:rPr lang="en-US" altLang="en-US" sz="4400" b="1">
                <a:solidFill>
                  <a:srgbClr val="002060"/>
                </a:solidFill>
                <a:latin typeface="Arial" charset="0"/>
              </a:rPr>
              <a:t>’</a:t>
            </a:r>
            <a:r>
              <a:rPr lang="en-US" altLang="x-none" sz="4400" b="1">
                <a:solidFill>
                  <a:srgbClr val="002060"/>
                </a:solidFill>
                <a:latin typeface="Arial" charset="0"/>
              </a:rPr>
              <a:t>s reaction to the attack on Fort Sumter?</a:t>
            </a:r>
          </a:p>
        </p:txBody>
      </p:sp>
    </p:spTree>
    <p:extLst>
      <p:ext uri="{BB962C8B-B14F-4D97-AF65-F5344CB8AC3E}">
        <p14:creationId xmlns:p14="http://schemas.microsoft.com/office/powerpoint/2010/main" val="670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onfed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UnionUnif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24384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905000" y="990601"/>
            <a:ext cx="8153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200">
                <a:latin typeface="Times New Roman" charset="0"/>
              </a:rPr>
              <a:t>At the beginning of the Civil War, states provided uniforms to soldiers; and the uniforms were in a variety of colors. This led to massive confusion on the battlefield, and often soldiers fired on their own men.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2006" y="152401"/>
            <a:ext cx="7808997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ＭＳ Ｐゴシック" charset="0"/>
              </a:rPr>
              <a:t>What uniforms did they wear?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9296" y="2362201"/>
            <a:ext cx="28116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Union/USA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2711" y="2438401"/>
            <a:ext cx="32839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Confederates</a:t>
            </a:r>
          </a:p>
        </p:txBody>
      </p:sp>
    </p:spTree>
    <p:extLst>
      <p:ext uri="{BB962C8B-B14F-4D97-AF65-F5344CB8AC3E}">
        <p14:creationId xmlns:p14="http://schemas.microsoft.com/office/powerpoint/2010/main" val="20960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7175"/>
            <a:ext cx="70866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80918"/>
            <a:ext cx="86627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AIM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altLang="x-non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factors helped the North turn the tide of the Civil War in 1863 that inevitably led to a Union victory in 1865?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r>
              <a:rPr lang="en-US" altLang="x-none" sz="6600"/>
              <a:t>How did both sides adjust to this</a:t>
            </a:r>
            <a:br>
              <a:rPr lang="en-US" altLang="x-none" sz="6600"/>
            </a:br>
            <a:r>
              <a:rPr lang="en-US" altLang="x-none" sz="6600" b="1" u="sng"/>
              <a:t>Total War</a:t>
            </a:r>
            <a:r>
              <a:rPr lang="en-US" altLang="x-none" sz="6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9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00" y="152401"/>
            <a:ext cx="2638671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Union 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ADVANTAGES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2400" y="152401"/>
            <a:ext cx="2638671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Confederate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ADVANTAGES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19800" y="152400"/>
            <a:ext cx="0" cy="647700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0375" y="1524000"/>
            <a:ext cx="373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Almost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4 times as many</a:t>
            </a:r>
            <a:r>
              <a:rPr lang="en-US" altLang="x-none" sz="2800">
                <a:latin typeface="Arial" charset="0"/>
              </a:rPr>
              <a:t> free citizens to fight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Many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people to grow food and to work in factories making supplies</a:t>
            </a:r>
            <a:endParaRPr lang="en-US" altLang="x-none" sz="280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Had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more than 70% of the nation's rail lines</a:t>
            </a:r>
            <a:endParaRPr lang="en-US" altLang="x-none" sz="280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Had a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strong navy</a:t>
            </a:r>
            <a:endParaRPr lang="en-US" altLang="x-none" sz="2800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75425" y="1676401"/>
            <a:ext cx="3733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Defending their homeland</a:t>
            </a:r>
            <a:r>
              <a:rPr lang="en-US" altLang="x-none" sz="280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Skilled soldiers and leaders</a:t>
            </a:r>
            <a:endParaRPr lang="en-US" altLang="x-none" sz="280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800">
                <a:latin typeface="Arial" charset="0"/>
              </a:rPr>
              <a:t> </a:t>
            </a: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England and France</a:t>
            </a:r>
            <a:r>
              <a:rPr lang="en-US" altLang="x-none" sz="2800">
                <a:latin typeface="Arial" charset="0"/>
              </a:rPr>
              <a:t> appeared more willing to help the South</a:t>
            </a:r>
          </a:p>
        </p:txBody>
      </p:sp>
    </p:spTree>
    <p:extLst>
      <p:ext uri="{BB962C8B-B14F-4D97-AF65-F5344CB8AC3E}">
        <p14:creationId xmlns:p14="http://schemas.microsoft.com/office/powerpoint/2010/main" val="17002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2200" y="152401"/>
            <a:ext cx="3231333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Union 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DISADVANTAGES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6070" y="152401"/>
            <a:ext cx="3231333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Confederate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DISADVANTAGES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19800" y="152400"/>
            <a:ext cx="0" cy="647700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0375" y="1524001"/>
            <a:ext cx="3733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Northern soldiers had to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conquer a huge area</a:t>
            </a:r>
            <a:r>
              <a:rPr lang="en-US" altLang="x-none" sz="3000">
                <a:latin typeface="Arial" charset="0"/>
              </a:rPr>
              <a:t> to bring the South back into the Union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Invading unfamiliar land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1676401"/>
            <a:ext cx="4191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Few factories</a:t>
            </a:r>
            <a:r>
              <a:rPr lang="en-US" altLang="x-none" sz="3000">
                <a:latin typeface="Arial" charset="0"/>
              </a:rPr>
              <a:t> to produce weapons, railroad tracts, and other supplies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Few railroads</a:t>
            </a:r>
            <a:r>
              <a:rPr lang="en-US" altLang="x-none" sz="3000">
                <a:latin typeface="Arial" charset="0"/>
              </a:rPr>
              <a:t> to move troops and vital supplies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Smaller population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3000">
                <a:latin typeface="Arial" charset="0"/>
              </a:rPr>
              <a:t>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More than 1/3rd were slaves</a:t>
            </a:r>
          </a:p>
        </p:txBody>
      </p:sp>
    </p:spTree>
    <p:extLst>
      <p:ext uri="{BB962C8B-B14F-4D97-AF65-F5344CB8AC3E}">
        <p14:creationId xmlns:p14="http://schemas.microsoft.com/office/powerpoint/2010/main" val="19337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0066"/>
                </a:solidFill>
                <a:latin typeface="Wrangler" charset="0"/>
                <a:ea typeface="ＭＳ Ｐゴシック" charset="0"/>
              </a:rPr>
              <a:t>1860 Election:  A Nation Coming Apart?!</a:t>
            </a:r>
          </a:p>
        </p:txBody>
      </p:sp>
      <p:pic>
        <p:nvPicPr>
          <p:cNvPr id="70658" name="Picture 3" descr="ch14_06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5341" r="23387" b="49097"/>
          <a:stretch>
            <a:fillRect/>
          </a:stretch>
        </p:blipFill>
        <p:spPr bwMode="auto">
          <a:xfrm>
            <a:off x="1828800" y="866776"/>
            <a:ext cx="8534400" cy="5991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x-none"/>
              <a:t>Resources of the Union and the Confederacy, 1861</a:t>
            </a:r>
          </a:p>
        </p:txBody>
      </p:sp>
      <p:pic>
        <p:nvPicPr>
          <p:cNvPr id="98308" name="Picture 8" descr="DIVI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1030" descr="ch15_06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25974" r="2158" b="1299"/>
          <a:stretch>
            <a:fillRect/>
          </a:stretch>
        </p:blipFill>
        <p:spPr bwMode="auto">
          <a:xfrm>
            <a:off x="2590800" y="0"/>
            <a:ext cx="73152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9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1524000" y="1447801"/>
            <a:ext cx="9144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sz="4000">
                <a:latin typeface="Century Schoolbook" charset="0"/>
              </a:rPr>
              <a:t>Union Prison Camp at Andersonville, GA</a:t>
            </a:r>
          </a:p>
        </p:txBody>
      </p:sp>
      <p:pic>
        <p:nvPicPr>
          <p:cNvPr id="101378" name="Picture 3" descr="Andersonville-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8250"/>
            <a:ext cx="914400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001000" cy="121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x-none"/>
              <a:t>Confederate Prison Camp in Andersonville, GA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209800" y="5715001"/>
            <a:ext cx="7696200" cy="106521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600"/>
              <a:t>Built to hold 10,000 prisoners;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600"/>
              <a:t>but held more than 32,000 Union POWs</a:t>
            </a:r>
          </a:p>
        </p:txBody>
      </p:sp>
      <p:pic>
        <p:nvPicPr>
          <p:cNvPr id="289798" name="Picture 6" descr="Andersonville-7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53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9" name="Picture 7" descr="Andersonville-6"/>
          <p:cNvPicPr>
            <a:picLocks noChangeAspect="1" noChangeArrowheads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7903"/>
          <a:stretch>
            <a:fillRect/>
          </a:stretch>
        </p:blipFill>
        <p:spPr bwMode="auto">
          <a:xfrm>
            <a:off x="6400801" y="19050"/>
            <a:ext cx="3789363" cy="675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0" name="Picture 8" descr="Andersonville Prisoner Record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 bwMode="auto">
          <a:xfrm>
            <a:off x="1524000" y="0"/>
            <a:ext cx="914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1" name="Picture 9" descr="Andersonville Prisoner Record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4" b="2533"/>
          <a:stretch>
            <a:fillRect/>
          </a:stretch>
        </p:blipFill>
        <p:spPr bwMode="auto">
          <a:xfrm>
            <a:off x="1527176" y="5862638"/>
            <a:ext cx="91408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2" name="Picture 10" descr="Andersonville Prisoner Record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5" b="29080"/>
          <a:stretch>
            <a:fillRect/>
          </a:stretch>
        </p:blipFill>
        <p:spPr bwMode="auto">
          <a:xfrm>
            <a:off x="1524001" y="4572000"/>
            <a:ext cx="9147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648200" y="4800600"/>
            <a:ext cx="25146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102403" name="Picture 5" descr="Anaconda_Plan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5833" b="6367"/>
          <a:stretch>
            <a:fillRect/>
          </a:stretch>
        </p:blipFill>
        <p:spPr bwMode="auto">
          <a:xfrm>
            <a:off x="15240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2286000" y="76200"/>
            <a:ext cx="7543800" cy="5349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x-none" sz="3600" b="1" dirty="0">
                <a:solidFill>
                  <a:srgbClr val="FF0000"/>
                </a:solidFill>
              </a:rPr>
              <a:t>Winfield Scott’s Anaconda Plan</a:t>
            </a:r>
          </a:p>
        </p:txBody>
      </p:sp>
      <p:sp>
        <p:nvSpPr>
          <p:cNvPr id="254983" name="AutoShape 7"/>
          <p:cNvSpPr>
            <a:spLocks noChangeArrowheads="1"/>
          </p:cNvSpPr>
          <p:nvPr/>
        </p:nvSpPr>
        <p:spPr bwMode="auto">
          <a:xfrm>
            <a:off x="5181600" y="5562600"/>
            <a:ext cx="3124200" cy="990600"/>
          </a:xfrm>
          <a:prstGeom prst="wedgeRectCallout">
            <a:avLst>
              <a:gd name="adj1" fmla="val 55486"/>
              <a:gd name="adj2" fmla="val -102245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Blockade the Southern coast</a:t>
            </a:r>
          </a:p>
        </p:txBody>
      </p:sp>
      <p:sp>
        <p:nvSpPr>
          <p:cNvPr id="254984" name="AutoShape 8"/>
          <p:cNvSpPr>
            <a:spLocks noChangeArrowheads="1"/>
          </p:cNvSpPr>
          <p:nvPr/>
        </p:nvSpPr>
        <p:spPr bwMode="auto">
          <a:xfrm>
            <a:off x="1981200" y="838200"/>
            <a:ext cx="3810000" cy="1066800"/>
          </a:xfrm>
          <a:prstGeom prst="wedgeRectCallout">
            <a:avLst>
              <a:gd name="adj1" fmla="val 35792"/>
              <a:gd name="adj2" fmla="val 17440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Take control of the Mississippi River</a:t>
            </a:r>
          </a:p>
        </p:txBody>
      </p:sp>
      <p:sp>
        <p:nvSpPr>
          <p:cNvPr id="254985" name="AutoShape 9"/>
          <p:cNvSpPr>
            <a:spLocks noChangeArrowheads="1"/>
          </p:cNvSpPr>
          <p:nvPr/>
        </p:nvSpPr>
        <p:spPr bwMode="auto">
          <a:xfrm>
            <a:off x="1676400" y="5638800"/>
            <a:ext cx="3276600" cy="1066800"/>
          </a:xfrm>
          <a:prstGeom prst="wedgeRectCallout">
            <a:avLst>
              <a:gd name="adj1" fmla="val 3440"/>
              <a:gd name="adj2" fmla="val -16994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Divide the West from South</a:t>
            </a:r>
          </a:p>
        </p:txBody>
      </p:sp>
      <p:sp>
        <p:nvSpPr>
          <p:cNvPr id="254986" name="AutoShape 10"/>
          <p:cNvSpPr>
            <a:spLocks noChangeArrowheads="1"/>
          </p:cNvSpPr>
          <p:nvPr/>
        </p:nvSpPr>
        <p:spPr bwMode="auto">
          <a:xfrm>
            <a:off x="5867400" y="457200"/>
            <a:ext cx="4114800" cy="1066800"/>
          </a:xfrm>
          <a:prstGeom prst="wedgeRectCallout">
            <a:avLst>
              <a:gd name="adj1" fmla="val 6481"/>
              <a:gd name="adj2" fmla="val 14791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Take the CSA capital at Richmond</a:t>
            </a:r>
          </a:p>
        </p:txBody>
      </p:sp>
      <p:pic>
        <p:nvPicPr>
          <p:cNvPr id="254988" name="Picture 12" descr="George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1"/>
            <a:ext cx="1836738" cy="273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90" name="Picture 14" descr="Ulysses%2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86000"/>
            <a:ext cx="1695450" cy="2343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3124200" y="3276600"/>
            <a:ext cx="2514600" cy="1449388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600"/>
              <a:t>Ulysses Grant in the West</a:t>
            </a: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8153400" y="2743201"/>
            <a:ext cx="2514600" cy="206210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George McClellan was in charge of Army of the Potomac</a:t>
            </a:r>
          </a:p>
        </p:txBody>
      </p:sp>
      <p:sp>
        <p:nvSpPr>
          <p:cNvPr id="254993" name="AutoShape 17"/>
          <p:cNvSpPr>
            <a:spLocks noChangeArrowheads="1"/>
          </p:cNvSpPr>
          <p:nvPr/>
        </p:nvSpPr>
        <p:spPr bwMode="auto">
          <a:xfrm>
            <a:off x="1676400" y="0"/>
            <a:ext cx="8839200" cy="1447800"/>
          </a:xfrm>
          <a:prstGeom prst="wedgeRectCallout">
            <a:avLst>
              <a:gd name="adj1" fmla="val 431"/>
              <a:gd name="adj2" fmla="val 136093"/>
            </a:avLst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Southern strategy was an “offensive defense”: drag out the war &amp; strategically attack the North to destroy Northern morale</a:t>
            </a:r>
          </a:p>
        </p:txBody>
      </p:sp>
    </p:spTree>
    <p:extLst>
      <p:ext uri="{BB962C8B-B14F-4D97-AF65-F5344CB8AC3E}">
        <p14:creationId xmlns:p14="http://schemas.microsoft.com/office/powerpoint/2010/main" val="14811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animBg="1"/>
      <p:bldP spid="254983" grpId="0" animBg="1"/>
      <p:bldP spid="254984" grpId="0" animBg="1"/>
      <p:bldP spid="254985" grpId="0" animBg="1"/>
      <p:bldP spid="254986" grpId="0" animBg="1"/>
      <p:bldP spid="254991" grpId="0" animBg="1"/>
      <p:bldP spid="254992" grpId="0" animBg="1"/>
      <p:bldP spid="254993" grpId="0" animBg="1"/>
      <p:bldP spid="25499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x-none" b="1" i="1" u="sng"/>
              <a:t>The Turning Point – 1863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30275"/>
            <a:ext cx="8458200" cy="5257800"/>
          </a:xfrm>
        </p:spPr>
        <p:txBody>
          <a:bodyPr/>
          <a:lstStyle/>
          <a:p>
            <a:r>
              <a:rPr lang="en-US" altLang="x-none" b="1" u="sng">
                <a:solidFill>
                  <a:srgbClr val="FF0000"/>
                </a:solidFill>
              </a:rPr>
              <a:t>The Battle of Gettysburg</a:t>
            </a:r>
            <a:r>
              <a:rPr lang="en-US" altLang="x-none"/>
              <a:t> – tide turns, but at a tremendous loss of life.</a:t>
            </a:r>
          </a:p>
          <a:p>
            <a:r>
              <a:rPr lang="en-US" altLang="x-none" b="1" u="sng">
                <a:solidFill>
                  <a:srgbClr val="FF0000"/>
                </a:solidFill>
              </a:rPr>
              <a:t>The Gettysburg Address</a:t>
            </a:r>
            <a:endParaRPr lang="en-US" altLang="x-none">
              <a:solidFill>
                <a:srgbClr val="FF0000"/>
              </a:solidFill>
            </a:endParaRPr>
          </a:p>
          <a:p>
            <a:endParaRPr lang="en-US" altLang="x-none"/>
          </a:p>
        </p:txBody>
      </p:sp>
      <p:sp>
        <p:nvSpPr>
          <p:cNvPr id="104451" name="Rectangle 1"/>
          <p:cNvSpPr>
            <a:spLocks noChangeArrowheads="1"/>
          </p:cNvSpPr>
          <p:nvPr/>
        </p:nvSpPr>
        <p:spPr bwMode="auto">
          <a:xfrm>
            <a:off x="1966913" y="2725739"/>
            <a:ext cx="44704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500" b="1">
                <a:latin typeface="Times New Roman" charset="0"/>
              </a:rPr>
              <a:t>Abraham Lincoln </a:t>
            </a:r>
            <a:r>
              <a:rPr lang="en-US" altLang="x-none" sz="2500">
                <a:latin typeface="Times New Roman" charset="0"/>
              </a:rPr>
              <a:t>delivered this famous speech on November 19, 1863, to a crowd gathered at the dedication of Soldier</a:t>
            </a:r>
            <a:r>
              <a:rPr lang="ja-JP" altLang="en-US" sz="2500">
                <a:latin typeface="Times New Roman" charset="0"/>
              </a:rPr>
              <a:t>’</a:t>
            </a:r>
            <a:r>
              <a:rPr lang="en-US" altLang="ja-JP" sz="2500">
                <a:latin typeface="Times New Roman" charset="0"/>
              </a:rPr>
              <a:t>s National Cemetery in Gettysburg, Pennsylvania. The speech contains only two hundred seventy-two words, but it is considered one of the greatest speeches in American history.</a:t>
            </a:r>
            <a:endParaRPr lang="en-US" altLang="x-none" sz="2500">
              <a:latin typeface="Times New Roman" charset="0"/>
            </a:endParaRPr>
          </a:p>
        </p:txBody>
      </p:sp>
      <p:pic>
        <p:nvPicPr>
          <p:cNvPr id="1044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4" y="1636714"/>
            <a:ext cx="4230687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4017" y="156956"/>
            <a:ext cx="441197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Gettysburg Address VIDEO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54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5"/>
            <a:ext cx="9144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1524000" y="5784850"/>
            <a:ext cx="9144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3000" b="1">
                <a:latin typeface="Arial" charset="0"/>
              </a:rPr>
              <a:t>What does Lincoln want Americans to do? </a:t>
            </a:r>
          </a:p>
          <a:p>
            <a:pPr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3000" b="1">
                <a:latin typeface="Arial" charset="0"/>
              </a:rPr>
              <a:t>What is Lincoln’s main message?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4902" y="59681"/>
            <a:ext cx="323582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Document Analysis</a:t>
            </a:r>
          </a:p>
        </p:txBody>
      </p:sp>
    </p:spTree>
    <p:extLst>
      <p:ext uri="{BB962C8B-B14F-4D97-AF65-F5344CB8AC3E}">
        <p14:creationId xmlns:p14="http://schemas.microsoft.com/office/powerpoint/2010/main" val="221332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 txBox="1">
            <a:spLocks noChangeArrowheads="1"/>
          </p:cNvSpPr>
          <p:nvPr/>
        </p:nvSpPr>
        <p:spPr bwMode="auto">
          <a:xfrm>
            <a:off x="1524000" y="2381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3000" b="1">
                <a:solidFill>
                  <a:schemeClr val="tx2"/>
                </a:solidFill>
                <a:latin typeface="Arial" charset="0"/>
              </a:rPr>
              <a:t>Abraham Lincoln, </a:t>
            </a:r>
            <a:r>
              <a:rPr lang="en-US" altLang="x-none" sz="3000" b="1" i="1">
                <a:solidFill>
                  <a:schemeClr val="tx2"/>
                </a:solidFill>
                <a:latin typeface="Arial" charset="0"/>
              </a:rPr>
              <a:t>The Gettysburg Address</a:t>
            </a:r>
            <a:r>
              <a:rPr lang="en-US" altLang="x-none" sz="3000" b="1">
                <a:solidFill>
                  <a:schemeClr val="tx2"/>
                </a:solidFill>
                <a:latin typeface="Arial" charset="0"/>
              </a:rPr>
              <a:t> (1863)</a:t>
            </a:r>
            <a:br>
              <a:rPr lang="en-US" altLang="x-none" sz="3000" b="1">
                <a:solidFill>
                  <a:schemeClr val="tx2"/>
                </a:solidFill>
                <a:latin typeface="Arial" charset="0"/>
              </a:rPr>
            </a:br>
            <a:r>
              <a:rPr lang="en-US" altLang="x-none" sz="30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x-none" sz="3000">
                <a:solidFill>
                  <a:schemeClr val="tx2"/>
                </a:solidFill>
                <a:latin typeface="Arial" charset="0"/>
              </a:rPr>
            </a:br>
            <a:endParaRPr lang="en-US" altLang="x-none" sz="3000">
              <a:solidFill>
                <a:srgbClr val="171076"/>
              </a:solidFill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0" y="1295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x-none" sz="3000" b="1">
                <a:solidFill>
                  <a:srgbClr val="171076"/>
                </a:solidFill>
                <a:latin typeface="Arial" charset="0"/>
              </a:rPr>
              <a:t>It is time we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talk about the promise of equality</a:t>
            </a:r>
            <a:r>
              <a:rPr lang="en-US" altLang="x-none" sz="3000" b="1">
                <a:solidFill>
                  <a:srgbClr val="171076"/>
                </a:solidFill>
                <a:latin typeface="Arial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“</a:t>
            </a:r>
            <a:r>
              <a:rPr lang="en-US" altLang="ja-JP" sz="2400">
                <a:solidFill>
                  <a:srgbClr val="171076"/>
                </a:solidFill>
                <a:latin typeface="Arial" charset="0"/>
              </a:rPr>
              <a:t>…a new nation, conceived in liberty, and dedicated to the proposition that all men are created equal</a:t>
            </a: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”</a:t>
            </a:r>
            <a:endParaRPr lang="en-US" altLang="ja-JP" sz="2400">
              <a:solidFill>
                <a:srgbClr val="171076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x-none" sz="2400">
              <a:solidFill>
                <a:srgbClr val="17107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x-none" sz="3000" b="1">
                <a:solidFill>
                  <a:srgbClr val="171076"/>
                </a:solidFill>
                <a:latin typeface="Arial" charset="0"/>
              </a:rPr>
              <a:t>We </a:t>
            </a:r>
            <a:r>
              <a:rPr lang="en-US" altLang="x-none" sz="3000" b="1" u="sng">
                <a:solidFill>
                  <a:srgbClr val="FF0000"/>
                </a:solidFill>
                <a:latin typeface="Arial" charset="0"/>
              </a:rPr>
              <a:t>honor the soldiers sacrifice</a:t>
            </a:r>
            <a:r>
              <a:rPr lang="en-US" altLang="x-none" sz="3000" b="1">
                <a:solidFill>
                  <a:srgbClr val="171076"/>
                </a:solidFill>
                <a:latin typeface="Arial" charset="0"/>
              </a:rPr>
              <a:t>. </a:t>
            </a:r>
            <a:endParaRPr lang="en-US" altLang="x-none" sz="3000">
              <a:solidFill>
                <a:srgbClr val="171076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“</a:t>
            </a:r>
            <a:r>
              <a:rPr lang="en-US" altLang="ja-JP" sz="2400">
                <a:solidFill>
                  <a:srgbClr val="171076"/>
                </a:solidFill>
                <a:latin typeface="Arial" charset="0"/>
              </a:rPr>
              <a:t>The world will little note, nor long remember what we say here, but it can never forget what they did here.</a:t>
            </a: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”</a:t>
            </a:r>
            <a:endParaRPr lang="en-US" altLang="ja-JP" sz="2400">
              <a:solidFill>
                <a:srgbClr val="171076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“</a:t>
            </a:r>
            <a:r>
              <a:rPr lang="en-US" altLang="ja-JP" sz="2400">
                <a:solidFill>
                  <a:srgbClr val="171076"/>
                </a:solidFill>
                <a:latin typeface="Arial" charset="0"/>
              </a:rPr>
              <a:t>It is rather for us to be here dedicated to the great task remaining before us</a:t>
            </a: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”</a:t>
            </a:r>
            <a:endParaRPr lang="en-US" altLang="ja-JP" sz="2400">
              <a:solidFill>
                <a:srgbClr val="171076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x-none" sz="2400">
              <a:solidFill>
                <a:srgbClr val="17107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x-none" sz="2800" b="1" u="sng">
                <a:solidFill>
                  <a:srgbClr val="FF0000"/>
                </a:solidFill>
                <a:latin typeface="Arial" charset="0"/>
              </a:rPr>
              <a:t>The Union is worth fighting for</a:t>
            </a:r>
            <a:r>
              <a:rPr lang="en-US" altLang="x-none" sz="2800" b="1">
                <a:solidFill>
                  <a:srgbClr val="171076"/>
                </a:solidFill>
                <a:latin typeface="Arial" charset="0"/>
              </a:rPr>
              <a:t>. 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“</a:t>
            </a:r>
            <a:r>
              <a:rPr lang="en-US" altLang="ja-JP" sz="2400">
                <a:solidFill>
                  <a:srgbClr val="171076"/>
                </a:solidFill>
                <a:latin typeface="Arial" charset="0"/>
              </a:rPr>
              <a:t>—that this nation, under God, shall have a new birth of freedom and that government of the people, by the people, for the people shall not parish from the earth.</a:t>
            </a:r>
            <a:r>
              <a:rPr lang="ja-JP" altLang="en-US" sz="2400">
                <a:solidFill>
                  <a:srgbClr val="171076"/>
                </a:solidFill>
                <a:latin typeface="Arial" charset="0"/>
              </a:rPr>
              <a:t>”</a:t>
            </a:r>
            <a:endParaRPr lang="en-US" altLang="ja-JP" sz="2400">
              <a:solidFill>
                <a:srgbClr val="17107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>
                <a:solidFill>
                  <a:srgbClr val="171076"/>
                </a:solidFill>
                <a:latin typeface="Arial" charset="0"/>
              </a:rPr>
              <a:t>	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x-none">
              <a:solidFill>
                <a:srgbClr val="171076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x-none">
              <a:solidFill>
                <a:srgbClr val="17107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x-none">
              <a:solidFill>
                <a:srgbClr val="17107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x-none">
              <a:solidFill>
                <a:srgbClr val="171076"/>
              </a:solidFill>
              <a:latin typeface="Arial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828801" y="533400"/>
            <a:ext cx="2028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C00000"/>
                </a:solidFill>
                <a:latin typeface="Albertus Extra Bold" charset="0"/>
              </a:rPr>
              <a:t>Main Points:</a:t>
            </a:r>
            <a:endParaRPr lang="en-US" altLang="x-none" sz="1800">
              <a:solidFill>
                <a:srgbClr val="C00000"/>
              </a:solidFill>
              <a:latin typeface="Albertus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x-none" b="1" i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The Election of 1860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1"/>
            <a:ext cx="9144000" cy="2957513"/>
          </a:xfrm>
        </p:spPr>
        <p:txBody>
          <a:bodyPr/>
          <a:lstStyle/>
          <a:p>
            <a:r>
              <a:rPr lang="en-US" altLang="x-none" b="1">
                <a:ea typeface="MS PGothic" charset="-128"/>
                <a:cs typeface="MS PGothic" charset="-128"/>
              </a:rPr>
              <a:t>Four Candidates!</a:t>
            </a:r>
          </a:p>
          <a:p>
            <a:pPr lvl="1"/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Abraham Lincoln – Republican</a:t>
            </a:r>
          </a:p>
          <a:p>
            <a:pPr lvl="1"/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Stephen Douglas – Northern Democrat</a:t>
            </a:r>
          </a:p>
          <a:p>
            <a:pPr lvl="1"/>
            <a:r>
              <a:rPr lang="en-US" altLang="x-none" b="1" u="sng">
                <a:ea typeface="MS PGothic" charset="-128"/>
                <a:cs typeface="MS PGothic" charset="-128"/>
              </a:rPr>
              <a:t>John C. Breckinridge</a:t>
            </a:r>
            <a:r>
              <a:rPr lang="en-US" altLang="x-none" b="1">
                <a:ea typeface="MS PGothic" charset="-128"/>
                <a:cs typeface="MS PGothic" charset="-128"/>
              </a:rPr>
              <a:t> </a:t>
            </a:r>
            <a:r>
              <a:rPr lang="en-US" altLang="x-none">
                <a:ea typeface="MS PGothic" charset="-128"/>
                <a:cs typeface="MS PGothic" charset="-128"/>
              </a:rPr>
              <a:t>– Southern Democrat</a:t>
            </a:r>
          </a:p>
          <a:p>
            <a:pPr lvl="1"/>
            <a:r>
              <a:rPr lang="en-US" altLang="x-none" b="1" u="sng">
                <a:ea typeface="MS PGothic" charset="-128"/>
                <a:cs typeface="MS PGothic" charset="-128"/>
              </a:rPr>
              <a:t>John Bell</a:t>
            </a:r>
            <a:r>
              <a:rPr lang="en-US" altLang="x-none">
                <a:ea typeface="MS PGothic" charset="-128"/>
                <a:cs typeface="MS PGothic" charset="-128"/>
              </a:rPr>
              <a:t> – Constitutional Union Party</a:t>
            </a:r>
          </a:p>
        </p:txBody>
      </p:sp>
      <p:pic>
        <p:nvPicPr>
          <p:cNvPr id="727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576638"/>
            <a:ext cx="56324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oralCollege1860-Lar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" b="-1186"/>
          <a:stretch>
            <a:fillRect/>
          </a:stretch>
        </p:blipFill>
        <p:spPr>
          <a:xfrm>
            <a:off x="1682750" y="176214"/>
            <a:ext cx="8858250" cy="4872037"/>
          </a:xfr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1411288" y="5103814"/>
            <a:ext cx="92567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2573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charset="0"/>
              <a:buAutoNum type="arabicPeriod"/>
            </a:pPr>
            <a:endParaRPr lang="en-US" altLang="x-none" sz="2000" b="1"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2000" b="1">
                <a:latin typeface="Arial" charset="0"/>
              </a:rPr>
              <a:t>Which states in the South voted for Lincoln?</a:t>
            </a:r>
          </a:p>
          <a:p>
            <a:pPr lvl="2" eaLnBrk="1" hangingPunct="1"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2000" b="1">
                <a:latin typeface="Arial" charset="0"/>
              </a:rPr>
              <a:t>Which states in the North voted against Lincoln</a:t>
            </a:r>
          </a:p>
          <a:p>
            <a:pPr lvl="2" eaLnBrk="1" hangingPunct="1"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2000" b="1">
                <a:latin typeface="Arial" charset="0"/>
              </a:rPr>
              <a:t>Who did the people in the South vote for?</a:t>
            </a:r>
          </a:p>
          <a:p>
            <a:pPr lvl="2" eaLnBrk="1" hangingPunct="1">
              <a:spcBef>
                <a:spcPct val="0"/>
              </a:spcBef>
              <a:buFont typeface="Calibri" charset="0"/>
              <a:buAutoNum type="arabicPeriod"/>
            </a:pPr>
            <a:r>
              <a:rPr lang="en-US" altLang="x-none" sz="2000" b="1">
                <a:latin typeface="Arial" charset="0"/>
              </a:rPr>
              <a:t>Why do you think the Democrats were unable to defeat Lincoln?</a:t>
            </a:r>
          </a:p>
          <a:p>
            <a:pPr eaLnBrk="1" hangingPunct="1">
              <a:spcBef>
                <a:spcPct val="0"/>
              </a:spcBef>
              <a:buFont typeface="Calibri" charset="0"/>
              <a:buAutoNum type="arabicPeriod"/>
            </a:pPr>
            <a:endParaRPr lang="en-US" altLang="x-none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3798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South was MAD at the election results, 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how do you think they reacted?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8638" y="1384301"/>
            <a:ext cx="863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C00000"/>
                </a:solidFill>
                <a:latin typeface="Arial" charset="0"/>
              </a:rPr>
              <a:t>“</a:t>
            </a:r>
            <a:r>
              <a:rPr lang="en-US" altLang="x-none" sz="2800" b="1">
                <a:solidFill>
                  <a:srgbClr val="C00000"/>
                </a:solidFill>
                <a:latin typeface="Arial" charset="0"/>
              </a:rPr>
              <a:t>The excitement was very great. Everybody was talking at the same time...The stake is life or death – No doubt of it.”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800" b="1">
                <a:solidFill>
                  <a:srgbClr val="C00000"/>
                </a:solidFill>
                <a:latin typeface="Arial" charset="0"/>
              </a:rPr>
              <a:t>		– </a:t>
            </a:r>
            <a:r>
              <a:rPr lang="en-US" altLang="x-none" sz="2800">
                <a:solidFill>
                  <a:srgbClr val="C00000"/>
                </a:solidFill>
                <a:latin typeface="Arial" charset="0"/>
              </a:rPr>
              <a:t>a South Carolina woman after Abraham 		Lincoln won the Election of 1860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8638" y="4038601"/>
            <a:ext cx="8636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To people in the south, Lincoln’s election mean that the South </a:t>
            </a:r>
            <a:r>
              <a:rPr lang="en-US" sz="2800" b="1" i="1" dirty="0"/>
              <a:t>NO LONGER had a VOICE in the United States government!</a:t>
            </a:r>
            <a:endParaRPr lang="en-US" sz="2800" dirty="0"/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/>
              <a:t>Believed Lincoln and Congress were set </a:t>
            </a:r>
            <a:r>
              <a:rPr lang="en-US" sz="2800" b="1" dirty="0"/>
              <a:t>against</a:t>
            </a:r>
            <a:r>
              <a:rPr lang="en-US" sz="2800" dirty="0"/>
              <a:t> </a:t>
            </a:r>
            <a:r>
              <a:rPr lang="en-US" sz="2800" b="1" u="sng" dirty="0"/>
              <a:t>SLAVERY</a:t>
            </a:r>
            <a:r>
              <a:rPr lang="en-US" sz="2800" dirty="0"/>
              <a:t>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30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x-none" b="1" i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Southern Secession!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r>
              <a:rPr lang="en-US" altLang="x-none">
                <a:solidFill>
                  <a:srgbClr val="FF0000"/>
                </a:solidFill>
                <a:ea typeface="MS PGothic" charset="-128"/>
                <a:cs typeface="MS PGothic" charset="-128"/>
              </a:rPr>
              <a:t>In response to Lincoln</a:t>
            </a:r>
            <a:r>
              <a:rPr lang="en-US" alt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’</a:t>
            </a:r>
            <a:r>
              <a:rPr lang="en-US" altLang="x-none">
                <a:solidFill>
                  <a:srgbClr val="FF0000"/>
                </a:solidFill>
                <a:ea typeface="MS PGothic" charset="-128"/>
                <a:cs typeface="MS PGothic" charset="-128"/>
              </a:rPr>
              <a:t>s election, the southern states began to </a:t>
            </a:r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secede</a:t>
            </a:r>
            <a:r>
              <a:rPr lang="en-US" altLang="x-none">
                <a:solidFill>
                  <a:srgbClr val="FF0000"/>
                </a:solidFill>
                <a:ea typeface="MS PGothic" charset="-128"/>
                <a:cs typeface="MS PGothic" charset="-128"/>
              </a:rPr>
              <a:t> (leave the US)</a:t>
            </a:r>
          </a:p>
          <a:p>
            <a:pPr lvl="1"/>
            <a:r>
              <a:rPr lang="en-US" altLang="x-none" b="1" u="sng">
                <a:ea typeface="MS PGothic" charset="-128"/>
                <a:cs typeface="MS PGothic" charset="-128"/>
              </a:rPr>
              <a:t>South Carolina</a:t>
            </a:r>
            <a:r>
              <a:rPr lang="en-US" altLang="x-none">
                <a:ea typeface="MS PGothic" charset="-128"/>
                <a:cs typeface="MS PGothic" charset="-128"/>
              </a:rPr>
              <a:t> first!</a:t>
            </a:r>
          </a:p>
          <a:p>
            <a:pPr lvl="1"/>
            <a:r>
              <a:rPr lang="en-US" altLang="x-none" b="1">
                <a:solidFill>
                  <a:srgbClr val="FF0000"/>
                </a:solidFill>
                <a:ea typeface="MS PGothic" charset="-128"/>
                <a:cs typeface="MS PGothic" charset="-128"/>
              </a:rPr>
              <a:t>They form the </a:t>
            </a:r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Confederate States of America</a:t>
            </a:r>
            <a:r>
              <a:rPr lang="en-US" altLang="x-none" b="1">
                <a:solidFill>
                  <a:srgbClr val="FF0000"/>
                </a:solidFill>
                <a:ea typeface="MS PGothic" charset="-128"/>
                <a:cs typeface="MS PGothic" charset="-128"/>
              </a:rPr>
              <a:t> – a separate country!</a:t>
            </a:r>
          </a:p>
          <a:p>
            <a:pPr lvl="1"/>
            <a:r>
              <a:rPr lang="en-US" altLang="x-none" b="1">
                <a:solidFill>
                  <a:srgbClr val="FF0000"/>
                </a:solidFill>
                <a:ea typeface="MS PGothic" charset="-128"/>
                <a:cs typeface="MS PGothic" charset="-128"/>
              </a:rPr>
              <a:t>President = </a:t>
            </a:r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Jefferson Davis</a:t>
            </a:r>
            <a:endParaRPr lang="en-US" altLang="x-none" b="1">
              <a:solidFill>
                <a:srgbClr val="FF0000"/>
              </a:solidFill>
              <a:ea typeface="MS PGothic" charset="-128"/>
              <a:cs typeface="MS PGothic" charset="-128"/>
            </a:endParaRPr>
          </a:p>
          <a:p>
            <a:endParaRPr lang="en-US" altLang="x-none" b="1" u="sng">
              <a:solidFill>
                <a:srgbClr val="FF0000"/>
              </a:solidFill>
              <a:ea typeface="MS PGothic" charset="-128"/>
              <a:cs typeface="MS PGothic" charset="-128"/>
            </a:endParaRPr>
          </a:p>
          <a:p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Lincoln</a:t>
            </a:r>
            <a:r>
              <a:rPr lang="en-US" altLang="en-US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’</a:t>
            </a:r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s response?</a:t>
            </a:r>
          </a:p>
          <a:p>
            <a:pPr lvl="1"/>
            <a:r>
              <a:rPr lang="en-US" altLang="x-none" b="1">
                <a:solidFill>
                  <a:srgbClr val="FF0000"/>
                </a:solidFill>
                <a:ea typeface="MS PGothic" charset="-128"/>
                <a:cs typeface="MS PGothic" charset="-128"/>
              </a:rPr>
              <a:t>Southern states </a:t>
            </a:r>
            <a:r>
              <a:rPr lang="en-US" altLang="x-none" b="1" u="sng">
                <a:solidFill>
                  <a:srgbClr val="FF0000"/>
                </a:solidFill>
                <a:ea typeface="MS PGothic" charset="-128"/>
                <a:cs typeface="MS PGothic" charset="-128"/>
              </a:rPr>
              <a:t>did not have a right</a:t>
            </a:r>
            <a:r>
              <a:rPr lang="en-US" altLang="x-none" b="1">
                <a:solidFill>
                  <a:srgbClr val="FF0000"/>
                </a:solidFill>
                <a:ea typeface="MS PGothic" charset="-128"/>
                <a:cs typeface="MS PGothic" charset="-128"/>
              </a:rPr>
              <a:t> to secede so he must protect the union (USA).</a:t>
            </a:r>
          </a:p>
          <a:p>
            <a:endParaRPr lang="en-US" altLang="x-none">
              <a:ea typeface="MS PGothic" charset="-128"/>
              <a:cs typeface="MS PGothic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7827" name="Picture 5" descr="21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418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2" name="AutoShape 6"/>
          <p:cNvSpPr>
            <a:spLocks noChangeArrowheads="1"/>
          </p:cNvSpPr>
          <p:nvPr/>
        </p:nvSpPr>
        <p:spPr bwMode="auto">
          <a:xfrm>
            <a:off x="6477000" y="1371600"/>
            <a:ext cx="3429000" cy="990600"/>
          </a:xfrm>
          <a:prstGeom prst="wedgeRectCallout">
            <a:avLst>
              <a:gd name="adj1" fmla="val 17963"/>
              <a:gd name="adj2" fmla="val 13205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600"/>
              <a:t>SC seceded on Dec 20,1860 </a:t>
            </a:r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>
            <a:off x="2057400" y="1828800"/>
            <a:ext cx="4572000" cy="990600"/>
          </a:xfrm>
          <a:prstGeom prst="wedgeRectCallout">
            <a:avLst>
              <a:gd name="adj1" fmla="val 73472"/>
              <a:gd name="adj2" fmla="val 11410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The entire Deep South seceded by Feb 1861</a:t>
            </a:r>
          </a:p>
        </p:txBody>
      </p:sp>
      <p:sp>
        <p:nvSpPr>
          <p:cNvPr id="280584" name="AutoShape 8"/>
          <p:cNvSpPr>
            <a:spLocks noChangeArrowheads="1"/>
          </p:cNvSpPr>
          <p:nvPr/>
        </p:nvSpPr>
        <p:spPr bwMode="auto">
          <a:xfrm>
            <a:off x="2133600" y="228600"/>
            <a:ext cx="7315200" cy="1447800"/>
          </a:xfrm>
          <a:prstGeom prst="wedgeRectCallout">
            <a:avLst>
              <a:gd name="adj1" fmla="val 34375"/>
              <a:gd name="adj2" fmla="val 139801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SzPct val="80000"/>
              <a:buFont typeface="Wingdings" charset="2"/>
              <a:buNone/>
              <a:defRPr/>
            </a:pPr>
            <a:r>
              <a:rPr lang="en-US" altLang="x-none" sz="3200" dirty="0"/>
              <a:t>The Upper South did not view Lincoln’s election as a death sentence &amp; did not secede immediately</a:t>
            </a:r>
          </a:p>
        </p:txBody>
      </p:sp>
      <p:sp>
        <p:nvSpPr>
          <p:cNvPr id="280585" name="AutoShape 9"/>
          <p:cNvSpPr>
            <a:spLocks noChangeArrowheads="1"/>
          </p:cNvSpPr>
          <p:nvPr/>
        </p:nvSpPr>
        <p:spPr bwMode="auto">
          <a:xfrm>
            <a:off x="2438400" y="5562600"/>
            <a:ext cx="7391400" cy="990600"/>
          </a:xfrm>
          <a:prstGeom prst="wedgeRectCallout">
            <a:avLst>
              <a:gd name="adj1" fmla="val 41815"/>
              <a:gd name="adj2" fmla="val -37836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“Lame duck” Buchanan took no action to stop the South from seceding</a:t>
            </a:r>
          </a:p>
        </p:txBody>
      </p:sp>
      <p:sp>
        <p:nvSpPr>
          <p:cNvPr id="280586" name="AutoShape 10"/>
          <p:cNvSpPr>
            <a:spLocks noChangeArrowheads="1"/>
          </p:cNvSpPr>
          <p:nvPr/>
        </p:nvSpPr>
        <p:spPr bwMode="auto">
          <a:xfrm>
            <a:off x="1752600" y="304800"/>
            <a:ext cx="6705600" cy="1447800"/>
          </a:xfrm>
          <a:prstGeom prst="wedgeRectCallout">
            <a:avLst>
              <a:gd name="adj1" fmla="val 67000"/>
              <a:gd name="adj2" fmla="val 9648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x-none" sz="3200" dirty="0"/>
              <a:t>Some Northerners thought the U.S. would be better off if the South was allowed to peacefully secede </a:t>
            </a:r>
          </a:p>
        </p:txBody>
      </p:sp>
    </p:spTree>
    <p:extLst>
      <p:ext uri="{BB962C8B-B14F-4D97-AF65-F5344CB8AC3E}">
        <p14:creationId xmlns:p14="http://schemas.microsoft.com/office/powerpoint/2010/main" val="636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2" grpId="0" animBg="1"/>
      <p:bldP spid="280582" grpId="1" animBg="1"/>
      <p:bldP spid="280583" grpId="0" animBg="1"/>
      <p:bldP spid="280583" grpId="1" animBg="1"/>
      <p:bldP spid="280584" grpId="0" animBg="1"/>
      <p:bldP spid="280584" grpId="1" animBg="1"/>
      <p:bldP spid="280585" grpId="0" animBg="1"/>
      <p:bldP spid="280585" grpId="1" animBg="1"/>
      <p:bldP spid="2805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67000" y="762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x-none" sz="3200" b="1">
                <a:solidFill>
                  <a:srgbClr val="000066"/>
                </a:solidFill>
                <a:latin typeface="Wrangler" charset="0"/>
              </a:rPr>
              <a:t>Secession!:  SC</a:t>
            </a:r>
            <a:r>
              <a:rPr lang="en-US" altLang="x-none" sz="3200" b="1">
                <a:solidFill>
                  <a:srgbClr val="000066"/>
                </a:solidFill>
                <a:latin typeface="Wrangler" charset="0"/>
                <a:sym typeface="Times New Roman" charset="0"/>
              </a:rPr>
              <a:t> Dec. 20, 1860</a:t>
            </a:r>
            <a:endParaRPr lang="en-US" altLang="x-none" sz="3200" b="1">
              <a:solidFill>
                <a:srgbClr val="000066"/>
              </a:solidFill>
              <a:latin typeface="Wrangler" charset="0"/>
            </a:endParaRPr>
          </a:p>
        </p:txBody>
      </p:sp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1524000" y="4494213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300" b="1" i="1">
                <a:latin typeface="Arial" charset="0"/>
              </a:rPr>
              <a:t>Reasons for secession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300">
                <a:latin typeface="Arial" charset="0"/>
              </a:rPr>
              <a:t>1. </a:t>
            </a:r>
            <a:r>
              <a:rPr lang="en-US" altLang="x-none" sz="2300" b="1" u="sng">
                <a:latin typeface="Arial" charset="0"/>
              </a:rPr>
              <a:t>Emotional-</a:t>
            </a:r>
            <a:r>
              <a:rPr lang="en-US" altLang="x-none" sz="2300">
                <a:latin typeface="Arial" charset="0"/>
              </a:rPr>
              <a:t> the North wants to establish black rule in the South. Their goal is not equality, but the reversal of roles for the races. </a:t>
            </a:r>
            <a:br>
              <a:rPr lang="en-US" altLang="x-none" sz="2300">
                <a:latin typeface="Arial" charset="0"/>
              </a:rPr>
            </a:br>
            <a:r>
              <a:rPr lang="en-US" altLang="x-none" sz="2300">
                <a:latin typeface="Arial" charset="0"/>
              </a:rPr>
              <a:t>2. </a:t>
            </a:r>
            <a:r>
              <a:rPr lang="en-US" altLang="x-none" sz="2300" b="1" u="sng">
                <a:latin typeface="Arial" charset="0"/>
              </a:rPr>
              <a:t>Economic-</a:t>
            </a:r>
            <a:r>
              <a:rPr lang="en-US" altLang="x-none" sz="2300">
                <a:latin typeface="Arial" charset="0"/>
              </a:rPr>
              <a:t> the policies of a Republican president--protective tariffs, free homesteads in the west, etc.--will prevent the South from prospering.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6" y="655639"/>
            <a:ext cx="511651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1"/>
          <p:cNvSpPr>
            <a:spLocks/>
          </p:cNvSpPr>
          <p:nvPr/>
        </p:nvSpPr>
        <p:spPr bwMode="auto">
          <a:xfrm>
            <a:off x="9080500" y="1"/>
            <a:ext cx="1587500" cy="2149475"/>
          </a:xfrm>
          <a:custGeom>
            <a:avLst/>
            <a:gdLst>
              <a:gd name="T0" fmla="*/ 0 w 1588168"/>
              <a:gd name="T1" fmla="*/ 0 h 2149642"/>
              <a:gd name="T2" fmla="*/ 1584831 w 1588168"/>
              <a:gd name="T3" fmla="*/ 0 h 2149642"/>
              <a:gd name="T4" fmla="*/ 1584831 w 1588168"/>
              <a:gd name="T5" fmla="*/ 2148807 h 2149642"/>
              <a:gd name="T6" fmla="*/ 0 w 1588168"/>
              <a:gd name="T7" fmla="*/ 2148807 h 2149642"/>
              <a:gd name="T8" fmla="*/ 0 w 1588168"/>
              <a:gd name="T9" fmla="*/ 0 h 2149642"/>
              <a:gd name="T10" fmla="*/ 109068 w 1588168"/>
              <a:gd name="T11" fmla="*/ 109258 h 2149642"/>
              <a:gd name="T12" fmla="*/ 109068 w 1588168"/>
              <a:gd name="T13" fmla="*/ 2039553 h 2149642"/>
              <a:gd name="T14" fmla="*/ 1475762 w 1588168"/>
              <a:gd name="T15" fmla="*/ 2039553 h 2149642"/>
              <a:gd name="T16" fmla="*/ 1475762 w 1588168"/>
              <a:gd name="T17" fmla="*/ 109258 h 2149642"/>
              <a:gd name="T18" fmla="*/ 109068 w 1588168"/>
              <a:gd name="T19" fmla="*/ 109258 h 21496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168" h="2149642">
                <a:moveTo>
                  <a:pt x="0" y="0"/>
                </a:moveTo>
                <a:lnTo>
                  <a:pt x="1588168" y="0"/>
                </a:lnTo>
                <a:lnTo>
                  <a:pt x="1588168" y="2149642"/>
                </a:lnTo>
                <a:lnTo>
                  <a:pt x="0" y="2149642"/>
                </a:lnTo>
                <a:lnTo>
                  <a:pt x="0" y="0"/>
                </a:lnTo>
                <a:close/>
                <a:moveTo>
                  <a:pt x="109298" y="109298"/>
                </a:moveTo>
                <a:lnTo>
                  <a:pt x="109298" y="2040344"/>
                </a:lnTo>
                <a:lnTo>
                  <a:pt x="1478870" y="2040344"/>
                </a:lnTo>
                <a:lnTo>
                  <a:pt x="1478870" y="109298"/>
                </a:lnTo>
                <a:lnTo>
                  <a:pt x="109298" y="109298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8853" name="TextBox 2"/>
          <p:cNvSpPr txBox="1">
            <a:spLocks noChangeArrowheads="1"/>
          </p:cNvSpPr>
          <p:nvPr/>
        </p:nvSpPr>
        <p:spPr bwMode="auto">
          <a:xfrm>
            <a:off x="9251951" y="320676"/>
            <a:ext cx="12350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300" b="1">
                <a:latin typeface="Arial" charset="0"/>
              </a:rPr>
              <a:t>TAKE A PIC!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300" b="1">
                <a:latin typeface="Arial" charset="0"/>
              </a:rPr>
              <a:t>COPY LATER!</a:t>
            </a:r>
          </a:p>
        </p:txBody>
      </p:sp>
    </p:spTree>
    <p:extLst>
      <p:ext uri="{BB962C8B-B14F-4D97-AF65-F5344CB8AC3E}">
        <p14:creationId xmlns:p14="http://schemas.microsoft.com/office/powerpoint/2010/main" val="3213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36714" y="1"/>
            <a:ext cx="9031287" cy="1108075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300" b="1" dirty="0">
                <a:solidFill>
                  <a:srgbClr val="FF0000"/>
                </a:solidFill>
                <a:latin typeface="Wrangler" charset="0"/>
                <a:ea typeface="ＭＳ Ｐゴシック" charset="0"/>
              </a:rPr>
              <a:t>Crittenden Compromise</a:t>
            </a:r>
            <a:r>
              <a:rPr lang="en-US" sz="3300" b="1" dirty="0">
                <a:solidFill>
                  <a:srgbClr val="000066"/>
                </a:solidFill>
                <a:latin typeface="Wrangler" charset="0"/>
                <a:ea typeface="ＭＳ Ｐゴシック" charset="0"/>
              </a:rPr>
              <a:t>:</a:t>
            </a:r>
            <a:br>
              <a:rPr lang="en-US" sz="3300" b="1" dirty="0">
                <a:solidFill>
                  <a:srgbClr val="000066"/>
                </a:solidFill>
                <a:latin typeface="Wrangler" charset="0"/>
                <a:ea typeface="ＭＳ Ｐゴシック" charset="0"/>
              </a:rPr>
            </a:br>
            <a:r>
              <a:rPr lang="en-US" sz="3300" b="1" dirty="0">
                <a:solidFill>
                  <a:srgbClr val="000066"/>
                </a:solidFill>
                <a:latin typeface="Wrangler" charset="0"/>
                <a:ea typeface="ＭＳ Ｐゴシック" charset="0"/>
              </a:rPr>
              <a:t>A Last Ditch Appeal to Sanity and AVOID WAR!</a:t>
            </a:r>
          </a:p>
        </p:txBody>
      </p:sp>
      <p:pic>
        <p:nvPicPr>
          <p:cNvPr id="80898" name="Picture 3" descr="07-132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5031" r="2985" b="4402"/>
          <a:stretch>
            <a:fillRect/>
          </a:stretch>
        </p:blipFill>
        <p:spPr bwMode="auto">
          <a:xfrm>
            <a:off x="1751013" y="1289050"/>
            <a:ext cx="2347912" cy="23066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98925" y="1887539"/>
            <a:ext cx="2751138" cy="1108075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latin typeface="Wrangler" charset="0"/>
                <a:ea typeface="ＭＳ Ｐゴシック" charset="0"/>
              </a:rPr>
              <a:t>Senator John J. Crittenden</a:t>
            </a:r>
            <a:br>
              <a:rPr lang="en-US" sz="2200" b="1" dirty="0">
                <a:latin typeface="Wrangler" charset="0"/>
                <a:ea typeface="ＭＳ Ｐゴシック" charset="0"/>
              </a:rPr>
            </a:br>
            <a:r>
              <a:rPr lang="en-US" sz="2200" b="1" dirty="0">
                <a:latin typeface="Wrangler" charset="0"/>
                <a:ea typeface="ＭＳ Ｐゴシック" charset="0"/>
              </a:rPr>
              <a:t>(Know-Nothing-KY)</a:t>
            </a:r>
          </a:p>
        </p:txBody>
      </p:sp>
      <p:sp>
        <p:nvSpPr>
          <p:cNvPr id="76804" name="Rectangle 1"/>
          <p:cNvSpPr>
            <a:spLocks noChangeArrowheads="1"/>
          </p:cNvSpPr>
          <p:nvPr/>
        </p:nvSpPr>
        <p:spPr bwMode="auto">
          <a:xfrm>
            <a:off x="6553200" y="3784601"/>
            <a:ext cx="38862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500" b="1" u="sng" dirty="0">
                <a:solidFill>
                  <a:srgbClr val="FF0000"/>
                </a:solidFill>
                <a:latin typeface="Arial" charset="0"/>
              </a:rPr>
              <a:t>Crittenden Compromise </a:t>
            </a:r>
          </a:p>
          <a:p>
            <a:pPr marL="342900" indent="-342900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500" dirty="0">
                <a:latin typeface="Arial" charset="0"/>
              </a:rPr>
              <a:t>Bring back the </a:t>
            </a:r>
            <a:r>
              <a:rPr lang="en-US" altLang="x-none" sz="2500" b="1" dirty="0">
                <a:latin typeface="Arial" charset="0"/>
              </a:rPr>
              <a:t>Missouri Compromise line (36 30’N) BUT extend it to the WEST</a:t>
            </a:r>
          </a:p>
          <a:p>
            <a:pPr marL="342900" indent="-342900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500" dirty="0">
                <a:latin typeface="Arial" charset="0"/>
              </a:rPr>
              <a:t>How do the northerners feel about it?</a:t>
            </a:r>
          </a:p>
          <a:p>
            <a:pPr marL="342900" indent="-342900">
              <a:spcBef>
                <a:spcPct val="0"/>
              </a:spcBef>
              <a:buFont typeface="Wingdings" charset="2"/>
              <a:buChar char="Ø"/>
              <a:defRPr/>
            </a:pPr>
            <a:endParaRPr lang="en-US" altLang="x-none" sz="2200" dirty="0">
              <a:latin typeface="Arial" charset="0"/>
            </a:endParaRPr>
          </a:p>
        </p:txBody>
      </p:sp>
      <p:pic>
        <p:nvPicPr>
          <p:cNvPr id="809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4600"/>
            <a:ext cx="48434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1071</Words>
  <Application>Microsoft Macintosh PowerPoint</Application>
  <PresentationFormat>Widescreen</PresentationFormat>
  <Paragraphs>136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 Light</vt:lpstr>
      <vt:lpstr>ＭＳ Ｐゴシック</vt:lpstr>
      <vt:lpstr>Albertus Extra Bold</vt:lpstr>
      <vt:lpstr>Arial</vt:lpstr>
      <vt:lpstr>Benguiat Bk BT</vt:lpstr>
      <vt:lpstr>Calibri</vt:lpstr>
      <vt:lpstr>Century Schoolbook</vt:lpstr>
      <vt:lpstr>MS PGothic</vt:lpstr>
      <vt:lpstr>Times New Roman</vt:lpstr>
      <vt:lpstr>Wingdings</vt:lpstr>
      <vt:lpstr>Wrangler</vt:lpstr>
      <vt:lpstr>Office Theme</vt:lpstr>
      <vt:lpstr>PowerPoint Presentation</vt:lpstr>
      <vt:lpstr>PowerPoint Presentation</vt:lpstr>
      <vt:lpstr>The Election of 1860</vt:lpstr>
      <vt:lpstr>PowerPoint Presentation</vt:lpstr>
      <vt:lpstr>PowerPoint Presentation</vt:lpstr>
      <vt:lpstr>Southern Secession!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Fort Sumter, South Carolina</vt:lpstr>
      <vt:lpstr>Effects of Fort Sumter </vt:lpstr>
      <vt:lpstr>PowerPoint Presentation</vt:lpstr>
      <vt:lpstr>PowerPoint Presentation</vt:lpstr>
      <vt:lpstr>PowerPoint Presentation</vt:lpstr>
      <vt:lpstr>How did both sides adjust to this Total War?</vt:lpstr>
      <vt:lpstr>PowerPoint Presentation</vt:lpstr>
      <vt:lpstr>PowerPoint Presentation</vt:lpstr>
      <vt:lpstr>Resources of the Union and the Confederacy, 1861</vt:lpstr>
      <vt:lpstr>Confederate Prison Camp in Andersonville, GA</vt:lpstr>
      <vt:lpstr>PowerPoint Presentation</vt:lpstr>
      <vt:lpstr>The Turning Point – 1863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</cp:revision>
  <dcterms:created xsi:type="dcterms:W3CDTF">2017-01-19T21:54:47Z</dcterms:created>
  <dcterms:modified xsi:type="dcterms:W3CDTF">2017-01-19T21:56:43Z</dcterms:modified>
</cp:coreProperties>
</file>