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79"/>
  </p:normalViewPr>
  <p:slideViewPr>
    <p:cSldViewPr snapToGrid="0" snapToObjects="1">
      <p:cViewPr varScale="1">
        <p:scale>
          <a:sx n="93" d="100"/>
          <a:sy n="93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12EBE-0752-594D-AC7E-3A7CB3F3F14C}" type="datetimeFigureOut">
              <a:rPr lang="en-US" smtClean="0"/>
              <a:t>4/26/17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B0F2E-43EF-F048-A3E3-AB4B81E7C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53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150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466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609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035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441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9436-F3A2-0F49-8129-26D065FCD74E}" type="datetimeFigureOut">
              <a:rPr lang="en-US" smtClean="0"/>
              <a:t>4/26/17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B34E-FBB4-3344-8943-3C314EE8A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7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9436-F3A2-0F49-8129-26D065FCD74E}" type="datetimeFigureOut">
              <a:rPr lang="en-US" smtClean="0"/>
              <a:t>4/26/17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B34E-FBB4-3344-8943-3C314EE8A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04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9436-F3A2-0F49-8129-26D065FCD74E}" type="datetimeFigureOut">
              <a:rPr lang="en-US" smtClean="0"/>
              <a:t>4/26/17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B34E-FBB4-3344-8943-3C314EE8A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0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9436-F3A2-0F49-8129-26D065FCD74E}" type="datetimeFigureOut">
              <a:rPr lang="en-US" smtClean="0"/>
              <a:t>4/26/17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B34E-FBB4-3344-8943-3C314EE8A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50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9436-F3A2-0F49-8129-26D065FCD74E}" type="datetimeFigureOut">
              <a:rPr lang="en-US" smtClean="0"/>
              <a:t>4/26/17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B34E-FBB4-3344-8943-3C314EE8A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39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9436-F3A2-0F49-8129-26D065FCD74E}" type="datetimeFigureOut">
              <a:rPr lang="en-US" smtClean="0"/>
              <a:t>4/26/17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B34E-FBB4-3344-8943-3C314EE8A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72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9436-F3A2-0F49-8129-26D065FCD74E}" type="datetimeFigureOut">
              <a:rPr lang="en-US" smtClean="0"/>
              <a:t>4/26/17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B34E-FBB4-3344-8943-3C314EE8A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71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9436-F3A2-0F49-8129-26D065FCD74E}" type="datetimeFigureOut">
              <a:rPr lang="en-US" smtClean="0"/>
              <a:t>4/26/17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B34E-FBB4-3344-8943-3C314EE8A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9436-F3A2-0F49-8129-26D065FCD74E}" type="datetimeFigureOut">
              <a:rPr lang="en-US" smtClean="0"/>
              <a:t>4/26/17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B34E-FBB4-3344-8943-3C314EE8A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13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9436-F3A2-0F49-8129-26D065FCD74E}" type="datetimeFigureOut">
              <a:rPr lang="en-US" smtClean="0"/>
              <a:t>4/26/17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B34E-FBB4-3344-8943-3C314EE8A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22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9436-F3A2-0F49-8129-26D065FCD74E}" type="datetimeFigureOut">
              <a:rPr lang="en-US" smtClean="0"/>
              <a:t>4/26/17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B34E-FBB4-3344-8943-3C314EE8A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67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59436-F3A2-0F49-8129-26D065FCD74E}" type="datetimeFigureOut">
              <a:rPr lang="en-US" smtClean="0"/>
              <a:t>4/26/17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2B34E-FBB4-3344-8943-3C314EE8A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6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0"/>
            <a:ext cx="8305800" cy="29718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charset="0"/>
              </a:rPr>
              <a:t>Slavery in </a:t>
            </a:r>
            <a:br>
              <a:rPr lang="en-US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charset="0"/>
              </a:rPr>
            </a:br>
            <a:r>
              <a:rPr lang="en-US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charset="0"/>
              </a:rPr>
              <a:t>American History                         (1619-1865)</a:t>
            </a:r>
          </a:p>
        </p:txBody>
      </p:sp>
      <p:pic>
        <p:nvPicPr>
          <p:cNvPr id="102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952750"/>
            <a:ext cx="52070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79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altLang="x-none">
                <a:solidFill>
                  <a:schemeClr val="tx1"/>
                </a:solidFill>
                <a:latin typeface="Calibri" charset="0"/>
              </a:rPr>
              <a:t>States with Jim Crow Laws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  <p:pic>
        <p:nvPicPr>
          <p:cNvPr id="21507" name="Picture 5" descr="jim-cr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38238"/>
            <a:ext cx="9144000" cy="571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0518" name="AutoShape 6"/>
          <p:cNvSpPr>
            <a:spLocks noChangeArrowheads="1"/>
          </p:cNvSpPr>
          <p:nvPr/>
        </p:nvSpPr>
        <p:spPr bwMode="auto">
          <a:xfrm>
            <a:off x="1752600" y="76200"/>
            <a:ext cx="6858000" cy="1905000"/>
          </a:xfrm>
          <a:prstGeom prst="wedgeRectCallout">
            <a:avLst>
              <a:gd name="adj1" fmla="val 44468"/>
              <a:gd name="adj2" fmla="val 129167"/>
            </a:avLst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9250" indent="-349250" algn="ctr">
              <a:lnSpc>
                <a:spcPct val="80000"/>
              </a:lnSpc>
              <a:defRPr/>
            </a:pPr>
            <a:r>
              <a:rPr kumimoji="1" lang="en-US" sz="3600" u="sng" dirty="0">
                <a:latin typeface="Calibri" charset="0"/>
                <a:ea typeface="ＭＳ Ｐゴシック" charset="0"/>
              </a:rPr>
              <a:t>Jim Crow laws created segregation</a:t>
            </a:r>
          </a:p>
          <a:p>
            <a:pPr marL="349250" indent="-349250">
              <a:lnSpc>
                <a:spcPct val="80000"/>
              </a:lnSpc>
              <a:buFont typeface="Wingdings" charset="0"/>
              <a:buChar char="§"/>
              <a:defRPr/>
            </a:pPr>
            <a:r>
              <a:rPr kumimoji="1" lang="en-US" sz="3600" dirty="0">
                <a:latin typeface="Calibri" charset="0"/>
                <a:ea typeface="ＭＳ Ｐゴシック" charset="0"/>
              </a:rPr>
              <a:t>Poll taxes, literacy tests, &amp; grandfather clauses </a:t>
            </a:r>
          </a:p>
          <a:p>
            <a:pPr marL="349250" indent="-349250">
              <a:lnSpc>
                <a:spcPct val="80000"/>
              </a:lnSpc>
              <a:buFont typeface="Wingdings" charset="0"/>
              <a:buChar char="§"/>
              <a:defRPr/>
            </a:pPr>
            <a:r>
              <a:rPr kumimoji="1" lang="en-US" sz="3600" dirty="0">
                <a:latin typeface="Calibri" charset="0"/>
                <a:ea typeface="ＭＳ Ｐゴシック" charset="0"/>
              </a:rPr>
              <a:t>Most blacks were sharecroppers</a:t>
            </a:r>
          </a:p>
        </p:txBody>
      </p:sp>
      <p:sp>
        <p:nvSpPr>
          <p:cNvPr id="320519" name="AutoShape 7"/>
          <p:cNvSpPr>
            <a:spLocks noChangeArrowheads="1"/>
          </p:cNvSpPr>
          <p:nvPr/>
        </p:nvSpPr>
        <p:spPr bwMode="auto">
          <a:xfrm>
            <a:off x="1752600" y="5105400"/>
            <a:ext cx="5943600" cy="1524000"/>
          </a:xfrm>
          <a:prstGeom prst="wedgeRectCallout">
            <a:avLst>
              <a:gd name="adj1" fmla="val 55130"/>
              <a:gd name="adj2" fmla="val -103542"/>
            </a:avLst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en-US" altLang="x-none" sz="3600" b="0" dirty="0">
                <a:latin typeface="Calibri" charset="0"/>
              </a:rPr>
              <a:t>In 1896, the Supreme Court declared </a:t>
            </a:r>
            <a:r>
              <a:rPr lang="ja-JP" altLang="en-US" sz="3600" dirty="0">
                <a:latin typeface="Arial" charset="0"/>
              </a:rPr>
              <a:t>“</a:t>
            </a:r>
            <a:r>
              <a:rPr lang="en-US" altLang="ja-JP" sz="3600" dirty="0">
                <a:latin typeface="Calibri" charset="0"/>
              </a:rPr>
              <a:t>separate but equal</a:t>
            </a:r>
            <a:r>
              <a:rPr lang="ja-JP" altLang="en-US" sz="3600" dirty="0">
                <a:latin typeface="Arial" charset="0"/>
              </a:rPr>
              <a:t>”</a:t>
            </a:r>
            <a:r>
              <a:rPr lang="en-US" altLang="ja-JP" sz="3600" dirty="0">
                <a:latin typeface="Calibri" charset="0"/>
              </a:rPr>
              <a:t> in the Plessy v Ferguson</a:t>
            </a:r>
            <a:r>
              <a:rPr lang="en-US" altLang="ja-JP" sz="3600" b="0" dirty="0">
                <a:latin typeface="Calibri" charset="0"/>
              </a:rPr>
              <a:t> case</a:t>
            </a:r>
            <a:r>
              <a:rPr lang="en-US" altLang="ja-JP" sz="3600" dirty="0">
                <a:latin typeface="Calibri" charset="0"/>
              </a:rPr>
              <a:t> </a:t>
            </a:r>
            <a:endParaRPr lang="en-US" altLang="x-none" sz="3600" dirty="0">
              <a:latin typeface="Calibri" charset="0"/>
            </a:endParaRPr>
          </a:p>
        </p:txBody>
      </p:sp>
      <p:sp>
        <p:nvSpPr>
          <p:cNvPr id="320520" name="AutoShape 8"/>
          <p:cNvSpPr>
            <a:spLocks noChangeArrowheads="1"/>
          </p:cNvSpPr>
          <p:nvPr/>
        </p:nvSpPr>
        <p:spPr bwMode="auto">
          <a:xfrm>
            <a:off x="2667000" y="76200"/>
            <a:ext cx="7391400" cy="1981200"/>
          </a:xfrm>
          <a:prstGeom prst="wedgeRectCallout">
            <a:avLst>
              <a:gd name="adj1" fmla="val 30412"/>
              <a:gd name="adj2" fmla="val 122278"/>
            </a:avLst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5000"/>
              </a:lnSpc>
              <a:buFont typeface="Wingdings" charset="0"/>
              <a:buNone/>
              <a:defRPr/>
            </a:pPr>
            <a:r>
              <a:rPr kumimoji="1" lang="en-US" sz="3600" dirty="0">
                <a:latin typeface="Calibri" charset="0"/>
                <a:ea typeface="ＭＳ Ｐゴシック" charset="0"/>
              </a:rPr>
              <a:t>Civil rights leaders WEB DuBois &amp;  Booker T Washington fought against segregation laws; the NAACP was formed to help African Americans</a:t>
            </a:r>
          </a:p>
        </p:txBody>
      </p:sp>
    </p:spTree>
    <p:extLst>
      <p:ext uri="{BB962C8B-B14F-4D97-AF65-F5344CB8AC3E}">
        <p14:creationId xmlns:p14="http://schemas.microsoft.com/office/powerpoint/2010/main" val="64976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20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8" grpId="0" animBg="1"/>
      <p:bldP spid="320518" grpId="1" animBg="1"/>
      <p:bldP spid="320519" grpId="0" animBg="1"/>
      <p:bldP spid="3205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914400"/>
          </a:xfrm>
        </p:spPr>
        <p:txBody>
          <a:bodyPr/>
          <a:lstStyle/>
          <a:p>
            <a:r>
              <a:rPr lang="en-US" altLang="x-none">
                <a:solidFill>
                  <a:schemeClr val="tx1"/>
                </a:solidFill>
                <a:latin typeface="Calibri" charset="0"/>
              </a:rPr>
              <a:t>World War I &amp; the 1920s </a:t>
            </a:r>
          </a:p>
        </p:txBody>
      </p:sp>
      <p:pic>
        <p:nvPicPr>
          <p:cNvPr id="23554" name="Picture 7" descr="DIVI7233529"/>
          <p:cNvPicPr>
            <a:picLocks noChangeAspect="1" noChangeArrowheads="1"/>
          </p:cNvPicPr>
          <p:nvPr/>
        </p:nvPicPr>
        <p:blipFill>
          <a:blip r:embed="rId3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58838"/>
            <a:ext cx="9144000" cy="592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2568" name="AutoShape 8"/>
          <p:cNvSpPr>
            <a:spLocks noChangeArrowheads="1"/>
          </p:cNvSpPr>
          <p:nvPr/>
        </p:nvSpPr>
        <p:spPr bwMode="auto">
          <a:xfrm>
            <a:off x="1828800" y="76200"/>
            <a:ext cx="8229600" cy="1524000"/>
          </a:xfrm>
          <a:prstGeom prst="wedgeRectCallout">
            <a:avLst>
              <a:gd name="adj1" fmla="val 25755"/>
              <a:gd name="adj2" fmla="val 191458"/>
            </a:avLst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5000"/>
              </a:lnSpc>
              <a:buFont typeface="Wingdings" charset="0"/>
              <a:buNone/>
              <a:defRPr/>
            </a:pPr>
            <a:r>
              <a:rPr kumimoji="1" lang="en-US" sz="3600" dirty="0">
                <a:latin typeface="Calibri" charset="0"/>
                <a:ea typeface="ＭＳ Ｐゴシック" charset="0"/>
              </a:rPr>
              <a:t>During WWI, the Great Migration led African American workers into the North; Black soldiers fought in segregated units</a:t>
            </a:r>
          </a:p>
        </p:txBody>
      </p:sp>
      <p:sp>
        <p:nvSpPr>
          <p:cNvPr id="322569" name="AutoShape 9"/>
          <p:cNvSpPr>
            <a:spLocks noChangeArrowheads="1"/>
          </p:cNvSpPr>
          <p:nvPr/>
        </p:nvSpPr>
        <p:spPr bwMode="auto">
          <a:xfrm>
            <a:off x="1676400" y="1828800"/>
            <a:ext cx="4114800" cy="2057400"/>
          </a:xfrm>
          <a:prstGeom prst="wedgeRectCallout">
            <a:avLst>
              <a:gd name="adj1" fmla="val 146065"/>
              <a:gd name="adj2" fmla="val -8023"/>
            </a:avLst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5000"/>
              </a:lnSpc>
              <a:buFont typeface="Wingdings" charset="0"/>
              <a:buNone/>
              <a:defRPr/>
            </a:pPr>
            <a:r>
              <a:rPr kumimoji="1" lang="en-US" sz="3600" dirty="0">
                <a:latin typeface="Calibri" charset="0"/>
                <a:ea typeface="ＭＳ Ｐゴシック" charset="0"/>
              </a:rPr>
              <a:t>In the 1920s, African Americans experienced the Harlem Renaissance </a:t>
            </a:r>
          </a:p>
        </p:txBody>
      </p:sp>
      <p:sp>
        <p:nvSpPr>
          <p:cNvPr id="322570" name="AutoShape 10"/>
          <p:cNvSpPr>
            <a:spLocks noChangeArrowheads="1"/>
          </p:cNvSpPr>
          <p:nvPr/>
        </p:nvSpPr>
        <p:spPr bwMode="auto">
          <a:xfrm>
            <a:off x="1600200" y="4038600"/>
            <a:ext cx="4724400" cy="1524000"/>
          </a:xfrm>
          <a:prstGeom prst="wedgeRectCallout">
            <a:avLst>
              <a:gd name="adj1" fmla="val 82426"/>
              <a:gd name="adj2" fmla="val 10625"/>
            </a:avLst>
          </a:prstGeom>
          <a:solidFill>
            <a:srgbClr val="FFCC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85000"/>
              </a:lnSpc>
              <a:buFont typeface="Wingdings" charset="2"/>
              <a:buNone/>
            </a:pPr>
            <a:r>
              <a:rPr kumimoji="1" lang="en-US" altLang="x-none" sz="3600" b="0" dirty="0">
                <a:latin typeface="Calibri" charset="0"/>
              </a:rPr>
              <a:t>In the 1930s, </a:t>
            </a:r>
            <a:r>
              <a:rPr kumimoji="1" lang="en-US" altLang="x-none" sz="3600" dirty="0">
                <a:latin typeface="Calibri" charset="0"/>
              </a:rPr>
              <a:t>FDR</a:t>
            </a:r>
            <a:r>
              <a:rPr kumimoji="1" lang="ja-JP" altLang="en-US" sz="3600" dirty="0">
                <a:latin typeface="Arial" charset="0"/>
              </a:rPr>
              <a:t>’</a:t>
            </a:r>
            <a:r>
              <a:rPr kumimoji="1" lang="en-US" altLang="ja-JP" sz="3600" dirty="0">
                <a:latin typeface="Calibri" charset="0"/>
              </a:rPr>
              <a:t>s </a:t>
            </a:r>
            <a:br>
              <a:rPr kumimoji="1" lang="en-US" altLang="ja-JP" sz="3600" dirty="0">
                <a:latin typeface="Calibri" charset="0"/>
              </a:rPr>
            </a:br>
            <a:r>
              <a:rPr kumimoji="1" lang="en-US" altLang="ja-JP" sz="3600" dirty="0">
                <a:latin typeface="Calibri" charset="0"/>
              </a:rPr>
              <a:t>New Deal discriminated against black workers</a:t>
            </a:r>
            <a:endParaRPr kumimoji="1" lang="en-US" altLang="x-none" sz="36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23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2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2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2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2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22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22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22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2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2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8" grpId="0" animBg="1"/>
      <p:bldP spid="322568" grpId="1" animBg="1"/>
      <p:bldP spid="322569" grpId="0" animBg="1"/>
      <p:bldP spid="32257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  <p:pic>
        <p:nvPicPr>
          <p:cNvPr id="25602" name="Picture 4" descr="20388"/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838200"/>
          </a:xfrm>
          <a:noFill/>
        </p:spPr>
        <p:txBody>
          <a:bodyPr/>
          <a:lstStyle/>
          <a:p>
            <a:r>
              <a:rPr lang="en-US" altLang="x-none">
                <a:latin typeface="Calibri" charset="0"/>
              </a:rPr>
              <a:t>World War II</a:t>
            </a:r>
          </a:p>
        </p:txBody>
      </p:sp>
      <p:sp>
        <p:nvSpPr>
          <p:cNvPr id="324614" name="AutoShape 6"/>
          <p:cNvSpPr>
            <a:spLocks noChangeArrowheads="1"/>
          </p:cNvSpPr>
          <p:nvPr/>
        </p:nvSpPr>
        <p:spPr bwMode="auto">
          <a:xfrm>
            <a:off x="1676400" y="5715000"/>
            <a:ext cx="7086600" cy="1066800"/>
          </a:xfrm>
          <a:prstGeom prst="wedgeRectCallout">
            <a:avLst>
              <a:gd name="adj1" fmla="val 42653"/>
              <a:gd name="adj2" fmla="val -169495"/>
            </a:avLst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9213" indent="-49213" algn="ctr">
              <a:lnSpc>
                <a:spcPct val="85000"/>
              </a:lnSpc>
              <a:defRPr/>
            </a:pPr>
            <a:r>
              <a:rPr kumimoji="1" lang="en-US" sz="3600">
                <a:latin typeface="Calibri" charset="0"/>
                <a:ea typeface="ＭＳ Ｐゴシック" charset="0"/>
              </a:rPr>
              <a:t>In WWII, the Great Migration helped break sharecropping in the South</a:t>
            </a:r>
          </a:p>
        </p:txBody>
      </p:sp>
      <p:sp>
        <p:nvSpPr>
          <p:cNvPr id="324615" name="AutoShape 7"/>
          <p:cNvSpPr>
            <a:spLocks noChangeArrowheads="1"/>
          </p:cNvSpPr>
          <p:nvPr/>
        </p:nvSpPr>
        <p:spPr bwMode="auto">
          <a:xfrm>
            <a:off x="1600200" y="304800"/>
            <a:ext cx="8915400" cy="2514600"/>
          </a:xfrm>
          <a:prstGeom prst="wedgeRectCallout">
            <a:avLst>
              <a:gd name="adj1" fmla="val 35248"/>
              <a:gd name="adj2" fmla="val 55292"/>
            </a:avLst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lvl="1">
              <a:lnSpc>
                <a:spcPct val="85000"/>
              </a:lnSpc>
              <a:defRPr/>
            </a:pPr>
            <a:r>
              <a:rPr kumimoji="1" lang="en-US" sz="3200" dirty="0">
                <a:latin typeface="Calibri" charset="0"/>
                <a:ea typeface="ＭＳ Ｐゴシック" charset="0"/>
              </a:rPr>
              <a:t>FDR pressured to </a:t>
            </a:r>
            <a:r>
              <a:rPr kumimoji="1" lang="en-US" sz="3200" dirty="0">
                <a:latin typeface="Calibri" charset="0"/>
                <a:ea typeface="ＭＳ Ｐゴシック" charset="0"/>
              </a:rPr>
              <a:t>create the Fair Employment Practices </a:t>
            </a:r>
            <a:r>
              <a:rPr kumimoji="1" lang="en-US" sz="3200" dirty="0">
                <a:latin typeface="Calibri" charset="0"/>
                <a:ea typeface="ＭＳ Ｐゴシック" charset="0"/>
              </a:rPr>
              <a:t>Commission</a:t>
            </a:r>
          </a:p>
          <a:p>
            <a:pPr marL="1028700" lvl="1" indent="-571500">
              <a:lnSpc>
                <a:spcPct val="85000"/>
              </a:lnSpc>
              <a:buFont typeface="Arial" charset="0"/>
              <a:buChar char="•"/>
              <a:defRPr/>
            </a:pP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prohibiting employment-related discrimination practices by federal agencies, unions, and companies involved in war-related work</a:t>
            </a:r>
            <a:endParaRPr kumimoji="1" lang="en-US" sz="32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5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4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4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4" grpId="0" animBg="1"/>
      <p:bldP spid="3246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8" descr="b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7315200" cy="5486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9" descr="[suburbia.jpg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"/>
            <a:ext cx="4495800" cy="42275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5642" name="AutoShape 10"/>
          <p:cNvSpPr>
            <a:spLocks noChangeArrowheads="1"/>
          </p:cNvSpPr>
          <p:nvPr/>
        </p:nvSpPr>
        <p:spPr bwMode="auto">
          <a:xfrm>
            <a:off x="4724400" y="5257800"/>
            <a:ext cx="5867400" cy="1524000"/>
          </a:xfrm>
          <a:prstGeom prst="wedgeRectCallout">
            <a:avLst>
              <a:gd name="adj1" fmla="val 10282"/>
              <a:gd name="adj2" fmla="val -156356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5000"/>
              </a:lnSpc>
              <a:defRPr/>
            </a:pPr>
            <a:r>
              <a:rPr kumimoji="1" lang="en-US" sz="3600" dirty="0">
                <a:latin typeface="Calibri" charset="0"/>
                <a:ea typeface="ＭＳ Ｐゴシック" charset="0"/>
              </a:rPr>
              <a:t>In the 1950s, white flight to the suburbs &amp; Jim Crow laws left the U.S. segregated</a:t>
            </a:r>
          </a:p>
        </p:txBody>
      </p:sp>
    </p:spTree>
    <p:extLst>
      <p:ext uri="{BB962C8B-B14F-4D97-AF65-F5344CB8AC3E}">
        <p14:creationId xmlns:p14="http://schemas.microsoft.com/office/powerpoint/2010/main" val="23543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5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5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5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918029"/>
            <a:ext cx="9144000" cy="6172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sz="3400" dirty="0"/>
              <a:t>In 1948, Truman became the 1</a:t>
            </a:r>
            <a:r>
              <a:rPr lang="en-US" altLang="x-none" sz="3400" baseline="30000" dirty="0"/>
              <a:t>st</a:t>
            </a:r>
            <a:r>
              <a:rPr lang="en-US" altLang="x-none" sz="3400" dirty="0"/>
              <a:t> president to attack segregation:</a:t>
            </a:r>
          </a:p>
          <a:p>
            <a:pPr lvl="1">
              <a:lnSpc>
                <a:spcPct val="90000"/>
              </a:lnSpc>
            </a:pPr>
            <a:r>
              <a:rPr lang="en-US" altLang="x-none" sz="3400" b="1" dirty="0">
                <a:solidFill>
                  <a:srgbClr val="FF0000"/>
                </a:solidFill>
              </a:rPr>
              <a:t>Truman issued an executive order to integrate the military </a:t>
            </a:r>
          </a:p>
          <a:p>
            <a:pPr lvl="1">
              <a:lnSpc>
                <a:spcPct val="90000"/>
              </a:lnSpc>
            </a:pPr>
            <a:r>
              <a:rPr lang="en-US" altLang="x-none" sz="3400" b="1" dirty="0">
                <a:solidFill>
                  <a:srgbClr val="FF0000"/>
                </a:solidFill>
              </a:rPr>
              <a:t>He outlawed </a:t>
            </a:r>
            <a:br>
              <a:rPr lang="en-US" altLang="x-none" sz="3400" b="1" dirty="0">
                <a:solidFill>
                  <a:srgbClr val="FF0000"/>
                </a:solidFill>
              </a:rPr>
            </a:br>
            <a:r>
              <a:rPr lang="en-US" altLang="x-none" sz="3400" b="1" dirty="0">
                <a:solidFill>
                  <a:srgbClr val="FF0000"/>
                </a:solidFill>
              </a:rPr>
              <a:t>discrimination </a:t>
            </a:r>
            <a:br>
              <a:rPr lang="en-US" altLang="x-none" sz="3400" b="1" dirty="0">
                <a:solidFill>
                  <a:srgbClr val="FF0000"/>
                </a:solidFill>
              </a:rPr>
            </a:br>
            <a:r>
              <a:rPr lang="en-US" altLang="x-none" sz="3400" b="1" dirty="0">
                <a:solidFill>
                  <a:srgbClr val="FF0000"/>
                </a:solidFill>
              </a:rPr>
              <a:t>in the hiring </a:t>
            </a:r>
            <a:br>
              <a:rPr lang="en-US" altLang="x-none" sz="3400" b="1" dirty="0">
                <a:solidFill>
                  <a:srgbClr val="FF0000"/>
                </a:solidFill>
              </a:rPr>
            </a:br>
            <a:r>
              <a:rPr lang="en-US" altLang="x-none" sz="3400" b="1" dirty="0">
                <a:solidFill>
                  <a:srgbClr val="FF0000"/>
                </a:solidFill>
              </a:rPr>
              <a:t>of government </a:t>
            </a:r>
            <a:br>
              <a:rPr lang="en-US" altLang="x-none" sz="3400" b="1" dirty="0">
                <a:solidFill>
                  <a:srgbClr val="FF0000"/>
                </a:solidFill>
              </a:rPr>
            </a:br>
            <a:r>
              <a:rPr lang="en-US" altLang="x-none" sz="3400" b="1" dirty="0">
                <a:solidFill>
                  <a:srgbClr val="FF0000"/>
                </a:solidFill>
              </a:rPr>
              <a:t>employees</a:t>
            </a:r>
          </a:p>
          <a:p>
            <a:pPr>
              <a:lnSpc>
                <a:spcPct val="90000"/>
              </a:lnSpc>
            </a:pPr>
            <a:r>
              <a:rPr lang="en-US" altLang="x-none" sz="3400" dirty="0"/>
              <a:t>In 1947, Jackie Robinson was the 1</a:t>
            </a:r>
            <a:r>
              <a:rPr lang="en-US" altLang="x-none" sz="3400" baseline="30000" dirty="0"/>
              <a:t>st</a:t>
            </a:r>
            <a:r>
              <a:rPr lang="en-US" altLang="x-none" sz="3400" dirty="0"/>
              <a:t> black major league baseball player</a:t>
            </a:r>
          </a:p>
        </p:txBody>
      </p:sp>
      <p:pic>
        <p:nvPicPr>
          <p:cNvPr id="30723" name="Picture 5" descr="Image:  Harry Truman ordered integration of military units, 1945. Harry S. Truman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6"/>
          <a:stretch>
            <a:fillRect/>
          </a:stretch>
        </p:blipFill>
        <p:spPr bwMode="auto">
          <a:xfrm>
            <a:off x="5867400" y="2971800"/>
            <a:ext cx="365760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8915400" cy="9144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EARLY Successes in modern Civil Rights</a:t>
            </a:r>
          </a:p>
        </p:txBody>
      </p:sp>
    </p:spTree>
    <p:extLst>
      <p:ext uri="{BB962C8B-B14F-4D97-AF65-F5344CB8AC3E}">
        <p14:creationId xmlns:p14="http://schemas.microsoft.com/office/powerpoint/2010/main" val="121605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8915400" cy="9144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+mj-cs"/>
              </a:rPr>
              <a:t>Slavery in American History 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838200"/>
            <a:ext cx="9144000" cy="6019800"/>
          </a:xfrm>
        </p:spPr>
        <p:txBody>
          <a:bodyPr/>
          <a:lstStyle/>
          <a:p>
            <a:r>
              <a:rPr lang="en-US" altLang="x-none" sz="3600" dirty="0"/>
              <a:t>In 1619, the 1</a:t>
            </a:r>
            <a:r>
              <a:rPr lang="en-US" altLang="x-none" sz="3600" baseline="30000" dirty="0"/>
              <a:t>st</a:t>
            </a:r>
            <a:r>
              <a:rPr lang="en-US" altLang="x-none" sz="3600" dirty="0"/>
              <a:t> African slaves were introduced in the colonies</a:t>
            </a:r>
          </a:p>
          <a:p>
            <a:r>
              <a:rPr lang="en-US" altLang="x-none" sz="3600" dirty="0"/>
              <a:t>By 1660, slave labor replaced indentured servitude as the main colonial labor system:</a:t>
            </a:r>
          </a:p>
          <a:p>
            <a:pPr lvl="1"/>
            <a:r>
              <a:rPr lang="en-US" altLang="x-none" sz="3600" dirty="0"/>
              <a:t>Slaves worked on </a:t>
            </a:r>
            <a:r>
              <a:rPr lang="en-US" altLang="x-none" sz="3600" b="1" dirty="0"/>
              <a:t>tobacco &amp; rice </a:t>
            </a:r>
            <a:r>
              <a:rPr lang="en-US" altLang="x-none" sz="3600" dirty="0"/>
              <a:t>plantations in </a:t>
            </a:r>
            <a:r>
              <a:rPr lang="en-US" altLang="x-none" sz="3600" b="1" dirty="0"/>
              <a:t>Southern</a:t>
            </a:r>
            <a:r>
              <a:rPr lang="en-US" altLang="x-none" sz="3600" dirty="0"/>
              <a:t> colonies</a:t>
            </a:r>
          </a:p>
          <a:p>
            <a:pPr lvl="1"/>
            <a:r>
              <a:rPr lang="en-US" altLang="x-none" sz="3600" dirty="0"/>
              <a:t>Slaves worked as </a:t>
            </a:r>
            <a:r>
              <a:rPr lang="en-US" altLang="x-none" sz="3600" b="1" dirty="0"/>
              <a:t>domestic servants</a:t>
            </a:r>
            <a:r>
              <a:rPr lang="en-US" altLang="x-none" sz="3600" dirty="0"/>
              <a:t> in </a:t>
            </a:r>
            <a:r>
              <a:rPr lang="en-US" altLang="x-none" sz="3600" b="1" dirty="0"/>
              <a:t>Northern</a:t>
            </a:r>
            <a:r>
              <a:rPr lang="en-US" altLang="x-none" sz="3600" dirty="0"/>
              <a:t> colonies</a:t>
            </a:r>
          </a:p>
        </p:txBody>
      </p:sp>
    </p:spTree>
    <p:extLst>
      <p:ext uri="{BB962C8B-B14F-4D97-AF65-F5344CB8AC3E}">
        <p14:creationId xmlns:p14="http://schemas.microsoft.com/office/powerpoint/2010/main" val="154941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5" descr="202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6669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302" name="Rectangle 6"/>
          <p:cNvSpPr>
            <a:spLocks noChangeArrowheads="1"/>
          </p:cNvSpPr>
          <p:nvPr/>
        </p:nvSpPr>
        <p:spPr bwMode="auto">
          <a:xfrm>
            <a:off x="2209800" y="57150"/>
            <a:ext cx="7696200" cy="1009650"/>
          </a:xfrm>
          <a:prstGeom prst="rect">
            <a:avLst/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3600">
                <a:latin typeface="Calibri" charset="0"/>
                <a:ea typeface="ＭＳ Ｐゴシック" charset="0"/>
              </a:rPr>
              <a:t>Before the American Revolution, slaves were present in each of the 13 colonies </a:t>
            </a:r>
          </a:p>
        </p:txBody>
      </p:sp>
      <p:sp>
        <p:nvSpPr>
          <p:cNvPr id="311303" name="AutoShape 7"/>
          <p:cNvSpPr>
            <a:spLocks noChangeArrowheads="1"/>
          </p:cNvSpPr>
          <p:nvPr/>
        </p:nvSpPr>
        <p:spPr bwMode="auto">
          <a:xfrm>
            <a:off x="1600200" y="5257800"/>
            <a:ext cx="3581400" cy="1447800"/>
          </a:xfrm>
          <a:prstGeom prst="wedgeRectCallout">
            <a:avLst>
              <a:gd name="adj1" fmla="val 43616"/>
              <a:gd name="adj2" fmla="val -192324"/>
            </a:avLst>
          </a:prstGeom>
          <a:solidFill>
            <a:srgbClr val="FFCC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sz="3600">
                <a:latin typeface="Calibri" charset="0"/>
                <a:ea typeface="ＭＳ Ｐゴシック" charset="0"/>
              </a:rPr>
              <a:t>The Northwest Ordinance (1787), outlawed slavery</a:t>
            </a:r>
          </a:p>
        </p:txBody>
      </p:sp>
      <p:sp>
        <p:nvSpPr>
          <p:cNvPr id="311304" name="AutoShape 8"/>
          <p:cNvSpPr>
            <a:spLocks noChangeArrowheads="1"/>
          </p:cNvSpPr>
          <p:nvPr/>
        </p:nvSpPr>
        <p:spPr bwMode="auto">
          <a:xfrm>
            <a:off x="8077200" y="2362200"/>
            <a:ext cx="2438400" cy="1447800"/>
          </a:xfrm>
          <a:prstGeom prst="wedgeRectCallout">
            <a:avLst>
              <a:gd name="adj1" fmla="val -81120"/>
              <a:gd name="adj2" fmla="val -69625"/>
            </a:avLst>
          </a:prstGeom>
          <a:solidFill>
            <a:srgbClr val="99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sz="3600">
                <a:latin typeface="Calibri" charset="0"/>
                <a:ea typeface="ＭＳ Ｐゴシック" charset="0"/>
              </a:rPr>
              <a:t>By 1804, </a:t>
            </a:r>
            <a:br>
              <a:rPr lang="en-US" sz="3600">
                <a:latin typeface="Calibri" charset="0"/>
                <a:ea typeface="ＭＳ Ｐゴシック" charset="0"/>
              </a:rPr>
            </a:br>
            <a:r>
              <a:rPr lang="en-US" sz="3600">
                <a:latin typeface="Calibri" charset="0"/>
                <a:ea typeface="ＭＳ Ｐゴシック" charset="0"/>
              </a:rPr>
              <a:t>9 outlawed slavery</a:t>
            </a:r>
          </a:p>
        </p:txBody>
      </p:sp>
      <p:sp>
        <p:nvSpPr>
          <p:cNvPr id="311305" name="AutoShape 9"/>
          <p:cNvSpPr>
            <a:spLocks noChangeArrowheads="1"/>
          </p:cNvSpPr>
          <p:nvPr/>
        </p:nvSpPr>
        <p:spPr bwMode="auto">
          <a:xfrm>
            <a:off x="7620000" y="4876800"/>
            <a:ext cx="2971800" cy="1905000"/>
          </a:xfrm>
          <a:prstGeom prst="wedgeRectCallout">
            <a:avLst>
              <a:gd name="adj1" fmla="val -93375"/>
              <a:gd name="adj2" fmla="val -65167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sz="3600">
                <a:latin typeface="Calibri" charset="0"/>
                <a:ea typeface="ＭＳ Ｐゴシック" charset="0"/>
              </a:rPr>
              <a:t>In 1808, the USA outlawed the African slave trade</a:t>
            </a:r>
          </a:p>
        </p:txBody>
      </p:sp>
      <p:sp>
        <p:nvSpPr>
          <p:cNvPr id="311306" name="Rectangle 10"/>
          <p:cNvSpPr>
            <a:spLocks noChangeArrowheads="1"/>
          </p:cNvSpPr>
          <p:nvPr/>
        </p:nvSpPr>
        <p:spPr bwMode="auto">
          <a:xfrm>
            <a:off x="2438400" y="79375"/>
            <a:ext cx="7315200" cy="100965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3600">
                <a:latin typeface="Calibri" charset="0"/>
                <a:ea typeface="ＭＳ Ｐゴシック" charset="0"/>
              </a:rPr>
              <a:t>The Revolutionary War (1776-1783) changed attitudes towards slavery</a:t>
            </a:r>
          </a:p>
        </p:txBody>
      </p:sp>
      <p:sp>
        <p:nvSpPr>
          <p:cNvPr id="311307" name="Rectangle 11"/>
          <p:cNvSpPr>
            <a:spLocks noChangeArrowheads="1"/>
          </p:cNvSpPr>
          <p:nvPr/>
        </p:nvSpPr>
        <p:spPr bwMode="auto">
          <a:xfrm>
            <a:off x="1524000" y="76201"/>
            <a:ext cx="9144000" cy="590931"/>
          </a:xfrm>
          <a:prstGeom prst="rect">
            <a:avLst/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10000"/>
              </a:spcBef>
              <a:buClr>
                <a:schemeClr val="accent1"/>
              </a:buClr>
              <a:buFont typeface="Arial" charset="0"/>
              <a:buNone/>
              <a:defRPr/>
            </a:pPr>
            <a:r>
              <a:rPr kumimoji="1" lang="en-US" sz="3600">
                <a:latin typeface="Calibri" charset="0"/>
                <a:ea typeface="ＭＳ Ｐゴシック" charset="0"/>
              </a:rPr>
              <a:t>But,</a:t>
            </a:r>
            <a:r>
              <a:rPr kumimoji="1" lang="en-US" sz="3000">
                <a:latin typeface="Calibri" charset="0"/>
                <a:ea typeface="ＭＳ Ｐゴシック" charset="0"/>
              </a:rPr>
              <a:t> </a:t>
            </a:r>
            <a:r>
              <a:rPr kumimoji="1" lang="en-US" sz="3600">
                <a:latin typeface="Calibri" charset="0"/>
                <a:ea typeface="ＭＳ Ｐゴシック" charset="0"/>
              </a:rPr>
              <a:t>the</a:t>
            </a:r>
            <a:r>
              <a:rPr kumimoji="1" lang="en-US">
                <a:ea typeface="ＭＳ Ｐゴシック" charset="0"/>
              </a:rPr>
              <a:t> </a:t>
            </a:r>
            <a:r>
              <a:rPr kumimoji="1" lang="en-US" sz="3600">
                <a:latin typeface="Calibri" charset="0"/>
                <a:ea typeface="ＭＳ Ｐゴシック" charset="0"/>
              </a:rPr>
              <a:t>Founding</a:t>
            </a:r>
            <a:r>
              <a:rPr kumimoji="1" lang="en-US">
                <a:ea typeface="ＭＳ Ｐゴシック" charset="0"/>
              </a:rPr>
              <a:t> </a:t>
            </a:r>
            <a:r>
              <a:rPr kumimoji="1" lang="en-US" sz="3600">
                <a:latin typeface="Calibri" charset="0"/>
                <a:ea typeface="ＭＳ Ｐゴシック" charset="0"/>
              </a:rPr>
              <a:t>Fathers</a:t>
            </a:r>
            <a:r>
              <a:rPr kumimoji="1" lang="en-US">
                <a:ea typeface="ＭＳ Ｐゴシック" charset="0"/>
              </a:rPr>
              <a:t> </a:t>
            </a:r>
            <a:r>
              <a:rPr kumimoji="1" lang="en-US" sz="3600">
                <a:latin typeface="Calibri" charset="0"/>
                <a:ea typeface="ＭＳ Ｐゴシック" charset="0"/>
              </a:rPr>
              <a:t>did</a:t>
            </a:r>
            <a:r>
              <a:rPr kumimoji="1" lang="en-US">
                <a:ea typeface="ＭＳ Ｐゴシック" charset="0"/>
              </a:rPr>
              <a:t> </a:t>
            </a:r>
            <a:r>
              <a:rPr kumimoji="1" lang="en-US" sz="3600">
                <a:latin typeface="Calibri" charset="0"/>
                <a:ea typeface="ＭＳ Ｐゴシック" charset="0"/>
              </a:rPr>
              <a:t>not</a:t>
            </a:r>
            <a:r>
              <a:rPr kumimoji="1" lang="en-US">
                <a:ea typeface="ＭＳ Ｐゴシック" charset="0"/>
              </a:rPr>
              <a:t> </a:t>
            </a:r>
            <a:r>
              <a:rPr kumimoji="1" lang="en-US" sz="3600">
                <a:latin typeface="Calibri" charset="0"/>
                <a:ea typeface="ＭＳ Ｐゴシック" charset="0"/>
              </a:rPr>
              <a:t>abolish</a:t>
            </a:r>
            <a:r>
              <a:rPr kumimoji="1" lang="en-US">
                <a:ea typeface="ＭＳ Ｐゴシック" charset="0"/>
              </a:rPr>
              <a:t> </a:t>
            </a:r>
            <a:r>
              <a:rPr kumimoji="1" lang="en-US" sz="3600">
                <a:latin typeface="Calibri" charset="0"/>
                <a:ea typeface="ＭＳ Ｐゴシック" charset="0"/>
              </a:rPr>
              <a:t>slavery</a:t>
            </a:r>
          </a:p>
        </p:txBody>
      </p:sp>
    </p:spTree>
    <p:extLst>
      <p:ext uri="{BB962C8B-B14F-4D97-AF65-F5344CB8AC3E}">
        <p14:creationId xmlns:p14="http://schemas.microsoft.com/office/powerpoint/2010/main" val="66858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11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1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1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1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1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1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1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1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1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11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11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11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11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11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11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11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11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11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11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11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11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1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1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2" grpId="0" animBg="1"/>
      <p:bldP spid="311302" grpId="1" animBg="1"/>
      <p:bldP spid="311303" grpId="0" animBg="1"/>
      <p:bldP spid="311303" grpId="1" animBg="1"/>
      <p:bldP spid="311304" grpId="0" animBg="1"/>
      <p:bldP spid="311304" grpId="1" animBg="1"/>
      <p:bldP spid="311305" grpId="0" animBg="1"/>
      <p:bldP spid="311305" grpId="1" animBg="1"/>
      <p:bldP spid="311306" grpId="0" animBg="1"/>
      <p:bldP spid="311306" grpId="1" animBg="1"/>
      <p:bldP spid="31130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838200"/>
            <a:ext cx="9144000" cy="601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sz="3600" dirty="0"/>
              <a:t>From 1800 to 1860, sectional tension increased in America as slavery expanded into the West</a:t>
            </a:r>
          </a:p>
          <a:p>
            <a:pPr lvl="1">
              <a:lnSpc>
                <a:spcPct val="90000"/>
              </a:lnSpc>
            </a:pPr>
            <a:r>
              <a:rPr lang="ja-JP" altLang="en-US" sz="3600" dirty="0"/>
              <a:t>“</a:t>
            </a:r>
            <a:r>
              <a:rPr lang="en-US" altLang="ja-JP" sz="3600" b="1" dirty="0"/>
              <a:t>King Cotton</a:t>
            </a:r>
            <a:r>
              <a:rPr lang="ja-JP" altLang="en-US" sz="3600" dirty="0"/>
              <a:t>”</a:t>
            </a:r>
            <a:r>
              <a:rPr lang="en-US" altLang="ja-JP" sz="3600" dirty="0"/>
              <a:t> became dominant </a:t>
            </a:r>
            <a:br>
              <a:rPr lang="en-US" altLang="ja-JP" sz="3600" dirty="0"/>
            </a:br>
            <a:r>
              <a:rPr lang="en-US" altLang="ja-JP" sz="3600" dirty="0"/>
              <a:t>&amp; increased slavery in the </a:t>
            </a:r>
            <a:r>
              <a:rPr lang="en-US" altLang="ja-JP" sz="3600" b="1" dirty="0"/>
              <a:t>South</a:t>
            </a:r>
          </a:p>
          <a:p>
            <a:pPr lvl="1">
              <a:lnSpc>
                <a:spcPct val="90000"/>
              </a:lnSpc>
            </a:pPr>
            <a:r>
              <a:rPr lang="en-US" altLang="x-none" sz="3600" dirty="0"/>
              <a:t>During </a:t>
            </a:r>
            <a:r>
              <a:rPr lang="en-US" altLang="x-none" sz="3600" b="1" dirty="0"/>
              <a:t>Manifest Destiny</a:t>
            </a:r>
            <a:r>
              <a:rPr lang="en-US" altLang="x-none" sz="3600" dirty="0"/>
              <a:t>, slavery tensions increased as Texas &amp; the Mexican Cession were added</a:t>
            </a:r>
          </a:p>
          <a:p>
            <a:pPr lvl="1">
              <a:lnSpc>
                <a:spcPct val="90000"/>
              </a:lnSpc>
            </a:pPr>
            <a:r>
              <a:rPr lang="en-US" altLang="x-none" sz="3600" dirty="0"/>
              <a:t>The </a:t>
            </a:r>
            <a:r>
              <a:rPr lang="en-US" altLang="x-none" sz="3600" b="1" dirty="0"/>
              <a:t>Compromises of 1820 &amp; 1850 </a:t>
            </a:r>
            <a:r>
              <a:rPr lang="en-US" altLang="x-none" sz="3600" dirty="0"/>
              <a:t>only </a:t>
            </a:r>
            <a:r>
              <a:rPr lang="en-US" altLang="x-none" sz="3600" b="1" dirty="0"/>
              <a:t>temporarily settled the issue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8915400" cy="9144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+mj-cs"/>
              </a:rPr>
              <a:t>Slavery in American History </a:t>
            </a:r>
          </a:p>
        </p:txBody>
      </p:sp>
    </p:spTree>
    <p:extLst>
      <p:ext uri="{BB962C8B-B14F-4D97-AF65-F5344CB8AC3E}">
        <p14:creationId xmlns:p14="http://schemas.microsoft.com/office/powerpoint/2010/main" val="41245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x-none" altLang="x-none"/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  <p:pic>
        <p:nvPicPr>
          <p:cNvPr id="15363" name="Picture 5" descr="203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4" y="609600"/>
            <a:ext cx="5018087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 descr="203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9" b="5746"/>
          <a:stretch>
            <a:fillRect/>
          </a:stretch>
        </p:blipFill>
        <p:spPr bwMode="auto">
          <a:xfrm>
            <a:off x="6172200" y="609600"/>
            <a:ext cx="44196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8" descr="203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12" t="79950" r="2296" b="2251"/>
          <a:stretch>
            <a:fillRect/>
          </a:stretch>
        </p:blipFill>
        <p:spPr bwMode="auto">
          <a:xfrm>
            <a:off x="4495800" y="5487988"/>
            <a:ext cx="2052638" cy="1371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9" descr="203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8" t="82222" r="56351" b="15555"/>
          <a:stretch>
            <a:fillRect/>
          </a:stretch>
        </p:blipFill>
        <p:spPr bwMode="auto">
          <a:xfrm>
            <a:off x="9372600" y="5410201"/>
            <a:ext cx="12192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258" name="Text Box 10"/>
          <p:cNvSpPr txBox="1">
            <a:spLocks noChangeArrowheads="1"/>
          </p:cNvSpPr>
          <p:nvPr/>
        </p:nvSpPr>
        <p:spPr bwMode="auto">
          <a:xfrm>
            <a:off x="1687513" y="6248401"/>
            <a:ext cx="1295400" cy="5632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sz="3600">
                <a:latin typeface="Calibri" charset="0"/>
                <a:ea typeface="ＭＳ Ｐゴシック" charset="0"/>
              </a:rPr>
              <a:t>1790</a:t>
            </a:r>
          </a:p>
        </p:txBody>
      </p:sp>
      <p:sp>
        <p:nvSpPr>
          <p:cNvPr id="309259" name="Text Box 11"/>
          <p:cNvSpPr txBox="1">
            <a:spLocks noChangeArrowheads="1"/>
          </p:cNvSpPr>
          <p:nvPr/>
        </p:nvSpPr>
        <p:spPr bwMode="auto">
          <a:xfrm>
            <a:off x="9296400" y="6248401"/>
            <a:ext cx="1295400" cy="5632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sz="3600">
                <a:latin typeface="Calibri" charset="0"/>
                <a:ea typeface="ＭＳ Ｐゴシック" charset="0"/>
              </a:rPr>
              <a:t>1830</a:t>
            </a:r>
          </a:p>
        </p:txBody>
      </p:sp>
      <p:sp>
        <p:nvSpPr>
          <p:cNvPr id="309260" name="Rectangle 12"/>
          <p:cNvSpPr>
            <a:spLocks noChangeArrowheads="1"/>
          </p:cNvSpPr>
          <p:nvPr/>
        </p:nvSpPr>
        <p:spPr bwMode="auto">
          <a:xfrm>
            <a:off x="1676400" y="92076"/>
            <a:ext cx="8839200" cy="100012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kumimoji="1" lang="en-US" sz="3600">
                <a:latin typeface="Calibri" charset="0"/>
                <a:ea typeface="ＭＳ Ｐゴシック" charset="0"/>
              </a:rPr>
              <a:t>From 1800 to 1860, sectional tension increased as slavery expanded into the West</a:t>
            </a:r>
          </a:p>
        </p:txBody>
      </p:sp>
      <p:sp>
        <p:nvSpPr>
          <p:cNvPr id="309262" name="AutoShape 14"/>
          <p:cNvSpPr>
            <a:spLocks noChangeArrowheads="1"/>
          </p:cNvSpPr>
          <p:nvPr/>
        </p:nvSpPr>
        <p:spPr bwMode="auto">
          <a:xfrm>
            <a:off x="1828800" y="1219200"/>
            <a:ext cx="6324600" cy="990600"/>
          </a:xfrm>
          <a:prstGeom prst="wedgeRectCallout">
            <a:avLst>
              <a:gd name="adj1" fmla="val 38579"/>
              <a:gd name="adj2" fmla="val 327884"/>
            </a:avLst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1" lang="ja-JP" altLang="en-US" sz="3600" b="0" dirty="0">
                <a:latin typeface="Arial" charset="0"/>
              </a:rPr>
              <a:t>“</a:t>
            </a:r>
            <a:r>
              <a:rPr kumimoji="1" lang="en-US" altLang="ja-JP" sz="3600" b="0" dirty="0">
                <a:latin typeface="Calibri" charset="0"/>
              </a:rPr>
              <a:t>King Cotton</a:t>
            </a:r>
            <a:r>
              <a:rPr kumimoji="1" lang="ja-JP" altLang="en-US" sz="3600" b="0" dirty="0">
                <a:latin typeface="Arial" charset="0"/>
              </a:rPr>
              <a:t>”</a:t>
            </a:r>
            <a:r>
              <a:rPr kumimoji="1" lang="en-US" altLang="ja-JP" sz="3600" b="0" dirty="0">
                <a:latin typeface="Calibri" charset="0"/>
              </a:rPr>
              <a:t> became dominant &amp; increased slavery in the South</a:t>
            </a:r>
            <a:endParaRPr lang="en-US" altLang="x-none" sz="36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4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9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9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914400"/>
          </a:xfrm>
        </p:spPr>
        <p:txBody>
          <a:bodyPr/>
          <a:lstStyle/>
          <a:p>
            <a:r>
              <a:rPr lang="en-US" altLang="x-none" sz="4000">
                <a:latin typeface="Calibri" charset="0"/>
              </a:rPr>
              <a:t>Slavery in America, 1860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  <p:pic>
        <p:nvPicPr>
          <p:cNvPr id="16387" name="Picture 5" descr="203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9144000" cy="579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278" name="Rectangle 6"/>
          <p:cNvSpPr>
            <a:spLocks noChangeArrowheads="1"/>
          </p:cNvSpPr>
          <p:nvPr/>
        </p:nvSpPr>
        <p:spPr bwMode="auto">
          <a:xfrm>
            <a:off x="1676400" y="66676"/>
            <a:ext cx="8839200" cy="1000125"/>
          </a:xfrm>
          <a:prstGeom prst="rect">
            <a:avLst/>
          </a:prstGeom>
          <a:solidFill>
            <a:srgbClr val="CCC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kumimoji="1" lang="en-US" sz="3600">
                <a:latin typeface="Calibri" charset="0"/>
                <a:ea typeface="ＭＳ Ｐゴシック" charset="0"/>
              </a:rPr>
              <a:t>From 1800 to 1860, sectional tension increased as slavery expanded into the West</a:t>
            </a:r>
          </a:p>
        </p:txBody>
      </p:sp>
      <p:sp>
        <p:nvSpPr>
          <p:cNvPr id="310279" name="Text Box 7"/>
          <p:cNvSpPr txBox="1">
            <a:spLocks noChangeArrowheads="1"/>
          </p:cNvSpPr>
          <p:nvPr/>
        </p:nvSpPr>
        <p:spPr bwMode="auto">
          <a:xfrm>
            <a:off x="9296400" y="6248401"/>
            <a:ext cx="1295400" cy="5632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sz="3600">
                <a:latin typeface="Calibri" charset="0"/>
                <a:ea typeface="ＭＳ Ｐゴシック" charset="0"/>
              </a:rPr>
              <a:t>1860</a:t>
            </a:r>
          </a:p>
        </p:txBody>
      </p:sp>
      <p:sp>
        <p:nvSpPr>
          <p:cNvPr id="310280" name="Freeform 8"/>
          <p:cNvSpPr>
            <a:spLocks/>
          </p:cNvSpPr>
          <p:nvPr/>
        </p:nvSpPr>
        <p:spPr bwMode="auto">
          <a:xfrm>
            <a:off x="3967163" y="3059114"/>
            <a:ext cx="2843212" cy="3563937"/>
          </a:xfrm>
          <a:custGeom>
            <a:avLst/>
            <a:gdLst>
              <a:gd name="T0" fmla="*/ 261 w 1791"/>
              <a:gd name="T1" fmla="*/ 1421 h 2245"/>
              <a:gd name="T2" fmla="*/ 333 w 1791"/>
              <a:gd name="T3" fmla="*/ 1511 h 2245"/>
              <a:gd name="T4" fmla="*/ 399 w 1791"/>
              <a:gd name="T5" fmla="*/ 1577 h 2245"/>
              <a:gd name="T6" fmla="*/ 405 w 1791"/>
              <a:gd name="T7" fmla="*/ 1595 h 2245"/>
              <a:gd name="T8" fmla="*/ 423 w 1791"/>
              <a:gd name="T9" fmla="*/ 1601 h 2245"/>
              <a:gd name="T10" fmla="*/ 459 w 1791"/>
              <a:gd name="T11" fmla="*/ 1697 h 2245"/>
              <a:gd name="T12" fmla="*/ 465 w 1791"/>
              <a:gd name="T13" fmla="*/ 1715 h 2245"/>
              <a:gd name="T14" fmla="*/ 519 w 1791"/>
              <a:gd name="T15" fmla="*/ 1751 h 2245"/>
              <a:gd name="T16" fmla="*/ 537 w 1791"/>
              <a:gd name="T17" fmla="*/ 1769 h 2245"/>
              <a:gd name="T18" fmla="*/ 597 w 1791"/>
              <a:gd name="T19" fmla="*/ 1823 h 2245"/>
              <a:gd name="T20" fmla="*/ 663 w 1791"/>
              <a:gd name="T21" fmla="*/ 1781 h 2245"/>
              <a:gd name="T22" fmla="*/ 675 w 1791"/>
              <a:gd name="T23" fmla="*/ 1763 h 2245"/>
              <a:gd name="T24" fmla="*/ 741 w 1791"/>
              <a:gd name="T25" fmla="*/ 1721 h 2245"/>
              <a:gd name="T26" fmla="*/ 837 w 1791"/>
              <a:gd name="T27" fmla="*/ 1709 h 2245"/>
              <a:gd name="T28" fmla="*/ 867 w 1791"/>
              <a:gd name="T29" fmla="*/ 1757 h 2245"/>
              <a:gd name="T30" fmla="*/ 909 w 1791"/>
              <a:gd name="T31" fmla="*/ 1799 h 2245"/>
              <a:gd name="T32" fmla="*/ 987 w 1791"/>
              <a:gd name="T33" fmla="*/ 1937 h 2245"/>
              <a:gd name="T34" fmla="*/ 1065 w 1791"/>
              <a:gd name="T35" fmla="*/ 2021 h 2245"/>
              <a:gd name="T36" fmla="*/ 1113 w 1791"/>
              <a:gd name="T37" fmla="*/ 2141 h 2245"/>
              <a:gd name="T38" fmla="*/ 1125 w 1791"/>
              <a:gd name="T39" fmla="*/ 2183 h 2245"/>
              <a:gd name="T40" fmla="*/ 1167 w 1791"/>
              <a:gd name="T41" fmla="*/ 2189 h 2245"/>
              <a:gd name="T42" fmla="*/ 1203 w 1791"/>
              <a:gd name="T43" fmla="*/ 2207 h 2245"/>
              <a:gd name="T44" fmla="*/ 1293 w 1791"/>
              <a:gd name="T45" fmla="*/ 2237 h 2245"/>
              <a:gd name="T46" fmla="*/ 1389 w 1791"/>
              <a:gd name="T47" fmla="*/ 2231 h 2245"/>
              <a:gd name="T48" fmla="*/ 1359 w 1791"/>
              <a:gd name="T49" fmla="*/ 2171 h 2245"/>
              <a:gd name="T50" fmla="*/ 1353 w 1791"/>
              <a:gd name="T51" fmla="*/ 2075 h 2245"/>
              <a:gd name="T52" fmla="*/ 1383 w 1791"/>
              <a:gd name="T53" fmla="*/ 1961 h 2245"/>
              <a:gd name="T54" fmla="*/ 1449 w 1791"/>
              <a:gd name="T55" fmla="*/ 1913 h 2245"/>
              <a:gd name="T56" fmla="*/ 1467 w 1791"/>
              <a:gd name="T57" fmla="*/ 1901 h 2245"/>
              <a:gd name="T58" fmla="*/ 1551 w 1791"/>
              <a:gd name="T59" fmla="*/ 1847 h 2245"/>
              <a:gd name="T60" fmla="*/ 1665 w 1791"/>
              <a:gd name="T61" fmla="*/ 1781 h 2245"/>
              <a:gd name="T62" fmla="*/ 1737 w 1791"/>
              <a:gd name="T63" fmla="*/ 1739 h 2245"/>
              <a:gd name="T64" fmla="*/ 1761 w 1791"/>
              <a:gd name="T65" fmla="*/ 1685 h 2245"/>
              <a:gd name="T66" fmla="*/ 1791 w 1791"/>
              <a:gd name="T67" fmla="*/ 1535 h 2245"/>
              <a:gd name="T68" fmla="*/ 1737 w 1791"/>
              <a:gd name="T69" fmla="*/ 1421 h 2245"/>
              <a:gd name="T70" fmla="*/ 1701 w 1791"/>
              <a:gd name="T71" fmla="*/ 1361 h 2245"/>
              <a:gd name="T72" fmla="*/ 1695 w 1791"/>
              <a:gd name="T73" fmla="*/ 1229 h 2245"/>
              <a:gd name="T74" fmla="*/ 1593 w 1791"/>
              <a:gd name="T75" fmla="*/ 1145 h 2245"/>
              <a:gd name="T76" fmla="*/ 1569 w 1791"/>
              <a:gd name="T77" fmla="*/ 1115 h 2245"/>
              <a:gd name="T78" fmla="*/ 1509 w 1791"/>
              <a:gd name="T79" fmla="*/ 1145 h 2245"/>
              <a:gd name="T80" fmla="*/ 1395 w 1791"/>
              <a:gd name="T81" fmla="*/ 1139 h 2245"/>
              <a:gd name="T82" fmla="*/ 1239 w 1791"/>
              <a:gd name="T83" fmla="*/ 1145 h 2245"/>
              <a:gd name="T84" fmla="*/ 1083 w 1791"/>
              <a:gd name="T85" fmla="*/ 1121 h 2245"/>
              <a:gd name="T86" fmla="*/ 1023 w 1791"/>
              <a:gd name="T87" fmla="*/ 1103 h 2245"/>
              <a:gd name="T88" fmla="*/ 999 w 1791"/>
              <a:gd name="T89" fmla="*/ 779 h 2245"/>
              <a:gd name="T90" fmla="*/ 933 w 1791"/>
              <a:gd name="T91" fmla="*/ 628 h 2245"/>
              <a:gd name="T92" fmla="*/ 807 w 1791"/>
              <a:gd name="T93" fmla="*/ 586 h 2245"/>
              <a:gd name="T94" fmla="*/ 503 w 1791"/>
              <a:gd name="T95" fmla="*/ 576 h 2245"/>
              <a:gd name="T96" fmla="*/ 147 w 1791"/>
              <a:gd name="T97" fmla="*/ 482 h 2245"/>
              <a:gd name="T98" fmla="*/ 189 w 1791"/>
              <a:gd name="T99" fmla="*/ 10 h 2245"/>
              <a:gd name="T100" fmla="*/ 74 w 1791"/>
              <a:gd name="T101" fmla="*/ 0 h 2245"/>
              <a:gd name="T102" fmla="*/ 0 w 1791"/>
              <a:gd name="T103" fmla="*/ 681 h 2245"/>
              <a:gd name="T104" fmla="*/ 168 w 1791"/>
              <a:gd name="T105" fmla="*/ 827 h 2245"/>
              <a:gd name="T106" fmla="*/ 84 w 1791"/>
              <a:gd name="T107" fmla="*/ 1382 h 2245"/>
              <a:gd name="T108" fmla="*/ 241 w 1791"/>
              <a:gd name="T109" fmla="*/ 1435 h 2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91" h="2245">
                <a:moveTo>
                  <a:pt x="261" y="1421"/>
                </a:moveTo>
                <a:cubicBezTo>
                  <a:pt x="273" y="1436"/>
                  <a:pt x="315" y="1494"/>
                  <a:pt x="333" y="1511"/>
                </a:cubicBezTo>
                <a:cubicBezTo>
                  <a:pt x="356" y="1537"/>
                  <a:pt x="387" y="1563"/>
                  <a:pt x="399" y="1577"/>
                </a:cubicBezTo>
                <a:cubicBezTo>
                  <a:pt x="401" y="1583"/>
                  <a:pt x="401" y="1591"/>
                  <a:pt x="405" y="1595"/>
                </a:cubicBezTo>
                <a:cubicBezTo>
                  <a:pt x="409" y="1599"/>
                  <a:pt x="417" y="1599"/>
                  <a:pt x="423" y="1601"/>
                </a:cubicBezTo>
                <a:cubicBezTo>
                  <a:pt x="428" y="1656"/>
                  <a:pt x="419" y="1670"/>
                  <a:pt x="459" y="1697"/>
                </a:cubicBezTo>
                <a:cubicBezTo>
                  <a:pt x="461" y="1703"/>
                  <a:pt x="461" y="1711"/>
                  <a:pt x="465" y="1715"/>
                </a:cubicBezTo>
                <a:cubicBezTo>
                  <a:pt x="480" y="1730"/>
                  <a:pt x="504" y="1736"/>
                  <a:pt x="519" y="1751"/>
                </a:cubicBezTo>
                <a:cubicBezTo>
                  <a:pt x="525" y="1757"/>
                  <a:pt x="530" y="1765"/>
                  <a:pt x="537" y="1769"/>
                </a:cubicBezTo>
                <a:cubicBezTo>
                  <a:pt x="549" y="1776"/>
                  <a:pt x="582" y="1819"/>
                  <a:pt x="597" y="1823"/>
                </a:cubicBezTo>
                <a:cubicBezTo>
                  <a:pt x="623" y="1840"/>
                  <a:pt x="638" y="1798"/>
                  <a:pt x="663" y="1781"/>
                </a:cubicBezTo>
                <a:cubicBezTo>
                  <a:pt x="667" y="1775"/>
                  <a:pt x="672" y="1770"/>
                  <a:pt x="675" y="1763"/>
                </a:cubicBezTo>
                <a:cubicBezTo>
                  <a:pt x="699" y="1709"/>
                  <a:pt x="666" y="1729"/>
                  <a:pt x="741" y="1721"/>
                </a:cubicBezTo>
                <a:cubicBezTo>
                  <a:pt x="778" y="1696"/>
                  <a:pt x="785" y="1704"/>
                  <a:pt x="837" y="1709"/>
                </a:cubicBezTo>
                <a:cubicBezTo>
                  <a:pt x="845" y="1734"/>
                  <a:pt x="841" y="1748"/>
                  <a:pt x="867" y="1757"/>
                </a:cubicBezTo>
                <a:cubicBezTo>
                  <a:pt x="875" y="1781"/>
                  <a:pt x="885" y="1791"/>
                  <a:pt x="909" y="1799"/>
                </a:cubicBezTo>
                <a:cubicBezTo>
                  <a:pt x="943" y="1844"/>
                  <a:pt x="936" y="1903"/>
                  <a:pt x="987" y="1937"/>
                </a:cubicBezTo>
                <a:cubicBezTo>
                  <a:pt x="1007" y="1997"/>
                  <a:pt x="1015" y="1988"/>
                  <a:pt x="1065" y="2021"/>
                </a:cubicBezTo>
                <a:cubicBezTo>
                  <a:pt x="1074" y="2066"/>
                  <a:pt x="1099" y="2098"/>
                  <a:pt x="1113" y="2141"/>
                </a:cubicBezTo>
                <a:cubicBezTo>
                  <a:pt x="1118" y="2155"/>
                  <a:pt x="1113" y="2175"/>
                  <a:pt x="1125" y="2183"/>
                </a:cubicBezTo>
                <a:cubicBezTo>
                  <a:pt x="1137" y="2190"/>
                  <a:pt x="1153" y="2187"/>
                  <a:pt x="1167" y="2189"/>
                </a:cubicBezTo>
                <a:cubicBezTo>
                  <a:pt x="1180" y="2193"/>
                  <a:pt x="1190" y="2203"/>
                  <a:pt x="1203" y="2207"/>
                </a:cubicBezTo>
                <a:cubicBezTo>
                  <a:pt x="1235" y="2218"/>
                  <a:pt x="1264" y="2218"/>
                  <a:pt x="1293" y="2237"/>
                </a:cubicBezTo>
                <a:cubicBezTo>
                  <a:pt x="1325" y="2235"/>
                  <a:pt x="1360" y="2245"/>
                  <a:pt x="1389" y="2231"/>
                </a:cubicBezTo>
                <a:cubicBezTo>
                  <a:pt x="1403" y="2224"/>
                  <a:pt x="1362" y="2175"/>
                  <a:pt x="1359" y="2171"/>
                </a:cubicBezTo>
                <a:cubicBezTo>
                  <a:pt x="1340" y="2114"/>
                  <a:pt x="1347" y="2151"/>
                  <a:pt x="1353" y="2075"/>
                </a:cubicBezTo>
                <a:cubicBezTo>
                  <a:pt x="1356" y="2034"/>
                  <a:pt x="1339" y="1976"/>
                  <a:pt x="1383" y="1961"/>
                </a:cubicBezTo>
                <a:cubicBezTo>
                  <a:pt x="1399" y="1937"/>
                  <a:pt x="1423" y="1930"/>
                  <a:pt x="1449" y="1913"/>
                </a:cubicBezTo>
                <a:cubicBezTo>
                  <a:pt x="1455" y="1909"/>
                  <a:pt x="1467" y="1901"/>
                  <a:pt x="1467" y="1901"/>
                </a:cubicBezTo>
                <a:cubicBezTo>
                  <a:pt x="1485" y="1875"/>
                  <a:pt x="1520" y="1857"/>
                  <a:pt x="1551" y="1847"/>
                </a:cubicBezTo>
                <a:cubicBezTo>
                  <a:pt x="1585" y="1813"/>
                  <a:pt x="1620" y="1796"/>
                  <a:pt x="1665" y="1781"/>
                </a:cubicBezTo>
                <a:cubicBezTo>
                  <a:pt x="1691" y="1772"/>
                  <a:pt x="1710" y="1748"/>
                  <a:pt x="1737" y="1739"/>
                </a:cubicBezTo>
                <a:cubicBezTo>
                  <a:pt x="1748" y="1723"/>
                  <a:pt x="1761" y="1685"/>
                  <a:pt x="1761" y="1685"/>
                </a:cubicBezTo>
                <a:cubicBezTo>
                  <a:pt x="1767" y="1635"/>
                  <a:pt x="1775" y="1583"/>
                  <a:pt x="1791" y="1535"/>
                </a:cubicBezTo>
                <a:cubicBezTo>
                  <a:pt x="1784" y="1479"/>
                  <a:pt x="1783" y="1452"/>
                  <a:pt x="1737" y="1421"/>
                </a:cubicBezTo>
                <a:cubicBezTo>
                  <a:pt x="1722" y="1398"/>
                  <a:pt x="1708" y="1388"/>
                  <a:pt x="1701" y="1361"/>
                </a:cubicBezTo>
                <a:cubicBezTo>
                  <a:pt x="1699" y="1317"/>
                  <a:pt x="1699" y="1273"/>
                  <a:pt x="1695" y="1229"/>
                </a:cubicBezTo>
                <a:cubicBezTo>
                  <a:pt x="1689" y="1160"/>
                  <a:pt x="1640" y="1161"/>
                  <a:pt x="1593" y="1145"/>
                </a:cubicBezTo>
                <a:cubicBezTo>
                  <a:pt x="1572" y="1131"/>
                  <a:pt x="1583" y="1115"/>
                  <a:pt x="1569" y="1115"/>
                </a:cubicBezTo>
                <a:cubicBezTo>
                  <a:pt x="1555" y="1115"/>
                  <a:pt x="1538" y="1141"/>
                  <a:pt x="1509" y="1145"/>
                </a:cubicBezTo>
                <a:cubicBezTo>
                  <a:pt x="1496" y="1145"/>
                  <a:pt x="1408" y="1140"/>
                  <a:pt x="1395" y="1139"/>
                </a:cubicBezTo>
                <a:cubicBezTo>
                  <a:pt x="1351" y="1135"/>
                  <a:pt x="1283" y="1147"/>
                  <a:pt x="1239" y="1145"/>
                </a:cubicBezTo>
                <a:cubicBezTo>
                  <a:pt x="1187" y="1142"/>
                  <a:pt x="1119" y="1128"/>
                  <a:pt x="1083" y="1121"/>
                </a:cubicBezTo>
                <a:cubicBezTo>
                  <a:pt x="1047" y="1114"/>
                  <a:pt x="1037" y="1160"/>
                  <a:pt x="1023" y="1103"/>
                </a:cubicBezTo>
                <a:cubicBezTo>
                  <a:pt x="997" y="1090"/>
                  <a:pt x="1011" y="737"/>
                  <a:pt x="999" y="779"/>
                </a:cubicBezTo>
                <a:lnTo>
                  <a:pt x="933" y="628"/>
                </a:lnTo>
                <a:cubicBezTo>
                  <a:pt x="901" y="596"/>
                  <a:pt x="879" y="595"/>
                  <a:pt x="807" y="586"/>
                </a:cubicBezTo>
                <a:cubicBezTo>
                  <a:pt x="735" y="577"/>
                  <a:pt x="613" y="593"/>
                  <a:pt x="503" y="576"/>
                </a:cubicBezTo>
                <a:cubicBezTo>
                  <a:pt x="388" y="545"/>
                  <a:pt x="208" y="578"/>
                  <a:pt x="147" y="482"/>
                </a:cubicBezTo>
                <a:lnTo>
                  <a:pt x="189" y="10"/>
                </a:lnTo>
                <a:lnTo>
                  <a:pt x="74" y="0"/>
                </a:lnTo>
                <a:lnTo>
                  <a:pt x="0" y="681"/>
                </a:lnTo>
                <a:cubicBezTo>
                  <a:pt x="16" y="819"/>
                  <a:pt x="154" y="710"/>
                  <a:pt x="168" y="827"/>
                </a:cubicBezTo>
                <a:cubicBezTo>
                  <a:pt x="182" y="944"/>
                  <a:pt x="72" y="1281"/>
                  <a:pt x="84" y="1382"/>
                </a:cubicBezTo>
                <a:cubicBezTo>
                  <a:pt x="96" y="1483"/>
                  <a:pt x="208" y="1424"/>
                  <a:pt x="241" y="1435"/>
                </a:cubicBezTo>
              </a:path>
            </a:pathLst>
          </a:custGeom>
          <a:solidFill>
            <a:srgbClr val="CCFFCC">
              <a:alpha val="30000"/>
            </a:srgbClr>
          </a:solidFill>
          <a:ln w="50800" cap="flat" cmpd="sng">
            <a:solidFill>
              <a:srgbClr val="008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310283" name="Freeform 11"/>
          <p:cNvSpPr>
            <a:spLocks/>
          </p:cNvSpPr>
          <p:nvPr/>
        </p:nvSpPr>
        <p:spPr bwMode="auto">
          <a:xfrm>
            <a:off x="1524000" y="2609851"/>
            <a:ext cx="2743200" cy="2727325"/>
          </a:xfrm>
          <a:custGeom>
            <a:avLst/>
            <a:gdLst>
              <a:gd name="T0" fmla="*/ 1592 w 1728"/>
              <a:gd name="T1" fmla="*/ 1718 h 1718"/>
              <a:gd name="T2" fmla="*/ 1519 w 1728"/>
              <a:gd name="T3" fmla="*/ 1718 h 1718"/>
              <a:gd name="T4" fmla="*/ 1296 w 1728"/>
              <a:gd name="T5" fmla="*/ 1716 h 1718"/>
              <a:gd name="T6" fmla="*/ 1200 w 1728"/>
              <a:gd name="T7" fmla="*/ 1668 h 1718"/>
              <a:gd name="T8" fmla="*/ 1152 w 1728"/>
              <a:gd name="T9" fmla="*/ 1620 h 1718"/>
              <a:gd name="T10" fmla="*/ 960 w 1728"/>
              <a:gd name="T11" fmla="*/ 1572 h 1718"/>
              <a:gd name="T12" fmla="*/ 864 w 1728"/>
              <a:gd name="T13" fmla="*/ 1476 h 1718"/>
              <a:gd name="T14" fmla="*/ 576 w 1728"/>
              <a:gd name="T15" fmla="*/ 1428 h 1718"/>
              <a:gd name="T16" fmla="*/ 528 w 1728"/>
              <a:gd name="T17" fmla="*/ 1332 h 1718"/>
              <a:gd name="T18" fmla="*/ 432 w 1728"/>
              <a:gd name="T19" fmla="*/ 1236 h 1718"/>
              <a:gd name="T20" fmla="*/ 336 w 1728"/>
              <a:gd name="T21" fmla="*/ 1092 h 1718"/>
              <a:gd name="T22" fmla="*/ 240 w 1728"/>
              <a:gd name="T23" fmla="*/ 1092 h 1718"/>
              <a:gd name="T24" fmla="*/ 192 w 1728"/>
              <a:gd name="T25" fmla="*/ 996 h 1718"/>
              <a:gd name="T26" fmla="*/ 144 w 1728"/>
              <a:gd name="T27" fmla="*/ 804 h 1718"/>
              <a:gd name="T28" fmla="*/ 144 w 1728"/>
              <a:gd name="T29" fmla="*/ 660 h 1718"/>
              <a:gd name="T30" fmla="*/ 96 w 1728"/>
              <a:gd name="T31" fmla="*/ 564 h 1718"/>
              <a:gd name="T32" fmla="*/ 0 w 1728"/>
              <a:gd name="T33" fmla="*/ 420 h 1718"/>
              <a:gd name="T34" fmla="*/ 0 w 1728"/>
              <a:gd name="T35" fmla="*/ 276 h 1718"/>
              <a:gd name="T36" fmla="*/ 48 w 1728"/>
              <a:gd name="T37" fmla="*/ 180 h 1718"/>
              <a:gd name="T38" fmla="*/ 84 w 1728"/>
              <a:gd name="T39" fmla="*/ 0 h 1718"/>
              <a:gd name="T40" fmla="*/ 1632 w 1728"/>
              <a:gd name="T41" fmla="*/ 276 h 1718"/>
              <a:gd name="T42" fmla="*/ 1536 w 1728"/>
              <a:gd name="T43" fmla="*/ 948 h 1718"/>
              <a:gd name="T44" fmla="*/ 1571 w 1728"/>
              <a:gd name="T45" fmla="*/ 1027 h 1718"/>
              <a:gd name="T46" fmla="*/ 1680 w 1728"/>
              <a:gd name="T47" fmla="*/ 1044 h 1718"/>
              <a:gd name="T48" fmla="*/ 1728 w 1728"/>
              <a:gd name="T49" fmla="*/ 1140 h 1718"/>
              <a:gd name="T50" fmla="*/ 1632 w 1728"/>
              <a:gd name="T51" fmla="*/ 1620 h 1718"/>
              <a:gd name="T52" fmla="*/ 1592 w 1728"/>
              <a:gd name="T53" fmla="*/ 1718 h 1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28" h="1718">
                <a:moveTo>
                  <a:pt x="1592" y="1718"/>
                </a:moveTo>
                <a:cubicBezTo>
                  <a:pt x="1568" y="1718"/>
                  <a:pt x="1543" y="1718"/>
                  <a:pt x="1519" y="1718"/>
                </a:cubicBezTo>
                <a:lnTo>
                  <a:pt x="1296" y="1716"/>
                </a:lnTo>
                <a:lnTo>
                  <a:pt x="1200" y="1668"/>
                </a:lnTo>
                <a:lnTo>
                  <a:pt x="1152" y="1620"/>
                </a:lnTo>
                <a:lnTo>
                  <a:pt x="960" y="1572"/>
                </a:lnTo>
                <a:lnTo>
                  <a:pt x="864" y="1476"/>
                </a:lnTo>
                <a:lnTo>
                  <a:pt x="576" y="1428"/>
                </a:lnTo>
                <a:lnTo>
                  <a:pt x="528" y="1332"/>
                </a:lnTo>
                <a:lnTo>
                  <a:pt x="432" y="1236"/>
                </a:lnTo>
                <a:lnTo>
                  <a:pt x="336" y="1092"/>
                </a:lnTo>
                <a:lnTo>
                  <a:pt x="240" y="1092"/>
                </a:lnTo>
                <a:lnTo>
                  <a:pt x="192" y="996"/>
                </a:lnTo>
                <a:lnTo>
                  <a:pt x="144" y="804"/>
                </a:lnTo>
                <a:lnTo>
                  <a:pt x="144" y="660"/>
                </a:lnTo>
                <a:lnTo>
                  <a:pt x="96" y="564"/>
                </a:lnTo>
                <a:lnTo>
                  <a:pt x="0" y="420"/>
                </a:lnTo>
                <a:lnTo>
                  <a:pt x="0" y="276"/>
                </a:lnTo>
                <a:lnTo>
                  <a:pt x="48" y="180"/>
                </a:lnTo>
                <a:lnTo>
                  <a:pt x="84" y="0"/>
                </a:lnTo>
                <a:lnTo>
                  <a:pt x="1632" y="276"/>
                </a:lnTo>
                <a:lnTo>
                  <a:pt x="1536" y="948"/>
                </a:lnTo>
                <a:lnTo>
                  <a:pt x="1571" y="1027"/>
                </a:lnTo>
                <a:lnTo>
                  <a:pt x="1680" y="1044"/>
                </a:lnTo>
                <a:lnTo>
                  <a:pt x="1728" y="1140"/>
                </a:lnTo>
                <a:lnTo>
                  <a:pt x="1632" y="1620"/>
                </a:lnTo>
                <a:lnTo>
                  <a:pt x="1592" y="1718"/>
                </a:lnTo>
                <a:close/>
              </a:path>
            </a:pathLst>
          </a:custGeom>
          <a:solidFill>
            <a:srgbClr val="99CCFF">
              <a:alpha val="49001"/>
            </a:srgbClr>
          </a:solidFill>
          <a:ln w="508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310284" name="AutoShape 12"/>
          <p:cNvSpPr>
            <a:spLocks noChangeArrowheads="1"/>
          </p:cNvSpPr>
          <p:nvPr/>
        </p:nvSpPr>
        <p:spPr bwMode="auto">
          <a:xfrm>
            <a:off x="3733800" y="1295400"/>
            <a:ext cx="6705600" cy="1447800"/>
          </a:xfrm>
          <a:prstGeom prst="wedgeRectCallout">
            <a:avLst>
              <a:gd name="adj1" fmla="val -38944"/>
              <a:gd name="adj2" fmla="val 150769"/>
            </a:avLst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kumimoji="1" lang="en-US" sz="3600">
                <a:latin typeface="Calibri" charset="0"/>
                <a:ea typeface="ＭＳ Ｐゴシック" charset="0"/>
              </a:rPr>
              <a:t>During Manifest Destiny, tensions over slavery increased as </a:t>
            </a:r>
            <a:r>
              <a:rPr kumimoji="1" lang="en-US" sz="3600" u="sng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ea typeface="ＭＳ Ｐゴシック" charset="0"/>
              </a:rPr>
              <a:t>Texas</a:t>
            </a:r>
            <a:r>
              <a:rPr kumimoji="1" lang="en-US" sz="3600">
                <a:latin typeface="Calibri" charset="0"/>
                <a:ea typeface="ＭＳ Ｐゴシック" charset="0"/>
              </a:rPr>
              <a:t> &amp;  </a:t>
            </a:r>
            <a:br>
              <a:rPr kumimoji="1" lang="en-US" sz="3600">
                <a:latin typeface="Calibri" charset="0"/>
                <a:ea typeface="ＭＳ Ｐゴシック" charset="0"/>
              </a:rPr>
            </a:br>
            <a:r>
              <a:rPr kumimoji="1" lang="en-US" sz="3600">
                <a:latin typeface="Calibri" charset="0"/>
                <a:ea typeface="ＭＳ Ｐゴシック" charset="0"/>
              </a:rPr>
              <a:t>the </a:t>
            </a:r>
            <a:r>
              <a:rPr kumimoji="1" lang="en-US" sz="3600" u="sng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ea typeface="ＭＳ Ｐゴシック" charset="0"/>
              </a:rPr>
              <a:t>Mexican Cession</a:t>
            </a:r>
            <a:r>
              <a:rPr kumimoji="1" lang="en-US" sz="3600">
                <a:latin typeface="Calibri" charset="0"/>
                <a:ea typeface="ＭＳ Ｐゴシック" charset="0"/>
              </a:rPr>
              <a:t> were added</a:t>
            </a:r>
          </a:p>
        </p:txBody>
      </p:sp>
      <p:sp>
        <p:nvSpPr>
          <p:cNvPr id="310286" name="Oval 14"/>
          <p:cNvSpPr>
            <a:spLocks noChangeArrowheads="1"/>
          </p:cNvSpPr>
          <p:nvPr/>
        </p:nvSpPr>
        <p:spPr bwMode="auto">
          <a:xfrm>
            <a:off x="6324600" y="3200400"/>
            <a:ext cx="1219200" cy="1295400"/>
          </a:xfrm>
          <a:prstGeom prst="ellips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310287" name="AutoShape 15"/>
          <p:cNvSpPr>
            <a:spLocks noChangeArrowheads="1"/>
          </p:cNvSpPr>
          <p:nvPr/>
        </p:nvSpPr>
        <p:spPr bwMode="auto">
          <a:xfrm>
            <a:off x="2743200" y="914400"/>
            <a:ext cx="6705600" cy="1066800"/>
          </a:xfrm>
          <a:prstGeom prst="wedgeRectCallout">
            <a:avLst>
              <a:gd name="adj1" fmla="val 10750"/>
              <a:gd name="adj2" fmla="val 188394"/>
            </a:avLst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3600">
                <a:latin typeface="Calibri" charset="0"/>
                <a:ea typeface="ＭＳ Ｐゴシック" charset="0"/>
              </a:rPr>
              <a:t>The Compromises of </a:t>
            </a:r>
            <a:r>
              <a:rPr lang="en-US" sz="3600" u="sng">
                <a:solidFill>
                  <a:schemeClr val="fol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1820</a:t>
            </a:r>
            <a:r>
              <a:rPr lang="en-US" sz="3600">
                <a:latin typeface="Calibri" charset="0"/>
                <a:ea typeface="ＭＳ Ｐゴシック" charset="0"/>
              </a:rPr>
              <a:t> &amp; </a:t>
            </a:r>
            <a:r>
              <a:rPr lang="en-US" sz="3600" u="sng">
                <a:solidFill>
                  <a:srgbClr val="00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1850</a:t>
            </a:r>
            <a:r>
              <a:rPr lang="en-US" sz="3600">
                <a:latin typeface="Calibri" charset="0"/>
                <a:ea typeface="ＭＳ Ｐゴシック" charset="0"/>
              </a:rPr>
              <a:t> only temporarily settled the issue </a:t>
            </a:r>
          </a:p>
        </p:txBody>
      </p:sp>
      <p:sp>
        <p:nvSpPr>
          <p:cNvPr id="310289" name="Oval 17"/>
          <p:cNvSpPr>
            <a:spLocks noChangeArrowheads="1"/>
          </p:cNvSpPr>
          <p:nvPr/>
        </p:nvSpPr>
        <p:spPr bwMode="auto">
          <a:xfrm rot="-1474243">
            <a:off x="1676400" y="2590800"/>
            <a:ext cx="1219200" cy="2590800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310290" name="AutoShape 18"/>
          <p:cNvSpPr>
            <a:spLocks noChangeArrowheads="1"/>
          </p:cNvSpPr>
          <p:nvPr/>
        </p:nvSpPr>
        <p:spPr bwMode="auto">
          <a:xfrm>
            <a:off x="1676400" y="76200"/>
            <a:ext cx="8839200" cy="1447800"/>
          </a:xfrm>
          <a:prstGeom prst="wedgeRectCallout">
            <a:avLst>
              <a:gd name="adj1" fmla="val 38829"/>
              <a:gd name="adj2" fmla="val 104935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kumimoji="1" lang="en-US" sz="3600" dirty="0">
                <a:latin typeface="Calibri" charset="0"/>
                <a:ea typeface="ＭＳ Ｐゴシック" charset="0"/>
              </a:rPr>
              <a:t>Abolitionists like William Lloyd Garrison, Frederick Douglass, &amp; Harriet Beecher Stowe attacked slavery</a:t>
            </a:r>
          </a:p>
        </p:txBody>
      </p:sp>
      <p:sp>
        <p:nvSpPr>
          <p:cNvPr id="310291" name="AutoShape 19"/>
          <p:cNvSpPr>
            <a:spLocks noChangeArrowheads="1"/>
          </p:cNvSpPr>
          <p:nvPr/>
        </p:nvSpPr>
        <p:spPr bwMode="auto">
          <a:xfrm>
            <a:off x="1752600" y="5334000"/>
            <a:ext cx="8763000" cy="1447800"/>
          </a:xfrm>
          <a:prstGeom prst="wedgeRectCallout">
            <a:avLst>
              <a:gd name="adj1" fmla="val 31486"/>
              <a:gd name="adj2" fmla="val -129167"/>
            </a:avLst>
          </a:prstGeom>
          <a:solidFill>
            <a:srgbClr val="FFCC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1" lang="en-US" altLang="x-none" sz="3400" b="0" dirty="0">
                <a:latin typeface="Calibri" charset="0"/>
              </a:rPr>
              <a:t>Sectional events led to Civil War:    </a:t>
            </a:r>
            <a:br>
              <a:rPr kumimoji="1" lang="en-US" altLang="x-none" sz="3400" b="0" dirty="0">
                <a:latin typeface="Calibri" charset="0"/>
              </a:rPr>
            </a:br>
            <a:r>
              <a:rPr kumimoji="1" lang="en-US" altLang="x-none" sz="3400" dirty="0">
                <a:latin typeface="Calibri" charset="0"/>
              </a:rPr>
              <a:t>Bleeding Kansas, Dred Scott case, </a:t>
            </a:r>
            <a:br>
              <a:rPr kumimoji="1" lang="en-US" altLang="x-none" sz="3400" dirty="0">
                <a:latin typeface="Calibri" charset="0"/>
              </a:rPr>
            </a:br>
            <a:r>
              <a:rPr kumimoji="1" lang="en-US" altLang="x-none" sz="3400" dirty="0">
                <a:latin typeface="Calibri" charset="0"/>
              </a:rPr>
              <a:t>John Brown</a:t>
            </a:r>
            <a:r>
              <a:rPr kumimoji="1" lang="ja-JP" altLang="en-US" sz="3400" dirty="0">
                <a:latin typeface="Arial" charset="0"/>
              </a:rPr>
              <a:t>’</a:t>
            </a:r>
            <a:r>
              <a:rPr kumimoji="1" lang="en-US" altLang="ja-JP" sz="3400" dirty="0">
                <a:latin typeface="Calibri" charset="0"/>
              </a:rPr>
              <a:t>s Raid, Election of Lincoln in 1860</a:t>
            </a:r>
            <a:endParaRPr kumimoji="1" lang="en-US" altLang="x-none" sz="34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36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0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0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0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0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10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0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0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10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10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10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10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0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0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0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0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0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0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10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10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0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10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10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10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10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10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10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0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0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0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0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84" grpId="0" animBg="1"/>
      <p:bldP spid="310284" grpId="1" animBg="1"/>
      <p:bldP spid="310286" grpId="0" animBg="1"/>
      <p:bldP spid="310286" grpId="1" animBg="1"/>
      <p:bldP spid="310287" grpId="0" animBg="1"/>
      <p:bldP spid="310287" grpId="1" animBg="1"/>
      <p:bldP spid="310289" grpId="0" animBg="1"/>
      <p:bldP spid="310289" grpId="1" animBg="1"/>
      <p:bldP spid="310290" grpId="0" animBg="1"/>
      <p:bldP spid="31029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x-none" altLang="x-none"/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  <p:pic>
        <p:nvPicPr>
          <p:cNvPr id="18435" name="Picture 4" descr="TANU5_ques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2700"/>
            <a:ext cx="8763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469" name="AutoShape 5"/>
          <p:cNvSpPr>
            <a:spLocks noChangeArrowheads="1"/>
          </p:cNvSpPr>
          <p:nvPr/>
        </p:nvSpPr>
        <p:spPr bwMode="auto">
          <a:xfrm>
            <a:off x="1676400" y="76200"/>
            <a:ext cx="8839200" cy="990600"/>
          </a:xfrm>
          <a:prstGeom prst="wedgeRectCallout">
            <a:avLst>
              <a:gd name="adj1" fmla="val 35074"/>
              <a:gd name="adj2" fmla="val 161380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kumimoji="1" lang="en-US" sz="3500" dirty="0">
                <a:latin typeface="Calibri" charset="0"/>
                <a:ea typeface="ＭＳ Ｐゴシック" charset="0"/>
              </a:rPr>
              <a:t>Lincoln issued the Emancipation Proclamation in 1863 which made the Civil War about slavery</a:t>
            </a:r>
          </a:p>
        </p:txBody>
      </p:sp>
    </p:spTree>
    <p:extLst>
      <p:ext uri="{BB962C8B-B14F-4D97-AF65-F5344CB8AC3E}">
        <p14:creationId xmlns:p14="http://schemas.microsoft.com/office/powerpoint/2010/main" val="17535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30480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5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charset="0"/>
              </a:rPr>
              <a:t>Reconstruction </a:t>
            </a:r>
            <a:br>
              <a:rPr lang="en-US" sz="5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charset="0"/>
              </a:rPr>
            </a:br>
            <a:r>
              <a:rPr lang="en-US" sz="5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charset="0"/>
              </a:rPr>
              <a:t>&amp; the Jim Crow Era </a:t>
            </a:r>
            <a:br>
              <a:rPr lang="en-US" sz="5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charset="0"/>
              </a:rPr>
            </a:br>
            <a:r>
              <a:rPr lang="en-US" sz="5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charset="0"/>
              </a:rPr>
              <a:t>(1865-1954)</a:t>
            </a:r>
          </a:p>
        </p:txBody>
      </p:sp>
      <p:pic>
        <p:nvPicPr>
          <p:cNvPr id="194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30500"/>
            <a:ext cx="65532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74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x-none" altLang="x-none"/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  <p:pic>
        <p:nvPicPr>
          <p:cNvPr id="20483" name="Picture 4" descr="TANU5_ques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2700"/>
            <a:ext cx="8763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9494" name="AutoShape 6"/>
          <p:cNvSpPr>
            <a:spLocks noChangeArrowheads="1"/>
          </p:cNvSpPr>
          <p:nvPr/>
        </p:nvSpPr>
        <p:spPr bwMode="auto">
          <a:xfrm>
            <a:off x="1752600" y="76200"/>
            <a:ext cx="8763000" cy="2209800"/>
          </a:xfrm>
          <a:prstGeom prst="wedgeRectCallout">
            <a:avLst>
              <a:gd name="adj1" fmla="val 25255"/>
              <a:gd name="adj2" fmla="val 129310"/>
            </a:avLst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9250" indent="-34925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80000"/>
              </a:lnSpc>
              <a:buFont typeface="Wingdings" charset="2"/>
              <a:buNone/>
            </a:pPr>
            <a:r>
              <a:rPr kumimoji="1" lang="en-US" altLang="x-none" sz="3500" b="0" u="sng" dirty="0">
                <a:latin typeface="Calibri" charset="0"/>
              </a:rPr>
              <a:t>The Union victory in the Civil War led to the: </a:t>
            </a:r>
          </a:p>
          <a:p>
            <a:pPr>
              <a:lnSpc>
                <a:spcPct val="80000"/>
              </a:lnSpc>
              <a:buFont typeface="Wingdings" charset="2"/>
              <a:buChar char="§"/>
            </a:pPr>
            <a:r>
              <a:rPr kumimoji="1" lang="en-US" altLang="x-none" sz="3500" dirty="0">
                <a:latin typeface="Calibri" charset="0"/>
              </a:rPr>
              <a:t>13</a:t>
            </a:r>
            <a:r>
              <a:rPr kumimoji="1" lang="en-US" altLang="x-none" sz="3500" baseline="30000" dirty="0">
                <a:latin typeface="Calibri" charset="0"/>
              </a:rPr>
              <a:t>th</a:t>
            </a:r>
            <a:r>
              <a:rPr kumimoji="1" lang="en-US" altLang="x-none" sz="3500" dirty="0">
                <a:latin typeface="Calibri" charset="0"/>
              </a:rPr>
              <a:t> Amendment </a:t>
            </a:r>
            <a:r>
              <a:rPr kumimoji="1" lang="en-US" altLang="x-none" sz="3500" b="0" dirty="0">
                <a:latin typeface="Calibri" charset="0"/>
              </a:rPr>
              <a:t>(ended slavery)</a:t>
            </a:r>
          </a:p>
          <a:p>
            <a:pPr>
              <a:lnSpc>
                <a:spcPct val="80000"/>
              </a:lnSpc>
              <a:buFont typeface="Wingdings" charset="2"/>
              <a:buChar char="§"/>
            </a:pPr>
            <a:r>
              <a:rPr kumimoji="1" lang="en-US" altLang="x-none" sz="3500" dirty="0">
                <a:latin typeface="Calibri" charset="0"/>
              </a:rPr>
              <a:t>14</a:t>
            </a:r>
            <a:r>
              <a:rPr kumimoji="1" lang="en-US" altLang="x-none" sz="3500" baseline="30000" dirty="0">
                <a:latin typeface="Calibri" charset="0"/>
              </a:rPr>
              <a:t>th</a:t>
            </a:r>
            <a:r>
              <a:rPr kumimoji="1" lang="en-US" altLang="x-none" sz="3500" dirty="0">
                <a:latin typeface="Calibri" charset="0"/>
              </a:rPr>
              <a:t> Amendment </a:t>
            </a:r>
            <a:r>
              <a:rPr kumimoji="1" lang="en-US" altLang="x-none" sz="3500" b="0" dirty="0">
                <a:latin typeface="Calibri" charset="0"/>
              </a:rPr>
              <a:t>(citizenship for freedmen)</a:t>
            </a:r>
          </a:p>
          <a:p>
            <a:pPr>
              <a:lnSpc>
                <a:spcPct val="80000"/>
              </a:lnSpc>
              <a:buFont typeface="Wingdings" charset="2"/>
              <a:buChar char="§"/>
            </a:pPr>
            <a:r>
              <a:rPr kumimoji="1" lang="en-US" altLang="x-none" sz="3500" dirty="0">
                <a:latin typeface="Calibri" charset="0"/>
              </a:rPr>
              <a:t>15</a:t>
            </a:r>
            <a:r>
              <a:rPr kumimoji="1" lang="en-US" altLang="x-none" sz="3500" baseline="30000" dirty="0">
                <a:latin typeface="Calibri" charset="0"/>
              </a:rPr>
              <a:t>th</a:t>
            </a:r>
            <a:r>
              <a:rPr kumimoji="1" lang="en-US" altLang="x-none" sz="3500" dirty="0">
                <a:latin typeface="Calibri" charset="0"/>
              </a:rPr>
              <a:t> Amendment </a:t>
            </a:r>
            <a:r>
              <a:rPr kumimoji="1" lang="en-US" altLang="x-none" sz="3500" b="0" dirty="0">
                <a:latin typeface="Calibri" charset="0"/>
              </a:rPr>
              <a:t>(voting rights for freedmen)</a:t>
            </a:r>
          </a:p>
          <a:p>
            <a:pPr>
              <a:lnSpc>
                <a:spcPct val="80000"/>
              </a:lnSpc>
              <a:buFont typeface="Wingdings" charset="2"/>
              <a:buChar char="§"/>
            </a:pPr>
            <a:r>
              <a:rPr kumimoji="1" lang="en-US" altLang="x-none" sz="3500" dirty="0">
                <a:latin typeface="Calibri" charset="0"/>
              </a:rPr>
              <a:t>Freedman</a:t>
            </a:r>
            <a:r>
              <a:rPr kumimoji="1" lang="ja-JP" altLang="en-US" sz="3500" dirty="0">
                <a:latin typeface="Arial" charset="0"/>
              </a:rPr>
              <a:t>’</a:t>
            </a:r>
            <a:r>
              <a:rPr kumimoji="1" lang="en-US" altLang="ja-JP" sz="3500" dirty="0">
                <a:latin typeface="Calibri" charset="0"/>
              </a:rPr>
              <a:t>s Bureau</a:t>
            </a:r>
            <a:r>
              <a:rPr kumimoji="1" lang="en-US" altLang="ja-JP" sz="3500" b="0" dirty="0">
                <a:latin typeface="Calibri" charset="0"/>
              </a:rPr>
              <a:t> &amp; </a:t>
            </a:r>
            <a:r>
              <a:rPr kumimoji="1" lang="en-US" altLang="ja-JP" sz="3500" dirty="0">
                <a:latin typeface="Calibri" charset="0"/>
              </a:rPr>
              <a:t>Reconstruction Act</a:t>
            </a:r>
            <a:endParaRPr kumimoji="1" lang="en-US" altLang="x-none" sz="3500" b="0" dirty="0">
              <a:latin typeface="Calibri" charset="0"/>
            </a:endParaRPr>
          </a:p>
        </p:txBody>
      </p:sp>
      <p:sp>
        <p:nvSpPr>
          <p:cNvPr id="319495" name="AutoShape 7"/>
          <p:cNvSpPr>
            <a:spLocks noChangeArrowheads="1"/>
          </p:cNvSpPr>
          <p:nvPr/>
        </p:nvSpPr>
        <p:spPr bwMode="auto">
          <a:xfrm>
            <a:off x="1600200" y="5257800"/>
            <a:ext cx="6019800" cy="1371600"/>
          </a:xfrm>
          <a:prstGeom prst="wedgeRectCallout">
            <a:avLst>
              <a:gd name="adj1" fmla="val 60944"/>
              <a:gd name="adj2" fmla="val -113657"/>
            </a:avLst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9250" indent="-349250" algn="ctr">
              <a:lnSpc>
                <a:spcPct val="80000"/>
              </a:lnSpc>
              <a:defRPr/>
            </a:pPr>
            <a:r>
              <a:rPr kumimoji="1" lang="en-US" sz="3500" dirty="0">
                <a:latin typeface="Calibri" charset="0"/>
                <a:ea typeface="ＭＳ Ｐゴシック" charset="0"/>
              </a:rPr>
              <a:t>The South responded with the KKK &amp; black codes; Reconstruction ended in 1877</a:t>
            </a:r>
          </a:p>
        </p:txBody>
      </p:sp>
    </p:spTree>
    <p:extLst>
      <p:ext uri="{BB962C8B-B14F-4D97-AF65-F5344CB8AC3E}">
        <p14:creationId xmlns:p14="http://schemas.microsoft.com/office/powerpoint/2010/main" val="26018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9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4" grpId="0" animBg="1"/>
      <p:bldP spid="319494" grpId="1" animBg="1"/>
      <p:bldP spid="31949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484</Words>
  <Application>Microsoft Macintosh PowerPoint</Application>
  <PresentationFormat>Widescreen</PresentationFormat>
  <Paragraphs>56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 Light</vt:lpstr>
      <vt:lpstr>ＭＳ Ｐゴシック</vt:lpstr>
      <vt:lpstr>Yu Gothic</vt:lpstr>
      <vt:lpstr>Arial</vt:lpstr>
      <vt:lpstr>Calibri</vt:lpstr>
      <vt:lpstr>Wingdings</vt:lpstr>
      <vt:lpstr>Office Theme</vt:lpstr>
      <vt:lpstr>Slavery in  American History                         (1619-1865)</vt:lpstr>
      <vt:lpstr>Slavery in American History </vt:lpstr>
      <vt:lpstr>PowerPoint Presentation</vt:lpstr>
      <vt:lpstr>Slavery in American History </vt:lpstr>
      <vt:lpstr>PowerPoint Presentation</vt:lpstr>
      <vt:lpstr>Slavery in America, 1860</vt:lpstr>
      <vt:lpstr>PowerPoint Presentation</vt:lpstr>
      <vt:lpstr>Reconstruction  &amp; the Jim Crow Era  (1865-1954)</vt:lpstr>
      <vt:lpstr>PowerPoint Presentation</vt:lpstr>
      <vt:lpstr>States with Jim Crow Laws</vt:lpstr>
      <vt:lpstr>World War I &amp; the 1920s </vt:lpstr>
      <vt:lpstr>World War II</vt:lpstr>
      <vt:lpstr>PowerPoint Presentation</vt:lpstr>
      <vt:lpstr>EARLY Successes in modern Civil Rights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Slavery in  American History                         (1619-1865)</dc:title>
  <dc:creator>Demarco Matthew</dc:creator>
  <cp:lastModifiedBy>Demarco Matthew</cp:lastModifiedBy>
  <cp:revision>1</cp:revision>
  <dcterms:created xsi:type="dcterms:W3CDTF">2017-04-26T20:22:02Z</dcterms:created>
  <dcterms:modified xsi:type="dcterms:W3CDTF">2017-04-26T20:22:42Z</dcterms:modified>
</cp:coreProperties>
</file>