
<file path=[Content_Types].xml><?xml version="1.0" encoding="utf-8"?>
<Types xmlns="http://schemas.openxmlformats.org/package/2006/content-types">
  <Default Extension="xml" ContentType="application/xml"/>
  <Default Extension="jpeg" ContentType="image/jpeg"/>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260" r:id="rId3"/>
    <p:sldId id="262" r:id="rId4"/>
    <p:sldId id="263" r:id="rId5"/>
    <p:sldId id="265" r:id="rId6"/>
    <p:sldId id="266"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varScale="1">
        <p:scale>
          <a:sx n="85" d="100"/>
          <a:sy n="85" d="100"/>
        </p:scale>
        <p:origin x="10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B869F-962F-B745-BCD0-4CB9714C0B87}" type="datetimeFigureOut">
              <a:rPr lang="en-US" smtClean="0"/>
              <a:t>1/19/17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FE859-C043-024A-8219-1881D32EB279}" type="slidenum">
              <a:rPr lang="en-US" smtClean="0"/>
              <a:t>‹#›</a:t>
            </a:fld>
            <a:endParaRPr lang="en-US"/>
          </a:p>
        </p:txBody>
      </p:sp>
    </p:spTree>
    <p:extLst>
      <p:ext uri="{BB962C8B-B14F-4D97-AF65-F5344CB8AC3E}">
        <p14:creationId xmlns:p14="http://schemas.microsoft.com/office/powerpoint/2010/main" val="66388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52741F6-81A5-C549-9D04-0E794024912A}" type="slidenum">
              <a:rPr lang="en-US" altLang="x-none"/>
              <a:pPr>
                <a:spcBef>
                  <a:spcPct val="0"/>
                </a:spcBef>
              </a:pPr>
              <a:t>3</a:t>
            </a:fld>
            <a:endParaRPr lang="en-US" altLang="x-none"/>
          </a:p>
        </p:txBody>
      </p:sp>
      <p:sp>
        <p:nvSpPr>
          <p:cNvPr id="5017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Pojer</a:t>
            </a:r>
          </a:p>
        </p:txBody>
      </p:sp>
    </p:spTree>
    <p:extLst>
      <p:ext uri="{BB962C8B-B14F-4D97-AF65-F5344CB8AC3E}">
        <p14:creationId xmlns:p14="http://schemas.microsoft.com/office/powerpoint/2010/main" val="170623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6993BED-19C0-A44A-B1CA-CC8A7F774D6B}" type="slidenum">
              <a:rPr lang="en-US" altLang="x-none"/>
              <a:pPr>
                <a:spcBef>
                  <a:spcPct val="0"/>
                </a:spcBef>
              </a:pPr>
              <a:t>4</a:t>
            </a:fld>
            <a:endParaRPr lang="en-US" altLang="x-none"/>
          </a:p>
        </p:txBody>
      </p:sp>
      <p:sp>
        <p:nvSpPr>
          <p:cNvPr id="5222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Pojer</a:t>
            </a:r>
          </a:p>
        </p:txBody>
      </p:sp>
    </p:spTree>
    <p:extLst>
      <p:ext uri="{BB962C8B-B14F-4D97-AF65-F5344CB8AC3E}">
        <p14:creationId xmlns:p14="http://schemas.microsoft.com/office/powerpoint/2010/main" val="21282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F58B9D50-DD10-D246-AA76-133CEA47E15D}" type="slidenum">
              <a:rPr lang="en-US" altLang="x-none"/>
              <a:pPr/>
              <a:t>6</a:t>
            </a:fld>
            <a:endParaRPr lang="en-US" altLang="x-none"/>
          </a:p>
        </p:txBody>
      </p:sp>
    </p:spTree>
    <p:extLst>
      <p:ext uri="{BB962C8B-B14F-4D97-AF65-F5344CB8AC3E}">
        <p14:creationId xmlns:p14="http://schemas.microsoft.com/office/powerpoint/2010/main" val="23443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t>Excerpt Source:</a:t>
            </a:r>
          </a:p>
          <a:p>
            <a:r>
              <a:rPr lang="en-US" altLang="x-none"/>
              <a:t>The American Pageantry: Ninth Edition, p. 419</a:t>
            </a:r>
          </a:p>
          <a:p>
            <a:r>
              <a:rPr lang="en-US" altLang="x-none"/>
              <a:t> </a:t>
            </a:r>
          </a:p>
          <a:p>
            <a:r>
              <a:rPr lang="en-US" altLang="x-none"/>
              <a:t>Lincoln expressed his view on the relation of the black and white races in 1858, in a debate with Stephen Douglas: “I, as well as Judge Douglas, am in favor of the race to which I belong, having the superior position. I have never said anything to the contrary, but I hold that notwithstanding all this, there is no reason in the world why the negro is not entitled to all the national rights enumerated [listed] in the Declaration of Independence, the right to life, liberty and the pursuit of happiness. I hold that he is as much entitled to those rights as the white man. I agree with judge Douglas he is not my equal in many respects- certainly not in color, perhaps not in moral or intellectual endowment. But in the right to eat the bread, without leave of anybody else, which his own hand earns, he is my equal and the equal of Judge Douglas, and the equal of every living man” (First Lincoln-Douglas Debate, Ottawa, Illinois, August 21 1858)</a:t>
            </a:r>
          </a:p>
          <a:p>
            <a:endParaRPr lang="en-US" altLang="x-none"/>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7931725" indent="-37474525">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0AA098C-6E21-8342-8B63-911763C0757C}" type="slidenum">
              <a:rPr lang="en-US" altLang="x-none">
                <a:latin typeface="Arial" charset="0"/>
              </a:rPr>
              <a:pPr>
                <a:spcBef>
                  <a:spcPct val="0"/>
                </a:spcBef>
              </a:pPr>
              <a:t>9</a:t>
            </a:fld>
            <a:endParaRPr lang="en-US" altLang="x-none">
              <a:latin typeface="Arial" charset="0"/>
            </a:endParaRPr>
          </a:p>
        </p:txBody>
      </p:sp>
    </p:spTree>
    <p:extLst>
      <p:ext uri="{BB962C8B-B14F-4D97-AF65-F5344CB8AC3E}">
        <p14:creationId xmlns:p14="http://schemas.microsoft.com/office/powerpoint/2010/main" val="81848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D09A45-9C53-F84C-B09A-840E904572E0}"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187004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09A45-9C53-F84C-B09A-840E904572E0}"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184993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09A45-9C53-F84C-B09A-840E904572E0}"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65154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Calibri" pitchFamily="-112" charset="0"/>
                <a:ea typeface="ＭＳ Ｐゴシック" pitchFamily="-112" charset="-128"/>
                <a:cs typeface="ＭＳ Ｐゴシック" pitchFamily="-112" charset="-128"/>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583BD741-9BF2-254D-921C-52CB205F1125}" type="slidenum">
              <a:rPr lang="en-US" altLang="x-none"/>
              <a:pPr>
                <a:defRPr/>
              </a:pPr>
              <a:t>‹#›</a:t>
            </a:fld>
            <a:endParaRPr lang="en-US" altLang="x-none"/>
          </a:p>
        </p:txBody>
      </p:sp>
    </p:spTree>
    <p:extLst>
      <p:ext uri="{BB962C8B-B14F-4D97-AF65-F5344CB8AC3E}">
        <p14:creationId xmlns:p14="http://schemas.microsoft.com/office/powerpoint/2010/main" val="141810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09A45-9C53-F84C-B09A-840E904572E0}"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13627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09A45-9C53-F84C-B09A-840E904572E0}"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60425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D09A45-9C53-F84C-B09A-840E904572E0}"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21192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D09A45-9C53-F84C-B09A-840E904572E0}" type="datetimeFigureOut">
              <a:rPr lang="en-US" smtClean="0"/>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121163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D09A45-9C53-F84C-B09A-840E904572E0}" type="datetimeFigureOut">
              <a:rPr lang="en-US" smtClean="0"/>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154831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09A45-9C53-F84C-B09A-840E904572E0}" type="datetimeFigureOut">
              <a:rPr lang="en-US" smtClean="0"/>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141218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09A45-9C53-F84C-B09A-840E904572E0}"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53787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09A45-9C53-F84C-B09A-840E904572E0}"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72FC-61FA-9748-A5AF-5176C766F179}" type="slidenum">
              <a:rPr lang="en-US" smtClean="0"/>
              <a:t>‹#›</a:t>
            </a:fld>
            <a:endParaRPr lang="en-US"/>
          </a:p>
        </p:txBody>
      </p:sp>
    </p:spTree>
    <p:extLst>
      <p:ext uri="{BB962C8B-B14F-4D97-AF65-F5344CB8AC3E}">
        <p14:creationId xmlns:p14="http://schemas.microsoft.com/office/powerpoint/2010/main" val="13233290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09A45-9C53-F84C-B09A-840E904572E0}" type="datetimeFigureOut">
              <a:rPr lang="en-US" smtClean="0"/>
              <a:t>1/19/17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B72FC-61FA-9748-A5AF-5176C766F179}" type="slidenum">
              <a:rPr lang="en-US" smtClean="0"/>
              <a:t>‹#›</a:t>
            </a:fld>
            <a:endParaRPr lang="en-US"/>
          </a:p>
        </p:txBody>
      </p:sp>
    </p:spTree>
    <p:extLst>
      <p:ext uri="{BB962C8B-B14F-4D97-AF65-F5344CB8AC3E}">
        <p14:creationId xmlns:p14="http://schemas.microsoft.com/office/powerpoint/2010/main" val="403235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oleObject" Target="Sara's%20Main%20Files/US%20History/Manifest%20Destiny/LP%20-%20Bleeding%20Kansas%202010.doc!OLE_LINK3" TargetMode="External"/><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s://www.youtube.com/watch?v=J0OW18pIo8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txBox="1">
            <a:spLocks/>
          </p:cNvSpPr>
          <p:nvPr/>
        </p:nvSpPr>
        <p:spPr bwMode="auto">
          <a:xfrm>
            <a:off x="1828800" y="304800"/>
            <a:ext cx="838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4400" b="1" u="sng">
                <a:ea typeface="MS PGothic" charset="-128"/>
                <a:cs typeface="MS PGothic" charset="-128"/>
              </a:rPr>
              <a:t>Aim</a:t>
            </a:r>
            <a:r>
              <a:rPr lang="en-US" altLang="x-none" sz="4400" b="1">
                <a:ea typeface="MS PGothic" charset="-128"/>
                <a:cs typeface="MS PGothic" charset="-128"/>
              </a:rPr>
              <a:t>: </a:t>
            </a:r>
            <a:r>
              <a:rPr lang="en-US" altLang="x-none" sz="4400">
                <a:ea typeface="MS PGothic" charset="-128"/>
                <a:cs typeface="MS PGothic" charset="-128"/>
              </a:rPr>
              <a:t>What was the most significant event leading up to the Civil War?</a:t>
            </a:r>
          </a:p>
        </p:txBody>
      </p:sp>
      <p:pic>
        <p:nvPicPr>
          <p:cNvPr id="450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7800" y="1752600"/>
            <a:ext cx="660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95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51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ChangeArrowheads="1"/>
          </p:cNvSpPr>
          <p:nvPr/>
        </p:nvSpPr>
        <p:spPr bwMode="auto">
          <a:xfrm>
            <a:off x="1714500" y="6519864"/>
            <a:ext cx="876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x-none" sz="1600" b="1">
                <a:solidFill>
                  <a:srgbClr val="C00000"/>
                </a:solidFill>
                <a:latin typeface="Times New Roman" charset="0"/>
                <a:ea typeface="ＭＳ 明朝" charset="-128"/>
                <a:cs typeface="ＭＳ 明朝" charset="-128"/>
              </a:rPr>
              <a:t>“A Tragic Prelude (Introduction)” – Painting of abolitionist John Brown </a:t>
            </a:r>
            <a:endParaRPr lang="en-US" altLang="x-none" sz="1600">
              <a:solidFill>
                <a:srgbClr val="C00000"/>
              </a:solidFill>
              <a:latin typeface="Times New Roman" charset="0"/>
              <a:ea typeface="ＭＳ 明朝" charset="-128"/>
              <a:cs typeface="ＭＳ 明朝" charset="-128"/>
            </a:endParaRPr>
          </a:p>
        </p:txBody>
      </p:sp>
    </p:spTree>
    <p:extLst>
      <p:ext uri="{BB962C8B-B14F-4D97-AF65-F5344CB8AC3E}">
        <p14:creationId xmlns:p14="http://schemas.microsoft.com/office/powerpoint/2010/main" val="1566752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1527175" y="769938"/>
          <a:ext cx="9290050" cy="6088062"/>
        </p:xfrm>
        <a:graphic>
          <a:graphicData uri="http://schemas.openxmlformats.org/presentationml/2006/ole">
            <mc:AlternateContent xmlns:mc="http://schemas.openxmlformats.org/markup-compatibility/2006">
              <mc:Choice xmlns:v="urn:schemas-microsoft-com:vml" Requires="v">
                <p:oleObj spid="_x0000_s4097" name="Document" r:id="rId3" imgW="9142857" imgH="6171429" progId="Word.Document.12">
                  <p:link updateAutomatic="1"/>
                </p:oleObj>
              </mc:Choice>
              <mc:Fallback>
                <p:oleObj name="Document" r:id="rId3" imgW="9142857" imgH="6171429"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769938"/>
                        <a:ext cx="9290050"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a:spLocks noChangeArrowheads="1"/>
          </p:cNvSpPr>
          <p:nvPr/>
        </p:nvSpPr>
        <p:spPr bwMode="auto">
          <a:xfrm>
            <a:off x="1527176" y="0"/>
            <a:ext cx="3375025" cy="7699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4400" b="1">
                <a:latin typeface="Arial" charset="0"/>
              </a:rPr>
              <a:t>The result?</a:t>
            </a:r>
          </a:p>
        </p:txBody>
      </p:sp>
    </p:spTree>
    <p:extLst>
      <p:ext uri="{BB962C8B-B14F-4D97-AF65-F5344CB8AC3E}">
        <p14:creationId xmlns:p14="http://schemas.microsoft.com/office/powerpoint/2010/main" val="1331630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xit" presetSubtype="0" fill="hold" grpId="0" nodeType="clickEffect">
                                  <p:stCondLst>
                                    <p:cond delay="0"/>
                                  </p:stCondLst>
                                  <p:iterate type="lt">
                                    <p:tmPct val="10000"/>
                                  </p:iterate>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fade">
                                      <p:cBhvr>
                                        <p:cTn id="12"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2209800" y="152400"/>
            <a:ext cx="7772400" cy="1066800"/>
          </a:xfrm>
          <a:noFill/>
          <a:effectLst>
            <a:outerShdw dist="28398" dir="3806097" algn="ctr" rotWithShape="0">
              <a:srgbClr val="000000"/>
            </a:outerShdw>
          </a:effectLst>
          <a:extLst>
            <a:ext uri="{91240B29-F687-4F45-9708-019B960494DF}">
              <a14:hiddenLine xmlns:a14="http://schemas.microsoft.com/office/drawing/2010/main" w="9525">
                <a:solidFill>
                  <a:schemeClr val="bg2"/>
                </a:solidFill>
                <a:miter lim="800000"/>
                <a:headEnd/>
                <a:tailEnd/>
              </a14:hiddenLine>
            </a:ext>
          </a:extLst>
        </p:spPr>
        <p:txBody>
          <a:bodyPr/>
          <a:lstStyle/>
          <a:p>
            <a:pPr eaLnBrk="1" hangingPunct="1"/>
            <a:r>
              <a:rPr lang="en-US" altLang="x-none" sz="4800" b="1">
                <a:latin typeface="Wrangler" charset="0"/>
              </a:rPr>
              <a:t>1856 Presidential Election</a:t>
            </a:r>
          </a:p>
        </p:txBody>
      </p:sp>
      <p:pic>
        <p:nvPicPr>
          <p:cNvPr id="49154" name="Picture 4" descr="John C"/>
          <p:cNvPicPr>
            <a:picLocks noChangeAspect="1" noChangeArrowheads="1"/>
          </p:cNvPicPr>
          <p:nvPr>
            <p:ph sz="quarter" idx="2"/>
          </p:nvPr>
        </p:nvPicPr>
        <p:blipFill>
          <a:blip r:embed="rId3">
            <a:lum bright="-6000" contrast="6000"/>
            <a:extLst>
              <a:ext uri="{28A0092B-C50C-407E-A947-70E740481C1C}">
                <a14:useLocalDpi xmlns:a14="http://schemas.microsoft.com/office/drawing/2010/main" val="0"/>
              </a:ext>
            </a:extLst>
          </a:blip>
          <a:srcRect l="2959" r="2342" b="10638"/>
          <a:stretch>
            <a:fillRect/>
          </a:stretch>
        </p:blipFill>
        <p:spPr>
          <a:xfrm>
            <a:off x="4495800" y="1143000"/>
            <a:ext cx="3011488" cy="4191000"/>
          </a:xfrm>
          <a:ln>
            <a:solidFill>
              <a:srgbClr val="333399"/>
            </a:solidFill>
            <a:miter lim="800000"/>
            <a:headEnd/>
            <a:tailEnd/>
          </a:ln>
        </p:spPr>
      </p:pic>
      <p:sp>
        <p:nvSpPr>
          <p:cNvPr id="44036" name="Text Box 5"/>
          <p:cNvSpPr txBox="1">
            <a:spLocks noChangeArrowheads="1"/>
          </p:cNvSpPr>
          <p:nvPr/>
        </p:nvSpPr>
        <p:spPr bwMode="auto">
          <a:xfrm>
            <a:off x="1981200" y="5270501"/>
            <a:ext cx="9144000" cy="823913"/>
          </a:xfrm>
          <a:prstGeom prst="rect">
            <a:avLst/>
          </a:prstGeom>
          <a:noFill/>
          <a:ln>
            <a:noFill/>
          </a:ln>
          <a:effectLst>
            <a:outerShdw blurRad="63500" dist="17961" dir="2700000" algn="ctr" rotWithShape="0">
              <a:srgbClr val="0000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spcBef>
                <a:spcPct val="50000"/>
              </a:spcBef>
              <a:defRPr/>
            </a:pPr>
            <a:r>
              <a:rPr lang="en-US" altLang="x-none" sz="2800" b="1" dirty="0">
                <a:solidFill>
                  <a:schemeClr val="hlink"/>
                </a:solidFill>
                <a:latin typeface="Wrangler" charset="0"/>
              </a:rPr>
              <a:t> </a:t>
            </a:r>
            <a:r>
              <a:rPr lang="en-US" altLang="x-none" sz="2000" b="1" dirty="0">
                <a:latin typeface="Wrangler" charset="0"/>
              </a:rPr>
              <a:t>James Buchanan             John C. Frémont		Millard Fillmore</a:t>
            </a:r>
            <a:br>
              <a:rPr lang="en-US" altLang="x-none" sz="2000" b="1" dirty="0">
                <a:latin typeface="Wrangler" charset="0"/>
              </a:rPr>
            </a:br>
            <a:r>
              <a:rPr lang="en-US" altLang="x-none" sz="2000" b="1" dirty="0">
                <a:latin typeface="Wrangler" charset="0"/>
              </a:rPr>
              <a:t>          Democrat                  	Republican		       Know-Nothing</a:t>
            </a:r>
          </a:p>
        </p:txBody>
      </p:sp>
      <p:pic>
        <p:nvPicPr>
          <p:cNvPr id="49156" name="Picture 6" descr="Millard Fillmore"/>
          <p:cNvPicPr>
            <a:picLocks noChangeAspect="1" noChangeArrowheads="1"/>
          </p:cNvPicPr>
          <p:nvPr>
            <p:ph sz="quarter" idx="3"/>
          </p:nvPr>
        </p:nvPicPr>
        <p:blipFill>
          <a:blip r:embed="rId4">
            <a:lum bright="-6000" contrast="6000"/>
            <a:extLst>
              <a:ext uri="{28A0092B-C50C-407E-A947-70E740481C1C}">
                <a14:useLocalDpi xmlns:a14="http://schemas.microsoft.com/office/drawing/2010/main" val="0"/>
              </a:ext>
            </a:extLst>
          </a:blip>
          <a:srcRect l="9000" t="4489" r="10333" b="6602"/>
          <a:stretch>
            <a:fillRect/>
          </a:stretch>
        </p:blipFill>
        <p:spPr>
          <a:xfrm>
            <a:off x="7721601" y="1144589"/>
            <a:ext cx="2944813" cy="4192587"/>
          </a:xfrm>
          <a:noFill/>
          <a:ln>
            <a:solidFill>
              <a:srgbClr val="333399"/>
            </a:solidFill>
            <a:miter lim="800000"/>
            <a:headEnd/>
            <a:tailEnd/>
          </a:ln>
        </p:spPr>
      </p:pic>
      <p:pic>
        <p:nvPicPr>
          <p:cNvPr id="49157" name="Picture 8" descr="14_23"/>
          <p:cNvPicPr>
            <a:picLocks noChangeAspect="1" noChangeArrowheads="1"/>
          </p:cNvPicPr>
          <p:nvPr>
            <p:ph sz="half" idx="1"/>
          </p:nvPr>
        </p:nvPicPr>
        <p:blipFill>
          <a:blip r:embed="rId5">
            <a:extLst>
              <a:ext uri="{28A0092B-C50C-407E-A947-70E740481C1C}">
                <a14:useLocalDpi xmlns:a14="http://schemas.microsoft.com/office/drawing/2010/main" val="0"/>
              </a:ext>
            </a:extLst>
          </a:blip>
          <a:srcRect l="4147" r="5183"/>
          <a:stretch>
            <a:fillRect/>
          </a:stretch>
        </p:blipFill>
        <p:spPr>
          <a:xfrm>
            <a:off x="1524000" y="1143000"/>
            <a:ext cx="2800350" cy="4191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2516406" y="6150114"/>
            <a:ext cx="7415876" cy="707886"/>
          </a:xfrm>
          <a:prstGeom prst="rect">
            <a:avLst/>
          </a:prstGeom>
          <a:solidFill>
            <a:srgbClr val="FFFF00"/>
          </a:solid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do you think is going to win?</a:t>
            </a:r>
          </a:p>
        </p:txBody>
      </p:sp>
    </p:spTree>
    <p:extLst>
      <p:ext uri="{BB962C8B-B14F-4D97-AF65-F5344CB8AC3E}">
        <p14:creationId xmlns:p14="http://schemas.microsoft.com/office/powerpoint/2010/main" val="134229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8382000" y="333376"/>
            <a:ext cx="2286000" cy="2652713"/>
          </a:xfrm>
          <a:prstGeom prst="rect">
            <a:avLst/>
          </a:prstGeom>
          <a:noFill/>
          <a:ln>
            <a:noFill/>
          </a:ln>
          <a:effectLst>
            <a:outerShdw blurRad="63500" dist="29783" dir="3885598" algn="ctr" rotWithShape="0">
              <a:srgbClr val="0000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spcBef>
                <a:spcPct val="50000"/>
              </a:spcBef>
              <a:defRPr/>
            </a:pPr>
            <a:r>
              <a:rPr lang="en-US" altLang="x-none" sz="4000" b="1" dirty="0">
                <a:solidFill>
                  <a:schemeClr val="tx2"/>
                </a:solidFill>
                <a:latin typeface="Wrangler" charset="0"/>
              </a:rPr>
              <a:t>1856</a:t>
            </a:r>
            <a:br>
              <a:rPr lang="en-US" altLang="x-none" sz="4000" b="1" dirty="0">
                <a:solidFill>
                  <a:schemeClr val="tx2"/>
                </a:solidFill>
                <a:latin typeface="Wrangler" charset="0"/>
              </a:rPr>
            </a:br>
            <a:r>
              <a:rPr lang="en-US" altLang="x-none" sz="2800" b="1" dirty="0">
                <a:solidFill>
                  <a:schemeClr val="tx2"/>
                </a:solidFill>
                <a:latin typeface="Wrangler" charset="0"/>
              </a:rPr>
              <a:t>Presidential</a:t>
            </a:r>
          </a:p>
          <a:p>
            <a:pPr algn="ctr" eaLnBrk="1" hangingPunct="1">
              <a:spcBef>
                <a:spcPct val="50000"/>
              </a:spcBef>
              <a:defRPr/>
            </a:pPr>
            <a:r>
              <a:rPr lang="en-US" altLang="x-none" sz="4000" b="1" dirty="0">
                <a:solidFill>
                  <a:schemeClr val="tx2"/>
                </a:solidFill>
                <a:latin typeface="Wrangler" charset="0"/>
              </a:rPr>
              <a:t>Election Results</a:t>
            </a:r>
          </a:p>
        </p:txBody>
      </p:sp>
      <p:pic>
        <p:nvPicPr>
          <p:cNvPr id="51202" name="Picture 3" descr="1856election"/>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524000" y="0"/>
            <a:ext cx="6858000" cy="68580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51203" name="TextBox 1"/>
          <p:cNvSpPr txBox="1">
            <a:spLocks noChangeArrowheads="1"/>
          </p:cNvSpPr>
          <p:nvPr/>
        </p:nvSpPr>
        <p:spPr bwMode="auto">
          <a:xfrm>
            <a:off x="8513764" y="3213101"/>
            <a:ext cx="2022475" cy="31400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200" b="1">
                <a:latin typeface="Arial" charset="0"/>
              </a:rPr>
              <a:t>But what do you notice about Fremont and the Republicans?</a:t>
            </a:r>
          </a:p>
          <a:p>
            <a:pPr>
              <a:spcBef>
                <a:spcPct val="0"/>
              </a:spcBef>
              <a:buFontTx/>
              <a:buNone/>
            </a:pPr>
            <a:endParaRPr lang="en-US" altLang="x-none" sz="2200" b="1">
              <a:latin typeface="Arial" charset="0"/>
            </a:endParaRPr>
          </a:p>
          <a:p>
            <a:pPr>
              <a:spcBef>
                <a:spcPct val="0"/>
              </a:spcBef>
              <a:buFontTx/>
              <a:buNone/>
            </a:pPr>
            <a:r>
              <a:rPr lang="en-US" altLang="x-none" sz="2200" b="1">
                <a:latin typeface="Arial" charset="0"/>
              </a:rPr>
              <a:t>What does this tell you?</a:t>
            </a:r>
          </a:p>
        </p:txBody>
      </p:sp>
    </p:spTree>
    <p:extLst>
      <p:ext uri="{BB962C8B-B14F-4D97-AF65-F5344CB8AC3E}">
        <p14:creationId xmlns:p14="http://schemas.microsoft.com/office/powerpoint/2010/main" val="1368591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838200" y="1246188"/>
            <a:ext cx="8229600" cy="685800"/>
          </a:xfrm>
        </p:spPr>
        <p:txBody>
          <a:bodyPr>
            <a:normAutofit fontScale="90000"/>
          </a:bodyPr>
          <a:lstStyle/>
          <a:p>
            <a:r>
              <a:rPr lang="en-US" altLang="x-none" b="1" i="1" u="sng"/>
              <a:t>Dred Scott Decision 1857</a:t>
            </a:r>
          </a:p>
        </p:txBody>
      </p:sp>
      <p:sp>
        <p:nvSpPr>
          <p:cNvPr id="3" name="Content Placeholder 2"/>
          <p:cNvSpPr>
            <a:spLocks noGrp="1"/>
          </p:cNvSpPr>
          <p:nvPr>
            <p:ph idx="1"/>
          </p:nvPr>
        </p:nvSpPr>
        <p:spPr>
          <a:xfrm>
            <a:off x="1652588" y="444500"/>
            <a:ext cx="8991600" cy="5257800"/>
          </a:xfrm>
        </p:spPr>
        <p:txBody>
          <a:bodyPr/>
          <a:lstStyle/>
          <a:p>
            <a:pPr marL="0" indent="0">
              <a:buNone/>
              <a:defRPr/>
            </a:pPr>
            <a:endParaRPr lang="en-US" b="1" u="sng" dirty="0">
              <a:solidFill>
                <a:srgbClr val="FF0000"/>
              </a:solidFill>
            </a:endParaRPr>
          </a:p>
          <a:p>
            <a:pPr>
              <a:defRPr/>
            </a:pPr>
            <a:endParaRPr lang="en-US" b="1" u="sng" dirty="0">
              <a:solidFill>
                <a:srgbClr val="FF0000"/>
              </a:solidFill>
            </a:endParaRPr>
          </a:p>
          <a:p>
            <a:pPr>
              <a:defRPr/>
            </a:pPr>
            <a:endParaRPr lang="en-US" b="1" u="sng" dirty="0">
              <a:solidFill>
                <a:srgbClr val="FF0000"/>
              </a:solidFill>
            </a:endParaRPr>
          </a:p>
          <a:p>
            <a:pPr>
              <a:defRPr/>
            </a:pPr>
            <a:endParaRPr lang="en-US" b="1" u="sng" dirty="0">
              <a:solidFill>
                <a:srgbClr val="FF0000"/>
              </a:solidFill>
            </a:endParaRPr>
          </a:p>
          <a:p>
            <a:pPr>
              <a:defRPr/>
            </a:pPr>
            <a:endParaRPr lang="en-US" b="1" u="sng" dirty="0">
              <a:solidFill>
                <a:srgbClr val="FF0000"/>
              </a:solidFill>
            </a:endParaRPr>
          </a:p>
          <a:p>
            <a:pPr>
              <a:defRPr/>
            </a:pPr>
            <a:r>
              <a:rPr lang="en-US" b="1" u="sng" dirty="0">
                <a:solidFill>
                  <a:srgbClr val="FF0000"/>
                </a:solidFill>
              </a:rPr>
              <a:t>Dred Scott v. </a:t>
            </a:r>
            <a:r>
              <a:rPr lang="en-US" b="1" u="sng" dirty="0" err="1">
                <a:solidFill>
                  <a:srgbClr val="FF0000"/>
                </a:solidFill>
              </a:rPr>
              <a:t>Sandford</a:t>
            </a:r>
            <a:r>
              <a:rPr lang="en-US" dirty="0"/>
              <a:t> heard by Supreme Court</a:t>
            </a:r>
          </a:p>
          <a:p>
            <a:pPr>
              <a:defRPr/>
            </a:pPr>
            <a:r>
              <a:rPr lang="en-US" dirty="0"/>
              <a:t>Court ruled </a:t>
            </a:r>
            <a:r>
              <a:rPr lang="en-US" b="1" u="sng" dirty="0">
                <a:solidFill>
                  <a:srgbClr val="FF0000"/>
                </a:solidFill>
              </a:rPr>
              <a:t>Scott was NOT a citizen</a:t>
            </a:r>
            <a:r>
              <a:rPr lang="en-US" dirty="0"/>
              <a:t> and therefore, </a:t>
            </a:r>
            <a:r>
              <a:rPr lang="en-US" b="1" u="sng" dirty="0">
                <a:solidFill>
                  <a:srgbClr val="FF0000"/>
                </a:solidFill>
              </a:rPr>
              <a:t>could NOT sue for his freedom</a:t>
            </a:r>
          </a:p>
          <a:p>
            <a:pPr algn="ctr">
              <a:defRPr/>
            </a:pPr>
            <a:r>
              <a:rPr lang="en-US" sz="2500" b="1" dirty="0">
                <a:solidFill>
                  <a:srgbClr val="FF0000"/>
                </a:solidFill>
              </a:rPr>
              <a:t>Increases abolitionist causes to end slavery</a:t>
            </a:r>
          </a:p>
          <a:p>
            <a:pPr>
              <a:defRPr/>
            </a:pPr>
            <a:endParaRPr lang="en-US" b="1"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0238" y="838200"/>
            <a:ext cx="1960562"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804988" y="5489575"/>
            <a:ext cx="8686800" cy="10160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x-none" sz="3000" b="1">
                <a:solidFill>
                  <a:schemeClr val="bg1"/>
                </a:solidFill>
                <a:latin typeface="Arial" charset="0"/>
              </a:rPr>
              <a:t>Why do you think this case been called “the Court's greatest self-inflicted wound”?</a:t>
            </a:r>
          </a:p>
        </p:txBody>
      </p:sp>
      <p:sp>
        <p:nvSpPr>
          <p:cNvPr id="5" name="Rectangle 4"/>
          <p:cNvSpPr/>
          <p:nvPr/>
        </p:nvSpPr>
        <p:spPr>
          <a:xfrm>
            <a:off x="3974684" y="2041029"/>
            <a:ext cx="200830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33254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body" idx="1"/>
          </p:nvPr>
        </p:nvSpPr>
        <p:spPr>
          <a:xfrm>
            <a:off x="1841500" y="1222376"/>
            <a:ext cx="8534400" cy="2676525"/>
          </a:xfrm>
        </p:spPr>
        <p:txBody>
          <a:bodyPr/>
          <a:lstStyle/>
          <a:p>
            <a:pPr marL="457200" indent="-457200">
              <a:lnSpc>
                <a:spcPct val="80000"/>
              </a:lnSpc>
              <a:buFont typeface="Calibri" charset="0"/>
              <a:buAutoNum type="arabicPeriod"/>
            </a:pPr>
            <a:r>
              <a:rPr lang="en-US" altLang="x-none" b="1">
                <a:solidFill>
                  <a:srgbClr val="000000"/>
                </a:solidFill>
              </a:rPr>
              <a:t>Angered millions of abolitionists against slavery and even those who didn</a:t>
            </a:r>
            <a:r>
              <a:rPr lang="ja-JP" altLang="en-US" b="1">
                <a:solidFill>
                  <a:srgbClr val="000000"/>
                </a:solidFill>
              </a:rPr>
              <a:t>’</a:t>
            </a:r>
            <a:r>
              <a:rPr lang="en-US" altLang="ja-JP" b="1">
                <a:solidFill>
                  <a:srgbClr val="000000"/>
                </a:solidFill>
              </a:rPr>
              <a:t>t care much about it!</a:t>
            </a:r>
          </a:p>
          <a:p>
            <a:pPr marL="457200" indent="-457200">
              <a:lnSpc>
                <a:spcPct val="80000"/>
              </a:lnSpc>
              <a:buFont typeface="Calibri" charset="0"/>
              <a:buAutoNum type="arabicPeriod"/>
            </a:pPr>
            <a:endParaRPr lang="en-US" altLang="x-none">
              <a:solidFill>
                <a:srgbClr val="000000"/>
              </a:solidFill>
            </a:endParaRPr>
          </a:p>
          <a:p>
            <a:pPr marL="457200" indent="-457200">
              <a:lnSpc>
                <a:spcPct val="80000"/>
              </a:lnSpc>
              <a:buFont typeface="Calibri" charset="0"/>
              <a:buAutoNum type="arabicPeriod"/>
            </a:pPr>
            <a:r>
              <a:rPr lang="en-US" altLang="x-none" b="1">
                <a:solidFill>
                  <a:srgbClr val="000000"/>
                </a:solidFill>
              </a:rPr>
              <a:t>Northerners complained</a:t>
            </a:r>
            <a:r>
              <a:rPr lang="en-US" altLang="x-none">
                <a:solidFill>
                  <a:srgbClr val="000000"/>
                </a:solidFill>
              </a:rPr>
              <a:t>; </a:t>
            </a:r>
            <a:r>
              <a:rPr lang="en-US" altLang="x-none" b="1">
                <a:solidFill>
                  <a:srgbClr val="000000"/>
                </a:solidFill>
              </a:rPr>
              <a:t>Southerners were ecstatic about the decision but ANGERED by northern defiance!</a:t>
            </a:r>
          </a:p>
        </p:txBody>
      </p:sp>
      <p:sp>
        <p:nvSpPr>
          <p:cNvPr id="2" name="Rectangle 1"/>
          <p:cNvSpPr/>
          <p:nvPr/>
        </p:nvSpPr>
        <p:spPr>
          <a:xfrm>
            <a:off x="2429756" y="0"/>
            <a:ext cx="7356886" cy="707886"/>
          </a:xfrm>
          <a:prstGeom prst="rect">
            <a:avLst/>
          </a:prstGeom>
          <a:solidFill>
            <a:schemeClr val="accent2"/>
          </a:solid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Outcomes of Dred Scott decision?</a:t>
            </a:r>
          </a:p>
        </p:txBody>
      </p:sp>
      <p:cxnSp>
        <p:nvCxnSpPr>
          <p:cNvPr id="4" name="Straight Connector 3"/>
          <p:cNvCxnSpPr>
            <a:cxnSpLocks noChangeShapeType="1"/>
          </p:cNvCxnSpPr>
          <p:nvPr/>
        </p:nvCxnSpPr>
        <p:spPr bwMode="auto">
          <a:xfrm>
            <a:off x="5919788" y="3898900"/>
            <a:ext cx="31750" cy="2959100"/>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 name="Rectangle 4"/>
          <p:cNvSpPr/>
          <p:nvPr/>
        </p:nvSpPr>
        <p:spPr>
          <a:xfrm>
            <a:off x="2943954" y="3689229"/>
            <a:ext cx="1872628"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North</a:t>
            </a:r>
          </a:p>
        </p:txBody>
      </p:sp>
      <p:sp>
        <p:nvSpPr>
          <p:cNvPr id="6" name="Rectangle 5"/>
          <p:cNvSpPr>
            <a:spLocks noChangeArrowheads="1"/>
          </p:cNvSpPr>
          <p:nvPr/>
        </p:nvSpPr>
        <p:spPr bwMode="auto">
          <a:xfrm>
            <a:off x="1379538" y="4894263"/>
            <a:ext cx="457200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1" eaLnBrk="1" hangingPunct="1">
              <a:lnSpc>
                <a:spcPct val="80000"/>
              </a:lnSpc>
              <a:spcBef>
                <a:spcPct val="0"/>
              </a:spcBef>
              <a:buFontTx/>
              <a:buNone/>
            </a:pPr>
            <a:r>
              <a:rPr lang="en-US" altLang="x-none" sz="2500">
                <a:solidFill>
                  <a:srgbClr val="000000"/>
                </a:solidFill>
                <a:latin typeface="Arial" charset="0"/>
              </a:rPr>
              <a:t>Had </a:t>
            </a:r>
            <a:r>
              <a:rPr lang="en-US" altLang="x-none" sz="2500" b="1" i="1">
                <a:solidFill>
                  <a:srgbClr val="000000"/>
                </a:solidFill>
                <a:latin typeface="Arial" charset="0"/>
              </a:rPr>
              <a:t>only Congress</a:t>
            </a:r>
            <a:r>
              <a:rPr lang="en-US" altLang="x-none" sz="2500">
                <a:solidFill>
                  <a:srgbClr val="000000"/>
                </a:solidFill>
                <a:latin typeface="Arial" charset="0"/>
              </a:rPr>
              <a:t> (which was now banned from outlawing slavery).</a:t>
            </a:r>
          </a:p>
        </p:txBody>
      </p:sp>
      <p:sp>
        <p:nvSpPr>
          <p:cNvPr id="8" name="Rectangle 7"/>
          <p:cNvSpPr/>
          <p:nvPr/>
        </p:nvSpPr>
        <p:spPr>
          <a:xfrm>
            <a:off x="7056983" y="3689229"/>
            <a:ext cx="1867819"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South</a:t>
            </a:r>
          </a:p>
        </p:txBody>
      </p:sp>
      <p:sp>
        <p:nvSpPr>
          <p:cNvPr id="7" name="Rectangle 6"/>
          <p:cNvSpPr>
            <a:spLocks noChangeArrowheads="1"/>
          </p:cNvSpPr>
          <p:nvPr/>
        </p:nvSpPr>
        <p:spPr bwMode="auto">
          <a:xfrm>
            <a:off x="6108700" y="4787901"/>
            <a:ext cx="4572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500">
                <a:solidFill>
                  <a:srgbClr val="000000"/>
                </a:solidFill>
                <a:latin typeface="Arial" charset="0"/>
              </a:rPr>
              <a:t>Had (1) </a:t>
            </a:r>
            <a:r>
              <a:rPr lang="en-US" altLang="x-none" sz="2500" b="1" i="1">
                <a:solidFill>
                  <a:srgbClr val="000000"/>
                </a:solidFill>
                <a:latin typeface="Arial" charset="0"/>
              </a:rPr>
              <a:t>the Supreme Court</a:t>
            </a:r>
            <a:r>
              <a:rPr lang="en-US" altLang="x-none" sz="2500">
                <a:solidFill>
                  <a:srgbClr val="000000"/>
                </a:solidFill>
                <a:latin typeface="Arial" charset="0"/>
              </a:rPr>
              <a:t>, (2) </a:t>
            </a:r>
            <a:r>
              <a:rPr lang="en-US" altLang="x-none" sz="2500" b="1" i="1">
                <a:solidFill>
                  <a:srgbClr val="000000"/>
                </a:solidFill>
                <a:latin typeface="Arial" charset="0"/>
              </a:rPr>
              <a:t>the president</a:t>
            </a:r>
            <a:r>
              <a:rPr lang="en-US" altLang="x-none" sz="2500">
                <a:solidFill>
                  <a:srgbClr val="000000"/>
                </a:solidFill>
                <a:latin typeface="Arial" charset="0"/>
              </a:rPr>
              <a:t>, and (3) </a:t>
            </a:r>
            <a:r>
              <a:rPr lang="en-US" altLang="x-none" sz="2500" b="1" i="1">
                <a:solidFill>
                  <a:srgbClr val="000000"/>
                </a:solidFill>
                <a:latin typeface="Arial" charset="0"/>
              </a:rPr>
              <a:t>the Constitution</a:t>
            </a:r>
            <a:r>
              <a:rPr lang="en-US" altLang="x-none" sz="2500">
                <a:solidFill>
                  <a:srgbClr val="000000"/>
                </a:solidFill>
                <a:latin typeface="Arial" charset="0"/>
              </a:rPr>
              <a:t> on its side</a:t>
            </a:r>
            <a:endParaRPr lang="en-US" altLang="x-none" sz="2500">
              <a:latin typeface="Arial" charset="0"/>
            </a:endParaRPr>
          </a:p>
        </p:txBody>
      </p:sp>
    </p:spTree>
    <p:extLst>
      <p:ext uri="{BB962C8B-B14F-4D97-AF65-F5344CB8AC3E}">
        <p14:creationId xmlns:p14="http://schemas.microsoft.com/office/powerpoint/2010/main" val="388061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724025" y="228601"/>
            <a:ext cx="8229600" cy="333375"/>
          </a:xfrm>
        </p:spPr>
        <p:txBody>
          <a:bodyPr>
            <a:normAutofit fontScale="90000"/>
          </a:bodyPr>
          <a:lstStyle/>
          <a:p>
            <a:pPr eaLnBrk="1" hangingPunct="1"/>
            <a:r>
              <a:rPr lang="en-US" altLang="x-none" sz="4000" b="1">
                <a:solidFill>
                  <a:srgbClr val="000000"/>
                </a:solidFill>
              </a:rPr>
              <a:t>Panic of 1857</a:t>
            </a:r>
          </a:p>
        </p:txBody>
      </p:sp>
      <p:sp>
        <p:nvSpPr>
          <p:cNvPr id="58370" name="Rectangle 3"/>
          <p:cNvSpPr>
            <a:spLocks noGrp="1" noChangeArrowheads="1"/>
          </p:cNvSpPr>
          <p:nvPr>
            <p:ph type="body" idx="1"/>
          </p:nvPr>
        </p:nvSpPr>
        <p:spPr>
          <a:xfrm>
            <a:off x="1524000" y="561975"/>
            <a:ext cx="9144000" cy="5257800"/>
          </a:xfrm>
        </p:spPr>
        <p:txBody>
          <a:bodyPr>
            <a:normAutofit fontScale="92500" lnSpcReduction="20000"/>
          </a:bodyPr>
          <a:lstStyle/>
          <a:p>
            <a:pPr eaLnBrk="1" hangingPunct="1">
              <a:lnSpc>
                <a:spcPct val="80000"/>
              </a:lnSpc>
            </a:pPr>
            <a:endParaRPr lang="en-US" altLang="x-none" sz="2200">
              <a:solidFill>
                <a:srgbClr val="000000"/>
              </a:solidFill>
            </a:endParaRPr>
          </a:p>
          <a:p>
            <a:pPr eaLnBrk="1" hangingPunct="1">
              <a:lnSpc>
                <a:spcPct val="80000"/>
              </a:lnSpc>
              <a:buFontTx/>
              <a:buAutoNum type="arabicPeriod"/>
            </a:pPr>
            <a:r>
              <a:rPr lang="en-US" altLang="ja-JP" sz="2200" b="1">
                <a:solidFill>
                  <a:srgbClr val="000000"/>
                </a:solidFill>
              </a:rPr>
              <a:t>CAUSES</a:t>
            </a:r>
            <a:r>
              <a:rPr lang="en-US" altLang="ja-JP" sz="2200">
                <a:solidFill>
                  <a:srgbClr val="000000"/>
                </a:solidFill>
              </a:rPr>
              <a:t>:</a:t>
            </a:r>
          </a:p>
          <a:p>
            <a:pPr lvl="1" eaLnBrk="1" hangingPunct="1">
              <a:lnSpc>
                <a:spcPct val="80000"/>
              </a:lnSpc>
              <a:buFont typeface="Courier New" charset="0"/>
              <a:buChar char="o"/>
            </a:pPr>
            <a:r>
              <a:rPr lang="en-US" altLang="x-none" sz="2200">
                <a:solidFill>
                  <a:srgbClr val="000000"/>
                </a:solidFill>
              </a:rPr>
              <a:t>California gold causing inflation </a:t>
            </a:r>
          </a:p>
          <a:p>
            <a:pPr lvl="1" eaLnBrk="1" hangingPunct="1">
              <a:lnSpc>
                <a:spcPct val="80000"/>
              </a:lnSpc>
              <a:buFont typeface="Courier New" charset="0"/>
              <a:buChar char="o"/>
            </a:pPr>
            <a:r>
              <a:rPr lang="en-US" altLang="x-none" sz="2200">
                <a:solidFill>
                  <a:srgbClr val="000000"/>
                </a:solidFill>
              </a:rPr>
              <a:t>over-growth of grain,</a:t>
            </a:r>
          </a:p>
          <a:p>
            <a:pPr lvl="1" eaLnBrk="1" hangingPunct="1">
              <a:lnSpc>
                <a:spcPct val="80000"/>
              </a:lnSpc>
              <a:buFont typeface="Courier New" charset="0"/>
              <a:buChar char="o"/>
            </a:pPr>
            <a:r>
              <a:rPr lang="en-US" altLang="x-none" sz="2200">
                <a:solidFill>
                  <a:srgbClr val="000000"/>
                </a:solidFill>
              </a:rPr>
              <a:t>over-speculation, as always, this time in land and railroads.</a:t>
            </a:r>
          </a:p>
          <a:p>
            <a:pPr lvl="1" eaLnBrk="1" hangingPunct="1">
              <a:lnSpc>
                <a:spcPct val="80000"/>
              </a:lnSpc>
              <a:buFont typeface="Courier New" charset="0"/>
              <a:buChar char="o"/>
            </a:pPr>
            <a:endParaRPr lang="en-US" altLang="x-none" sz="2200">
              <a:solidFill>
                <a:srgbClr val="000000"/>
              </a:solidFill>
            </a:endParaRPr>
          </a:p>
          <a:p>
            <a:pPr eaLnBrk="1" hangingPunct="1">
              <a:lnSpc>
                <a:spcPct val="80000"/>
              </a:lnSpc>
              <a:buFontTx/>
              <a:buAutoNum type="arabicPeriod"/>
            </a:pPr>
            <a:r>
              <a:rPr lang="en-US" altLang="x-none" sz="2200">
                <a:solidFill>
                  <a:srgbClr val="000000"/>
                </a:solidFill>
              </a:rPr>
              <a:t>The North was especially hard hit, but the South rode it out with</a:t>
            </a:r>
            <a:br>
              <a:rPr lang="en-US" altLang="x-none" sz="2200">
                <a:solidFill>
                  <a:srgbClr val="000000"/>
                </a:solidFill>
              </a:rPr>
            </a:br>
            <a:r>
              <a:rPr lang="en-US" altLang="x-none" sz="2200">
                <a:solidFill>
                  <a:srgbClr val="000000"/>
                </a:solidFill>
              </a:rPr>
              <a:t>flying colors, seemingly proving that cotton was indeed king and</a:t>
            </a:r>
            <a:br>
              <a:rPr lang="en-US" altLang="x-none" sz="2200">
                <a:solidFill>
                  <a:srgbClr val="000000"/>
                </a:solidFill>
              </a:rPr>
            </a:br>
            <a:r>
              <a:rPr lang="en-US" altLang="x-none" sz="2200">
                <a:solidFill>
                  <a:srgbClr val="000000"/>
                </a:solidFill>
              </a:rPr>
              <a:t>raising Southern egos.</a:t>
            </a:r>
          </a:p>
          <a:p>
            <a:pPr eaLnBrk="1" hangingPunct="1">
              <a:lnSpc>
                <a:spcPct val="80000"/>
              </a:lnSpc>
              <a:buFontTx/>
              <a:buAutoNum type="arabicPeriod"/>
            </a:pPr>
            <a:endParaRPr lang="en-US" altLang="x-none" sz="2200">
              <a:solidFill>
                <a:srgbClr val="000000"/>
              </a:solidFill>
            </a:endParaRPr>
          </a:p>
          <a:p>
            <a:pPr eaLnBrk="1" hangingPunct="1">
              <a:lnSpc>
                <a:spcPct val="80000"/>
              </a:lnSpc>
              <a:buFontTx/>
              <a:buAutoNum type="arabicPeriod"/>
            </a:pPr>
            <a:r>
              <a:rPr lang="en-US" altLang="x-none" sz="2200">
                <a:solidFill>
                  <a:srgbClr val="000000"/>
                </a:solidFill>
              </a:rPr>
              <a:t>Also, in 1860, Congress passed a </a:t>
            </a:r>
            <a:r>
              <a:rPr lang="en-US" altLang="x-none" sz="2200" b="1" u="sng">
                <a:solidFill>
                  <a:srgbClr val="000000"/>
                </a:solidFill>
              </a:rPr>
              <a:t>Homestead Act</a:t>
            </a:r>
            <a:r>
              <a:rPr lang="en-US" altLang="x-none" sz="2200">
                <a:solidFill>
                  <a:srgbClr val="000000"/>
                </a:solidFill>
              </a:rPr>
              <a:t> that would provide</a:t>
            </a:r>
            <a:br>
              <a:rPr lang="en-US" altLang="x-none" sz="2200">
                <a:solidFill>
                  <a:srgbClr val="000000"/>
                </a:solidFill>
              </a:rPr>
            </a:br>
            <a:r>
              <a:rPr lang="en-US" altLang="x-none" sz="2200">
                <a:solidFill>
                  <a:srgbClr val="000000"/>
                </a:solidFill>
              </a:rPr>
              <a:t>160 acres of land at a cheap price for those who were less-fortunate,</a:t>
            </a:r>
            <a:br>
              <a:rPr lang="en-US" altLang="x-none" sz="2200">
                <a:solidFill>
                  <a:srgbClr val="000000"/>
                </a:solidFill>
              </a:rPr>
            </a:br>
            <a:r>
              <a:rPr lang="en-US" altLang="x-none" sz="2200">
                <a:solidFill>
                  <a:srgbClr val="000000"/>
                </a:solidFill>
              </a:rPr>
              <a:t>but it was vetoed by Buchanan.</a:t>
            </a:r>
          </a:p>
          <a:p>
            <a:pPr lvl="1" eaLnBrk="1" hangingPunct="1">
              <a:lnSpc>
                <a:spcPct val="80000"/>
              </a:lnSpc>
              <a:buFont typeface="Courier New" charset="0"/>
              <a:buChar char="o"/>
            </a:pPr>
            <a:r>
              <a:rPr lang="en-US" altLang="x-none" sz="2200">
                <a:solidFill>
                  <a:srgbClr val="000000"/>
                </a:solidFill>
              </a:rPr>
              <a:t>This plan, though, was opposed by the northeast, which had long</a:t>
            </a:r>
            <a:br>
              <a:rPr lang="en-US" altLang="x-none" sz="2200">
                <a:solidFill>
                  <a:srgbClr val="000000"/>
                </a:solidFill>
              </a:rPr>
            </a:br>
            <a:r>
              <a:rPr lang="en-US" altLang="x-none" sz="2200">
                <a:solidFill>
                  <a:srgbClr val="000000"/>
                </a:solidFill>
              </a:rPr>
              <a:t>been unfriendly to extension of land and had feared that it would drain</a:t>
            </a:r>
            <a:br>
              <a:rPr lang="en-US" altLang="x-none" sz="2200">
                <a:solidFill>
                  <a:srgbClr val="000000"/>
                </a:solidFill>
              </a:rPr>
            </a:br>
            <a:r>
              <a:rPr lang="en-US" altLang="x-none" sz="2200">
                <a:solidFill>
                  <a:srgbClr val="000000"/>
                </a:solidFill>
              </a:rPr>
              <a:t>its population even more, and the south, which knew that it would</a:t>
            </a:r>
            <a:br>
              <a:rPr lang="en-US" altLang="x-none" sz="2200">
                <a:solidFill>
                  <a:srgbClr val="000000"/>
                </a:solidFill>
              </a:rPr>
            </a:br>
            <a:r>
              <a:rPr lang="en-US" altLang="x-none" sz="2200">
                <a:solidFill>
                  <a:srgbClr val="000000"/>
                </a:solidFill>
              </a:rPr>
              <a:t>provide an easy way for more free-soilers to fill the territories.</a:t>
            </a:r>
          </a:p>
          <a:p>
            <a:pPr lvl="1" eaLnBrk="1" hangingPunct="1">
              <a:lnSpc>
                <a:spcPct val="80000"/>
              </a:lnSpc>
              <a:buFont typeface="Courier New" charset="0"/>
              <a:buChar char="o"/>
            </a:pPr>
            <a:endParaRPr lang="en-US" altLang="x-none" sz="2200">
              <a:solidFill>
                <a:srgbClr val="000000"/>
              </a:solidFill>
            </a:endParaRPr>
          </a:p>
          <a:p>
            <a:pPr eaLnBrk="1" hangingPunct="1">
              <a:lnSpc>
                <a:spcPct val="80000"/>
              </a:lnSpc>
              <a:buFontTx/>
              <a:buAutoNum type="arabicPeriod"/>
            </a:pPr>
            <a:r>
              <a:rPr lang="en-US" altLang="x-none" sz="2200">
                <a:solidFill>
                  <a:srgbClr val="000000"/>
                </a:solidFill>
              </a:rPr>
              <a:t>The panic also brought calls for a </a:t>
            </a:r>
            <a:r>
              <a:rPr lang="en-US" altLang="x-none" sz="2200" b="1" i="1">
                <a:solidFill>
                  <a:srgbClr val="000000"/>
                </a:solidFill>
              </a:rPr>
              <a:t>higher tariff rate</a:t>
            </a:r>
            <a:r>
              <a:rPr lang="en-US" altLang="x-none" sz="2200">
                <a:solidFill>
                  <a:srgbClr val="000000"/>
                </a:solidFill>
              </a:rPr>
              <a:t>, which had been lowered to about 20% only months before.</a:t>
            </a:r>
          </a:p>
          <a:p>
            <a:pPr eaLnBrk="1" hangingPunct="1">
              <a:lnSpc>
                <a:spcPct val="80000"/>
              </a:lnSpc>
            </a:pPr>
            <a:endParaRPr lang="en-US" altLang="x-none" sz="1800"/>
          </a:p>
        </p:txBody>
      </p:sp>
      <p:sp>
        <p:nvSpPr>
          <p:cNvPr id="2" name="Frame 1"/>
          <p:cNvSpPr>
            <a:spLocks/>
          </p:cNvSpPr>
          <p:nvPr/>
        </p:nvSpPr>
        <p:spPr bwMode="auto">
          <a:xfrm>
            <a:off x="9080500" y="1"/>
            <a:ext cx="1587500" cy="2149475"/>
          </a:xfrm>
          <a:custGeom>
            <a:avLst/>
            <a:gdLst>
              <a:gd name="T0" fmla="*/ 0 w 1588168"/>
              <a:gd name="T1" fmla="*/ 0 h 2149642"/>
              <a:gd name="T2" fmla="*/ 1584831 w 1588168"/>
              <a:gd name="T3" fmla="*/ 0 h 2149642"/>
              <a:gd name="T4" fmla="*/ 1584831 w 1588168"/>
              <a:gd name="T5" fmla="*/ 2148807 h 2149642"/>
              <a:gd name="T6" fmla="*/ 0 w 1588168"/>
              <a:gd name="T7" fmla="*/ 2148807 h 2149642"/>
              <a:gd name="T8" fmla="*/ 0 w 1588168"/>
              <a:gd name="T9" fmla="*/ 0 h 2149642"/>
              <a:gd name="T10" fmla="*/ 109068 w 1588168"/>
              <a:gd name="T11" fmla="*/ 109258 h 2149642"/>
              <a:gd name="T12" fmla="*/ 109068 w 1588168"/>
              <a:gd name="T13" fmla="*/ 2039553 h 2149642"/>
              <a:gd name="T14" fmla="*/ 1475762 w 1588168"/>
              <a:gd name="T15" fmla="*/ 2039553 h 2149642"/>
              <a:gd name="T16" fmla="*/ 1475762 w 1588168"/>
              <a:gd name="T17" fmla="*/ 109258 h 2149642"/>
              <a:gd name="T18" fmla="*/ 109068 w 1588168"/>
              <a:gd name="T19" fmla="*/ 109258 h 21496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8168" h="2149642">
                <a:moveTo>
                  <a:pt x="0" y="0"/>
                </a:moveTo>
                <a:lnTo>
                  <a:pt x="1588168" y="0"/>
                </a:lnTo>
                <a:lnTo>
                  <a:pt x="1588168" y="2149642"/>
                </a:lnTo>
                <a:lnTo>
                  <a:pt x="0" y="2149642"/>
                </a:lnTo>
                <a:lnTo>
                  <a:pt x="0" y="0"/>
                </a:lnTo>
                <a:close/>
                <a:moveTo>
                  <a:pt x="109298" y="109298"/>
                </a:moveTo>
                <a:lnTo>
                  <a:pt x="109298" y="2040344"/>
                </a:lnTo>
                <a:lnTo>
                  <a:pt x="1478870" y="2040344"/>
                </a:lnTo>
                <a:lnTo>
                  <a:pt x="1478870" y="109298"/>
                </a:lnTo>
                <a:lnTo>
                  <a:pt x="109298" y="109298"/>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
        <p:nvSpPr>
          <p:cNvPr id="58372" name="TextBox 2"/>
          <p:cNvSpPr txBox="1">
            <a:spLocks noChangeArrowheads="1"/>
          </p:cNvSpPr>
          <p:nvPr/>
        </p:nvSpPr>
        <p:spPr bwMode="auto">
          <a:xfrm>
            <a:off x="9251951" y="320676"/>
            <a:ext cx="12350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x-none" sz="2300" b="1">
                <a:latin typeface="Arial" charset="0"/>
              </a:rPr>
              <a:t>TAKE A PIC!</a:t>
            </a:r>
          </a:p>
          <a:p>
            <a:pPr algn="ctr">
              <a:spcBef>
                <a:spcPct val="0"/>
              </a:spcBef>
              <a:buFontTx/>
              <a:buNone/>
            </a:pPr>
            <a:r>
              <a:rPr lang="en-US" altLang="x-none" sz="2300" b="1">
                <a:latin typeface="Arial" charset="0"/>
              </a:rPr>
              <a:t>COPY LATER!</a:t>
            </a:r>
          </a:p>
        </p:txBody>
      </p:sp>
    </p:spTree>
    <p:extLst>
      <p:ext uri="{BB962C8B-B14F-4D97-AF65-F5344CB8AC3E}">
        <p14:creationId xmlns:p14="http://schemas.microsoft.com/office/powerpoint/2010/main" val="1683319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981200" y="152400"/>
            <a:ext cx="8229600" cy="762000"/>
          </a:xfrm>
        </p:spPr>
        <p:txBody>
          <a:bodyPr/>
          <a:lstStyle/>
          <a:p>
            <a:r>
              <a:rPr lang="en-US" altLang="x-none" sz="4000" b="1" i="1" u="sng">
                <a:solidFill>
                  <a:srgbClr val="FF0000"/>
                </a:solidFill>
                <a:ea typeface="MS PGothic" charset="-128"/>
                <a:cs typeface="MS PGothic" charset="-128"/>
              </a:rPr>
              <a:t>Lincoln – Douglas Debates 1858</a:t>
            </a:r>
          </a:p>
        </p:txBody>
      </p:sp>
      <p:sp>
        <p:nvSpPr>
          <p:cNvPr id="3" name="Content Placeholder 2"/>
          <p:cNvSpPr>
            <a:spLocks noGrp="1"/>
          </p:cNvSpPr>
          <p:nvPr>
            <p:ph idx="1"/>
          </p:nvPr>
        </p:nvSpPr>
        <p:spPr>
          <a:xfrm>
            <a:off x="1905000" y="914400"/>
            <a:ext cx="8305800" cy="1447800"/>
          </a:xfrm>
        </p:spPr>
        <p:txBody>
          <a:bodyPr>
            <a:normAutofit fontScale="92500" lnSpcReduction="10000"/>
          </a:bodyPr>
          <a:lstStyle/>
          <a:p>
            <a:pPr marL="0" indent="0">
              <a:buNone/>
            </a:pPr>
            <a:r>
              <a:rPr lang="en-US" altLang="x-none" b="1">
                <a:solidFill>
                  <a:srgbClr val="000000"/>
                </a:solidFill>
                <a:ea typeface="MS PGothic" charset="-128"/>
                <a:cs typeface="MS PGothic" charset="-128"/>
              </a:rPr>
              <a:t>The race for the Illinois senate!</a:t>
            </a:r>
          </a:p>
          <a:p>
            <a:pPr lvl="1"/>
            <a:r>
              <a:rPr lang="en-US" altLang="x-none" b="1" u="sng">
                <a:solidFill>
                  <a:srgbClr val="FF0000"/>
                </a:solidFill>
                <a:ea typeface="MS PGothic" charset="-128"/>
                <a:cs typeface="MS PGothic" charset="-128"/>
              </a:rPr>
              <a:t>Stephen Douglas</a:t>
            </a:r>
            <a:r>
              <a:rPr lang="en-US" altLang="x-none">
                <a:solidFill>
                  <a:srgbClr val="000000"/>
                </a:solidFill>
                <a:ea typeface="MS PGothic" charset="-128"/>
                <a:cs typeface="MS PGothic" charset="-128"/>
              </a:rPr>
              <a:t> – incumbent Senator</a:t>
            </a:r>
          </a:p>
          <a:p>
            <a:pPr lvl="1"/>
            <a:r>
              <a:rPr lang="en-US" altLang="x-none" b="1" u="sng">
                <a:solidFill>
                  <a:srgbClr val="FF0000"/>
                </a:solidFill>
                <a:ea typeface="MS PGothic" charset="-128"/>
                <a:cs typeface="MS PGothic" charset="-128"/>
              </a:rPr>
              <a:t>Abraham Lincoln</a:t>
            </a:r>
            <a:r>
              <a:rPr lang="en-US" altLang="x-none">
                <a:solidFill>
                  <a:srgbClr val="000000"/>
                </a:solidFill>
                <a:ea typeface="MS PGothic" charset="-128"/>
                <a:cs typeface="MS PGothic" charset="-128"/>
              </a:rPr>
              <a:t> – Congressman</a:t>
            </a:r>
          </a:p>
          <a:p>
            <a:pPr lvl="1"/>
            <a:r>
              <a:rPr lang="en-US" altLang="x-none">
                <a:solidFill>
                  <a:srgbClr val="000000"/>
                </a:solidFill>
                <a:ea typeface="MS PGothic" charset="-128"/>
                <a:cs typeface="MS PGothic" charset="-128"/>
              </a:rPr>
              <a:t>Lincoln challenges Douglas to debates about </a:t>
            </a:r>
            <a:r>
              <a:rPr lang="en-US" altLang="x-none" b="1" i="1">
                <a:solidFill>
                  <a:srgbClr val="000000"/>
                </a:solidFill>
                <a:ea typeface="MS PGothic" charset="-128"/>
                <a:cs typeface="MS PGothic" charset="-128"/>
              </a:rPr>
              <a:t>slavery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2819400"/>
            <a:ext cx="44989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rved Right Arrow 6"/>
          <p:cNvSpPr>
            <a:spLocks noChangeArrowheads="1"/>
          </p:cNvSpPr>
          <p:nvPr/>
        </p:nvSpPr>
        <p:spPr bwMode="auto">
          <a:xfrm rot="1723738">
            <a:off x="2692401" y="4343401"/>
            <a:ext cx="823913" cy="841375"/>
          </a:xfrm>
          <a:prstGeom prst="curvedRightArrow">
            <a:avLst>
              <a:gd name="adj1" fmla="val 24986"/>
              <a:gd name="adj2" fmla="val 49977"/>
              <a:gd name="adj3" fmla="val 34343"/>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lstStyle/>
          <a:p>
            <a:pPr>
              <a:defRPr/>
            </a:pPr>
            <a:endParaRPr lang="en-US">
              <a:solidFill>
                <a:schemeClr val="lt1"/>
              </a:solidFill>
            </a:endParaRPr>
          </a:p>
        </p:txBody>
      </p:sp>
      <p:sp>
        <p:nvSpPr>
          <p:cNvPr id="8" name="Curved Left Arrow 7"/>
          <p:cNvSpPr>
            <a:spLocks noChangeArrowheads="1"/>
          </p:cNvSpPr>
          <p:nvPr/>
        </p:nvSpPr>
        <p:spPr bwMode="auto">
          <a:xfrm rot="-1910758">
            <a:off x="8275639" y="4287839"/>
            <a:ext cx="822325" cy="822325"/>
          </a:xfrm>
          <a:prstGeom prst="curvedLeftArrow">
            <a:avLst>
              <a:gd name="adj1" fmla="val 25000"/>
              <a:gd name="adj2" fmla="val 50000"/>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lstStyle/>
          <a:p>
            <a:pPr>
              <a:defRPr/>
            </a:pPr>
            <a:endParaRPr lang="en-US">
              <a:solidFill>
                <a:schemeClr val="lt1"/>
              </a:solidFill>
            </a:endParaRPr>
          </a:p>
        </p:txBody>
      </p:sp>
      <p:sp>
        <p:nvSpPr>
          <p:cNvPr id="9" name="TextBox 8"/>
          <p:cNvSpPr txBox="1"/>
          <p:nvPr/>
        </p:nvSpPr>
        <p:spPr>
          <a:xfrm>
            <a:off x="1905000" y="5248275"/>
            <a:ext cx="4495800" cy="1062038"/>
          </a:xfrm>
          <a:prstGeom prst="rect">
            <a:avLst/>
          </a:prstGeom>
          <a:noFill/>
        </p:spPr>
        <p:txBody>
          <a:bodyPr>
            <a:spAutoFit/>
          </a:bodyPr>
          <a:lstStyle/>
          <a:p>
            <a:pPr>
              <a:defRPr/>
            </a:pPr>
            <a:r>
              <a:rPr lang="en-US" sz="2100" dirty="0">
                <a:solidFill>
                  <a:srgbClr val="00B050"/>
                </a:solidFill>
              </a:rPr>
              <a:t>Slavery was a “</a:t>
            </a:r>
            <a:r>
              <a:rPr lang="en-US" sz="2100" b="1" dirty="0">
                <a:solidFill>
                  <a:srgbClr val="00B050"/>
                </a:solidFill>
              </a:rPr>
              <a:t>MORAL, SOCIAL, AND POLITICAL WRONG</a:t>
            </a:r>
            <a:r>
              <a:rPr lang="en-US" sz="2100" dirty="0">
                <a:solidFill>
                  <a:srgbClr val="00B050"/>
                </a:solidFill>
              </a:rPr>
              <a:t>” </a:t>
            </a:r>
          </a:p>
          <a:p>
            <a:pPr marL="342900" indent="-342900">
              <a:buFont typeface="Wingdings" charset="2"/>
              <a:buChar char="Ø"/>
              <a:defRPr/>
            </a:pPr>
            <a:r>
              <a:rPr lang="en-US" sz="2100" dirty="0">
                <a:solidFill>
                  <a:srgbClr val="00B050"/>
                </a:solidFill>
              </a:rPr>
              <a:t>Gradually eliminate it </a:t>
            </a:r>
          </a:p>
        </p:txBody>
      </p:sp>
      <p:sp>
        <p:nvSpPr>
          <p:cNvPr id="10" name="TextBox 9"/>
          <p:cNvSpPr txBox="1">
            <a:spLocks noChangeArrowheads="1"/>
          </p:cNvSpPr>
          <p:nvPr/>
        </p:nvSpPr>
        <p:spPr bwMode="auto">
          <a:xfrm>
            <a:off x="6553201" y="5248276"/>
            <a:ext cx="39274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x-none" sz="2200">
                <a:solidFill>
                  <a:srgbClr val="002060"/>
                </a:solidFill>
                <a:latin typeface="Arial" charset="0"/>
              </a:rPr>
              <a:t>Slavery and freedom solved with </a:t>
            </a:r>
            <a:r>
              <a:rPr lang="en-US" altLang="x-none" sz="2200" b="1">
                <a:solidFill>
                  <a:srgbClr val="002060"/>
                </a:solidFill>
                <a:latin typeface="Arial" charset="0"/>
              </a:rPr>
              <a:t>POPULAR SOVEREIGNTY</a:t>
            </a:r>
            <a:endParaRPr lang="en-US" altLang="x-none" sz="2200">
              <a:solidFill>
                <a:srgbClr val="002060"/>
              </a:solidFill>
              <a:latin typeface="Arial" charset="0"/>
            </a:endParaRPr>
          </a:p>
        </p:txBody>
      </p:sp>
    </p:spTree>
    <p:extLst>
      <p:ext uri="{BB962C8B-B14F-4D97-AF65-F5344CB8AC3E}">
        <p14:creationId xmlns:p14="http://schemas.microsoft.com/office/powerpoint/2010/main" val="602699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
          <p:cNvSpPr>
            <a:spLocks noGrp="1"/>
          </p:cNvSpPr>
          <p:nvPr>
            <p:ph type="ctrTitle"/>
          </p:nvPr>
        </p:nvSpPr>
        <p:spPr>
          <a:xfrm>
            <a:off x="1524000" y="1203326"/>
            <a:ext cx="9144000" cy="1470025"/>
          </a:xfrm>
        </p:spPr>
        <p:txBody>
          <a:bodyPr>
            <a:normAutofit fontScale="90000"/>
          </a:bodyPr>
          <a:lstStyle/>
          <a:p>
            <a:r>
              <a:rPr lang="en-US" altLang="x-none"/>
              <a:t>What are Lincoln’s views regarding the slavery in the US? </a:t>
            </a:r>
          </a:p>
        </p:txBody>
      </p:sp>
      <p:sp>
        <p:nvSpPr>
          <p:cNvPr id="2" name="Rectangle 1"/>
          <p:cNvSpPr/>
          <p:nvPr/>
        </p:nvSpPr>
        <p:spPr>
          <a:xfrm>
            <a:off x="2925677" y="220098"/>
            <a:ext cx="6340646" cy="707886"/>
          </a:xfrm>
          <a:prstGeom prst="rect">
            <a:avLst/>
          </a:prstGeom>
          <a:solidFill>
            <a:schemeClr val="accent2"/>
          </a:solid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Going back to the DO NOW</a:t>
            </a:r>
            <a:r>
              <a:rPr lang="mr-IN"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04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1" y="2940051"/>
            <a:ext cx="56689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itle 1"/>
          <p:cNvSpPr txBox="1">
            <a:spLocks/>
          </p:cNvSpPr>
          <p:nvPr/>
        </p:nvSpPr>
        <p:spPr bwMode="auto">
          <a:xfrm>
            <a:off x="2060575" y="529748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x-none" sz="4400"/>
              <a:t>Why do you think Lincoln’s ideas scared Southerners?</a:t>
            </a:r>
            <a:br>
              <a:rPr lang="en-US" altLang="x-none" sz="4400"/>
            </a:br>
            <a:endParaRPr lang="en-US" altLang="x-none" sz="4400"/>
          </a:p>
        </p:txBody>
      </p:sp>
    </p:spTree>
    <p:extLst>
      <p:ext uri="{BB962C8B-B14F-4D97-AF65-F5344CB8AC3E}">
        <p14:creationId xmlns:p14="http://schemas.microsoft.com/office/powerpoint/2010/main" val="203790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Words>
  <Application>Microsoft Macintosh PowerPoint</Application>
  <PresentationFormat>Widescreen</PresentationFormat>
  <Paragraphs>66</Paragraphs>
  <Slides>10</Slides>
  <Notes>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Links</vt:lpstr>
      </vt:variant>
      <vt:variant>
        <vt:i4>1</vt:i4>
      </vt:variant>
      <vt:variant>
        <vt:lpstr>Slide Titles</vt:lpstr>
      </vt:variant>
      <vt:variant>
        <vt:i4>10</vt:i4>
      </vt:variant>
    </vt:vector>
  </HeadingPairs>
  <TitlesOfParts>
    <vt:vector size="24" baseType="lpstr">
      <vt:lpstr>Calibri Light</vt:lpstr>
      <vt:lpstr>ＭＳ Ｐゴシック</vt:lpstr>
      <vt:lpstr>Yu Gothic</vt:lpstr>
      <vt:lpstr>Arial</vt:lpstr>
      <vt:lpstr>Calibri</vt:lpstr>
      <vt:lpstr>Courier New</vt:lpstr>
      <vt:lpstr>Mangal</vt:lpstr>
      <vt:lpstr>MS PGothic</vt:lpstr>
      <vt:lpstr>ＭＳ 明朝</vt:lpstr>
      <vt:lpstr>Times New Roman</vt:lpstr>
      <vt:lpstr>Wingdings</vt:lpstr>
      <vt:lpstr>Wrangler</vt:lpstr>
      <vt:lpstr>Office Theme</vt:lpstr>
      <vt:lpstr>Sara's Main Files/US History/Manifest Destiny/LP - Bleeding Kansas 2010.doc!OLE_LINK3</vt:lpstr>
      <vt:lpstr>PowerPoint Presentation</vt:lpstr>
      <vt:lpstr>PowerPoint Presentation</vt:lpstr>
      <vt:lpstr>1856 Presidential Election</vt:lpstr>
      <vt:lpstr>PowerPoint Presentation</vt:lpstr>
      <vt:lpstr>Dred Scott Decision 1857</vt:lpstr>
      <vt:lpstr>PowerPoint Presentation</vt:lpstr>
      <vt:lpstr>Panic of 1857</vt:lpstr>
      <vt:lpstr>Lincoln – Douglas Debates 1858</vt:lpstr>
      <vt:lpstr>What are Lincoln’s views regarding the slavery in the US? </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2017-01-19T21:52:44Z</dcterms:created>
  <dcterms:modified xsi:type="dcterms:W3CDTF">2017-01-19T21:53:43Z</dcterms:modified>
</cp:coreProperties>
</file>