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59" r:id="rId3"/>
    <p:sldId id="260" r:id="rId4"/>
    <p:sldId id="265" r:id="rId5"/>
    <p:sldId id="266" r:id="rId6"/>
    <p:sldId id="267" r:id="rId7"/>
    <p:sldId id="268" r:id="rId8"/>
    <p:sldId id="269" r:id="rId9"/>
    <p:sldId id="270" r:id="rId10"/>
    <p:sldId id="271" r:id="rId11"/>
    <p:sldId id="276" r:id="rId12"/>
    <p:sldId id="277" r:id="rId13"/>
    <p:sldId id="278" r:id="rId14"/>
    <p:sldId id="279" r:id="rId15"/>
    <p:sldId id="280" r:id="rId16"/>
    <p:sldId id="281"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4696"/>
  </p:normalViewPr>
  <p:slideViewPr>
    <p:cSldViewPr snapToGrid="0" snapToObjects="1">
      <p:cViewPr varScale="1">
        <p:scale>
          <a:sx n="105" d="100"/>
          <a:sy n="105" d="100"/>
        </p:scale>
        <p:origin x="2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3F3F0-0A80-1E43-A550-232DA98132AC}" type="datetimeFigureOut">
              <a:rPr lang="en-US" smtClean="0"/>
              <a:t>10/28/16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A7428-D689-E340-BADB-9F47E0DD8F86}" type="slidenum">
              <a:rPr lang="en-US" smtClean="0"/>
              <a:t>‹#›</a:t>
            </a:fld>
            <a:endParaRPr lang="en-US"/>
          </a:p>
        </p:txBody>
      </p:sp>
    </p:spTree>
    <p:extLst>
      <p:ext uri="{BB962C8B-B14F-4D97-AF65-F5344CB8AC3E}">
        <p14:creationId xmlns:p14="http://schemas.microsoft.com/office/powerpoint/2010/main" val="118810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99F02BC-EBDF-2747-A6A0-78D69ECDFEAC}" type="slidenum">
              <a:rPr lang="en-US" altLang="en-US" sz="1200"/>
              <a:pPr/>
              <a:t>5</a:t>
            </a:fld>
            <a:endParaRPr lang="en-US" altLang="en-US" sz="1200"/>
          </a:p>
        </p:txBody>
      </p:sp>
      <p:sp>
        <p:nvSpPr>
          <p:cNvPr id="95234"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8208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BE456C-F4A8-C449-984B-33E7AFD0BEF1}" type="slidenum">
              <a:rPr lang="en-US" altLang="en-US" sz="1200"/>
              <a:pPr/>
              <a:t>6</a:t>
            </a:fld>
            <a:endParaRPr lang="en-US" altLang="en-US" sz="1200"/>
          </a:p>
        </p:txBody>
      </p:sp>
      <p:sp>
        <p:nvSpPr>
          <p:cNvPr id="96258"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954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567F522-C10E-2C49-BF34-B0B66AAE0E50}" type="slidenum">
              <a:rPr lang="en-US" altLang="en-US" sz="1200"/>
              <a:pPr/>
              <a:t>7</a:t>
            </a:fld>
            <a:endParaRPr lang="en-US" altLang="en-US" sz="1200"/>
          </a:p>
        </p:txBody>
      </p:sp>
      <p:sp>
        <p:nvSpPr>
          <p:cNvPr id="11264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9637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CA30F2F-5ED9-1341-94D8-9869B0156BED}" type="slidenum">
              <a:rPr lang="en-US" altLang="en-US" sz="1200"/>
              <a:pPr/>
              <a:t>10</a:t>
            </a:fld>
            <a:endParaRPr lang="en-US" altLang="en-US" sz="1200"/>
          </a:p>
        </p:txBody>
      </p:sp>
      <p:sp>
        <p:nvSpPr>
          <p:cNvPr id="1157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8247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9D75CE27-40A0-D743-A984-D6159ABA7255}" type="slidenum">
              <a:rPr lang="en-US" altLang="en-US" sz="1200"/>
              <a:pPr/>
              <a:t>11</a:t>
            </a:fld>
            <a:endParaRPr lang="en-US" altLang="en-US" sz="1200"/>
          </a:p>
        </p:txBody>
      </p:sp>
      <p:sp>
        <p:nvSpPr>
          <p:cNvPr id="117762"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9085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4A1DD96-6223-574F-BB48-3187FE2A0DCF}" type="slidenum">
              <a:rPr lang="en-US" altLang="en-US" sz="1200"/>
              <a:pPr/>
              <a:t>12</a:t>
            </a:fld>
            <a:endParaRPr lang="en-US" altLang="en-US" sz="1200"/>
          </a:p>
        </p:txBody>
      </p:sp>
      <p:sp>
        <p:nvSpPr>
          <p:cNvPr id="118786"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7205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B0DC70F-EB85-1D40-8DF2-A59383284BB5}" type="slidenum">
              <a:rPr lang="en-US" altLang="en-US" sz="1200"/>
              <a:pPr/>
              <a:t>13</a:t>
            </a:fld>
            <a:endParaRPr lang="en-US" altLang="en-US" sz="1200"/>
          </a:p>
        </p:txBody>
      </p:sp>
      <p:sp>
        <p:nvSpPr>
          <p:cNvPr id="119810"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5186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356D507-3770-7848-ADC3-2BA3B7EB76AC}" type="slidenum">
              <a:rPr lang="en-US" altLang="en-US" sz="1200"/>
              <a:pPr/>
              <a:t>16</a:t>
            </a:fld>
            <a:endParaRPr lang="en-US" altLang="en-US" sz="1200"/>
          </a:p>
        </p:txBody>
      </p:sp>
      <p:sp>
        <p:nvSpPr>
          <p:cNvPr id="120834"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4200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91AEE7-A917-A141-BE65-677830AEC285}"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3142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1AEE7-A917-A141-BE65-677830AEC285}"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36606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1AEE7-A917-A141-BE65-677830AEC285}"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75490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a:prstGeom prst="rect">
            <a:avLst/>
          </a:prstGeom>
        </p:spPr>
        <p:txBody>
          <a:bodyPr/>
          <a:lstStyle/>
          <a:p>
            <a:pPr lvl="0"/>
            <a:endParaRPr lang="en-US" noProof="0" smtClean="0"/>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66ECF504-279E-9D49-B35F-EB312D212631}" type="slidenum">
              <a:rPr lang="en-US" altLang="en-US"/>
              <a:pPr>
                <a:defRPr/>
              </a:pPr>
              <a:t>‹#›</a:t>
            </a:fld>
            <a:endParaRPr lang="en-US" altLang="en-US"/>
          </a:p>
        </p:txBody>
      </p:sp>
    </p:spTree>
    <p:extLst>
      <p:ext uri="{BB962C8B-B14F-4D97-AF65-F5344CB8AC3E}">
        <p14:creationId xmlns:p14="http://schemas.microsoft.com/office/powerpoint/2010/main" val="1108854735"/>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a:prstGeom prst="rect">
            <a:avLst/>
          </a:prstGeom>
        </p:spPr>
        <p:txBody>
          <a:bodyPr rtlCol="0">
            <a:normAutofit/>
          </a:bodyPr>
          <a:lstStyle/>
          <a:p>
            <a:pPr lvl="0"/>
            <a:endParaRPr lang="en-US" noProof="0"/>
          </a:p>
        </p:txBody>
      </p:sp>
      <p:sp>
        <p:nvSpPr>
          <p:cNvPr id="4" name="Text Placeholder 3"/>
          <p:cNvSpPr>
            <a:spLocks noGrp="1"/>
          </p:cNvSpPr>
          <p:nvPr>
            <p:ph type="body" sz="half" idx="2"/>
          </p:nvPr>
        </p:nvSpPr>
        <p:spPr>
          <a:xfrm>
            <a:off x="6197600" y="1981200"/>
            <a:ext cx="508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2540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3246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24600"/>
            <a:ext cx="2540000" cy="457200"/>
          </a:xfrm>
        </p:spPr>
        <p:txBody>
          <a:bodyPr/>
          <a:lstStyle>
            <a:lvl1pPr>
              <a:defRPr/>
            </a:lvl1pPr>
          </a:lstStyle>
          <a:p>
            <a:pPr>
              <a:defRPr/>
            </a:pPr>
            <a:fld id="{01FE1004-001F-5747-A054-51BCD610E7C3}" type="slidenum">
              <a:rPr lang="en-US" altLang="en-US"/>
              <a:pPr>
                <a:defRPr/>
              </a:pPr>
              <a:t>‹#›</a:t>
            </a:fld>
            <a:endParaRPr lang="en-US" altLang="en-US"/>
          </a:p>
        </p:txBody>
      </p:sp>
    </p:spTree>
    <p:extLst>
      <p:ext uri="{BB962C8B-B14F-4D97-AF65-F5344CB8AC3E}">
        <p14:creationId xmlns:p14="http://schemas.microsoft.com/office/powerpoint/2010/main" val="6596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1AEE7-A917-A141-BE65-677830AEC285}"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16893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1AEE7-A917-A141-BE65-677830AEC285}" type="datetimeFigureOut">
              <a:rPr lang="en-US" smtClean="0"/>
              <a:t>10/28/16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12459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91AEE7-A917-A141-BE65-677830AEC285}"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08583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1AEE7-A917-A141-BE65-677830AEC285}" type="datetimeFigureOut">
              <a:rPr lang="en-US" smtClean="0"/>
              <a:t>10/28/16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25904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1AEE7-A917-A141-BE65-677830AEC285}" type="datetimeFigureOut">
              <a:rPr lang="en-US" smtClean="0"/>
              <a:t>10/28/16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85695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1AEE7-A917-A141-BE65-677830AEC285}" type="datetimeFigureOut">
              <a:rPr lang="en-US" smtClean="0"/>
              <a:t>10/28/16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81294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1AEE7-A917-A141-BE65-677830AEC285}"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66500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1AEE7-A917-A141-BE65-677830AEC285}" type="datetimeFigureOut">
              <a:rPr lang="en-US" smtClean="0"/>
              <a:t>10/28/16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979DFC-8A17-9B4C-9247-13FDFD5FF936}" type="slidenum">
              <a:rPr lang="en-US" smtClean="0"/>
              <a:t>‹#›</a:t>
            </a:fld>
            <a:endParaRPr lang="en-US"/>
          </a:p>
        </p:txBody>
      </p:sp>
    </p:spTree>
    <p:extLst>
      <p:ext uri="{BB962C8B-B14F-4D97-AF65-F5344CB8AC3E}">
        <p14:creationId xmlns:p14="http://schemas.microsoft.com/office/powerpoint/2010/main" val="1960760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1AEE7-A917-A141-BE65-677830AEC285}" type="datetimeFigureOut">
              <a:rPr lang="en-US" smtClean="0"/>
              <a:t>10/28/16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79DFC-8A17-9B4C-9247-13FDFD5FF936}" type="slidenum">
              <a:rPr lang="en-US" smtClean="0"/>
              <a:t>‹#›</a:t>
            </a:fld>
            <a:endParaRPr lang="en-US"/>
          </a:p>
        </p:txBody>
      </p:sp>
    </p:spTree>
    <p:extLst>
      <p:ext uri="{BB962C8B-B14F-4D97-AF65-F5344CB8AC3E}">
        <p14:creationId xmlns:p14="http://schemas.microsoft.com/office/powerpoint/2010/main" val="315479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5"/>
          <p:cNvSpPr>
            <a:spLocks noGrp="1" noChangeArrowheads="1"/>
          </p:cNvSpPr>
          <p:nvPr>
            <p:ph type="title"/>
          </p:nvPr>
        </p:nvSpPr>
        <p:spPr>
          <a:xfrm>
            <a:off x="2209800" y="152400"/>
            <a:ext cx="7772400" cy="1143000"/>
          </a:xfrm>
          <a:ln w="76200">
            <a:solidFill>
              <a:schemeClr val="tx1"/>
            </a:solidFill>
            <a:miter lim="800000"/>
            <a:headEnd/>
            <a:tailEnd/>
          </a:ln>
        </p:spPr>
        <p:txBody>
          <a:bodyPr/>
          <a:lstStyle/>
          <a:p>
            <a:pPr eaLnBrk="1" hangingPunct="1"/>
            <a:r>
              <a:rPr lang="en-US" altLang="en-US" sz="4800" b="1"/>
              <a:t>Results of the F &amp; I War</a:t>
            </a:r>
          </a:p>
        </p:txBody>
      </p:sp>
      <p:sp>
        <p:nvSpPr>
          <p:cNvPr id="35846" name="Rectangle 6"/>
          <p:cNvSpPr>
            <a:spLocks noGrp="1" noChangeArrowheads="1"/>
          </p:cNvSpPr>
          <p:nvPr>
            <p:ph type="body" sz="half" idx="1"/>
          </p:nvPr>
        </p:nvSpPr>
        <p:spPr>
          <a:xfrm>
            <a:off x="2133600" y="1562100"/>
            <a:ext cx="4267200" cy="4876800"/>
          </a:xfrm>
          <a:ln w="38100">
            <a:solidFill>
              <a:schemeClr val="tx1"/>
            </a:solidFill>
            <a:miter lim="800000"/>
            <a:headEnd/>
            <a:tailEnd/>
          </a:ln>
        </p:spPr>
        <p:txBody>
          <a:bodyPr/>
          <a:lstStyle/>
          <a:p>
            <a:pPr eaLnBrk="1" hangingPunct="1">
              <a:buFontTx/>
              <a:buNone/>
            </a:pPr>
            <a:r>
              <a:rPr lang="en-US" altLang="en-US" sz="2700" b="1" u="sng"/>
              <a:t>British</a:t>
            </a:r>
            <a:r>
              <a:rPr lang="en-US" altLang="en-US" sz="2700"/>
              <a:t>: </a:t>
            </a:r>
          </a:p>
          <a:p>
            <a:pPr eaLnBrk="1" hangingPunct="1"/>
            <a:r>
              <a:rPr lang="en-US" altLang="en-US" sz="2700"/>
              <a:t>acquired more </a:t>
            </a:r>
            <a:r>
              <a:rPr lang="en-US" altLang="en-US" sz="2700" b="1"/>
              <a:t>land</a:t>
            </a:r>
          </a:p>
          <a:p>
            <a:pPr eaLnBrk="1" hangingPunct="1"/>
            <a:r>
              <a:rPr lang="en-US" altLang="en-US" sz="2700"/>
              <a:t>became a world-wide “</a:t>
            </a:r>
            <a:r>
              <a:rPr lang="en-US" altLang="en-US" sz="2700" b="1"/>
              <a:t>super power</a:t>
            </a:r>
            <a:r>
              <a:rPr lang="en-US" altLang="en-US" sz="2700"/>
              <a:t>” </a:t>
            </a:r>
          </a:p>
          <a:p>
            <a:pPr eaLnBrk="1" hangingPunct="1"/>
            <a:r>
              <a:rPr lang="en-US" altLang="en-US" sz="2700"/>
              <a:t>grew resentful of colonial “blundering” and the </a:t>
            </a:r>
            <a:r>
              <a:rPr lang="en-US" altLang="en-US" sz="2700" b="1"/>
              <a:t>cost</a:t>
            </a:r>
            <a:r>
              <a:rPr lang="en-US" altLang="en-US" sz="2700"/>
              <a:t> of defending the colonies</a:t>
            </a:r>
          </a:p>
          <a:p>
            <a:pPr eaLnBrk="1" hangingPunct="1"/>
            <a:endParaRPr lang="en-US" altLang="en-US"/>
          </a:p>
        </p:txBody>
      </p:sp>
      <p:pic>
        <p:nvPicPr>
          <p:cNvPr id="18435" name="Picture 11" descr="j0231150"/>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05600" y="1905000"/>
            <a:ext cx="3276600" cy="4191000"/>
          </a:xfrm>
        </p:spPr>
      </p:pic>
    </p:spTree>
    <p:extLst>
      <p:ext uri="{BB962C8B-B14F-4D97-AF65-F5344CB8AC3E}">
        <p14:creationId xmlns:p14="http://schemas.microsoft.com/office/powerpoint/2010/main" val="65844247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6">
                                            <p:txEl>
                                              <p:pRg st="0" end="0"/>
                                            </p:txEl>
                                          </p:spTgt>
                                        </p:tgtEl>
                                        <p:attrNameLst>
                                          <p:attrName>style.visibility</p:attrName>
                                        </p:attrNameLst>
                                      </p:cBhvr>
                                      <p:to>
                                        <p:strVal val="visible"/>
                                      </p:to>
                                    </p:set>
                                    <p:anim calcmode="lin" valueType="num">
                                      <p:cBhvr additive="base">
                                        <p:cTn id="7" dur="500" fill="hold"/>
                                        <p:tgtEl>
                                          <p:spTgt spid="358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46">
                                            <p:txEl>
                                              <p:pRg st="1" end="1"/>
                                            </p:txEl>
                                          </p:spTgt>
                                        </p:tgtEl>
                                        <p:attrNameLst>
                                          <p:attrName>style.visibility</p:attrName>
                                        </p:attrNameLst>
                                      </p:cBhvr>
                                      <p:to>
                                        <p:strVal val="visible"/>
                                      </p:to>
                                    </p:set>
                                    <p:anim calcmode="lin" valueType="num">
                                      <p:cBhvr additive="base">
                                        <p:cTn id="13" dur="500" fill="hold"/>
                                        <p:tgtEl>
                                          <p:spTgt spid="358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5846">
                                            <p:txEl>
                                              <p:pRg st="2" end="2"/>
                                            </p:txEl>
                                          </p:spTgt>
                                        </p:tgtEl>
                                        <p:attrNameLst>
                                          <p:attrName>style.visibility</p:attrName>
                                        </p:attrNameLst>
                                      </p:cBhvr>
                                      <p:to>
                                        <p:strVal val="visible"/>
                                      </p:to>
                                    </p:set>
                                    <p:anim calcmode="lin" valueType="num">
                                      <p:cBhvr additive="base">
                                        <p:cTn id="19" dur="500" fill="hold"/>
                                        <p:tgtEl>
                                          <p:spTgt spid="358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5846">
                                            <p:txEl>
                                              <p:pRg st="3" end="3"/>
                                            </p:txEl>
                                          </p:spTgt>
                                        </p:tgtEl>
                                        <p:attrNameLst>
                                          <p:attrName>style.visibility</p:attrName>
                                        </p:attrNameLst>
                                      </p:cBhvr>
                                      <p:to>
                                        <p:strVal val="visible"/>
                                      </p:to>
                                    </p:set>
                                    <p:anim calcmode="lin" valueType="num">
                                      <p:cBhvr additive="base">
                                        <p:cTn id="25" dur="500" fill="hold"/>
                                        <p:tgtEl>
                                          <p:spTgt spid="358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p:cNvSpPr txBox="1">
            <a:spLocks noChangeArrowheads="1"/>
          </p:cNvSpPr>
          <p:nvPr/>
        </p:nvSpPr>
        <p:spPr bwMode="auto">
          <a:xfrm>
            <a:off x="1752600" y="304800"/>
            <a:ext cx="4648200" cy="5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en-US" sz="2200" dirty="0"/>
              <a:t>King George III and the British Parliament then decided to issue the </a:t>
            </a:r>
            <a:r>
              <a:rPr lang="en-US" altLang="en-US" sz="2200" b="1" u="sng" dirty="0"/>
              <a:t>Stamp Act</a:t>
            </a:r>
            <a:r>
              <a:rPr lang="en-US" altLang="en-US" sz="2200" dirty="0"/>
              <a:t> in 1765, which placed a tax on </a:t>
            </a:r>
            <a:r>
              <a:rPr lang="en-US" altLang="en-US" sz="2200" b="1" dirty="0"/>
              <a:t>legal documents</a:t>
            </a:r>
            <a:r>
              <a:rPr lang="en-US" altLang="en-US" sz="2200" dirty="0"/>
              <a:t> </a:t>
            </a:r>
            <a:r>
              <a:rPr lang="en-US" altLang="en-US" sz="2200" b="1" dirty="0"/>
              <a:t>such as newspapers, contracts, birth certificates, diplomas, and cards</a:t>
            </a:r>
            <a:r>
              <a:rPr lang="en-US" altLang="en-US" sz="2200" dirty="0"/>
              <a:t>.</a:t>
            </a:r>
          </a:p>
          <a:p>
            <a:pPr marL="342900" indent="-342900">
              <a:spcBef>
                <a:spcPct val="50000"/>
              </a:spcBef>
              <a:buFont typeface="Wingdings" charset="2"/>
              <a:buChar char="Ø"/>
              <a:defRPr/>
            </a:pPr>
            <a:r>
              <a:rPr lang="en-US" altLang="en-US" sz="2200" dirty="0"/>
              <a:t>This tax helped the British tax the colonists </a:t>
            </a:r>
            <a:r>
              <a:rPr lang="en-US" altLang="en-US" sz="2200" b="1" u="sng" dirty="0"/>
              <a:t>DIRECTLY on everyday items</a:t>
            </a:r>
          </a:p>
          <a:p>
            <a:pPr>
              <a:defRPr/>
            </a:pPr>
            <a:endParaRPr lang="en-US" altLang="en-US" sz="2200" b="1" dirty="0"/>
          </a:p>
          <a:p>
            <a:pPr marL="342900" indent="-342900">
              <a:buFont typeface="Wingdings" charset="2"/>
              <a:buChar char="Ø"/>
              <a:defRPr/>
            </a:pPr>
            <a:r>
              <a:rPr lang="en-US" altLang="en-US" sz="2600" dirty="0"/>
              <a:t>In reaction to the Stamp Act, the colonists demanded “no </a:t>
            </a:r>
            <a:r>
              <a:rPr lang="en-US" altLang="en-US" sz="2600" b="1" u="sng" dirty="0"/>
              <a:t>taxation</a:t>
            </a:r>
            <a:r>
              <a:rPr lang="en-US" altLang="en-US" sz="2600" dirty="0"/>
              <a:t> without </a:t>
            </a:r>
            <a:r>
              <a:rPr lang="en-US" altLang="en-US" sz="2600" b="1" u="sng" dirty="0"/>
              <a:t>representation</a:t>
            </a:r>
            <a:r>
              <a:rPr lang="en-US" altLang="en-US" sz="2600" dirty="0"/>
              <a:t>” and called the act </a:t>
            </a:r>
            <a:r>
              <a:rPr lang="en-US" altLang="en-US" sz="2600" b="1" u="sng" dirty="0"/>
              <a:t>unconstitutional</a:t>
            </a:r>
            <a:r>
              <a:rPr lang="en-US" altLang="en-US" sz="2600" dirty="0"/>
              <a:t>.</a:t>
            </a:r>
          </a:p>
        </p:txBody>
      </p:sp>
      <p:pic>
        <p:nvPicPr>
          <p:cNvPr id="101381" name="Picture 5" descr="parliament stamp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152401"/>
            <a:ext cx="3241675"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6" descr="O!_the_fatal_St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1" y="3733800"/>
            <a:ext cx="22590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AutoShape 7"/>
          <p:cNvSpPr>
            <a:spLocks noChangeArrowheads="1"/>
          </p:cNvSpPr>
          <p:nvPr/>
        </p:nvSpPr>
        <p:spPr bwMode="auto">
          <a:xfrm rot="-5400000">
            <a:off x="5292725" y="5891213"/>
            <a:ext cx="381000" cy="533400"/>
          </a:xfrm>
          <a:prstGeom prst="upArrow">
            <a:avLst>
              <a:gd name="adj1" fmla="val 50000"/>
              <a:gd name="adj2" fmla="val 3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endParaRPr lang="en-US" altLang="en-US" sz="2400"/>
          </a:p>
        </p:txBody>
      </p:sp>
      <p:sp>
        <p:nvSpPr>
          <p:cNvPr id="37893" name="WordArt 8"/>
          <p:cNvSpPr>
            <a:spLocks noChangeArrowheads="1" noChangeShapeType="1" noTextEdit="1"/>
          </p:cNvSpPr>
          <p:nvPr/>
        </p:nvSpPr>
        <p:spPr bwMode="auto">
          <a:xfrm>
            <a:off x="5472114" y="6383338"/>
            <a:ext cx="1831975" cy="398462"/>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charset="0"/>
                <a:ea typeface="Arial Black" charset="0"/>
                <a:cs typeface="Arial Black" charset="0"/>
              </a:rPr>
              <a:t>illegal</a:t>
            </a:r>
          </a:p>
        </p:txBody>
      </p:sp>
    </p:spTree>
    <p:extLst>
      <p:ext uri="{BB962C8B-B14F-4D97-AF65-F5344CB8AC3E}">
        <p14:creationId xmlns:p14="http://schemas.microsoft.com/office/powerpoint/2010/main" val="1231857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138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138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1383"/>
                                        </p:tgtEl>
                                        <p:attrNameLst>
                                          <p:attrName>style.visibility</p:attrName>
                                        </p:attrNameLst>
                                      </p:cBhvr>
                                      <p:to>
                                        <p:strVal val="visible"/>
                                      </p:to>
                                    </p:set>
                                    <p:animEffect transition="in" filter="checkerboard(across)">
                                      <p:cBhvr>
                                        <p:cTn id="23" dur="500"/>
                                        <p:tgtEl>
                                          <p:spTgt spid="1013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01382"/>
                                        </p:tgtEl>
                                        <p:attrNameLst>
                                          <p:attrName>style.visibility</p:attrName>
                                        </p:attrNameLst>
                                      </p:cBhvr>
                                      <p:to>
                                        <p:strVal val="visible"/>
                                      </p:to>
                                    </p:set>
                                    <p:anim calcmode="lin" valueType="num">
                                      <p:cBhvr additive="base">
                                        <p:cTn id="28" dur="500" fill="hold"/>
                                        <p:tgtEl>
                                          <p:spTgt spid="101382"/>
                                        </p:tgtEl>
                                        <p:attrNameLst>
                                          <p:attrName>ppt_x</p:attrName>
                                        </p:attrNameLst>
                                      </p:cBhvr>
                                      <p:tavLst>
                                        <p:tav tm="0">
                                          <p:val>
                                            <p:strVal val="#ppt_x"/>
                                          </p:val>
                                        </p:tav>
                                        <p:tav tm="100000">
                                          <p:val>
                                            <p:strVal val="#ppt_x"/>
                                          </p:val>
                                        </p:tav>
                                      </p:tavLst>
                                    </p:anim>
                                    <p:anim calcmode="lin" valueType="num">
                                      <p:cBhvr additive="base">
                                        <p:cTn id="29" dur="500" fill="hold"/>
                                        <p:tgtEl>
                                          <p:spTgt spid="101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samuel-adams-tax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81276"/>
            <a:ext cx="48006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 Box 5"/>
          <p:cNvSpPr txBox="1">
            <a:spLocks noChangeArrowheads="1"/>
          </p:cNvSpPr>
          <p:nvPr/>
        </p:nvSpPr>
        <p:spPr bwMode="auto">
          <a:xfrm>
            <a:off x="1828800" y="228601"/>
            <a:ext cx="4114800" cy="558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100"/>
              <a:t>At a Boston town meeting in 1764, a local leader named </a:t>
            </a:r>
            <a:r>
              <a:rPr lang="en-US" altLang="en-US" sz="2100" b="1" u="sng"/>
              <a:t>Samuel Adams</a:t>
            </a:r>
            <a:r>
              <a:rPr lang="en-US" altLang="en-US" sz="2100"/>
              <a:t> believed that Parliament could NOT tax the colonists without their permission.</a:t>
            </a:r>
          </a:p>
          <a:p>
            <a:pPr>
              <a:spcBef>
                <a:spcPct val="50000"/>
              </a:spcBef>
              <a:buFont typeface="Wingdings" charset="2"/>
              <a:buChar char="Ø"/>
            </a:pPr>
            <a:r>
              <a:rPr lang="en-US" altLang="en-US" sz="2100"/>
              <a:t> He coined the phrase “</a:t>
            </a:r>
            <a:r>
              <a:rPr lang="en-US" altLang="en-US" sz="2100" b="1"/>
              <a:t>no taxation without representation</a:t>
            </a:r>
            <a:r>
              <a:rPr lang="en-US" altLang="en-US" sz="2100"/>
              <a:t>”</a:t>
            </a:r>
          </a:p>
          <a:p>
            <a:pPr>
              <a:spcBef>
                <a:spcPct val="50000"/>
              </a:spcBef>
              <a:buFont typeface="Wingdings" charset="2"/>
              <a:buChar char="Ø"/>
            </a:pPr>
            <a:r>
              <a:rPr lang="en-US" altLang="en-US" sz="2100"/>
              <a:t> He helped found the </a:t>
            </a:r>
            <a:r>
              <a:rPr lang="en-US" altLang="en-US" sz="2100" b="1"/>
              <a:t>Committees</a:t>
            </a:r>
            <a:r>
              <a:rPr lang="en-US" altLang="en-US" sz="2100"/>
              <a:t> </a:t>
            </a:r>
            <a:r>
              <a:rPr lang="en-US" altLang="en-US" sz="2100" b="1"/>
              <a:t>of </a:t>
            </a:r>
            <a:r>
              <a:rPr lang="en-US" altLang="en-US" sz="2100" b="1" u="sng"/>
              <a:t>Correspondence</a:t>
            </a:r>
          </a:p>
          <a:p>
            <a:pPr>
              <a:spcBef>
                <a:spcPct val="0"/>
              </a:spcBef>
            </a:pPr>
            <a:r>
              <a:rPr lang="en-US" altLang="en-US" sz="2100"/>
              <a:t>each committee got in touch with other towns and colonies </a:t>
            </a:r>
          </a:p>
          <a:p>
            <a:pPr>
              <a:spcBef>
                <a:spcPct val="0"/>
              </a:spcBef>
            </a:pPr>
            <a:r>
              <a:rPr lang="en-US" altLang="en-US" sz="2100"/>
              <a:t>shared ideas and </a:t>
            </a:r>
            <a:r>
              <a:rPr lang="en-US" altLang="en-US" sz="2100" b="1" u="sng"/>
              <a:t>challenge</a:t>
            </a:r>
            <a:r>
              <a:rPr lang="en-US" altLang="en-US" sz="2100"/>
              <a:t> British laws!</a:t>
            </a:r>
            <a:endParaRPr lang="en-US" altLang="en-US" sz="2400"/>
          </a:p>
        </p:txBody>
      </p:sp>
      <p:sp>
        <p:nvSpPr>
          <p:cNvPr id="103430" name="WordArt 6"/>
          <p:cNvSpPr>
            <a:spLocks noChangeArrowheads="1" noChangeShapeType="1" noTextEdit="1"/>
          </p:cNvSpPr>
          <p:nvPr/>
        </p:nvSpPr>
        <p:spPr bwMode="auto">
          <a:xfrm>
            <a:off x="6553200" y="1066800"/>
            <a:ext cx="3708400" cy="1295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charset="0"/>
                <a:ea typeface="Arial Black" charset="0"/>
                <a:cs typeface="Arial Black" charset="0"/>
              </a:rPr>
              <a:t>What is Adams</a:t>
            </a:r>
          </a:p>
          <a:p>
            <a:pPr algn="ctr"/>
            <a:r>
              <a:rPr lang="en-US" sz="3600" kern="10">
                <a:ln w="9525">
                  <a:solidFill>
                    <a:srgbClr val="000000"/>
                  </a:solidFill>
                  <a:round/>
                  <a:headEnd/>
                  <a:tailEnd/>
                </a:ln>
                <a:solidFill>
                  <a:srgbClr val="FFFFFF"/>
                </a:solidFill>
                <a:latin typeface="Arial Black" charset="0"/>
                <a:ea typeface="Arial Black" charset="0"/>
                <a:cs typeface="Arial Black" charset="0"/>
              </a:rPr>
              <a:t>saying here?</a:t>
            </a:r>
          </a:p>
        </p:txBody>
      </p:sp>
    </p:spTree>
    <p:extLst>
      <p:ext uri="{BB962C8B-B14F-4D97-AF65-F5344CB8AC3E}">
        <p14:creationId xmlns:p14="http://schemas.microsoft.com/office/powerpoint/2010/main" val="1290992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2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34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2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2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3430"/>
                                        </p:tgtEl>
                                        <p:attrNameLst>
                                          <p:attrName>style.visibility</p:attrName>
                                        </p:attrNameLst>
                                      </p:cBhvr>
                                      <p:to>
                                        <p:strVal val="visible"/>
                                      </p:to>
                                    </p:set>
                                    <p:animEffect transition="in" filter="checkerboard(across)">
                                      <p:cBhvr>
                                        <p:cTn id="21" dur="500"/>
                                        <p:tgtEl>
                                          <p:spTgt spid="1034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03428"/>
                                        </p:tgtEl>
                                        <p:attrNameLst>
                                          <p:attrName>style.visibility</p:attrName>
                                        </p:attrNameLst>
                                      </p:cBhvr>
                                      <p:to>
                                        <p:strVal val="visible"/>
                                      </p:to>
                                    </p:set>
                                    <p:anim calcmode="lin" valueType="num">
                                      <p:cBhvr additive="base">
                                        <p:cTn id="26" dur="500" fill="hold"/>
                                        <p:tgtEl>
                                          <p:spTgt spid="103428"/>
                                        </p:tgtEl>
                                        <p:attrNameLst>
                                          <p:attrName>ppt_x</p:attrName>
                                        </p:attrNameLst>
                                      </p:cBhvr>
                                      <p:tavLst>
                                        <p:tav tm="0">
                                          <p:val>
                                            <p:strVal val="#ppt_x"/>
                                          </p:val>
                                        </p:tav>
                                        <p:tav tm="100000">
                                          <p:val>
                                            <p:strVal val="#ppt_x"/>
                                          </p:val>
                                        </p:tav>
                                      </p:tavLst>
                                    </p:anim>
                                    <p:anim calcmode="lin" valueType="num">
                                      <p:cBhvr additive="base">
                                        <p:cTn id="27"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WordArt 4"/>
          <p:cNvSpPr>
            <a:spLocks noChangeArrowheads="1" noChangeShapeType="1" noTextEdit="1"/>
          </p:cNvSpPr>
          <p:nvPr/>
        </p:nvSpPr>
        <p:spPr bwMode="auto">
          <a:xfrm>
            <a:off x="1676400" y="304800"/>
            <a:ext cx="5651500" cy="558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charset="0"/>
                <a:ea typeface="Impact" charset="0"/>
                <a:cs typeface="Impact" charset="0"/>
              </a:rPr>
              <a:t>The Sons of Liberty are Formed</a:t>
            </a:r>
          </a:p>
        </p:txBody>
      </p:sp>
      <p:sp>
        <p:nvSpPr>
          <p:cNvPr id="104453" name="Text Box 5"/>
          <p:cNvSpPr txBox="1">
            <a:spLocks noChangeArrowheads="1"/>
          </p:cNvSpPr>
          <p:nvPr/>
        </p:nvSpPr>
        <p:spPr bwMode="auto">
          <a:xfrm>
            <a:off x="1752600" y="1143001"/>
            <a:ext cx="5181600" cy="507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400"/>
              <a:t>Protests against the Stamp Act began almost </a:t>
            </a:r>
            <a:r>
              <a:rPr lang="en-US" altLang="en-US" sz="2400" b="1"/>
              <a:t>immediately!</a:t>
            </a:r>
            <a:endParaRPr lang="en-US" altLang="en-US" sz="2400"/>
          </a:p>
          <a:p>
            <a:pPr>
              <a:spcBef>
                <a:spcPct val="50000"/>
              </a:spcBef>
              <a:buFont typeface="Wingdings" charset="2"/>
              <a:buChar char="Ø"/>
            </a:pPr>
            <a:r>
              <a:rPr lang="en-US" altLang="en-US" sz="2400"/>
              <a:t> Colonists formed a secret society known as the </a:t>
            </a:r>
            <a:r>
              <a:rPr lang="en-US" altLang="en-US" sz="2400" b="1" u="sng"/>
              <a:t>Sons of Liberty</a:t>
            </a:r>
            <a:r>
              <a:rPr lang="en-US" altLang="en-US" sz="2400"/>
              <a:t> (organized by Samuel Adams)</a:t>
            </a:r>
          </a:p>
          <a:p>
            <a:pPr lvl="1">
              <a:spcBef>
                <a:spcPct val="50000"/>
              </a:spcBef>
              <a:buFont typeface="Wingdings" charset="2"/>
              <a:buChar char="Ø"/>
            </a:pPr>
            <a:r>
              <a:rPr lang="en-US" altLang="en-US" sz="2400"/>
              <a:t> They sometimes </a:t>
            </a:r>
            <a:r>
              <a:rPr lang="en-US" altLang="en-US" sz="2400" b="1"/>
              <a:t>used violence to frighten tax collectors</a:t>
            </a:r>
          </a:p>
          <a:p>
            <a:pPr lvl="1">
              <a:spcBef>
                <a:spcPct val="50000"/>
              </a:spcBef>
              <a:buFont typeface="Wingdings" charset="2"/>
              <a:buChar char="Ø"/>
            </a:pPr>
            <a:r>
              <a:rPr lang="en-US" altLang="en-US" sz="2400"/>
              <a:t> Many </a:t>
            </a:r>
            <a:r>
              <a:rPr lang="en-US" altLang="en-US" sz="2400" b="1"/>
              <a:t>colonial courts shut down</a:t>
            </a:r>
            <a:r>
              <a:rPr lang="en-US" altLang="en-US" sz="2400"/>
              <a:t> because colonists refused to buy the stamps required for legal documents</a:t>
            </a:r>
          </a:p>
        </p:txBody>
      </p:sp>
      <p:pic>
        <p:nvPicPr>
          <p:cNvPr id="104454" name="Picture 6" descr="3a45381852d2726e42934f7901ec8d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066800"/>
            <a:ext cx="325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descr="famous-sons-of-liberty-memb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4038601"/>
            <a:ext cx="2689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170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4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45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04454"/>
                                        </p:tgtEl>
                                        <p:attrNameLst>
                                          <p:attrName>style.visibility</p:attrName>
                                        </p:attrNameLst>
                                      </p:cBhvr>
                                      <p:to>
                                        <p:strVal val="visible"/>
                                      </p:to>
                                    </p:set>
                                    <p:animEffect transition="in" filter="blinds(horizontal)">
                                      <p:cBhvr>
                                        <p:cTn id="13" dur="500"/>
                                        <p:tgtEl>
                                          <p:spTgt spid="1044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445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4453">
                                            <p:txEl>
                                              <p:pRg st="2" end="2"/>
                                            </p:txEl>
                                          </p:spTgt>
                                        </p:tgtEl>
                                        <p:attrNameLst>
                                          <p:attrName>style.visibility</p:attrName>
                                        </p:attrNameLst>
                                      </p:cBhvr>
                                      <p:to>
                                        <p:strVal val="visible"/>
                                      </p:to>
                                    </p:set>
                                    <p:anim calcmode="lin" valueType="num">
                                      <p:cBhvr additive="base">
                                        <p:cTn id="22" dur="500" fill="hold"/>
                                        <p:tgtEl>
                                          <p:spTgt spid="10445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445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4453">
                                            <p:txEl>
                                              <p:pRg st="3" end="3"/>
                                            </p:txEl>
                                          </p:spTgt>
                                        </p:tgtEl>
                                        <p:attrNameLst>
                                          <p:attrName>style.visibility</p:attrName>
                                        </p:attrNameLst>
                                      </p:cBhvr>
                                      <p:to>
                                        <p:strVal val="visible"/>
                                      </p:to>
                                    </p:set>
                                    <p:anim calcmode="lin" valueType="num">
                                      <p:cBhvr additive="base">
                                        <p:cTn id="26" dur="500" fill="hold"/>
                                        <p:tgtEl>
                                          <p:spTgt spid="10445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44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WordArt 4"/>
          <p:cNvSpPr>
            <a:spLocks noChangeArrowheads="1" noChangeShapeType="1" noTextEdit="1"/>
          </p:cNvSpPr>
          <p:nvPr/>
        </p:nvSpPr>
        <p:spPr bwMode="auto">
          <a:xfrm>
            <a:off x="1752600" y="228600"/>
            <a:ext cx="5016500" cy="558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charset="0"/>
                <a:ea typeface="Impact" charset="0"/>
                <a:cs typeface="Impact" charset="0"/>
              </a:rPr>
              <a:t>The Stamp Act Congress</a:t>
            </a:r>
          </a:p>
        </p:txBody>
      </p:sp>
      <p:sp>
        <p:nvSpPr>
          <p:cNvPr id="50178" name="Text Box 5"/>
          <p:cNvSpPr txBox="1">
            <a:spLocks noChangeArrowheads="1"/>
          </p:cNvSpPr>
          <p:nvPr/>
        </p:nvSpPr>
        <p:spPr bwMode="auto">
          <a:xfrm>
            <a:off x="1676400" y="1066801"/>
            <a:ext cx="8991600"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400"/>
              <a:t>The </a:t>
            </a:r>
            <a:r>
              <a:rPr lang="en-US" altLang="en-US" sz="2400" b="1" u="sng"/>
              <a:t>Stamp Act Congress</a:t>
            </a:r>
            <a:r>
              <a:rPr lang="en-US" altLang="en-US" sz="2400"/>
              <a:t> was a meeting held between October 7 and 25, 1765 in New York City.</a:t>
            </a:r>
          </a:p>
        </p:txBody>
      </p:sp>
      <p:pic>
        <p:nvPicPr>
          <p:cNvPr id="50179" name="Picture 6" descr="7f13ae7f86e525ce230ce35cc308ea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4" y="2176463"/>
            <a:ext cx="4643437"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1"/>
          <p:cNvSpPr txBox="1">
            <a:spLocks noChangeArrowheads="1"/>
          </p:cNvSpPr>
          <p:nvPr/>
        </p:nvSpPr>
        <p:spPr bwMode="auto">
          <a:xfrm>
            <a:off x="6172200" y="2362200"/>
            <a:ext cx="419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 typeface="Wingdings" charset="2"/>
              <a:buChar char="Ø"/>
            </a:pPr>
            <a:r>
              <a:rPr lang="en-US" altLang="en-US" sz="2400"/>
              <a:t>It consisted of representatives from 9 of the British Colonies in North America. </a:t>
            </a:r>
          </a:p>
          <a:p>
            <a:pPr>
              <a:spcBef>
                <a:spcPct val="0"/>
              </a:spcBef>
              <a:buFont typeface="Wingdings" charset="2"/>
              <a:buChar char="Ø"/>
            </a:pPr>
            <a:r>
              <a:rPr lang="en-US" altLang="en-US" sz="2400"/>
              <a:t>The objective of the representatives was to </a:t>
            </a:r>
            <a:r>
              <a:rPr lang="en-US" altLang="en-US" sz="2400" b="1" u="sng"/>
              <a:t>devise a unified protest against new British taxation - specifically the Stamp Act of 1765</a:t>
            </a:r>
            <a:r>
              <a:rPr lang="en-US" altLang="en-US" sz="2400"/>
              <a:t>.</a:t>
            </a:r>
          </a:p>
        </p:txBody>
      </p:sp>
    </p:spTree>
    <p:extLst>
      <p:ext uri="{BB962C8B-B14F-4D97-AF65-F5344CB8AC3E}">
        <p14:creationId xmlns:p14="http://schemas.microsoft.com/office/powerpoint/2010/main" val="158793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1461" y="1"/>
            <a:ext cx="6056081" cy="1200329"/>
          </a:xfrm>
          <a:prstGeom prst="rect">
            <a:avLst/>
          </a:prstGeom>
          <a:noFill/>
        </p:spPr>
        <p:txBody>
          <a:bodyPr wrap="none">
            <a:spAutoFit/>
          </a:bodyPr>
          <a:lstStyle/>
          <a:p>
            <a:pPr algn="ctr">
              <a:defRPr/>
            </a:pPr>
            <a:r>
              <a:rPr lang="en-US" sz="3600" b="1" dirty="0">
                <a:ln w="6600">
                  <a:solidFill>
                    <a:schemeClr val="accent2"/>
                  </a:solidFill>
                  <a:prstDash val="solid"/>
                </a:ln>
                <a:solidFill>
                  <a:srgbClr val="FFFFFF"/>
                </a:solidFill>
                <a:effectLst>
                  <a:outerShdw dist="38100" dir="2700000" algn="tl" rotWithShape="0">
                    <a:schemeClr val="accent2"/>
                  </a:outerShdw>
                </a:effectLst>
              </a:rPr>
              <a:t>What was accomplished at the</a:t>
            </a:r>
          </a:p>
          <a:p>
            <a:pPr algn="ctr">
              <a:defRPr/>
            </a:pPr>
            <a:r>
              <a:rPr lang="en-US" sz="3600" b="1" dirty="0">
                <a:ln w="6600">
                  <a:solidFill>
                    <a:schemeClr val="accent2"/>
                  </a:solidFill>
                  <a:prstDash val="solid"/>
                </a:ln>
                <a:solidFill>
                  <a:srgbClr val="FFFFFF"/>
                </a:solidFill>
                <a:effectLst>
                  <a:outerShdw dist="38100" dir="2700000" algn="tl" rotWithShape="0">
                    <a:schemeClr val="accent2"/>
                  </a:outerShdw>
                </a:effectLst>
              </a:rPr>
              <a:t>Stamp Act Congress?</a:t>
            </a:r>
          </a:p>
        </p:txBody>
      </p:sp>
      <p:sp>
        <p:nvSpPr>
          <p:cNvPr id="4" name="Rectangle 3"/>
          <p:cNvSpPr/>
          <p:nvPr/>
        </p:nvSpPr>
        <p:spPr>
          <a:xfrm>
            <a:off x="1676400" y="1323976"/>
            <a:ext cx="8991600" cy="4062651"/>
          </a:xfrm>
          <a:prstGeom prst="rect">
            <a:avLst/>
          </a:prstGeom>
        </p:spPr>
        <p:txBody>
          <a:bodyPr>
            <a:spAutoFit/>
          </a:bodyPr>
          <a:lstStyle/>
          <a:p>
            <a:pPr marL="342900" indent="-342900" algn="just">
              <a:buFont typeface="Wingdings" charset="2"/>
              <a:buChar char="Ø"/>
              <a:defRPr/>
            </a:pPr>
            <a:r>
              <a:rPr lang="en-US" dirty="0"/>
              <a:t>The delegates of the Stamp Act Congress drew up a "</a:t>
            </a:r>
            <a:r>
              <a:rPr lang="en-US" b="1" u="sng" dirty="0"/>
              <a:t>Declaration of the Rights and Grievances of the Colonists</a:t>
            </a:r>
            <a:r>
              <a:rPr lang="en-US" dirty="0"/>
              <a:t>”.</a:t>
            </a:r>
          </a:p>
          <a:p>
            <a:pPr marL="342900" indent="-342900" algn="just">
              <a:buFont typeface="Wingdings" charset="2"/>
              <a:buChar char="Ø"/>
              <a:defRPr/>
            </a:pPr>
            <a:endParaRPr lang="en-US" dirty="0"/>
          </a:p>
          <a:p>
            <a:pPr marL="342900" indent="-342900" algn="just">
              <a:buFont typeface="Wingdings" charset="2"/>
              <a:buChar char="Ø"/>
              <a:defRPr/>
            </a:pPr>
            <a:r>
              <a:rPr lang="en-US" dirty="0"/>
              <a:t>In this document they declared that:</a:t>
            </a:r>
          </a:p>
          <a:p>
            <a:pPr marL="457200" indent="-457200">
              <a:buFont typeface="+mj-lt"/>
              <a:buAutoNum type="arabicPeriod"/>
              <a:defRPr/>
            </a:pPr>
            <a:r>
              <a:rPr lang="en-US" sz="2600" dirty="0">
                <a:solidFill>
                  <a:srgbClr val="C00000"/>
                </a:solidFill>
              </a:rPr>
              <a:t>As subjects of the British king, </a:t>
            </a:r>
            <a:r>
              <a:rPr lang="en-US" sz="2600" b="1" dirty="0">
                <a:solidFill>
                  <a:srgbClr val="C00000"/>
                </a:solidFill>
              </a:rPr>
              <a:t>they had the same rights as British subjects living in Britain</a:t>
            </a:r>
          </a:p>
          <a:p>
            <a:pPr marL="457200" indent="-457200">
              <a:buFont typeface="+mj-lt"/>
              <a:buAutoNum type="arabicPeriod"/>
              <a:defRPr/>
            </a:pPr>
            <a:r>
              <a:rPr lang="en-US" sz="2600" dirty="0">
                <a:solidFill>
                  <a:srgbClr val="C00000"/>
                </a:solidFill>
              </a:rPr>
              <a:t>Only the colonial assemblies had a right to tax the colonies </a:t>
            </a:r>
            <a:r>
              <a:rPr lang="en-US" sz="3000" dirty="0">
                <a:solidFill>
                  <a:srgbClr val="C00000"/>
                </a:solidFill>
              </a:rPr>
              <a:t>(</a:t>
            </a:r>
            <a:r>
              <a:rPr lang="en-US" sz="3000" b="1" dirty="0">
                <a:solidFill>
                  <a:srgbClr val="C00000"/>
                </a:solidFill>
              </a:rPr>
              <a:t>no taxation without representation!!!</a:t>
            </a:r>
            <a:r>
              <a:rPr lang="en-US" sz="3000" dirty="0">
                <a:solidFill>
                  <a:srgbClr val="C00000"/>
                </a:solidFill>
              </a:rPr>
              <a:t>)</a:t>
            </a:r>
          </a:p>
          <a:p>
            <a:pPr marL="457200" indent="-457200">
              <a:buFont typeface="+mj-lt"/>
              <a:buAutoNum type="arabicPeriod"/>
              <a:defRPr/>
            </a:pPr>
            <a:r>
              <a:rPr lang="en-US" sz="2600" dirty="0">
                <a:solidFill>
                  <a:srgbClr val="C00000"/>
                </a:solidFill>
              </a:rPr>
              <a:t>They were free from taxes except </a:t>
            </a:r>
            <a:r>
              <a:rPr lang="en-US" sz="2600" b="1" dirty="0">
                <a:solidFill>
                  <a:srgbClr val="C00000"/>
                </a:solidFill>
              </a:rPr>
              <a:t>those to which they had given their consent</a:t>
            </a:r>
          </a:p>
          <a:p>
            <a:pPr marL="457200" indent="-457200">
              <a:buFont typeface="+mj-lt"/>
              <a:buAutoNum type="arabicPeriod"/>
              <a:defRPr/>
            </a:pPr>
            <a:r>
              <a:rPr lang="en-US" sz="2600" dirty="0">
                <a:solidFill>
                  <a:srgbClr val="C00000"/>
                </a:solidFill>
              </a:rPr>
              <a:t>They had the </a:t>
            </a:r>
            <a:r>
              <a:rPr lang="en-US" sz="2600" b="1" dirty="0">
                <a:solidFill>
                  <a:srgbClr val="C00000"/>
                </a:solidFill>
              </a:rPr>
              <a:t>right of trial by jury</a:t>
            </a:r>
          </a:p>
        </p:txBody>
      </p:sp>
    </p:spTree>
    <p:extLst>
      <p:ext uri="{BB962C8B-B14F-4D97-AF65-F5344CB8AC3E}">
        <p14:creationId xmlns:p14="http://schemas.microsoft.com/office/powerpoint/2010/main" val="150751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7508" y="12700"/>
            <a:ext cx="5109284" cy="1754326"/>
          </a:xfrm>
          <a:prstGeom prst="rect">
            <a:avLst/>
          </a:prstGeom>
          <a:noFill/>
        </p:spPr>
        <p:txBody>
          <a:bodyPr wrap="none">
            <a:spAutoFit/>
          </a:bodyPr>
          <a:lstStyle/>
          <a:p>
            <a:pPr algn="ctr">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The Stamp Act is </a:t>
            </a:r>
          </a:p>
          <a:p>
            <a:pPr algn="ctr">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REPEALED!</a:t>
            </a:r>
          </a:p>
        </p:txBody>
      </p:sp>
      <p:pic>
        <p:nvPicPr>
          <p:cNvPr id="53250" name="Picture 2" descr="mage result for stamp act repea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766889"/>
            <a:ext cx="6654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660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1676400" y="152401"/>
            <a:ext cx="8991600" cy="355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en-US" sz="2500" dirty="0"/>
              <a:t>BUT on the same day in 1766, the </a:t>
            </a:r>
            <a:r>
              <a:rPr lang="en-US" altLang="en-US" sz="2500" b="1" u="sng" dirty="0"/>
              <a:t>Declaratory Act</a:t>
            </a:r>
            <a:r>
              <a:rPr lang="en-US" altLang="en-US" sz="2500" dirty="0"/>
              <a:t> was issued by the British Parliament</a:t>
            </a:r>
            <a:r>
              <a:rPr lang="is-IS" altLang="en-US" sz="2500" dirty="0"/>
              <a:t>…</a:t>
            </a:r>
            <a:endParaRPr lang="en-US" altLang="en-US" sz="2500" dirty="0"/>
          </a:p>
          <a:p>
            <a:pPr marL="342900" indent="-342900">
              <a:buFont typeface="Wingdings" charset="2"/>
              <a:buChar char="Ø"/>
              <a:defRPr/>
            </a:pPr>
            <a:r>
              <a:rPr lang="en-US" altLang="en-US" sz="2500" dirty="0"/>
              <a:t>This act stated that </a:t>
            </a:r>
            <a:r>
              <a:rPr lang="en-US" altLang="en-US" sz="2500" b="1" u="sng" dirty="0"/>
              <a:t>the British Parliament had the power to make laws for the colonies</a:t>
            </a:r>
            <a:r>
              <a:rPr lang="en-US" altLang="en-US" sz="2500" dirty="0"/>
              <a:t>.</a:t>
            </a:r>
          </a:p>
          <a:p>
            <a:pPr marL="342900" indent="-342900">
              <a:buFont typeface="Wingdings" charset="2"/>
              <a:buChar char="Ø"/>
              <a:defRPr/>
            </a:pPr>
            <a:endParaRPr lang="en-US" altLang="en-US" sz="2500" dirty="0"/>
          </a:p>
          <a:p>
            <a:pPr>
              <a:defRPr/>
            </a:pPr>
            <a:r>
              <a:rPr lang="en-US" altLang="en-US" sz="2500" dirty="0"/>
              <a:t>Parliament “</a:t>
            </a:r>
            <a:r>
              <a:rPr lang="en-US" altLang="en-US" sz="2500" b="1" i="1" dirty="0"/>
              <a:t>had, hath, and of right ought to have, full power and authority to make laws and statutes of sufficient force and validity to bind the colonies and people of America, subjects of the Crown of Great Britain, in all cases whatsoever</a:t>
            </a:r>
            <a:r>
              <a:rPr lang="en-US" altLang="en-US" sz="2500" dirty="0"/>
              <a:t>.”</a:t>
            </a:r>
          </a:p>
        </p:txBody>
      </p:sp>
      <p:pic>
        <p:nvPicPr>
          <p:cNvPr id="44034" name="Picture 9" descr="mage result for declaratory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4" y="3810000"/>
            <a:ext cx="51768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929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2276" y="1295400"/>
            <a:ext cx="8975725" cy="5448300"/>
          </a:xfrm>
          <a:prstGeom prst="rect">
            <a:avLst/>
          </a:prstGeom>
        </p:spPr>
        <p:txBody>
          <a:bodyPr>
            <a:spAutoFit/>
          </a:bodyPr>
          <a:lstStyle/>
          <a:p>
            <a:pPr marL="457200" indent="-457200">
              <a:buFont typeface="Wingdings" charset="2"/>
              <a:buChar char="Ø"/>
              <a:defRPr/>
            </a:pPr>
            <a:r>
              <a:rPr lang="en-US" altLang="en-US" sz="2800" b="1" dirty="0"/>
              <a:t>Taxes on everyday items such as glass, paint, oil, lead, paper, and tea</a:t>
            </a:r>
            <a:r>
              <a:rPr lang="is-IS" altLang="en-US" sz="2800" b="1" dirty="0"/>
              <a:t>…</a:t>
            </a:r>
            <a:endParaRPr lang="en-US" altLang="en-US" sz="2800" b="1" dirty="0"/>
          </a:p>
          <a:p>
            <a:pPr marL="800100" lvl="1" indent="-342900">
              <a:buFont typeface="Arial" charset="0"/>
              <a:buChar char="•"/>
              <a:defRPr/>
            </a:pPr>
            <a:r>
              <a:rPr lang="en-US" altLang="en-US" dirty="0"/>
              <a:t>Designed to raise £40,000 a year </a:t>
            </a:r>
          </a:p>
          <a:p>
            <a:pPr marL="800100" lvl="1" indent="-342900">
              <a:buFont typeface="Arial" charset="0"/>
              <a:buChar char="•"/>
              <a:defRPr/>
            </a:pPr>
            <a:r>
              <a:rPr lang="en-US" altLang="en-US" dirty="0"/>
              <a:t>For the administration of the colonies</a:t>
            </a:r>
          </a:p>
          <a:p>
            <a:pPr marL="457200" indent="-457200">
              <a:buFont typeface="Wingdings" charset="2"/>
              <a:buChar char="Ø"/>
              <a:defRPr/>
            </a:pPr>
            <a:r>
              <a:rPr lang="en-US" altLang="en-US" sz="2800" dirty="0"/>
              <a:t>The result was the resurrection of colonial hostilities created by the Stamp Act.</a:t>
            </a:r>
          </a:p>
          <a:p>
            <a:pPr marL="457200" indent="-457200">
              <a:buFont typeface="Wingdings" charset="2"/>
              <a:buChar char="Ø"/>
              <a:defRPr/>
            </a:pPr>
            <a:endParaRPr lang="en-US" altLang="en-US" sz="2800" dirty="0"/>
          </a:p>
          <a:p>
            <a:pPr eaLnBrk="1" hangingPunct="1">
              <a:defRPr/>
            </a:pPr>
            <a:r>
              <a:rPr lang="en-US" altLang="en-US" sz="2800" b="1" i="1" dirty="0"/>
              <a:t>“The Townsend Duties Crisis was never resolved.  It culminated in the Boston Tea Party, that triggered off the final sequence of events leading to the War of American Independence.”</a:t>
            </a:r>
          </a:p>
          <a:p>
            <a:pPr lvl="2" eaLnBrk="1" hangingPunct="1">
              <a:defRPr/>
            </a:pPr>
            <a:r>
              <a:rPr lang="en-US" altLang="en-US" sz="2000" dirty="0"/>
              <a:t>Peter D.G. Thomas, </a:t>
            </a:r>
            <a:r>
              <a:rPr lang="en-US" altLang="en-US" sz="2000" i="1" dirty="0"/>
              <a:t>The Townsend Duties Crisis</a:t>
            </a:r>
          </a:p>
          <a:p>
            <a:pPr marL="457200" indent="-457200">
              <a:buFont typeface="Wingdings" charset="2"/>
              <a:buChar char="Ø"/>
              <a:defRPr/>
            </a:pPr>
            <a:endParaRPr lang="en-US" altLang="en-US" sz="2800" dirty="0"/>
          </a:p>
        </p:txBody>
      </p:sp>
      <p:sp>
        <p:nvSpPr>
          <p:cNvPr id="4" name="Rectangle 3"/>
          <p:cNvSpPr/>
          <p:nvPr/>
        </p:nvSpPr>
        <p:spPr>
          <a:xfrm>
            <a:off x="3580630" y="-76200"/>
            <a:ext cx="4613122" cy="1323439"/>
          </a:xfrm>
          <a:prstGeom prst="rect">
            <a:avLst/>
          </a:prstGeom>
          <a:noFill/>
        </p:spPr>
        <p:txBody>
          <a:bodyPr wrap="none">
            <a:spAutoFit/>
          </a:bodyPr>
          <a:lstStyle/>
          <a:p>
            <a:pPr algn="ctr">
              <a:defRPr/>
            </a:pPr>
            <a:r>
              <a:rPr lang="en-US" sz="4000" b="1" dirty="0">
                <a:ln w="9525">
                  <a:solidFill>
                    <a:schemeClr val="bg1"/>
                  </a:solidFill>
                  <a:prstDash val="solid"/>
                </a:ln>
                <a:effectLst>
                  <a:outerShdw blurRad="12700" dist="38100" dir="2700000" algn="tl" rotWithShape="0">
                    <a:schemeClr val="bg1">
                      <a:lumMod val="50000"/>
                    </a:schemeClr>
                  </a:outerShdw>
                </a:effectLst>
              </a:rPr>
              <a:t>The </a:t>
            </a:r>
            <a:r>
              <a:rPr lang="en-US" sz="4000" b="1" u="sng" dirty="0">
                <a:ln w="9525">
                  <a:solidFill>
                    <a:schemeClr val="bg1"/>
                  </a:solidFill>
                  <a:prstDash val="solid"/>
                </a:ln>
                <a:effectLst>
                  <a:outerShdw blurRad="12700" dist="38100" dir="2700000" algn="tl" rotWithShape="0">
                    <a:schemeClr val="bg1">
                      <a:lumMod val="50000"/>
                    </a:schemeClr>
                  </a:outerShdw>
                </a:effectLst>
              </a:rPr>
              <a:t>Townshend Acts</a:t>
            </a:r>
          </a:p>
          <a:p>
            <a:pPr algn="ctr">
              <a:defRPr/>
            </a:pPr>
            <a:r>
              <a:rPr lang="en-US" sz="4000" b="1" dirty="0">
                <a:ln w="9525">
                  <a:solidFill>
                    <a:schemeClr val="bg1"/>
                  </a:solidFill>
                  <a:prstDash val="solid"/>
                </a:ln>
                <a:effectLst>
                  <a:outerShdw blurRad="12700" dist="38100" dir="2700000" algn="tl" rotWithShape="0">
                    <a:schemeClr val="bg1">
                      <a:lumMod val="50000"/>
                    </a:schemeClr>
                  </a:outerShdw>
                </a:effectLst>
              </a:rPr>
              <a:t>BRING BACK ANGER!</a:t>
            </a:r>
          </a:p>
        </p:txBody>
      </p:sp>
    </p:spTree>
    <p:extLst>
      <p:ext uri="{BB962C8B-B14F-4D97-AF65-F5344CB8AC3E}">
        <p14:creationId xmlns:p14="http://schemas.microsoft.com/office/powerpoint/2010/main" val="1960043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52600" y="457200"/>
            <a:ext cx="8763000" cy="138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800"/>
              <a:t>The </a:t>
            </a:r>
            <a:r>
              <a:rPr lang="en-US" altLang="en-US" sz="2800" b="1" u="sng"/>
              <a:t>writs of assistance</a:t>
            </a:r>
            <a:r>
              <a:rPr lang="en-US" altLang="en-US" sz="2800"/>
              <a:t> were also created in order to </a:t>
            </a:r>
            <a:r>
              <a:rPr lang="en-US" altLang="en-US" sz="2800" b="1"/>
              <a:t>enable British officials to search for smuggled goods</a:t>
            </a:r>
            <a:r>
              <a:rPr lang="en-US" altLang="en-US" sz="2800"/>
              <a:t> that belonged to colonial merchants.</a:t>
            </a:r>
          </a:p>
        </p:txBody>
      </p:sp>
      <p:pic>
        <p:nvPicPr>
          <p:cNvPr id="58370" name="Picture 2" descr="mage result for writs of as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81201"/>
            <a:ext cx="51054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5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4"/>
          <p:cNvSpPr>
            <a:spLocks noChangeShapeType="1"/>
          </p:cNvSpPr>
          <p:nvPr/>
        </p:nvSpPr>
        <p:spPr bwMode="auto">
          <a:xfrm flipV="1">
            <a:off x="7620000" y="2209800"/>
            <a:ext cx="685800" cy="297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1508" name="Picture 7" descr="l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81200"/>
            <a:ext cx="3505200" cy="43434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Lst>
        </p:spPr>
      </p:pic>
      <p:sp>
        <p:nvSpPr>
          <p:cNvPr id="5" name="Rectangle 5"/>
          <p:cNvSpPr txBox="1">
            <a:spLocks noChangeArrowheads="1"/>
          </p:cNvSpPr>
          <p:nvPr/>
        </p:nvSpPr>
        <p:spPr bwMode="auto">
          <a:xfrm>
            <a:off x="2209800" y="190500"/>
            <a:ext cx="7772400" cy="1143000"/>
          </a:xfrm>
          <a:prstGeom prst="rect">
            <a:avLst/>
          </a:prstGeom>
          <a:noFill/>
          <a:ln w="76200">
            <a:solidFill>
              <a:schemeClr val="tx1"/>
            </a:solidFill>
            <a:miter lim="800000"/>
            <a:headEnd/>
            <a:tailEnd/>
          </a:ln>
        </p:spPr>
        <p:txBody>
          <a:bodyPr anchor="ctr"/>
          <a:lstStyle/>
          <a:p>
            <a:pPr algn="ctr">
              <a:defRPr/>
            </a:pPr>
            <a:r>
              <a:rPr lang="en-US" sz="4800" b="1" kern="0">
                <a:solidFill>
                  <a:schemeClr val="tx2"/>
                </a:solidFill>
                <a:latin typeface="+mj-lt"/>
                <a:ea typeface="+mj-ea"/>
                <a:cs typeface="+mj-cs"/>
              </a:rPr>
              <a:t>Results of the F &amp; I War</a:t>
            </a:r>
          </a:p>
        </p:txBody>
      </p:sp>
      <p:sp>
        <p:nvSpPr>
          <p:cNvPr id="7" name="Rectangle 6"/>
          <p:cNvSpPr txBox="1">
            <a:spLocks noChangeArrowheads="1"/>
          </p:cNvSpPr>
          <p:nvPr/>
        </p:nvSpPr>
        <p:spPr bwMode="auto">
          <a:xfrm>
            <a:off x="2057400" y="1625600"/>
            <a:ext cx="4038600" cy="4724400"/>
          </a:xfrm>
          <a:prstGeom prst="rect">
            <a:avLst/>
          </a:prstGeom>
          <a:noFill/>
          <a:ln w="38100">
            <a:solidFill>
              <a:schemeClr val="tx1"/>
            </a:solidFill>
            <a:miter lim="800000"/>
            <a:headEnd/>
            <a:tailEnd/>
          </a:ln>
        </p:spPr>
        <p:txBody>
          <a:bodyPr/>
          <a:lstStyle/>
          <a:p>
            <a:pPr marL="342900" indent="-342900">
              <a:spcBef>
                <a:spcPct val="20000"/>
              </a:spcBef>
              <a:defRPr/>
            </a:pPr>
            <a:r>
              <a:rPr lang="en-US" sz="2500" b="1" u="sng" kern="0" dirty="0"/>
              <a:t>French</a:t>
            </a:r>
            <a:r>
              <a:rPr lang="en-US" sz="2500" kern="0" dirty="0"/>
              <a:t>: </a:t>
            </a:r>
          </a:p>
          <a:p>
            <a:pPr marL="342900" indent="-342900">
              <a:spcBef>
                <a:spcPct val="20000"/>
              </a:spcBef>
              <a:buFontTx/>
              <a:buChar char="•"/>
              <a:defRPr/>
            </a:pPr>
            <a:r>
              <a:rPr lang="en-US" sz="2500" kern="0" dirty="0"/>
              <a:t>lost almost all </a:t>
            </a:r>
            <a:r>
              <a:rPr lang="en-US" sz="2500" b="1" kern="0" dirty="0"/>
              <a:t>land </a:t>
            </a:r>
            <a:r>
              <a:rPr lang="en-US" sz="2500" kern="0" dirty="0"/>
              <a:t>in North America</a:t>
            </a:r>
          </a:p>
          <a:p>
            <a:pPr marL="342900" indent="-342900">
              <a:spcBef>
                <a:spcPct val="20000"/>
              </a:spcBef>
              <a:buFontTx/>
              <a:buChar char="•"/>
              <a:defRPr/>
            </a:pPr>
            <a:r>
              <a:rPr lang="en-US" sz="2500" kern="0" dirty="0"/>
              <a:t>no longer important in American development</a:t>
            </a:r>
          </a:p>
          <a:p>
            <a:pPr marL="342900" indent="-342900">
              <a:spcBef>
                <a:spcPct val="20000"/>
              </a:spcBef>
              <a:defRPr/>
            </a:pPr>
            <a:r>
              <a:rPr lang="en-US" sz="2500" b="1" u="sng" kern="0" dirty="0">
                <a:latin typeface="Times New Roman" pitchFamily="18" charset="0"/>
              </a:rPr>
              <a:t>Native Americans</a:t>
            </a:r>
            <a:r>
              <a:rPr lang="en-US" sz="2500" kern="0" dirty="0">
                <a:latin typeface="Times New Roman" pitchFamily="18" charset="0"/>
              </a:rPr>
              <a:t>: </a:t>
            </a:r>
          </a:p>
          <a:p>
            <a:pPr marL="342900" indent="-342900">
              <a:spcBef>
                <a:spcPct val="20000"/>
              </a:spcBef>
              <a:buFontTx/>
              <a:buChar char="•"/>
              <a:defRPr/>
            </a:pPr>
            <a:r>
              <a:rPr lang="en-US" sz="2500" kern="0" dirty="0">
                <a:latin typeface="Times New Roman" pitchFamily="18" charset="0"/>
              </a:rPr>
              <a:t>continued to lose control over </a:t>
            </a:r>
            <a:r>
              <a:rPr lang="en-US" sz="2500" b="1" kern="0" dirty="0">
                <a:latin typeface="Times New Roman" pitchFamily="18" charset="0"/>
              </a:rPr>
              <a:t>land </a:t>
            </a:r>
            <a:r>
              <a:rPr lang="en-US" sz="2500" kern="0" dirty="0">
                <a:latin typeface="Times New Roman" pitchFamily="18" charset="0"/>
              </a:rPr>
              <a:t>in North America</a:t>
            </a:r>
          </a:p>
          <a:p>
            <a:pPr marL="342900" indent="-342900">
              <a:spcBef>
                <a:spcPct val="20000"/>
              </a:spcBef>
              <a:defRPr/>
            </a:pPr>
            <a:endParaRPr lang="en-US" sz="2800" kern="0" dirty="0"/>
          </a:p>
        </p:txBody>
      </p:sp>
    </p:spTree>
    <p:extLst>
      <p:ext uri="{BB962C8B-B14F-4D97-AF65-F5344CB8AC3E}">
        <p14:creationId xmlns:p14="http://schemas.microsoft.com/office/powerpoint/2010/main" val="459511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209800" y="304800"/>
            <a:ext cx="7772400" cy="1143000"/>
          </a:xfrm>
          <a:ln w="76200">
            <a:solidFill>
              <a:schemeClr val="tx1"/>
            </a:solidFill>
            <a:miter lim="800000"/>
            <a:headEnd/>
            <a:tailEnd/>
          </a:ln>
        </p:spPr>
        <p:txBody>
          <a:bodyPr/>
          <a:lstStyle/>
          <a:p>
            <a:pPr eaLnBrk="1" hangingPunct="1"/>
            <a:r>
              <a:rPr lang="en-US" altLang="en-US" sz="4800" b="1"/>
              <a:t>Results of the F &amp; I War</a:t>
            </a:r>
          </a:p>
        </p:txBody>
      </p:sp>
      <p:sp>
        <p:nvSpPr>
          <p:cNvPr id="33796" name="Rectangle 4"/>
          <p:cNvSpPr>
            <a:spLocks noGrp="1" noChangeArrowheads="1"/>
          </p:cNvSpPr>
          <p:nvPr>
            <p:ph type="body" sz="half" idx="2"/>
          </p:nvPr>
        </p:nvSpPr>
        <p:spPr>
          <a:xfrm>
            <a:off x="5638800" y="1600200"/>
            <a:ext cx="4572000" cy="5029200"/>
          </a:xfrm>
          <a:ln w="38100">
            <a:solidFill>
              <a:schemeClr val="tx1"/>
            </a:solidFill>
            <a:miter lim="800000"/>
            <a:headEnd/>
            <a:tailEnd/>
          </a:ln>
        </p:spPr>
        <p:txBody>
          <a:bodyPr/>
          <a:lstStyle/>
          <a:p>
            <a:pPr eaLnBrk="1" hangingPunct="1">
              <a:lnSpc>
                <a:spcPct val="90000"/>
              </a:lnSpc>
              <a:buFontTx/>
              <a:buNone/>
            </a:pPr>
            <a:r>
              <a:rPr lang="en-US" altLang="en-US" sz="2500" b="1"/>
              <a:t>Colonists</a:t>
            </a:r>
            <a:r>
              <a:rPr lang="en-US" altLang="en-US" sz="2500"/>
              <a:t>: </a:t>
            </a:r>
          </a:p>
          <a:p>
            <a:pPr eaLnBrk="1" hangingPunct="1">
              <a:lnSpc>
                <a:spcPct val="90000"/>
              </a:lnSpc>
            </a:pPr>
            <a:r>
              <a:rPr lang="en-US" altLang="en-US" sz="2500"/>
              <a:t>acquired </a:t>
            </a:r>
            <a:r>
              <a:rPr lang="en-US" altLang="en-US" sz="2500" b="1"/>
              <a:t>land</a:t>
            </a:r>
            <a:r>
              <a:rPr lang="en-US" altLang="en-US" sz="2500"/>
              <a:t> to expand</a:t>
            </a:r>
          </a:p>
          <a:p>
            <a:pPr eaLnBrk="1" hangingPunct="1">
              <a:lnSpc>
                <a:spcPct val="90000"/>
              </a:lnSpc>
            </a:pPr>
            <a:r>
              <a:rPr lang="en-US" altLang="en-US" sz="2500"/>
              <a:t>gained valuable </a:t>
            </a:r>
            <a:r>
              <a:rPr lang="en-US" altLang="en-US" sz="2500" b="1"/>
              <a:t>military experience </a:t>
            </a:r>
          </a:p>
          <a:p>
            <a:pPr eaLnBrk="1" hangingPunct="1">
              <a:lnSpc>
                <a:spcPct val="90000"/>
              </a:lnSpc>
            </a:pPr>
            <a:r>
              <a:rPr lang="en-US" altLang="en-US" sz="2500"/>
              <a:t>found their first “American” </a:t>
            </a:r>
            <a:r>
              <a:rPr lang="en-US" altLang="en-US" sz="2500" b="1"/>
              <a:t>hero</a:t>
            </a:r>
            <a:r>
              <a:rPr lang="en-US" altLang="en-US" sz="2500"/>
              <a:t>…Washington</a:t>
            </a:r>
          </a:p>
          <a:p>
            <a:pPr eaLnBrk="1" hangingPunct="1">
              <a:lnSpc>
                <a:spcPct val="90000"/>
              </a:lnSpc>
            </a:pPr>
            <a:r>
              <a:rPr lang="en-US" altLang="en-US" sz="2500"/>
              <a:t>learned how to </a:t>
            </a:r>
            <a:r>
              <a:rPr lang="en-US" altLang="en-US" sz="2500" b="1"/>
              <a:t>cooperate</a:t>
            </a:r>
          </a:p>
          <a:p>
            <a:pPr eaLnBrk="1" hangingPunct="1">
              <a:lnSpc>
                <a:spcPct val="90000"/>
              </a:lnSpc>
            </a:pPr>
            <a:r>
              <a:rPr lang="en-US" altLang="en-US" sz="2500"/>
              <a:t>began to think of themselves as “</a:t>
            </a:r>
            <a:r>
              <a:rPr lang="en-US" altLang="en-US" sz="2500" b="1"/>
              <a:t>Americans</a:t>
            </a:r>
            <a:r>
              <a:rPr lang="en-US" altLang="en-US" sz="2500"/>
              <a:t>”</a:t>
            </a:r>
          </a:p>
          <a:p>
            <a:pPr eaLnBrk="1" hangingPunct="1">
              <a:lnSpc>
                <a:spcPct val="90000"/>
              </a:lnSpc>
            </a:pPr>
            <a:endParaRPr lang="en-US" altLang="en-US"/>
          </a:p>
        </p:txBody>
      </p:sp>
      <p:pic>
        <p:nvPicPr>
          <p:cNvPr id="6" name="ClipArt Placeholder 5" descr="George-Washington-3.jpg"/>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09800" y="1981200"/>
            <a:ext cx="3030538" cy="4114800"/>
          </a:xfrm>
          <a:ln w="38100" cap="sq">
            <a:solidFill>
              <a:srgbClr val="000000"/>
            </a:solidFill>
            <a:miter lim="800000"/>
            <a:headEnd/>
            <a:tailEnd/>
          </a:ln>
          <a:effectLst>
            <a:outerShdw blurRad="50800" dist="38100" dir="2700000" algn="tl" rotWithShape="0">
              <a:srgbClr val="000000">
                <a:alpha val="42998"/>
              </a:srgbClr>
            </a:outerShdw>
          </a:effectLst>
        </p:spPr>
      </p:pic>
    </p:spTree>
    <p:extLst>
      <p:ext uri="{BB962C8B-B14F-4D97-AF65-F5344CB8AC3E}">
        <p14:creationId xmlns:p14="http://schemas.microsoft.com/office/powerpoint/2010/main" val="10558992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3796">
                                            <p:txEl>
                                              <p:pRg st="4" end="4"/>
                                            </p:txEl>
                                          </p:spTgt>
                                        </p:tgtEl>
                                        <p:attrNameLst>
                                          <p:attrName>style.visibility</p:attrName>
                                        </p:attrNameLst>
                                      </p:cBhvr>
                                      <p:to>
                                        <p:strVal val="visible"/>
                                      </p:to>
                                    </p:set>
                                    <p:anim calcmode="lin" valueType="num">
                                      <p:cBhvr additive="base">
                                        <p:cTn id="31"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3796">
                                            <p:txEl>
                                              <p:pRg st="5" end="5"/>
                                            </p:txEl>
                                          </p:spTgt>
                                        </p:tgtEl>
                                        <p:attrNameLst>
                                          <p:attrName>style.visibility</p:attrName>
                                        </p:attrNameLst>
                                      </p:cBhvr>
                                      <p:to>
                                        <p:strVal val="visible"/>
                                      </p:to>
                                    </p:set>
                                    <p:anim calcmode="lin" valueType="num">
                                      <p:cBhvr additive="base">
                                        <p:cTn id="37" dur="500" fill="hold"/>
                                        <p:tgtEl>
                                          <p:spTgt spid="337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6">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87500" y="641350"/>
            <a:ext cx="9144000" cy="5257800"/>
          </a:xfrm>
        </p:spPr>
        <p:txBody>
          <a:bodyPr/>
          <a:lstStyle/>
          <a:p>
            <a:pPr eaLnBrk="1" hangingPunct="1">
              <a:lnSpc>
                <a:spcPct val="80000"/>
              </a:lnSpc>
            </a:pPr>
            <a:r>
              <a:rPr lang="en-US" altLang="en-US" sz="2600"/>
              <a:t>The end of the French and Indian War in 1763 was a cause for great celebration in the colonies!</a:t>
            </a:r>
          </a:p>
          <a:p>
            <a:pPr lvl="1" eaLnBrk="1" hangingPunct="1">
              <a:lnSpc>
                <a:spcPct val="80000"/>
              </a:lnSpc>
            </a:pPr>
            <a:r>
              <a:rPr lang="en-US" altLang="en-US" sz="2600"/>
              <a:t>Expand to the great western frontier</a:t>
            </a:r>
          </a:p>
          <a:p>
            <a:pPr lvl="1" eaLnBrk="1" hangingPunct="1">
              <a:lnSpc>
                <a:spcPct val="80000"/>
              </a:lnSpc>
            </a:pPr>
            <a:r>
              <a:rPr lang="en-US" altLang="en-US" sz="2600"/>
              <a:t>It had opened to them when the French ceded the contested Ohio River territory to the British. </a:t>
            </a:r>
          </a:p>
        </p:txBody>
      </p:sp>
      <p:sp>
        <p:nvSpPr>
          <p:cNvPr id="3" name="Rectangle 2"/>
          <p:cNvSpPr/>
          <p:nvPr/>
        </p:nvSpPr>
        <p:spPr>
          <a:xfrm>
            <a:off x="1549400" y="1"/>
            <a:ext cx="8915400" cy="615553"/>
          </a:xfrm>
          <a:prstGeom prst="rect">
            <a:avLst/>
          </a:prstGeom>
          <a:noFill/>
        </p:spPr>
        <p:txBody>
          <a:bodyPr>
            <a:spAutoFit/>
          </a:bodyPr>
          <a:lstStyle/>
          <a:p>
            <a:pPr algn="ctr">
              <a:defRPr/>
            </a:pPr>
            <a:r>
              <a:rPr lang="en-US" sz="3400" b="1" dirty="0">
                <a:ln w="6600">
                  <a:solidFill>
                    <a:schemeClr val="accent2"/>
                  </a:solidFill>
                  <a:prstDash val="solid"/>
                </a:ln>
                <a:solidFill>
                  <a:srgbClr val="FFFFFF"/>
                </a:solidFill>
                <a:effectLst>
                  <a:outerShdw dist="38100" dir="2700000" algn="tl" rotWithShape="0">
                    <a:schemeClr val="accent2"/>
                  </a:outerShdw>
                </a:effectLst>
              </a:rPr>
              <a:t>Following the French and Indian War</a:t>
            </a:r>
            <a:r>
              <a:rPr lang="is-IS" sz="3400" b="1" dirty="0">
                <a:ln w="6600">
                  <a:solidFill>
                    <a:schemeClr val="accent2"/>
                  </a:solidFill>
                  <a:prstDash val="solid"/>
                </a:ln>
                <a:solidFill>
                  <a:srgbClr val="FFFFFF"/>
                </a:solidFill>
                <a:effectLst>
                  <a:outerShdw dist="38100" dir="2700000" algn="tl" rotWithShape="0">
                    <a:schemeClr val="accent2"/>
                  </a:outerShdw>
                </a:effectLst>
              </a:rPr>
              <a:t>…</a:t>
            </a:r>
            <a:endParaRPr lang="en-US" sz="3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8675" name="Picture 4" descr="mage result for effects of the french and indian war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36826"/>
            <a:ext cx="579913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237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4"/>
          <p:cNvSpPr>
            <a:spLocks noChangeArrowheads="1" noChangeShapeType="1" noTextEdit="1"/>
          </p:cNvSpPr>
          <p:nvPr/>
        </p:nvSpPr>
        <p:spPr bwMode="auto">
          <a:xfrm>
            <a:off x="1676400" y="228600"/>
            <a:ext cx="5257800" cy="558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charset="0"/>
                <a:ea typeface="Impact" charset="0"/>
                <a:cs typeface="Impact" charset="0"/>
              </a:rPr>
              <a:t>Britain's Financial Problems</a:t>
            </a:r>
          </a:p>
        </p:txBody>
      </p:sp>
      <p:sp>
        <p:nvSpPr>
          <p:cNvPr id="75781" name="Text Box 5"/>
          <p:cNvSpPr txBox="1">
            <a:spLocks noChangeArrowheads="1"/>
          </p:cNvSpPr>
          <p:nvPr/>
        </p:nvSpPr>
        <p:spPr bwMode="auto">
          <a:xfrm>
            <a:off x="1676400" y="976314"/>
            <a:ext cx="5029200" cy="55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300"/>
              <a:t>BUT by 1763, the British were in trouble!</a:t>
            </a:r>
          </a:p>
          <a:p>
            <a:pPr>
              <a:spcBef>
                <a:spcPct val="50000"/>
              </a:spcBef>
              <a:buFontTx/>
              <a:buNone/>
            </a:pPr>
            <a:endParaRPr lang="en-US" altLang="en-US" sz="2300"/>
          </a:p>
          <a:p>
            <a:pPr>
              <a:spcBef>
                <a:spcPct val="0"/>
              </a:spcBef>
              <a:buFont typeface="Wingdings" charset="2"/>
              <a:buChar char="Ø"/>
            </a:pPr>
            <a:r>
              <a:rPr lang="en-US" altLang="en-US" sz="2300" b="1"/>
              <a:t> </a:t>
            </a:r>
            <a:r>
              <a:rPr lang="en-US" altLang="en-US" sz="2300" b="1" u="sng"/>
              <a:t>war debts</a:t>
            </a:r>
            <a:r>
              <a:rPr lang="en-US" altLang="en-US" sz="2300"/>
              <a:t> – the British had fought 4 wars between 1689 and 1763, and they expected the colonists to help pay!</a:t>
            </a:r>
          </a:p>
          <a:p>
            <a:pPr>
              <a:spcBef>
                <a:spcPct val="0"/>
              </a:spcBef>
              <a:buFont typeface="Wingdings" charset="2"/>
              <a:buNone/>
            </a:pPr>
            <a:endParaRPr lang="en-US" altLang="en-US" sz="2300"/>
          </a:p>
          <a:p>
            <a:pPr>
              <a:spcBef>
                <a:spcPct val="0"/>
              </a:spcBef>
              <a:buFont typeface="Wingdings" charset="2"/>
              <a:buChar char="Ø"/>
            </a:pPr>
            <a:r>
              <a:rPr lang="en-US" altLang="en-US" sz="2300"/>
              <a:t> </a:t>
            </a:r>
            <a:r>
              <a:rPr lang="en-US" altLang="en-US" sz="2300" b="1" u="sng"/>
              <a:t>defense costs</a:t>
            </a:r>
            <a:r>
              <a:rPr lang="en-US" altLang="en-US" sz="2300"/>
              <a:t> – lands expanding, and they needed to be protected</a:t>
            </a:r>
          </a:p>
          <a:p>
            <a:pPr>
              <a:spcBef>
                <a:spcPct val="0"/>
              </a:spcBef>
              <a:buFont typeface="Wingdings" charset="2"/>
              <a:buNone/>
            </a:pPr>
            <a:endParaRPr lang="en-US" altLang="en-US" sz="2300"/>
          </a:p>
          <a:p>
            <a:pPr>
              <a:spcBef>
                <a:spcPct val="0"/>
              </a:spcBef>
              <a:buFont typeface="Wingdings" charset="2"/>
              <a:buChar char="Ø"/>
            </a:pPr>
            <a:r>
              <a:rPr lang="en-US" altLang="en-US" sz="2300"/>
              <a:t> </a:t>
            </a:r>
            <a:r>
              <a:rPr lang="en-US" altLang="en-US" sz="2300" b="1" u="sng"/>
              <a:t>conflict</a:t>
            </a:r>
            <a:r>
              <a:rPr lang="en-US" altLang="en-US" sz="2300" b="1"/>
              <a:t> over lands west of the Appalachian Mountains</a:t>
            </a:r>
            <a:r>
              <a:rPr lang="en-US" altLang="en-US" sz="2300"/>
              <a:t> – this will lead to the passage of a number of “acts” by the British</a:t>
            </a:r>
            <a:endParaRPr lang="en-US" altLang="en-US" sz="2100">
              <a:latin typeface="Times New Roman" charset="0"/>
            </a:endParaRPr>
          </a:p>
        </p:txBody>
      </p:sp>
      <p:pic>
        <p:nvPicPr>
          <p:cNvPr id="29699" name="Picture 6"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954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The_Victory_of_Montcalms_Troops_at_Carillon_by_Henry_Alexander_Og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416300"/>
            <a:ext cx="381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207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5781">
                                            <p:txEl>
                                              <p:pRg st="2" end="2"/>
                                            </p:txEl>
                                          </p:spTgt>
                                        </p:tgtEl>
                                        <p:attrNameLst>
                                          <p:attrName>style.visibility</p:attrName>
                                        </p:attrNameLst>
                                      </p:cBhvr>
                                      <p:to>
                                        <p:strVal val="visible"/>
                                      </p:to>
                                    </p:set>
                                    <p:anim calcmode="lin" valueType="num">
                                      <p:cBhvr additive="base">
                                        <p:cTn id="7" dur="500"/>
                                        <p:tgtEl>
                                          <p:spTgt spid="75781">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75781">
                                            <p:txEl>
                                              <p:pRg st="2" end="2"/>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75781">
                                            <p:txEl>
                                              <p:pRg st="4" end="4"/>
                                            </p:txEl>
                                          </p:spTgt>
                                        </p:tgtEl>
                                        <p:attrNameLst>
                                          <p:attrName>style.visibility</p:attrName>
                                        </p:attrNameLst>
                                      </p:cBhvr>
                                      <p:to>
                                        <p:strVal val="visible"/>
                                      </p:to>
                                    </p:set>
                                    <p:anim calcmode="lin" valueType="num">
                                      <p:cBhvr additive="base">
                                        <p:cTn id="13" dur="500"/>
                                        <p:tgtEl>
                                          <p:spTgt spid="75781">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5781">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75781">
                                            <p:txEl>
                                              <p:pRg st="6" end="6"/>
                                            </p:txEl>
                                          </p:spTgt>
                                        </p:tgtEl>
                                        <p:attrNameLst>
                                          <p:attrName>style.visibility</p:attrName>
                                        </p:attrNameLst>
                                      </p:cBhvr>
                                      <p:to>
                                        <p:strVal val="visible"/>
                                      </p:to>
                                    </p:set>
                                    <p:anim calcmode="lin" valueType="num">
                                      <p:cBhvr additive="base">
                                        <p:cTn id="19" dur="500"/>
                                        <p:tgtEl>
                                          <p:spTgt spid="75781">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57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1676400" y="228600"/>
            <a:ext cx="8610600" cy="18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600"/>
              <a:t>A man named George Grenville became the </a:t>
            </a:r>
            <a:r>
              <a:rPr lang="en-US" altLang="en-US" sz="2600" b="1"/>
              <a:t>Prime Minister</a:t>
            </a:r>
            <a:r>
              <a:rPr lang="en-US" altLang="en-US" sz="2600"/>
              <a:t>, but </a:t>
            </a:r>
            <a:r>
              <a:rPr lang="en-US" altLang="en-US" sz="2600" b="1" u="sng"/>
              <a:t>ignored the interests of the colonists</a:t>
            </a:r>
            <a:r>
              <a:rPr lang="en-US" altLang="en-US" sz="2600"/>
              <a:t>…</a:t>
            </a:r>
          </a:p>
          <a:p>
            <a:pPr>
              <a:spcBef>
                <a:spcPct val="50000"/>
              </a:spcBef>
              <a:buFont typeface="Wingdings" charset="2"/>
              <a:buChar char="Ø"/>
            </a:pPr>
            <a:r>
              <a:rPr lang="en-US" altLang="en-US" sz="2600"/>
              <a:t>He asked Parliament to </a:t>
            </a:r>
            <a:r>
              <a:rPr lang="en-US" altLang="en-US" sz="2600" b="1" u="sng"/>
              <a:t>tax the colonists to get money back</a:t>
            </a:r>
            <a:r>
              <a:rPr lang="en-US" altLang="en-US" sz="2600"/>
              <a:t>!</a:t>
            </a:r>
          </a:p>
        </p:txBody>
      </p:sp>
      <p:sp>
        <p:nvSpPr>
          <p:cNvPr id="31746" name="AutoShape 6"/>
          <p:cNvSpPr>
            <a:spLocks noChangeArrowheads="1"/>
          </p:cNvSpPr>
          <p:nvPr/>
        </p:nvSpPr>
        <p:spPr bwMode="auto">
          <a:xfrm>
            <a:off x="4800600" y="2286000"/>
            <a:ext cx="4876800" cy="1676400"/>
          </a:xfrm>
          <a:prstGeom prst="wedgeRectCallout">
            <a:avLst>
              <a:gd name="adj1" fmla="val -43750"/>
              <a:gd name="adj2" fmla="val 8001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a:spcBef>
                <a:spcPct val="0"/>
              </a:spcBef>
              <a:buFontTx/>
              <a:buNone/>
            </a:pPr>
            <a:r>
              <a:rPr lang="en-US" altLang="en-US" sz="2200"/>
              <a:t>“</a:t>
            </a:r>
            <a:r>
              <a:rPr lang="en-US" altLang="en-US" sz="2200" b="1"/>
              <a:t>Why shouldn’t these </a:t>
            </a:r>
          </a:p>
          <a:p>
            <a:pPr algn="ctr">
              <a:spcBef>
                <a:spcPct val="0"/>
              </a:spcBef>
              <a:buFontTx/>
              <a:buNone/>
            </a:pPr>
            <a:r>
              <a:rPr lang="en-US" altLang="en-US" sz="2200" b="1"/>
              <a:t>colonists begin to pay some of the </a:t>
            </a:r>
          </a:p>
          <a:p>
            <a:pPr algn="ctr">
              <a:spcBef>
                <a:spcPct val="0"/>
              </a:spcBef>
              <a:buFontTx/>
              <a:buNone/>
            </a:pPr>
            <a:r>
              <a:rPr lang="en-US" altLang="en-US" sz="2200" b="1"/>
              <a:t>costs of their own government </a:t>
            </a:r>
          </a:p>
          <a:p>
            <a:pPr algn="ctr">
              <a:spcBef>
                <a:spcPct val="0"/>
              </a:spcBef>
              <a:buFontTx/>
              <a:buNone/>
            </a:pPr>
            <a:r>
              <a:rPr lang="en-US" altLang="en-US" sz="2200" b="1"/>
              <a:t>and defense?”</a:t>
            </a:r>
            <a:endParaRPr lang="en-US" altLang="en-US" sz="2400" b="1"/>
          </a:p>
        </p:txBody>
      </p:sp>
      <p:pic>
        <p:nvPicPr>
          <p:cNvPr id="31747" name="Picture 7" descr="george-grenville-twitter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958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union-jack-flag-20150126164939-54c67023242a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824414"/>
            <a:ext cx="2895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1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WordArt 4"/>
          <p:cNvSpPr>
            <a:spLocks noChangeArrowheads="1" noChangeShapeType="1" noTextEdit="1"/>
          </p:cNvSpPr>
          <p:nvPr/>
        </p:nvSpPr>
        <p:spPr bwMode="auto">
          <a:xfrm>
            <a:off x="1752600" y="304800"/>
            <a:ext cx="4267200" cy="558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5921" dir="2700000" algn="ctr" rotWithShape="0">
                    <a:srgbClr val="990000"/>
                  </a:outerShdw>
                </a:effectLst>
                <a:latin typeface="Impact" charset="0"/>
                <a:ea typeface="Impact" charset="0"/>
                <a:cs typeface="Impact" charset="0"/>
              </a:rPr>
              <a:t>The First Wave of Taxes</a:t>
            </a:r>
          </a:p>
        </p:txBody>
      </p:sp>
      <p:sp>
        <p:nvSpPr>
          <p:cNvPr id="98309" name="Text Box 5"/>
          <p:cNvSpPr txBox="1">
            <a:spLocks noChangeArrowheads="1"/>
          </p:cNvSpPr>
          <p:nvPr/>
        </p:nvSpPr>
        <p:spPr bwMode="auto">
          <a:xfrm>
            <a:off x="1676400" y="1295400"/>
            <a:ext cx="6184900" cy="473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50000"/>
              </a:spcBef>
              <a:buFontTx/>
              <a:buNone/>
            </a:pPr>
            <a:r>
              <a:rPr lang="en-US" altLang="en-US" sz="2700"/>
              <a:t>In 1764, Parliament passed the </a:t>
            </a:r>
            <a:r>
              <a:rPr lang="en-US" altLang="en-US" sz="2700" b="1" u="sng"/>
              <a:t>Sugar Act</a:t>
            </a:r>
            <a:r>
              <a:rPr lang="en-US" altLang="en-US" sz="2700"/>
              <a:t>, which taxed </a:t>
            </a:r>
            <a:r>
              <a:rPr lang="en-US" altLang="en-US" sz="2700" b="1"/>
              <a:t>molasses</a:t>
            </a:r>
            <a:r>
              <a:rPr lang="en-US" altLang="en-US" sz="2700"/>
              <a:t> and </a:t>
            </a:r>
            <a:r>
              <a:rPr lang="en-US" altLang="en-US" sz="2700" b="1"/>
              <a:t>sugar</a:t>
            </a:r>
            <a:r>
              <a:rPr lang="en-US" altLang="en-US" sz="2700"/>
              <a:t> that was imported by the colonists.</a:t>
            </a:r>
          </a:p>
          <a:p>
            <a:pPr>
              <a:spcBef>
                <a:spcPct val="50000"/>
              </a:spcBef>
              <a:buFontTx/>
              <a:buNone/>
            </a:pPr>
            <a:endParaRPr lang="en-US" altLang="en-US" sz="2700"/>
          </a:p>
          <a:p>
            <a:pPr lvl="1" eaLnBrk="1" hangingPunct="1">
              <a:lnSpc>
                <a:spcPct val="80000"/>
              </a:lnSpc>
              <a:spcBef>
                <a:spcPct val="0"/>
              </a:spcBef>
              <a:buFont typeface="Wingdings" charset="2"/>
              <a:buChar char="Ø"/>
            </a:pPr>
            <a:r>
              <a:rPr lang="en-US" altLang="en-US" sz="2500"/>
              <a:t>Because of corruption, they mostly evaded the taxes and undercut the intention of the tax (</a:t>
            </a:r>
            <a:r>
              <a:rPr lang="en-US" altLang="en-US" sz="2500" b="1"/>
              <a:t>smuggling</a:t>
            </a:r>
            <a:r>
              <a:rPr lang="en-US" altLang="en-US" sz="2500"/>
              <a:t>)</a:t>
            </a:r>
          </a:p>
          <a:p>
            <a:pPr lvl="1" eaLnBrk="1" hangingPunct="1">
              <a:lnSpc>
                <a:spcPct val="80000"/>
              </a:lnSpc>
              <a:spcBef>
                <a:spcPct val="0"/>
              </a:spcBef>
              <a:buFont typeface="Wingdings" charset="2"/>
              <a:buChar char="Ø"/>
            </a:pPr>
            <a:endParaRPr lang="en-US" altLang="en-US" sz="2500"/>
          </a:p>
          <a:p>
            <a:pPr lvl="1" eaLnBrk="1" hangingPunct="1">
              <a:lnSpc>
                <a:spcPct val="80000"/>
              </a:lnSpc>
              <a:spcBef>
                <a:spcPct val="0"/>
              </a:spcBef>
              <a:buFont typeface="Wingdings" charset="2"/>
              <a:buChar char="Ø"/>
            </a:pPr>
            <a:r>
              <a:rPr lang="en-US" altLang="en-US" sz="2500"/>
              <a:t>The act also listed more foreign goods to be taxed including sugar, certain wines, coffee, pimiento, and further, regulated the export of lumber and iron. </a:t>
            </a:r>
          </a:p>
        </p:txBody>
      </p:sp>
      <p:pic>
        <p:nvPicPr>
          <p:cNvPr id="33795" name="Picture 6" descr="02B0075C-7727-4992-9F82-78CF77CC1F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301" y="34925"/>
            <a:ext cx="28051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Picture 12" descr="mage result for w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1300" y="3824289"/>
            <a:ext cx="21717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8" name="Picture 14" descr="mage result for coffe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5181601"/>
            <a:ext cx="1968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652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Effect transition="in" filter="checkerboard(across)">
                                      <p:cBhvr>
                                        <p:cTn id="7" dur="500"/>
                                        <p:tgtEl>
                                          <p:spTgt spid="9830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8309">
                                            <p:txEl>
                                              <p:pRg st="2" end="2"/>
                                            </p:txEl>
                                          </p:spTgt>
                                        </p:tgtEl>
                                        <p:attrNameLst>
                                          <p:attrName>style.visibility</p:attrName>
                                        </p:attrNameLst>
                                      </p:cBhvr>
                                      <p:to>
                                        <p:strVal val="visible"/>
                                      </p:to>
                                    </p:set>
                                    <p:animEffect transition="in" filter="checkerboard(across)">
                                      <p:cBhvr>
                                        <p:cTn id="10" dur="500"/>
                                        <p:tgtEl>
                                          <p:spTgt spid="9830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98309">
                                            <p:txEl>
                                              <p:pRg st="4" end="4"/>
                                            </p:txEl>
                                          </p:spTgt>
                                        </p:tgtEl>
                                        <p:attrNameLst>
                                          <p:attrName>style.visibility</p:attrName>
                                        </p:attrNameLst>
                                      </p:cBhvr>
                                      <p:to>
                                        <p:strVal val="visible"/>
                                      </p:to>
                                    </p:set>
                                    <p:animEffect transition="in" filter="checkerboard(across)">
                                      <p:cBhvr>
                                        <p:cTn id="15" dur="500"/>
                                        <p:tgtEl>
                                          <p:spTgt spid="98309">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831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98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524000" y="307975"/>
            <a:ext cx="7772400" cy="1143000"/>
          </a:xfrm>
        </p:spPr>
        <p:txBody>
          <a:bodyPr>
            <a:normAutofit fontScale="90000"/>
          </a:bodyPr>
          <a:lstStyle/>
          <a:p>
            <a:pPr eaLnBrk="1" hangingPunct="1"/>
            <a:r>
              <a:rPr lang="en-US" altLang="en-US" sz="4000" b="1"/>
              <a:t>The Currency Act</a:t>
            </a:r>
            <a:br>
              <a:rPr lang="en-US" altLang="en-US" sz="4000" b="1"/>
            </a:br>
            <a:r>
              <a:rPr lang="en-US" altLang="en-US" sz="4000" b="1"/>
              <a:t>1764</a:t>
            </a:r>
          </a:p>
        </p:txBody>
      </p:sp>
      <p:sp>
        <p:nvSpPr>
          <p:cNvPr id="8195" name="Rectangle 3"/>
          <p:cNvSpPr>
            <a:spLocks noGrp="1" noChangeArrowheads="1"/>
          </p:cNvSpPr>
          <p:nvPr>
            <p:ph type="body" idx="1"/>
          </p:nvPr>
        </p:nvSpPr>
        <p:spPr>
          <a:xfrm>
            <a:off x="1524000" y="1755775"/>
            <a:ext cx="6496050" cy="5029200"/>
          </a:xfrm>
        </p:spPr>
        <p:txBody>
          <a:bodyPr/>
          <a:lstStyle/>
          <a:p>
            <a:pPr eaLnBrk="1" hangingPunct="1">
              <a:lnSpc>
                <a:spcPct val="80000"/>
              </a:lnSpc>
            </a:pPr>
            <a:r>
              <a:rPr lang="en-US" altLang="en-US" sz="2700"/>
              <a:t>The colonies suffered a constant shortage of currency with which to conduct trade. </a:t>
            </a:r>
          </a:p>
          <a:p>
            <a:pPr lvl="1" eaLnBrk="1" hangingPunct="1">
              <a:lnSpc>
                <a:spcPct val="80000"/>
              </a:lnSpc>
            </a:pPr>
            <a:r>
              <a:rPr lang="en-US" altLang="en-US" sz="2700"/>
              <a:t>There were no gold or silver mines and currency could only be obtained through trade as regulated by Great Britain. </a:t>
            </a:r>
          </a:p>
          <a:p>
            <a:pPr eaLnBrk="1" hangingPunct="1">
              <a:lnSpc>
                <a:spcPct val="80000"/>
              </a:lnSpc>
            </a:pPr>
            <a:r>
              <a:rPr lang="en-US" altLang="en-US" sz="2700"/>
              <a:t>The Currency Act of 1764 </a:t>
            </a:r>
            <a:r>
              <a:rPr lang="en-US" altLang="en-US" sz="2700" b="1" u="sng"/>
              <a:t>prohibited all American colonies from issuing paper currency</a:t>
            </a:r>
            <a:r>
              <a:rPr lang="en-US" altLang="en-US" sz="2700"/>
              <a:t>, thereby creating severe monetary problems.</a:t>
            </a:r>
          </a:p>
        </p:txBody>
      </p:sp>
      <p:pic>
        <p:nvPicPr>
          <p:cNvPr id="35843" name="Picture 4" descr="MCj042419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743201"/>
            <a:ext cx="21526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5"/>
          <p:cNvSpPr>
            <a:spLocks noChangeArrowheads="1"/>
          </p:cNvSpPr>
          <p:nvPr/>
        </p:nvSpPr>
        <p:spPr bwMode="auto">
          <a:xfrm>
            <a:off x="8020050" y="2366964"/>
            <a:ext cx="2343150" cy="22812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745198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remove" grpId="0" nodeType="withEffect">
                                  <p:stCondLst>
                                    <p:cond delay="0"/>
                                  </p:stCondLst>
                                  <p:childTnLst>
                                    <p:animScale>
                                      <p:cBhvr>
                                        <p:cTn id="6" dur="2000" fill="hold"/>
                                        <p:tgtEl>
                                          <p:spTgt spid="819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1" dur="500"/>
                                        <p:tgtEl>
                                          <p:spTgt spid="8195">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4" dur="500"/>
                                        <p:tgtEl>
                                          <p:spTgt spid="819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9"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524000" y="100013"/>
            <a:ext cx="9144000" cy="1143000"/>
          </a:xfrm>
        </p:spPr>
        <p:txBody>
          <a:bodyPr>
            <a:normAutofit fontScale="90000"/>
          </a:bodyPr>
          <a:lstStyle/>
          <a:p>
            <a:pPr eaLnBrk="1" hangingPunct="1"/>
            <a:r>
              <a:rPr lang="en-US" altLang="en-US" sz="4000" b="1"/>
              <a:t>The Quartering Act</a:t>
            </a:r>
            <a:br>
              <a:rPr lang="en-US" altLang="en-US" sz="4000" b="1"/>
            </a:br>
            <a:r>
              <a:rPr lang="en-US" altLang="en-US" sz="4000" b="1"/>
              <a:t>1765</a:t>
            </a:r>
          </a:p>
        </p:txBody>
      </p:sp>
      <p:sp>
        <p:nvSpPr>
          <p:cNvPr id="10243" name="Rectangle 3"/>
          <p:cNvSpPr>
            <a:spLocks noGrp="1" noChangeArrowheads="1"/>
          </p:cNvSpPr>
          <p:nvPr>
            <p:ph type="body" idx="1"/>
          </p:nvPr>
        </p:nvSpPr>
        <p:spPr>
          <a:xfrm>
            <a:off x="1676400" y="1295400"/>
            <a:ext cx="5087938" cy="5029200"/>
          </a:xfrm>
        </p:spPr>
        <p:txBody>
          <a:bodyPr/>
          <a:lstStyle/>
          <a:p>
            <a:pPr eaLnBrk="1" hangingPunct="1">
              <a:lnSpc>
                <a:spcPct val="80000"/>
              </a:lnSpc>
            </a:pPr>
            <a:r>
              <a:rPr lang="en-US" altLang="en-US" sz="2400"/>
              <a:t>The Quartering Act of 1765 was intended to help the British defray the cost of maintaining troops in America.  </a:t>
            </a:r>
          </a:p>
          <a:p>
            <a:pPr eaLnBrk="1" hangingPunct="1">
              <a:lnSpc>
                <a:spcPct val="80000"/>
              </a:lnSpc>
            </a:pPr>
            <a:r>
              <a:rPr lang="en-US" altLang="en-US" sz="2400"/>
              <a:t>The Act </a:t>
            </a:r>
            <a:r>
              <a:rPr lang="en-US" altLang="en-US" sz="2400" b="1" u="sng"/>
              <a:t>required that the colonists had to supply British troops with food, munitions and barracks</a:t>
            </a:r>
          </a:p>
          <a:p>
            <a:pPr eaLnBrk="1" hangingPunct="1">
              <a:lnSpc>
                <a:spcPct val="80000"/>
              </a:lnSpc>
            </a:pPr>
            <a:endParaRPr lang="en-US" altLang="en-US" sz="2400"/>
          </a:p>
          <a:p>
            <a:pPr eaLnBrk="1" hangingPunct="1">
              <a:lnSpc>
                <a:spcPct val="80000"/>
              </a:lnSpc>
            </a:pPr>
            <a:r>
              <a:rPr lang="en-US" altLang="en-US" sz="2400"/>
              <a:t>The Act was bitterly resented by the Americans</a:t>
            </a:r>
          </a:p>
          <a:p>
            <a:pPr lvl="1" eaLnBrk="1" hangingPunct="1">
              <a:lnSpc>
                <a:spcPct val="80000"/>
              </a:lnSpc>
            </a:pPr>
            <a:r>
              <a:rPr lang="en-US" altLang="en-US" b="1"/>
              <a:t>WHY?</a:t>
            </a:r>
            <a:r>
              <a:rPr lang="en-US" altLang="en-US"/>
              <a:t> Because the troops were used to enforce Parliament’s new tax policies in the colonies; </a:t>
            </a:r>
          </a:p>
          <a:p>
            <a:pPr lvl="1" eaLnBrk="1" hangingPunct="1">
              <a:lnSpc>
                <a:spcPct val="80000"/>
              </a:lnSpc>
            </a:pPr>
            <a:r>
              <a:rPr lang="en-US" altLang="en-US"/>
              <a:t>the negative effect this had on American emotions.</a:t>
            </a:r>
          </a:p>
        </p:txBody>
      </p:sp>
      <p:pic>
        <p:nvPicPr>
          <p:cNvPr id="5" name="Picture 7" descr="20116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338" y="2212975"/>
            <a:ext cx="3903662"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034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500"/>
                                        <p:tgtEl>
                                          <p:spTgt spid="10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dissolve">
                                      <p:cBhvr>
                                        <p:cTn id="19" dur="500"/>
                                        <p:tgtEl>
                                          <p:spTgt spid="1024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dissolve">
                                      <p:cBhvr>
                                        <p:cTn id="22" dur="500"/>
                                        <p:tgtEl>
                                          <p:spTgt spid="1024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Effect transition="in" filter="dissolve">
                                      <p:cBhvr>
                                        <p:cTn id="25"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1060</Words>
  <Application>Microsoft Macintosh PowerPoint</Application>
  <PresentationFormat>Widescreen</PresentationFormat>
  <Paragraphs>107</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 Black</vt:lpstr>
      <vt:lpstr>Calibri</vt:lpstr>
      <vt:lpstr>Calibri Light</vt:lpstr>
      <vt:lpstr>Impact</vt:lpstr>
      <vt:lpstr>ＭＳ Ｐゴシック</vt:lpstr>
      <vt:lpstr>Arial</vt:lpstr>
      <vt:lpstr>Times New Roman</vt:lpstr>
      <vt:lpstr>Wingdings</vt:lpstr>
      <vt:lpstr>Office Theme</vt:lpstr>
      <vt:lpstr>Results of the F &amp; I War</vt:lpstr>
      <vt:lpstr>PowerPoint Presentation</vt:lpstr>
      <vt:lpstr>Results of the F &amp; I War</vt:lpstr>
      <vt:lpstr>PowerPoint Presentation</vt:lpstr>
      <vt:lpstr>PowerPoint Presentation</vt:lpstr>
      <vt:lpstr>PowerPoint Presentation</vt:lpstr>
      <vt:lpstr>PowerPoint Presentation</vt:lpstr>
      <vt:lpstr>The Currency Act 1764</vt:lpstr>
      <vt:lpstr>The Quartering Act 1765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Results of the F &amp; I War</dc:title>
  <dc:creator>Demarco Matthew</dc:creator>
  <cp:lastModifiedBy>Demarco Matthew</cp:lastModifiedBy>
  <cp:revision>1</cp:revision>
  <dcterms:created xsi:type="dcterms:W3CDTF">2016-10-28T18:47:14Z</dcterms:created>
  <dcterms:modified xsi:type="dcterms:W3CDTF">2016-10-28T18:48:25Z</dcterms:modified>
</cp:coreProperties>
</file>