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8" r:id="rId2"/>
    <p:sldId id="260" r:id="rId3"/>
    <p:sldId id="261" r:id="rId4"/>
    <p:sldId id="263" r:id="rId5"/>
    <p:sldId id="265" r:id="rId6"/>
    <p:sldId id="266" r:id="rId7"/>
    <p:sldId id="267" r:id="rId8"/>
    <p:sldId id="268"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4696"/>
  </p:normalViewPr>
  <p:slideViewPr>
    <p:cSldViewPr snapToGrid="0" snapToObjects="1">
      <p:cViewPr varScale="1">
        <p:scale>
          <a:sx n="105" d="100"/>
          <a:sy n="105" d="100"/>
        </p:scale>
        <p:origin x="20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75B2A-498F-C346-A3A5-3DAB72F5E447}" type="datetimeFigureOut">
              <a:rPr lang="en-US" smtClean="0"/>
              <a:t>10/28/16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A7BD4-4D6A-3446-951C-0EA78B6FAC77}" type="slidenum">
              <a:rPr lang="en-US" smtClean="0"/>
              <a:t>‹#›</a:t>
            </a:fld>
            <a:endParaRPr lang="en-US"/>
          </a:p>
        </p:txBody>
      </p:sp>
    </p:spTree>
    <p:extLst>
      <p:ext uri="{BB962C8B-B14F-4D97-AF65-F5344CB8AC3E}">
        <p14:creationId xmlns:p14="http://schemas.microsoft.com/office/powerpoint/2010/main" val="127482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3EFDB4-2368-E94A-B5DC-8A84AD40C8C1}"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8C3CF-7B90-F947-B757-3FB84E50A841}" type="slidenum">
              <a:rPr lang="en-US" smtClean="0"/>
              <a:t>‹#›</a:t>
            </a:fld>
            <a:endParaRPr lang="en-US"/>
          </a:p>
        </p:txBody>
      </p:sp>
    </p:spTree>
    <p:extLst>
      <p:ext uri="{BB962C8B-B14F-4D97-AF65-F5344CB8AC3E}">
        <p14:creationId xmlns:p14="http://schemas.microsoft.com/office/powerpoint/2010/main" val="36869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EFDB4-2368-E94A-B5DC-8A84AD40C8C1}"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8C3CF-7B90-F947-B757-3FB84E50A841}" type="slidenum">
              <a:rPr lang="en-US" smtClean="0"/>
              <a:t>‹#›</a:t>
            </a:fld>
            <a:endParaRPr lang="en-US"/>
          </a:p>
        </p:txBody>
      </p:sp>
    </p:spTree>
    <p:extLst>
      <p:ext uri="{BB962C8B-B14F-4D97-AF65-F5344CB8AC3E}">
        <p14:creationId xmlns:p14="http://schemas.microsoft.com/office/powerpoint/2010/main" val="8157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EFDB4-2368-E94A-B5DC-8A84AD40C8C1}"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8C3CF-7B90-F947-B757-3FB84E50A841}" type="slidenum">
              <a:rPr lang="en-US" smtClean="0"/>
              <a:t>‹#›</a:t>
            </a:fld>
            <a:endParaRPr lang="en-US"/>
          </a:p>
        </p:txBody>
      </p:sp>
    </p:spTree>
    <p:extLst>
      <p:ext uri="{BB962C8B-B14F-4D97-AF65-F5344CB8AC3E}">
        <p14:creationId xmlns:p14="http://schemas.microsoft.com/office/powerpoint/2010/main" val="946828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02168" y="1600200"/>
            <a:ext cx="5592233"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1" y="1600200"/>
            <a:ext cx="5592233"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91AD10-C17A-F74A-A8FB-4CC1D61EA544}" type="slidenum">
              <a:rPr lang="en-US" altLang="en-US"/>
              <a:pPr>
                <a:defRPr/>
              </a:pPr>
              <a:t>‹#›</a:t>
            </a:fld>
            <a:endParaRPr lang="en-US" altLang="en-US"/>
          </a:p>
        </p:txBody>
      </p:sp>
    </p:spTree>
    <p:extLst>
      <p:ext uri="{BB962C8B-B14F-4D97-AF65-F5344CB8AC3E}">
        <p14:creationId xmlns:p14="http://schemas.microsoft.com/office/powerpoint/2010/main" val="1084206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EFDB4-2368-E94A-B5DC-8A84AD40C8C1}"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8C3CF-7B90-F947-B757-3FB84E50A841}" type="slidenum">
              <a:rPr lang="en-US" smtClean="0"/>
              <a:t>‹#›</a:t>
            </a:fld>
            <a:endParaRPr lang="en-US"/>
          </a:p>
        </p:txBody>
      </p:sp>
    </p:spTree>
    <p:extLst>
      <p:ext uri="{BB962C8B-B14F-4D97-AF65-F5344CB8AC3E}">
        <p14:creationId xmlns:p14="http://schemas.microsoft.com/office/powerpoint/2010/main" val="1195102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EFDB4-2368-E94A-B5DC-8A84AD40C8C1}"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8C3CF-7B90-F947-B757-3FB84E50A841}" type="slidenum">
              <a:rPr lang="en-US" smtClean="0"/>
              <a:t>‹#›</a:t>
            </a:fld>
            <a:endParaRPr lang="en-US"/>
          </a:p>
        </p:txBody>
      </p:sp>
    </p:spTree>
    <p:extLst>
      <p:ext uri="{BB962C8B-B14F-4D97-AF65-F5344CB8AC3E}">
        <p14:creationId xmlns:p14="http://schemas.microsoft.com/office/powerpoint/2010/main" val="66684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3EFDB4-2368-E94A-B5DC-8A84AD40C8C1}" type="datetimeFigureOut">
              <a:rPr lang="en-US" smtClean="0"/>
              <a:t>10/28/16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8C3CF-7B90-F947-B757-3FB84E50A841}" type="slidenum">
              <a:rPr lang="en-US" smtClean="0"/>
              <a:t>‹#›</a:t>
            </a:fld>
            <a:endParaRPr lang="en-US"/>
          </a:p>
        </p:txBody>
      </p:sp>
    </p:spTree>
    <p:extLst>
      <p:ext uri="{BB962C8B-B14F-4D97-AF65-F5344CB8AC3E}">
        <p14:creationId xmlns:p14="http://schemas.microsoft.com/office/powerpoint/2010/main" val="213923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3EFDB4-2368-E94A-B5DC-8A84AD40C8C1}" type="datetimeFigureOut">
              <a:rPr lang="en-US" smtClean="0"/>
              <a:t>10/28/16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8C3CF-7B90-F947-B757-3FB84E50A841}" type="slidenum">
              <a:rPr lang="en-US" smtClean="0"/>
              <a:t>‹#›</a:t>
            </a:fld>
            <a:endParaRPr lang="en-US"/>
          </a:p>
        </p:txBody>
      </p:sp>
    </p:spTree>
    <p:extLst>
      <p:ext uri="{BB962C8B-B14F-4D97-AF65-F5344CB8AC3E}">
        <p14:creationId xmlns:p14="http://schemas.microsoft.com/office/powerpoint/2010/main" val="989965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3EFDB4-2368-E94A-B5DC-8A84AD40C8C1}" type="datetimeFigureOut">
              <a:rPr lang="en-US" smtClean="0"/>
              <a:t>10/28/16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8C3CF-7B90-F947-B757-3FB84E50A841}" type="slidenum">
              <a:rPr lang="en-US" smtClean="0"/>
              <a:t>‹#›</a:t>
            </a:fld>
            <a:endParaRPr lang="en-US"/>
          </a:p>
        </p:txBody>
      </p:sp>
    </p:spTree>
    <p:extLst>
      <p:ext uri="{BB962C8B-B14F-4D97-AF65-F5344CB8AC3E}">
        <p14:creationId xmlns:p14="http://schemas.microsoft.com/office/powerpoint/2010/main" val="179227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EFDB4-2368-E94A-B5DC-8A84AD40C8C1}" type="datetimeFigureOut">
              <a:rPr lang="en-US" smtClean="0"/>
              <a:t>10/28/16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18C3CF-7B90-F947-B757-3FB84E50A841}" type="slidenum">
              <a:rPr lang="en-US" smtClean="0"/>
              <a:t>‹#›</a:t>
            </a:fld>
            <a:endParaRPr lang="en-US"/>
          </a:p>
        </p:txBody>
      </p:sp>
    </p:spTree>
    <p:extLst>
      <p:ext uri="{BB962C8B-B14F-4D97-AF65-F5344CB8AC3E}">
        <p14:creationId xmlns:p14="http://schemas.microsoft.com/office/powerpoint/2010/main" val="6205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EFDB4-2368-E94A-B5DC-8A84AD40C8C1}" type="datetimeFigureOut">
              <a:rPr lang="en-US" smtClean="0"/>
              <a:t>10/28/16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8C3CF-7B90-F947-B757-3FB84E50A841}" type="slidenum">
              <a:rPr lang="en-US" smtClean="0"/>
              <a:t>‹#›</a:t>
            </a:fld>
            <a:endParaRPr lang="en-US"/>
          </a:p>
        </p:txBody>
      </p:sp>
    </p:spTree>
    <p:extLst>
      <p:ext uri="{BB962C8B-B14F-4D97-AF65-F5344CB8AC3E}">
        <p14:creationId xmlns:p14="http://schemas.microsoft.com/office/powerpoint/2010/main" val="1395891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EFDB4-2368-E94A-B5DC-8A84AD40C8C1}" type="datetimeFigureOut">
              <a:rPr lang="en-US" smtClean="0"/>
              <a:t>10/28/16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8C3CF-7B90-F947-B757-3FB84E50A841}" type="slidenum">
              <a:rPr lang="en-US" smtClean="0"/>
              <a:t>‹#›</a:t>
            </a:fld>
            <a:endParaRPr lang="en-US"/>
          </a:p>
        </p:txBody>
      </p:sp>
    </p:spTree>
    <p:extLst>
      <p:ext uri="{BB962C8B-B14F-4D97-AF65-F5344CB8AC3E}">
        <p14:creationId xmlns:p14="http://schemas.microsoft.com/office/powerpoint/2010/main" val="16335848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EFDB4-2368-E94A-B5DC-8A84AD40C8C1}" type="datetimeFigureOut">
              <a:rPr lang="en-US" smtClean="0"/>
              <a:t>10/28/16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8C3CF-7B90-F947-B757-3FB84E50A841}" type="slidenum">
              <a:rPr lang="en-US" smtClean="0"/>
              <a:t>‹#›</a:t>
            </a:fld>
            <a:endParaRPr lang="en-US"/>
          </a:p>
        </p:txBody>
      </p:sp>
    </p:spTree>
    <p:extLst>
      <p:ext uri="{BB962C8B-B14F-4D97-AF65-F5344CB8AC3E}">
        <p14:creationId xmlns:p14="http://schemas.microsoft.com/office/powerpoint/2010/main" val="38078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hyperlink" Target="https://www.youtube.com/watch?v=5JTxVHQAp8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5059" y="152400"/>
            <a:ext cx="5650328" cy="923330"/>
          </a:xfrm>
          <a:prstGeom prst="rect">
            <a:avLst/>
          </a:prstGeom>
          <a:noFill/>
        </p:spPr>
        <p:txBody>
          <a:bodyPr wrap="none">
            <a:spAutoFit/>
          </a:bodyPr>
          <a:lstStyle/>
          <a:p>
            <a:pPr algn="ctr">
              <a:defRPr/>
            </a:pPr>
            <a:r>
              <a:rPr lang="en-US" sz="5400" b="1" dirty="0">
                <a:ln w="6600">
                  <a:solidFill>
                    <a:schemeClr val="accent2"/>
                  </a:solidFill>
                  <a:prstDash val="solid"/>
                </a:ln>
                <a:solidFill>
                  <a:srgbClr val="C00000"/>
                </a:solidFill>
                <a:effectLst>
                  <a:outerShdw dist="38100" dir="2700000" algn="tl" rotWithShape="0">
                    <a:schemeClr val="accent2"/>
                  </a:outerShdw>
                </a:effectLst>
              </a:rPr>
              <a:t>Setting the Scene</a:t>
            </a:r>
            <a:r>
              <a:rPr lang="is-IS" sz="5400" b="1" dirty="0">
                <a:ln w="6600">
                  <a:solidFill>
                    <a:schemeClr val="accent2"/>
                  </a:solidFill>
                  <a:prstDash val="solid"/>
                </a:ln>
                <a:solidFill>
                  <a:srgbClr val="C00000"/>
                </a:solidFill>
                <a:effectLst>
                  <a:outerShdw dist="38100" dir="2700000" algn="tl" rotWithShape="0">
                    <a:schemeClr val="accent2"/>
                  </a:outerShdw>
                </a:effectLst>
              </a:rPr>
              <a:t>…</a:t>
            </a:r>
            <a:endParaRPr lang="en-US" sz="5400" b="1" dirty="0">
              <a:ln w="6600">
                <a:solidFill>
                  <a:schemeClr val="accent2"/>
                </a:solidFill>
                <a:prstDash val="solid"/>
              </a:ln>
              <a:solidFill>
                <a:srgbClr val="C00000"/>
              </a:solidFill>
              <a:effectLst>
                <a:outerShdw dist="38100" dir="2700000" algn="tl" rotWithShape="0">
                  <a:schemeClr val="accent2"/>
                </a:outerShdw>
              </a:effectLst>
            </a:endParaRPr>
          </a:p>
        </p:txBody>
      </p:sp>
      <p:sp>
        <p:nvSpPr>
          <p:cNvPr id="61442" name="Rectangle 2"/>
          <p:cNvSpPr>
            <a:spLocks noChangeArrowheads="1"/>
          </p:cNvSpPr>
          <p:nvPr/>
        </p:nvSpPr>
        <p:spPr bwMode="auto">
          <a:xfrm>
            <a:off x="1628775" y="1076326"/>
            <a:ext cx="8763000"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800" b="1"/>
              <a:t>Times had taken a sharp turn for the worse. Lexington and Concord had changed everything. When the Redcoats fired into the Boston crowd in 1775 causing a “massacre”, the benefit of the doubt was granted. </a:t>
            </a:r>
          </a:p>
          <a:p>
            <a:pPr>
              <a:spcBef>
                <a:spcPct val="0"/>
              </a:spcBef>
              <a:buFontTx/>
              <a:buNone/>
            </a:pPr>
            <a:endParaRPr lang="en-US" altLang="en-US" sz="2800" b="1"/>
          </a:p>
          <a:p>
            <a:pPr>
              <a:spcBef>
                <a:spcPct val="0"/>
              </a:spcBef>
              <a:buFontTx/>
              <a:buNone/>
            </a:pPr>
            <a:r>
              <a:rPr lang="en-US" altLang="en-US" sz="2800" b="1"/>
              <a:t>Now the professional British army was attempting to arrest patriot leaders, and minutemen had been killed in their defense. </a:t>
            </a:r>
          </a:p>
          <a:p>
            <a:pPr>
              <a:spcBef>
                <a:spcPct val="0"/>
              </a:spcBef>
              <a:buFontTx/>
              <a:buNone/>
            </a:pPr>
            <a:endParaRPr lang="en-US" altLang="en-US" sz="2800" b="1"/>
          </a:p>
          <a:p>
            <a:pPr>
              <a:spcBef>
                <a:spcPct val="0"/>
              </a:spcBef>
              <a:buFontTx/>
              <a:buNone/>
            </a:pPr>
            <a:r>
              <a:rPr lang="en-US" altLang="en-US" sz="2800" b="1"/>
              <a:t>In May 1775, with Redcoats once again storming Boston, the Second Continental Congress convened in Philadelphia.</a:t>
            </a:r>
          </a:p>
        </p:txBody>
      </p:sp>
    </p:spTree>
    <p:extLst>
      <p:ext uri="{BB962C8B-B14F-4D97-AF65-F5344CB8AC3E}">
        <p14:creationId xmlns:p14="http://schemas.microsoft.com/office/powerpoint/2010/main" val="170595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type="body" idx="1"/>
          </p:nvPr>
        </p:nvSpPr>
        <p:spPr>
          <a:xfrm>
            <a:off x="1600200" y="762000"/>
            <a:ext cx="9067800" cy="6096000"/>
          </a:xfrm>
        </p:spPr>
        <p:txBody>
          <a:bodyPr/>
          <a:lstStyle/>
          <a:p>
            <a:pPr eaLnBrk="1" hangingPunct="1">
              <a:buFont typeface="Wingdings" charset="2"/>
              <a:buChar char="v"/>
              <a:defRPr/>
            </a:pPr>
            <a:r>
              <a:rPr lang="en-US" altLang="en-US" sz="3000" dirty="0" smtClean="0"/>
              <a:t> In </a:t>
            </a:r>
            <a:r>
              <a:rPr lang="en-US" altLang="en-US" sz="3000" dirty="0"/>
              <a:t>May 1775, </a:t>
            </a:r>
            <a:r>
              <a:rPr lang="en-US" altLang="en-US" sz="3000" b="1" u="sng" dirty="0">
                <a:effectLst>
                  <a:outerShdw blurRad="38100" dist="38100" dir="2700000" algn="tl">
                    <a:srgbClr val="FFFFFF"/>
                  </a:outerShdw>
                </a:effectLst>
              </a:rPr>
              <a:t>Second Continental Congress</a:t>
            </a:r>
            <a:r>
              <a:rPr lang="en-US" altLang="en-US" sz="3000" dirty="0"/>
              <a:t> met to direct the war</a:t>
            </a:r>
            <a:r>
              <a:rPr lang="is-IS" altLang="en-US" sz="3000" dirty="0"/>
              <a:t>…</a:t>
            </a:r>
          </a:p>
          <a:p>
            <a:pPr marL="514350" indent="-514350">
              <a:spcBef>
                <a:spcPts val="600"/>
              </a:spcBef>
              <a:buFont typeface="+mj-lt"/>
              <a:buAutoNum type="arabicPeriod"/>
              <a:defRPr/>
            </a:pPr>
            <a:r>
              <a:rPr lang="en-US" altLang="en-US" sz="3000" b="1" u="sng" dirty="0"/>
              <a:t>All 13 colonies</a:t>
            </a:r>
            <a:r>
              <a:rPr lang="en-US" altLang="en-US" sz="3000" dirty="0"/>
              <a:t> </a:t>
            </a:r>
            <a:r>
              <a:rPr lang="en-US" altLang="en-US" sz="3000" dirty="0" smtClean="0"/>
              <a:t>present</a:t>
            </a:r>
            <a:endParaRPr lang="en-US" altLang="en-US" sz="3000" dirty="0"/>
          </a:p>
          <a:p>
            <a:pPr marL="514350" indent="-514350">
              <a:spcBef>
                <a:spcPts val="600"/>
              </a:spcBef>
              <a:buFont typeface="+mj-lt"/>
              <a:buAutoNum type="arabicPeriod"/>
              <a:defRPr/>
            </a:pPr>
            <a:r>
              <a:rPr lang="en-US" altLang="en-US" sz="3000" dirty="0"/>
              <a:t>Level out </a:t>
            </a:r>
            <a:r>
              <a:rPr lang="en-US" altLang="en-US" sz="3000" b="1" u="sng" dirty="0" smtClean="0"/>
              <a:t>grievances</a:t>
            </a:r>
            <a:r>
              <a:rPr lang="en-US" altLang="en-US" sz="3000" dirty="0" smtClean="0"/>
              <a:t> </a:t>
            </a:r>
            <a:r>
              <a:rPr lang="en-US" altLang="en-US" sz="3000" dirty="0"/>
              <a:t>(complaints)</a:t>
            </a:r>
          </a:p>
          <a:p>
            <a:pPr marL="514350" indent="-514350">
              <a:spcBef>
                <a:spcPts val="600"/>
              </a:spcBef>
              <a:buFont typeface="+mj-lt"/>
              <a:buAutoNum type="arabicPeriod"/>
              <a:defRPr/>
            </a:pPr>
            <a:r>
              <a:rPr lang="en-US" altLang="en-US" sz="3000" b="1" dirty="0"/>
              <a:t>NOT</a:t>
            </a:r>
            <a:r>
              <a:rPr lang="en-US" altLang="en-US" sz="3000" dirty="0"/>
              <a:t> </a:t>
            </a:r>
            <a:r>
              <a:rPr lang="en-US" altLang="en-US" sz="3000" dirty="0" smtClean="0"/>
              <a:t>demanding </a:t>
            </a:r>
            <a:r>
              <a:rPr lang="en-US" altLang="en-US" sz="3000" dirty="0"/>
              <a:t>independence</a:t>
            </a:r>
          </a:p>
          <a:p>
            <a:pPr marL="514350" indent="-514350">
              <a:spcBef>
                <a:spcPts val="600"/>
              </a:spcBef>
              <a:buFont typeface="+mj-lt"/>
              <a:buAutoNum type="arabicPeriod"/>
              <a:defRPr/>
            </a:pPr>
            <a:r>
              <a:rPr lang="en-US" altLang="en-US" sz="3000" b="1" u="sng" dirty="0"/>
              <a:t>DEFENSE</a:t>
            </a:r>
            <a:r>
              <a:rPr lang="en-US" altLang="en-US" sz="3000" dirty="0"/>
              <a:t> </a:t>
            </a:r>
            <a:r>
              <a:rPr lang="en-US" altLang="en-US" sz="3000" dirty="0" smtClean="0"/>
              <a:t>= first </a:t>
            </a:r>
            <a:r>
              <a:rPr lang="en-US" altLang="en-US" sz="3000" dirty="0"/>
              <a:t>priority</a:t>
            </a:r>
          </a:p>
          <a:p>
            <a:pPr marL="514350" indent="-514350">
              <a:spcBef>
                <a:spcPts val="600"/>
              </a:spcBef>
              <a:buFont typeface="+mj-lt"/>
              <a:buAutoNum type="arabicPeriod"/>
              <a:defRPr/>
            </a:pPr>
            <a:r>
              <a:rPr lang="en-US" altLang="en-US" sz="3000" dirty="0"/>
              <a:t>Insisted on </a:t>
            </a:r>
            <a:r>
              <a:rPr lang="en-US" altLang="en-US" sz="3000" b="1" u="sng" dirty="0"/>
              <a:t>rights of colonists</a:t>
            </a:r>
          </a:p>
          <a:p>
            <a:pPr eaLnBrk="1" hangingPunct="1">
              <a:buFont typeface="Wingdings" charset="2"/>
              <a:buChar char="n"/>
              <a:defRPr/>
            </a:pPr>
            <a:endParaRPr lang="en-US" altLang="en-US" dirty="0"/>
          </a:p>
        </p:txBody>
      </p:sp>
      <p:sp>
        <p:nvSpPr>
          <p:cNvPr id="2" name="Rectangle 1"/>
          <p:cNvSpPr/>
          <p:nvPr/>
        </p:nvSpPr>
        <p:spPr>
          <a:xfrm>
            <a:off x="3479187" y="0"/>
            <a:ext cx="4401781" cy="707886"/>
          </a:xfrm>
          <a:prstGeom prst="rect">
            <a:avLst/>
          </a:prstGeom>
          <a:noFill/>
        </p:spPr>
        <p:txBody>
          <a:bodyPr wrap="none">
            <a:spAutoFit/>
          </a:bodyPr>
          <a:lstStyle/>
          <a:p>
            <a:pPr algn="ctr">
              <a:defRPr/>
            </a:pPr>
            <a:r>
              <a:rPr lang="en-US" altLang="en-US" sz="4000" b="1" dirty="0">
                <a:ln w="6600">
                  <a:solidFill>
                    <a:schemeClr val="accent2"/>
                  </a:solidFill>
                  <a:prstDash val="solid"/>
                </a:ln>
                <a:solidFill>
                  <a:srgbClr val="C00000"/>
                </a:solidFill>
                <a:effectLst>
                  <a:outerShdw dist="38100" dir="2700000" algn="tl" rotWithShape="0">
                    <a:schemeClr val="accent2"/>
                  </a:outerShdw>
                </a:effectLst>
              </a:rPr>
              <a:t>The early war effort</a:t>
            </a:r>
            <a:endParaRPr lang="en-US" sz="4000" b="1" dirty="0">
              <a:ln w="6600">
                <a:solidFill>
                  <a:schemeClr val="accent2"/>
                </a:solidFill>
                <a:prstDash val="solid"/>
              </a:ln>
              <a:solidFill>
                <a:srgbClr val="C00000"/>
              </a:solidFill>
              <a:effectLst>
                <a:outerShdw dist="38100" dir="2700000" algn="tl" rotWithShape="0">
                  <a:schemeClr val="accent2"/>
                </a:outerShdw>
              </a:effectLst>
            </a:endParaRPr>
          </a:p>
        </p:txBody>
      </p:sp>
      <p:pic>
        <p:nvPicPr>
          <p:cNvPr id="6" name="Picture 7" descr=" Independence Hall  Paint Analy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0700" y="3603486"/>
            <a:ext cx="3519415" cy="32545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3035300" y="4318001"/>
            <a:ext cx="6477000" cy="523875"/>
          </a:xfrm>
          <a:prstGeom prst="rect">
            <a:avLst/>
          </a:prstGeom>
          <a:solidFill>
            <a:schemeClr val="bg1">
              <a:lumMod val="85000"/>
            </a:schemeClr>
          </a:solidFill>
          <a:ln>
            <a:noFill/>
          </a:ln>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algn="ctr" eaLnBrk="1" hangingPunct="1">
              <a:spcBef>
                <a:spcPct val="50000"/>
              </a:spcBef>
              <a:defRPr/>
            </a:pPr>
            <a:r>
              <a:rPr lang="en-US" sz="2800" i="1" dirty="0">
                <a:latin typeface="Goudy Old Style" pitchFamily="18" charset="0"/>
              </a:rPr>
              <a:t>Philadelphia State House (Independence Hall)</a:t>
            </a:r>
          </a:p>
        </p:txBody>
      </p:sp>
      <p:sp>
        <p:nvSpPr>
          <p:cNvPr id="3" name="Rectangle 2"/>
          <p:cNvSpPr/>
          <p:nvPr/>
        </p:nvSpPr>
        <p:spPr>
          <a:xfrm>
            <a:off x="294270" y="5716072"/>
            <a:ext cx="7846430" cy="492443"/>
          </a:xfrm>
          <a:prstGeom prst="rect">
            <a:avLst/>
          </a:prstGeom>
        </p:spPr>
        <p:txBody>
          <a:bodyPr wrap="square">
            <a:spAutoFit/>
          </a:bodyPr>
          <a:lstStyle/>
          <a:p>
            <a:pPr>
              <a:defRPr/>
            </a:pPr>
            <a:r>
              <a:rPr lang="en-US" sz="2600" dirty="0"/>
              <a:t>Advisory body                     governing body of America</a:t>
            </a:r>
          </a:p>
        </p:txBody>
      </p:sp>
      <p:sp>
        <p:nvSpPr>
          <p:cNvPr id="4" name="Right Arrow 3"/>
          <p:cNvSpPr/>
          <p:nvPr/>
        </p:nvSpPr>
        <p:spPr>
          <a:xfrm>
            <a:off x="2355850" y="5743001"/>
            <a:ext cx="1358900" cy="469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578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dissolve">
                                      <p:cBhvr>
                                        <p:cTn id="7" dur="500"/>
                                        <p:tgtEl>
                                          <p:spTgt spid="157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7699">
                                            <p:txEl>
                                              <p:pRg st="1" end="1"/>
                                            </p:txEl>
                                          </p:spTgt>
                                        </p:tgtEl>
                                        <p:attrNameLst>
                                          <p:attrName>style.visibility</p:attrName>
                                        </p:attrNameLst>
                                      </p:cBhvr>
                                      <p:to>
                                        <p:strVal val="visible"/>
                                      </p:to>
                                    </p:set>
                                    <p:animEffect transition="in" filter="dissolve">
                                      <p:cBhvr>
                                        <p:cTn id="12" dur="500"/>
                                        <p:tgtEl>
                                          <p:spTgt spid="157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57699">
                                            <p:txEl>
                                              <p:pRg st="2" end="2"/>
                                            </p:txEl>
                                          </p:spTgt>
                                        </p:tgtEl>
                                        <p:attrNameLst>
                                          <p:attrName>style.visibility</p:attrName>
                                        </p:attrNameLst>
                                      </p:cBhvr>
                                      <p:to>
                                        <p:strVal val="visible"/>
                                      </p:to>
                                    </p:set>
                                    <p:animEffect transition="in" filter="dissolve">
                                      <p:cBhvr>
                                        <p:cTn id="17" dur="500"/>
                                        <p:tgtEl>
                                          <p:spTgt spid="157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7699">
                                            <p:txEl>
                                              <p:pRg st="3" end="3"/>
                                            </p:txEl>
                                          </p:spTgt>
                                        </p:tgtEl>
                                        <p:attrNameLst>
                                          <p:attrName>style.visibility</p:attrName>
                                        </p:attrNameLst>
                                      </p:cBhvr>
                                      <p:to>
                                        <p:strVal val="visible"/>
                                      </p:to>
                                    </p:set>
                                    <p:animEffect transition="in" filter="dissolve">
                                      <p:cBhvr>
                                        <p:cTn id="22" dur="500"/>
                                        <p:tgtEl>
                                          <p:spTgt spid="1576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57699">
                                            <p:txEl>
                                              <p:pRg st="4" end="4"/>
                                            </p:txEl>
                                          </p:spTgt>
                                        </p:tgtEl>
                                        <p:attrNameLst>
                                          <p:attrName>style.visibility</p:attrName>
                                        </p:attrNameLst>
                                      </p:cBhvr>
                                      <p:to>
                                        <p:strVal val="visible"/>
                                      </p:to>
                                    </p:set>
                                    <p:animEffect transition="in" filter="dissolve">
                                      <p:cBhvr>
                                        <p:cTn id="27" dur="500"/>
                                        <p:tgtEl>
                                          <p:spTgt spid="1576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7699">
                                            <p:txEl>
                                              <p:pRg st="5" end="5"/>
                                            </p:txEl>
                                          </p:spTgt>
                                        </p:tgtEl>
                                        <p:attrNameLst>
                                          <p:attrName>style.visibility</p:attrName>
                                        </p:attrNameLst>
                                      </p:cBhvr>
                                      <p:to>
                                        <p:strVal val="visible"/>
                                      </p:to>
                                    </p:set>
                                    <p:animEffect transition="in" filter="dissolve">
                                      <p:cBhvr>
                                        <p:cTn id="32" dur="500"/>
                                        <p:tgtEl>
                                          <p:spTgt spid="157699">
                                            <p:txEl>
                                              <p:pRg st="5" end="5"/>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rrowheads="1"/>
          </p:cNvSpPr>
          <p:nvPr>
            <p:ph type="title"/>
          </p:nvPr>
        </p:nvSpPr>
        <p:spPr>
          <a:xfrm>
            <a:off x="254000" y="228600"/>
            <a:ext cx="10414000" cy="1143000"/>
          </a:xfrm>
        </p:spPr>
        <p:txBody>
          <a:bodyPr>
            <a:normAutofit/>
          </a:bodyPr>
          <a:lstStyle/>
          <a:p>
            <a:pPr eaLnBrk="1" hangingPunct="1"/>
            <a:r>
              <a:rPr lang="en-US" altLang="en-US" sz="3600" b="1" dirty="0">
                <a:solidFill>
                  <a:srgbClr val="C00000"/>
                </a:solidFill>
                <a:latin typeface="Verdana" charset="0"/>
                <a:ea typeface="Verdana" charset="0"/>
                <a:cs typeface="Verdana" charset="0"/>
              </a:rPr>
              <a:t>Second Continental Congress (1775)</a:t>
            </a:r>
            <a:r>
              <a:rPr lang="en-US" altLang="en-US" sz="3600" b="1">
                <a:solidFill>
                  <a:srgbClr val="C00000"/>
                </a:solidFill>
                <a:latin typeface="Verdana" charset="0"/>
                <a:ea typeface="Verdana" charset="0"/>
                <a:cs typeface="Verdana" charset="0"/>
              </a:rPr>
              <a:t/>
            </a:r>
            <a:br>
              <a:rPr lang="en-US" altLang="en-US" sz="3600" b="1">
                <a:solidFill>
                  <a:srgbClr val="C00000"/>
                </a:solidFill>
                <a:latin typeface="Verdana" charset="0"/>
                <a:ea typeface="Verdana" charset="0"/>
                <a:cs typeface="Verdana" charset="0"/>
              </a:rPr>
            </a:br>
            <a:r>
              <a:rPr lang="en-US" altLang="en-US" sz="3600" b="1" smtClean="0">
                <a:solidFill>
                  <a:srgbClr val="C00000"/>
                </a:solidFill>
                <a:latin typeface="Verdana" charset="0"/>
                <a:ea typeface="Verdana" charset="0"/>
                <a:cs typeface="Verdana" charset="0"/>
              </a:rPr>
              <a:t>What did they accomplish?</a:t>
            </a:r>
            <a:endParaRPr lang="en-US" altLang="en-US" sz="3600" b="1" dirty="0">
              <a:solidFill>
                <a:srgbClr val="C00000"/>
              </a:solidFill>
              <a:latin typeface="Verdana" charset="0"/>
              <a:ea typeface="Verdana" charset="0"/>
              <a:cs typeface="Verdana" charset="0"/>
            </a:endParaRPr>
          </a:p>
        </p:txBody>
      </p:sp>
      <p:sp>
        <p:nvSpPr>
          <p:cNvPr id="3" name="Rectangle 2"/>
          <p:cNvSpPr>
            <a:spLocks noChangeArrowheads="1"/>
          </p:cNvSpPr>
          <p:nvPr/>
        </p:nvSpPr>
        <p:spPr bwMode="auto">
          <a:xfrm>
            <a:off x="254000" y="1371600"/>
            <a:ext cx="64643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AutoNum type="arabicPeriod"/>
            </a:pPr>
            <a:r>
              <a:rPr lang="en-US" altLang="en-US" sz="2900" dirty="0" smtClean="0"/>
              <a:t>Continental </a:t>
            </a:r>
            <a:r>
              <a:rPr lang="en-US" altLang="en-US" sz="2900" smtClean="0"/>
              <a:t>Army - George </a:t>
            </a:r>
            <a:r>
              <a:rPr lang="en-US" altLang="en-US" sz="2900" dirty="0" smtClean="0"/>
              <a:t>Washington</a:t>
            </a:r>
          </a:p>
          <a:p>
            <a:pPr>
              <a:spcBef>
                <a:spcPct val="0"/>
              </a:spcBef>
              <a:buFontTx/>
              <a:buAutoNum type="arabicPeriod"/>
            </a:pPr>
            <a:r>
              <a:rPr lang="en-US" altLang="en-US" sz="2900" dirty="0" smtClean="0"/>
              <a:t>Declaration of the Causes and Necessity of Taking Up Arms</a:t>
            </a:r>
          </a:p>
          <a:p>
            <a:pPr>
              <a:spcBef>
                <a:spcPct val="0"/>
              </a:spcBef>
              <a:buFontTx/>
              <a:buAutoNum type="arabicPeriod"/>
            </a:pPr>
            <a:r>
              <a:rPr lang="en-US" altLang="en-US" sz="2900" dirty="0" smtClean="0"/>
              <a:t>Olive </a:t>
            </a:r>
            <a:r>
              <a:rPr lang="en-US" altLang="en-US" sz="2900" dirty="0"/>
              <a:t>Branch Petition </a:t>
            </a:r>
            <a:r>
              <a:rPr lang="en-US" altLang="en-US" sz="2900" dirty="0" smtClean="0"/>
              <a:t>= attempt </a:t>
            </a:r>
            <a:r>
              <a:rPr lang="en-US" altLang="en-US" sz="2900" dirty="0"/>
              <a:t>at </a:t>
            </a:r>
            <a:r>
              <a:rPr lang="en-US" altLang="en-US" sz="2900" dirty="0" smtClean="0"/>
              <a:t>PEACE</a:t>
            </a:r>
            <a:endParaRPr lang="en-US" altLang="en-US" sz="2900" dirty="0"/>
          </a:p>
          <a:p>
            <a:pPr>
              <a:spcBef>
                <a:spcPct val="0"/>
              </a:spcBef>
              <a:buFontTx/>
              <a:buAutoNum type="arabicPeriod"/>
            </a:pPr>
            <a:r>
              <a:rPr lang="en-US" altLang="en-US" sz="2900" dirty="0" smtClean="0"/>
              <a:t>Ambassadors to France, Spain, Netherlands = military/economic support in case of war</a:t>
            </a:r>
          </a:p>
          <a:p>
            <a:pPr>
              <a:spcBef>
                <a:spcPct val="0"/>
              </a:spcBef>
              <a:buFontTx/>
              <a:buAutoNum type="arabicPeriod"/>
            </a:pPr>
            <a:r>
              <a:rPr lang="en-US" altLang="en-US" sz="2900" dirty="0" smtClean="0"/>
              <a:t>Created a navy</a:t>
            </a:r>
          </a:p>
          <a:p>
            <a:pPr>
              <a:spcBef>
                <a:spcPct val="0"/>
              </a:spcBef>
              <a:buFontTx/>
              <a:buAutoNum type="arabicPeriod"/>
            </a:pPr>
            <a:r>
              <a:rPr lang="en-US" altLang="en-US" sz="2900" dirty="0" smtClean="0"/>
              <a:t>Privateers (ships) = attack British ships</a:t>
            </a:r>
          </a:p>
        </p:txBody>
      </p:sp>
      <p:pic>
        <p:nvPicPr>
          <p:cNvPr id="22530" name="Picture 2" descr="mage result for second continental cong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0" y="1130300"/>
            <a:ext cx="4413270" cy="28333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ge result for privateer american rev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7890" y="3822700"/>
            <a:ext cx="4944110" cy="290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85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109835"/>
            <a:ext cx="11823699" cy="1569660"/>
          </a:xfrm>
          <a:prstGeom prst="rect">
            <a:avLst/>
          </a:prstGeom>
          <a:noFill/>
        </p:spPr>
        <p:txBody>
          <a:bodyPr wrap="square" lIns="91440" tIns="45720" rIns="91440" bIns="45720">
            <a:spAutoFit/>
          </a:bodyPr>
          <a:lstStyle/>
          <a:p>
            <a:pPr algn="ct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 the near future, what else is the Second Continental Congress going to do? </a:t>
            </a:r>
            <a:endParaRPr 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a:spLocks noChangeArrowheads="1"/>
          </p:cNvSpPr>
          <p:nvPr/>
        </p:nvSpPr>
        <p:spPr bwMode="auto">
          <a:xfrm>
            <a:off x="190499" y="1854200"/>
            <a:ext cx="73533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AutoNum type="arabicPeriod"/>
            </a:pPr>
            <a:r>
              <a:rPr lang="en-US" altLang="en-US" dirty="0" smtClean="0"/>
              <a:t>Authorize and sign the </a:t>
            </a:r>
            <a:r>
              <a:rPr lang="en-US" altLang="en-US" b="1" dirty="0" smtClean="0"/>
              <a:t>Declaration of Independence</a:t>
            </a:r>
          </a:p>
          <a:p>
            <a:pPr>
              <a:spcBef>
                <a:spcPct val="0"/>
              </a:spcBef>
              <a:buFontTx/>
              <a:buAutoNum type="arabicPeriod"/>
            </a:pPr>
            <a:r>
              <a:rPr lang="en-US" altLang="en-US" dirty="0" smtClean="0"/>
              <a:t>Adopt the </a:t>
            </a:r>
            <a:r>
              <a:rPr lang="en-US" altLang="en-US" b="1" dirty="0" smtClean="0"/>
              <a:t>Articles of Confederation</a:t>
            </a:r>
          </a:p>
        </p:txBody>
      </p:sp>
      <p:pic>
        <p:nvPicPr>
          <p:cNvPr id="33794" name="Picture 2" descr="mage result for declaration of indepen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9400" y="1843108"/>
            <a:ext cx="3187700" cy="3924413"/>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age result for articles of confed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600" y="3598565"/>
            <a:ext cx="4813299" cy="305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35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6118" y="139700"/>
            <a:ext cx="6305631"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700" dirty="0"/>
              <a:t>The King </a:t>
            </a:r>
            <a:r>
              <a:rPr lang="en-US" altLang="en-US" sz="2700" dirty="0" smtClean="0"/>
              <a:t>refuses the plan of the Second Continental Congress (especially the Olive Branch Petition)</a:t>
            </a:r>
          </a:p>
          <a:p>
            <a:pPr marL="457200" indent="-457200">
              <a:spcBef>
                <a:spcPct val="0"/>
              </a:spcBef>
              <a:buFont typeface="Wingdings" charset="2"/>
              <a:buChar char="Ø"/>
            </a:pPr>
            <a:r>
              <a:rPr lang="en-US" altLang="en-US" sz="2700" b="1" u="sng" dirty="0" smtClean="0"/>
              <a:t>Proclamation of Rebellion</a:t>
            </a:r>
            <a:r>
              <a:rPr lang="en-US" altLang="en-US" sz="2700" dirty="0" smtClean="0"/>
              <a:t> – asked loyal subjects to oppose the rebellion</a:t>
            </a:r>
          </a:p>
          <a:p>
            <a:pPr marL="457200" indent="-457200">
              <a:spcBef>
                <a:spcPct val="0"/>
              </a:spcBef>
              <a:buFont typeface="Wingdings" charset="2"/>
              <a:buChar char="Ø"/>
            </a:pPr>
            <a:r>
              <a:rPr lang="en-US" altLang="en-US" sz="2700" dirty="0" smtClean="0"/>
              <a:t>Naval blockade</a:t>
            </a:r>
          </a:p>
          <a:p>
            <a:pPr marL="457200" indent="-457200">
              <a:spcBef>
                <a:spcPct val="0"/>
              </a:spcBef>
              <a:buFont typeface="Wingdings" charset="2"/>
              <a:buChar char="Ø"/>
            </a:pPr>
            <a:r>
              <a:rPr lang="en-US" altLang="en-US" sz="2700" dirty="0" smtClean="0"/>
              <a:t>10,000 German (Hessian) mercenaries to control/fight in colonies</a:t>
            </a:r>
            <a:endParaRPr lang="en-US" altLang="en-US" sz="2700" dirty="0"/>
          </a:p>
          <a:p>
            <a:pPr>
              <a:spcBef>
                <a:spcPct val="0"/>
              </a:spcBef>
              <a:buFontTx/>
              <a:buNone/>
            </a:pPr>
            <a:endParaRPr lang="en-US" altLang="en-US" sz="2700" dirty="0"/>
          </a:p>
          <a:p>
            <a:pPr>
              <a:spcBef>
                <a:spcPct val="0"/>
              </a:spcBef>
              <a:buFontTx/>
              <a:buNone/>
            </a:pPr>
            <a:r>
              <a:rPr lang="en-US" altLang="en-US" sz="2400" b="1" dirty="0"/>
              <a:t>Americans now felt less and less like their English brethren. How could their fellow citizens order a band of ruthless, foreign goons, to fight them? </a:t>
            </a:r>
          </a:p>
        </p:txBody>
      </p:sp>
      <p:sp>
        <p:nvSpPr>
          <p:cNvPr id="3" name="Rectangle 2"/>
          <p:cNvSpPr/>
          <p:nvPr/>
        </p:nvSpPr>
        <p:spPr>
          <a:xfrm>
            <a:off x="6267369" y="686336"/>
            <a:ext cx="2216315" cy="707886"/>
          </a:xfrm>
          <a:prstGeom prst="rect">
            <a:avLst/>
          </a:prstGeom>
          <a:noFill/>
        </p:spPr>
        <p:txBody>
          <a:bodyPr>
            <a:spAutoFit/>
          </a:bodyPr>
          <a:lstStyle/>
          <a:p>
            <a:pPr algn="ctr">
              <a:defRPr/>
            </a:pPr>
            <a:r>
              <a:rPr lang="en-US" sz="4000" b="1" dirty="0">
                <a:ln w="22225">
                  <a:solidFill>
                    <a:schemeClr val="accent2"/>
                  </a:solidFill>
                  <a:prstDash val="solid"/>
                </a:ln>
                <a:solidFill>
                  <a:srgbClr val="FFC000"/>
                </a:solidFill>
                <a:hlinkClick r:id="rId2"/>
              </a:rPr>
              <a:t>VIDEO</a:t>
            </a:r>
            <a:endParaRPr lang="en-US" sz="4000" b="1" dirty="0">
              <a:ln w="22225">
                <a:solidFill>
                  <a:schemeClr val="accent2"/>
                </a:solidFill>
                <a:prstDash val="solid"/>
              </a:ln>
              <a:solidFill>
                <a:srgbClr val="FFC000"/>
              </a:solidFill>
            </a:endParaRPr>
          </a:p>
        </p:txBody>
      </p:sp>
      <p:pic>
        <p:nvPicPr>
          <p:cNvPr id="4" name="Picture 7" descr="news-graphics-2007-_65360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209800"/>
            <a:ext cx="244475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8"/>
          <p:cNvSpPr>
            <a:spLocks noChangeArrowheads="1"/>
          </p:cNvSpPr>
          <p:nvPr/>
        </p:nvSpPr>
        <p:spPr bwMode="auto">
          <a:xfrm>
            <a:off x="8369300" y="139700"/>
            <a:ext cx="2286000" cy="2057400"/>
          </a:xfrm>
          <a:prstGeom prst="wedgeRectCallout">
            <a:avLst>
              <a:gd name="adj1" fmla="val -43750"/>
              <a:gd name="adj2" fmla="val 69986"/>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400" b="1"/>
              <a:t>That will</a:t>
            </a:r>
          </a:p>
          <a:p>
            <a:pPr algn="ctr">
              <a:spcBef>
                <a:spcPct val="0"/>
              </a:spcBef>
              <a:buFontTx/>
              <a:buNone/>
            </a:pPr>
            <a:r>
              <a:rPr lang="en-US" altLang="en-US" sz="2400" b="1"/>
              <a:t>never work!</a:t>
            </a:r>
          </a:p>
          <a:p>
            <a:pPr algn="ctr">
              <a:spcBef>
                <a:spcPct val="0"/>
              </a:spcBef>
              <a:buFontTx/>
              <a:buNone/>
            </a:pPr>
            <a:endParaRPr lang="en-US" altLang="en-US" sz="2400" b="1"/>
          </a:p>
          <a:p>
            <a:pPr algn="ctr">
              <a:spcBef>
                <a:spcPct val="0"/>
              </a:spcBef>
              <a:buFontTx/>
              <a:buNone/>
            </a:pPr>
            <a:r>
              <a:rPr lang="en-US" altLang="en-US" sz="2400" b="1"/>
              <a:t>I REFUSE!!!</a:t>
            </a:r>
          </a:p>
        </p:txBody>
      </p:sp>
      <p:pic>
        <p:nvPicPr>
          <p:cNvPr id="173058" name="Picture 2" descr="mage result for mercen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0" y="4191001"/>
            <a:ext cx="4286250"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759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305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1676400" y="733425"/>
            <a:ext cx="8763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3000"/>
              <a:t>To prevent the American Revolution from growing even larger, King George might have considered the colonists' Olive Branch Petition. </a:t>
            </a:r>
          </a:p>
          <a:p>
            <a:pPr algn="ctr">
              <a:spcBef>
                <a:spcPct val="0"/>
              </a:spcBef>
              <a:buFontTx/>
              <a:buNone/>
            </a:pPr>
            <a:r>
              <a:rPr lang="en-US" altLang="en-US" sz="3000" b="1"/>
              <a:t>Why did you think he refused to listen to it? Should he have listened to it?</a:t>
            </a:r>
          </a:p>
        </p:txBody>
      </p:sp>
      <p:sp>
        <p:nvSpPr>
          <p:cNvPr id="3" name="Rectangle 2"/>
          <p:cNvSpPr/>
          <p:nvPr/>
        </p:nvSpPr>
        <p:spPr>
          <a:xfrm>
            <a:off x="2445308" y="50800"/>
            <a:ext cx="2903359"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Talking Point</a:t>
            </a:r>
          </a:p>
        </p:txBody>
      </p:sp>
      <p:pic>
        <p:nvPicPr>
          <p:cNvPr id="71683" name="Picture 7" descr="news-graphics-2007-_65360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276601"/>
            <a:ext cx="4516438"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973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8601" y="76200"/>
            <a:ext cx="8839199" cy="1631216"/>
          </a:xfrm>
          <a:prstGeom prst="rect">
            <a:avLst/>
          </a:prstGeom>
          <a:noFill/>
        </p:spPr>
        <p:txBody>
          <a:bodyPr>
            <a:spAutoFit/>
          </a:bodyPr>
          <a:lstStyle/>
          <a:p>
            <a:pPr algn="ctr">
              <a:defRPr/>
            </a:pPr>
            <a:r>
              <a:rPr lang="en-US" sz="5000" b="1" dirty="0">
                <a:ln w="6600">
                  <a:solidFill>
                    <a:schemeClr val="accent2"/>
                  </a:solidFill>
                  <a:prstDash val="solid"/>
                </a:ln>
                <a:solidFill>
                  <a:srgbClr val="FF0000"/>
                </a:solidFill>
                <a:effectLst>
                  <a:outerShdw dist="38100" dir="2700000" algn="tl" rotWithShape="0">
                    <a:schemeClr val="accent2"/>
                  </a:outerShdw>
                </a:effectLst>
              </a:rPr>
              <a:t>Where do the colonists go from here?</a:t>
            </a:r>
          </a:p>
        </p:txBody>
      </p:sp>
      <p:sp>
        <p:nvSpPr>
          <p:cNvPr id="72706" name="Rectangle 2"/>
          <p:cNvSpPr>
            <a:spLocks noChangeArrowheads="1"/>
          </p:cNvSpPr>
          <p:nvPr/>
        </p:nvSpPr>
        <p:spPr bwMode="auto">
          <a:xfrm>
            <a:off x="419100" y="1828801"/>
            <a:ext cx="102489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3000" dirty="0"/>
              <a:t>As the seasons changed and hostilities continued, cries for independence grew stronger. The men in Philadelphia were now wanted for treason. They continued to govern and hope against hope that all would end well. </a:t>
            </a:r>
            <a:r>
              <a:rPr lang="en-US" altLang="en-US" sz="3000" b="1" dirty="0"/>
              <a:t>For them, the summer of 1776 brought the point of no return — a formal declaration of independence</a:t>
            </a:r>
            <a:r>
              <a:rPr lang="en-US" altLang="en-US" sz="3000" dirty="0"/>
              <a:t>. </a:t>
            </a:r>
          </a:p>
        </p:txBody>
      </p:sp>
      <p:pic>
        <p:nvPicPr>
          <p:cNvPr id="72707" name="Picture 2" descr="mage result for declaration of indepen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9775" y="4660900"/>
            <a:ext cx="35782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113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19" y="0"/>
            <a:ext cx="2799163" cy="830997"/>
          </a:xfrm>
          <a:prstGeom prst="rect">
            <a:avLst/>
          </a:prstGeom>
          <a:noFill/>
        </p:spPr>
        <p:txBody>
          <a:bodyPr wrap="none" lIns="91440" tIns="45720" rIns="91440" bIns="45720">
            <a:spAutoFit/>
          </a:bodyPr>
          <a:lstStyle/>
          <a:p>
            <a:pPr algn="ctr"/>
            <a:r>
              <a:rPr lang="en-US" sz="4800" b="1" cap="none" spc="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April 1776</a:t>
            </a:r>
            <a:endParaRPr lang="en-US" sz="48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3" name="Rectangle 2"/>
          <p:cNvSpPr>
            <a:spLocks noChangeArrowheads="1"/>
          </p:cNvSpPr>
          <p:nvPr/>
        </p:nvSpPr>
        <p:spPr bwMode="auto">
          <a:xfrm>
            <a:off x="215900" y="830997"/>
            <a:ext cx="115951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lang="en-US" altLang="en-US" dirty="0" smtClean="0"/>
              <a:t>North Carolina wants </a:t>
            </a:r>
            <a:r>
              <a:rPr lang="en-US" altLang="en-US" b="1" u="sng" dirty="0" smtClean="0"/>
              <a:t>INDEPENDENCE</a:t>
            </a:r>
            <a:r>
              <a:rPr lang="en-US" altLang="en-US" dirty="0" smtClean="0"/>
              <a:t>!</a:t>
            </a:r>
          </a:p>
          <a:p>
            <a:pPr marR="0" lvl="0" defTabSz="914400" eaLnBrk="1" fontAlgn="auto" latinLnBrk="0" hangingPunct="1">
              <a:lnSpc>
                <a:spcPct val="100000"/>
              </a:lnSpc>
              <a:spcBef>
                <a:spcPct val="0"/>
              </a:spcBef>
              <a:spcAft>
                <a:spcPts val="0"/>
              </a:spcAft>
              <a:buClrTx/>
              <a:buSzTx/>
              <a:buFont typeface="Wingdings" charset="2"/>
              <a:buChar char="Ø"/>
              <a:tabLst/>
              <a:defRPr/>
            </a:pPr>
            <a:r>
              <a:rPr lang="en-US" altLang="en-US" dirty="0" smtClean="0"/>
              <a:t>Virginia followed, continued the debate</a:t>
            </a:r>
          </a:p>
          <a:p>
            <a:pPr marR="0" lvl="0" defTabSz="914400" eaLnBrk="1" fontAlgn="auto" latinLnBrk="0" hangingPunct="1">
              <a:lnSpc>
                <a:spcPct val="100000"/>
              </a:lnSpc>
              <a:spcBef>
                <a:spcPct val="0"/>
              </a:spcBef>
              <a:spcAft>
                <a:spcPts val="0"/>
              </a:spcAft>
              <a:buClrTx/>
              <a:buSzTx/>
              <a:buFont typeface="Wingdings" charset="2"/>
              <a:buChar char="Ø"/>
              <a:tabLst/>
              <a:defRPr/>
            </a:pPr>
            <a:r>
              <a:rPr lang="en-US" altLang="en-US" dirty="0" smtClean="0"/>
              <a:t>Richard Henry Lee (VA) – “these United Colonies are, and of right, ought to be, free and independent states!” (</a:t>
            </a:r>
            <a:r>
              <a:rPr lang="en-US" altLang="en-US" b="1" u="sng" dirty="0" smtClean="0"/>
              <a:t>Lee’s Resolution</a:t>
            </a:r>
            <a:r>
              <a:rPr lang="en-US" altLang="en-US" dirty="0" smtClean="0"/>
              <a:t>)</a:t>
            </a:r>
          </a:p>
          <a:p>
            <a:pPr marR="0" lvl="0" defTabSz="914400" eaLnBrk="1" fontAlgn="auto" latinLnBrk="0" hangingPunct="1">
              <a:lnSpc>
                <a:spcPct val="100000"/>
              </a:lnSpc>
              <a:spcBef>
                <a:spcPct val="0"/>
              </a:spcBef>
              <a:spcAft>
                <a:spcPts val="0"/>
              </a:spcAft>
              <a:buClrTx/>
              <a:buSzTx/>
              <a:buFont typeface="Wingdings" charset="2"/>
              <a:buChar char="Ø"/>
              <a:tabLst/>
              <a:defRPr/>
            </a:pPr>
            <a:endParaRPr lang="en-US" altLang="en-US" dirty="0" smtClean="0"/>
          </a:p>
        </p:txBody>
      </p:sp>
      <p:pic>
        <p:nvPicPr>
          <p:cNvPr id="35842" name="Picture 2" descr="mage result for richard henry l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124" y="2887097"/>
            <a:ext cx="2961076" cy="3643769"/>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mage result for lee's res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200" y="3228429"/>
            <a:ext cx="3682999" cy="2961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82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1866" y="140971"/>
            <a:ext cx="5946435" cy="1200329"/>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rPr>
              <a:t>Who </a:t>
            </a:r>
            <a:r>
              <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rPr>
              <a:t>worked on creating the </a:t>
            </a:r>
            <a:endParaRPr lang="en-US"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endParaRPr>
          </a:p>
          <a:p>
            <a:pPr algn="ctr">
              <a:defRPr/>
            </a:pPr>
            <a:r>
              <a:rPr lang="en-US"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rPr>
              <a:t>Declaration of Independence?</a:t>
            </a:r>
          </a:p>
        </p:txBody>
      </p:sp>
      <p:sp>
        <p:nvSpPr>
          <p:cNvPr id="5" name="TextBox 4"/>
          <p:cNvSpPr txBox="1">
            <a:spLocks noChangeArrowheads="1"/>
          </p:cNvSpPr>
          <p:nvPr/>
        </p:nvSpPr>
        <p:spPr bwMode="auto">
          <a:xfrm>
            <a:off x="114300" y="1524000"/>
            <a:ext cx="100965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defRPr/>
            </a:pPr>
            <a:r>
              <a:rPr lang="en-US" altLang="en-US" sz="2500" dirty="0"/>
              <a:t>Members of the declaration committee were:</a:t>
            </a:r>
          </a:p>
          <a:p>
            <a:pPr>
              <a:spcBef>
                <a:spcPct val="0"/>
              </a:spcBef>
              <a:buFontTx/>
              <a:buNone/>
              <a:defRPr/>
            </a:pPr>
            <a:r>
              <a:rPr lang="en-US" altLang="en-US" sz="2500" dirty="0"/>
              <a:t>1. </a:t>
            </a:r>
            <a:r>
              <a:rPr lang="en-US" altLang="en-US" sz="2500" b="1" dirty="0"/>
              <a:t>Thomas Jefferson</a:t>
            </a:r>
            <a:r>
              <a:rPr lang="en-US" altLang="en-US" sz="2500" dirty="0"/>
              <a:t> (Virginia)</a:t>
            </a:r>
          </a:p>
          <a:p>
            <a:pPr>
              <a:spcBef>
                <a:spcPct val="0"/>
              </a:spcBef>
              <a:buFontTx/>
              <a:buNone/>
              <a:defRPr/>
            </a:pPr>
            <a:r>
              <a:rPr lang="en-US" altLang="en-US" sz="2500" dirty="0"/>
              <a:t>2. </a:t>
            </a:r>
            <a:r>
              <a:rPr lang="en-US" altLang="en-US" sz="2500" b="1" dirty="0"/>
              <a:t>John Adams</a:t>
            </a:r>
            <a:r>
              <a:rPr lang="en-US" altLang="en-US" sz="2500" dirty="0"/>
              <a:t> (Massachusetts)</a:t>
            </a:r>
          </a:p>
          <a:p>
            <a:pPr>
              <a:spcBef>
                <a:spcPct val="0"/>
              </a:spcBef>
              <a:buFontTx/>
              <a:buNone/>
              <a:defRPr/>
            </a:pPr>
            <a:r>
              <a:rPr lang="en-US" altLang="en-US" sz="2500" dirty="0"/>
              <a:t>3. </a:t>
            </a:r>
            <a:r>
              <a:rPr lang="en-US" altLang="en-US" sz="2500" b="1" dirty="0"/>
              <a:t>Roger Sherman</a:t>
            </a:r>
            <a:r>
              <a:rPr lang="en-US" altLang="en-US" sz="2500" dirty="0"/>
              <a:t> (Connecticut)</a:t>
            </a:r>
          </a:p>
          <a:p>
            <a:pPr>
              <a:spcBef>
                <a:spcPct val="0"/>
              </a:spcBef>
              <a:buFontTx/>
              <a:buNone/>
              <a:defRPr/>
            </a:pPr>
            <a:r>
              <a:rPr lang="en-US" altLang="en-US" sz="2500" dirty="0"/>
              <a:t>4. </a:t>
            </a:r>
            <a:r>
              <a:rPr lang="en-US" altLang="en-US" sz="2500" b="1" dirty="0"/>
              <a:t>Robert Livingston </a:t>
            </a:r>
            <a:r>
              <a:rPr lang="en-US" altLang="en-US" sz="2500" dirty="0"/>
              <a:t>(New York)</a:t>
            </a:r>
          </a:p>
          <a:p>
            <a:pPr>
              <a:spcBef>
                <a:spcPct val="0"/>
              </a:spcBef>
              <a:buFontTx/>
              <a:buNone/>
              <a:defRPr/>
            </a:pPr>
            <a:r>
              <a:rPr lang="en-US" altLang="en-US" sz="2500" dirty="0"/>
              <a:t>5. </a:t>
            </a:r>
            <a:r>
              <a:rPr lang="en-US" altLang="en-US" sz="2500" b="1" dirty="0"/>
              <a:t>Benjamin Franklin</a:t>
            </a:r>
            <a:r>
              <a:rPr lang="en-US" altLang="en-US" sz="2500" dirty="0"/>
              <a:t> (</a:t>
            </a:r>
            <a:r>
              <a:rPr lang="en-US" altLang="en-US" sz="2500" dirty="0" smtClean="0"/>
              <a:t>Pennsylvania)</a:t>
            </a:r>
            <a:endParaRPr lang="en-US" altLang="en-US" sz="2500" dirty="0"/>
          </a:p>
          <a:p>
            <a:pPr>
              <a:spcBef>
                <a:spcPct val="0"/>
              </a:spcBef>
              <a:buFontTx/>
              <a:buNone/>
              <a:defRPr/>
            </a:pPr>
            <a:endParaRPr lang="en-US" altLang="en-US" sz="2500" dirty="0"/>
          </a:p>
          <a:p>
            <a:pPr marL="342900" indent="-342900">
              <a:spcBef>
                <a:spcPct val="0"/>
              </a:spcBef>
              <a:buFont typeface="Wingdings" charset="2"/>
              <a:buChar char="Ø"/>
              <a:defRPr/>
            </a:pPr>
            <a:r>
              <a:rPr lang="en-US" altLang="en-US" sz="2500" dirty="0"/>
              <a:t>Who do you think </a:t>
            </a:r>
            <a:r>
              <a:rPr lang="en-US" altLang="en-US" sz="2500" b="1" dirty="0"/>
              <a:t>drafted the </a:t>
            </a:r>
            <a:r>
              <a:rPr lang="en-US" altLang="en-US" sz="2500" b="1" dirty="0" smtClean="0"/>
              <a:t>first draft of the declaration</a:t>
            </a:r>
            <a:r>
              <a:rPr lang="en-US" altLang="en-US" sz="2500" b="1" dirty="0"/>
              <a:t>??</a:t>
            </a:r>
          </a:p>
        </p:txBody>
      </p:sp>
      <p:sp>
        <p:nvSpPr>
          <p:cNvPr id="6" name="Rectangle 5"/>
          <p:cNvSpPr/>
          <p:nvPr/>
        </p:nvSpPr>
        <p:spPr>
          <a:xfrm>
            <a:off x="3257092" y="4955809"/>
            <a:ext cx="4280787" cy="769441"/>
          </a:xfrm>
          <a:prstGeom prst="rect">
            <a:avLst/>
          </a:prstGeom>
          <a:noFill/>
        </p:spPr>
        <p:txBody>
          <a:bodyPr wrap="none">
            <a:spAutoFit/>
          </a:bodyPr>
          <a:lstStyle/>
          <a:p>
            <a:pPr algn="ctr">
              <a:defRPr/>
            </a:pP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rPr>
              <a:t>Thomas Jefferson</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endParaRPr>
          </a:p>
        </p:txBody>
      </p:sp>
      <p:pic>
        <p:nvPicPr>
          <p:cNvPr id="36866" name="Picture 2" descr="mage result for thomas jeff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638" y="4734719"/>
            <a:ext cx="1981062" cy="198106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age result for thomas jefferson drafting the declaration of independ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285" y="0"/>
            <a:ext cx="8534400" cy="6899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67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513</Words>
  <Application>Microsoft Macintosh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Calibri</vt:lpstr>
      <vt:lpstr>Calibri Light</vt:lpstr>
      <vt:lpstr>Goudy Old Style</vt:lpstr>
      <vt:lpstr>ＭＳ Ｐゴシック</vt:lpstr>
      <vt:lpstr>Verdana</vt:lpstr>
      <vt:lpstr>Wingdings</vt:lpstr>
      <vt:lpstr>Arial</vt:lpstr>
      <vt:lpstr>Office Theme</vt:lpstr>
      <vt:lpstr>PowerPoint Presentation</vt:lpstr>
      <vt:lpstr>PowerPoint Presentation</vt:lpstr>
      <vt:lpstr>Second Continental Congress (1775) What did they accomplish?</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following colonial actions led to the Declaration of Independence:</dc:title>
  <dc:creator>Demarco Matthew</dc:creator>
  <cp:lastModifiedBy>Demarco Matthew</cp:lastModifiedBy>
  <cp:revision>2</cp:revision>
  <dcterms:created xsi:type="dcterms:W3CDTF">2016-10-28T18:13:49Z</dcterms:created>
  <dcterms:modified xsi:type="dcterms:W3CDTF">2016-10-28T18:17:06Z</dcterms:modified>
</cp:coreProperties>
</file>