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60" r:id="rId2"/>
    <p:sldId id="261" r:id="rId3"/>
    <p:sldId id="262" r:id="rId4"/>
    <p:sldId id="263" r:id="rId5"/>
    <p:sldId id="265" r:id="rId6"/>
    <p:sldId id="266" r:id="rId7"/>
    <p:sldId id="268" r:id="rId8"/>
    <p:sldId id="269" r:id="rId9"/>
    <p:sldId id="270" r:id="rId10"/>
    <p:sldId id="272"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6"/>
  </p:normalViewPr>
  <p:slideViewPr>
    <p:cSldViewPr snapToGrid="0" snapToObjects="1">
      <p:cViewPr varScale="1">
        <p:scale>
          <a:sx n="105" d="100"/>
          <a:sy n="105" d="100"/>
        </p:scale>
        <p:origin x="20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E75B2A-498F-C346-A3A5-3DAB72F5E447}" type="datetimeFigureOut">
              <a:rPr lang="en-US" smtClean="0"/>
              <a:t>10/28/16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0A7BD4-4D6A-3446-951C-0EA78B6FAC77}" type="slidenum">
              <a:rPr lang="en-US" smtClean="0"/>
              <a:t>‹#›</a:t>
            </a:fld>
            <a:endParaRPr lang="en-US"/>
          </a:p>
        </p:txBody>
      </p:sp>
    </p:spTree>
    <p:extLst>
      <p:ext uri="{BB962C8B-B14F-4D97-AF65-F5344CB8AC3E}">
        <p14:creationId xmlns:p14="http://schemas.microsoft.com/office/powerpoint/2010/main" val="127482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3EFDB4-2368-E94A-B5DC-8A84AD40C8C1}"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36869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EFDB4-2368-E94A-B5DC-8A84AD40C8C1}"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8157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EFDB4-2368-E94A-B5DC-8A84AD40C8C1}"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94682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EFDB4-2368-E94A-B5DC-8A84AD40C8C1}"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1195102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EFDB4-2368-E94A-B5DC-8A84AD40C8C1}"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66684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3EFDB4-2368-E94A-B5DC-8A84AD40C8C1}"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213923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3EFDB4-2368-E94A-B5DC-8A84AD40C8C1}" type="datetimeFigureOut">
              <a:rPr lang="en-US" smtClean="0"/>
              <a:t>10/28/16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989965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3EFDB4-2368-E94A-B5DC-8A84AD40C8C1}" type="datetimeFigureOut">
              <a:rPr lang="en-US" smtClean="0"/>
              <a:t>10/28/16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179227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EFDB4-2368-E94A-B5DC-8A84AD40C8C1}" type="datetimeFigureOut">
              <a:rPr lang="en-US" smtClean="0"/>
              <a:t>10/28/16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62053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EFDB4-2368-E94A-B5DC-8A84AD40C8C1}"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139589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EFDB4-2368-E94A-B5DC-8A84AD40C8C1}"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18C3CF-7B90-F947-B757-3FB84E50A841}" type="slidenum">
              <a:rPr lang="en-US" smtClean="0"/>
              <a:t>‹#›</a:t>
            </a:fld>
            <a:endParaRPr lang="en-US"/>
          </a:p>
        </p:txBody>
      </p:sp>
    </p:spTree>
    <p:extLst>
      <p:ext uri="{BB962C8B-B14F-4D97-AF65-F5344CB8AC3E}">
        <p14:creationId xmlns:p14="http://schemas.microsoft.com/office/powerpoint/2010/main" val="16335848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EFDB4-2368-E94A-B5DC-8A84AD40C8C1}" type="datetimeFigureOut">
              <a:rPr lang="en-US" smtClean="0"/>
              <a:t>10/28/16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8C3CF-7B90-F947-B757-3FB84E50A841}" type="slidenum">
              <a:rPr lang="en-US" smtClean="0"/>
              <a:t>‹#›</a:t>
            </a:fld>
            <a:endParaRPr lang="en-US"/>
          </a:p>
        </p:txBody>
      </p:sp>
    </p:spTree>
    <p:extLst>
      <p:ext uri="{BB962C8B-B14F-4D97-AF65-F5344CB8AC3E}">
        <p14:creationId xmlns:p14="http://schemas.microsoft.com/office/powerpoint/2010/main" val="38078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WordArt 4"/>
          <p:cNvSpPr>
            <a:spLocks noChangeArrowheads="1" noChangeShapeType="1" noTextEdit="1"/>
          </p:cNvSpPr>
          <p:nvPr/>
        </p:nvSpPr>
        <p:spPr bwMode="auto">
          <a:xfrm>
            <a:off x="2895600" y="304800"/>
            <a:ext cx="6121400"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FFC000">
                    <a:alpha val="50195"/>
                  </a:srgbClr>
                </a:solidFill>
                <a:effectLst>
                  <a:outerShdw blurRad="63500" dist="45791" dir="2021404" algn="ctr" rotWithShape="0">
                    <a:srgbClr val="9999FF"/>
                  </a:outerShdw>
                </a:effectLst>
                <a:latin typeface="Arial Black" charset="0"/>
                <a:ea typeface="Arial Black" charset="0"/>
                <a:cs typeface="Arial Black" charset="0"/>
              </a:rPr>
              <a:t>The ideas of John Locke</a:t>
            </a:r>
          </a:p>
        </p:txBody>
      </p:sp>
      <p:pic>
        <p:nvPicPr>
          <p:cNvPr id="80898" name="Picture 5" descr="jlock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1524000"/>
            <a:ext cx="274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9" name="Text Box 7"/>
          <p:cNvSpPr txBox="1">
            <a:spLocks noChangeArrowheads="1"/>
          </p:cNvSpPr>
          <p:nvPr/>
        </p:nvSpPr>
        <p:spPr bwMode="auto">
          <a:xfrm>
            <a:off x="203200" y="1320800"/>
            <a:ext cx="7188200" cy="4401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50000"/>
              </a:spcBef>
              <a:buFontTx/>
              <a:buNone/>
              <a:defRPr/>
            </a:pPr>
            <a:r>
              <a:rPr lang="en-US" altLang="en-US" sz="2800" dirty="0"/>
              <a:t>N</a:t>
            </a:r>
            <a:r>
              <a:rPr lang="en-US" altLang="en-US" sz="2800" dirty="0" smtClean="0"/>
              <a:t>ew </a:t>
            </a:r>
            <a:r>
              <a:rPr lang="en-US" altLang="en-US" sz="2800" dirty="0"/>
              <a:t>ideas about the </a:t>
            </a:r>
            <a:r>
              <a:rPr lang="en-US" altLang="en-US" sz="2800" b="1" u="sng" dirty="0"/>
              <a:t>rights of people and their relationship to their ruler</a:t>
            </a:r>
          </a:p>
          <a:p>
            <a:pPr marL="342900" indent="-342900">
              <a:spcBef>
                <a:spcPct val="50000"/>
              </a:spcBef>
              <a:buFont typeface="Wingdings" charset="2"/>
              <a:buChar char="ü"/>
              <a:defRPr/>
            </a:pPr>
            <a:r>
              <a:rPr lang="en-US" altLang="en-US" sz="2800" b="1" u="sng" dirty="0"/>
              <a:t>S</a:t>
            </a:r>
            <a:r>
              <a:rPr lang="en-US" altLang="en-US" sz="2800" b="1" u="sng" dirty="0" smtClean="0"/>
              <a:t>elf-government</a:t>
            </a:r>
            <a:endParaRPr lang="en-US" altLang="en-US" sz="2800" b="1" u="sng" dirty="0"/>
          </a:p>
          <a:p>
            <a:pPr marL="342900" indent="-342900">
              <a:spcBef>
                <a:spcPct val="50000"/>
              </a:spcBef>
              <a:buFont typeface="Wingdings" charset="2"/>
              <a:buChar char="ü"/>
              <a:defRPr/>
            </a:pPr>
            <a:r>
              <a:rPr lang="en-US" altLang="en-US" sz="2800" b="1" u="sng" dirty="0" smtClean="0"/>
              <a:t>Challenged Church’s authority</a:t>
            </a:r>
          </a:p>
          <a:p>
            <a:pPr marL="342900" indent="-342900">
              <a:spcBef>
                <a:spcPct val="50000"/>
              </a:spcBef>
              <a:buFont typeface="Wingdings" charset="2"/>
              <a:buChar char="ü"/>
              <a:defRPr/>
            </a:pPr>
            <a:r>
              <a:rPr lang="en-US" altLang="en-US" sz="2800" b="1" u="sng" dirty="0" smtClean="0"/>
              <a:t>Social Contract</a:t>
            </a:r>
            <a:r>
              <a:rPr lang="en-US" altLang="en-US" sz="2800" dirty="0" smtClean="0"/>
              <a:t> between the ruled and their ruler</a:t>
            </a:r>
          </a:p>
          <a:p>
            <a:pPr marL="342900" indent="-342900">
              <a:spcBef>
                <a:spcPct val="50000"/>
              </a:spcBef>
              <a:buFont typeface="Wingdings" charset="2"/>
              <a:buChar char="ü"/>
              <a:defRPr/>
            </a:pPr>
            <a:r>
              <a:rPr lang="en-US" altLang="en-US" sz="2800" dirty="0" smtClean="0"/>
              <a:t>If a ruler abuses the contract = </a:t>
            </a:r>
            <a:r>
              <a:rPr lang="en-US" altLang="en-US" sz="2800" b="1" u="sng" dirty="0" smtClean="0"/>
              <a:t>OVERTHROW HIM/HER</a:t>
            </a:r>
            <a:r>
              <a:rPr lang="en-US" altLang="en-US" sz="2800" dirty="0" smtClean="0"/>
              <a:t>!</a:t>
            </a:r>
            <a:endParaRPr lang="en-US" altLang="en-US" sz="2800" dirty="0"/>
          </a:p>
        </p:txBody>
      </p:sp>
    </p:spTree>
    <p:extLst>
      <p:ext uri="{BB962C8B-B14F-4D97-AF65-F5344CB8AC3E}">
        <p14:creationId xmlns:p14="http://schemas.microsoft.com/office/powerpoint/2010/main" val="104392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ppt_x"/>
                                          </p:val>
                                        </p:tav>
                                        <p:tav tm="100000">
                                          <p:val>
                                            <p:strVal val="#ppt_x"/>
                                          </p:val>
                                        </p:tav>
                                      </p:tavLst>
                                    </p:anim>
                                    <p:anim calcmode="lin" valueType="num">
                                      <p:cBhvr additive="base">
                                        <p:cTn id="8" dur="500" fill="hold"/>
                                        <p:tgtEl>
                                          <p:spTgt spid="8089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08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200" y="152400"/>
            <a:ext cx="11684000" cy="1077218"/>
          </a:xfrm>
          <a:prstGeom prst="rect">
            <a:avLst/>
          </a:prstGeom>
          <a:noFill/>
        </p:spPr>
        <p:txBody>
          <a:bodyPr>
            <a:spAutoFit/>
          </a:bodyPr>
          <a:lstStyle/>
          <a:p>
            <a:pPr algn="ctr">
              <a:defRPr/>
            </a:pPr>
            <a:r>
              <a:rPr lang="en-US" sz="32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charset="0"/>
                <a:ea typeface="ＭＳ Ｐゴシック" charset="0"/>
              </a:rPr>
              <a:t>Do you think the Declaration supported</a:t>
            </a:r>
          </a:p>
          <a:p>
            <a:pPr algn="ctr">
              <a:defRPr/>
            </a:pPr>
            <a:r>
              <a:rPr lang="en-US" sz="32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charset="0"/>
                <a:ea typeface="ＭＳ Ｐゴシック" charset="0"/>
              </a:rPr>
              <a:t>EVERYONE?</a:t>
            </a:r>
          </a:p>
        </p:txBody>
      </p:sp>
      <p:sp>
        <p:nvSpPr>
          <p:cNvPr id="99331" name="TextBox 4"/>
          <p:cNvSpPr txBox="1">
            <a:spLocks noChangeArrowheads="1"/>
          </p:cNvSpPr>
          <p:nvPr/>
        </p:nvSpPr>
        <p:spPr bwMode="auto">
          <a:xfrm>
            <a:off x="304800" y="2438401"/>
            <a:ext cx="1158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34" charset="-128"/>
              </a:defRPr>
            </a:lvl1pPr>
            <a:lvl2pPr marL="742950" indent="-285750">
              <a:spcBef>
                <a:spcPct val="20000"/>
              </a:spcBef>
              <a:buChar char="–"/>
              <a:defRPr sz="2800">
                <a:solidFill>
                  <a:schemeClr val="tx1"/>
                </a:solidFill>
                <a:latin typeface="Arial" pitchFamily="34" charset="0"/>
                <a:ea typeface="ＭＳ Ｐゴシック" pitchFamily="34" charset="-128"/>
              </a:defRPr>
            </a:lvl2pPr>
            <a:lvl3pPr marL="1143000" indent="-228600">
              <a:spcBef>
                <a:spcPct val="20000"/>
              </a:spcBef>
              <a:buChar char="•"/>
              <a:defRPr sz="2400">
                <a:solidFill>
                  <a:schemeClr val="tx1"/>
                </a:solidFill>
                <a:latin typeface="Arial" pitchFamily="34" charset="0"/>
                <a:ea typeface="ＭＳ Ｐゴシック" pitchFamily="34" charset="-128"/>
              </a:defRPr>
            </a:lvl3pPr>
            <a:lvl4pPr marL="1600200" indent="-228600">
              <a:spcBef>
                <a:spcPct val="20000"/>
              </a:spcBef>
              <a:buChar char="–"/>
              <a:defRPr sz="2000">
                <a:solidFill>
                  <a:schemeClr val="tx1"/>
                </a:solidFill>
                <a:latin typeface="Arial" pitchFamily="34" charset="0"/>
                <a:ea typeface="ＭＳ Ｐゴシック" pitchFamily="34" charset="-128"/>
              </a:defRPr>
            </a:lvl4pPr>
            <a:lvl5pPr marL="2057400" indent="-22860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spcBef>
                <a:spcPct val="0"/>
              </a:spcBef>
              <a:buFontTx/>
              <a:buNone/>
            </a:pPr>
            <a:endParaRPr lang="en-US" altLang="en-US" sz="2400"/>
          </a:p>
        </p:txBody>
      </p:sp>
      <p:sp>
        <p:nvSpPr>
          <p:cNvPr id="118787" name="TextBox 1"/>
          <p:cNvSpPr txBox="1">
            <a:spLocks noChangeArrowheads="1"/>
          </p:cNvSpPr>
          <p:nvPr/>
        </p:nvSpPr>
        <p:spPr bwMode="auto">
          <a:xfrm>
            <a:off x="254000" y="1230314"/>
            <a:ext cx="117856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34" charset="-128"/>
              </a:defRPr>
            </a:lvl1pPr>
            <a:lvl2pPr marL="742950" indent="-285750">
              <a:spcBef>
                <a:spcPct val="20000"/>
              </a:spcBef>
              <a:buChar char="–"/>
              <a:defRPr sz="2800">
                <a:solidFill>
                  <a:schemeClr val="tx1"/>
                </a:solidFill>
                <a:latin typeface="Arial" pitchFamily="34" charset="0"/>
                <a:ea typeface="ＭＳ Ｐゴシック" pitchFamily="34" charset="-128"/>
              </a:defRPr>
            </a:lvl2pPr>
            <a:lvl3pPr marL="1143000" indent="-228600">
              <a:spcBef>
                <a:spcPct val="20000"/>
              </a:spcBef>
              <a:buChar char="•"/>
              <a:defRPr sz="2400">
                <a:solidFill>
                  <a:schemeClr val="tx1"/>
                </a:solidFill>
                <a:latin typeface="Arial" pitchFamily="34" charset="0"/>
                <a:ea typeface="ＭＳ Ｐゴシック" pitchFamily="34" charset="-128"/>
              </a:defRPr>
            </a:lvl3pPr>
            <a:lvl4pPr marL="1600200" indent="-228600">
              <a:spcBef>
                <a:spcPct val="20000"/>
              </a:spcBef>
              <a:buChar char="–"/>
              <a:defRPr sz="2000">
                <a:solidFill>
                  <a:schemeClr val="tx1"/>
                </a:solidFill>
                <a:latin typeface="Arial" pitchFamily="34" charset="0"/>
                <a:ea typeface="ＭＳ Ｐゴシック" pitchFamily="34" charset="-128"/>
              </a:defRPr>
            </a:lvl4pPr>
            <a:lvl5pPr marL="2057400" indent="-22860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spcBef>
                <a:spcPct val="0"/>
              </a:spcBef>
              <a:buFontTx/>
              <a:buNone/>
            </a:pPr>
            <a:r>
              <a:rPr lang="en-US" altLang="en-US" sz="2400" b="1"/>
              <a:t>Abigail</a:t>
            </a:r>
            <a:r>
              <a:rPr lang="en-US" altLang="en-US" sz="2400"/>
              <a:t> </a:t>
            </a:r>
            <a:r>
              <a:rPr lang="en-US" altLang="en-US" sz="2400" b="1"/>
              <a:t>Adams</a:t>
            </a:r>
            <a:r>
              <a:rPr lang="en-US" altLang="en-US" sz="2400"/>
              <a:t> (wife of John Adams) wrote that letter to John before the Declaration of Independence was finished...</a:t>
            </a:r>
          </a:p>
          <a:p>
            <a:pPr>
              <a:spcBef>
                <a:spcPct val="0"/>
              </a:spcBef>
              <a:buFontTx/>
              <a:buNone/>
            </a:pPr>
            <a:endParaRPr lang="en-US" altLang="en-US" sz="2400" b="1"/>
          </a:p>
          <a:p>
            <a:pPr>
              <a:spcBef>
                <a:spcPct val="0"/>
              </a:spcBef>
              <a:buFontTx/>
              <a:buNone/>
            </a:pPr>
            <a:r>
              <a:rPr lang="en-US" altLang="en-US" sz="2400"/>
              <a:t>“I long to hear that you have declared an independency. And, by the way, in the new code of laws which I suppose it will be necessary for you to make, I desire you would remember the ladies and be more generous and favorable to them than your ancestors. Do not put such unlimited power into the hands of the husbands. Remember, all men would be tyrants if they could.” – Abigail Adams</a:t>
            </a:r>
          </a:p>
        </p:txBody>
      </p:sp>
      <p:sp>
        <p:nvSpPr>
          <p:cNvPr id="3" name="Rectangle 2"/>
          <p:cNvSpPr/>
          <p:nvPr/>
        </p:nvSpPr>
        <p:spPr>
          <a:xfrm>
            <a:off x="991097" y="5092373"/>
            <a:ext cx="4621778" cy="646331"/>
          </a:xfrm>
          <a:prstGeom prst="rect">
            <a:avLst/>
          </a:prstGeom>
          <a:noFill/>
        </p:spPr>
        <p:txBody>
          <a:bodyPr wrap="none">
            <a:spAutoFit/>
          </a:bodyPr>
          <a:lstStyle/>
          <a:p>
            <a:pPr algn="ctr">
              <a:defRPr/>
            </a:pPr>
            <a:r>
              <a:rPr lang="en-US" sz="36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charset="0"/>
                <a:ea typeface="ＭＳ Ｐゴシック" charset="0"/>
              </a:rPr>
              <a:t>What is she saying?</a:t>
            </a:r>
          </a:p>
        </p:txBody>
      </p:sp>
      <p:sp>
        <p:nvSpPr>
          <p:cNvPr id="2" name="TextBox 1"/>
          <p:cNvSpPr txBox="1">
            <a:spLocks noChangeArrowheads="1"/>
          </p:cNvSpPr>
          <p:nvPr/>
        </p:nvSpPr>
        <p:spPr bwMode="auto">
          <a:xfrm>
            <a:off x="6045200" y="4838700"/>
            <a:ext cx="4978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34" charset="-128"/>
              </a:defRPr>
            </a:lvl1pPr>
            <a:lvl2pPr marL="742950" indent="-285750">
              <a:spcBef>
                <a:spcPct val="20000"/>
              </a:spcBef>
              <a:buChar char="–"/>
              <a:defRPr sz="2800">
                <a:solidFill>
                  <a:schemeClr val="tx1"/>
                </a:solidFill>
                <a:latin typeface="Arial" pitchFamily="34" charset="0"/>
                <a:ea typeface="ＭＳ Ｐゴシック" pitchFamily="34" charset="-128"/>
              </a:defRPr>
            </a:lvl2pPr>
            <a:lvl3pPr marL="1143000" indent="-228600">
              <a:spcBef>
                <a:spcPct val="20000"/>
              </a:spcBef>
              <a:buChar char="•"/>
              <a:defRPr sz="2400">
                <a:solidFill>
                  <a:schemeClr val="tx1"/>
                </a:solidFill>
                <a:latin typeface="Arial" pitchFamily="34" charset="0"/>
                <a:ea typeface="ＭＳ Ｐゴシック" pitchFamily="34" charset="-128"/>
              </a:defRPr>
            </a:lvl3pPr>
            <a:lvl4pPr marL="1600200" indent="-228600">
              <a:spcBef>
                <a:spcPct val="20000"/>
              </a:spcBef>
              <a:buChar char="–"/>
              <a:defRPr sz="2000">
                <a:solidFill>
                  <a:schemeClr val="tx1"/>
                </a:solidFill>
                <a:latin typeface="Arial" pitchFamily="34" charset="0"/>
                <a:ea typeface="ＭＳ Ｐゴシック" pitchFamily="34" charset="-128"/>
              </a:defRPr>
            </a:lvl4pPr>
            <a:lvl5pPr marL="2057400" indent="-228600">
              <a:spcBef>
                <a:spcPct val="20000"/>
              </a:spcBef>
              <a:buChar char="»"/>
              <a:defRPr sz="2000">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34" charset="-128"/>
              </a:defRPr>
            </a:lvl9pPr>
          </a:lstStyle>
          <a:p>
            <a:pPr algn="ctr">
              <a:spcBef>
                <a:spcPct val="0"/>
              </a:spcBef>
              <a:buFontTx/>
              <a:buNone/>
            </a:pPr>
            <a:r>
              <a:rPr lang="en-US" altLang="en-US" sz="2800" b="1"/>
              <a:t>“REMEMBER </a:t>
            </a:r>
          </a:p>
          <a:p>
            <a:pPr algn="ctr">
              <a:spcBef>
                <a:spcPct val="0"/>
              </a:spcBef>
              <a:buFontTx/>
              <a:buNone/>
            </a:pPr>
            <a:r>
              <a:rPr lang="en-US" altLang="en-US" sz="2800" b="1"/>
              <a:t>THE LADIES!” = EQUAL RIGHTS or</a:t>
            </a:r>
          </a:p>
          <a:p>
            <a:pPr algn="ctr">
              <a:spcBef>
                <a:spcPct val="0"/>
              </a:spcBef>
              <a:buFontTx/>
              <a:buNone/>
            </a:pPr>
            <a:r>
              <a:rPr lang="en-US" altLang="en-US" sz="2800" b="1"/>
              <a:t>WE’LL REBEL!</a:t>
            </a:r>
          </a:p>
        </p:txBody>
      </p:sp>
    </p:spTree>
    <p:extLst>
      <p:ext uri="{BB962C8B-B14F-4D97-AF65-F5344CB8AC3E}">
        <p14:creationId xmlns:p14="http://schemas.microsoft.com/office/powerpoint/2010/main" val="844549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ssolve">
                                      <p:cBhvr>
                                        <p:cTn id="20" dur="5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checkerboard(across)">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3123" y="122535"/>
            <a:ext cx="7824771" cy="707886"/>
          </a:xfrm>
          <a:prstGeom prst="rect">
            <a:avLst/>
          </a:prstGeom>
          <a:noFill/>
        </p:spPr>
        <p:txBody>
          <a:bodyPr wrap="none" lIns="91440" tIns="45720" rIns="91440" bIns="45720">
            <a:spAutoFit/>
          </a:bodyPr>
          <a:lstStyle/>
          <a:p>
            <a:pPr algn="ctr"/>
            <a:r>
              <a:rPr lang="en-US" sz="40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Top 5 Grievances in the Declaration:</a:t>
            </a:r>
            <a:endParaRPr lang="en-US" sz="4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3" name="TextBox 2"/>
          <p:cNvSpPr txBox="1"/>
          <p:nvPr/>
        </p:nvSpPr>
        <p:spPr>
          <a:xfrm>
            <a:off x="393700" y="830421"/>
            <a:ext cx="11214100" cy="6370975"/>
          </a:xfrm>
          <a:prstGeom prst="rect">
            <a:avLst/>
          </a:prstGeom>
          <a:noFill/>
        </p:spPr>
        <p:txBody>
          <a:bodyPr wrap="square" rtlCol="0">
            <a:spAutoFit/>
          </a:bodyPr>
          <a:lstStyle/>
          <a:p>
            <a:pPr marL="514350" indent="-514350">
              <a:buFont typeface="+mj-lt"/>
              <a:buAutoNum type="arabicParenR"/>
            </a:pPr>
            <a:r>
              <a:rPr lang="en-US" sz="2500" b="1" dirty="0" smtClean="0"/>
              <a:t>Quartering </a:t>
            </a:r>
            <a:r>
              <a:rPr lang="en-US" sz="2500" b="1" dirty="0"/>
              <a:t>large bodies of armed troops among us </a:t>
            </a:r>
            <a:r>
              <a:rPr lang="en-US" sz="2500" dirty="0"/>
              <a:t>(the King has us provide food and shelter for his many </a:t>
            </a:r>
            <a:r>
              <a:rPr lang="en-US" sz="2500" dirty="0" smtClean="0"/>
              <a:t>soldiers)</a:t>
            </a:r>
          </a:p>
          <a:p>
            <a:pPr marL="514350" indent="-514350">
              <a:buFont typeface="+mj-lt"/>
              <a:buAutoNum type="arabicParenR"/>
            </a:pPr>
            <a:endParaRPr lang="en-US" sz="2500" dirty="0"/>
          </a:p>
          <a:p>
            <a:pPr marL="514350" indent="-514350">
              <a:buFont typeface="+mj-lt"/>
              <a:buAutoNum type="arabicParenR"/>
            </a:pPr>
            <a:r>
              <a:rPr lang="en-US" sz="2500" b="1" dirty="0" smtClean="0"/>
              <a:t>Cutting </a:t>
            </a:r>
            <a:r>
              <a:rPr lang="en-US" sz="2500" b="1" dirty="0"/>
              <a:t>off our </a:t>
            </a:r>
            <a:r>
              <a:rPr lang="en-US" sz="2500" b="1" dirty="0" smtClean="0"/>
              <a:t>trade </a:t>
            </a:r>
            <a:r>
              <a:rPr lang="en-US" sz="2500" b="1" dirty="0"/>
              <a:t>with all parts of the world: </a:t>
            </a:r>
            <a:r>
              <a:rPr lang="en-US" sz="2500" dirty="0" smtClean="0"/>
              <a:t>(the </a:t>
            </a:r>
            <a:r>
              <a:rPr lang="en-US" sz="2500" dirty="0"/>
              <a:t>King has cut off our trade with other parts of the </a:t>
            </a:r>
            <a:r>
              <a:rPr lang="en-US" sz="2500" dirty="0" smtClean="0"/>
              <a:t>world)</a:t>
            </a:r>
          </a:p>
          <a:p>
            <a:pPr marL="514350" indent="-514350">
              <a:buFont typeface="+mj-lt"/>
              <a:buAutoNum type="arabicParenR"/>
            </a:pPr>
            <a:endParaRPr lang="en-US" sz="2500" dirty="0"/>
          </a:p>
          <a:p>
            <a:pPr marL="514350" indent="-514350">
              <a:buFont typeface="+mj-lt"/>
              <a:buAutoNum type="arabicParenR"/>
            </a:pPr>
            <a:r>
              <a:rPr lang="en-US" sz="2500" b="1" dirty="0" smtClean="0"/>
              <a:t>For </a:t>
            </a:r>
            <a:r>
              <a:rPr lang="en-US" sz="2500" b="1" dirty="0"/>
              <a:t>imposing taxes on us without our </a:t>
            </a:r>
            <a:r>
              <a:rPr lang="en-US" sz="2500" b="1" dirty="0" smtClean="0"/>
              <a:t>consent</a:t>
            </a:r>
            <a:r>
              <a:rPr lang="en-US" sz="2500" b="1" dirty="0"/>
              <a:t>: </a:t>
            </a:r>
            <a:r>
              <a:rPr lang="en-US" sz="2500" dirty="0" smtClean="0"/>
              <a:t>(the </a:t>
            </a:r>
            <a:r>
              <a:rPr lang="en-US" sz="2500" dirty="0"/>
              <a:t>King is making us pay taxes that we didn't agree on </a:t>
            </a:r>
            <a:r>
              <a:rPr lang="en-US" sz="2500" dirty="0" smtClean="0"/>
              <a:t>paying)</a:t>
            </a:r>
          </a:p>
          <a:p>
            <a:pPr marL="514350" indent="-514350">
              <a:buFont typeface="+mj-lt"/>
              <a:buAutoNum type="arabicParenR"/>
            </a:pPr>
            <a:endParaRPr lang="en-US" sz="2500" dirty="0"/>
          </a:p>
          <a:p>
            <a:pPr marL="514350" indent="-514350">
              <a:buFont typeface="+mj-lt"/>
              <a:buAutoNum type="arabicParenR"/>
            </a:pPr>
            <a:r>
              <a:rPr lang="en-US" sz="2500" b="1" dirty="0" smtClean="0"/>
              <a:t> For </a:t>
            </a:r>
            <a:r>
              <a:rPr lang="en-US" sz="2500" b="1" dirty="0"/>
              <a:t>depriving us in many cases, of the benefits of Trial by Jury: </a:t>
            </a:r>
            <a:r>
              <a:rPr lang="en-US" sz="2500" dirty="0" smtClean="0"/>
              <a:t>(the </a:t>
            </a:r>
            <a:r>
              <a:rPr lang="en-US" sz="2500" dirty="0"/>
              <a:t>King is not letting us have a trial by a </a:t>
            </a:r>
            <a:r>
              <a:rPr lang="en-US" sz="2500" dirty="0" smtClean="0"/>
              <a:t>jury</a:t>
            </a:r>
            <a:r>
              <a:rPr lang="en-US" sz="2500" dirty="0"/>
              <a:t>)</a:t>
            </a:r>
            <a:r>
              <a:rPr lang="en-US" sz="2500" dirty="0" smtClean="0"/>
              <a:t> </a:t>
            </a:r>
            <a:endParaRPr lang="en-US" sz="2500" dirty="0"/>
          </a:p>
          <a:p>
            <a:pPr marL="514350" indent="-514350">
              <a:buFont typeface="+mj-lt"/>
              <a:buAutoNum type="arabicParenR"/>
            </a:pPr>
            <a:endParaRPr lang="en-US" sz="2500" dirty="0"/>
          </a:p>
          <a:p>
            <a:pPr marL="514350" indent="-514350">
              <a:buFont typeface="+mj-lt"/>
              <a:buAutoNum type="arabicParenR"/>
            </a:pPr>
            <a:r>
              <a:rPr lang="en-US" sz="2500" b="1" dirty="0" smtClean="0"/>
              <a:t>He </a:t>
            </a:r>
            <a:r>
              <a:rPr lang="en-US" sz="2500" b="1" dirty="0"/>
              <a:t>has plundered our seas, ravaged our Coasts, burnt our towns, and destroyed the lives of our people </a:t>
            </a:r>
            <a:r>
              <a:rPr lang="en-US" sz="2500" dirty="0" smtClean="0"/>
              <a:t>(the </a:t>
            </a:r>
            <a:r>
              <a:rPr lang="en-US" sz="2500" dirty="0"/>
              <a:t>King has robbed us, destroyed us and our property, and is ruining our </a:t>
            </a:r>
            <a:r>
              <a:rPr lang="en-US" sz="2500" dirty="0" smtClean="0"/>
              <a:t>lives</a:t>
            </a:r>
            <a:r>
              <a:rPr lang="en-US" sz="2500" dirty="0"/>
              <a:t>)</a:t>
            </a:r>
            <a:r>
              <a:rPr lang="en-US" sz="2500" dirty="0" smtClean="0"/>
              <a:t> </a:t>
            </a:r>
            <a:endParaRPr lang="en-US" sz="2500" dirty="0"/>
          </a:p>
          <a:p>
            <a:endParaRPr lang="en-US" dirty="0"/>
          </a:p>
        </p:txBody>
      </p:sp>
    </p:spTree>
    <p:extLst>
      <p:ext uri="{BB962C8B-B14F-4D97-AF65-F5344CB8AC3E}">
        <p14:creationId xmlns:p14="http://schemas.microsoft.com/office/powerpoint/2010/main" val="182421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0200" y="152401"/>
            <a:ext cx="8839200" cy="646331"/>
          </a:xfrm>
          <a:prstGeom prst="rect">
            <a:avLst/>
          </a:prstGeom>
          <a:noFill/>
        </p:spPr>
        <p:txBody>
          <a:bodyPr>
            <a:spAutoFit/>
          </a:bodyPr>
          <a:lstStyle/>
          <a:p>
            <a:pPr algn="ctr">
              <a:defRPr/>
            </a:pPr>
            <a:r>
              <a:rPr lang="en-US" sz="3600" b="1" spc="50" dirty="0">
                <a:ln w="12700" cmpd="sng">
                  <a:solidFill>
                    <a:schemeClr val="accent6">
                      <a:satMod val="120000"/>
                      <a:shade val="80000"/>
                    </a:schemeClr>
                  </a:solidFill>
                  <a:prstDash val="solid"/>
                </a:ln>
                <a:solidFill>
                  <a:srgbClr val="002060"/>
                </a:solidFill>
                <a:effectLst>
                  <a:glow rad="53100">
                    <a:schemeClr val="accent6">
                      <a:satMod val="180000"/>
                      <a:alpha val="30000"/>
                    </a:schemeClr>
                  </a:glow>
                </a:effectLst>
                <a:ea typeface="ＭＳ Ｐゴシック" charset="0"/>
              </a:rPr>
              <a:t>When drafting the declaration...</a:t>
            </a:r>
          </a:p>
        </p:txBody>
      </p:sp>
      <p:sp>
        <p:nvSpPr>
          <p:cNvPr id="93186" name="TextBox 4"/>
          <p:cNvSpPr txBox="1">
            <a:spLocks noChangeArrowheads="1"/>
          </p:cNvSpPr>
          <p:nvPr/>
        </p:nvSpPr>
        <p:spPr bwMode="auto">
          <a:xfrm>
            <a:off x="127000" y="798513"/>
            <a:ext cx="11925300" cy="423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defRPr/>
            </a:pPr>
            <a:r>
              <a:rPr lang="en-US" altLang="en-US" sz="2500" dirty="0"/>
              <a:t>Thomas Jefferson </a:t>
            </a:r>
            <a:r>
              <a:rPr lang="en-US" altLang="en-US" sz="2500" dirty="0" smtClean="0"/>
              <a:t>was influenced </a:t>
            </a:r>
            <a:r>
              <a:rPr lang="en-US" altLang="en-US" sz="2500" b="1" u="sng" dirty="0"/>
              <a:t>by the ideas of the </a:t>
            </a:r>
            <a:r>
              <a:rPr lang="en-US" altLang="en-US" sz="2500" b="1" u="sng" dirty="0" smtClean="0"/>
              <a:t>Enlightenment</a:t>
            </a:r>
            <a:endParaRPr lang="en-US" altLang="en-US" sz="2500" b="1" u="sng" dirty="0"/>
          </a:p>
          <a:p>
            <a:pPr>
              <a:spcBef>
                <a:spcPct val="0"/>
              </a:spcBef>
              <a:buFontTx/>
              <a:buNone/>
              <a:defRPr/>
            </a:pPr>
            <a:endParaRPr lang="en-US" altLang="en-US" sz="2500" dirty="0"/>
          </a:p>
          <a:p>
            <a:pPr marL="342900" indent="-342900">
              <a:spcBef>
                <a:spcPct val="0"/>
              </a:spcBef>
              <a:buFont typeface="Wingdings" charset="2"/>
              <a:buChar char="Ø"/>
              <a:defRPr/>
            </a:pPr>
            <a:r>
              <a:rPr lang="en-US" altLang="en-US" sz="2500" dirty="0"/>
              <a:t>He took ideas from </a:t>
            </a:r>
            <a:r>
              <a:rPr lang="en-US" altLang="en-US" sz="2500" b="1" u="sng" dirty="0"/>
              <a:t>John </a:t>
            </a:r>
            <a:r>
              <a:rPr lang="en-US" altLang="en-US" sz="2500" b="1" u="sng" dirty="0" smtClean="0"/>
              <a:t>Locke</a:t>
            </a:r>
            <a:endParaRPr lang="en-US" altLang="en-US" sz="2500" dirty="0"/>
          </a:p>
          <a:p>
            <a:pPr marL="1200150" lvl="1" indent="-457200">
              <a:spcBef>
                <a:spcPct val="0"/>
              </a:spcBef>
              <a:buFont typeface="+mj-lt"/>
              <a:buAutoNum type="arabicPeriod"/>
              <a:defRPr/>
            </a:pPr>
            <a:r>
              <a:rPr lang="en-US" altLang="en-US" sz="2500" b="1" u="sng" dirty="0" smtClean="0"/>
              <a:t>Self-evident truths</a:t>
            </a:r>
            <a:r>
              <a:rPr lang="en-US" altLang="en-US" sz="2500" dirty="0" smtClean="0"/>
              <a:t> (equality)</a:t>
            </a:r>
          </a:p>
          <a:p>
            <a:pPr marL="1200150" lvl="1" indent="-457200">
              <a:spcBef>
                <a:spcPct val="0"/>
              </a:spcBef>
              <a:buFont typeface="+mj-lt"/>
              <a:buAutoNum type="arabicPeriod"/>
              <a:defRPr/>
            </a:pPr>
            <a:r>
              <a:rPr lang="en-US" altLang="en-US" sz="2500" b="1" u="sng" dirty="0" smtClean="0"/>
              <a:t>Natural order</a:t>
            </a:r>
            <a:r>
              <a:rPr lang="en-US" altLang="en-US" sz="2500" dirty="0" smtClean="0"/>
              <a:t> (natural laws for all)</a:t>
            </a:r>
          </a:p>
          <a:p>
            <a:pPr marL="1085850" lvl="1" indent="-342900">
              <a:spcBef>
                <a:spcPct val="0"/>
              </a:spcBef>
              <a:buFont typeface="Wingdings" charset="2"/>
              <a:buChar char="Ø"/>
              <a:defRPr/>
            </a:pPr>
            <a:endParaRPr lang="en-US" altLang="en-US" sz="2000" dirty="0"/>
          </a:p>
          <a:p>
            <a:pPr marL="1085850" lvl="1" indent="-342900">
              <a:spcBef>
                <a:spcPct val="0"/>
              </a:spcBef>
              <a:buFont typeface="Wingdings" charset="2"/>
              <a:buChar char="Ø"/>
              <a:defRPr/>
            </a:pPr>
            <a:endParaRPr lang="en-US" altLang="en-US" sz="2000" dirty="0"/>
          </a:p>
          <a:p>
            <a:pPr>
              <a:spcBef>
                <a:spcPct val="0"/>
              </a:spcBef>
              <a:buFontTx/>
              <a:buNone/>
              <a:defRPr/>
            </a:pPr>
            <a:r>
              <a:rPr lang="en-US" altLang="en-US" sz="2600" b="1" dirty="0"/>
              <a:t>“Governments are dissolved...when such a single person or prince sets up his own arbitrary will in place of the laws...without the consent, and contrary to the common interest of the people.” </a:t>
            </a:r>
          </a:p>
          <a:p>
            <a:pPr>
              <a:spcBef>
                <a:spcPct val="0"/>
              </a:spcBef>
              <a:buFontTx/>
              <a:buNone/>
              <a:defRPr/>
            </a:pPr>
            <a:r>
              <a:rPr lang="en-US" altLang="en-US" sz="2600" dirty="0"/>
              <a:t>– John Locke’s </a:t>
            </a:r>
            <a:r>
              <a:rPr lang="en-US" altLang="en-US" sz="2600" i="1" dirty="0"/>
              <a:t>Second Treatise of Government (1690)</a:t>
            </a:r>
            <a:endParaRPr lang="en-US" altLang="en-US" sz="2600" dirty="0"/>
          </a:p>
        </p:txBody>
      </p:sp>
      <p:pic>
        <p:nvPicPr>
          <p:cNvPr id="103427" name="Picture 7" descr="tjeffer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1" y="4333876"/>
            <a:ext cx="1803399" cy="231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jlock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6000" y="4333876"/>
            <a:ext cx="1541592" cy="231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5214888"/>
            <a:ext cx="8178800" cy="1323439"/>
          </a:xfrm>
          <a:prstGeom prst="rect">
            <a:avLst/>
          </a:prstGeom>
          <a:noFill/>
        </p:spPr>
        <p:txBody>
          <a:bodyPr wrap="square" lIns="91440" tIns="45720" rIns="91440" bIns="45720">
            <a:spAutoFit/>
          </a:bodyPr>
          <a:lstStyle/>
          <a:p>
            <a:pPr algn="ctr"/>
            <a:r>
              <a:rPr lang="en-US" sz="4000" b="1" dirty="0" smtClean="0">
                <a:ln w="22225">
                  <a:solidFill>
                    <a:schemeClr val="accent2"/>
                  </a:solidFill>
                  <a:prstDash val="solid"/>
                </a:ln>
                <a:solidFill>
                  <a:schemeClr val="accent2">
                    <a:lumMod val="40000"/>
                    <a:lumOff val="60000"/>
                  </a:schemeClr>
                </a:solidFill>
              </a:rPr>
              <a:t>Where in this quote do you see “Enlightened” ideas?</a:t>
            </a:r>
            <a:endParaRPr lang="en-US" sz="4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564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3186">
                                            <p:txEl>
                                              <p:pRg st="7" end="7"/>
                                            </p:txEl>
                                          </p:spTgt>
                                        </p:tgtEl>
                                        <p:attrNameLst>
                                          <p:attrName>style.visibility</p:attrName>
                                        </p:attrNameLst>
                                      </p:cBhvr>
                                      <p:to>
                                        <p:strVal val="visible"/>
                                      </p:to>
                                    </p:set>
                                    <p:anim calcmode="lin" valueType="num">
                                      <p:cBhvr additive="base">
                                        <p:cTn id="7" dur="500" fill="hold"/>
                                        <p:tgtEl>
                                          <p:spTgt spid="93186">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3186">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3186">
                                            <p:txEl>
                                              <p:pRg st="8" end="8"/>
                                            </p:txEl>
                                          </p:spTgt>
                                        </p:tgtEl>
                                        <p:attrNameLst>
                                          <p:attrName>style.visibility</p:attrName>
                                        </p:attrNameLst>
                                      </p:cBhvr>
                                      <p:to>
                                        <p:strVal val="visible"/>
                                      </p:to>
                                    </p:set>
                                    <p:anim calcmode="lin" valueType="num">
                                      <p:cBhvr additive="base">
                                        <p:cTn id="11" dur="500" fill="hold"/>
                                        <p:tgtEl>
                                          <p:spTgt spid="93186">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318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34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blinds(horizontal)">
                                      <p:cBhvr>
                                        <p:cTn id="2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3" name="Picture 5" descr="220px-Locke-John-LO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1" y="165100"/>
            <a:ext cx="157797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4" name="AutoShape 6"/>
          <p:cNvSpPr>
            <a:spLocks noChangeArrowheads="1"/>
          </p:cNvSpPr>
          <p:nvPr/>
        </p:nvSpPr>
        <p:spPr bwMode="auto">
          <a:xfrm>
            <a:off x="4191000" y="990600"/>
            <a:ext cx="2133600" cy="914400"/>
          </a:xfrm>
          <a:prstGeom prst="wedgeRectCallout">
            <a:avLst>
              <a:gd name="adj1" fmla="val -114657"/>
              <a:gd name="adj2" fmla="val -53472"/>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lgn="ctr">
              <a:spcBef>
                <a:spcPct val="0"/>
              </a:spcBef>
              <a:buFontTx/>
              <a:buNone/>
            </a:pPr>
            <a:endParaRPr lang="en-US" altLang="en-US" sz="2400"/>
          </a:p>
        </p:txBody>
      </p:sp>
      <p:sp>
        <p:nvSpPr>
          <p:cNvPr id="90115" name="Text Box 7"/>
          <p:cNvSpPr txBox="1">
            <a:spLocks noChangeArrowheads="1"/>
          </p:cNvSpPr>
          <p:nvPr/>
        </p:nvSpPr>
        <p:spPr bwMode="auto">
          <a:xfrm>
            <a:off x="4343400" y="1066801"/>
            <a:ext cx="1981200"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50000"/>
              </a:spcBef>
              <a:buFontTx/>
              <a:buNone/>
            </a:pPr>
            <a:r>
              <a:rPr lang="en-US" altLang="en-US" sz="2400" b="1"/>
              <a:t>I wrote the following…</a:t>
            </a:r>
          </a:p>
        </p:txBody>
      </p:sp>
      <p:sp>
        <p:nvSpPr>
          <p:cNvPr id="90116" name="WordArt 4"/>
          <p:cNvSpPr>
            <a:spLocks noChangeArrowheads="1" noChangeShapeType="1" noTextEdit="1"/>
          </p:cNvSpPr>
          <p:nvPr/>
        </p:nvSpPr>
        <p:spPr bwMode="auto">
          <a:xfrm>
            <a:off x="3505200" y="152400"/>
            <a:ext cx="4762500" cy="571500"/>
          </a:xfrm>
          <a:prstGeom prst="rect">
            <a:avLst/>
          </a:prstGeom>
        </p:spPr>
        <p:txBody>
          <a:bodyPr wrap="none" fromWordArt="1">
            <a:prstTxWarp prst="textPlain">
              <a:avLst>
                <a:gd name="adj" fmla="val 50000"/>
              </a:avLst>
            </a:prstTxWarp>
          </a:bodyPr>
          <a:lstStyle/>
          <a:p>
            <a:pPr algn="ctr"/>
            <a:r>
              <a:rPr lang="en-US" sz="3200" kern="10">
                <a:ln w="12700">
                  <a:solidFill>
                    <a:srgbClr val="3333CC"/>
                  </a:solidFill>
                  <a:round/>
                  <a:headEnd/>
                  <a:tailEnd/>
                </a:ln>
                <a:solidFill>
                  <a:srgbClr val="B2B2B2">
                    <a:alpha val="50195"/>
                  </a:srgbClr>
                </a:solidFill>
                <a:effectLst>
                  <a:outerShdw blurRad="63500" dist="45791" dir="2021404" algn="ctr" rotWithShape="0">
                    <a:srgbClr val="9999FF"/>
                  </a:outerShdw>
                </a:effectLst>
                <a:latin typeface="Arial Black" charset="0"/>
                <a:ea typeface="Arial Black" charset="0"/>
                <a:cs typeface="Arial Black" charset="0"/>
              </a:rPr>
              <a:t>John Locke's views...</a:t>
            </a:r>
          </a:p>
        </p:txBody>
      </p:sp>
      <p:sp>
        <p:nvSpPr>
          <p:cNvPr id="82949" name="Text Box 8"/>
          <p:cNvSpPr txBox="1">
            <a:spLocks noChangeArrowheads="1"/>
          </p:cNvSpPr>
          <p:nvPr/>
        </p:nvSpPr>
        <p:spPr bwMode="auto">
          <a:xfrm>
            <a:off x="1752600" y="2286001"/>
            <a:ext cx="8610600" cy="434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50000"/>
              </a:spcBef>
              <a:buFontTx/>
              <a:buAutoNum type="arabicPeriod"/>
            </a:pPr>
            <a:r>
              <a:rPr lang="ja-JP" altLang="en-US" sz="2400"/>
              <a:t>“</a:t>
            </a:r>
            <a:r>
              <a:rPr lang="en-US" altLang="ja-JP" sz="2400"/>
              <a:t>All people are free, equal, and have </a:t>
            </a:r>
            <a:r>
              <a:rPr lang="ja-JP" altLang="en-US" sz="2400" b="1"/>
              <a:t>‘</a:t>
            </a:r>
            <a:r>
              <a:rPr lang="en-US" altLang="ja-JP" sz="2400" b="1"/>
              <a:t>natural rights</a:t>
            </a:r>
            <a:r>
              <a:rPr lang="ja-JP" altLang="en-US" sz="2400" b="1"/>
              <a:t>’</a:t>
            </a:r>
            <a:r>
              <a:rPr lang="en-US" altLang="ja-JP" sz="2400"/>
              <a:t> </a:t>
            </a:r>
            <a:r>
              <a:rPr lang="en-US" altLang="ja-JP" sz="2400" b="1"/>
              <a:t>of life, liberty, and property</a:t>
            </a:r>
            <a:r>
              <a:rPr lang="en-US" altLang="ja-JP" sz="2400"/>
              <a:t>, that rulers cannot take away!</a:t>
            </a:r>
            <a:r>
              <a:rPr lang="ja-JP" altLang="en-US" sz="2400"/>
              <a:t>”</a:t>
            </a:r>
            <a:endParaRPr lang="en-US" altLang="ja-JP" sz="2400"/>
          </a:p>
          <a:p>
            <a:pPr>
              <a:spcBef>
                <a:spcPct val="50000"/>
              </a:spcBef>
              <a:buFontTx/>
              <a:buAutoNum type="arabicPeriod"/>
            </a:pPr>
            <a:r>
              <a:rPr lang="ja-JP" altLang="en-US" sz="2400"/>
              <a:t>“</a:t>
            </a:r>
            <a:r>
              <a:rPr lang="en-US" altLang="ja-JP" sz="2400"/>
              <a:t>All original power </a:t>
            </a:r>
            <a:r>
              <a:rPr lang="en-US" altLang="ja-JP" sz="2400" b="1"/>
              <a:t>resides in the people</a:t>
            </a:r>
            <a:r>
              <a:rPr lang="en-US" altLang="ja-JP" sz="2400"/>
              <a:t>, and they consent to enter into a </a:t>
            </a:r>
            <a:r>
              <a:rPr lang="ja-JP" altLang="en-US" sz="2400" b="1"/>
              <a:t>‘</a:t>
            </a:r>
            <a:r>
              <a:rPr lang="en-US" altLang="ja-JP" sz="2400" b="1"/>
              <a:t>social contract</a:t>
            </a:r>
            <a:r>
              <a:rPr lang="ja-JP" altLang="en-US" sz="2400"/>
              <a:t>’</a:t>
            </a:r>
            <a:r>
              <a:rPr lang="en-US" altLang="ja-JP" sz="2400"/>
              <a:t> among themselves to form a government to protect their rights!</a:t>
            </a:r>
            <a:r>
              <a:rPr lang="ja-JP" altLang="en-US" sz="2400"/>
              <a:t>”</a:t>
            </a:r>
            <a:endParaRPr lang="en-US" altLang="ja-JP" sz="2400"/>
          </a:p>
          <a:p>
            <a:pPr>
              <a:spcBef>
                <a:spcPct val="50000"/>
              </a:spcBef>
              <a:buFontTx/>
              <a:buAutoNum type="arabicPeriod"/>
            </a:pPr>
            <a:r>
              <a:rPr lang="ja-JP" altLang="en-US" sz="2400"/>
              <a:t>“</a:t>
            </a:r>
            <a:r>
              <a:rPr lang="en-US" altLang="ja-JP" sz="2400"/>
              <a:t>Government</a:t>
            </a:r>
            <a:r>
              <a:rPr lang="ja-JP" altLang="en-US" sz="2400"/>
              <a:t>’</a:t>
            </a:r>
            <a:r>
              <a:rPr lang="en-US" altLang="ja-JP" sz="2400"/>
              <a:t>s </a:t>
            </a:r>
            <a:r>
              <a:rPr lang="en-US" altLang="ja-JP" sz="2400" b="1"/>
              <a:t>powers are</a:t>
            </a:r>
            <a:r>
              <a:rPr lang="en-US" altLang="ja-JP" sz="2400"/>
              <a:t> </a:t>
            </a:r>
            <a:r>
              <a:rPr lang="en-US" altLang="ja-JP" sz="2400" b="1"/>
              <a:t>limited</a:t>
            </a:r>
            <a:r>
              <a:rPr lang="en-US" altLang="ja-JP" sz="2400"/>
              <a:t> to those the people have consented to give it!</a:t>
            </a:r>
            <a:r>
              <a:rPr lang="ja-JP" altLang="en-US" sz="2400"/>
              <a:t>”</a:t>
            </a:r>
            <a:endParaRPr lang="en-US" altLang="ja-JP" sz="2400"/>
          </a:p>
          <a:p>
            <a:pPr>
              <a:spcBef>
                <a:spcPct val="50000"/>
              </a:spcBef>
              <a:buFontTx/>
              <a:buAutoNum type="arabicPeriod"/>
            </a:pPr>
            <a:r>
              <a:rPr lang="ja-JP" altLang="en-US" sz="2400"/>
              <a:t>“</a:t>
            </a:r>
            <a:r>
              <a:rPr lang="en-US" altLang="ja-JP" sz="2400"/>
              <a:t>Whenever government becomes a threat to the people</a:t>
            </a:r>
            <a:r>
              <a:rPr lang="ja-JP" altLang="en-US" sz="2400"/>
              <a:t>’</a:t>
            </a:r>
            <a:r>
              <a:rPr lang="en-US" altLang="ja-JP" sz="2400"/>
              <a:t>s </a:t>
            </a:r>
            <a:r>
              <a:rPr lang="en-US" altLang="ja-JP" sz="2400" b="1"/>
              <a:t>natural rights</a:t>
            </a:r>
            <a:r>
              <a:rPr lang="en-US" altLang="ja-JP" sz="2400"/>
              <a:t>, it breaks the</a:t>
            </a:r>
            <a:r>
              <a:rPr lang="en-US" altLang="ja-JP" sz="2400" b="1"/>
              <a:t> social contract</a:t>
            </a:r>
            <a:r>
              <a:rPr lang="en-US" altLang="ja-JP" sz="2400"/>
              <a:t>, and the people have the right to </a:t>
            </a:r>
            <a:r>
              <a:rPr lang="en-US" altLang="ja-JP" sz="2400" b="1"/>
              <a:t>overthrow it</a:t>
            </a:r>
            <a:r>
              <a:rPr lang="en-US" altLang="ja-JP" sz="2400"/>
              <a:t>!</a:t>
            </a:r>
            <a:r>
              <a:rPr lang="ja-JP" altLang="en-US" sz="2400"/>
              <a:t>”</a:t>
            </a:r>
            <a:endParaRPr lang="en-US" altLang="en-US" sz="2400"/>
          </a:p>
        </p:txBody>
      </p:sp>
    </p:spTree>
    <p:extLst>
      <p:ext uri="{BB962C8B-B14F-4D97-AF65-F5344CB8AC3E}">
        <p14:creationId xmlns:p14="http://schemas.microsoft.com/office/powerpoint/2010/main" val="1600064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2949">
                                            <p:txEl>
                                              <p:pRg st="0" end="0"/>
                                            </p:txEl>
                                          </p:spTgt>
                                        </p:tgtEl>
                                        <p:attrNameLst>
                                          <p:attrName>style.visibility</p:attrName>
                                        </p:attrNameLst>
                                      </p:cBhvr>
                                      <p:to>
                                        <p:strVal val="visible"/>
                                      </p:to>
                                    </p:set>
                                    <p:anim calcmode="lin" valueType="num">
                                      <p:cBhvr additive="base">
                                        <p:cTn id="7" dur="500" fill="hold"/>
                                        <p:tgtEl>
                                          <p:spTgt spid="8294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82949">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82949">
                                            <p:txEl>
                                              <p:pRg st="2" end="2"/>
                                            </p:txEl>
                                          </p:spTgt>
                                        </p:tgtEl>
                                        <p:attrNameLst>
                                          <p:attrName>style.visibility</p:attrName>
                                        </p:attrNameLst>
                                      </p:cBhvr>
                                      <p:to>
                                        <p:strVal val="visible"/>
                                      </p:to>
                                    </p:set>
                                    <p:anim calcmode="lin" valueType="num">
                                      <p:cBhvr additive="base">
                                        <p:cTn id="17" dur="500"/>
                                        <p:tgtEl>
                                          <p:spTgt spid="82949">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82949">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82949">
                                            <p:txEl>
                                              <p:pRg st="3" end="3"/>
                                            </p:txEl>
                                          </p:spTgt>
                                        </p:tgtEl>
                                        <p:attrNameLst>
                                          <p:attrName>style.visibility</p:attrName>
                                        </p:attrNameLst>
                                      </p:cBhvr>
                                      <p:to>
                                        <p:strVal val="visible"/>
                                      </p:to>
                                    </p:set>
                                    <p:animEffect transition="in" filter="checkerboard(across)">
                                      <p:cBhvr>
                                        <p:cTn id="23" dur="500"/>
                                        <p:tgtEl>
                                          <p:spTgt spid="829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WordArt 4"/>
          <p:cNvSpPr>
            <a:spLocks noChangeArrowheads="1" noChangeShapeType="1" noTextEdit="1"/>
          </p:cNvSpPr>
          <p:nvPr/>
        </p:nvSpPr>
        <p:spPr bwMode="auto">
          <a:xfrm>
            <a:off x="2438400" y="304800"/>
            <a:ext cx="6858000" cy="558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blurRad="63500" dist="35921" dir="2700000" algn="ctr" rotWithShape="0">
                    <a:srgbClr val="990000"/>
                  </a:outerShdw>
                </a:effectLst>
                <a:latin typeface="Impact" charset="0"/>
                <a:ea typeface="Impact" charset="0"/>
                <a:cs typeface="Impact" charset="0"/>
              </a:rPr>
              <a:t>Thomas Paine and "Common Sense"</a:t>
            </a:r>
          </a:p>
        </p:txBody>
      </p:sp>
      <p:sp>
        <p:nvSpPr>
          <p:cNvPr id="84995" name="Text Box 6"/>
          <p:cNvSpPr txBox="1">
            <a:spLocks noChangeArrowheads="1"/>
          </p:cNvSpPr>
          <p:nvPr/>
        </p:nvSpPr>
        <p:spPr bwMode="auto">
          <a:xfrm>
            <a:off x="584200" y="1066801"/>
            <a:ext cx="11442700" cy="1692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50000"/>
              </a:spcBef>
              <a:buFontTx/>
              <a:buNone/>
            </a:pPr>
            <a:r>
              <a:rPr lang="en-US" altLang="en-US" sz="2600" dirty="0"/>
              <a:t>P</a:t>
            </a:r>
            <a:r>
              <a:rPr lang="en-US" altLang="en-US" sz="2600" dirty="0" smtClean="0"/>
              <a:t>amphlet called </a:t>
            </a:r>
            <a:r>
              <a:rPr lang="en-US" altLang="en-US" sz="2600" b="1" i="1" u="sng" dirty="0" smtClean="0"/>
              <a:t>Common </a:t>
            </a:r>
            <a:r>
              <a:rPr lang="en-US" altLang="en-US" sz="2600" b="1" i="1" u="sng" dirty="0"/>
              <a:t>Sense</a:t>
            </a:r>
            <a:r>
              <a:rPr lang="en-US" altLang="en-US" sz="2600" i="1" dirty="0"/>
              <a:t> (</a:t>
            </a:r>
            <a:r>
              <a:rPr lang="en-US" altLang="en-US" sz="2600" dirty="0" smtClean="0"/>
              <a:t>Jan. 1776)</a:t>
            </a:r>
            <a:endParaRPr lang="en-US" altLang="en-US" sz="2600" dirty="0"/>
          </a:p>
          <a:p>
            <a:pPr>
              <a:spcBef>
                <a:spcPct val="50000"/>
              </a:spcBef>
              <a:buFont typeface="Wingdings" charset="2"/>
              <a:buChar char="Ø"/>
            </a:pPr>
            <a:r>
              <a:rPr lang="en-US" altLang="en-US" sz="2600" dirty="0" smtClean="0"/>
              <a:t> </a:t>
            </a:r>
            <a:r>
              <a:rPr lang="en-US" altLang="en-US" sz="2600" b="1" u="sng" dirty="0" smtClean="0"/>
              <a:t>Challenged the King’s rule</a:t>
            </a:r>
            <a:r>
              <a:rPr lang="en-US" altLang="en-US" sz="2600" dirty="0" smtClean="0"/>
              <a:t> in the colonies</a:t>
            </a:r>
          </a:p>
          <a:p>
            <a:pPr>
              <a:spcBef>
                <a:spcPct val="50000"/>
              </a:spcBef>
              <a:buFont typeface="Wingdings" charset="2"/>
              <a:buChar char="Ø"/>
            </a:pPr>
            <a:r>
              <a:rPr lang="en-US" altLang="en-US" sz="2600" dirty="0"/>
              <a:t> </a:t>
            </a:r>
            <a:r>
              <a:rPr lang="en-US" altLang="en-US" sz="2600" b="1" u="sng" dirty="0" smtClean="0"/>
              <a:t>Independence</a:t>
            </a:r>
            <a:r>
              <a:rPr lang="en-US" altLang="en-US" sz="2600" dirty="0" smtClean="0"/>
              <a:t> </a:t>
            </a:r>
            <a:r>
              <a:rPr lang="en-US" altLang="en-US" sz="2600" dirty="0"/>
              <a:t>from Great </a:t>
            </a:r>
            <a:r>
              <a:rPr lang="en-US" altLang="en-US" sz="2600" dirty="0" smtClean="0"/>
              <a:t>Britain!</a:t>
            </a:r>
            <a:endParaRPr lang="en-US" altLang="en-US" sz="2600" dirty="0"/>
          </a:p>
        </p:txBody>
      </p:sp>
      <p:pic>
        <p:nvPicPr>
          <p:cNvPr id="1026" name="Picture 2" descr="mage result for thomas paine quo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2759572"/>
            <a:ext cx="7734300" cy="3931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655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4524" y="147935"/>
            <a:ext cx="6238760" cy="830997"/>
          </a:xfrm>
          <a:prstGeom prst="rect">
            <a:avLst/>
          </a:prstGeom>
          <a:noFill/>
        </p:spPr>
        <p:txBody>
          <a:bodyPr wrap="none" lIns="91440" tIns="45720" rIns="91440" bIns="45720">
            <a:spAutoFit/>
          </a:bodyPr>
          <a:lstStyle/>
          <a:p>
            <a:pPr algn="ctr"/>
            <a:r>
              <a:rPr lang="en-US" sz="4800" b="1" dirty="0" smtClean="0">
                <a:ln w="9525">
                  <a:solidFill>
                    <a:schemeClr val="bg1"/>
                  </a:solidFill>
                  <a:prstDash val="solid"/>
                </a:ln>
                <a:effectLst>
                  <a:outerShdw blurRad="12700" dist="38100" dir="2700000" algn="tl" rotWithShape="0">
                    <a:schemeClr val="bg1">
                      <a:lumMod val="50000"/>
                    </a:schemeClr>
                  </a:outerShdw>
                </a:effectLst>
              </a:rPr>
              <a:t>What was the purpose?</a:t>
            </a:r>
            <a:endParaRPr lang="en-US" sz="48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Text Box 5"/>
          <p:cNvSpPr txBox="1">
            <a:spLocks noChangeArrowheads="1"/>
          </p:cNvSpPr>
          <p:nvPr/>
        </p:nvSpPr>
        <p:spPr bwMode="auto">
          <a:xfrm>
            <a:off x="266700" y="1315898"/>
            <a:ext cx="10083800" cy="1477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marL="0" marR="0" lvl="0" indent="0" algn="ctr" defTabSz="914400" eaLnBrk="1" fontAlgn="auto" latinLnBrk="0" hangingPunct="1">
              <a:lnSpc>
                <a:spcPct val="100000"/>
              </a:lnSpc>
              <a:spcBef>
                <a:spcPct val="50000"/>
              </a:spcBef>
              <a:spcAft>
                <a:spcPts val="0"/>
              </a:spcAft>
              <a:buClrTx/>
              <a:buSzTx/>
              <a:buNone/>
              <a:tabLst/>
              <a:defRPr/>
            </a:pPr>
            <a:r>
              <a:rPr lang="en-US" altLang="en-US" sz="3600" dirty="0" smtClean="0"/>
              <a:t>The Declaration was seen as a way to </a:t>
            </a:r>
          </a:p>
          <a:p>
            <a:pPr marL="0" marR="0" lvl="0" indent="0" algn="ctr" defTabSz="914400" eaLnBrk="1" fontAlgn="auto" latinLnBrk="0" hangingPunct="1">
              <a:lnSpc>
                <a:spcPct val="100000"/>
              </a:lnSpc>
              <a:spcBef>
                <a:spcPct val="50000"/>
              </a:spcBef>
              <a:spcAft>
                <a:spcPts val="0"/>
              </a:spcAft>
              <a:buClrTx/>
              <a:buSzTx/>
              <a:buNone/>
              <a:tabLst/>
              <a:defRPr/>
            </a:pPr>
            <a:r>
              <a:rPr lang="en-US" altLang="en-US" sz="3600" b="1" u="sng" dirty="0" smtClean="0"/>
              <a:t>UNITE</a:t>
            </a:r>
            <a:r>
              <a:rPr lang="en-US" altLang="en-US" sz="3600" dirty="0" smtClean="0"/>
              <a:t> the colonists!</a:t>
            </a:r>
          </a:p>
        </p:txBody>
      </p:sp>
      <p:sp>
        <p:nvSpPr>
          <p:cNvPr id="4" name="Rectangle 3"/>
          <p:cNvSpPr/>
          <p:nvPr/>
        </p:nvSpPr>
        <p:spPr>
          <a:xfrm>
            <a:off x="0" y="3272135"/>
            <a:ext cx="7302500" cy="1938992"/>
          </a:xfrm>
          <a:prstGeom prst="rect">
            <a:avLst/>
          </a:prstGeom>
          <a:noFill/>
        </p:spPr>
        <p:txBody>
          <a:bodyPr wrap="square" lIns="91440" tIns="45720" rIns="91440" bIns="45720">
            <a:spAutoFit/>
          </a:bodyPr>
          <a:lstStyle/>
          <a:p>
            <a:pPr algn="ctr"/>
            <a:r>
              <a:rPr lang="en-US" sz="4000" b="1" dirty="0" smtClean="0">
                <a:ln w="22225">
                  <a:solidFill>
                    <a:schemeClr val="accent2"/>
                  </a:solidFill>
                  <a:prstDash val="solid"/>
                </a:ln>
                <a:solidFill>
                  <a:schemeClr val="accent2">
                    <a:lumMod val="40000"/>
                    <a:lumOff val="60000"/>
                  </a:schemeClr>
                </a:solidFill>
              </a:rPr>
              <a:t>Colonists who remained loyal to Britain would be considered TRAITORS!</a:t>
            </a:r>
            <a:endParaRPr lang="en-US" sz="4000" b="1" dirty="0">
              <a:ln w="22225">
                <a:solidFill>
                  <a:schemeClr val="accent2"/>
                </a:solidFill>
                <a:prstDash val="solid"/>
              </a:ln>
              <a:solidFill>
                <a:schemeClr val="accent2">
                  <a:lumMod val="40000"/>
                  <a:lumOff val="60000"/>
                </a:schemeClr>
              </a:solidFill>
            </a:endParaRPr>
          </a:p>
        </p:txBody>
      </p:sp>
      <p:pic>
        <p:nvPicPr>
          <p:cNvPr id="11266" name="Picture 2" descr="mage result for trai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2500" y="2830294"/>
            <a:ext cx="39909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853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1266"/>
                                        </p:tgtEl>
                                        <p:attrNameLst>
                                          <p:attrName>style.visibility</p:attrName>
                                        </p:attrNameLst>
                                      </p:cBhvr>
                                      <p:to>
                                        <p:strVal val="visible"/>
                                      </p:to>
                                    </p:set>
                                    <p:anim calcmode="lin" valueType="num">
                                      <p:cBhvr additive="base">
                                        <p:cTn id="15" dur="500" fill="hold"/>
                                        <p:tgtEl>
                                          <p:spTgt spid="11266"/>
                                        </p:tgtEl>
                                        <p:attrNameLst>
                                          <p:attrName>ppt_x</p:attrName>
                                        </p:attrNameLst>
                                      </p:cBhvr>
                                      <p:tavLst>
                                        <p:tav tm="0">
                                          <p:val>
                                            <p:strVal val="#ppt_x"/>
                                          </p:val>
                                        </p:tav>
                                        <p:tav tm="100000">
                                          <p:val>
                                            <p:strVal val="#ppt_x"/>
                                          </p:val>
                                        </p:tav>
                                      </p:tavLst>
                                    </p:anim>
                                    <p:anim calcmode="lin" valueType="num">
                                      <p:cBhvr additive="base">
                                        <p:cTn id="16"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67939" y="0"/>
            <a:ext cx="7246536" cy="1323439"/>
          </a:xfrm>
          <a:prstGeom prst="rect">
            <a:avLst/>
          </a:prstGeom>
          <a:noFill/>
        </p:spPr>
        <p:txBody>
          <a:bodyPr wrap="none" lIns="91440" tIns="45720" rIns="91440" bIns="45720">
            <a:spAutoFit/>
          </a:bodyPr>
          <a:lstStyle/>
          <a:p>
            <a:pPr algn="ctr"/>
            <a:r>
              <a:rPr lang="en-US" sz="4000" b="1" dirty="0" smtClean="0">
                <a:ln w="9525">
                  <a:solidFill>
                    <a:schemeClr val="bg1"/>
                  </a:solidFill>
                  <a:prstDash val="solid"/>
                </a:ln>
                <a:effectLst>
                  <a:outerShdw blurRad="12700" dist="38100" dir="2700000" algn="tl" rotWithShape="0">
                    <a:schemeClr val="bg1">
                      <a:lumMod val="50000"/>
                    </a:schemeClr>
                  </a:outerShdw>
                </a:effectLst>
              </a:rPr>
              <a:t>The Declaration of Independence</a:t>
            </a:r>
          </a:p>
          <a:p>
            <a:pPr algn="ctr"/>
            <a:r>
              <a:rPr lang="en-US" sz="4000" b="1" dirty="0">
                <a:ln w="9525">
                  <a:solidFill>
                    <a:schemeClr val="bg1"/>
                  </a:solidFill>
                  <a:prstDash val="solid"/>
                </a:ln>
                <a:effectLst>
                  <a:outerShdw blurRad="12700" dist="38100" dir="2700000" algn="tl" rotWithShape="0">
                    <a:schemeClr val="bg1">
                      <a:lumMod val="50000"/>
                    </a:schemeClr>
                  </a:outerShdw>
                </a:effectLst>
              </a:rPr>
              <a:t>h</a:t>
            </a:r>
            <a:r>
              <a:rPr lang="en-US" sz="4000" b="1" dirty="0" smtClean="0">
                <a:ln w="9525">
                  <a:solidFill>
                    <a:schemeClr val="bg1"/>
                  </a:solidFill>
                  <a:prstDash val="solid"/>
                </a:ln>
                <a:effectLst>
                  <a:outerShdw blurRad="12700" dist="38100" dir="2700000" algn="tl" rotWithShape="0">
                    <a:schemeClr val="bg1">
                      <a:lumMod val="50000"/>
                    </a:schemeClr>
                  </a:outerShdw>
                </a:effectLst>
              </a:rPr>
              <a:t>as FOUR major parts:</a:t>
            </a:r>
            <a:endParaRPr lang="en-US" sz="4000" b="1" dirty="0">
              <a:ln w="9525">
                <a:solidFill>
                  <a:schemeClr val="bg1"/>
                </a:solidFill>
                <a:prstDash val="solid"/>
              </a:ln>
              <a:effectLst>
                <a:outerShdw blurRad="12700" dist="38100" dir="2700000" algn="tl" rotWithShape="0">
                  <a:schemeClr val="bg1">
                    <a:lumMod val="50000"/>
                  </a:schemeClr>
                </a:outerShdw>
              </a:effectLst>
            </a:endParaRPr>
          </a:p>
        </p:txBody>
      </p:sp>
      <p:sp>
        <p:nvSpPr>
          <p:cNvPr id="5" name="Text Box 5"/>
          <p:cNvSpPr txBox="1">
            <a:spLocks noChangeArrowheads="1"/>
          </p:cNvSpPr>
          <p:nvPr/>
        </p:nvSpPr>
        <p:spPr bwMode="auto">
          <a:xfrm>
            <a:off x="279400" y="1371600"/>
            <a:ext cx="10083800" cy="289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marL="514350" indent="-514350">
              <a:spcBef>
                <a:spcPct val="50000"/>
              </a:spcBef>
              <a:buFontTx/>
              <a:buAutoNum type="arabicPeriod"/>
            </a:pPr>
            <a:r>
              <a:rPr lang="en-US" altLang="en-US" sz="2800" b="1" dirty="0" smtClean="0"/>
              <a:t>The Preamble</a:t>
            </a:r>
            <a:r>
              <a:rPr lang="en-US" altLang="en-US" sz="2800" dirty="0" smtClean="0"/>
              <a:t> – describes WHY the colonists are seeking their independence.</a:t>
            </a:r>
          </a:p>
          <a:p>
            <a:pPr marL="514350" indent="-514350">
              <a:spcBef>
                <a:spcPct val="50000"/>
              </a:spcBef>
              <a:buFontTx/>
              <a:buAutoNum type="arabicPeriod"/>
            </a:pPr>
            <a:r>
              <a:rPr lang="en-US" altLang="en-US" sz="2800" b="1" dirty="0" smtClean="0"/>
              <a:t>The Declaration of Rights</a:t>
            </a:r>
            <a:endParaRPr lang="en-US" altLang="en-US" sz="2800" dirty="0"/>
          </a:p>
          <a:p>
            <a:pPr marL="514350" indent="-514350">
              <a:spcBef>
                <a:spcPct val="50000"/>
              </a:spcBef>
              <a:buFontTx/>
              <a:buAutoNum type="arabicPeriod"/>
            </a:pPr>
            <a:r>
              <a:rPr lang="en-US" altLang="en-US" sz="2800" b="1" dirty="0" smtClean="0"/>
              <a:t>The List of Grievances</a:t>
            </a:r>
          </a:p>
          <a:p>
            <a:pPr marL="514350" indent="-514350">
              <a:spcBef>
                <a:spcPct val="50000"/>
              </a:spcBef>
              <a:buFontTx/>
              <a:buAutoNum type="arabicPeriod"/>
            </a:pPr>
            <a:r>
              <a:rPr lang="en-US" altLang="en-US" sz="2800" b="1" dirty="0" smtClean="0"/>
              <a:t>The Formal Declaration of Independence</a:t>
            </a:r>
            <a:endParaRPr lang="en-US" altLang="en-US" sz="2800" b="1" dirty="0"/>
          </a:p>
        </p:txBody>
      </p:sp>
      <p:pic>
        <p:nvPicPr>
          <p:cNvPr id="10242" name="Picture 2" descr="mage result for declaration of independ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9957" y="4438650"/>
            <a:ext cx="4762500" cy="241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790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extBox 3"/>
          <p:cNvSpPr txBox="1">
            <a:spLocks noChangeArrowheads="1"/>
          </p:cNvSpPr>
          <p:nvPr/>
        </p:nvSpPr>
        <p:spPr bwMode="auto">
          <a:xfrm>
            <a:off x="381000" y="228600"/>
            <a:ext cx="116459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r>
              <a:rPr lang="en-US" altLang="en-US" sz="2800" u="sng" dirty="0" smtClean="0"/>
              <a:t>PREAMBLE</a:t>
            </a:r>
            <a:r>
              <a:rPr lang="en-US" altLang="en-US" sz="2800" b="1" i="1" dirty="0" smtClean="0"/>
              <a:t>: “When </a:t>
            </a:r>
            <a:r>
              <a:rPr lang="en-US" altLang="en-US" sz="2800" b="1" i="1" dirty="0"/>
              <a:t>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 </a:t>
            </a:r>
          </a:p>
          <a:p>
            <a:pPr>
              <a:spcBef>
                <a:spcPct val="0"/>
              </a:spcBef>
              <a:buFontTx/>
              <a:buNone/>
            </a:pPr>
            <a:r>
              <a:rPr lang="en-US" altLang="en-US" sz="2800" dirty="0"/>
              <a:t>– Thomas Jefferson </a:t>
            </a:r>
            <a:r>
              <a:rPr lang="en-US" altLang="en-US" sz="2800" i="1" dirty="0"/>
              <a:t>Declaration of Independence</a:t>
            </a:r>
            <a:endParaRPr lang="en-US" altLang="en-US" sz="2800" dirty="0"/>
          </a:p>
        </p:txBody>
      </p:sp>
      <p:sp>
        <p:nvSpPr>
          <p:cNvPr id="5" name="Rectangle 4"/>
          <p:cNvSpPr/>
          <p:nvPr/>
        </p:nvSpPr>
        <p:spPr>
          <a:xfrm>
            <a:off x="1922011" y="3956705"/>
            <a:ext cx="7611379" cy="2308324"/>
          </a:xfrm>
          <a:prstGeom prst="rect">
            <a:avLst/>
          </a:prstGeom>
          <a:noFill/>
        </p:spPr>
        <p:txBody>
          <a:bodyPr wrap="none">
            <a:spAutoFit/>
          </a:bodyPr>
          <a:lstStyle/>
          <a:p>
            <a:pPr algn="ctr">
              <a:defRPr/>
            </a:pPr>
            <a:r>
              <a:rPr lang="en-US" sz="48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a typeface="ＭＳ Ｐゴシック" charset="0"/>
              </a:rPr>
              <a:t>What KEY ideas/words</a:t>
            </a:r>
          </a:p>
          <a:p>
            <a:pPr algn="ctr">
              <a:defRPr/>
            </a:pPr>
            <a:r>
              <a:rPr lang="en-US" sz="48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a typeface="ＭＳ Ｐゴシック" charset="0"/>
              </a:rPr>
              <a:t>do you see that show </a:t>
            </a:r>
          </a:p>
          <a:p>
            <a:pPr algn="ctr">
              <a:defRPr/>
            </a:pPr>
            <a:r>
              <a:rPr lang="en-US" sz="48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ea typeface="ＭＳ Ｐゴシック" charset="0"/>
              </a:rPr>
              <a:t>this idea of “independence”?</a:t>
            </a:r>
          </a:p>
        </p:txBody>
      </p:sp>
    </p:spTree>
    <p:extLst>
      <p:ext uri="{BB962C8B-B14F-4D97-AF65-F5344CB8AC3E}">
        <p14:creationId xmlns:p14="http://schemas.microsoft.com/office/powerpoint/2010/main" val="1483018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tjeffers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213100" cy="4120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3530600" y="266701"/>
            <a:ext cx="82296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charset="-128"/>
              </a:defRPr>
            </a:lvl1pPr>
            <a:lvl2pPr marL="742950" indent="-285750">
              <a:spcBef>
                <a:spcPct val="20000"/>
              </a:spcBef>
              <a:buChar char="–"/>
              <a:defRPr sz="2800">
                <a:solidFill>
                  <a:schemeClr val="tx1"/>
                </a:solidFill>
                <a:latin typeface="Arial" charset="0"/>
                <a:ea typeface="ＭＳ Ｐゴシック" charset="-128"/>
              </a:defRPr>
            </a:lvl2pPr>
            <a:lvl3pPr marL="1143000" indent="-228600">
              <a:spcBef>
                <a:spcPct val="20000"/>
              </a:spcBef>
              <a:buChar char="•"/>
              <a:defRPr sz="2400">
                <a:solidFill>
                  <a:schemeClr val="tx1"/>
                </a:solidFill>
                <a:latin typeface="Arial" charset="0"/>
                <a:ea typeface="ＭＳ Ｐゴシック" charset="-128"/>
              </a:defRPr>
            </a:lvl3pPr>
            <a:lvl4pPr marL="1600200" indent="-228600">
              <a:spcBef>
                <a:spcPct val="20000"/>
              </a:spcBef>
              <a:buChar char="–"/>
              <a:defRPr sz="2000">
                <a:solidFill>
                  <a:schemeClr val="tx1"/>
                </a:solidFill>
                <a:latin typeface="Arial" charset="0"/>
                <a:ea typeface="ＭＳ Ｐゴシック" charset="-128"/>
              </a:defRPr>
            </a:lvl4pPr>
            <a:lvl5pPr marL="2057400" indent="-228600">
              <a:spcBef>
                <a:spcPct val="20000"/>
              </a:spcBef>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charset="-128"/>
              </a:defRPr>
            </a:lvl9pPr>
          </a:lstStyle>
          <a:p>
            <a:pPr>
              <a:spcBef>
                <a:spcPct val="0"/>
              </a:spcBef>
              <a:buFontTx/>
              <a:buNone/>
            </a:pPr>
            <a:r>
              <a:rPr lang="en-US" altLang="en-US" dirty="0"/>
              <a:t>“We hold these truths to be self-evident, that all men are created equal, that they are endowed by their Creator with certain unalienable Rights, that among these are </a:t>
            </a:r>
            <a:r>
              <a:rPr lang="en-US" altLang="en-US" b="1" u="sng" dirty="0"/>
              <a:t>Life, Liberty and the pursuit of Happiness</a:t>
            </a:r>
            <a:r>
              <a:rPr lang="en-US" altLang="en-US" dirty="0"/>
              <a:t>.”</a:t>
            </a:r>
          </a:p>
        </p:txBody>
      </p:sp>
      <p:sp>
        <p:nvSpPr>
          <p:cNvPr id="7" name="Rectangle 6"/>
          <p:cNvSpPr/>
          <p:nvPr/>
        </p:nvSpPr>
        <p:spPr>
          <a:xfrm>
            <a:off x="2984501" y="3492500"/>
            <a:ext cx="9207499" cy="2923877"/>
          </a:xfrm>
          <a:prstGeom prst="rect">
            <a:avLst/>
          </a:prstGeom>
          <a:noFill/>
        </p:spPr>
        <p:txBody>
          <a:bodyPr wrap="square">
            <a:spAutoFit/>
          </a:bodyPr>
          <a:lstStyle/>
          <a:p>
            <a:pPr algn="ctr">
              <a:defRPr/>
            </a:pPr>
            <a:r>
              <a:rPr lang="en-US" sz="4600" b="1" dirty="0">
                <a:ln w="1905"/>
                <a:solidFill>
                  <a:srgbClr val="FF0000"/>
                </a:solidFill>
                <a:effectLst>
                  <a:innerShdw blurRad="69850" dist="43180" dir="5400000">
                    <a:srgbClr val="000000">
                      <a:alpha val="65000"/>
                    </a:srgbClr>
                  </a:innerShdw>
                </a:effectLst>
                <a:ea typeface="ＭＳ Ｐゴシック" charset="0"/>
              </a:rPr>
              <a:t>What is MORE IMPORTANT...</a:t>
            </a:r>
          </a:p>
          <a:p>
            <a:pPr algn="ctr">
              <a:defRPr/>
            </a:pPr>
            <a:r>
              <a:rPr lang="en-US" sz="4600" b="1" dirty="0">
                <a:ln w="1905"/>
                <a:solidFill>
                  <a:srgbClr val="FF0000"/>
                </a:solidFill>
                <a:effectLst>
                  <a:innerShdw blurRad="69850" dist="43180" dir="5400000">
                    <a:srgbClr val="000000">
                      <a:alpha val="65000"/>
                    </a:srgbClr>
                  </a:innerShdw>
                </a:effectLst>
                <a:ea typeface="ＭＳ Ｐゴシック" charset="0"/>
              </a:rPr>
              <a:t>Locke’s “Life, Liberty, and Property” </a:t>
            </a:r>
          </a:p>
          <a:p>
            <a:pPr algn="ctr">
              <a:defRPr/>
            </a:pPr>
            <a:r>
              <a:rPr lang="en-US" sz="4600" b="1" dirty="0">
                <a:ln w="1905"/>
                <a:solidFill>
                  <a:srgbClr val="FF0000"/>
                </a:solidFill>
                <a:effectLst>
                  <a:innerShdw blurRad="69850" dist="43180" dir="5400000">
                    <a:srgbClr val="000000">
                      <a:alpha val="65000"/>
                    </a:srgbClr>
                  </a:innerShdw>
                </a:effectLst>
                <a:ea typeface="ＭＳ Ｐゴシック" charset="0"/>
              </a:rPr>
              <a:t>OR Jefferson’s “Life, Liberty, and </a:t>
            </a:r>
          </a:p>
          <a:p>
            <a:pPr algn="ctr">
              <a:defRPr/>
            </a:pPr>
            <a:r>
              <a:rPr lang="en-US" sz="4600" b="1" dirty="0">
                <a:ln w="1905"/>
                <a:solidFill>
                  <a:srgbClr val="FF0000"/>
                </a:solidFill>
                <a:effectLst>
                  <a:innerShdw blurRad="69850" dist="43180" dir="5400000">
                    <a:srgbClr val="000000">
                      <a:alpha val="65000"/>
                    </a:srgbClr>
                  </a:innerShdw>
                </a:effectLst>
                <a:ea typeface="ＭＳ Ｐゴシック" charset="0"/>
              </a:rPr>
              <a:t>the Pursuit of Happiness”?</a:t>
            </a:r>
          </a:p>
        </p:txBody>
      </p:sp>
    </p:spTree>
    <p:extLst>
      <p:ext uri="{BB962C8B-B14F-4D97-AF65-F5344CB8AC3E}">
        <p14:creationId xmlns:p14="http://schemas.microsoft.com/office/powerpoint/2010/main" val="14041511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95273" y="-25400"/>
            <a:ext cx="6334555" cy="830997"/>
          </a:xfrm>
          <a:prstGeom prst="rect">
            <a:avLst/>
          </a:prstGeom>
          <a:noFill/>
        </p:spPr>
        <p:txBody>
          <a:bodyPr wrap="none">
            <a:spAutoFit/>
          </a:bodyPr>
          <a:lstStyle/>
          <a:p>
            <a:pPr algn="ctr">
              <a:defRPr/>
            </a:pPr>
            <a:r>
              <a:rPr lang="en-US" sz="48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a typeface="ＭＳ Ｐゴシック" charset="0"/>
              </a:rPr>
              <a:t>Drafting the </a:t>
            </a:r>
            <a:r>
              <a:rPr lang="en-US" sz="48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a typeface="ＭＳ Ｐゴシック" charset="0"/>
              </a:rPr>
              <a:t>Declaration</a:t>
            </a:r>
          </a:p>
        </p:txBody>
      </p:sp>
      <p:pic>
        <p:nvPicPr>
          <p:cNvPr id="108546" name="Picture 4" descr="0545.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0549" y="869908"/>
            <a:ext cx="4064000" cy="5988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956519" y="2692400"/>
            <a:ext cx="4132478" cy="1446550"/>
          </a:xfrm>
          <a:prstGeom prst="rect">
            <a:avLst/>
          </a:prstGeom>
          <a:noFill/>
        </p:spPr>
        <p:txBody>
          <a:bodyPr wrap="none">
            <a:spAutoFit/>
          </a:bodyPr>
          <a:lstStyle/>
          <a:p>
            <a:pPr algn="ctr">
              <a:defRPr/>
            </a:pPr>
            <a:r>
              <a:rPr lang="en-US" sz="4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a typeface="ＭＳ Ｐゴシック" charset="0"/>
              </a:rPr>
              <a:t>What does this</a:t>
            </a:r>
          </a:p>
          <a:p>
            <a:pPr algn="ctr">
              <a:defRPr/>
            </a:pPr>
            <a:r>
              <a:rPr lang="en-US" sz="4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a typeface="ＭＳ Ｐゴシック" charset="0"/>
              </a:rPr>
              <a:t>p</a:t>
            </a:r>
            <a:r>
              <a:rPr lang="en-US" sz="4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a typeface="ＭＳ Ｐゴシック" charset="0"/>
              </a:rPr>
              <a:t>icture </a:t>
            </a:r>
            <a:r>
              <a:rPr lang="en-US" sz="4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a typeface="ＭＳ Ｐゴシック" charset="0"/>
              </a:rPr>
              <a:t>show us?</a:t>
            </a:r>
          </a:p>
        </p:txBody>
      </p:sp>
      <p:pic>
        <p:nvPicPr>
          <p:cNvPr id="2050" name="Picture 2" descr="mage result for draft of the declaration of independe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787" y="2259731"/>
            <a:ext cx="3366976" cy="2721844"/>
          </a:xfrm>
          <a:prstGeom prst="rect">
            <a:avLst/>
          </a:prstGeom>
          <a:noFill/>
          <a:extLst>
            <a:ext uri="{909E8E84-426E-40DD-AFC4-6F175D3DCCD1}">
              <a14:hiddenFill xmlns:a14="http://schemas.microsoft.com/office/drawing/2010/main">
                <a:solidFill>
                  <a:srgbClr val="FFFFFF"/>
                </a:solidFill>
              </a14:hiddenFill>
            </a:ext>
          </a:extLst>
        </p:spPr>
      </p:pic>
      <p:sp>
        <p:nvSpPr>
          <p:cNvPr id="2" name="Left Arrow 1"/>
          <p:cNvSpPr/>
          <p:nvPr/>
        </p:nvSpPr>
        <p:spPr>
          <a:xfrm>
            <a:off x="7826335" y="1765300"/>
            <a:ext cx="3575081" cy="927100"/>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9942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799</Words>
  <Application>Microsoft Macintosh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 Black</vt:lpstr>
      <vt:lpstr>Calibri</vt:lpstr>
      <vt:lpstr>Calibri Light</vt:lpstr>
      <vt:lpstr>Impact</vt:lpstr>
      <vt:lpstr>ＭＳ Ｐゴシック</vt:lpstr>
      <vt:lpstr>Wingdings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following colonial actions led to the Declaration of Independence:</dc:title>
  <dc:creator>Demarco Matthew</dc:creator>
  <cp:lastModifiedBy>Demarco Matthew</cp:lastModifiedBy>
  <cp:revision>3</cp:revision>
  <dcterms:created xsi:type="dcterms:W3CDTF">2016-10-28T18:13:49Z</dcterms:created>
  <dcterms:modified xsi:type="dcterms:W3CDTF">2016-10-28T18:19:06Z</dcterms:modified>
</cp:coreProperties>
</file>