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1" r:id="rId2"/>
    <p:sldId id="263" r:id="rId3"/>
    <p:sldId id="264" r:id="rId4"/>
    <p:sldId id="265" r:id="rId5"/>
    <p:sldId id="266" r:id="rId6"/>
    <p:sldId id="267" r:id="rId7"/>
    <p:sldId id="269" r:id="rId8"/>
    <p:sldId id="270" r:id="rId9"/>
    <p:sldId id="271" r:id="rId10"/>
    <p:sldId id="273" r:id="rId11"/>
    <p:sldId id="278" r:id="rId12"/>
    <p:sldId id="282" r:id="rId13"/>
    <p:sldId id="285" r:id="rId14"/>
    <p:sldId id="287" r:id="rId15"/>
    <p:sldId id="289" r:id="rId16"/>
    <p:sldId id="295" r:id="rId17"/>
    <p:sldId id="297" r:id="rId18"/>
    <p:sldId id="298"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8903C-2DF6-E841-B64D-83ED6AB9171F}" type="datetimeFigureOut">
              <a:rPr lang="en-US" smtClean="0"/>
              <a:t>10/28/16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C769D-397E-7246-84A8-7ECC7EB7D188}" type="slidenum">
              <a:rPr lang="en-US" smtClean="0"/>
              <a:t>‹#›</a:t>
            </a:fld>
            <a:endParaRPr lang="en-US"/>
          </a:p>
        </p:txBody>
      </p:sp>
    </p:spTree>
    <p:extLst>
      <p:ext uri="{BB962C8B-B14F-4D97-AF65-F5344CB8AC3E}">
        <p14:creationId xmlns:p14="http://schemas.microsoft.com/office/powerpoint/2010/main" val="4552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CEDE86FE-EF2C-7042-8D7C-57CD6F48F696}" type="slidenum">
              <a:rPr lang="en-US" sz="1200">
                <a:solidFill>
                  <a:prstClr val="black"/>
                </a:solidFill>
                <a:latin typeface="Times New Roman" charset="0"/>
              </a:rPr>
              <a:pPr/>
              <a:t>1</a:t>
            </a:fld>
            <a:endParaRPr lang="en-US" sz="1200">
              <a:solidFill>
                <a:prstClr val="black"/>
              </a:solidFill>
              <a:latin typeface="Times New Roman" charset="0"/>
            </a:endParaRPr>
          </a:p>
        </p:txBody>
      </p:sp>
    </p:spTree>
    <p:extLst>
      <p:ext uri="{BB962C8B-B14F-4D97-AF65-F5344CB8AC3E}">
        <p14:creationId xmlns:p14="http://schemas.microsoft.com/office/powerpoint/2010/main" val="155659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4096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defRPr/>
            </a:pPr>
            <a:r>
              <a:rPr lang="en-US" altLang="en-US" sz="1000" i="1" smtClean="0"/>
              <a:t>11</a:t>
            </a:r>
          </a:p>
        </p:txBody>
      </p:sp>
      <p:sp>
        <p:nvSpPr>
          <p:cNvPr id="409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4096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40966" name="Rectangle 6"/>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tLang="en-US">
              <a:latin typeface="Times New Roman" charset="0"/>
            </a:endParaRPr>
          </a:p>
        </p:txBody>
      </p:sp>
      <p:sp>
        <p:nvSpPr>
          <p:cNvPr id="40967"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2936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71B3B11-1AF8-214B-B74D-57A28845F52C}" type="slidenum">
              <a:rPr lang="en-US" altLang="en-US" sz="1200"/>
              <a:pPr/>
              <a:t>12</a:t>
            </a:fld>
            <a:endParaRPr lang="en-US" altLang="en-US" sz="12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a:ea typeface="ＭＳ Ｐゴシック" charset="-128"/>
              </a:rPr>
              <a:t>After the Massacre, people in Boston clamored for justice against the British soldiers involved in the shooting.  A colonial jury heard the case, and John Adams, a Boston lawyer, was hired to represent the soldiers.  Six of the soldiers were acquitted of all charges.  Two others were convicted on charges of manslaughter, and were punished by having their thumbs branded.  Captain Preston, who had led the British troops the night of the Massacre, was acquitted because the jury could not determine whether he had ordered his troops to fire into the crowd.</a:t>
            </a:r>
          </a:p>
          <a:p>
            <a:pPr eaLnBrk="1" hangingPunct="1"/>
            <a:endParaRPr lang="en-US" altLang="en-US">
              <a:ea typeface="ＭＳ Ｐゴシック" charset="-128"/>
            </a:endParaRPr>
          </a:p>
          <a:p>
            <a:pPr eaLnBrk="1" hangingPunct="1"/>
            <a:r>
              <a:rPr lang="en-US" altLang="en-US">
                <a:ea typeface="ＭＳ Ｐゴシック" charset="-128"/>
              </a:rPr>
              <a:t>The term “Boston  Massacre” was first used by Samuel Adams, more for propaganda rather than the number of colonists killed.</a:t>
            </a:r>
          </a:p>
          <a:p>
            <a:pPr eaLnBrk="1" hangingPunct="1"/>
            <a:endParaRPr lang="en-US" altLang="en-US">
              <a:ea typeface="ＭＳ Ｐゴシック" charset="-128"/>
            </a:endParaRPr>
          </a:p>
        </p:txBody>
      </p:sp>
    </p:spTree>
    <p:extLst>
      <p:ext uri="{BB962C8B-B14F-4D97-AF65-F5344CB8AC3E}">
        <p14:creationId xmlns:p14="http://schemas.microsoft.com/office/powerpoint/2010/main" val="44432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D78D90-36F6-E347-848A-9CC5ADA1991D}" type="slidenum">
              <a:rPr lang="en-US" altLang="en-US" sz="1200"/>
              <a:pPr/>
              <a:t>13</a:t>
            </a:fld>
            <a:endParaRPr lang="en-US" altLang="en-US" sz="1200"/>
          </a:p>
        </p:txBody>
      </p:sp>
      <p:sp>
        <p:nvSpPr>
          <p:cNvPr id="145410"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8535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1C77CBD-5095-E84D-9583-C878164EFFC8}" type="slidenum">
              <a:rPr lang="en-US" altLang="en-US" sz="1200"/>
              <a:pPr/>
              <a:t>14</a:t>
            </a:fld>
            <a:endParaRPr lang="en-US" altLang="en-US"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6326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2A3E3DA-0EC0-C142-B0CA-0E700B9E2083}" type="slidenum">
              <a:rPr lang="en-US" altLang="en-US" sz="1200"/>
              <a:pPr/>
              <a:t>15</a:t>
            </a:fld>
            <a:endParaRPr lang="en-US" alt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93624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B211489-030E-574A-AA38-77816BB50043}" type="slidenum">
              <a:rPr lang="en-US" altLang="en-US" sz="1200"/>
              <a:pPr/>
              <a:t>16</a:t>
            </a:fld>
            <a:endParaRPr lang="en-US" altLang="en-US" sz="1200"/>
          </a:p>
        </p:txBody>
      </p:sp>
      <p:sp>
        <p:nvSpPr>
          <p:cNvPr id="148482"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0813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D6679A5-890D-C74A-95D3-6FFD643D495E}" type="slidenum">
              <a:rPr lang="en-US" altLang="en-US" sz="1200"/>
              <a:pPr/>
              <a:t>17</a:t>
            </a:fld>
            <a:endParaRPr lang="en-US" altLang="en-US"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8103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D7676DE-0E17-0741-AB78-05386F15F642}" type="slidenum">
              <a:rPr lang="en-US" altLang="en-US" sz="1200"/>
              <a:pPr/>
              <a:t>19</a:t>
            </a:fld>
            <a:endParaRPr lang="en-US" alt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a:ea typeface="ＭＳ Ｐゴシック" charset="-128"/>
              </a:rPr>
              <a:t>In order to assure order in Massachusetts, British authorities suspended civil law and instituted martial law.  In a system of martial law, civilian judiciary authority is suspended, and instead military authority controls civilian order.  </a:t>
            </a:r>
          </a:p>
          <a:p>
            <a:pPr eaLnBrk="1" hangingPunct="1"/>
            <a:r>
              <a:rPr lang="en-US" altLang="en-US">
                <a:ea typeface="ＭＳ Ｐゴシック" charset="-128"/>
              </a:rPr>
              <a:t>One of the usual effects of martial law is the establishment of a curfew, in which civilian movement outside the home is restricted during certain hours.  Another effect is the suspension of habeas corpus.  In a situation where habeas corpus is suspended, civilians accused of a crime may be held in jail indefinitely without formal charges being filed against them.  While a declaration of martial law in US History is rare, it has been declared during the Civil War as well as World War II.  In the Civil War, President Abraham Lincoln used martial law to counteract actions of “Copperheads”, or northerners who sympathized with the Confederates during the war.  While Lincoln’s move to suspend habeas corpus was later declared unconstitutional in the Supreme Court, he saw the suspension as a legitimate use of executive power and continued to do so.  In 1941, after the Japanese attack on Pearl Harbor, President Franklin D. Roosevelt ordered the relocation of thousands of Japanese Americans living on the west coast of the United States.  While later Supreme Court cases upheld FDR’s order as a legitimate use of his power as commander in chief, in the mid 1980s, the US Government formally apologized for the interment and offered surviving Japanese Americans a cash payment to compensate for their loss during the war.</a:t>
            </a:r>
          </a:p>
        </p:txBody>
      </p:sp>
    </p:spTree>
    <p:extLst>
      <p:ext uri="{BB962C8B-B14F-4D97-AF65-F5344CB8AC3E}">
        <p14:creationId xmlns:p14="http://schemas.microsoft.com/office/powerpoint/2010/main" val="6079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DE7FE53-FC1D-FB4A-B3A5-A79187C998F7}" type="slidenum">
              <a:rPr lang="en-US" altLang="en-US" sz="1200"/>
              <a:pPr/>
              <a:t>2</a:t>
            </a:fld>
            <a:endParaRPr lang="en-US" altLang="en-US" sz="1200"/>
          </a:p>
        </p:txBody>
      </p:sp>
      <p:sp>
        <p:nvSpPr>
          <p:cNvPr id="14233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9198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B33B25DC-7127-2643-988B-E18146399DAD}" type="slidenum">
              <a:rPr lang="en-US" sz="1200">
                <a:solidFill>
                  <a:prstClr val="black"/>
                </a:solidFill>
                <a:latin typeface="Times New Roman" charset="0"/>
              </a:rPr>
              <a:pPr/>
              <a:t>3</a:t>
            </a:fld>
            <a:endParaRPr lang="en-US" sz="1200">
              <a:solidFill>
                <a:prstClr val="black"/>
              </a:solidFill>
              <a:latin typeface="Times New Roman" charset="0"/>
            </a:endParaRPr>
          </a:p>
        </p:txBody>
      </p:sp>
    </p:spTree>
    <p:extLst>
      <p:ext uri="{BB962C8B-B14F-4D97-AF65-F5344CB8AC3E}">
        <p14:creationId xmlns:p14="http://schemas.microsoft.com/office/powerpoint/2010/main" val="25541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7255861B-51AE-C24E-B35D-33177297E376}" type="slidenum">
              <a:rPr lang="en-US" sz="1200">
                <a:solidFill>
                  <a:prstClr val="black"/>
                </a:solidFill>
                <a:latin typeface="Times New Roman" charset="0"/>
              </a:rPr>
              <a:pPr/>
              <a:t>4</a:t>
            </a:fld>
            <a:endParaRPr lang="en-US" sz="1200">
              <a:solidFill>
                <a:prstClr val="black"/>
              </a:solidFill>
              <a:latin typeface="Times New Roman" charset="0"/>
            </a:endParaRPr>
          </a:p>
        </p:txBody>
      </p:sp>
    </p:spTree>
    <p:extLst>
      <p:ext uri="{BB962C8B-B14F-4D97-AF65-F5344CB8AC3E}">
        <p14:creationId xmlns:p14="http://schemas.microsoft.com/office/powerpoint/2010/main" val="159621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32C184EB-8530-964D-A13C-1AFE96DD35D2}" type="slidenum">
              <a:rPr lang="en-US" sz="1200">
                <a:solidFill>
                  <a:prstClr val="black"/>
                </a:solidFill>
                <a:latin typeface="Times New Roman" charset="0"/>
              </a:rPr>
              <a:pPr/>
              <a:t>5</a:t>
            </a:fld>
            <a:endParaRPr lang="en-US" sz="1200">
              <a:solidFill>
                <a:prstClr val="black"/>
              </a:solidFill>
              <a:latin typeface="Times New Roman" charset="0"/>
            </a:endParaRPr>
          </a:p>
        </p:txBody>
      </p:sp>
    </p:spTree>
    <p:extLst>
      <p:ext uri="{BB962C8B-B14F-4D97-AF65-F5344CB8AC3E}">
        <p14:creationId xmlns:p14="http://schemas.microsoft.com/office/powerpoint/2010/main" val="50296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10D566E5-9F06-824D-A573-9E0BD76541DF}" type="slidenum">
              <a:rPr lang="en-US" sz="1200">
                <a:solidFill>
                  <a:prstClr val="black"/>
                </a:solidFill>
                <a:latin typeface="Times New Roman" charset="0"/>
              </a:rPr>
              <a:pPr/>
              <a:t>6</a:t>
            </a:fld>
            <a:endParaRPr lang="en-US" sz="1200">
              <a:solidFill>
                <a:prstClr val="black"/>
              </a:solidFill>
              <a:latin typeface="Times New Roman" charset="0"/>
            </a:endParaRPr>
          </a:p>
        </p:txBody>
      </p:sp>
    </p:spTree>
    <p:extLst>
      <p:ext uri="{BB962C8B-B14F-4D97-AF65-F5344CB8AC3E}">
        <p14:creationId xmlns:p14="http://schemas.microsoft.com/office/powerpoint/2010/main" val="197934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Wikipedia Commons</a:t>
            </a: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173B412F-50B6-3E41-91BA-48BBB3DE5A93}" type="slidenum">
              <a:rPr lang="en-US" sz="1200">
                <a:solidFill>
                  <a:prstClr val="black"/>
                </a:solidFill>
                <a:latin typeface="Times New Roman" charset="0"/>
              </a:rPr>
              <a:pPr/>
              <a:t>7</a:t>
            </a:fld>
            <a:endParaRPr lang="en-US" sz="1200">
              <a:solidFill>
                <a:prstClr val="black"/>
              </a:solidFill>
              <a:latin typeface="Times New Roman" charset="0"/>
            </a:endParaRPr>
          </a:p>
        </p:txBody>
      </p:sp>
    </p:spTree>
    <p:extLst>
      <p:ext uri="{BB962C8B-B14F-4D97-AF65-F5344CB8AC3E}">
        <p14:creationId xmlns:p14="http://schemas.microsoft.com/office/powerpoint/2010/main" val="34299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defRPr/>
            </a:pPr>
            <a:r>
              <a:rPr lang="en-US" altLang="en-US" sz="1000" i="1" smtClean="0"/>
              <a:t>11</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smtClean="0"/>
          </a:p>
        </p:txBody>
      </p:sp>
      <p:sp>
        <p:nvSpPr>
          <p:cNvPr id="39942" name="Rectangle 6"/>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tLang="en-US">
              <a:latin typeface="Times New Roman" charset="0"/>
            </a:endParaRPr>
          </a:p>
        </p:txBody>
      </p:sp>
      <p:sp>
        <p:nvSpPr>
          <p:cNvPr id="39943"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0475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fld id="{343C6EBB-B459-C342-BF60-BBF1A1E1BA5B}" type="slidenum">
              <a:rPr lang="en-US" sz="1200">
                <a:solidFill>
                  <a:prstClr val="black"/>
                </a:solidFill>
                <a:latin typeface="Times New Roman" charset="0"/>
              </a:rPr>
              <a:pPr/>
              <a:t>9</a:t>
            </a:fld>
            <a:endParaRPr lang="en-US" sz="1200">
              <a:solidFill>
                <a:prstClr val="black"/>
              </a:solidFill>
              <a:latin typeface="Times New Roman"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Source: Wikipedia Commons</a:t>
            </a:r>
          </a:p>
        </p:txBody>
      </p:sp>
    </p:spTree>
    <p:extLst>
      <p:ext uri="{BB962C8B-B14F-4D97-AF65-F5344CB8AC3E}">
        <p14:creationId xmlns:p14="http://schemas.microsoft.com/office/powerpoint/2010/main" val="1654155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87077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8388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09271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8243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5F2DC-4C14-6241-8739-2E43CCBA3F30}"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1975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555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D5F2DC-4C14-6241-8739-2E43CCBA3F30}"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0238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D5F2DC-4C14-6241-8739-2E43CCBA3F30}"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28323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5F2DC-4C14-6241-8739-2E43CCBA3F30}"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5735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78742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5F2DC-4C14-6241-8739-2E43CCBA3F30}"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C6721-5C67-764A-BA1D-7EEAC624B48B}" type="slidenum">
              <a:rPr lang="en-US" smtClean="0"/>
              <a:t>‹#›</a:t>
            </a:fld>
            <a:endParaRPr lang="en-US"/>
          </a:p>
        </p:txBody>
      </p:sp>
    </p:spTree>
    <p:extLst>
      <p:ext uri="{BB962C8B-B14F-4D97-AF65-F5344CB8AC3E}">
        <p14:creationId xmlns:p14="http://schemas.microsoft.com/office/powerpoint/2010/main" val="1447036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5F2DC-4C14-6241-8739-2E43CCBA3F30}" type="datetimeFigureOut">
              <a:rPr lang="en-US" smtClean="0"/>
              <a:t>10/28/16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C6721-5C67-764A-BA1D-7EEAC624B48B}" type="slidenum">
              <a:rPr lang="en-US" smtClean="0"/>
              <a:t>‹#›</a:t>
            </a:fld>
            <a:endParaRPr lang="en-US"/>
          </a:p>
        </p:txBody>
      </p:sp>
    </p:spTree>
    <p:extLst>
      <p:ext uri="{BB962C8B-B14F-4D97-AF65-F5344CB8AC3E}">
        <p14:creationId xmlns:p14="http://schemas.microsoft.com/office/powerpoint/2010/main" val="205495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1524000" y="100014"/>
            <a:ext cx="3657600" cy="2033587"/>
          </a:xfrm>
          <a:prstGeom prst="rect">
            <a:avLst/>
          </a:prstGeom>
        </p:spPr>
        <p:txBody>
          <a:bodyPr>
            <a:normAutofit fontScale="62500" lnSpcReduction="20000"/>
          </a:bodyPr>
          <a:lstStyle/>
          <a:p>
            <a:pPr marL="461963" indent="-461963">
              <a:spcBef>
                <a:spcPts val="1200"/>
              </a:spcBef>
              <a:buNone/>
            </a:pPr>
            <a:r>
              <a:rPr lang="en-US" dirty="0">
                <a:latin typeface="Garamond" charset="0"/>
              </a:rPr>
              <a:t>Colonial </a:t>
            </a:r>
            <a:r>
              <a:rPr lang="en-US" dirty="0">
                <a:latin typeface="Garamond" charset="0"/>
              </a:rPr>
              <a:t>reaction </a:t>
            </a:r>
            <a:r>
              <a:rPr lang="en-US" dirty="0">
                <a:latin typeface="Garamond" charset="0"/>
              </a:rPr>
              <a:t>to the Townshend Act was NEGATIVE!</a:t>
            </a:r>
            <a:endParaRPr lang="en-US" b="1" u="sng" dirty="0">
              <a:latin typeface="Garamond" charset="0"/>
            </a:endParaRPr>
          </a:p>
          <a:p>
            <a:pPr marL="514350" indent="-514350">
              <a:spcBef>
                <a:spcPts val="1200"/>
              </a:spcBef>
              <a:buFontTx/>
              <a:buAutoNum type="alphaLcPeriod"/>
            </a:pPr>
            <a:r>
              <a:rPr lang="en-US" dirty="0">
                <a:latin typeface="Garamond" charset="0"/>
              </a:rPr>
              <a:t>Colonies </a:t>
            </a:r>
            <a:r>
              <a:rPr lang="en-US" dirty="0">
                <a:latin typeface="Garamond" charset="0"/>
              </a:rPr>
              <a:t>angrily interpreted the act as an </a:t>
            </a:r>
            <a:r>
              <a:rPr lang="en-US" b="1" u="sng" dirty="0">
                <a:latin typeface="Garamond" charset="0"/>
              </a:rPr>
              <a:t>inappropriate tax to raise revenue and pay royal </a:t>
            </a:r>
            <a:r>
              <a:rPr lang="en-US" b="1" u="sng" dirty="0">
                <a:latin typeface="Garamond" charset="0"/>
              </a:rPr>
              <a:t>salaries</a:t>
            </a:r>
          </a:p>
          <a:p>
            <a:pPr marL="514350" indent="-514350">
              <a:spcBef>
                <a:spcPts val="1200"/>
              </a:spcBef>
              <a:buFontTx/>
              <a:buAutoNum type="alphaLcPeriod"/>
            </a:pPr>
            <a:r>
              <a:rPr lang="en-US" dirty="0">
                <a:latin typeface="Garamond" charset="0"/>
              </a:rPr>
              <a:t>Colonists </a:t>
            </a:r>
            <a:r>
              <a:rPr lang="en-US" dirty="0">
                <a:latin typeface="Garamond" charset="0"/>
              </a:rPr>
              <a:t>especially </a:t>
            </a:r>
            <a:r>
              <a:rPr lang="en-US" b="1" u="sng" dirty="0">
                <a:latin typeface="Garamond" charset="0"/>
              </a:rPr>
              <a:t>hated the tax on </a:t>
            </a:r>
            <a:r>
              <a:rPr lang="en-US" b="1" u="sng" dirty="0">
                <a:latin typeface="Garamond" charset="0"/>
              </a:rPr>
              <a:t>tea</a:t>
            </a:r>
            <a:r>
              <a:rPr lang="en-US" dirty="0">
                <a:latin typeface="Garamond" charset="0"/>
              </a:rPr>
              <a:t>!</a:t>
            </a:r>
            <a:endParaRPr lang="en-US" b="1" u="sng" dirty="0">
              <a:latin typeface="Garamond" charset="0"/>
            </a:endParaRPr>
          </a:p>
        </p:txBody>
      </p:sp>
      <p:pic>
        <p:nvPicPr>
          <p:cNvPr id="13314" name="Picture 2" descr="mage result for townshend act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440" y="0"/>
            <a:ext cx="4730496" cy="684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202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p:cTn id="7"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6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 calcmode="lin" valueType="num">
                                      <p:cBhvr>
                                        <p:cTn id="14" dur="5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6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638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6388" name="Rectangle 4"/>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6389" name="Rectangle 5"/>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84997" name="Rectangle 7"/>
          <p:cNvSpPr>
            <a:spLocks noGrp="1" noChangeArrowheads="1"/>
          </p:cNvSpPr>
          <p:nvPr>
            <p:ph type="body" idx="1"/>
          </p:nvPr>
        </p:nvSpPr>
        <p:spPr>
          <a:xfrm>
            <a:off x="1524000" y="76200"/>
            <a:ext cx="9144000" cy="1066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marL="0" indent="0" algn="ctr">
              <a:lnSpc>
                <a:spcPct val="85000"/>
              </a:lnSpc>
              <a:spcBef>
                <a:spcPct val="10000"/>
              </a:spcBef>
              <a:buNone/>
            </a:pPr>
            <a:r>
              <a:rPr lang="en-US" altLang="en-US" sz="3300" b="1">
                <a:solidFill>
                  <a:srgbClr val="CC0000"/>
                </a:solidFill>
              </a:rPr>
              <a:t>Paul Revere’s etching of the Boston Massacre became an American best-seller</a:t>
            </a:r>
          </a:p>
        </p:txBody>
      </p:sp>
      <p:pic>
        <p:nvPicPr>
          <p:cNvPr id="84998" name="Picture 8" descr="BostonMassacr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148" t="35590"/>
          <a:stretch>
            <a:fillRect/>
          </a:stretch>
        </p:blipFill>
        <p:spPr bwMode="auto">
          <a:xfrm>
            <a:off x="1524000" y="1981200"/>
            <a:ext cx="9144000" cy="4876800"/>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
        <p:nvSpPr>
          <p:cNvPr id="181258" name="AutoShape 10"/>
          <p:cNvSpPr>
            <a:spLocks noChangeArrowheads="1"/>
          </p:cNvSpPr>
          <p:nvPr/>
        </p:nvSpPr>
        <p:spPr bwMode="auto">
          <a:xfrm>
            <a:off x="1600200" y="1066800"/>
            <a:ext cx="3962400" cy="1981200"/>
          </a:xfrm>
          <a:prstGeom prst="wedgeRectCallout">
            <a:avLst>
              <a:gd name="adj1" fmla="val -39102"/>
              <a:gd name="adj2" fmla="val 6530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lnSpc>
                <a:spcPct val="85000"/>
              </a:lnSpc>
              <a:defRPr/>
            </a:pPr>
            <a:r>
              <a:rPr lang="en-US" altLang="en-US" sz="3600"/>
              <a:t>Colonists injured British soldiers by throwing snowballs &amp; oyster shells</a:t>
            </a:r>
          </a:p>
        </p:txBody>
      </p:sp>
      <p:sp>
        <p:nvSpPr>
          <p:cNvPr id="181259" name="AutoShape 11"/>
          <p:cNvSpPr>
            <a:spLocks noChangeArrowheads="1"/>
          </p:cNvSpPr>
          <p:nvPr/>
        </p:nvSpPr>
        <p:spPr bwMode="auto">
          <a:xfrm>
            <a:off x="5715000" y="1066800"/>
            <a:ext cx="4800600" cy="1981200"/>
          </a:xfrm>
          <a:prstGeom prst="wedgeRectCallout">
            <a:avLst>
              <a:gd name="adj1" fmla="val -68583"/>
              <a:gd name="adj2" fmla="val 18069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lnSpc>
                <a:spcPct val="85000"/>
              </a:lnSpc>
              <a:defRPr/>
            </a:pPr>
            <a:r>
              <a:rPr lang="en-US" altLang="en-US" sz="3600" dirty="0"/>
              <a:t>With only 5 dead, this was hardly a “massacre” but it reveals the power of colonial propaganda</a:t>
            </a:r>
          </a:p>
        </p:txBody>
      </p:sp>
    </p:spTree>
    <p:extLst>
      <p:ext uri="{BB962C8B-B14F-4D97-AF65-F5344CB8AC3E}">
        <p14:creationId xmlns:p14="http://schemas.microsoft.com/office/powerpoint/2010/main" val="20898775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1258"/>
                                        </p:tgtEl>
                                        <p:attrNameLst>
                                          <p:attrName>style.visibility</p:attrName>
                                        </p:attrNameLst>
                                      </p:cBhvr>
                                      <p:to>
                                        <p:strVal val="visible"/>
                                      </p:to>
                                    </p:set>
                                    <p:anim calcmode="lin" valueType="num">
                                      <p:cBhvr>
                                        <p:cTn id="7" dur="500" fill="hold"/>
                                        <p:tgtEl>
                                          <p:spTgt spid="181258"/>
                                        </p:tgtEl>
                                        <p:attrNameLst>
                                          <p:attrName>ppt_w</p:attrName>
                                        </p:attrNameLst>
                                      </p:cBhvr>
                                      <p:tavLst>
                                        <p:tav tm="0">
                                          <p:val>
                                            <p:fltVal val="0"/>
                                          </p:val>
                                        </p:tav>
                                        <p:tav tm="100000">
                                          <p:val>
                                            <p:strVal val="#ppt_w"/>
                                          </p:val>
                                        </p:tav>
                                      </p:tavLst>
                                    </p:anim>
                                    <p:anim calcmode="lin" valueType="num">
                                      <p:cBhvr>
                                        <p:cTn id="8" dur="500" fill="hold"/>
                                        <p:tgtEl>
                                          <p:spTgt spid="181258"/>
                                        </p:tgtEl>
                                        <p:attrNameLst>
                                          <p:attrName>ppt_h</p:attrName>
                                        </p:attrNameLst>
                                      </p:cBhvr>
                                      <p:tavLst>
                                        <p:tav tm="0">
                                          <p:val>
                                            <p:fltVal val="0"/>
                                          </p:val>
                                        </p:tav>
                                        <p:tav tm="100000">
                                          <p:val>
                                            <p:strVal val="#ppt_h"/>
                                          </p:val>
                                        </p:tav>
                                      </p:tavLst>
                                    </p:anim>
                                    <p:animEffect transition="in" filter="fade">
                                      <p:cBhvr>
                                        <p:cTn id="9" dur="500"/>
                                        <p:tgtEl>
                                          <p:spTgt spid="181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1259"/>
                                        </p:tgtEl>
                                        <p:attrNameLst>
                                          <p:attrName>style.visibility</p:attrName>
                                        </p:attrNameLst>
                                      </p:cBhvr>
                                      <p:to>
                                        <p:strVal val="visible"/>
                                      </p:to>
                                    </p:set>
                                    <p:anim calcmode="lin" valueType="num">
                                      <p:cBhvr>
                                        <p:cTn id="14" dur="500" fill="hold"/>
                                        <p:tgtEl>
                                          <p:spTgt spid="181259"/>
                                        </p:tgtEl>
                                        <p:attrNameLst>
                                          <p:attrName>ppt_w</p:attrName>
                                        </p:attrNameLst>
                                      </p:cBhvr>
                                      <p:tavLst>
                                        <p:tav tm="0">
                                          <p:val>
                                            <p:fltVal val="0"/>
                                          </p:val>
                                        </p:tav>
                                        <p:tav tm="100000">
                                          <p:val>
                                            <p:strVal val="#ppt_w"/>
                                          </p:val>
                                        </p:tav>
                                      </p:tavLst>
                                    </p:anim>
                                    <p:anim calcmode="lin" valueType="num">
                                      <p:cBhvr>
                                        <p:cTn id="15" dur="500" fill="hold"/>
                                        <p:tgtEl>
                                          <p:spTgt spid="181259"/>
                                        </p:tgtEl>
                                        <p:attrNameLst>
                                          <p:attrName>ppt_h</p:attrName>
                                        </p:attrNameLst>
                                      </p:cBhvr>
                                      <p:tavLst>
                                        <p:tav tm="0">
                                          <p:val>
                                            <p:fltVal val="0"/>
                                          </p:val>
                                        </p:tav>
                                        <p:tav tm="100000">
                                          <p:val>
                                            <p:strVal val="#ppt_h"/>
                                          </p:val>
                                        </p:tav>
                                      </p:tavLst>
                                    </p:anim>
                                    <p:animEffect transition="in" filter="fade">
                                      <p:cBhvr>
                                        <p:cTn id="16" dur="500"/>
                                        <p:tgtEl>
                                          <p:spTgt spid="181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8" grpId="0" animBg="1"/>
      <p:bldP spid="1812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ston_Massacre_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2860"/>
            <a:ext cx="4454307" cy="48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46053" y="1326994"/>
            <a:ext cx="3047996" cy="646331"/>
          </a:xfrm>
          <a:prstGeom prst="rect">
            <a:avLst/>
          </a:prstGeom>
          <a:noFill/>
        </p:spPr>
        <p:txBody>
          <a:bodyPr wrap="square" rtlCol="0">
            <a:spAutoFit/>
          </a:bodyPr>
          <a:lstStyle/>
          <a:p>
            <a:r>
              <a:rPr lang="en-US" b="1" dirty="0"/>
              <a:t>Paul Revere’s “Bloody Massacre”, 1770</a:t>
            </a:r>
            <a:endParaRPr lang="en-US" b="1" dirty="0"/>
          </a:p>
        </p:txBody>
      </p:sp>
      <p:sp>
        <p:nvSpPr>
          <p:cNvPr id="8" name="Right Arrow 7"/>
          <p:cNvSpPr/>
          <p:nvPr/>
        </p:nvSpPr>
        <p:spPr>
          <a:xfrm rot="10800000">
            <a:off x="6146053" y="662150"/>
            <a:ext cx="169468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26336" y="5553961"/>
            <a:ext cx="2426208" cy="923330"/>
          </a:xfrm>
          <a:prstGeom prst="rect">
            <a:avLst/>
          </a:prstGeom>
          <a:noFill/>
        </p:spPr>
        <p:txBody>
          <a:bodyPr wrap="square" rtlCol="0">
            <a:spAutoFit/>
          </a:bodyPr>
          <a:lstStyle/>
          <a:p>
            <a:r>
              <a:rPr lang="en-US" b="1" dirty="0"/>
              <a:t>Henry Pelham’s “The Fruits of Arbitrary Power”, 1770</a:t>
            </a:r>
            <a:endParaRPr lang="en-US" b="1" dirty="0"/>
          </a:p>
        </p:txBody>
      </p:sp>
      <p:pic>
        <p:nvPicPr>
          <p:cNvPr id="19462" name="Picture 6" descr="mage result for henry pelham boston massa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47" y="2767584"/>
            <a:ext cx="4854953" cy="4096434"/>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3950208" y="5797296"/>
            <a:ext cx="1862838" cy="493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91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ohnadams"/>
          <p:cNvPicPr>
            <a:picLocks noChangeAspect="1" noChangeArrowheads="1"/>
          </p:cNvPicPr>
          <p:nvPr/>
        </p:nvPicPr>
        <p:blipFill>
          <a:blip r:embed="rId3">
            <a:extLst>
              <a:ext uri="{28A0092B-C50C-407E-A947-70E740481C1C}">
                <a14:useLocalDpi xmlns:a14="http://schemas.microsoft.com/office/drawing/2010/main" val="0"/>
              </a:ext>
            </a:extLst>
          </a:blip>
          <a:srcRect r="7463"/>
          <a:stretch>
            <a:fillRect/>
          </a:stretch>
        </p:blipFill>
        <p:spPr bwMode="auto">
          <a:xfrm>
            <a:off x="1752600" y="146685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trialbroadside"/>
          <p:cNvPicPr>
            <a:picLocks noChangeAspect="1" noChangeArrowheads="1"/>
          </p:cNvPicPr>
          <p:nvPr/>
        </p:nvPicPr>
        <p:blipFill>
          <a:blip r:embed="rId4">
            <a:extLst>
              <a:ext uri="{28A0092B-C50C-407E-A947-70E740481C1C}">
                <a14:useLocalDpi xmlns:a14="http://schemas.microsoft.com/office/drawing/2010/main" val="0"/>
              </a:ext>
            </a:extLst>
          </a:blip>
          <a:srcRect b="5357"/>
          <a:stretch>
            <a:fillRect/>
          </a:stretch>
        </p:blipFill>
        <p:spPr bwMode="auto">
          <a:xfrm>
            <a:off x="7848601" y="1447800"/>
            <a:ext cx="2582863"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4343400" y="1104901"/>
            <a:ext cx="3352800" cy="5786199"/>
          </a:xfrm>
          <a:prstGeom prst="rect">
            <a:avLst/>
          </a:prstGeom>
          <a:gradFill rotWithShape="1">
            <a:gsLst>
              <a:gs pos="0">
                <a:srgbClr val="F7F3A7"/>
              </a:gs>
              <a:gs pos="100000">
                <a:srgbClr val="CFBA9D"/>
              </a:gs>
            </a:gsLst>
            <a:lin ang="5400000" scaled="1"/>
          </a:gra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2000" dirty="0">
                <a:latin typeface="Palatino" charset="0"/>
              </a:rPr>
              <a:t>In October 1770, a trial was held in colonial court accusing several of the British soldiers involved in the shootings with murder.  </a:t>
            </a:r>
          </a:p>
          <a:p>
            <a:pPr indent="-342900" algn="ctr">
              <a:spcBef>
                <a:spcPct val="50000"/>
              </a:spcBef>
              <a:buFont typeface="Arial" charset="0"/>
              <a:buChar char="•"/>
            </a:pPr>
            <a:r>
              <a:rPr lang="en-US" altLang="en-US" sz="2000" dirty="0">
                <a:latin typeface="Palatino" charset="0"/>
              </a:rPr>
              <a:t>Six of the soldiers were found innocent of any charges. </a:t>
            </a:r>
            <a:endParaRPr lang="en-US" altLang="en-US" sz="2000" dirty="0">
              <a:latin typeface="Palatino" charset="0"/>
            </a:endParaRPr>
          </a:p>
          <a:p>
            <a:pPr indent="-342900" algn="ctr">
              <a:spcBef>
                <a:spcPct val="50000"/>
              </a:spcBef>
              <a:buFont typeface="Arial" charset="0"/>
              <a:buChar char="•"/>
            </a:pPr>
            <a:r>
              <a:rPr lang="en-US" altLang="en-US" sz="2000" dirty="0">
                <a:latin typeface="Palatino" charset="0"/>
              </a:rPr>
              <a:t>Two </a:t>
            </a:r>
            <a:r>
              <a:rPr lang="en-US" altLang="en-US" sz="2000" dirty="0">
                <a:latin typeface="Palatino" charset="0"/>
              </a:rPr>
              <a:t>were convicted on manslaughter charges and were punished by having their thumbs branded. </a:t>
            </a:r>
            <a:endParaRPr lang="en-US" altLang="en-US" sz="2000" dirty="0">
              <a:latin typeface="Palatino" charset="0"/>
            </a:endParaRPr>
          </a:p>
          <a:p>
            <a:pPr indent="-342900" algn="ctr">
              <a:spcBef>
                <a:spcPct val="50000"/>
              </a:spcBef>
              <a:buFont typeface="Arial" charset="0"/>
              <a:buChar char="•"/>
            </a:pPr>
            <a:r>
              <a:rPr lang="en-US" altLang="en-US" sz="2000" dirty="0">
                <a:latin typeface="Palatino" charset="0"/>
              </a:rPr>
              <a:t>Their </a:t>
            </a:r>
            <a:r>
              <a:rPr lang="en-US" altLang="en-US" sz="2000" dirty="0">
                <a:latin typeface="Palatino" charset="0"/>
              </a:rPr>
              <a:t>captain, Preston, was acquitted because the jury couldn’t be sure that he ordered his troops to fire into the crowd. </a:t>
            </a:r>
          </a:p>
        </p:txBody>
      </p:sp>
      <p:sp>
        <p:nvSpPr>
          <p:cNvPr id="7173" name="Text Box 5"/>
          <p:cNvSpPr txBox="1">
            <a:spLocks noChangeArrowheads="1"/>
          </p:cNvSpPr>
          <p:nvPr/>
        </p:nvSpPr>
        <p:spPr bwMode="auto">
          <a:xfrm>
            <a:off x="2133600" y="304801"/>
            <a:ext cx="7772400" cy="588963"/>
          </a:xfrm>
          <a:prstGeom prst="rect">
            <a:avLst/>
          </a:prstGeom>
          <a:solidFill>
            <a:srgbClr val="F7F3A7"/>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200">
                <a:latin typeface="Palatino" charset="0"/>
              </a:rPr>
              <a:t>The trial of the British soldiers</a:t>
            </a:r>
          </a:p>
        </p:txBody>
      </p:sp>
      <p:sp>
        <p:nvSpPr>
          <p:cNvPr id="7174" name="Text Box 6"/>
          <p:cNvSpPr txBox="1">
            <a:spLocks noChangeArrowheads="1"/>
          </p:cNvSpPr>
          <p:nvPr/>
        </p:nvSpPr>
        <p:spPr bwMode="auto">
          <a:xfrm>
            <a:off x="1905000" y="4667251"/>
            <a:ext cx="2133600" cy="2024063"/>
          </a:xfrm>
          <a:prstGeom prst="rect">
            <a:avLst/>
          </a:prstGeom>
          <a:solidFill>
            <a:srgbClr val="CFBA9D"/>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800">
                <a:latin typeface="Palatino" charset="0"/>
              </a:rPr>
              <a:t>John Adams, defense attorney for the British soldiers. Later was elected the second president of the United States. </a:t>
            </a:r>
          </a:p>
        </p:txBody>
      </p:sp>
    </p:spTree>
    <p:extLst>
      <p:ext uri="{BB962C8B-B14F-4D97-AF65-F5344CB8AC3E}">
        <p14:creationId xmlns:p14="http://schemas.microsoft.com/office/powerpoint/2010/main" val="149842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 calcmode="lin" valueType="num">
                                      <p:cBhvr additive="base">
                                        <p:cTn id="7"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xEl>
                                              <p:pRg st="2" end="2"/>
                                            </p:txEl>
                                          </p:spTgt>
                                        </p:tgtEl>
                                        <p:attrNameLst>
                                          <p:attrName>style.visibility</p:attrName>
                                        </p:attrNameLst>
                                      </p:cBhvr>
                                      <p:to>
                                        <p:strVal val="visible"/>
                                      </p:to>
                                    </p:set>
                                    <p:anim calcmode="lin" valueType="num">
                                      <p:cBhvr additive="base">
                                        <p:cTn id="13"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anim calcmode="lin" valueType="num">
                                      <p:cBhvr additive="base">
                                        <p:cTn id="19"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5"/>
          <p:cNvSpPr txBox="1">
            <a:spLocks noChangeArrowheads="1"/>
          </p:cNvSpPr>
          <p:nvPr/>
        </p:nvSpPr>
        <p:spPr bwMode="auto">
          <a:xfrm>
            <a:off x="1752600" y="914400"/>
            <a:ext cx="8763000" cy="24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500" dirty="0"/>
              <a:t>Soon after the massacre, </a:t>
            </a:r>
            <a:r>
              <a:rPr lang="en-US" altLang="en-US" sz="2500" b="1" u="sng" dirty="0"/>
              <a:t>Parliament canceled the Townshend Acts</a:t>
            </a:r>
          </a:p>
          <a:p>
            <a:pPr>
              <a:spcBef>
                <a:spcPct val="50000"/>
              </a:spcBef>
              <a:buFont typeface="Wingdings" charset="2"/>
              <a:buChar char="Ø"/>
            </a:pPr>
            <a:r>
              <a:rPr lang="en-US" altLang="en-US" sz="2500" dirty="0"/>
              <a:t> They </a:t>
            </a:r>
            <a:r>
              <a:rPr lang="en-US" altLang="en-US" sz="2500" b="1" u="sng" dirty="0"/>
              <a:t>kept only the tax on tea as a remind of their power and </a:t>
            </a:r>
            <a:r>
              <a:rPr lang="en-US" altLang="en-US" sz="2500" b="1" u="sng" dirty="0"/>
              <a:t>authority</a:t>
            </a:r>
            <a:r>
              <a:rPr lang="en-US" altLang="en-US" sz="2500" dirty="0"/>
              <a:t> (</a:t>
            </a:r>
            <a:r>
              <a:rPr lang="en-US" sz="2800" dirty="0">
                <a:ea typeface="Arial" charset="0"/>
                <a:cs typeface="Arial" charset="0"/>
              </a:rPr>
              <a:t>three-pence </a:t>
            </a:r>
            <a:r>
              <a:rPr lang="en-US" sz="2800" dirty="0">
                <a:ea typeface="Arial" charset="0"/>
                <a:cs typeface="Arial" charset="0"/>
              </a:rPr>
              <a:t>tax)</a:t>
            </a:r>
            <a:endParaRPr lang="en-US" altLang="en-US" sz="2500" b="1" u="sng" dirty="0">
              <a:ea typeface="Arial" charset="0"/>
              <a:cs typeface="Arial" charset="0"/>
            </a:endParaRPr>
          </a:p>
          <a:p>
            <a:pPr>
              <a:spcBef>
                <a:spcPct val="50000"/>
              </a:spcBef>
              <a:buFont typeface="Wingdings" charset="2"/>
              <a:buChar char="Ø"/>
            </a:pPr>
            <a:r>
              <a:rPr lang="en-US" altLang="en-US" sz="2500" dirty="0"/>
              <a:t> </a:t>
            </a:r>
            <a:r>
              <a:rPr lang="en-US" altLang="en-US" sz="2500" b="1" u="sng" dirty="0"/>
              <a:t>HALF</a:t>
            </a:r>
            <a:r>
              <a:rPr lang="en-US" altLang="en-US" sz="2500" dirty="0"/>
              <a:t> of the troops in Boston were </a:t>
            </a:r>
            <a:r>
              <a:rPr lang="en-US" altLang="en-US" sz="2500" b="1" u="sng" dirty="0"/>
              <a:t>REMOVED</a:t>
            </a:r>
            <a:endParaRPr lang="en-US" altLang="en-US" sz="2500" dirty="0"/>
          </a:p>
        </p:txBody>
      </p:sp>
      <p:sp>
        <p:nvSpPr>
          <p:cNvPr id="2" name="Rectangle 1"/>
          <p:cNvSpPr/>
          <p:nvPr/>
        </p:nvSpPr>
        <p:spPr>
          <a:xfrm>
            <a:off x="2461685" y="76200"/>
            <a:ext cx="7344831" cy="707886"/>
          </a:xfrm>
          <a:prstGeom prst="rect">
            <a:avLst/>
          </a:prstGeom>
          <a:noFill/>
        </p:spPr>
        <p:txBody>
          <a:bodyPr wrap="none">
            <a:spAutoFit/>
          </a:bodyPr>
          <a:lstStyle/>
          <a:p>
            <a:pPr algn="ctr">
              <a:defRPr/>
            </a:pPr>
            <a:r>
              <a:rPr lang="en-US" sz="4000" b="1" dirty="0">
                <a:ln w="22225">
                  <a:solidFill>
                    <a:schemeClr val="accent2"/>
                  </a:solidFill>
                  <a:prstDash val="solid"/>
                </a:ln>
                <a:solidFill>
                  <a:schemeClr val="accent2">
                    <a:lumMod val="40000"/>
                    <a:lumOff val="60000"/>
                  </a:schemeClr>
                </a:solidFill>
              </a:rPr>
              <a:t>Response to the Boston Massacre</a:t>
            </a:r>
          </a:p>
        </p:txBody>
      </p:sp>
      <p:pic>
        <p:nvPicPr>
          <p:cNvPr id="87043" name="Picture 5" descr="mage result for townshend acts repea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319" y="3592513"/>
            <a:ext cx="4186531" cy="313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565341" y="3867448"/>
            <a:ext cx="3592265" cy="2585323"/>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Relations</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IMPROVED!</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sym typeface="Wingdings"/>
              </a:rPr>
              <a:t></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1919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828800" y="1066801"/>
            <a:ext cx="5810250" cy="5478423"/>
          </a:xfrm>
          <a:prstGeom prst="rect">
            <a:avLst/>
          </a:prstGeom>
          <a:gradFill rotWithShape="1">
            <a:gsLst>
              <a:gs pos="0">
                <a:srgbClr val="CFBA9D"/>
              </a:gs>
              <a:gs pos="100000">
                <a:srgbClr val="B6D19B"/>
              </a:gs>
            </a:gsLst>
            <a:lin ang="5400000" scaled="1"/>
          </a:gra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Font typeface="Wingdings" charset="2"/>
              <a:buChar char="Ø"/>
            </a:pPr>
            <a:r>
              <a:rPr lang="en-US" altLang="en-US" sz="2500" dirty="0">
                <a:latin typeface="Palatino" charset="0"/>
              </a:rPr>
              <a:t>In </a:t>
            </a:r>
            <a:r>
              <a:rPr lang="en-US" altLang="en-US" sz="2500" dirty="0">
                <a:latin typeface="Palatino" charset="0"/>
              </a:rPr>
              <a:t>1773, the British Government passed the </a:t>
            </a:r>
            <a:r>
              <a:rPr lang="en-US" altLang="en-US" sz="2500" b="1" u="sng" dirty="0">
                <a:latin typeface="Palatino" charset="0"/>
              </a:rPr>
              <a:t>Tea Act</a:t>
            </a:r>
            <a:r>
              <a:rPr lang="en-US" altLang="en-US" sz="2500" dirty="0">
                <a:latin typeface="Palatino" charset="0"/>
              </a:rPr>
              <a:t>, which </a:t>
            </a:r>
            <a:r>
              <a:rPr lang="en-US" altLang="en-US" sz="2500" b="1" u="sng" dirty="0">
                <a:latin typeface="Palatino" charset="0"/>
              </a:rPr>
              <a:t>gave the British East India Company a monopoly on tea sales by allowing them to sell tea at a lower price than their competitors</a:t>
            </a:r>
          </a:p>
          <a:p>
            <a:pPr eaLnBrk="1" hangingPunct="1">
              <a:spcBef>
                <a:spcPct val="50000"/>
              </a:spcBef>
              <a:buFont typeface="Wingdings" charset="2"/>
              <a:buChar char="Ø"/>
            </a:pPr>
            <a:r>
              <a:rPr lang="en-US" altLang="en-US" sz="2500" dirty="0">
                <a:latin typeface="Palatino" charset="0"/>
              </a:rPr>
              <a:t> The theory was that the colonists would accept the tax more readily </a:t>
            </a:r>
            <a:r>
              <a:rPr lang="en-US" altLang="en-US" sz="2500" b="1" u="sng" dirty="0">
                <a:latin typeface="Palatino" charset="0"/>
              </a:rPr>
              <a:t>if they were able to get tea from the East India Company at a lower price</a:t>
            </a:r>
          </a:p>
          <a:p>
            <a:pPr eaLnBrk="1" hangingPunct="1">
              <a:spcBef>
                <a:spcPct val="50000"/>
              </a:spcBef>
              <a:buFont typeface="Wingdings" charset="2"/>
              <a:buChar char="Ø"/>
            </a:pPr>
            <a:r>
              <a:rPr lang="en-US" altLang="en-US" sz="2500" dirty="0">
                <a:latin typeface="Palatino" charset="0"/>
              </a:rPr>
              <a:t> However colonial leaders in Boston protested, and cargoes of tea on ships were held in Boston </a:t>
            </a:r>
            <a:r>
              <a:rPr lang="en-US" altLang="en-US" sz="2500" dirty="0">
                <a:latin typeface="Palatino" charset="0"/>
              </a:rPr>
              <a:t>Harbor</a:t>
            </a:r>
            <a:r>
              <a:rPr lang="is-IS" altLang="en-US" sz="2500" dirty="0">
                <a:latin typeface="Palatino" charset="0"/>
              </a:rPr>
              <a:t>…</a:t>
            </a:r>
            <a:endParaRPr lang="en-US" altLang="en-US" sz="2500" dirty="0">
              <a:latin typeface="Palatino" charset="0"/>
            </a:endParaRPr>
          </a:p>
        </p:txBody>
      </p:sp>
      <p:sp>
        <p:nvSpPr>
          <p:cNvPr id="9219" name="Text Box 3"/>
          <p:cNvSpPr txBox="1">
            <a:spLocks noChangeArrowheads="1"/>
          </p:cNvSpPr>
          <p:nvPr/>
        </p:nvSpPr>
        <p:spPr bwMode="auto">
          <a:xfrm>
            <a:off x="2209800" y="228601"/>
            <a:ext cx="7391400" cy="588963"/>
          </a:xfrm>
          <a:prstGeom prst="rect">
            <a:avLst/>
          </a:prstGeom>
          <a:gradFill rotWithShape="1">
            <a:gsLst>
              <a:gs pos="0">
                <a:srgbClr val="B6D19B"/>
              </a:gs>
              <a:gs pos="100000">
                <a:srgbClr val="CFBA9D"/>
              </a:gs>
            </a:gsLst>
            <a:lin ang="5400000" scaled="1"/>
          </a:gra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200" b="1" dirty="0">
                <a:latin typeface="Palatino" charset="0"/>
              </a:rPr>
              <a:t>Causes of the Boston Tea Party</a:t>
            </a:r>
          </a:p>
        </p:txBody>
      </p:sp>
      <p:pic>
        <p:nvPicPr>
          <p:cNvPr id="5122" name="Picture 2" descr="mage result for causes of the boston tea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088" y="2816352"/>
            <a:ext cx="2978912" cy="223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3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eaparty"/>
          <p:cNvPicPr>
            <a:picLocks noChangeAspect="1" noChangeArrowheads="1"/>
          </p:cNvPicPr>
          <p:nvPr/>
        </p:nvPicPr>
        <p:blipFill>
          <a:blip r:embed="rId3">
            <a:extLst>
              <a:ext uri="{28A0092B-C50C-407E-A947-70E740481C1C}">
                <a14:useLocalDpi xmlns:a14="http://schemas.microsoft.com/office/drawing/2010/main" val="0"/>
              </a:ext>
            </a:extLst>
          </a:blip>
          <a:srcRect l="4762" r="6351" b="18471"/>
          <a:stretch>
            <a:fillRect/>
          </a:stretch>
        </p:blipFill>
        <p:spPr bwMode="auto">
          <a:xfrm>
            <a:off x="1676400" y="1804988"/>
            <a:ext cx="4800600" cy="3757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6629400" y="1177925"/>
            <a:ext cx="3810000" cy="4300538"/>
          </a:xfrm>
          <a:prstGeom prst="rect">
            <a:avLst/>
          </a:prstGeom>
          <a:gradFill rotWithShape="1">
            <a:gsLst>
              <a:gs pos="0">
                <a:srgbClr val="EFDEAF"/>
              </a:gs>
              <a:gs pos="100000">
                <a:schemeClr val="bg1"/>
              </a:gs>
            </a:gsLst>
            <a:lin ang="5400000" scaled="1"/>
          </a:gra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a:latin typeface="Palatino" charset="0"/>
              </a:rPr>
              <a:t>After the tea would not be removed from Boston Harbor, 50 members of the Sons of Liberty, led by Samuel Adams, dressed up like Mohawk Indians and boarded the ships.</a:t>
            </a:r>
          </a:p>
          <a:p>
            <a:pPr algn="ctr" eaLnBrk="1" hangingPunct="1">
              <a:spcBef>
                <a:spcPct val="50000"/>
              </a:spcBef>
            </a:pPr>
            <a:r>
              <a:rPr lang="en-US" altLang="en-US">
                <a:latin typeface="Palatino" charset="0"/>
              </a:rPr>
              <a:t> Throwing 342 chests of tea overboard into the Harbor; worth more than 10,000 pounds sterling.</a:t>
            </a:r>
          </a:p>
        </p:txBody>
      </p:sp>
      <p:sp>
        <p:nvSpPr>
          <p:cNvPr id="10244" name="Text Box 4"/>
          <p:cNvSpPr txBox="1">
            <a:spLocks noChangeArrowheads="1"/>
          </p:cNvSpPr>
          <p:nvPr/>
        </p:nvSpPr>
        <p:spPr bwMode="auto">
          <a:xfrm>
            <a:off x="2371344" y="256382"/>
            <a:ext cx="7315200" cy="650875"/>
          </a:xfrm>
          <a:prstGeom prst="rect">
            <a:avLst/>
          </a:prstGeom>
          <a:solidFill>
            <a:srgbClr val="EFDEAF"/>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600" b="1" u="sng" dirty="0">
                <a:latin typeface="Palatino" charset="0"/>
              </a:rPr>
              <a:t>The </a:t>
            </a:r>
            <a:r>
              <a:rPr lang="en-US" altLang="en-US" sz="3600" b="1" u="sng" dirty="0">
                <a:latin typeface="Palatino" charset="0"/>
              </a:rPr>
              <a:t>Boston Tea </a:t>
            </a:r>
            <a:r>
              <a:rPr lang="en-US" altLang="en-US" sz="3600" b="1" u="sng" dirty="0">
                <a:latin typeface="Palatino" charset="0"/>
              </a:rPr>
              <a:t>Party</a:t>
            </a:r>
          </a:p>
        </p:txBody>
      </p:sp>
      <p:sp>
        <p:nvSpPr>
          <p:cNvPr id="10245" name="Rectangle 5"/>
          <p:cNvSpPr>
            <a:spLocks noChangeArrowheads="1"/>
          </p:cNvSpPr>
          <p:nvPr/>
        </p:nvSpPr>
        <p:spPr bwMode="auto">
          <a:xfrm>
            <a:off x="3886200" y="6019801"/>
            <a:ext cx="4709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Palatino" charset="0"/>
              </a:rPr>
              <a:t>1 pound sterling = Roughly $1.50</a:t>
            </a:r>
          </a:p>
        </p:txBody>
      </p:sp>
    </p:spTree>
    <p:extLst>
      <p:ext uri="{BB962C8B-B14F-4D97-AF65-F5344CB8AC3E}">
        <p14:creationId xmlns:p14="http://schemas.microsoft.com/office/powerpoint/2010/main" val="17382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4"/>
          <p:cNvSpPr txBox="1">
            <a:spLocks noChangeArrowheads="1"/>
          </p:cNvSpPr>
          <p:nvPr/>
        </p:nvSpPr>
        <p:spPr bwMode="auto">
          <a:xfrm>
            <a:off x="1676400" y="152400"/>
            <a:ext cx="8915400" cy="17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en-US" sz="2700" dirty="0"/>
              <a:t>The </a:t>
            </a:r>
            <a:r>
              <a:rPr lang="en-US" altLang="en-US" sz="2700" b="1" u="sng" dirty="0"/>
              <a:t>Intolerable</a:t>
            </a:r>
            <a:r>
              <a:rPr lang="en-US" altLang="en-US" sz="2700" b="1" dirty="0"/>
              <a:t> Acts </a:t>
            </a:r>
            <a:r>
              <a:rPr lang="en-US" altLang="en-US" sz="2700" dirty="0"/>
              <a:t>were then passed in 1774, they were a </a:t>
            </a:r>
            <a:r>
              <a:rPr lang="en-US" altLang="en-US" sz="2700" b="1" dirty="0"/>
              <a:t>punishment for the Boston Tea Party</a:t>
            </a:r>
            <a:r>
              <a:rPr lang="en-US" altLang="en-US" sz="2700" dirty="0"/>
              <a:t>.</a:t>
            </a:r>
          </a:p>
          <a:p>
            <a:pPr marL="457200" indent="-457200">
              <a:buFont typeface="Wingdings" charset="2"/>
              <a:buChar char="Ø"/>
              <a:defRPr/>
            </a:pPr>
            <a:r>
              <a:rPr lang="en-US" altLang="en-US" sz="2700" dirty="0">
                <a:latin typeface="Palatino" charset="0"/>
              </a:rPr>
              <a:t>Officially </a:t>
            </a:r>
            <a:r>
              <a:rPr lang="en-US" altLang="en-US" sz="2700" dirty="0">
                <a:latin typeface="Palatino" charset="0"/>
              </a:rPr>
              <a:t>called the “</a:t>
            </a:r>
            <a:r>
              <a:rPr lang="en-US" altLang="en-US" sz="2700" b="1" u="sng" dirty="0">
                <a:latin typeface="Palatino" charset="0"/>
              </a:rPr>
              <a:t>Coercive Acts</a:t>
            </a:r>
            <a:r>
              <a:rPr lang="en-US" altLang="en-US" sz="2700" dirty="0">
                <a:latin typeface="Palatino" charset="0"/>
              </a:rPr>
              <a:t>”, but they were nicknamed the “Intolerable Acts” in the </a:t>
            </a:r>
            <a:r>
              <a:rPr lang="en-US" altLang="en-US" sz="2700" dirty="0">
                <a:latin typeface="Palatino" charset="0"/>
              </a:rPr>
              <a:t>colonies</a:t>
            </a:r>
            <a:endParaRPr lang="en-US" altLang="en-US" sz="2700" dirty="0"/>
          </a:p>
        </p:txBody>
      </p:sp>
      <p:pic>
        <p:nvPicPr>
          <p:cNvPr id="94210" name="Picture 5" descr="mage result for intolera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40864"/>
            <a:ext cx="6175498" cy="38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76032" y="2657857"/>
            <a:ext cx="2715768" cy="3108543"/>
          </a:xfrm>
          <a:prstGeom prst="rect">
            <a:avLst/>
          </a:prstGeom>
          <a:noFill/>
        </p:spPr>
        <p:txBody>
          <a:bodyPr wrap="square" rtlCol="0">
            <a:spAutoFit/>
          </a:bodyPr>
          <a:lstStyle/>
          <a:p>
            <a:r>
              <a:rPr lang="en-US" sz="2800" dirty="0"/>
              <a:t>What does the word “</a:t>
            </a:r>
            <a:r>
              <a:rPr lang="en-US" sz="2800" b="1" u="sng" dirty="0"/>
              <a:t>coercive</a:t>
            </a:r>
            <a:r>
              <a:rPr lang="en-US" sz="2800" dirty="0"/>
              <a:t>” mean?</a:t>
            </a:r>
          </a:p>
          <a:p>
            <a:endParaRPr lang="en-US" sz="2800" dirty="0"/>
          </a:p>
          <a:p>
            <a:pPr marL="285750" indent="-285750">
              <a:buFont typeface="Wingdings" charset="2"/>
              <a:buChar char="Ø"/>
            </a:pPr>
            <a:r>
              <a:rPr lang="en-US" sz="2800" dirty="0"/>
              <a:t>Relating to or using force or threats.</a:t>
            </a:r>
          </a:p>
        </p:txBody>
      </p:sp>
    </p:spTree>
    <p:extLst>
      <p:ext uri="{BB962C8B-B14F-4D97-AF65-F5344CB8AC3E}">
        <p14:creationId xmlns:p14="http://schemas.microsoft.com/office/powerpoint/2010/main" val="8291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animEffect transition="in" filter="checkerboard(across)">
                                      <p:cBhvr>
                                        <p:cTn id="7" dur="500"/>
                                        <p:tgtEl>
                                          <p:spTgt spid="675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1143000"/>
            <a:ext cx="8458200" cy="5286062"/>
          </a:xfrm>
          <a:prstGeom prst="rect">
            <a:avLst/>
          </a:prstGeom>
          <a:gradFill rotWithShape="1">
            <a:gsLst>
              <a:gs pos="0">
                <a:srgbClr val="EFDEAF"/>
              </a:gs>
              <a:gs pos="100000">
                <a:srgbClr val="CBC4DA"/>
              </a:gs>
            </a:gsLst>
            <a:lin ang="5400000" scaled="1"/>
          </a:gra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514350" indent="-514350">
              <a:spcBef>
                <a:spcPct val="50000"/>
              </a:spcBef>
              <a:buFont typeface="+mj-lt"/>
              <a:buAutoNum type="arabicPeriod"/>
            </a:pPr>
            <a:r>
              <a:rPr lang="en-US" altLang="en-US" sz="2700" dirty="0">
                <a:latin typeface="Palatino" charset="0"/>
              </a:rPr>
              <a:t> </a:t>
            </a:r>
            <a:r>
              <a:rPr lang="en-US" altLang="en-US" sz="2700" b="1" i="1" u="sng" dirty="0">
                <a:latin typeface="Palatino" charset="0"/>
              </a:rPr>
              <a:t>Boston Port Act</a:t>
            </a:r>
            <a:r>
              <a:rPr lang="en-US" altLang="en-US" sz="2700" u="sng" dirty="0">
                <a:latin typeface="Palatino" charset="0"/>
              </a:rPr>
              <a:t>:</a:t>
            </a:r>
            <a:r>
              <a:rPr lang="en-US" altLang="en-US" sz="2700" dirty="0">
                <a:latin typeface="Palatino" charset="0"/>
              </a:rPr>
              <a:t> Closed the Port at Boston Harbor until the tea was paid for.</a:t>
            </a:r>
          </a:p>
          <a:p>
            <a:pPr marL="514350" indent="-514350">
              <a:spcBef>
                <a:spcPct val="50000"/>
              </a:spcBef>
              <a:buFont typeface="+mj-lt"/>
              <a:buAutoNum type="arabicPeriod"/>
            </a:pPr>
            <a:r>
              <a:rPr lang="en-US" altLang="en-US" sz="2700" dirty="0">
                <a:latin typeface="Palatino" charset="0"/>
              </a:rPr>
              <a:t> </a:t>
            </a:r>
            <a:r>
              <a:rPr lang="en-US" altLang="en-US" sz="2700" b="1" i="1" u="sng" dirty="0">
                <a:latin typeface="Palatino" charset="0"/>
              </a:rPr>
              <a:t>Quartering Act</a:t>
            </a:r>
            <a:r>
              <a:rPr lang="en-US" altLang="en-US" sz="2700" u="sng" dirty="0">
                <a:latin typeface="Palatino" charset="0"/>
              </a:rPr>
              <a:t>:</a:t>
            </a:r>
            <a:r>
              <a:rPr lang="en-US" altLang="en-US" sz="2700" dirty="0">
                <a:latin typeface="Palatino" charset="0"/>
              </a:rPr>
              <a:t> Forced the citizens of Massachusetts to house and feed British soldiers in their </a:t>
            </a:r>
            <a:r>
              <a:rPr lang="en-US" altLang="en-US" sz="2700" dirty="0">
                <a:latin typeface="Palatino" charset="0"/>
              </a:rPr>
              <a:t>homes (it was brought back!)</a:t>
            </a:r>
            <a:endParaRPr lang="en-US" altLang="en-US" sz="2700" dirty="0">
              <a:latin typeface="Palatino" charset="0"/>
            </a:endParaRPr>
          </a:p>
          <a:p>
            <a:pPr marL="514350" indent="-514350">
              <a:spcBef>
                <a:spcPct val="50000"/>
              </a:spcBef>
              <a:buFont typeface="+mj-lt"/>
              <a:buAutoNum type="arabicPeriod"/>
            </a:pPr>
            <a:r>
              <a:rPr lang="en-US" altLang="en-US" sz="2700" dirty="0">
                <a:latin typeface="Palatino" charset="0"/>
              </a:rPr>
              <a:t> </a:t>
            </a:r>
            <a:r>
              <a:rPr lang="en-US" altLang="en-US" sz="2700" b="1" i="1" u="sng" dirty="0">
                <a:latin typeface="Palatino" charset="0"/>
              </a:rPr>
              <a:t>Massachusetts Government Act</a:t>
            </a:r>
            <a:r>
              <a:rPr lang="en-US" altLang="en-US" sz="2700" u="sng" dirty="0">
                <a:latin typeface="Palatino" charset="0"/>
              </a:rPr>
              <a:t>:</a:t>
            </a:r>
            <a:r>
              <a:rPr lang="en-US" altLang="en-US" sz="2700" dirty="0">
                <a:latin typeface="Palatino" charset="0"/>
              </a:rPr>
              <a:t> Suspended the Massachusetts Colonial Legislature until the tea was paid for.</a:t>
            </a:r>
          </a:p>
          <a:p>
            <a:pPr marL="514350" indent="-514350">
              <a:spcBef>
                <a:spcPct val="50000"/>
              </a:spcBef>
              <a:buFont typeface="+mj-lt"/>
              <a:buAutoNum type="arabicPeriod"/>
            </a:pPr>
            <a:r>
              <a:rPr lang="en-US" altLang="en-US" sz="2700" dirty="0">
                <a:latin typeface="Palatino" charset="0"/>
              </a:rPr>
              <a:t> </a:t>
            </a:r>
            <a:r>
              <a:rPr lang="en-US" altLang="en-US" sz="2700" b="1" i="1" u="sng" dirty="0">
                <a:latin typeface="Palatino" charset="0"/>
              </a:rPr>
              <a:t>Administration of Justice Act</a:t>
            </a:r>
            <a:r>
              <a:rPr lang="en-US" altLang="en-US" sz="2700" i="1" u="sng" dirty="0">
                <a:latin typeface="Palatino" charset="0"/>
              </a:rPr>
              <a:t>:</a:t>
            </a:r>
            <a:r>
              <a:rPr lang="en-US" altLang="en-US" sz="2700" dirty="0">
                <a:latin typeface="Palatino" charset="0"/>
              </a:rPr>
              <a:t> Guaranteed that British officials would not be tried in colonial courts for capital crimes.</a:t>
            </a:r>
          </a:p>
        </p:txBody>
      </p:sp>
      <p:sp>
        <p:nvSpPr>
          <p:cNvPr id="16387" name="Text Box 3"/>
          <p:cNvSpPr txBox="1">
            <a:spLocks noChangeArrowheads="1"/>
          </p:cNvSpPr>
          <p:nvPr/>
        </p:nvSpPr>
        <p:spPr bwMode="auto">
          <a:xfrm>
            <a:off x="2362200" y="304800"/>
            <a:ext cx="7391400" cy="558800"/>
          </a:xfrm>
          <a:prstGeom prst="rect">
            <a:avLst/>
          </a:prstGeom>
          <a:solidFill>
            <a:srgbClr val="CBC4DA"/>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000" dirty="0">
                <a:latin typeface="Palatino" charset="0"/>
              </a:rPr>
              <a:t>The major laws considered “intolerable</a:t>
            </a:r>
            <a:r>
              <a:rPr lang="en-US" altLang="en-US" sz="3000" dirty="0">
                <a:latin typeface="Palatino" charset="0"/>
              </a:rPr>
              <a:t>”</a:t>
            </a:r>
            <a:r>
              <a:rPr lang="is-IS" altLang="en-US" sz="3000" dirty="0">
                <a:latin typeface="Palatino" charset="0"/>
              </a:rPr>
              <a:t>…</a:t>
            </a:r>
            <a:endParaRPr lang="en-US" altLang="en-US" sz="3000" dirty="0">
              <a:latin typeface="Palatino" charset="0"/>
            </a:endParaRPr>
          </a:p>
        </p:txBody>
      </p:sp>
    </p:spTree>
    <p:extLst>
      <p:ext uri="{BB962C8B-B14F-4D97-AF65-F5344CB8AC3E}">
        <p14:creationId xmlns:p14="http://schemas.microsoft.com/office/powerpoint/2010/main" val="188167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Quebec Act</a:t>
            </a:r>
            <a:endParaRPr lang="en-US" sz="3600" dirty="0"/>
          </a:p>
        </p:txBody>
      </p:sp>
      <p:sp>
        <p:nvSpPr>
          <p:cNvPr id="4" name="Content Placeholder 3"/>
          <p:cNvSpPr>
            <a:spLocks noGrp="1"/>
          </p:cNvSpPr>
          <p:nvPr>
            <p:ph sz="half" idx="1"/>
          </p:nvPr>
        </p:nvSpPr>
        <p:spPr>
          <a:xfrm>
            <a:off x="5486400" y="433137"/>
            <a:ext cx="5181600" cy="6629400"/>
          </a:xfrm>
        </p:spPr>
        <p:txBody>
          <a:bodyPr>
            <a:normAutofit fontScale="85000" lnSpcReduction="10000"/>
          </a:bodyPr>
          <a:lstStyle/>
          <a:p>
            <a:r>
              <a:rPr lang="en-US" b="1" u="sng" dirty="0"/>
              <a:t>The Quebec Act</a:t>
            </a:r>
            <a:r>
              <a:rPr lang="en-US" dirty="0"/>
              <a:t>: </a:t>
            </a:r>
            <a:endParaRPr lang="en-US" dirty="0" smtClean="0"/>
          </a:p>
          <a:p>
            <a:pPr lvl="1"/>
            <a:r>
              <a:rPr lang="en-US" dirty="0" smtClean="0"/>
              <a:t>Extended </a:t>
            </a:r>
            <a:r>
              <a:rPr lang="en-US" dirty="0"/>
              <a:t>the boundaries </a:t>
            </a:r>
            <a:r>
              <a:rPr lang="en-US" dirty="0" smtClean="0"/>
              <a:t>of Quebec to include most of the Ohio Country. </a:t>
            </a:r>
            <a:endParaRPr lang="en-US" dirty="0"/>
          </a:p>
          <a:p>
            <a:pPr lvl="1"/>
            <a:r>
              <a:rPr lang="en-US" dirty="0" smtClean="0"/>
              <a:t>Guaranteed colonists of Quebec free practice of Catholicism.</a:t>
            </a:r>
          </a:p>
          <a:p>
            <a:r>
              <a:rPr lang="en-US" b="1" u="sng" dirty="0" smtClean="0"/>
              <a:t>British Rational</a:t>
            </a:r>
            <a:r>
              <a:rPr lang="en-US" dirty="0" smtClean="0"/>
              <a:t>: Appease French Canadians so as to keep them from joining the rebellious ranks of the American colonists</a:t>
            </a:r>
          </a:p>
          <a:p>
            <a:pPr lvl="1"/>
            <a:r>
              <a:rPr lang="en-US" dirty="0" smtClean="0"/>
              <a:t>Was not a part of the laws passed in reaction to the Boston Tea Party (Coercive Acts)</a:t>
            </a:r>
          </a:p>
          <a:p>
            <a:r>
              <a:rPr lang="en-US" b="1" u="sng" dirty="0" smtClean="0"/>
              <a:t>Colonial Impact</a:t>
            </a:r>
            <a:r>
              <a:rPr lang="en-US" dirty="0" smtClean="0"/>
              <a:t>: Limited the opportunity for expansion to the West</a:t>
            </a:r>
          </a:p>
          <a:p>
            <a:pPr lvl="1"/>
            <a:r>
              <a:rPr lang="en-US" dirty="0" smtClean="0"/>
              <a:t>Colonists viewed this act as one of The Intolerable Acts due in part to its stipulations and its timing</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996" y="1828800"/>
            <a:ext cx="3819138" cy="37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dissolv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57400" y="1504950"/>
            <a:ext cx="8525256" cy="1962076"/>
          </a:xfrm>
          <a:prstGeom prst="rect">
            <a:avLst/>
          </a:prstGeom>
          <a:gradFill rotWithShape="1">
            <a:gsLst>
              <a:gs pos="0">
                <a:srgbClr val="E7CFED"/>
              </a:gs>
              <a:gs pos="100000">
                <a:srgbClr val="C2CBDC"/>
              </a:gs>
            </a:gsLst>
            <a:lin ang="5400000" scaled="1"/>
          </a:gra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Font typeface="Wingdings" charset="2"/>
              <a:buChar char="ü"/>
            </a:pPr>
            <a:r>
              <a:rPr lang="en-US" altLang="en-US" sz="2700" dirty="0">
                <a:latin typeface="Palatino" charset="0"/>
              </a:rPr>
              <a:t> Another result of the Boston Tea Party was that the </a:t>
            </a:r>
            <a:r>
              <a:rPr lang="en-US" altLang="en-US" sz="2700" b="1" u="sng" dirty="0">
                <a:latin typeface="Palatino" charset="0"/>
              </a:rPr>
              <a:t>Massachusetts colony was placed under martial law</a:t>
            </a:r>
          </a:p>
          <a:p>
            <a:pPr eaLnBrk="1" hangingPunct="1">
              <a:spcBef>
                <a:spcPct val="50000"/>
              </a:spcBef>
              <a:buFont typeface="Wingdings" charset="2"/>
              <a:buChar char="ü"/>
            </a:pPr>
            <a:r>
              <a:rPr lang="en-US" altLang="en-US" sz="2700" dirty="0">
                <a:latin typeface="Palatino" charset="0"/>
              </a:rPr>
              <a:t> In martial law, military authority usually takes the place of civilian </a:t>
            </a:r>
            <a:r>
              <a:rPr lang="en-US" altLang="en-US" sz="2700" dirty="0">
                <a:latin typeface="Palatino" charset="0"/>
              </a:rPr>
              <a:t>justice</a:t>
            </a:r>
            <a:endParaRPr lang="en-US" altLang="en-US" sz="2700" dirty="0">
              <a:latin typeface="Palatino" charset="0"/>
            </a:endParaRPr>
          </a:p>
        </p:txBody>
      </p:sp>
      <p:sp>
        <p:nvSpPr>
          <p:cNvPr id="17411" name="Text Box 3"/>
          <p:cNvSpPr txBox="1">
            <a:spLocks noChangeArrowheads="1"/>
          </p:cNvSpPr>
          <p:nvPr/>
        </p:nvSpPr>
        <p:spPr bwMode="auto">
          <a:xfrm>
            <a:off x="1905000" y="304800"/>
            <a:ext cx="8305800" cy="1016000"/>
          </a:xfrm>
          <a:prstGeom prst="rect">
            <a:avLst/>
          </a:prstGeom>
          <a:solidFill>
            <a:srgbClr val="C2CBDC"/>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3000">
                <a:latin typeface="Palatino" charset="0"/>
              </a:rPr>
              <a:t>The British government attempted to restore order in Boston through martial law</a:t>
            </a:r>
          </a:p>
        </p:txBody>
      </p:sp>
      <p:pic>
        <p:nvPicPr>
          <p:cNvPr id="2" name="Picture 2" descr="mage result for martial law british colo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744" y="4056700"/>
            <a:ext cx="7279821" cy="263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0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join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1" y="0"/>
            <a:ext cx="6054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p:cNvSpPr txBox="1">
            <a:spLocks noChangeArrowheads="1"/>
          </p:cNvSpPr>
          <p:nvPr/>
        </p:nvSpPr>
        <p:spPr bwMode="auto">
          <a:xfrm>
            <a:off x="7696201" y="571500"/>
            <a:ext cx="27082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50000"/>
              </a:spcBef>
              <a:buFontTx/>
              <a:buNone/>
            </a:pPr>
            <a:r>
              <a:rPr lang="en-US" altLang="en-US" sz="2400" b="1" u="sng"/>
              <a:t>REMEMBER</a:t>
            </a:r>
            <a:r>
              <a:rPr lang="en-US" altLang="en-US" sz="2400"/>
              <a:t>: This cartoon was created by Benjamin Franklin during the beginning stages of the French and Indian War</a:t>
            </a:r>
          </a:p>
        </p:txBody>
      </p:sp>
      <p:sp>
        <p:nvSpPr>
          <p:cNvPr id="7" name="Text Box 4"/>
          <p:cNvSpPr txBox="1">
            <a:spLocks noChangeArrowheads="1"/>
          </p:cNvSpPr>
          <p:nvPr/>
        </p:nvSpPr>
        <p:spPr bwMode="auto">
          <a:xfrm>
            <a:off x="1676400" y="5316538"/>
            <a:ext cx="8839200" cy="129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50000"/>
              </a:spcBef>
              <a:buFontTx/>
              <a:buNone/>
            </a:pPr>
            <a:r>
              <a:rPr lang="en-US" altLang="en-US" sz="2600" b="1" dirty="0"/>
              <a:t>In reaction to the various acts created by the British,                     the American colonists knew that only by joining together would they be able to survive…</a:t>
            </a:r>
          </a:p>
        </p:txBody>
      </p:sp>
      <p:sp>
        <p:nvSpPr>
          <p:cNvPr id="3" name="Rectangle 2"/>
          <p:cNvSpPr/>
          <p:nvPr/>
        </p:nvSpPr>
        <p:spPr>
          <a:xfrm>
            <a:off x="1524000" y="4178301"/>
            <a:ext cx="9144000" cy="1138773"/>
          </a:xfrm>
          <a:prstGeom prst="rect">
            <a:avLst/>
          </a:prstGeom>
          <a:noFill/>
        </p:spPr>
        <p:txBody>
          <a:bodyPr>
            <a:spAutoFit/>
          </a:bodyPr>
          <a:lstStyle/>
          <a:p>
            <a:pPr algn="ctr">
              <a:defRPr/>
            </a:pP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 you think the </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idea of this cartoon changed since we last saw it? </a:t>
            </a:r>
            <a:r>
              <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a:t>
            </a:r>
            <a:endParaRPr lang="en-US" sz="3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744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1524000" y="0"/>
            <a:ext cx="5961888" cy="6477000"/>
          </a:xfrm>
          <a:prstGeom prst="rect">
            <a:avLst/>
          </a:prstGeom>
        </p:spPr>
        <p:txBody>
          <a:bodyPr/>
          <a:lstStyle/>
          <a:p>
            <a:pPr marL="914400" indent="-452438">
              <a:spcBef>
                <a:spcPct val="0"/>
              </a:spcBef>
              <a:buNone/>
            </a:pPr>
            <a:r>
              <a:rPr lang="en-US" sz="3000" b="1" dirty="0">
                <a:latin typeface="Garamond" charset="0"/>
              </a:rPr>
              <a:t>John </a:t>
            </a:r>
            <a:r>
              <a:rPr lang="en-US" sz="3000" b="1" dirty="0">
                <a:latin typeface="Garamond" charset="0"/>
              </a:rPr>
              <a:t>Dickinson, </a:t>
            </a:r>
            <a:r>
              <a:rPr lang="en-US" sz="3000" b="1" i="1" dirty="0">
                <a:latin typeface="Garamond" charset="0"/>
              </a:rPr>
              <a:t>Letters from a Farmer in Pennsylvania </a:t>
            </a:r>
          </a:p>
          <a:p>
            <a:pPr marL="914400" indent="-452438">
              <a:spcBef>
                <a:spcPct val="0"/>
              </a:spcBef>
              <a:buNone/>
            </a:pPr>
            <a:r>
              <a:rPr lang="en-US" sz="3000" dirty="0">
                <a:latin typeface="Garamond" charset="0"/>
              </a:rPr>
              <a:t>•</a:t>
            </a:r>
            <a:r>
              <a:rPr lang="en-US" dirty="0">
                <a:latin typeface="Garamond" charset="0"/>
              </a:rPr>
              <a:t>	</a:t>
            </a:r>
            <a:r>
              <a:rPr lang="en-US" dirty="0" smtClean="0">
                <a:latin typeface="Garamond" charset="0"/>
              </a:rPr>
              <a:t>Essays challenged "</a:t>
            </a:r>
            <a:r>
              <a:rPr lang="en-US" dirty="0">
                <a:latin typeface="Garamond" charset="0"/>
              </a:rPr>
              <a:t>internal" </a:t>
            </a:r>
            <a:r>
              <a:rPr lang="en-US" dirty="0" smtClean="0">
                <a:latin typeface="Garamond" charset="0"/>
              </a:rPr>
              <a:t>VS. "external</a:t>
            </a:r>
            <a:r>
              <a:rPr lang="ja-JP" altLang="en-US" dirty="0">
                <a:latin typeface="Garamond" charset="0"/>
              </a:rPr>
              <a:t>“</a:t>
            </a:r>
            <a:r>
              <a:rPr lang="en-US" altLang="ja-JP" dirty="0">
                <a:latin typeface="Garamond" charset="0"/>
              </a:rPr>
              <a:t> </a:t>
            </a:r>
            <a:r>
              <a:rPr lang="en-US" altLang="ja-JP" dirty="0" smtClean="0">
                <a:latin typeface="Garamond" charset="0"/>
              </a:rPr>
              <a:t>taxes</a:t>
            </a:r>
          </a:p>
          <a:p>
            <a:pPr marL="919162" indent="-457200">
              <a:spcBef>
                <a:spcPct val="0"/>
              </a:spcBef>
              <a:buFont typeface="Wingdings" charset="2"/>
              <a:buChar char="Ø"/>
            </a:pPr>
            <a:r>
              <a:rPr lang="en-US" altLang="ja-JP" b="1" u="sng" dirty="0" smtClean="0">
                <a:latin typeface="Garamond" charset="0"/>
                <a:ea typeface="Garamond" charset="0"/>
                <a:cs typeface="Garamond" charset="0"/>
              </a:rPr>
              <a:t>internal</a:t>
            </a:r>
            <a:r>
              <a:rPr lang="en-US" altLang="ja-JP" dirty="0" smtClean="0">
                <a:latin typeface="Garamond" charset="0"/>
                <a:ea typeface="Garamond" charset="0"/>
                <a:cs typeface="Garamond" charset="0"/>
              </a:rPr>
              <a:t> = </a:t>
            </a:r>
            <a:r>
              <a:rPr lang="en-US" dirty="0">
                <a:latin typeface="Garamond" charset="0"/>
                <a:ea typeface="Garamond" charset="0"/>
                <a:cs typeface="Garamond" charset="0"/>
              </a:rPr>
              <a:t>colonial affairs (ex. property tax</a:t>
            </a:r>
            <a:r>
              <a:rPr lang="en-US" dirty="0" smtClean="0">
                <a:latin typeface="Garamond" charset="0"/>
                <a:ea typeface="Garamond" charset="0"/>
                <a:cs typeface="Garamond" charset="0"/>
              </a:rPr>
              <a:t>)</a:t>
            </a:r>
          </a:p>
          <a:p>
            <a:pPr marL="919162" indent="-457200">
              <a:spcBef>
                <a:spcPct val="0"/>
              </a:spcBef>
              <a:buFont typeface="Wingdings" charset="2"/>
              <a:buChar char="Ø"/>
            </a:pPr>
            <a:r>
              <a:rPr lang="en-US" altLang="ja-JP" b="1" u="sng" dirty="0" smtClean="0">
                <a:latin typeface="Garamond" charset="0"/>
                <a:ea typeface="Garamond" charset="0"/>
                <a:cs typeface="Garamond" charset="0"/>
              </a:rPr>
              <a:t>external</a:t>
            </a:r>
            <a:r>
              <a:rPr lang="en-US" altLang="ja-JP" dirty="0" smtClean="0">
                <a:latin typeface="Garamond" charset="0"/>
                <a:ea typeface="Garamond" charset="0"/>
                <a:cs typeface="Garamond" charset="0"/>
              </a:rPr>
              <a:t> = </a:t>
            </a:r>
            <a:r>
              <a:rPr lang="en-US" dirty="0">
                <a:latin typeface="Garamond" charset="0"/>
                <a:ea typeface="Garamond" charset="0"/>
                <a:cs typeface="Garamond" charset="0"/>
              </a:rPr>
              <a:t>mercantile system (ex. trade </a:t>
            </a:r>
            <a:r>
              <a:rPr lang="en-US" dirty="0" smtClean="0">
                <a:latin typeface="Garamond" charset="0"/>
                <a:ea typeface="Garamond" charset="0"/>
                <a:cs typeface="Garamond" charset="0"/>
              </a:rPr>
              <a:t>regulations)</a:t>
            </a:r>
            <a:endParaRPr lang="en-US" altLang="ja-JP" dirty="0">
              <a:latin typeface="Garamond" charset="0"/>
              <a:ea typeface="Garamond" charset="0"/>
              <a:cs typeface="Garamond" charset="0"/>
            </a:endParaRPr>
          </a:p>
          <a:p>
            <a:pPr marL="914400" indent="-452438">
              <a:spcBef>
                <a:spcPct val="0"/>
              </a:spcBef>
            </a:pPr>
            <a:r>
              <a:rPr lang="en-US" dirty="0">
                <a:latin typeface="Garamond" charset="0"/>
              </a:rPr>
              <a:t>Denied Britain</a:t>
            </a:r>
            <a:r>
              <a:rPr lang="ja-JP" altLang="en-US" dirty="0">
                <a:latin typeface="Garamond" charset="0"/>
              </a:rPr>
              <a:t>’</a:t>
            </a:r>
            <a:r>
              <a:rPr lang="en-US" altLang="ja-JP" dirty="0">
                <a:latin typeface="Garamond" charset="0"/>
              </a:rPr>
              <a:t>s right to </a:t>
            </a:r>
            <a:r>
              <a:rPr lang="en-US" altLang="ja-JP" dirty="0" smtClean="0">
                <a:latin typeface="Garamond" charset="0"/>
              </a:rPr>
              <a:t>collect taxes </a:t>
            </a:r>
            <a:r>
              <a:rPr lang="en-US" altLang="ja-JP" dirty="0">
                <a:latin typeface="Garamond" charset="0"/>
              </a:rPr>
              <a:t>for purpose of </a:t>
            </a:r>
            <a:r>
              <a:rPr lang="en-US" altLang="ja-JP" dirty="0" smtClean="0">
                <a:latin typeface="Garamond" charset="0"/>
              </a:rPr>
              <a:t>revenue.</a:t>
            </a:r>
          </a:p>
          <a:p>
            <a:pPr marL="914400" indent="-452438">
              <a:spcBef>
                <a:spcPct val="0"/>
              </a:spcBef>
            </a:pPr>
            <a:r>
              <a:rPr lang="en-US" altLang="ja-JP" dirty="0" smtClean="0">
                <a:latin typeface="Garamond" charset="0"/>
              </a:rPr>
              <a:t>UNITED the colonists against the Townshend Acts!</a:t>
            </a:r>
            <a:endParaRPr lang="en-US" altLang="ja-JP" dirty="0">
              <a:latin typeface="Garamond" charset="0"/>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742944"/>
            <a:ext cx="2103362" cy="2819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mage result for letters from a farmer in pennsylv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6" y="0"/>
            <a:ext cx="30003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490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p:cTn id="7"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6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 calcmode="lin" valueType="num">
                                      <p:cBhvr>
                                        <p:cTn id="14" dur="5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6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6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626">
                                            <p:txEl>
                                              <p:pRg st="3" end="3"/>
                                            </p:txEl>
                                          </p:spTgt>
                                        </p:tgtEl>
                                        <p:attrNameLst>
                                          <p:attrName>style.visibility</p:attrName>
                                        </p:attrNameLst>
                                      </p:cBhvr>
                                      <p:to>
                                        <p:strVal val="visible"/>
                                      </p:to>
                                    </p:set>
                                    <p:anim calcmode="lin" valueType="num">
                                      <p:cBhvr>
                                        <p:cTn id="21" dur="500" fill="hold"/>
                                        <p:tgtEl>
                                          <p:spTgt spid="2662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662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6626">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6626">
                                            <p:txEl>
                                              <p:pRg st="4" end="4"/>
                                            </p:txEl>
                                          </p:spTgt>
                                        </p:tgtEl>
                                        <p:attrNameLst>
                                          <p:attrName>style.visibility</p:attrName>
                                        </p:attrNameLst>
                                      </p:cBhvr>
                                      <p:to>
                                        <p:strVal val="visible"/>
                                      </p:to>
                                    </p:set>
                                    <p:anim calcmode="lin" valueType="num">
                                      <p:cBhvr>
                                        <p:cTn id="28" dur="500" fill="hold"/>
                                        <p:tgtEl>
                                          <p:spTgt spid="2662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6626">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66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6626">
                                            <p:txEl>
                                              <p:pRg st="5" end="5"/>
                                            </p:txEl>
                                          </p:spTgt>
                                        </p:tgtEl>
                                        <p:attrNameLst>
                                          <p:attrName>style.visibility</p:attrName>
                                        </p:attrNameLst>
                                      </p:cBhvr>
                                      <p:to>
                                        <p:strVal val="visible"/>
                                      </p:to>
                                    </p:set>
                                    <p:anim calcmode="lin" valueType="num">
                                      <p:cBhvr>
                                        <p:cTn id="35" dur="500" fill="hold"/>
                                        <p:tgtEl>
                                          <p:spTgt spid="26626">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6626">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1524000" y="381000"/>
            <a:ext cx="9144000" cy="2276856"/>
          </a:xfrm>
          <a:prstGeom prst="rect">
            <a:avLst/>
          </a:prstGeom>
        </p:spPr>
        <p:txBody>
          <a:bodyPr/>
          <a:lstStyle/>
          <a:p>
            <a:pPr marL="461963" indent="-461963">
              <a:spcBef>
                <a:spcPts val="0"/>
              </a:spcBef>
              <a:buNone/>
              <a:defRPr/>
            </a:pPr>
            <a:r>
              <a:rPr lang="en-US" sz="3400" b="1" dirty="0">
                <a:latin typeface="Garamond" panose="02020404030301010803" pitchFamily="18" charset="0"/>
              </a:rPr>
              <a:t>Massachusetts Circular Letter</a:t>
            </a:r>
            <a:r>
              <a:rPr lang="en-US" sz="3400" dirty="0">
                <a:latin typeface="Garamond" panose="02020404030301010803" pitchFamily="18" charset="0"/>
              </a:rPr>
              <a:t>, 1768 </a:t>
            </a:r>
          </a:p>
          <a:p>
            <a:pPr marL="919162" indent="-457200">
              <a:spcBef>
                <a:spcPts val="0"/>
              </a:spcBef>
              <a:buFont typeface="Arial" charset="0"/>
              <a:buChar char="•"/>
              <a:defRPr/>
            </a:pPr>
            <a:r>
              <a:rPr lang="en-US" sz="3400" dirty="0">
                <a:latin typeface="Garamond" panose="02020404030301010803" pitchFamily="18" charset="0"/>
              </a:rPr>
              <a:t>Massachusetts legislature </a:t>
            </a:r>
            <a:r>
              <a:rPr lang="en-US" sz="3400" b="1" u="sng" dirty="0">
                <a:latin typeface="Garamond" panose="02020404030301010803" pitchFamily="18" charset="0"/>
              </a:rPr>
              <a:t>asked other colonies to pass petitions calling for Parliament to repeal the Townshend Acts</a:t>
            </a:r>
            <a:r>
              <a:rPr lang="en-US" sz="3400" dirty="0">
                <a:latin typeface="Garamond" panose="02020404030301010803" pitchFamily="18" charset="0"/>
              </a:rPr>
              <a:t>.</a:t>
            </a:r>
          </a:p>
        </p:txBody>
      </p:sp>
      <p:pic>
        <p:nvPicPr>
          <p:cNvPr id="6" name="Picture 5" descr="whats-the-big-deal-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816" y="2657857"/>
            <a:ext cx="5992368" cy="3954963"/>
          </a:xfrm>
          <a:prstGeom prst="rect">
            <a:avLst/>
          </a:prstGeom>
        </p:spPr>
      </p:pic>
      <p:sp>
        <p:nvSpPr>
          <p:cNvPr id="7" name="TextBox 6"/>
          <p:cNvSpPr txBox="1"/>
          <p:nvPr/>
        </p:nvSpPr>
        <p:spPr>
          <a:xfrm>
            <a:off x="2219597" y="4635337"/>
            <a:ext cx="7543800" cy="584776"/>
          </a:xfrm>
          <a:prstGeom prst="rect">
            <a:avLst/>
          </a:prstGeom>
          <a:solidFill>
            <a:srgbClr val="3333CC"/>
          </a:solidFill>
        </p:spPr>
        <p:txBody>
          <a:bodyPr wrap="square" rtlCol="0">
            <a:spAutoFit/>
          </a:bodyPr>
          <a:lstStyle/>
          <a:p>
            <a:pPr eaLnBrk="0" fontAlgn="base" hangingPunct="0">
              <a:spcBef>
                <a:spcPct val="0"/>
              </a:spcBef>
              <a:spcAft>
                <a:spcPct val="0"/>
              </a:spcAft>
            </a:pPr>
            <a:r>
              <a:rPr lang="en-US" sz="3200" dirty="0">
                <a:solidFill>
                  <a:srgbClr val="FFFFFF"/>
                </a:solidFill>
                <a:latin typeface="Comic Sans MS" charset="0"/>
                <a:ea typeface="ＭＳ Ｐゴシック" charset="0"/>
                <a:cs typeface="ＭＳ Ｐゴシック" charset="0"/>
              </a:rPr>
              <a:t>Media was used to fuel the rebellion!</a:t>
            </a:r>
          </a:p>
        </p:txBody>
      </p:sp>
    </p:spTree>
    <p:extLst>
      <p:ext uri="{BB962C8B-B14F-4D97-AF65-F5344CB8AC3E}">
        <p14:creationId xmlns:p14="http://schemas.microsoft.com/office/powerpoint/2010/main" val="20852253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p:cTn id="7"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6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1524000" y="137160"/>
            <a:ext cx="9144000" cy="3962400"/>
          </a:xfrm>
          <a:prstGeom prst="rect">
            <a:avLst/>
          </a:prstGeom>
        </p:spPr>
        <p:txBody>
          <a:bodyPr/>
          <a:lstStyle/>
          <a:p>
            <a:pPr marL="914400" indent="-454025">
              <a:spcBef>
                <a:spcPct val="0"/>
              </a:spcBef>
              <a:buNone/>
            </a:pPr>
            <a:r>
              <a:rPr lang="en-US" dirty="0" smtClean="0">
                <a:latin typeface="Garamond" charset="0"/>
              </a:rPr>
              <a:t>In </a:t>
            </a:r>
            <a:r>
              <a:rPr lang="en-US" dirty="0">
                <a:latin typeface="Garamond" charset="0"/>
              </a:rPr>
              <a:t>response, the </a:t>
            </a:r>
            <a:r>
              <a:rPr lang="en-US" b="1" u="sng" dirty="0">
                <a:latin typeface="Garamond" charset="0"/>
              </a:rPr>
              <a:t>British sent troops to Boston and threatened to dissolve </a:t>
            </a:r>
            <a:r>
              <a:rPr lang="en-US" b="1" u="sng" dirty="0" smtClean="0">
                <a:latin typeface="Garamond" charset="0"/>
              </a:rPr>
              <a:t>(CLOSE DOWN) Massachusetts</a:t>
            </a:r>
            <a:r>
              <a:rPr lang="en-US" b="1" u="sng" dirty="0">
                <a:latin typeface="Garamond" charset="0"/>
              </a:rPr>
              <a:t>' legislature if the letter was not retracted</a:t>
            </a:r>
            <a:r>
              <a:rPr lang="en-US" dirty="0">
                <a:latin typeface="Garamond" charset="0"/>
              </a:rPr>
              <a:t>. </a:t>
            </a:r>
          </a:p>
          <a:p>
            <a:pPr marL="917575" indent="-457200">
              <a:spcBef>
                <a:spcPct val="0"/>
              </a:spcBef>
              <a:buFont typeface="Wingdings" charset="2"/>
              <a:buChar char="Ø"/>
            </a:pPr>
            <a:r>
              <a:rPr lang="en-US" dirty="0" smtClean="0">
                <a:latin typeface="Garamond" charset="0"/>
              </a:rPr>
              <a:t>Other </a:t>
            </a:r>
            <a:r>
              <a:rPr lang="en-US" dirty="0">
                <a:latin typeface="Garamond" charset="0"/>
              </a:rPr>
              <a:t>colonies that voted for the circular would likewise be dissolved.</a:t>
            </a:r>
          </a:p>
          <a:p>
            <a:pPr marL="917575" indent="-457200">
              <a:spcBef>
                <a:spcPct val="0"/>
              </a:spcBef>
              <a:buFont typeface="Wingdings" charset="2"/>
              <a:buChar char="Ø"/>
            </a:pPr>
            <a:r>
              <a:rPr lang="en-US" dirty="0" smtClean="0">
                <a:latin typeface="Garamond" charset="0"/>
              </a:rPr>
              <a:t>Some </a:t>
            </a:r>
            <a:r>
              <a:rPr lang="en-US" dirty="0">
                <a:latin typeface="Garamond" charset="0"/>
              </a:rPr>
              <a:t>colonies reenacted previous nonimportation </a:t>
            </a:r>
            <a:r>
              <a:rPr lang="en-US" dirty="0" smtClean="0">
                <a:latin typeface="Garamond" charset="0"/>
              </a:rPr>
              <a:t>agreements (So</a:t>
            </a:r>
            <a:r>
              <a:rPr lang="is-IS" dirty="0" smtClean="0">
                <a:latin typeface="Garamond" charset="0"/>
              </a:rPr>
              <a:t>…</a:t>
            </a:r>
            <a:r>
              <a:rPr lang="en-US" dirty="0" smtClean="0">
                <a:latin typeface="Garamond" charset="0"/>
              </a:rPr>
              <a:t>British </a:t>
            </a:r>
            <a:r>
              <a:rPr lang="en-US" dirty="0">
                <a:latin typeface="Garamond" charset="0"/>
              </a:rPr>
              <a:t>exports to America fell 40% over the next few </a:t>
            </a:r>
            <a:r>
              <a:rPr lang="en-US" dirty="0" smtClean="0">
                <a:latin typeface="Garamond" charset="0"/>
              </a:rPr>
              <a:t>months</a:t>
            </a:r>
            <a:r>
              <a:rPr lang="en-US" dirty="0">
                <a:latin typeface="Garamond" charset="0"/>
              </a:rPr>
              <a:t>)</a:t>
            </a:r>
          </a:p>
        </p:txBody>
      </p:sp>
      <p:pic>
        <p:nvPicPr>
          <p:cNvPr id="5122" name="Picture 2" descr="mage result for british red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787" y="4669536"/>
            <a:ext cx="2795483" cy="218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84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p:cTn id="7" dur="5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626">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 calcmode="lin" valueType="num">
                                      <p:cBhvr>
                                        <p:cTn id="14" dur="5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6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2895600" y="381000"/>
            <a:ext cx="7529286" cy="3962400"/>
          </a:xfrm>
        </p:spPr>
        <p:txBody>
          <a:bodyPr/>
          <a:lstStyle/>
          <a:p>
            <a:pPr marL="914400" indent="-452438">
              <a:spcBef>
                <a:spcPct val="0"/>
              </a:spcBef>
              <a:buNone/>
            </a:pPr>
            <a:r>
              <a:rPr lang="en-US" sz="3400" dirty="0">
                <a:latin typeface="Garamond" charset="0"/>
              </a:rPr>
              <a:t>Several </a:t>
            </a:r>
            <a:r>
              <a:rPr lang="en-US" sz="3400" dirty="0">
                <a:latin typeface="Garamond" charset="0"/>
              </a:rPr>
              <a:t>colonial legislatures were </a:t>
            </a:r>
            <a:r>
              <a:rPr lang="en-US" sz="3400" dirty="0">
                <a:latin typeface="Garamond" charset="0"/>
              </a:rPr>
              <a:t>dissolved (</a:t>
            </a:r>
            <a:r>
              <a:rPr lang="en-US" sz="3400" b="1" dirty="0">
                <a:latin typeface="Garamond" charset="0"/>
              </a:rPr>
              <a:t>closed down</a:t>
            </a:r>
            <a:r>
              <a:rPr lang="en-US" sz="3400" dirty="0">
                <a:latin typeface="Garamond" charset="0"/>
              </a:rPr>
              <a:t>) </a:t>
            </a:r>
            <a:r>
              <a:rPr lang="en-US" sz="3400" dirty="0">
                <a:latin typeface="Garamond" charset="0"/>
              </a:rPr>
              <a:t>as they supported Massachusetts: MA, MD, VA, DE, SC </a:t>
            </a:r>
          </a:p>
        </p:txBody>
      </p:sp>
      <p:pic>
        <p:nvPicPr>
          <p:cNvPr id="3" name="Picture 5" descr="http://rootsoftherevolution7-3.wikispaces.com/file/view/tar_and_feathering_for_towshend_act.jpg/282929876/tar_and_feathering_for_towshend_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76301"/>
            <a:ext cx="3262086" cy="468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00488" y="3124200"/>
            <a:ext cx="3048000" cy="1938338"/>
          </a:xfrm>
          <a:prstGeom prst="rect">
            <a:avLst/>
          </a:prstGeom>
          <a:solidFill>
            <a:schemeClr val="bg1">
              <a:lumMod val="75000"/>
            </a:schemeClr>
          </a:solidFill>
        </p:spPr>
        <p:txBody>
          <a:bodyPr>
            <a:spAutoFit/>
          </a:bodyPr>
          <a:lstStyle/>
          <a:p>
            <a:pPr algn="ctr" fontAlgn="base">
              <a:spcBef>
                <a:spcPct val="0"/>
              </a:spcBef>
              <a:spcAft>
                <a:spcPct val="0"/>
              </a:spcAft>
              <a:defRPr/>
            </a:pPr>
            <a:r>
              <a:rPr lang="en-US" sz="2400" i="1" dirty="0">
                <a:solidFill>
                  <a:srgbClr val="000000"/>
                </a:solidFill>
                <a:latin typeface="Book Antiqua" panose="02040602050305030304" pitchFamily="18" charset="0"/>
                <a:ea typeface="ＭＳ Ｐゴシック" charset="0"/>
                <a:cs typeface="ＭＳ Ｐゴシック" charset="0"/>
              </a:rPr>
              <a:t>Tax collectors were once again intimidated by Sons of Liberty members who opposed the Townshend Acts.</a:t>
            </a:r>
            <a:endParaRPr lang="en-US" sz="2000" i="1" dirty="0">
              <a:solidFill>
                <a:srgbClr val="000000"/>
              </a:solidFill>
              <a:latin typeface="Book Antiqua" panose="02040602050305030304" pitchFamily="18" charset="0"/>
              <a:ea typeface="ＭＳ Ｐゴシック" charset="0"/>
              <a:cs typeface="ＭＳ Ｐゴシック" charset="0"/>
            </a:endParaRPr>
          </a:p>
        </p:txBody>
      </p:sp>
    </p:spTree>
    <p:extLst>
      <p:ext uri="{BB962C8B-B14F-4D97-AF65-F5344CB8AC3E}">
        <p14:creationId xmlns:p14="http://schemas.microsoft.com/office/powerpoint/2010/main" val="764967957"/>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1621536" y="100584"/>
            <a:ext cx="6278880" cy="3962400"/>
          </a:xfrm>
          <a:prstGeom prst="rect">
            <a:avLst/>
          </a:prstGeom>
        </p:spPr>
        <p:txBody>
          <a:bodyPr>
            <a:normAutofit fontScale="92500" lnSpcReduction="20000"/>
          </a:bodyPr>
          <a:lstStyle/>
          <a:p>
            <a:pPr marL="0" indent="-461963">
              <a:spcBef>
                <a:spcPts val="1200"/>
              </a:spcBef>
              <a:buNone/>
            </a:pPr>
            <a:r>
              <a:rPr lang="en-US" b="1" dirty="0" smtClean="0">
                <a:latin typeface="Garamond" charset="0"/>
              </a:rPr>
              <a:t>The Boston </a:t>
            </a:r>
            <a:r>
              <a:rPr lang="en-US" b="1" dirty="0">
                <a:latin typeface="Garamond" charset="0"/>
              </a:rPr>
              <a:t>"Massacre" </a:t>
            </a:r>
            <a:endParaRPr lang="en-US" b="1" dirty="0" smtClean="0">
              <a:latin typeface="Garamond" charset="0"/>
            </a:endParaRPr>
          </a:p>
          <a:p>
            <a:pPr marL="0" indent="-461963">
              <a:spcBef>
                <a:spcPts val="1200"/>
              </a:spcBef>
              <a:buNone/>
            </a:pPr>
            <a:r>
              <a:rPr lang="en-US" b="1" dirty="0" smtClean="0">
                <a:latin typeface="Garamond" charset="0"/>
              </a:rPr>
              <a:t>(March 5, 1770)</a:t>
            </a:r>
            <a:endParaRPr lang="en-US" b="1" dirty="0">
              <a:latin typeface="Garamond" charset="0"/>
            </a:endParaRPr>
          </a:p>
          <a:p>
            <a:pPr marL="461963" indent="-461963">
              <a:spcBef>
                <a:spcPts val="1200"/>
              </a:spcBef>
              <a:buNone/>
            </a:pPr>
            <a:r>
              <a:rPr lang="en-US" dirty="0" smtClean="0">
                <a:latin typeface="Garamond" charset="0"/>
              </a:rPr>
              <a:t>Peaceful </a:t>
            </a:r>
            <a:r>
              <a:rPr lang="en-US" dirty="0">
                <a:latin typeface="Garamond" charset="0"/>
              </a:rPr>
              <a:t>arrival of troops in Boston aroused American resistance      </a:t>
            </a:r>
          </a:p>
          <a:p>
            <a:pPr>
              <a:spcBef>
                <a:spcPts val="1200"/>
              </a:spcBef>
              <a:buFont typeface="Wingdings" charset="2"/>
              <a:buChar char="Ø"/>
            </a:pPr>
            <a:r>
              <a:rPr lang="en-US" dirty="0" smtClean="0">
                <a:latin typeface="Garamond" charset="0"/>
              </a:rPr>
              <a:t>Colonials </a:t>
            </a:r>
            <a:r>
              <a:rPr lang="en-US" dirty="0">
                <a:latin typeface="Garamond" charset="0"/>
              </a:rPr>
              <a:t>were fearful of standing armies; </a:t>
            </a:r>
            <a:r>
              <a:rPr lang="en-US" b="1" u="sng" dirty="0">
                <a:latin typeface="Garamond" charset="0"/>
              </a:rPr>
              <a:t>believed Britain sought to suppress colonial liberties</a:t>
            </a:r>
            <a:r>
              <a:rPr lang="en-US" dirty="0" smtClean="0">
                <a:latin typeface="Garamond" charset="0"/>
              </a:rPr>
              <a:t>.</a:t>
            </a:r>
          </a:p>
          <a:p>
            <a:pPr>
              <a:spcBef>
                <a:spcPts val="1200"/>
              </a:spcBef>
              <a:buFont typeface="Wingdings" charset="2"/>
              <a:buChar char="Ø"/>
            </a:pPr>
            <a:r>
              <a:rPr lang="en-US" altLang="en-US" dirty="0" smtClean="0">
                <a:latin typeface="Garamond" charset="0"/>
                <a:ea typeface="Garamond" charset="0"/>
                <a:cs typeface="Garamond" charset="0"/>
              </a:rPr>
              <a:t>There were a lot of tensions </a:t>
            </a:r>
            <a:r>
              <a:rPr lang="en-US" altLang="en-US" dirty="0">
                <a:latin typeface="Garamond" charset="0"/>
                <a:ea typeface="Garamond" charset="0"/>
                <a:cs typeface="Garamond" charset="0"/>
              </a:rPr>
              <a:t>in the American colonies that had been growing since the British Parliament enforced the Townshend Acts in </a:t>
            </a:r>
            <a:r>
              <a:rPr lang="en-US" altLang="en-US" dirty="0" smtClean="0">
                <a:latin typeface="Garamond" charset="0"/>
                <a:ea typeface="Garamond" charset="0"/>
                <a:cs typeface="Garamond" charset="0"/>
              </a:rPr>
              <a:t>1767.</a:t>
            </a:r>
            <a:endParaRPr lang="en-US" altLang="en-US" b="1" dirty="0">
              <a:latin typeface="Garamond" charset="0"/>
              <a:ea typeface="Garamond" charset="0"/>
              <a:cs typeface="Garamond" charset="0"/>
            </a:endParaRPr>
          </a:p>
          <a:p>
            <a:pPr marL="461963" indent="-461963">
              <a:spcBef>
                <a:spcPts val="1200"/>
              </a:spcBef>
              <a:buNone/>
            </a:pPr>
            <a:endParaRPr lang="en-US" dirty="0">
              <a:latin typeface="Garamond" charset="0"/>
            </a:endParaRPr>
          </a:p>
        </p:txBody>
      </p:sp>
      <p:pic>
        <p:nvPicPr>
          <p:cNvPr id="3" name="Picture 6" descr="massa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018" y="0"/>
            <a:ext cx="3022982" cy="262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81756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anim calcmode="lin" valueType="num">
                                      <p:cBhvr>
                                        <p:cTn id="7" dur="5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662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6626">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6626">
                                            <p:txEl>
                                              <p:pRg st="3" end="3"/>
                                            </p:txEl>
                                          </p:spTgt>
                                        </p:tgtEl>
                                        <p:attrNameLst>
                                          <p:attrName>style.visibility</p:attrName>
                                        </p:attrNameLst>
                                      </p:cBhvr>
                                      <p:to>
                                        <p:strVal val="visible"/>
                                      </p:to>
                                    </p:set>
                                    <p:anim calcmode="lin" valueType="num">
                                      <p:cBhvr>
                                        <p:cTn id="14" dur="500" fill="hold"/>
                                        <p:tgtEl>
                                          <p:spTgt spid="2662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662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662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 calcmode="lin" valueType="num">
                                      <p:cBhvr>
                                        <p:cTn id="21" dur="500" fill="hold"/>
                                        <p:tgtEl>
                                          <p:spTgt spid="2662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662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536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5364" name="Rectangle 4"/>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15365" name="Rectangle 5"/>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a:p>
        </p:txBody>
      </p:sp>
      <p:sp>
        <p:nvSpPr>
          <p:cNvPr id="80901" name="Rectangle 7"/>
          <p:cNvSpPr>
            <a:spLocks noGrp="1" noChangeArrowheads="1"/>
          </p:cNvSpPr>
          <p:nvPr>
            <p:ph type="body" idx="1"/>
          </p:nvPr>
        </p:nvSpPr>
        <p:spPr>
          <a:xfrm>
            <a:off x="1905000" y="1066800"/>
            <a:ext cx="8229600" cy="398068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lnSpc>
                <a:spcPct val="95000"/>
              </a:lnSpc>
              <a:spcBef>
                <a:spcPct val="10000"/>
              </a:spcBef>
            </a:pPr>
            <a:r>
              <a:rPr lang="en-US" altLang="en-US" sz="3000" dirty="0"/>
              <a:t>England’s failure to remove the army from Boston heightened English-American tensions:</a:t>
            </a:r>
          </a:p>
          <a:p>
            <a:pPr lvl="1" eaLnBrk="1" hangingPunct="1">
              <a:lnSpc>
                <a:spcPct val="95000"/>
              </a:lnSpc>
              <a:spcBef>
                <a:spcPct val="10000"/>
              </a:spcBef>
            </a:pPr>
            <a:r>
              <a:rPr lang="en-US" altLang="en-US" sz="3000" dirty="0"/>
              <a:t>This </a:t>
            </a:r>
            <a:r>
              <a:rPr lang="en-US" altLang="en-US" sz="3000" dirty="0"/>
              <a:t>“Boston Massacre” </a:t>
            </a:r>
            <a:r>
              <a:rPr lang="en-US" altLang="en-US" sz="3000" b="1" u="sng" dirty="0"/>
              <a:t>revealed the deterioration of English- American relations </a:t>
            </a:r>
            <a:r>
              <a:rPr lang="en-US" altLang="en-US" sz="3000" b="1" u="sng" dirty="0"/>
              <a:t> </a:t>
            </a:r>
            <a:endParaRPr lang="en-US" altLang="en-US" sz="3000" b="1" u="sng" dirty="0"/>
          </a:p>
        </p:txBody>
      </p:sp>
      <p:sp>
        <p:nvSpPr>
          <p:cNvPr id="2" name="Rectangle 1"/>
          <p:cNvSpPr/>
          <p:nvPr/>
        </p:nvSpPr>
        <p:spPr>
          <a:xfrm>
            <a:off x="2877272" y="-12700"/>
            <a:ext cx="6285054" cy="923330"/>
          </a:xfrm>
          <a:prstGeom prst="rect">
            <a:avLst/>
          </a:prstGeom>
          <a:noFill/>
        </p:spPr>
        <p:txBody>
          <a:bodyPr wrap="none">
            <a:spAutoFit/>
          </a:bodyPr>
          <a:lstStyle/>
          <a:p>
            <a:pPr algn="ctr">
              <a:defRPr/>
            </a:pPr>
            <a:r>
              <a:rPr lang="en-US" altLang="en-US" sz="5400" b="1" u="sng" dirty="0">
                <a:ln w="22225">
                  <a:solidFill>
                    <a:schemeClr val="accent2"/>
                  </a:solidFill>
                  <a:prstDash val="solid"/>
                </a:ln>
                <a:solidFill>
                  <a:srgbClr val="FF0000"/>
                </a:solidFill>
              </a:rPr>
              <a:t>The Boston Massacre</a:t>
            </a:r>
            <a:endParaRPr lang="en-US" sz="5400" b="1" dirty="0">
              <a:ln w="22225">
                <a:solidFill>
                  <a:schemeClr val="accent2"/>
                </a:solidFill>
                <a:prstDash val="solid"/>
              </a:ln>
              <a:solidFill>
                <a:srgbClr val="FF0000"/>
              </a:solidFill>
            </a:endParaRPr>
          </a:p>
        </p:txBody>
      </p:sp>
      <p:pic>
        <p:nvPicPr>
          <p:cNvPr id="12290" name="Picture 2" descr="mage result for boston massa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006" y="3999350"/>
            <a:ext cx="7963989" cy="26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4393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3810000" y="304801"/>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200">
                <a:solidFill>
                  <a:schemeClr val="tx1"/>
                </a:solidFill>
                <a:latin typeface="Comic Sans MS" charset="0"/>
                <a:ea typeface="ＭＳ Ｐゴシック" charset="0"/>
              </a:defRPr>
            </a:lvl9pPr>
          </a:lstStyle>
          <a:p>
            <a:pPr marL="0" indent="0" fontAlgn="base">
              <a:spcBef>
                <a:spcPct val="0"/>
              </a:spcBef>
              <a:spcAft>
                <a:spcPct val="0"/>
              </a:spcAft>
            </a:pPr>
            <a:r>
              <a:rPr lang="en-US" sz="3600" dirty="0">
                <a:solidFill>
                  <a:srgbClr val="000000"/>
                </a:solidFill>
                <a:latin typeface="Garamond" charset="0"/>
              </a:rPr>
              <a:t>• 5 anti-British demonstrators KILLED! (11 wounded)</a:t>
            </a:r>
            <a:endParaRPr lang="en-US" sz="3600" dirty="0">
              <a:solidFill>
                <a:srgbClr val="000000"/>
              </a:solidFill>
              <a:latin typeface="Garamond" charset="0"/>
            </a:endParaRPr>
          </a:p>
        </p:txBody>
      </p:sp>
      <p:pic>
        <p:nvPicPr>
          <p:cNvPr id="28675" name="Picture 3" descr="new_pic5_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912" y="1874461"/>
            <a:ext cx="4953000" cy="3892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3566312" y="2366904"/>
            <a:ext cx="2133600" cy="3140075"/>
          </a:xfrm>
          <a:prstGeom prst="rect">
            <a:avLst/>
          </a:prstGeom>
          <a:solidFill>
            <a:schemeClr val="bg1">
              <a:lumMod val="75000"/>
            </a:schemeClr>
          </a:solidFill>
          <a:ln>
            <a:noFill/>
          </a:ln>
        </p:spPr>
        <p:txBody>
          <a:bodyPr>
            <a:spAutoFit/>
          </a:bodyPr>
          <a:lstStyle>
            <a:lvl1pPr>
              <a:defRPr sz="3200">
                <a:solidFill>
                  <a:schemeClr val="tx1"/>
                </a:solidFill>
                <a:latin typeface="Garamond" charset="0"/>
                <a:ea typeface="ＭＳ Ｐゴシック" charset="0"/>
              </a:defRPr>
            </a:lvl1pPr>
            <a:lvl2pPr>
              <a:defRPr sz="28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000">
                <a:solidFill>
                  <a:schemeClr val="tx1"/>
                </a:solidFill>
                <a:latin typeface="Garamond" charset="0"/>
                <a:ea typeface="ＭＳ Ｐゴシック" charset="0"/>
              </a:defRPr>
            </a:lvl4pPr>
            <a:lvl5pPr>
              <a:defRPr sz="2000">
                <a:solidFill>
                  <a:schemeClr val="tx1"/>
                </a:solidFill>
                <a:latin typeface="Garamond" charset="0"/>
                <a:ea typeface="ＭＳ Ｐゴシック" charset="0"/>
              </a:defRPr>
            </a:lvl5pPr>
            <a:lvl6pPr eaLnBrk="0" hangingPunct="0">
              <a:defRPr sz="2000">
                <a:solidFill>
                  <a:schemeClr val="tx1"/>
                </a:solidFill>
                <a:latin typeface="Garamond" charset="0"/>
                <a:ea typeface="ＭＳ Ｐゴシック" charset="0"/>
              </a:defRPr>
            </a:lvl6pPr>
            <a:lvl7pPr eaLnBrk="0" hangingPunct="0">
              <a:defRPr sz="2000">
                <a:solidFill>
                  <a:schemeClr val="tx1"/>
                </a:solidFill>
                <a:latin typeface="Garamond" charset="0"/>
                <a:ea typeface="ＭＳ Ｐゴシック" charset="0"/>
              </a:defRPr>
            </a:lvl7pPr>
            <a:lvl8pPr eaLnBrk="0" hangingPunct="0">
              <a:defRPr sz="2000">
                <a:solidFill>
                  <a:schemeClr val="tx1"/>
                </a:solidFill>
                <a:latin typeface="Garamond" charset="0"/>
                <a:ea typeface="ＭＳ Ｐゴシック" charset="0"/>
              </a:defRPr>
            </a:lvl8pPr>
            <a:lvl9pPr eaLnBrk="0" hangingPunct="0">
              <a:defRPr sz="2000">
                <a:solidFill>
                  <a:schemeClr val="tx1"/>
                </a:solidFill>
                <a:latin typeface="Garamond" charset="0"/>
                <a:ea typeface="ＭＳ Ｐゴシック" charset="0"/>
              </a:defRPr>
            </a:lvl9pPr>
          </a:lstStyle>
          <a:p>
            <a:pPr algn="ctr" fontAlgn="base">
              <a:spcBef>
                <a:spcPct val="0"/>
              </a:spcBef>
              <a:spcAft>
                <a:spcPct val="0"/>
              </a:spcAft>
              <a:defRPr/>
            </a:pPr>
            <a:r>
              <a:rPr lang="en-US" sz="2200" b="1" i="1" u="sng" dirty="0" err="1">
                <a:solidFill>
                  <a:srgbClr val="000000"/>
                </a:solidFill>
                <a:latin typeface="Calibri" charset="0"/>
                <a:cs typeface="Calibri" charset="0"/>
              </a:rPr>
              <a:t>Crispus</a:t>
            </a:r>
            <a:r>
              <a:rPr lang="en-US" sz="2200" b="1" i="1" u="sng" dirty="0">
                <a:solidFill>
                  <a:srgbClr val="000000"/>
                </a:solidFill>
                <a:latin typeface="Calibri" charset="0"/>
                <a:cs typeface="Calibri" charset="0"/>
              </a:rPr>
              <a:t> </a:t>
            </a:r>
            <a:r>
              <a:rPr lang="en-US" sz="2200" b="1" i="1" u="sng" dirty="0" err="1">
                <a:solidFill>
                  <a:srgbClr val="000000"/>
                </a:solidFill>
                <a:latin typeface="Calibri" charset="0"/>
                <a:cs typeface="Calibri" charset="0"/>
              </a:rPr>
              <a:t>Attuks</a:t>
            </a:r>
            <a:r>
              <a:rPr lang="en-US" sz="2200" i="1" dirty="0">
                <a:solidFill>
                  <a:srgbClr val="000000"/>
                </a:solidFill>
                <a:latin typeface="Calibri" charset="0"/>
                <a:cs typeface="Calibri" charset="0"/>
              </a:rPr>
              <a:t>, a man of Wampanoag and African descent, </a:t>
            </a:r>
            <a:r>
              <a:rPr lang="en-US" sz="2200" b="1" i="1" u="sng" dirty="0">
                <a:solidFill>
                  <a:srgbClr val="000000"/>
                </a:solidFill>
                <a:latin typeface="Calibri" charset="0"/>
                <a:cs typeface="Calibri" charset="0"/>
              </a:rPr>
              <a:t>was the first to be shot and killed</a:t>
            </a:r>
            <a:r>
              <a:rPr lang="en-US" sz="2200" i="1" dirty="0">
                <a:solidFill>
                  <a:srgbClr val="000000"/>
                </a:solidFill>
                <a:latin typeface="Calibri" charset="0"/>
                <a:cs typeface="Calibri" charset="0"/>
              </a:rPr>
              <a:t> during the </a:t>
            </a:r>
            <a:r>
              <a:rPr lang="ja-JP" altLang="en-US" sz="2200" i="1" dirty="0">
                <a:solidFill>
                  <a:srgbClr val="000000"/>
                </a:solidFill>
                <a:latin typeface="Calibri" charset="0"/>
                <a:cs typeface="Calibri" charset="0"/>
              </a:rPr>
              <a:t>“</a:t>
            </a:r>
            <a:r>
              <a:rPr lang="en-US" sz="2200" i="1" dirty="0">
                <a:solidFill>
                  <a:srgbClr val="000000"/>
                </a:solidFill>
                <a:latin typeface="Calibri" charset="0"/>
                <a:cs typeface="Calibri" charset="0"/>
              </a:rPr>
              <a:t>Boston Massacre.</a:t>
            </a:r>
            <a:r>
              <a:rPr lang="ja-JP" altLang="en-US" sz="2200" i="1" dirty="0">
                <a:solidFill>
                  <a:srgbClr val="000000"/>
                </a:solidFill>
                <a:latin typeface="Calibri" charset="0"/>
                <a:cs typeface="Calibri" charset="0"/>
              </a:rPr>
              <a:t>”</a:t>
            </a:r>
            <a:endParaRPr lang="en-US" sz="2200" i="1" dirty="0">
              <a:solidFill>
                <a:srgbClr val="000000"/>
              </a:solidFill>
              <a:latin typeface="Calibri" charset="0"/>
              <a:cs typeface="Calibri" charset="0"/>
            </a:endParaRPr>
          </a:p>
        </p:txBody>
      </p:sp>
      <p:pic>
        <p:nvPicPr>
          <p:cNvPr id="8194" name="Picture 2" descr="mage result for crispus attu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648" y="4728602"/>
            <a:ext cx="1810664"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3976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1443</Words>
  <Application>Microsoft Macintosh PowerPoint</Application>
  <PresentationFormat>Widescreen</PresentationFormat>
  <Paragraphs>106</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Book Antiqua</vt:lpstr>
      <vt:lpstr>Calibri</vt:lpstr>
      <vt:lpstr>Calibri Light</vt:lpstr>
      <vt:lpstr>Comic Sans MS</vt:lpstr>
      <vt:lpstr>Garamond</vt:lpstr>
      <vt:lpstr>ＭＳ Ｐゴシック</vt:lpstr>
      <vt:lpstr>Palatino</vt:lpstr>
      <vt:lpstr>Times New Roman</vt:lpstr>
      <vt:lpstr>Wingdings</vt:lpstr>
      <vt:lpstr>Yu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Quebec Act</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4</cp:revision>
  <dcterms:created xsi:type="dcterms:W3CDTF">2016-10-28T18:02:03Z</dcterms:created>
  <dcterms:modified xsi:type="dcterms:W3CDTF">2016-10-28T18:11:02Z</dcterms:modified>
</cp:coreProperties>
</file>