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2" r:id="rId5"/>
    <p:sldId id="263" r:id="rId6"/>
    <p:sldId id="264" r:id="rId7"/>
    <p:sldId id="266" r:id="rId8"/>
    <p:sldId id="267" r:id="rId9"/>
    <p:sldId id="268" r:id="rId10"/>
    <p:sldId id="269" r:id="rId11"/>
    <p:sldId id="270" r:id="rId12"/>
    <p:sldId id="272" r:id="rId13"/>
    <p:sldId id="274" r:id="rId14"/>
    <p:sldId id="276" r:id="rId15"/>
    <p:sldId id="280" r:id="rId16"/>
    <p:sldId id="282" r:id="rId17"/>
    <p:sldId id="283" r:id="rId18"/>
    <p:sldId id="284" r:id="rId19"/>
    <p:sldId id="286" r:id="rId20"/>
    <p:sldId id="287"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96"/>
  </p:normalViewPr>
  <p:slideViewPr>
    <p:cSldViewPr snapToGrid="0" snapToObjects="1">
      <p:cViewPr varScale="1">
        <p:scale>
          <a:sx n="105" d="100"/>
          <a:sy n="105" d="100"/>
        </p:scale>
        <p:origin x="2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8903C-2DF6-E841-B64D-83ED6AB9171F}" type="datetimeFigureOut">
              <a:rPr lang="en-US" smtClean="0"/>
              <a:t>10/28/16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C769D-397E-7246-84A8-7ECC7EB7D188}" type="slidenum">
              <a:rPr lang="en-US" smtClean="0"/>
              <a:t>‹#›</a:t>
            </a:fld>
            <a:endParaRPr lang="en-US"/>
          </a:p>
        </p:txBody>
      </p:sp>
    </p:spTree>
    <p:extLst>
      <p:ext uri="{BB962C8B-B14F-4D97-AF65-F5344CB8AC3E}">
        <p14:creationId xmlns:p14="http://schemas.microsoft.com/office/powerpoint/2010/main" val="45522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6ACD74A-F0F4-2C45-9DB9-F22A0F353005}" type="slidenum">
              <a:rPr lang="en-US" altLang="en-US" sz="1200"/>
              <a:pPr/>
              <a:t>1</a:t>
            </a:fld>
            <a:endParaRPr lang="en-US" altLang="en-US" sz="1200"/>
          </a:p>
        </p:txBody>
      </p:sp>
      <p:sp>
        <p:nvSpPr>
          <p:cNvPr id="1157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9703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50069C5-8ECA-C54E-9353-91AA6C3FAC26}" type="slidenum">
              <a:rPr lang="en-US" altLang="en-US" sz="1200"/>
              <a:pPr/>
              <a:t>18</a:t>
            </a:fld>
            <a:endParaRPr lang="en-US" altLang="en-US" sz="1200"/>
          </a:p>
        </p:txBody>
      </p:sp>
      <p:sp>
        <p:nvSpPr>
          <p:cNvPr id="120834"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9992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98AD315-2956-9E48-8457-2EA7BA6DD2FC}" type="slidenum">
              <a:rPr lang="en-US" altLang="en-US" sz="1200"/>
              <a:pPr/>
              <a:t>4</a:t>
            </a:fld>
            <a:endParaRPr lang="en-US" altLang="en-US" sz="1200"/>
          </a:p>
        </p:txBody>
      </p:sp>
      <p:sp>
        <p:nvSpPr>
          <p:cNvPr id="96258"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5762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61BA8-E8E4-C34D-B91E-5071F223558D}" type="slidenum">
              <a:rPr lang="en-US" smtClean="0"/>
              <a:t>7</a:t>
            </a:fld>
            <a:endParaRPr lang="en-US"/>
          </a:p>
        </p:txBody>
      </p:sp>
    </p:spTree>
    <p:extLst>
      <p:ext uri="{BB962C8B-B14F-4D97-AF65-F5344CB8AC3E}">
        <p14:creationId xmlns:p14="http://schemas.microsoft.com/office/powerpoint/2010/main" val="121263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F47D17F-D330-6042-A40A-843BFD1EE3A8}" type="slidenum">
              <a:rPr lang="en-US" altLang="en-US" sz="1200"/>
              <a:pPr/>
              <a:t>8</a:t>
            </a:fld>
            <a:endParaRPr lang="en-US" altLang="en-US" sz="1200"/>
          </a:p>
        </p:txBody>
      </p:sp>
      <p:sp>
        <p:nvSpPr>
          <p:cNvPr id="119810"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156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5A324D8-4438-F348-95EE-DA6AE1B698AB}" type="slidenum">
              <a:rPr lang="en-US" altLang="en-US" sz="1200"/>
              <a:pPr/>
              <a:t>10</a:t>
            </a:fld>
            <a:endParaRPr lang="en-US" altLang="en-US" sz="1200"/>
          </a:p>
        </p:txBody>
      </p:sp>
      <p:sp>
        <p:nvSpPr>
          <p:cNvPr id="117762"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2613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Courtesy of the Boston  Museum of Fine Arts      John Singleton Copely, 1772        Right: Library of Congress   The Bostonians Paying the Excise-man, or Tarring and Feathering   Attributed to Richard Dawe</a:t>
            </a: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71D5D8AF-211A-E04A-AF4C-B3C0922EA93A}" type="slidenum">
              <a:rPr lang="en-US" sz="1200">
                <a:solidFill>
                  <a:prstClr val="black"/>
                </a:solidFill>
                <a:latin typeface="Times New Roman" charset="0"/>
              </a:rPr>
              <a:pPr/>
              <a:t>11</a:t>
            </a:fld>
            <a:endParaRPr lang="en-US" sz="1200">
              <a:solidFill>
                <a:prstClr val="black"/>
              </a:solidFill>
              <a:latin typeface="Times New Roman" charset="0"/>
            </a:endParaRPr>
          </a:p>
        </p:txBody>
      </p:sp>
    </p:spTree>
    <p:extLst>
      <p:ext uri="{BB962C8B-B14F-4D97-AF65-F5344CB8AC3E}">
        <p14:creationId xmlns:p14="http://schemas.microsoft.com/office/powerpoint/2010/main" val="44542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Pennsylvania Journal - Rare Books and Manuscripts Division, The New York Public Library, Astor, Lenox and Tilden Foundations</a:t>
            </a: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F7DF262E-87A3-9344-8D4B-9C65D54308F4}" type="slidenum">
              <a:rPr lang="en-US" sz="1200">
                <a:solidFill>
                  <a:prstClr val="black"/>
                </a:solidFill>
                <a:latin typeface="Times New Roman" charset="0"/>
              </a:rPr>
              <a:pPr/>
              <a:t>12</a:t>
            </a:fld>
            <a:endParaRPr lang="en-US" sz="1200">
              <a:solidFill>
                <a:prstClr val="black"/>
              </a:solidFill>
              <a:latin typeface="Times New Roman" charset="0"/>
            </a:endParaRPr>
          </a:p>
        </p:txBody>
      </p:sp>
    </p:spTree>
    <p:extLst>
      <p:ext uri="{BB962C8B-B14F-4D97-AF65-F5344CB8AC3E}">
        <p14:creationId xmlns:p14="http://schemas.microsoft.com/office/powerpoint/2010/main" val="6629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Courtesy of the Boston  Museum of Fine Arts      John Singleton Copely, 1772        Right: Library of Congress   The Bostonians Paying the Excise-man, or Tarring and Feathering   Attributed to Richard Dawe</a:t>
            </a: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71D5D8AF-211A-E04A-AF4C-B3C0922EA93A}" type="slidenum">
              <a:rPr lang="en-US" sz="1200">
                <a:solidFill>
                  <a:prstClr val="black"/>
                </a:solidFill>
                <a:latin typeface="Times New Roman" charset="0"/>
              </a:rPr>
              <a:pPr/>
              <a:t>13</a:t>
            </a:fld>
            <a:endParaRPr lang="en-US" sz="1200">
              <a:solidFill>
                <a:prstClr val="black"/>
              </a:solidFill>
              <a:latin typeface="Times New Roman" charset="0"/>
            </a:endParaRPr>
          </a:p>
        </p:txBody>
      </p:sp>
    </p:spTree>
    <p:extLst>
      <p:ext uri="{BB962C8B-B14F-4D97-AF65-F5344CB8AC3E}">
        <p14:creationId xmlns:p14="http://schemas.microsoft.com/office/powerpoint/2010/main" val="208651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Pennsylvania Journal - Rare Books and Manuscripts Division, The New York Public Library, Astor, Lenox and Tilden Foundations</a:t>
            </a: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F7DF262E-87A3-9344-8D4B-9C65D54308F4}" type="slidenum">
              <a:rPr lang="en-US" sz="1200">
                <a:solidFill>
                  <a:prstClr val="black"/>
                </a:solidFill>
                <a:latin typeface="Times New Roman" charset="0"/>
              </a:rPr>
              <a:pPr/>
              <a:t>14</a:t>
            </a:fld>
            <a:endParaRPr lang="en-US" sz="1200">
              <a:solidFill>
                <a:prstClr val="black"/>
              </a:solidFill>
              <a:latin typeface="Times New Roman" charset="0"/>
            </a:endParaRPr>
          </a:p>
        </p:txBody>
      </p:sp>
    </p:spTree>
    <p:extLst>
      <p:ext uri="{BB962C8B-B14F-4D97-AF65-F5344CB8AC3E}">
        <p14:creationId xmlns:p14="http://schemas.microsoft.com/office/powerpoint/2010/main" val="715532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D5F2DC-4C14-6241-8739-2E43CCBA3F30}"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187077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5F2DC-4C14-6241-8739-2E43CCBA3F30}"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8388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5F2DC-4C14-6241-8739-2E43CCBA3F30}"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109271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93996E4B-90F6-A14A-A84F-29EB8BEF551E}" type="slidenum">
              <a:rPr lang="en-US" altLang="en-US"/>
              <a:pPr/>
              <a:t>‹#›</a:t>
            </a:fld>
            <a:endParaRPr lang="en-US" altLang="en-US"/>
          </a:p>
        </p:txBody>
      </p:sp>
    </p:spTree>
    <p:extLst>
      <p:ext uri="{BB962C8B-B14F-4D97-AF65-F5344CB8AC3E}">
        <p14:creationId xmlns:p14="http://schemas.microsoft.com/office/powerpoint/2010/main" val="58265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5F2DC-4C14-6241-8739-2E43CCBA3F30}"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82430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D5F2DC-4C14-6241-8739-2E43CCBA3F30}"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71975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D5F2DC-4C14-6241-8739-2E43CCBA3F30}"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7555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D5F2DC-4C14-6241-8739-2E43CCBA3F30}" type="datetimeFigureOut">
              <a:rPr lang="en-US" smtClean="0"/>
              <a:t>10/28/16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70238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D5F2DC-4C14-6241-8739-2E43CCBA3F30}" type="datetimeFigureOut">
              <a:rPr lang="en-US" smtClean="0"/>
              <a:t>10/28/16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28323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5F2DC-4C14-6241-8739-2E43CCBA3F30}" type="datetimeFigureOut">
              <a:rPr lang="en-US" smtClean="0"/>
              <a:t>10/28/16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157357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5F2DC-4C14-6241-8739-2E43CCBA3F30}"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78742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5F2DC-4C14-6241-8739-2E43CCBA3F30}"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1447036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5F2DC-4C14-6241-8739-2E43CCBA3F30}" type="datetimeFigureOut">
              <a:rPr lang="en-US" smtClean="0"/>
              <a:t>10/28/16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C6721-5C67-764A-BA1D-7EEAC624B48B}" type="slidenum">
              <a:rPr lang="en-US" smtClean="0"/>
              <a:t>‹#›</a:t>
            </a:fld>
            <a:endParaRPr lang="en-US"/>
          </a:p>
        </p:txBody>
      </p:sp>
    </p:spTree>
    <p:extLst>
      <p:ext uri="{BB962C8B-B14F-4D97-AF65-F5344CB8AC3E}">
        <p14:creationId xmlns:p14="http://schemas.microsoft.com/office/powerpoint/2010/main" val="2054959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4"/>
          <p:cNvSpPr txBox="1">
            <a:spLocks noChangeArrowheads="1"/>
          </p:cNvSpPr>
          <p:nvPr/>
        </p:nvSpPr>
        <p:spPr bwMode="auto">
          <a:xfrm>
            <a:off x="1752600" y="304800"/>
            <a:ext cx="4648200" cy="530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en-US" sz="2200" dirty="0"/>
              <a:t>The </a:t>
            </a:r>
            <a:r>
              <a:rPr lang="en-US" altLang="en-US" sz="2200" b="1" u="sng" dirty="0"/>
              <a:t>Stamp Act</a:t>
            </a:r>
            <a:r>
              <a:rPr lang="en-US" altLang="en-US" sz="2200" dirty="0"/>
              <a:t> in 1765, which placed a tax on </a:t>
            </a:r>
            <a:r>
              <a:rPr lang="en-US" altLang="en-US" sz="2200" b="1" u="sng" dirty="0"/>
              <a:t>legal documents</a:t>
            </a:r>
            <a:r>
              <a:rPr lang="en-US" altLang="en-US" sz="2200" u="sng" dirty="0"/>
              <a:t> </a:t>
            </a:r>
            <a:r>
              <a:rPr lang="en-US" altLang="en-US" sz="2200" b="1" u="sng" dirty="0"/>
              <a:t>such </a:t>
            </a:r>
            <a:r>
              <a:rPr lang="en-US" altLang="en-US" sz="2200" b="1" u="sng" dirty="0"/>
              <a:t>as </a:t>
            </a:r>
            <a:r>
              <a:rPr lang="en-US" altLang="en-US" sz="2200" b="1" u="sng" dirty="0"/>
              <a:t>contracts, birth certificates, diplomas, and </a:t>
            </a:r>
            <a:r>
              <a:rPr lang="en-US" altLang="en-US" sz="2200" b="1" u="sng" dirty="0"/>
              <a:t>then other items like playing cards and newspapers</a:t>
            </a:r>
            <a:r>
              <a:rPr lang="en-US" altLang="en-US" sz="2200" dirty="0"/>
              <a:t>.</a:t>
            </a:r>
            <a:endParaRPr lang="en-US" altLang="en-US" sz="2200" dirty="0"/>
          </a:p>
          <a:p>
            <a:pPr marL="342900" indent="-342900">
              <a:spcBef>
                <a:spcPct val="50000"/>
              </a:spcBef>
              <a:buFont typeface="Wingdings" charset="2"/>
              <a:buChar char="Ø"/>
              <a:defRPr/>
            </a:pPr>
            <a:r>
              <a:rPr lang="en-US" altLang="en-US" sz="2200" dirty="0"/>
              <a:t>This tax helped the British tax the colonists </a:t>
            </a:r>
            <a:r>
              <a:rPr lang="en-US" altLang="en-US" sz="2200" b="1" u="sng" dirty="0"/>
              <a:t>DIRECTLY on everyday items</a:t>
            </a:r>
          </a:p>
          <a:p>
            <a:pPr>
              <a:defRPr/>
            </a:pPr>
            <a:endParaRPr lang="en-US" altLang="en-US" sz="2200" b="1" dirty="0"/>
          </a:p>
          <a:p>
            <a:pPr marL="342900" indent="-342900">
              <a:buFont typeface="Wingdings" charset="2"/>
              <a:buChar char="Ø"/>
              <a:defRPr/>
            </a:pPr>
            <a:r>
              <a:rPr lang="en-US" altLang="en-US" sz="2600" dirty="0"/>
              <a:t>In reaction to the Stamp Act, the colonists demanded “no </a:t>
            </a:r>
            <a:r>
              <a:rPr lang="en-US" altLang="en-US" sz="2600" b="1" u="sng" dirty="0"/>
              <a:t>taxation</a:t>
            </a:r>
            <a:r>
              <a:rPr lang="en-US" altLang="en-US" sz="2600" dirty="0"/>
              <a:t> without </a:t>
            </a:r>
            <a:r>
              <a:rPr lang="en-US" altLang="en-US" sz="2600" b="1" u="sng" dirty="0"/>
              <a:t>representation</a:t>
            </a:r>
            <a:r>
              <a:rPr lang="en-US" altLang="en-US" sz="2600" dirty="0"/>
              <a:t>” and called the act </a:t>
            </a:r>
            <a:r>
              <a:rPr lang="en-US" altLang="en-US" sz="2600" b="1" u="sng" dirty="0"/>
              <a:t>unconstitutional</a:t>
            </a:r>
            <a:r>
              <a:rPr lang="en-US" altLang="en-US" sz="2600" dirty="0"/>
              <a:t>.</a:t>
            </a:r>
          </a:p>
        </p:txBody>
      </p:sp>
      <p:pic>
        <p:nvPicPr>
          <p:cNvPr id="101381" name="Picture 5" descr="parliament stamp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152401"/>
            <a:ext cx="3241675"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6" descr="O!_the_fatal_St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1" y="3733800"/>
            <a:ext cx="22590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47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38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138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1382"/>
                                        </p:tgtEl>
                                        <p:attrNameLst>
                                          <p:attrName>style.visibility</p:attrName>
                                        </p:attrNameLst>
                                      </p:cBhvr>
                                      <p:to>
                                        <p:strVal val="visible"/>
                                      </p:to>
                                    </p:set>
                                    <p:anim calcmode="lin" valueType="num">
                                      <p:cBhvr additive="base">
                                        <p:cTn id="23" dur="500" fill="hold"/>
                                        <p:tgtEl>
                                          <p:spTgt spid="101382"/>
                                        </p:tgtEl>
                                        <p:attrNameLst>
                                          <p:attrName>ppt_x</p:attrName>
                                        </p:attrNameLst>
                                      </p:cBhvr>
                                      <p:tavLst>
                                        <p:tav tm="0">
                                          <p:val>
                                            <p:strVal val="#ppt_x"/>
                                          </p:val>
                                        </p:tav>
                                        <p:tav tm="100000">
                                          <p:val>
                                            <p:strVal val="#ppt_x"/>
                                          </p:val>
                                        </p:tav>
                                      </p:tavLst>
                                    </p:anim>
                                    <p:anim calcmode="lin" valueType="num">
                                      <p:cBhvr additive="base">
                                        <p:cTn id="24" dur="500" fill="hold"/>
                                        <p:tgtEl>
                                          <p:spTgt spid="101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samuel-adams-tax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81276"/>
            <a:ext cx="48006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 Box 5"/>
          <p:cNvSpPr txBox="1">
            <a:spLocks noChangeArrowheads="1"/>
          </p:cNvSpPr>
          <p:nvPr/>
        </p:nvSpPr>
        <p:spPr bwMode="auto">
          <a:xfrm>
            <a:off x="1828800" y="228601"/>
            <a:ext cx="4114800" cy="629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600" dirty="0"/>
              <a:t>At a Boston town meeting in 1764, a local leader named </a:t>
            </a:r>
            <a:r>
              <a:rPr lang="en-US" altLang="en-US" sz="2600" b="1" u="sng" dirty="0"/>
              <a:t>Samuel Adams</a:t>
            </a:r>
            <a:r>
              <a:rPr lang="en-US" altLang="en-US" sz="2600" dirty="0"/>
              <a:t> believed that Parliament could NOT tax the colonists without their permission.</a:t>
            </a:r>
          </a:p>
          <a:p>
            <a:pPr>
              <a:spcBef>
                <a:spcPct val="50000"/>
              </a:spcBef>
              <a:buFont typeface="Wingdings" charset="2"/>
              <a:buChar char="Ø"/>
            </a:pPr>
            <a:r>
              <a:rPr lang="en-US" altLang="en-US" sz="2600" dirty="0"/>
              <a:t> He </a:t>
            </a:r>
            <a:r>
              <a:rPr lang="en-US" altLang="en-US" sz="2600" dirty="0"/>
              <a:t>helped found the </a:t>
            </a:r>
            <a:r>
              <a:rPr lang="en-US" altLang="en-US" sz="2600" b="1" dirty="0"/>
              <a:t>Committees</a:t>
            </a:r>
            <a:r>
              <a:rPr lang="en-US" altLang="en-US" sz="2600" dirty="0"/>
              <a:t> </a:t>
            </a:r>
            <a:r>
              <a:rPr lang="en-US" altLang="en-US" sz="2600" b="1" dirty="0"/>
              <a:t>of </a:t>
            </a:r>
            <a:r>
              <a:rPr lang="en-US" altLang="en-US" sz="2600" b="1" u="sng" dirty="0"/>
              <a:t>Correspondence</a:t>
            </a:r>
          </a:p>
          <a:p>
            <a:pPr>
              <a:spcBef>
                <a:spcPct val="0"/>
              </a:spcBef>
            </a:pPr>
            <a:r>
              <a:rPr lang="en-US" altLang="en-US" sz="2600" dirty="0"/>
              <a:t> each </a:t>
            </a:r>
            <a:r>
              <a:rPr lang="en-US" altLang="en-US" sz="2600" dirty="0"/>
              <a:t>committee got in touch with other towns and colonies </a:t>
            </a:r>
            <a:endParaRPr lang="en-US" altLang="en-US" sz="2600" dirty="0"/>
          </a:p>
          <a:p>
            <a:pPr>
              <a:spcBef>
                <a:spcPct val="0"/>
              </a:spcBef>
            </a:pPr>
            <a:r>
              <a:rPr lang="en-US" altLang="en-US" sz="2600" dirty="0"/>
              <a:t> shared </a:t>
            </a:r>
            <a:r>
              <a:rPr lang="en-US" altLang="en-US" sz="2600" dirty="0"/>
              <a:t>ideas and </a:t>
            </a:r>
            <a:r>
              <a:rPr lang="en-US" altLang="en-US" sz="2600" b="1" u="sng" dirty="0"/>
              <a:t>challenge</a:t>
            </a:r>
            <a:r>
              <a:rPr lang="en-US" altLang="en-US" sz="2600" dirty="0"/>
              <a:t> British laws!</a:t>
            </a:r>
          </a:p>
        </p:txBody>
      </p:sp>
      <p:sp>
        <p:nvSpPr>
          <p:cNvPr id="103430" name="WordArt 6"/>
          <p:cNvSpPr>
            <a:spLocks noChangeArrowheads="1" noChangeShapeType="1" noTextEdit="1"/>
          </p:cNvSpPr>
          <p:nvPr/>
        </p:nvSpPr>
        <p:spPr bwMode="auto">
          <a:xfrm>
            <a:off x="6553200" y="1066800"/>
            <a:ext cx="3708400" cy="1295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charset="0"/>
                <a:ea typeface="Arial Black" charset="0"/>
                <a:cs typeface="Arial Black" charset="0"/>
              </a:rPr>
              <a:t>What is Adams</a:t>
            </a:r>
          </a:p>
          <a:p>
            <a:pPr algn="ctr"/>
            <a:r>
              <a:rPr lang="en-US" sz="3600" kern="10" dirty="0">
                <a:ln w="9525">
                  <a:solidFill>
                    <a:srgbClr val="000000"/>
                  </a:solidFill>
                  <a:round/>
                  <a:headEnd/>
                  <a:tailEnd/>
                </a:ln>
                <a:solidFill>
                  <a:srgbClr val="FFFFFF"/>
                </a:solidFill>
                <a:latin typeface="Arial Black" charset="0"/>
                <a:ea typeface="Arial Black" charset="0"/>
                <a:cs typeface="Arial Black" charset="0"/>
              </a:rPr>
              <a:t>saying here?</a:t>
            </a:r>
          </a:p>
        </p:txBody>
      </p:sp>
    </p:spTree>
    <p:extLst>
      <p:ext uri="{BB962C8B-B14F-4D97-AF65-F5344CB8AC3E}">
        <p14:creationId xmlns:p14="http://schemas.microsoft.com/office/powerpoint/2010/main" val="1715427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2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2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42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03430"/>
                                        </p:tgtEl>
                                        <p:attrNameLst>
                                          <p:attrName>style.visibility</p:attrName>
                                        </p:attrNameLst>
                                      </p:cBhvr>
                                      <p:to>
                                        <p:strVal val="visible"/>
                                      </p:to>
                                    </p:set>
                                    <p:animEffect transition="in" filter="checkerboard(across)">
                                      <p:cBhvr>
                                        <p:cTn id="19" dur="500"/>
                                        <p:tgtEl>
                                          <p:spTgt spid="1034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3428"/>
                                        </p:tgtEl>
                                        <p:attrNameLst>
                                          <p:attrName>style.visibility</p:attrName>
                                        </p:attrNameLst>
                                      </p:cBhvr>
                                      <p:to>
                                        <p:strVal val="visible"/>
                                      </p:to>
                                    </p:set>
                                    <p:anim calcmode="lin" valueType="num">
                                      <p:cBhvr additive="base">
                                        <p:cTn id="24" dur="500" fill="hold"/>
                                        <p:tgtEl>
                                          <p:spTgt spid="103428"/>
                                        </p:tgtEl>
                                        <p:attrNameLst>
                                          <p:attrName>ppt_x</p:attrName>
                                        </p:attrNameLst>
                                      </p:cBhvr>
                                      <p:tavLst>
                                        <p:tav tm="0">
                                          <p:val>
                                            <p:strVal val="#ppt_x"/>
                                          </p:val>
                                        </p:tav>
                                        <p:tav tm="100000">
                                          <p:val>
                                            <p:strVal val="#ppt_x"/>
                                          </p:val>
                                        </p:tav>
                                      </p:tavLst>
                                    </p:anim>
                                    <p:anim calcmode="lin" valueType="num">
                                      <p:cBhvr additive="base">
                                        <p:cTn id="25"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429000" y="228601"/>
            <a:ext cx="7239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fontAlgn="base">
              <a:spcBef>
                <a:spcPct val="50000"/>
              </a:spcBef>
              <a:spcAft>
                <a:spcPct val="0"/>
              </a:spcAft>
            </a:pPr>
            <a:r>
              <a:rPr lang="en-US" b="1" u="sng" dirty="0">
                <a:solidFill>
                  <a:srgbClr val="000000"/>
                </a:solidFill>
                <a:latin typeface="Garamond" charset="0"/>
              </a:rPr>
              <a:t>Sons </a:t>
            </a:r>
            <a:r>
              <a:rPr lang="en-US" b="1" u="sng" dirty="0">
                <a:solidFill>
                  <a:srgbClr val="000000"/>
                </a:solidFill>
                <a:latin typeface="Garamond" charset="0"/>
              </a:rPr>
              <a:t>of Liberty</a:t>
            </a:r>
            <a:r>
              <a:rPr lang="en-US" b="1" dirty="0">
                <a:solidFill>
                  <a:srgbClr val="000000"/>
                </a:solidFill>
                <a:latin typeface="Garamond" charset="0"/>
              </a:rPr>
              <a:t> </a:t>
            </a:r>
            <a:r>
              <a:rPr lang="en-US" dirty="0">
                <a:solidFill>
                  <a:srgbClr val="000000"/>
                </a:solidFill>
                <a:latin typeface="Garamond" charset="0"/>
              </a:rPr>
              <a:t>led by </a:t>
            </a:r>
            <a:r>
              <a:rPr lang="en-US" b="1" dirty="0">
                <a:solidFill>
                  <a:srgbClr val="000000"/>
                </a:solidFill>
                <a:latin typeface="Garamond" charset="0"/>
              </a:rPr>
              <a:t>Samuel Adams </a:t>
            </a:r>
            <a:r>
              <a:rPr lang="en-US" dirty="0">
                <a:solidFill>
                  <a:srgbClr val="000000"/>
                </a:solidFill>
                <a:latin typeface="Garamond" charset="0"/>
              </a:rPr>
              <a:t>violently enforced nonimportation agreements against violators (tarring and feathering was one brutal tactic)</a:t>
            </a:r>
          </a:p>
        </p:txBody>
      </p:sp>
      <p:pic>
        <p:nvPicPr>
          <p:cNvPr id="78850" name="Picture 2"/>
          <p:cNvPicPr>
            <a:picLocks noChangeAspect="1" noChangeArrowheads="1"/>
          </p:cNvPicPr>
          <p:nvPr/>
        </p:nvPicPr>
        <p:blipFill>
          <a:blip r:embed="rId3" cstate="screen"/>
          <a:srcRect/>
          <a:stretch>
            <a:fillRect/>
          </a:stretch>
        </p:blipFill>
        <p:spPr bwMode="auto">
          <a:xfrm>
            <a:off x="3586444" y="2611225"/>
            <a:ext cx="3282346" cy="4246775"/>
          </a:xfrm>
          <a:prstGeom prst="rect">
            <a:avLst/>
          </a:prstGeom>
          <a:ln>
            <a:noFill/>
          </a:ln>
          <a:effectLst>
            <a:softEdge rad="112500"/>
          </a:effectLst>
        </p:spPr>
      </p:pic>
      <p:pic>
        <p:nvPicPr>
          <p:cNvPr id="21510" name="Picture 6" descr="http://upload.wikimedia.org/wikipedia/commons/4/4f/Philip_Dawe_%28attributed%29%2C_The_Bostonians_Paying_the_Excise-man%2C_or_Tarring_and_Feathering_%281774%29_-_02.jpg"/>
          <p:cNvPicPr>
            <a:picLocks noChangeAspect="1" noChangeArrowheads="1"/>
          </p:cNvPicPr>
          <p:nvPr/>
        </p:nvPicPr>
        <p:blipFill rotWithShape="1">
          <a:blip r:embed="rId4">
            <a:extLst>
              <a:ext uri="{28A0092B-C50C-407E-A947-70E740481C1C}">
                <a14:useLocalDpi xmlns:a14="http://schemas.microsoft.com/office/drawing/2010/main" val="0"/>
              </a:ext>
            </a:extLst>
          </a:blip>
          <a:srcRect b="7199"/>
          <a:stretch/>
        </p:blipFill>
        <p:spPr bwMode="auto">
          <a:xfrm>
            <a:off x="6948714" y="2564785"/>
            <a:ext cx="3314700" cy="4285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4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78850"/>
                                        </p:tgtEl>
                                        <p:attrNameLst>
                                          <p:attrName>style.visibility</p:attrName>
                                        </p:attrNameLst>
                                      </p:cBhvr>
                                      <p:to>
                                        <p:strVal val="visible"/>
                                      </p:to>
                                    </p:set>
                                    <p:animEffect transition="in" filter="barn(inVertical)">
                                      <p:cBhvr>
                                        <p:cTn id="9" dur="500"/>
                                        <p:tgtEl>
                                          <p:spTgt spid="78850"/>
                                        </p:tgtEl>
                                      </p:cBhvr>
                                    </p:animEffect>
                                  </p:childTnLst>
                                </p:cTn>
                              </p:par>
                              <p:par>
                                <p:cTn id="10" presetID="53" presetClass="entr" presetSubtype="16" fill="hold" nodeType="withEffect">
                                  <p:stCondLst>
                                    <p:cond delay="0"/>
                                  </p:stCondLst>
                                  <p:childTnLst>
                                    <p:set>
                                      <p:cBhvr>
                                        <p:cTn id="11" dur="1" fill="hold">
                                          <p:stCondLst>
                                            <p:cond delay="0"/>
                                          </p:stCondLst>
                                        </p:cTn>
                                        <p:tgtEl>
                                          <p:spTgt spid="21510"/>
                                        </p:tgtEl>
                                        <p:attrNameLst>
                                          <p:attrName>style.visibility</p:attrName>
                                        </p:attrNameLst>
                                      </p:cBhvr>
                                      <p:to>
                                        <p:strVal val="visible"/>
                                      </p:to>
                                    </p:set>
                                    <p:anim calcmode="lin" valueType="num">
                                      <p:cBhvr>
                                        <p:cTn id="12" dur="500" fill="hold"/>
                                        <p:tgtEl>
                                          <p:spTgt spid="21510"/>
                                        </p:tgtEl>
                                        <p:attrNameLst>
                                          <p:attrName>ppt_w</p:attrName>
                                        </p:attrNameLst>
                                      </p:cBhvr>
                                      <p:tavLst>
                                        <p:tav tm="0">
                                          <p:val>
                                            <p:fltVal val="0"/>
                                          </p:val>
                                        </p:tav>
                                        <p:tav tm="100000">
                                          <p:val>
                                            <p:strVal val="#ppt_w"/>
                                          </p:val>
                                        </p:tav>
                                      </p:tavLst>
                                    </p:anim>
                                    <p:anim calcmode="lin" valueType="num">
                                      <p:cBhvr>
                                        <p:cTn id="13" dur="500" fill="hold"/>
                                        <p:tgtEl>
                                          <p:spTgt spid="21510"/>
                                        </p:tgtEl>
                                        <p:attrNameLst>
                                          <p:attrName>ppt_h</p:attrName>
                                        </p:attrNameLst>
                                      </p:cBhvr>
                                      <p:tavLst>
                                        <p:tav tm="0">
                                          <p:val>
                                            <p:fltVal val="0"/>
                                          </p:val>
                                        </p:tav>
                                        <p:tav tm="100000">
                                          <p:val>
                                            <p:strVal val="#ppt_h"/>
                                          </p:val>
                                        </p:tav>
                                      </p:tavLst>
                                    </p:anim>
                                    <p:animEffect transition="in" filter="fade">
                                      <p:cBhvr>
                                        <p:cTn id="14"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276600" y="304801"/>
            <a:ext cx="71056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74725" indent="-514350">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marL="917575" indent="-457200" fontAlgn="base">
              <a:spcBef>
                <a:spcPct val="50000"/>
              </a:spcBef>
              <a:spcAft>
                <a:spcPct val="0"/>
              </a:spcAft>
              <a:buFont typeface="Wingdings" charset="2"/>
              <a:buChar char="Ø"/>
            </a:pPr>
            <a:r>
              <a:rPr lang="en-US" dirty="0">
                <a:solidFill>
                  <a:srgbClr val="000000"/>
                </a:solidFill>
                <a:latin typeface="Garamond" charset="0"/>
              </a:rPr>
              <a:t>Houses of pro-British officials were vandalized, burglarized, and the warehouse where stamps were stored was destroyed. </a:t>
            </a:r>
          </a:p>
          <a:p>
            <a:pPr marL="917575" indent="-457200" fontAlgn="base">
              <a:spcBef>
                <a:spcPct val="50000"/>
              </a:spcBef>
              <a:spcAft>
                <a:spcPct val="0"/>
              </a:spcAft>
              <a:buFont typeface="Wingdings" charset="2"/>
              <a:buChar char="Ø"/>
            </a:pPr>
            <a:r>
              <a:rPr lang="en-US" dirty="0">
                <a:solidFill>
                  <a:srgbClr val="000000"/>
                </a:solidFill>
                <a:latin typeface="Garamond" charset="0"/>
              </a:rPr>
              <a:t>All stamp act agents were forced to resign; no one risked selling stamps.</a:t>
            </a:r>
          </a:p>
        </p:txBody>
      </p:sp>
      <p:pic>
        <p:nvPicPr>
          <p:cNvPr id="79874" name="Picture 2" descr="http://upload.wikimedia.org/wikipedia/commons/4/4d/O%21_the_fatal_St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597275"/>
            <a:ext cx="23622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14801" y="4081463"/>
            <a:ext cx="2867025" cy="2062162"/>
          </a:xfrm>
          <a:prstGeom prst="rect">
            <a:avLst/>
          </a:prstGeom>
          <a:solidFill>
            <a:schemeClr val="bg1">
              <a:lumMod val="75000"/>
            </a:schemeClr>
          </a:solidFill>
        </p:spPr>
        <p:txBody>
          <a:bodyPr>
            <a:spAutoFit/>
          </a:bodyPr>
          <a:lstStyle>
            <a:lvl1pPr>
              <a:defRPr sz="3200">
                <a:solidFill>
                  <a:schemeClr val="tx1"/>
                </a:solidFill>
                <a:latin typeface="Comic Sans MS" charset="0"/>
                <a:ea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algn="ctr" fontAlgn="base">
              <a:spcBef>
                <a:spcPct val="0"/>
              </a:spcBef>
              <a:spcAft>
                <a:spcPct val="0"/>
              </a:spcAft>
              <a:defRPr/>
            </a:pPr>
            <a:r>
              <a:rPr lang="ja-JP" altLang="en-US" sz="2400" i="1">
                <a:solidFill>
                  <a:srgbClr val="000000"/>
                </a:solidFill>
                <a:latin typeface="Book Antiqua" charset="0"/>
                <a:cs typeface="ＭＳ Ｐゴシック" charset="0"/>
              </a:rPr>
              <a:t>“</a:t>
            </a:r>
            <a:r>
              <a:rPr lang="en-US" sz="2400" i="1">
                <a:solidFill>
                  <a:srgbClr val="000000"/>
                </a:solidFill>
                <a:latin typeface="Book Antiqua" charset="0"/>
                <a:cs typeface="ＭＳ Ｐゴシック" charset="0"/>
              </a:rPr>
              <a:t>O! the fatal STAMP,</a:t>
            </a:r>
            <a:r>
              <a:rPr lang="ja-JP" altLang="en-US" sz="2400" i="1">
                <a:solidFill>
                  <a:srgbClr val="000000"/>
                </a:solidFill>
                <a:latin typeface="Book Antiqua" charset="0"/>
                <a:cs typeface="ＭＳ Ｐゴシック" charset="0"/>
              </a:rPr>
              <a:t>”</a:t>
            </a:r>
            <a:r>
              <a:rPr lang="en-US" sz="2400" i="1">
                <a:solidFill>
                  <a:srgbClr val="000000"/>
                </a:solidFill>
                <a:latin typeface="Book Antiqua" charset="0"/>
                <a:cs typeface="ＭＳ Ｐゴシック" charset="0"/>
              </a:rPr>
              <a:t> </a:t>
            </a:r>
            <a:r>
              <a:rPr lang="en-US" sz="2000">
                <a:solidFill>
                  <a:srgbClr val="000000"/>
                </a:solidFill>
                <a:latin typeface="Book Antiqua" charset="0"/>
                <a:cs typeface="ＭＳ Ｐゴシック" charset="0"/>
              </a:rPr>
              <a:t>1765</a:t>
            </a:r>
            <a:endParaRPr lang="en-US" sz="2000" i="1">
              <a:solidFill>
                <a:srgbClr val="000000"/>
              </a:solidFill>
              <a:latin typeface="Book Antiqua" charset="0"/>
              <a:cs typeface="ＭＳ Ｐゴシック" charset="0"/>
            </a:endParaRPr>
          </a:p>
          <a:p>
            <a:pPr algn="ctr" fontAlgn="base">
              <a:spcBef>
                <a:spcPct val="0"/>
              </a:spcBef>
              <a:spcAft>
                <a:spcPct val="0"/>
              </a:spcAft>
              <a:defRPr/>
            </a:pPr>
            <a:r>
              <a:rPr lang="en-US" sz="2000">
                <a:solidFill>
                  <a:srgbClr val="000000"/>
                </a:solidFill>
                <a:latin typeface="Book Antiqua" charset="0"/>
                <a:cs typeface="ＭＳ Ｐゴシック" charset="0"/>
              </a:rPr>
              <a:t>Colonial newspapers warned the Stamp tax would damage the free press.</a:t>
            </a:r>
          </a:p>
        </p:txBody>
      </p:sp>
    </p:spTree>
    <p:extLst>
      <p:ext uri="{BB962C8B-B14F-4D97-AF65-F5344CB8AC3E}">
        <p14:creationId xmlns:p14="http://schemas.microsoft.com/office/powerpoint/2010/main" val="324420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additive="base">
                                        <p:cTn id="7"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429000" y="228601"/>
            <a:ext cx="7239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fontAlgn="base">
              <a:spcBef>
                <a:spcPct val="50000"/>
              </a:spcBef>
              <a:spcAft>
                <a:spcPct val="0"/>
              </a:spcAft>
            </a:pPr>
            <a:r>
              <a:rPr lang="en-US" b="1" u="sng" dirty="0">
                <a:solidFill>
                  <a:srgbClr val="000000"/>
                </a:solidFill>
                <a:latin typeface="Garamond" charset="0"/>
              </a:rPr>
              <a:t>Sons </a:t>
            </a:r>
            <a:r>
              <a:rPr lang="en-US" b="1" u="sng" dirty="0">
                <a:solidFill>
                  <a:srgbClr val="000000"/>
                </a:solidFill>
                <a:latin typeface="Garamond" charset="0"/>
              </a:rPr>
              <a:t>of Liberty</a:t>
            </a:r>
            <a:r>
              <a:rPr lang="en-US" b="1" dirty="0">
                <a:solidFill>
                  <a:srgbClr val="000000"/>
                </a:solidFill>
                <a:latin typeface="Garamond" charset="0"/>
              </a:rPr>
              <a:t> </a:t>
            </a:r>
            <a:r>
              <a:rPr lang="en-US" dirty="0">
                <a:solidFill>
                  <a:srgbClr val="000000"/>
                </a:solidFill>
                <a:latin typeface="Garamond" charset="0"/>
              </a:rPr>
              <a:t>led by </a:t>
            </a:r>
            <a:r>
              <a:rPr lang="en-US" b="1" dirty="0">
                <a:solidFill>
                  <a:srgbClr val="000000"/>
                </a:solidFill>
                <a:latin typeface="Garamond" charset="0"/>
              </a:rPr>
              <a:t>Samuel Adams </a:t>
            </a:r>
            <a:r>
              <a:rPr lang="en-US" dirty="0">
                <a:solidFill>
                  <a:srgbClr val="000000"/>
                </a:solidFill>
                <a:latin typeface="Garamond" charset="0"/>
              </a:rPr>
              <a:t>violently enforced nonimportation agreements against violators (tarring and feathering was one brutal tactic)</a:t>
            </a:r>
          </a:p>
        </p:txBody>
      </p:sp>
      <p:pic>
        <p:nvPicPr>
          <p:cNvPr id="78850" name="Picture 2"/>
          <p:cNvPicPr>
            <a:picLocks noChangeAspect="1" noChangeArrowheads="1"/>
          </p:cNvPicPr>
          <p:nvPr/>
        </p:nvPicPr>
        <p:blipFill>
          <a:blip r:embed="rId3" cstate="screen"/>
          <a:srcRect/>
          <a:stretch>
            <a:fillRect/>
          </a:stretch>
        </p:blipFill>
        <p:spPr bwMode="auto">
          <a:xfrm>
            <a:off x="3586444" y="2611225"/>
            <a:ext cx="3282346" cy="4246775"/>
          </a:xfrm>
          <a:prstGeom prst="rect">
            <a:avLst/>
          </a:prstGeom>
          <a:ln>
            <a:noFill/>
          </a:ln>
          <a:effectLst>
            <a:softEdge rad="112500"/>
          </a:effectLst>
        </p:spPr>
      </p:pic>
      <p:pic>
        <p:nvPicPr>
          <p:cNvPr id="21510" name="Picture 6" descr="http://upload.wikimedia.org/wikipedia/commons/4/4f/Philip_Dawe_%28attributed%29%2C_The_Bostonians_Paying_the_Excise-man%2C_or_Tarring_and_Feathering_%281774%29_-_02.jpg"/>
          <p:cNvPicPr>
            <a:picLocks noChangeAspect="1" noChangeArrowheads="1"/>
          </p:cNvPicPr>
          <p:nvPr/>
        </p:nvPicPr>
        <p:blipFill rotWithShape="1">
          <a:blip r:embed="rId4">
            <a:extLst>
              <a:ext uri="{28A0092B-C50C-407E-A947-70E740481C1C}">
                <a14:useLocalDpi xmlns:a14="http://schemas.microsoft.com/office/drawing/2010/main" val="0"/>
              </a:ext>
            </a:extLst>
          </a:blip>
          <a:srcRect b="7199"/>
          <a:stretch/>
        </p:blipFill>
        <p:spPr bwMode="auto">
          <a:xfrm>
            <a:off x="6948714" y="2564785"/>
            <a:ext cx="3314700" cy="4285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724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78850"/>
                                        </p:tgtEl>
                                        <p:attrNameLst>
                                          <p:attrName>style.visibility</p:attrName>
                                        </p:attrNameLst>
                                      </p:cBhvr>
                                      <p:to>
                                        <p:strVal val="visible"/>
                                      </p:to>
                                    </p:set>
                                    <p:animEffect transition="in" filter="barn(inVertical)">
                                      <p:cBhvr>
                                        <p:cTn id="9" dur="500"/>
                                        <p:tgtEl>
                                          <p:spTgt spid="78850"/>
                                        </p:tgtEl>
                                      </p:cBhvr>
                                    </p:animEffect>
                                  </p:childTnLst>
                                </p:cTn>
                              </p:par>
                              <p:par>
                                <p:cTn id="10" presetID="53" presetClass="entr" presetSubtype="16" fill="hold" nodeType="withEffect">
                                  <p:stCondLst>
                                    <p:cond delay="0"/>
                                  </p:stCondLst>
                                  <p:childTnLst>
                                    <p:set>
                                      <p:cBhvr>
                                        <p:cTn id="11" dur="1" fill="hold">
                                          <p:stCondLst>
                                            <p:cond delay="0"/>
                                          </p:stCondLst>
                                        </p:cTn>
                                        <p:tgtEl>
                                          <p:spTgt spid="21510"/>
                                        </p:tgtEl>
                                        <p:attrNameLst>
                                          <p:attrName>style.visibility</p:attrName>
                                        </p:attrNameLst>
                                      </p:cBhvr>
                                      <p:to>
                                        <p:strVal val="visible"/>
                                      </p:to>
                                    </p:set>
                                    <p:anim calcmode="lin" valueType="num">
                                      <p:cBhvr>
                                        <p:cTn id="12" dur="500" fill="hold"/>
                                        <p:tgtEl>
                                          <p:spTgt spid="21510"/>
                                        </p:tgtEl>
                                        <p:attrNameLst>
                                          <p:attrName>ppt_w</p:attrName>
                                        </p:attrNameLst>
                                      </p:cBhvr>
                                      <p:tavLst>
                                        <p:tav tm="0">
                                          <p:val>
                                            <p:fltVal val="0"/>
                                          </p:val>
                                        </p:tav>
                                        <p:tav tm="100000">
                                          <p:val>
                                            <p:strVal val="#ppt_w"/>
                                          </p:val>
                                        </p:tav>
                                      </p:tavLst>
                                    </p:anim>
                                    <p:anim calcmode="lin" valueType="num">
                                      <p:cBhvr>
                                        <p:cTn id="13" dur="500" fill="hold"/>
                                        <p:tgtEl>
                                          <p:spTgt spid="21510"/>
                                        </p:tgtEl>
                                        <p:attrNameLst>
                                          <p:attrName>ppt_h</p:attrName>
                                        </p:attrNameLst>
                                      </p:cBhvr>
                                      <p:tavLst>
                                        <p:tav tm="0">
                                          <p:val>
                                            <p:fltVal val="0"/>
                                          </p:val>
                                        </p:tav>
                                        <p:tav tm="100000">
                                          <p:val>
                                            <p:strVal val="#ppt_h"/>
                                          </p:val>
                                        </p:tav>
                                      </p:tavLst>
                                    </p:anim>
                                    <p:animEffect transition="in" filter="fade">
                                      <p:cBhvr>
                                        <p:cTn id="14"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901696" y="304801"/>
            <a:ext cx="7480554"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74725" indent="-514350">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marL="917575" indent="-457200" fontAlgn="base">
              <a:spcBef>
                <a:spcPct val="50000"/>
              </a:spcBef>
              <a:spcAft>
                <a:spcPct val="0"/>
              </a:spcAft>
              <a:buFont typeface="Wingdings" charset="2"/>
              <a:buChar char="Ø"/>
            </a:pPr>
            <a:r>
              <a:rPr lang="en-US" dirty="0">
                <a:solidFill>
                  <a:srgbClr val="000000"/>
                </a:solidFill>
                <a:latin typeface="Garamond" charset="0"/>
              </a:rPr>
              <a:t>Houses of pro-British officials were vandalized, burglarized, and the warehouse where stamps were stored was destroyed. </a:t>
            </a:r>
          </a:p>
          <a:p>
            <a:pPr marL="917575" indent="-457200" fontAlgn="base">
              <a:spcBef>
                <a:spcPct val="50000"/>
              </a:spcBef>
              <a:spcAft>
                <a:spcPct val="0"/>
              </a:spcAft>
              <a:buFont typeface="Wingdings" charset="2"/>
              <a:buChar char="Ø"/>
            </a:pPr>
            <a:r>
              <a:rPr lang="en-US" dirty="0">
                <a:solidFill>
                  <a:srgbClr val="000000"/>
                </a:solidFill>
                <a:latin typeface="Garamond" charset="0"/>
              </a:rPr>
              <a:t>All stamp act agents were forced to resign; no one risked selling stamps.</a:t>
            </a:r>
          </a:p>
        </p:txBody>
      </p:sp>
      <p:pic>
        <p:nvPicPr>
          <p:cNvPr id="79874" name="Picture 2" descr="http://upload.wikimedia.org/wikipedia/commons/4/4d/O%21_the_fatal_St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597275"/>
            <a:ext cx="23622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14801" y="4081463"/>
            <a:ext cx="2867025" cy="2062162"/>
          </a:xfrm>
          <a:prstGeom prst="rect">
            <a:avLst/>
          </a:prstGeom>
          <a:solidFill>
            <a:schemeClr val="bg1">
              <a:lumMod val="75000"/>
            </a:schemeClr>
          </a:solidFill>
        </p:spPr>
        <p:txBody>
          <a:bodyPr>
            <a:spAutoFit/>
          </a:bodyPr>
          <a:lstStyle>
            <a:lvl1pPr>
              <a:defRPr sz="3200">
                <a:solidFill>
                  <a:schemeClr val="tx1"/>
                </a:solidFill>
                <a:latin typeface="Comic Sans MS" charset="0"/>
                <a:ea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algn="ctr" fontAlgn="base">
              <a:spcBef>
                <a:spcPct val="0"/>
              </a:spcBef>
              <a:spcAft>
                <a:spcPct val="0"/>
              </a:spcAft>
              <a:defRPr/>
            </a:pPr>
            <a:r>
              <a:rPr lang="ja-JP" altLang="en-US" sz="2400" i="1">
                <a:solidFill>
                  <a:srgbClr val="000000"/>
                </a:solidFill>
                <a:latin typeface="Book Antiqua" charset="0"/>
                <a:cs typeface="ＭＳ Ｐゴシック" charset="0"/>
              </a:rPr>
              <a:t>“</a:t>
            </a:r>
            <a:r>
              <a:rPr lang="en-US" sz="2400" i="1">
                <a:solidFill>
                  <a:srgbClr val="000000"/>
                </a:solidFill>
                <a:latin typeface="Book Antiqua" charset="0"/>
                <a:cs typeface="ＭＳ Ｐゴシック" charset="0"/>
              </a:rPr>
              <a:t>O! the fatal STAMP,</a:t>
            </a:r>
            <a:r>
              <a:rPr lang="ja-JP" altLang="en-US" sz="2400" i="1">
                <a:solidFill>
                  <a:srgbClr val="000000"/>
                </a:solidFill>
                <a:latin typeface="Book Antiqua" charset="0"/>
                <a:cs typeface="ＭＳ Ｐゴシック" charset="0"/>
              </a:rPr>
              <a:t>”</a:t>
            </a:r>
            <a:r>
              <a:rPr lang="en-US" sz="2400" i="1">
                <a:solidFill>
                  <a:srgbClr val="000000"/>
                </a:solidFill>
                <a:latin typeface="Book Antiqua" charset="0"/>
                <a:cs typeface="ＭＳ Ｐゴシック" charset="0"/>
              </a:rPr>
              <a:t> </a:t>
            </a:r>
            <a:r>
              <a:rPr lang="en-US" sz="2000">
                <a:solidFill>
                  <a:srgbClr val="000000"/>
                </a:solidFill>
                <a:latin typeface="Book Antiqua" charset="0"/>
                <a:cs typeface="ＭＳ Ｐゴシック" charset="0"/>
              </a:rPr>
              <a:t>1765</a:t>
            </a:r>
            <a:endParaRPr lang="en-US" sz="2000" i="1">
              <a:solidFill>
                <a:srgbClr val="000000"/>
              </a:solidFill>
              <a:latin typeface="Book Antiqua" charset="0"/>
              <a:cs typeface="ＭＳ Ｐゴシック" charset="0"/>
            </a:endParaRPr>
          </a:p>
          <a:p>
            <a:pPr algn="ctr" fontAlgn="base">
              <a:spcBef>
                <a:spcPct val="0"/>
              </a:spcBef>
              <a:spcAft>
                <a:spcPct val="0"/>
              </a:spcAft>
              <a:defRPr/>
            </a:pPr>
            <a:r>
              <a:rPr lang="en-US" sz="2000">
                <a:solidFill>
                  <a:srgbClr val="000000"/>
                </a:solidFill>
                <a:latin typeface="Book Antiqua" charset="0"/>
                <a:cs typeface="ＭＳ Ｐゴシック" charset="0"/>
              </a:rPr>
              <a:t>Colonial newspapers warned the Stamp tax would damage the free press.</a:t>
            </a:r>
          </a:p>
        </p:txBody>
      </p:sp>
    </p:spTree>
    <p:extLst>
      <p:ext uri="{BB962C8B-B14F-4D97-AF65-F5344CB8AC3E}">
        <p14:creationId xmlns:p14="http://schemas.microsoft.com/office/powerpoint/2010/main" val="13051177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additive="base">
                                        <p:cTn id="7"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121412"/>
            <a:ext cx="8686800" cy="1384300"/>
          </a:xfrm>
        </p:spPr>
        <p:txBody>
          <a:bodyPr/>
          <a:lstStyle/>
          <a:p>
            <a:r>
              <a:rPr lang="en-US" altLang="en-US" sz="3800" b="1" dirty="0"/>
              <a:t>“No Taxation without Representation</a:t>
            </a:r>
            <a:r>
              <a:rPr lang="en-US" altLang="en-US" sz="4000" dirty="0"/>
              <a:t>”</a:t>
            </a:r>
          </a:p>
        </p:txBody>
      </p:sp>
      <p:sp>
        <p:nvSpPr>
          <p:cNvPr id="19459" name="Rectangle 3"/>
          <p:cNvSpPr>
            <a:spLocks noGrp="1" noChangeArrowheads="1"/>
          </p:cNvSpPr>
          <p:nvPr>
            <p:ph type="body" idx="1"/>
          </p:nvPr>
        </p:nvSpPr>
        <p:spPr>
          <a:xfrm>
            <a:off x="1981200" y="1624585"/>
            <a:ext cx="8229600" cy="4525963"/>
          </a:xfrm>
        </p:spPr>
        <p:txBody>
          <a:bodyPr/>
          <a:lstStyle/>
          <a:p>
            <a:r>
              <a:rPr lang="en-US" altLang="en-US" sz="3600" b="1" u="sng" dirty="0">
                <a:solidFill>
                  <a:srgbClr val="0070C0"/>
                </a:solidFill>
              </a:rPr>
              <a:t>Virtual </a:t>
            </a:r>
            <a:r>
              <a:rPr lang="en-US" altLang="en-US" sz="3600" b="1" u="sng" dirty="0">
                <a:solidFill>
                  <a:srgbClr val="0070C0"/>
                </a:solidFill>
              </a:rPr>
              <a:t>Representation</a:t>
            </a:r>
            <a:r>
              <a:rPr lang="en-US" altLang="en-US" sz="3600" b="1" dirty="0">
                <a:solidFill>
                  <a:srgbClr val="0070C0"/>
                </a:solidFill>
              </a:rPr>
              <a:t> </a:t>
            </a:r>
            <a:r>
              <a:rPr lang="en-US" altLang="en-US" sz="3600" dirty="0">
                <a:solidFill>
                  <a:srgbClr val="0070C0"/>
                </a:solidFill>
              </a:rPr>
              <a:t>- </a:t>
            </a:r>
            <a:r>
              <a:rPr lang="en-US" altLang="en-US" sz="3600" dirty="0"/>
              <a:t>concept that members of Parliament represented all of the subjects in the Empire.</a:t>
            </a:r>
          </a:p>
          <a:p>
            <a:r>
              <a:rPr lang="en-US" altLang="en-US" sz="3600" b="1" u="sng" dirty="0">
                <a:solidFill>
                  <a:srgbClr val="FF0000"/>
                </a:solidFill>
              </a:rPr>
              <a:t>Actual </a:t>
            </a:r>
            <a:r>
              <a:rPr lang="en-US" altLang="en-US" sz="3600" b="1" u="sng" dirty="0">
                <a:solidFill>
                  <a:srgbClr val="FF0000"/>
                </a:solidFill>
              </a:rPr>
              <a:t>Representation</a:t>
            </a:r>
            <a:r>
              <a:rPr lang="en-US" altLang="en-US" sz="3600" b="1" dirty="0">
                <a:solidFill>
                  <a:srgbClr val="FF0000"/>
                </a:solidFill>
              </a:rPr>
              <a:t> </a:t>
            </a:r>
            <a:r>
              <a:rPr lang="en-US" altLang="en-US" sz="3600" dirty="0">
                <a:solidFill>
                  <a:srgbClr val="FF0000"/>
                </a:solidFill>
              </a:rPr>
              <a:t>- </a:t>
            </a:r>
            <a:r>
              <a:rPr lang="en-US" altLang="en-US" sz="3600" dirty="0"/>
              <a:t>idea that representatives come from the electorate</a:t>
            </a:r>
          </a:p>
        </p:txBody>
      </p:sp>
    </p:spTree>
    <p:extLst>
      <p:ext uri="{BB962C8B-B14F-4D97-AF65-F5344CB8AC3E}">
        <p14:creationId xmlns:p14="http://schemas.microsoft.com/office/powerpoint/2010/main" val="1749368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0" y="124968"/>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1963" indent="-461963">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fontAlgn="base">
              <a:spcBef>
                <a:spcPts val="1200"/>
              </a:spcBef>
              <a:spcAft>
                <a:spcPct val="0"/>
              </a:spcAft>
            </a:pPr>
            <a:r>
              <a:rPr lang="en-US" b="1" dirty="0">
                <a:solidFill>
                  <a:srgbClr val="000000"/>
                </a:solidFill>
                <a:latin typeface="Garamond" charset="0"/>
              </a:rPr>
              <a:t>Stamp </a:t>
            </a:r>
            <a:r>
              <a:rPr lang="en-US" b="1" dirty="0">
                <a:solidFill>
                  <a:srgbClr val="000000"/>
                </a:solidFill>
                <a:latin typeface="Garamond" charset="0"/>
              </a:rPr>
              <a:t>Act was </a:t>
            </a:r>
            <a:r>
              <a:rPr lang="en-US" b="1" dirty="0">
                <a:solidFill>
                  <a:srgbClr val="000000"/>
                </a:solidFill>
                <a:latin typeface="Garamond" charset="0"/>
              </a:rPr>
              <a:t>REPEALED in </a:t>
            </a:r>
            <a:r>
              <a:rPr lang="en-US" b="1" dirty="0">
                <a:solidFill>
                  <a:srgbClr val="000000"/>
                </a:solidFill>
                <a:latin typeface="Garamond" charset="0"/>
              </a:rPr>
              <a:t>1766</a:t>
            </a:r>
          </a:p>
          <a:p>
            <a:pPr marL="457200" indent="-457200" fontAlgn="base">
              <a:spcBef>
                <a:spcPts val="1200"/>
              </a:spcBef>
              <a:spcAft>
                <a:spcPct val="0"/>
              </a:spcAft>
              <a:buFont typeface="Arial" charset="0"/>
              <a:buChar char="•"/>
            </a:pPr>
            <a:r>
              <a:rPr lang="en-US" dirty="0">
                <a:solidFill>
                  <a:srgbClr val="000000"/>
                </a:solidFill>
                <a:latin typeface="Garamond" charset="0"/>
              </a:rPr>
              <a:t>Lord Rockingham </a:t>
            </a:r>
            <a:r>
              <a:rPr lang="en-US" dirty="0">
                <a:solidFill>
                  <a:srgbClr val="000000"/>
                </a:solidFill>
                <a:latin typeface="Garamond" charset="0"/>
              </a:rPr>
              <a:t>(Grenville’s replacement) saw </a:t>
            </a:r>
            <a:r>
              <a:rPr lang="en-US" dirty="0">
                <a:solidFill>
                  <a:srgbClr val="000000"/>
                </a:solidFill>
                <a:latin typeface="Garamond" charset="0"/>
              </a:rPr>
              <a:t>the Stamp Act as a </a:t>
            </a:r>
            <a:r>
              <a:rPr lang="en-US" b="1" u="sng" dirty="0">
                <a:solidFill>
                  <a:srgbClr val="000000"/>
                </a:solidFill>
                <a:latin typeface="Garamond" charset="0"/>
              </a:rPr>
              <a:t>possible cause of civil crisis</a:t>
            </a:r>
            <a:r>
              <a:rPr lang="en-US" dirty="0">
                <a:solidFill>
                  <a:srgbClr val="000000"/>
                </a:solidFill>
                <a:latin typeface="Garamond" charset="0"/>
              </a:rPr>
              <a:t> </a:t>
            </a:r>
            <a:endParaRPr lang="en-US" dirty="0">
              <a:solidFill>
                <a:srgbClr val="000000"/>
              </a:solidFill>
              <a:latin typeface="Garamond" charset="0"/>
            </a:endParaRPr>
          </a:p>
          <a:p>
            <a:pPr marL="457200" indent="-457200" fontAlgn="base">
              <a:spcBef>
                <a:spcPts val="1200"/>
              </a:spcBef>
              <a:spcAft>
                <a:spcPct val="0"/>
              </a:spcAft>
              <a:buFont typeface="Arial" charset="0"/>
              <a:buChar char="•"/>
            </a:pPr>
            <a:r>
              <a:rPr lang="en-US" dirty="0">
                <a:solidFill>
                  <a:srgbClr val="000000"/>
                </a:solidFill>
                <a:latin typeface="Garamond" charset="0"/>
              </a:rPr>
              <a:t>He </a:t>
            </a:r>
            <a:r>
              <a:rPr lang="en-US" b="1" u="sng" dirty="0">
                <a:solidFill>
                  <a:srgbClr val="000000"/>
                </a:solidFill>
                <a:latin typeface="Garamond" charset="0"/>
              </a:rPr>
              <a:t>encouraged </a:t>
            </a:r>
            <a:r>
              <a:rPr lang="en-US" b="1" u="sng" dirty="0">
                <a:solidFill>
                  <a:srgbClr val="000000"/>
                </a:solidFill>
                <a:latin typeface="Garamond" charset="0"/>
              </a:rPr>
              <a:t>British merchants to write Parliament to rescind the tax</a:t>
            </a:r>
            <a:r>
              <a:rPr lang="en-US" dirty="0">
                <a:solidFill>
                  <a:srgbClr val="000000"/>
                </a:solidFill>
                <a:latin typeface="Garamond" charset="0"/>
              </a:rPr>
              <a:t>. </a:t>
            </a:r>
          </a:p>
        </p:txBody>
      </p:sp>
      <p:pic>
        <p:nvPicPr>
          <p:cNvPr id="3" name="Picture 2" descr="mage result for stamp act repea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216" y="3080521"/>
            <a:ext cx="4925568" cy="369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25030" y="3340227"/>
            <a:ext cx="3127248" cy="3046988"/>
          </a:xfrm>
          <a:prstGeom prst="rect">
            <a:avLst/>
          </a:prstGeom>
        </p:spPr>
        <p:txBody>
          <a:bodyPr wrap="square">
            <a:spAutoFit/>
          </a:bodyPr>
          <a:lstStyle/>
          <a:p>
            <a:r>
              <a:rPr lang="en-US" altLang="en-US" sz="3200" dirty="0">
                <a:latin typeface="Garamond" charset="0"/>
                <a:ea typeface="Garamond" charset="0"/>
                <a:cs typeface="Garamond" charset="0"/>
              </a:rPr>
              <a:t>British bow to pressure from English merchants who are losing money from lack of </a:t>
            </a:r>
            <a:r>
              <a:rPr lang="en-US" altLang="en-US" sz="3200" dirty="0">
                <a:latin typeface="Garamond" charset="0"/>
                <a:ea typeface="Garamond" charset="0"/>
                <a:cs typeface="Garamond" charset="0"/>
              </a:rPr>
              <a:t>trade.</a:t>
            </a:r>
            <a:endParaRPr lang="en-US" altLang="en-US" sz="3200" dirty="0">
              <a:latin typeface="Garamond" charset="0"/>
              <a:ea typeface="Garamond" charset="0"/>
              <a:cs typeface="Garamond" charset="0"/>
            </a:endParaRPr>
          </a:p>
        </p:txBody>
      </p:sp>
    </p:spTree>
    <p:extLst>
      <p:ext uri="{BB962C8B-B14F-4D97-AF65-F5344CB8AC3E}">
        <p14:creationId xmlns:p14="http://schemas.microsoft.com/office/powerpoint/2010/main" val="16938518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p:cTn id="7" dur="500" fill="hold"/>
                                        <p:tgtEl>
                                          <p:spTgt spid="1433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33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33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338">
                                            <p:txEl>
                                              <p:pRg st="2" end="2"/>
                                            </p:txEl>
                                          </p:spTgt>
                                        </p:tgtEl>
                                        <p:attrNameLst>
                                          <p:attrName>style.visibility</p:attrName>
                                        </p:attrNameLst>
                                      </p:cBhvr>
                                      <p:to>
                                        <p:strVal val="visible"/>
                                      </p:to>
                                    </p:set>
                                    <p:anim calcmode="lin" valueType="num">
                                      <p:cBhvr>
                                        <p:cTn id="14" dur="500" fill="hold"/>
                                        <p:tgtEl>
                                          <p:spTgt spid="1433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433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352800" y="1"/>
            <a:ext cx="71056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452438">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fontAlgn="base">
              <a:spcBef>
                <a:spcPct val="50000"/>
              </a:spcBef>
              <a:spcAft>
                <a:spcPct val="0"/>
              </a:spcAft>
            </a:pPr>
            <a:r>
              <a:rPr lang="en-US" dirty="0">
                <a:solidFill>
                  <a:srgbClr val="000000"/>
                </a:solidFill>
                <a:latin typeface="Garamond" charset="0"/>
              </a:rPr>
              <a:t>The </a:t>
            </a:r>
            <a:r>
              <a:rPr lang="en-US" dirty="0">
                <a:solidFill>
                  <a:srgbClr val="000000"/>
                </a:solidFill>
                <a:latin typeface="Garamond" charset="0"/>
              </a:rPr>
              <a:t>Sugar Act tax was also lowered significantly.</a:t>
            </a:r>
          </a:p>
          <a:p>
            <a:pPr fontAlgn="base">
              <a:spcBef>
                <a:spcPct val="50000"/>
              </a:spcBef>
              <a:spcAft>
                <a:spcPct val="0"/>
              </a:spcAft>
            </a:pPr>
            <a:r>
              <a:rPr lang="en-US" dirty="0">
                <a:solidFill>
                  <a:srgbClr val="FF0000"/>
                </a:solidFill>
                <a:latin typeface="Garamond" charset="0"/>
              </a:rPr>
              <a:t>The </a:t>
            </a:r>
            <a:r>
              <a:rPr lang="en-US" dirty="0">
                <a:solidFill>
                  <a:srgbClr val="FF0000"/>
                </a:solidFill>
                <a:latin typeface="Garamond" charset="0"/>
              </a:rPr>
              <a:t>Stamp Act rebellion proved Parliament could be persuaded to yield to American boycotts and mob action.</a:t>
            </a:r>
          </a:p>
        </p:txBody>
      </p:sp>
      <p:pic>
        <p:nvPicPr>
          <p:cNvPr id="3" name="Picture 2"/>
          <p:cNvPicPr>
            <a:picLocks noChangeAspect="1"/>
          </p:cNvPicPr>
          <p:nvPr/>
        </p:nvPicPr>
        <p:blipFill>
          <a:blip r:embed="rId2"/>
          <a:stretch>
            <a:fillRect/>
          </a:stretch>
        </p:blipFill>
        <p:spPr>
          <a:xfrm>
            <a:off x="1524000" y="0"/>
            <a:ext cx="8153400" cy="5289482"/>
          </a:xfrm>
          <a:prstGeom prst="rect">
            <a:avLst/>
          </a:prstGeom>
        </p:spPr>
      </p:pic>
      <p:pic>
        <p:nvPicPr>
          <p:cNvPr id="4" name="Picture 3"/>
          <p:cNvPicPr>
            <a:picLocks noChangeAspect="1"/>
          </p:cNvPicPr>
          <p:nvPr/>
        </p:nvPicPr>
        <p:blipFill>
          <a:blip r:embed="rId3"/>
          <a:stretch>
            <a:fillRect/>
          </a:stretch>
        </p:blipFill>
        <p:spPr>
          <a:xfrm>
            <a:off x="1524000" y="1719072"/>
            <a:ext cx="9144000" cy="5138928"/>
          </a:xfrm>
          <a:prstGeom prst="rect">
            <a:avLst/>
          </a:prstGeom>
        </p:spPr>
      </p:pic>
    </p:spTree>
    <p:extLst>
      <p:ext uri="{BB962C8B-B14F-4D97-AF65-F5344CB8AC3E}">
        <p14:creationId xmlns:p14="http://schemas.microsoft.com/office/powerpoint/2010/main" val="15255242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p:cTn id="7" dur="500" fill="hold"/>
                                        <p:tgtEl>
                                          <p:spTgt spid="1433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33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33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4"/>
          <p:cNvSpPr txBox="1">
            <a:spLocks noChangeArrowheads="1"/>
          </p:cNvSpPr>
          <p:nvPr/>
        </p:nvSpPr>
        <p:spPr bwMode="auto">
          <a:xfrm>
            <a:off x="1676400" y="152401"/>
            <a:ext cx="8991600" cy="355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en-US" sz="2500" dirty="0"/>
              <a:t>BUT on the same day in 1766, the </a:t>
            </a:r>
            <a:r>
              <a:rPr lang="en-US" altLang="en-US" sz="2500" b="1" u="sng" dirty="0"/>
              <a:t>Declaratory Act</a:t>
            </a:r>
            <a:r>
              <a:rPr lang="en-US" altLang="en-US" sz="2500" dirty="0"/>
              <a:t> was issued by the British Parliament</a:t>
            </a:r>
            <a:r>
              <a:rPr lang="is-IS" altLang="en-US" sz="2500" dirty="0"/>
              <a:t>…</a:t>
            </a:r>
            <a:endParaRPr lang="en-US" altLang="en-US" sz="2500" dirty="0"/>
          </a:p>
          <a:p>
            <a:pPr marL="342900" indent="-342900">
              <a:buFont typeface="Wingdings" charset="2"/>
              <a:buChar char="Ø"/>
              <a:defRPr/>
            </a:pPr>
            <a:r>
              <a:rPr lang="en-US" altLang="en-US" sz="2500" dirty="0"/>
              <a:t>This act stated that </a:t>
            </a:r>
            <a:r>
              <a:rPr lang="en-US" altLang="en-US" sz="2500" b="1" u="sng" dirty="0"/>
              <a:t>the British Parliament had the power to make laws for the colonies</a:t>
            </a:r>
            <a:r>
              <a:rPr lang="en-US" altLang="en-US" sz="2500" dirty="0"/>
              <a:t>.</a:t>
            </a:r>
          </a:p>
          <a:p>
            <a:pPr marL="342900" indent="-342900">
              <a:buFont typeface="Wingdings" charset="2"/>
              <a:buChar char="Ø"/>
              <a:defRPr/>
            </a:pPr>
            <a:endParaRPr lang="en-US" altLang="en-US" sz="2500" dirty="0"/>
          </a:p>
          <a:p>
            <a:pPr>
              <a:defRPr/>
            </a:pPr>
            <a:r>
              <a:rPr lang="en-US" altLang="en-US" sz="2500" dirty="0"/>
              <a:t>Parliament “</a:t>
            </a:r>
            <a:r>
              <a:rPr lang="en-US" altLang="en-US" sz="2500" b="1" i="1" dirty="0"/>
              <a:t>had, hath, and of right ought to have, full power and authority to make laws and statutes of sufficient force and validity to bind the colonies and people of America, subjects of the Crown of Great Britain, in all cases whatsoever</a:t>
            </a:r>
            <a:r>
              <a:rPr lang="en-US" altLang="en-US" sz="2500" dirty="0"/>
              <a:t>.”</a:t>
            </a:r>
          </a:p>
        </p:txBody>
      </p:sp>
      <p:pic>
        <p:nvPicPr>
          <p:cNvPr id="44034" name="Picture 9" descr="mage result for declaratory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4" y="3810000"/>
            <a:ext cx="51768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69364" y="1460768"/>
            <a:ext cx="8805672" cy="1323439"/>
          </a:xfrm>
          <a:prstGeom prst="rect">
            <a:avLst/>
          </a:prstGeom>
          <a:solidFill>
            <a:srgbClr val="3333CC"/>
          </a:solidFill>
        </p:spPr>
        <p:txBody>
          <a:bodyPr wrap="square" rtlCol="0">
            <a:spAutoFit/>
          </a:bodyPr>
          <a:lstStyle/>
          <a:p>
            <a:pPr algn="ctr" eaLnBrk="0" fontAlgn="base" hangingPunct="0">
              <a:spcBef>
                <a:spcPct val="0"/>
              </a:spcBef>
              <a:spcAft>
                <a:spcPct val="0"/>
              </a:spcAft>
            </a:pPr>
            <a:r>
              <a:rPr lang="en-US" sz="4000" dirty="0">
                <a:solidFill>
                  <a:srgbClr val="FFFFFF"/>
                </a:solidFill>
                <a:latin typeface="Comic Sans MS" charset="0"/>
                <a:ea typeface="ＭＳ Ｐゴシック" charset="0"/>
                <a:cs typeface="ＭＳ Ｐゴシック" charset="0"/>
              </a:rPr>
              <a:t>What message do you think this sent to the Colonists?</a:t>
            </a:r>
          </a:p>
        </p:txBody>
      </p:sp>
    </p:spTree>
    <p:extLst>
      <p:ext uri="{BB962C8B-B14F-4D97-AF65-F5344CB8AC3E}">
        <p14:creationId xmlns:p14="http://schemas.microsoft.com/office/powerpoint/2010/main" val="67816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0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grpId="1" nodeType="clickEffect">
                                  <p:stCondLst>
                                    <p:cond delay="0"/>
                                  </p:stCondLst>
                                  <p:childTnLs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grpId="2" nodeType="clickEffect">
                                  <p:stCondLst>
                                    <p:cond delay="0"/>
                                  </p:stCondLst>
                                  <p:childTnLst>
                                    <p:animEffect transition="out" filter="strips(downLeft)">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0" y="274638"/>
            <a:ext cx="9144000" cy="1143000"/>
          </a:xfrm>
        </p:spPr>
        <p:txBody>
          <a:bodyPr/>
          <a:lstStyle/>
          <a:p>
            <a:r>
              <a:rPr lang="en-US" altLang="en-US" sz="4000" dirty="0">
                <a:solidFill>
                  <a:srgbClr val="FF0000"/>
                </a:solidFill>
              </a:rPr>
              <a:t>Charles </a:t>
            </a:r>
            <a:r>
              <a:rPr lang="en-US" altLang="en-US" sz="4000" dirty="0">
                <a:solidFill>
                  <a:srgbClr val="FF0000"/>
                </a:solidFill>
              </a:rPr>
              <a:t>Townshend</a:t>
            </a:r>
            <a:r>
              <a:rPr lang="en-US" altLang="en-US" sz="4000" dirty="0"/>
              <a:t> </a:t>
            </a:r>
            <a:br>
              <a:rPr lang="en-US" altLang="en-US" sz="4000" dirty="0"/>
            </a:br>
            <a:r>
              <a:rPr lang="en-US" altLang="en-US" sz="2800" dirty="0"/>
              <a:t>British </a:t>
            </a:r>
            <a:r>
              <a:rPr lang="en-US" altLang="en-US" sz="2800" dirty="0"/>
              <a:t>Leader, Chancellor of </a:t>
            </a:r>
            <a:r>
              <a:rPr lang="en-US" altLang="en-US" sz="2800" dirty="0"/>
              <a:t>Royal British Treasury</a:t>
            </a:r>
            <a:endParaRPr lang="en-US" altLang="en-US" sz="2800" dirty="0"/>
          </a:p>
        </p:txBody>
      </p:sp>
      <p:sp>
        <p:nvSpPr>
          <p:cNvPr id="20483" name="Rectangle 3"/>
          <p:cNvSpPr>
            <a:spLocks noGrp="1" noChangeArrowheads="1"/>
          </p:cNvSpPr>
          <p:nvPr>
            <p:ph type="body" idx="1"/>
          </p:nvPr>
        </p:nvSpPr>
        <p:spPr>
          <a:xfrm>
            <a:off x="1981200" y="1600201"/>
            <a:ext cx="3931920" cy="2008632"/>
          </a:xfrm>
        </p:spPr>
        <p:txBody>
          <a:bodyPr>
            <a:normAutofit fontScale="85000" lnSpcReduction="20000"/>
          </a:bodyPr>
          <a:lstStyle/>
          <a:p>
            <a:r>
              <a:rPr lang="en-US" altLang="en-US" sz="3000" dirty="0"/>
              <a:t>British </a:t>
            </a:r>
            <a:r>
              <a:rPr lang="en-US" altLang="en-US" sz="3000" dirty="0"/>
              <a:t>government </a:t>
            </a:r>
            <a:r>
              <a:rPr lang="en-US" altLang="en-US" sz="3000" b="1" u="sng" dirty="0"/>
              <a:t>NEEDS TO </a:t>
            </a:r>
            <a:r>
              <a:rPr lang="en-US" altLang="en-US" sz="3000" b="1" u="sng" dirty="0"/>
              <a:t>increases </a:t>
            </a:r>
            <a:r>
              <a:rPr lang="en-US" altLang="en-US" sz="3000" b="1" u="sng" dirty="0"/>
              <a:t>restrictions with NEW TAXES </a:t>
            </a:r>
            <a:endParaRPr lang="en-US" altLang="en-US" sz="3000" b="1" u="sng" dirty="0"/>
          </a:p>
          <a:p>
            <a:r>
              <a:rPr lang="en-US" altLang="en-US" sz="3000" dirty="0"/>
              <a:t>All taxes </a:t>
            </a:r>
            <a:r>
              <a:rPr lang="en-US" altLang="en-US" sz="3000" b="1" u="sng" dirty="0"/>
              <a:t>pay </a:t>
            </a:r>
            <a:r>
              <a:rPr lang="en-US" altLang="en-US" sz="3000" b="1" u="sng" dirty="0"/>
              <a:t>for Royal officials in </a:t>
            </a:r>
            <a:r>
              <a:rPr lang="en-US" altLang="en-US" sz="3000" b="1" u="sng" dirty="0"/>
              <a:t>colonies</a:t>
            </a:r>
            <a:endParaRPr lang="en-US" altLang="en-US" sz="3000" dirty="0"/>
          </a:p>
        </p:txBody>
      </p:sp>
      <p:pic>
        <p:nvPicPr>
          <p:cNvPr id="10242" name="Picture 2" descr="mage result for charles townsh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120" y="1600201"/>
            <a:ext cx="3938016" cy="495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4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sz="half" idx="4294967295"/>
          </p:nvPr>
        </p:nvSpPr>
        <p:spPr>
          <a:xfrm>
            <a:off x="1524000" y="137161"/>
            <a:ext cx="9144000" cy="2740152"/>
          </a:xfrm>
          <a:prstGeom prst="rect">
            <a:avLst/>
          </a:prstGeom>
        </p:spPr>
        <p:txBody>
          <a:bodyPr/>
          <a:lstStyle/>
          <a:p>
            <a:pPr eaLnBrk="1" hangingPunct="1"/>
            <a:r>
              <a:rPr lang="en-US" altLang="en-US" dirty="0"/>
              <a:t>Many colonies </a:t>
            </a:r>
            <a:r>
              <a:rPr lang="en-US" altLang="en-US" b="1" u="sng" dirty="0"/>
              <a:t>refused to quarter troops and didn’t comply with the new laws</a:t>
            </a:r>
            <a:r>
              <a:rPr lang="en-US" altLang="en-US" dirty="0"/>
              <a:t>.</a:t>
            </a:r>
          </a:p>
          <a:p>
            <a:pPr eaLnBrk="1" hangingPunct="1"/>
            <a:r>
              <a:rPr lang="en-US" altLang="en-US" dirty="0"/>
              <a:t>Violators of the </a:t>
            </a:r>
            <a:r>
              <a:rPr lang="en-US" altLang="en-US" b="1" u="sng" dirty="0"/>
              <a:t>Sugar Act</a:t>
            </a:r>
            <a:r>
              <a:rPr lang="en-US" altLang="en-US" dirty="0"/>
              <a:t> and the </a:t>
            </a:r>
            <a:r>
              <a:rPr lang="en-US" altLang="en-US" b="1" u="sng" dirty="0"/>
              <a:t>Stamp Act</a:t>
            </a:r>
            <a:r>
              <a:rPr lang="en-US" altLang="en-US" dirty="0"/>
              <a:t> were tried in British admiralty courts, not by juries, the burden of proof was on the </a:t>
            </a:r>
            <a:r>
              <a:rPr lang="en-US" altLang="en-US" i="1" dirty="0"/>
              <a:t>defendant</a:t>
            </a:r>
            <a:r>
              <a:rPr lang="en-US" altLang="en-US" dirty="0"/>
              <a:t>, not the prosecution (</a:t>
            </a:r>
            <a:r>
              <a:rPr lang="en-US" altLang="en-US" b="1" u="sng" dirty="0"/>
              <a:t>so no “innocent until proven guilty”</a:t>
            </a:r>
            <a:r>
              <a:rPr lang="en-US" altLang="en-US" dirty="0"/>
              <a:t>)</a:t>
            </a:r>
          </a:p>
        </p:txBody>
      </p:sp>
      <p:pic>
        <p:nvPicPr>
          <p:cNvPr id="29698" name="Picture 2" descr="mage result for colonial protest to british la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944" y="2974848"/>
            <a:ext cx="5281636"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6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2276" y="1295400"/>
            <a:ext cx="8975725" cy="5448300"/>
          </a:xfrm>
          <a:prstGeom prst="rect">
            <a:avLst/>
          </a:prstGeom>
        </p:spPr>
        <p:txBody>
          <a:bodyPr>
            <a:spAutoFit/>
          </a:bodyPr>
          <a:lstStyle/>
          <a:p>
            <a:pPr marL="457200" indent="-457200">
              <a:buFont typeface="Wingdings" charset="2"/>
              <a:buChar char="Ø"/>
              <a:defRPr/>
            </a:pPr>
            <a:r>
              <a:rPr lang="en-US" altLang="en-US" sz="2800" b="1" dirty="0"/>
              <a:t>Taxes on everyday items such as glass, paint, oil, lead, paper, and tea</a:t>
            </a:r>
            <a:r>
              <a:rPr lang="is-IS" altLang="en-US" sz="2800" b="1" dirty="0"/>
              <a:t>…</a:t>
            </a:r>
            <a:endParaRPr lang="en-US" altLang="en-US" sz="2800" b="1" dirty="0"/>
          </a:p>
          <a:p>
            <a:pPr marL="800100" lvl="1" indent="-342900">
              <a:buFont typeface="Arial" charset="0"/>
              <a:buChar char="•"/>
              <a:defRPr/>
            </a:pPr>
            <a:r>
              <a:rPr lang="en-US" altLang="en-US" dirty="0"/>
              <a:t>Designed to raise £40,000 a year </a:t>
            </a:r>
          </a:p>
          <a:p>
            <a:pPr marL="800100" lvl="1" indent="-342900">
              <a:buFont typeface="Arial" charset="0"/>
              <a:buChar char="•"/>
              <a:defRPr/>
            </a:pPr>
            <a:r>
              <a:rPr lang="en-US" altLang="en-US" dirty="0"/>
              <a:t>For the administration of the colonies</a:t>
            </a:r>
          </a:p>
          <a:p>
            <a:pPr marL="457200" indent="-457200">
              <a:buFont typeface="Wingdings" charset="2"/>
              <a:buChar char="Ø"/>
              <a:defRPr/>
            </a:pPr>
            <a:r>
              <a:rPr lang="en-US" altLang="en-US" sz="2800" dirty="0"/>
              <a:t>The result was the resurrection of colonial hostilities created by the Stamp Act.</a:t>
            </a:r>
          </a:p>
          <a:p>
            <a:pPr marL="457200" indent="-457200">
              <a:buFont typeface="Wingdings" charset="2"/>
              <a:buChar char="Ø"/>
              <a:defRPr/>
            </a:pPr>
            <a:endParaRPr lang="en-US" altLang="en-US" sz="2800" dirty="0"/>
          </a:p>
          <a:p>
            <a:pPr eaLnBrk="1" hangingPunct="1">
              <a:defRPr/>
            </a:pPr>
            <a:r>
              <a:rPr lang="en-US" altLang="en-US" sz="2800" b="1" i="1" dirty="0"/>
              <a:t>“The Townsend Duties Crisis was never resolved.  It culminated in the Boston Tea Party, that triggered off the final sequence of events leading to the War of American Independence.”</a:t>
            </a:r>
          </a:p>
          <a:p>
            <a:pPr lvl="2" eaLnBrk="1" hangingPunct="1">
              <a:defRPr/>
            </a:pPr>
            <a:r>
              <a:rPr lang="en-US" altLang="en-US" sz="2000" dirty="0"/>
              <a:t>Peter D.G. Thomas, </a:t>
            </a:r>
            <a:r>
              <a:rPr lang="en-US" altLang="en-US" sz="2000" i="1" dirty="0"/>
              <a:t>The Townsend Duties Crisis</a:t>
            </a:r>
          </a:p>
          <a:p>
            <a:pPr marL="457200" indent="-457200">
              <a:buFont typeface="Wingdings" charset="2"/>
              <a:buChar char="Ø"/>
              <a:defRPr/>
            </a:pPr>
            <a:endParaRPr lang="en-US" altLang="en-US" sz="2800" dirty="0"/>
          </a:p>
        </p:txBody>
      </p:sp>
      <p:sp>
        <p:nvSpPr>
          <p:cNvPr id="4" name="Rectangle 3"/>
          <p:cNvSpPr/>
          <p:nvPr/>
        </p:nvSpPr>
        <p:spPr>
          <a:xfrm>
            <a:off x="3580630" y="-76200"/>
            <a:ext cx="4613122" cy="1323439"/>
          </a:xfrm>
          <a:prstGeom prst="rect">
            <a:avLst/>
          </a:prstGeom>
          <a:noFill/>
        </p:spPr>
        <p:txBody>
          <a:bodyPr wrap="none">
            <a:spAutoFit/>
          </a:bodyPr>
          <a:lstStyle/>
          <a:p>
            <a:pPr algn="ctr">
              <a:defRPr/>
            </a:pPr>
            <a:r>
              <a:rPr lang="en-US" sz="4000" b="1" dirty="0">
                <a:ln w="9525">
                  <a:solidFill>
                    <a:schemeClr val="bg1"/>
                  </a:solidFill>
                  <a:prstDash val="solid"/>
                </a:ln>
                <a:effectLst>
                  <a:outerShdw blurRad="12700" dist="38100" dir="2700000" algn="tl" rotWithShape="0">
                    <a:schemeClr val="bg1">
                      <a:lumMod val="50000"/>
                    </a:schemeClr>
                  </a:outerShdw>
                </a:effectLst>
              </a:rPr>
              <a:t>The </a:t>
            </a:r>
            <a:r>
              <a:rPr lang="en-US" sz="4000" b="1" u="sng" dirty="0">
                <a:ln w="9525">
                  <a:solidFill>
                    <a:schemeClr val="bg1"/>
                  </a:solidFill>
                  <a:prstDash val="solid"/>
                </a:ln>
                <a:effectLst>
                  <a:outerShdw blurRad="12700" dist="38100" dir="2700000" algn="tl" rotWithShape="0">
                    <a:schemeClr val="bg1">
                      <a:lumMod val="50000"/>
                    </a:schemeClr>
                  </a:outerShdw>
                </a:effectLst>
              </a:rPr>
              <a:t>Townshend Acts</a:t>
            </a:r>
          </a:p>
          <a:p>
            <a:pPr algn="ctr">
              <a:defRPr/>
            </a:pPr>
            <a:r>
              <a:rPr lang="en-US" sz="4000" b="1" dirty="0">
                <a:ln w="9525">
                  <a:solidFill>
                    <a:schemeClr val="bg1"/>
                  </a:solidFill>
                  <a:prstDash val="solid"/>
                </a:ln>
                <a:effectLst>
                  <a:outerShdw blurRad="12700" dist="38100" dir="2700000" algn="tl" rotWithShape="0">
                    <a:schemeClr val="bg1">
                      <a:lumMod val="50000"/>
                    </a:schemeClr>
                  </a:outerShdw>
                </a:effectLst>
              </a:rPr>
              <a:t>BRING BACK ANGER!</a:t>
            </a:r>
          </a:p>
        </p:txBody>
      </p:sp>
    </p:spTree>
    <p:extLst>
      <p:ext uri="{BB962C8B-B14F-4D97-AF65-F5344CB8AC3E}">
        <p14:creationId xmlns:p14="http://schemas.microsoft.com/office/powerpoint/2010/main" val="70043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752600" y="457200"/>
            <a:ext cx="8763000" cy="138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800"/>
              <a:t>The </a:t>
            </a:r>
            <a:r>
              <a:rPr lang="en-US" altLang="en-US" sz="2800" b="1" u="sng"/>
              <a:t>writs of assistance</a:t>
            </a:r>
            <a:r>
              <a:rPr lang="en-US" altLang="en-US" sz="2800"/>
              <a:t> were also created in order to </a:t>
            </a:r>
            <a:r>
              <a:rPr lang="en-US" altLang="en-US" sz="2800" b="1"/>
              <a:t>enable British officials to search for smuggled goods</a:t>
            </a:r>
            <a:r>
              <a:rPr lang="en-US" altLang="en-US" sz="2800"/>
              <a:t> that belonged to colonial merchants.</a:t>
            </a:r>
          </a:p>
        </p:txBody>
      </p:sp>
      <p:pic>
        <p:nvPicPr>
          <p:cNvPr id="58370" name="Picture 2" descr="mage result for writs of as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81201"/>
            <a:ext cx="5105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79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1981200" y="6858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algn="ctr" fontAlgn="base">
              <a:spcBef>
                <a:spcPct val="50000"/>
              </a:spcBef>
              <a:spcAft>
                <a:spcPct val="0"/>
              </a:spcAft>
            </a:pPr>
            <a:endParaRPr lang="en-US" b="1">
              <a:solidFill>
                <a:srgbClr val="000000"/>
              </a:solidFill>
            </a:endParaRPr>
          </a:p>
        </p:txBody>
      </p:sp>
      <p:sp>
        <p:nvSpPr>
          <p:cNvPr id="8195" name="Text Box 3"/>
          <p:cNvSpPr txBox="1">
            <a:spLocks noChangeArrowheads="1"/>
          </p:cNvSpPr>
          <p:nvPr/>
        </p:nvSpPr>
        <p:spPr bwMode="auto">
          <a:xfrm>
            <a:off x="1524000" y="85345"/>
            <a:ext cx="7485888" cy="644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14400" indent="-454025">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marL="0" fontAlgn="base">
              <a:spcBef>
                <a:spcPct val="0"/>
              </a:spcBef>
              <a:spcAft>
                <a:spcPct val="0"/>
              </a:spcAft>
            </a:pPr>
            <a:r>
              <a:rPr lang="en-US" sz="2800" b="1" u="sng" dirty="0">
                <a:solidFill>
                  <a:srgbClr val="000000"/>
                </a:solidFill>
                <a:latin typeface="Garamond" charset="0"/>
              </a:rPr>
              <a:t>Virginia Stamp Act Resolutions (1765)</a:t>
            </a:r>
          </a:p>
          <a:p>
            <a:pPr marL="0" fontAlgn="base">
              <a:spcBef>
                <a:spcPct val="0"/>
              </a:spcBef>
              <a:spcAft>
                <a:spcPct val="0"/>
              </a:spcAft>
            </a:pPr>
            <a:r>
              <a:rPr lang="en-US" sz="2500" dirty="0">
                <a:solidFill>
                  <a:srgbClr val="000000"/>
                </a:solidFill>
                <a:latin typeface="Garamond" charset="0"/>
              </a:rPr>
              <a:t>(led </a:t>
            </a:r>
            <a:r>
              <a:rPr lang="en-US" sz="2500" dirty="0">
                <a:solidFill>
                  <a:srgbClr val="000000"/>
                </a:solidFill>
                <a:latin typeface="Garamond" charset="0"/>
              </a:rPr>
              <a:t>by Patrick Henry</a:t>
            </a:r>
            <a:r>
              <a:rPr lang="en-US" sz="2500" dirty="0">
                <a:solidFill>
                  <a:srgbClr val="000000"/>
                </a:solidFill>
                <a:latin typeface="Garamond" charset="0"/>
              </a:rPr>
              <a:t>)</a:t>
            </a:r>
          </a:p>
          <a:p>
            <a:pPr marL="917575" indent="-457200" fontAlgn="base">
              <a:spcBef>
                <a:spcPct val="0"/>
              </a:spcBef>
              <a:spcAft>
                <a:spcPct val="0"/>
              </a:spcAft>
              <a:buFont typeface="Wingdings" charset="2"/>
              <a:buChar char="Ø"/>
            </a:pPr>
            <a:r>
              <a:rPr lang="en-US" sz="2400" dirty="0"/>
              <a:t>Created </a:t>
            </a:r>
            <a:r>
              <a:rPr lang="en-US" sz="2400" dirty="0"/>
              <a:t>by the Virginia General </a:t>
            </a:r>
            <a:r>
              <a:rPr lang="en-US" sz="2400" dirty="0"/>
              <a:t>Assembly.</a:t>
            </a:r>
          </a:p>
          <a:p>
            <a:pPr marL="917575" indent="-457200" fontAlgn="base">
              <a:spcBef>
                <a:spcPct val="0"/>
              </a:spcBef>
              <a:spcAft>
                <a:spcPct val="0"/>
              </a:spcAft>
              <a:buFont typeface="Wingdings" charset="2"/>
              <a:buChar char="Ø"/>
            </a:pPr>
            <a:r>
              <a:rPr lang="en-US" sz="2400" dirty="0"/>
              <a:t>O</a:t>
            </a:r>
            <a:r>
              <a:rPr lang="en-US" sz="2400" dirty="0"/>
              <a:t>ne </a:t>
            </a:r>
            <a:r>
              <a:rPr lang="en-US" sz="2400" dirty="0"/>
              <a:t>of the first acts of open revolution to a British law.</a:t>
            </a:r>
            <a:endParaRPr lang="en-US" sz="2400" dirty="0">
              <a:solidFill>
                <a:srgbClr val="000000"/>
              </a:solidFill>
              <a:latin typeface="Garamond" charset="0"/>
            </a:endParaRPr>
          </a:p>
          <a:p>
            <a:pPr marL="974725" indent="-514350" fontAlgn="base">
              <a:spcBef>
                <a:spcPct val="0"/>
              </a:spcBef>
              <a:spcAft>
                <a:spcPct val="0"/>
              </a:spcAft>
              <a:buAutoNum type="arabicPeriod"/>
            </a:pPr>
            <a:r>
              <a:rPr lang="en-US" sz="2400" dirty="0"/>
              <a:t>ALL </a:t>
            </a:r>
            <a:r>
              <a:rPr lang="en-US" sz="2400" dirty="0"/>
              <a:t>men of Britain in the </a:t>
            </a:r>
            <a:r>
              <a:rPr lang="en-US" sz="2400" dirty="0"/>
              <a:t>colony should </a:t>
            </a:r>
            <a:r>
              <a:rPr lang="en-US" sz="2400" dirty="0"/>
              <a:t>be treated as </a:t>
            </a:r>
            <a:r>
              <a:rPr lang="en-US" sz="2400" dirty="0"/>
              <a:t>representatives </a:t>
            </a:r>
            <a:r>
              <a:rPr lang="en-US" sz="2400" dirty="0"/>
              <a:t>of Britain</a:t>
            </a:r>
            <a:r>
              <a:rPr lang="en-US" sz="2400" dirty="0"/>
              <a:t>.</a:t>
            </a:r>
          </a:p>
          <a:p>
            <a:pPr marL="974725" indent="-514350" fontAlgn="base">
              <a:spcBef>
                <a:spcPct val="0"/>
              </a:spcBef>
              <a:spcAft>
                <a:spcPct val="0"/>
              </a:spcAft>
              <a:buAutoNum type="arabicPeriod"/>
            </a:pPr>
            <a:r>
              <a:rPr lang="en-US" sz="2400" dirty="0"/>
              <a:t>ALL the </a:t>
            </a:r>
            <a:r>
              <a:rPr lang="en-US" sz="2400" dirty="0"/>
              <a:t>people in the colony should be treated as if they were born within </a:t>
            </a:r>
            <a:r>
              <a:rPr lang="en-US" sz="2400" dirty="0"/>
              <a:t>England.</a:t>
            </a:r>
          </a:p>
          <a:p>
            <a:pPr marL="974725" indent="-514350" fontAlgn="base">
              <a:spcBef>
                <a:spcPct val="0"/>
              </a:spcBef>
              <a:spcAft>
                <a:spcPct val="0"/>
              </a:spcAft>
              <a:buAutoNum type="arabicPeriod"/>
            </a:pPr>
            <a:r>
              <a:rPr lang="en-US" sz="2400" dirty="0"/>
              <a:t>NO unbearable </a:t>
            </a:r>
            <a:r>
              <a:rPr lang="en-US" sz="2400" dirty="0"/>
              <a:t>tax should be imposed to </a:t>
            </a:r>
            <a:r>
              <a:rPr lang="en-US" sz="2400" dirty="0"/>
              <a:t>anybody in the colony.</a:t>
            </a:r>
          </a:p>
          <a:p>
            <a:pPr marL="974725" indent="-514350" fontAlgn="base">
              <a:spcBef>
                <a:spcPct val="0"/>
              </a:spcBef>
              <a:spcAft>
                <a:spcPct val="0"/>
              </a:spcAft>
              <a:buAutoNum type="arabicPeriod"/>
            </a:pPr>
            <a:r>
              <a:rPr lang="en-US" sz="2400" dirty="0"/>
              <a:t>Virginians shouldn’t be </a:t>
            </a:r>
            <a:r>
              <a:rPr lang="en-US" sz="2400" dirty="0"/>
              <a:t>imposed with </a:t>
            </a:r>
            <a:r>
              <a:rPr lang="en-US" sz="2400" dirty="0"/>
              <a:t>a tax that was not passed by a body that had not gained their consent. </a:t>
            </a:r>
            <a:endParaRPr lang="en-US" sz="2400" dirty="0"/>
          </a:p>
          <a:p>
            <a:pPr marL="974725" indent="-514350" fontAlgn="base">
              <a:spcBef>
                <a:spcPct val="0"/>
              </a:spcBef>
              <a:spcAft>
                <a:spcPct val="0"/>
              </a:spcAft>
              <a:buAutoNum type="arabicPeriod"/>
            </a:pPr>
            <a:r>
              <a:rPr lang="en-US" sz="2400" dirty="0"/>
              <a:t>Virginia General Assembly is the only one to have the right to lay taxes on people in the colony.</a:t>
            </a:r>
            <a:endParaRPr lang="en-US" sz="2400" dirty="0"/>
          </a:p>
        </p:txBody>
      </p:sp>
      <p:pic>
        <p:nvPicPr>
          <p:cNvPr id="25602" name="Picture 2" descr="mage result for patrick hen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9888" y="2279904"/>
            <a:ext cx="1658112" cy="202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5027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1676400" y="228600"/>
            <a:ext cx="8610600" cy="357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600" dirty="0"/>
              <a:t>A man named George Grenville became the </a:t>
            </a:r>
            <a:r>
              <a:rPr lang="en-US" altLang="en-US" sz="2600" b="1" dirty="0"/>
              <a:t>Prime Minister</a:t>
            </a:r>
            <a:r>
              <a:rPr lang="en-US" altLang="en-US" sz="2600" dirty="0"/>
              <a:t>, but </a:t>
            </a:r>
            <a:r>
              <a:rPr lang="en-US" altLang="en-US" sz="2600" b="1" u="sng" dirty="0"/>
              <a:t>ignored the interests of the colonists</a:t>
            </a:r>
            <a:r>
              <a:rPr lang="en-US" altLang="en-US" sz="2600" dirty="0"/>
              <a:t>…</a:t>
            </a:r>
          </a:p>
          <a:p>
            <a:pPr>
              <a:spcBef>
                <a:spcPct val="50000"/>
              </a:spcBef>
              <a:buFont typeface="Wingdings" charset="2"/>
              <a:buChar char="Ø"/>
            </a:pPr>
            <a:r>
              <a:rPr lang="en-US" altLang="en-US" sz="2600" dirty="0"/>
              <a:t>He asked Parliament to </a:t>
            </a:r>
            <a:r>
              <a:rPr lang="en-US" altLang="en-US" sz="2600" b="1" u="sng" dirty="0"/>
              <a:t>tax the colonists to get money back</a:t>
            </a:r>
            <a:r>
              <a:rPr lang="en-US" altLang="en-US" sz="2600" dirty="0"/>
              <a:t>!</a:t>
            </a:r>
          </a:p>
          <a:p>
            <a:pPr>
              <a:spcBef>
                <a:spcPct val="50000"/>
              </a:spcBef>
              <a:buFont typeface="Wingdings" charset="2"/>
              <a:buChar char="Ø"/>
            </a:pPr>
            <a:r>
              <a:rPr lang="en-US" sz="2800" dirty="0">
                <a:solidFill>
                  <a:srgbClr val="000000"/>
                </a:solidFill>
                <a:ea typeface="Arial" charset="0"/>
                <a:cs typeface="Arial" charset="0"/>
              </a:rPr>
              <a:t>A Stamp Act in Britain had been much heavier and in effect for about 50 years</a:t>
            </a:r>
          </a:p>
          <a:p>
            <a:pPr>
              <a:spcBef>
                <a:spcPct val="50000"/>
              </a:spcBef>
              <a:buFont typeface="Wingdings" charset="2"/>
              <a:buChar char="Ø"/>
            </a:pPr>
            <a:endParaRPr lang="en-US" altLang="en-US" sz="2600" dirty="0"/>
          </a:p>
        </p:txBody>
      </p:sp>
      <p:pic>
        <p:nvPicPr>
          <p:cNvPr id="31747" name="Picture 7" descr="george-grenville-twitter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4572000"/>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descr="union-jack-flag-20150126164939-54c67023242a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502" y="5069777"/>
            <a:ext cx="2895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p:cNvSpPr>
            <a:spLocks noChangeArrowheads="1"/>
          </p:cNvSpPr>
          <p:nvPr/>
        </p:nvSpPr>
        <p:spPr bwMode="auto">
          <a:xfrm>
            <a:off x="4642104" y="3233928"/>
            <a:ext cx="4876800" cy="1676400"/>
          </a:xfrm>
          <a:prstGeom prst="wedgeRectCallout">
            <a:avLst>
              <a:gd name="adj1" fmla="val -43750"/>
              <a:gd name="adj2" fmla="val 8001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200"/>
              <a:t>“</a:t>
            </a:r>
            <a:r>
              <a:rPr lang="en-US" altLang="en-US" sz="2200" b="1"/>
              <a:t>Why shouldn’t these </a:t>
            </a:r>
          </a:p>
          <a:p>
            <a:pPr algn="ctr">
              <a:spcBef>
                <a:spcPct val="0"/>
              </a:spcBef>
              <a:buFontTx/>
              <a:buNone/>
            </a:pPr>
            <a:r>
              <a:rPr lang="en-US" altLang="en-US" sz="2200" b="1"/>
              <a:t>colonists begin to pay some of the </a:t>
            </a:r>
          </a:p>
          <a:p>
            <a:pPr algn="ctr">
              <a:spcBef>
                <a:spcPct val="0"/>
              </a:spcBef>
              <a:buFontTx/>
              <a:buNone/>
            </a:pPr>
            <a:r>
              <a:rPr lang="en-US" altLang="en-US" sz="2200" b="1"/>
              <a:t>costs of their own government </a:t>
            </a:r>
          </a:p>
          <a:p>
            <a:pPr algn="ctr">
              <a:spcBef>
                <a:spcPct val="0"/>
              </a:spcBef>
              <a:buFontTx/>
              <a:buNone/>
            </a:pPr>
            <a:r>
              <a:rPr lang="en-US" altLang="en-US" sz="2200" b="1"/>
              <a:t>and defense?”</a:t>
            </a:r>
            <a:endParaRPr lang="en-US" altLang="en-US" sz="2400" b="1"/>
          </a:p>
        </p:txBody>
      </p:sp>
    </p:spTree>
    <p:extLst>
      <p:ext uri="{BB962C8B-B14F-4D97-AF65-F5344CB8AC3E}">
        <p14:creationId xmlns:p14="http://schemas.microsoft.com/office/powerpoint/2010/main" val="873665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1524000" y="981456"/>
            <a:ext cx="5300090" cy="6019800"/>
          </a:xfrm>
        </p:spPr>
        <p:txBody>
          <a:bodyPr/>
          <a:lstStyle/>
          <a:p>
            <a:pPr lvl="1" eaLnBrk="1" hangingPunct="1">
              <a:lnSpc>
                <a:spcPct val="80000"/>
              </a:lnSpc>
              <a:buFont typeface="Wingdings" charset="2"/>
              <a:buChar char="Ø"/>
            </a:pPr>
            <a:r>
              <a:rPr lang="en-US" altLang="en-US" sz="2600" dirty="0"/>
              <a:t>Americans </a:t>
            </a:r>
            <a:r>
              <a:rPr lang="en-US" altLang="en-US" sz="2600" dirty="0"/>
              <a:t>believed that </a:t>
            </a:r>
            <a:r>
              <a:rPr lang="en-US" altLang="en-US" sz="2600" b="1" u="sng" dirty="0"/>
              <a:t>only their colonial legislatures had any legal right to impose taxes on their people.</a:t>
            </a:r>
          </a:p>
          <a:p>
            <a:pPr lvl="1" eaLnBrk="1" hangingPunct="1">
              <a:lnSpc>
                <a:spcPct val="80000"/>
              </a:lnSpc>
              <a:buFont typeface="Wingdings" charset="2"/>
              <a:buChar char="Ø"/>
            </a:pPr>
            <a:r>
              <a:rPr lang="en-US" altLang="en-US" sz="2600" dirty="0"/>
              <a:t>Grenville </a:t>
            </a:r>
            <a:r>
              <a:rPr lang="en-US" altLang="en-US" sz="2600" dirty="0"/>
              <a:t>dismissed the Americans’ complaints and stated </a:t>
            </a:r>
            <a:r>
              <a:rPr lang="en-US" altLang="en-US" sz="2600" b="1" u="sng" dirty="0"/>
              <a:t>virtual </a:t>
            </a:r>
            <a:r>
              <a:rPr lang="en-US" altLang="en-US" sz="2600" b="1" u="sng" dirty="0"/>
              <a:t>representation</a:t>
            </a:r>
            <a:r>
              <a:rPr lang="en-US" altLang="en-US" sz="2600" dirty="0"/>
              <a:t> </a:t>
            </a:r>
            <a:endParaRPr lang="en-US" altLang="en-US" sz="2600" dirty="0"/>
          </a:p>
          <a:p>
            <a:pPr lvl="2" eaLnBrk="1" hangingPunct="1">
              <a:lnSpc>
                <a:spcPct val="80000"/>
              </a:lnSpc>
              <a:buFont typeface="Wingdings" charset="2"/>
              <a:buChar char="Ø"/>
            </a:pPr>
            <a:r>
              <a:rPr lang="en-US" sz="2600" dirty="0"/>
              <a:t> A </a:t>
            </a:r>
            <a:r>
              <a:rPr lang="en-US" sz="2600" dirty="0"/>
              <a:t>Member of Parliament </a:t>
            </a:r>
            <a:r>
              <a:rPr lang="en-US" sz="2600" b="1" dirty="0"/>
              <a:t>virtually represented</a:t>
            </a:r>
            <a:r>
              <a:rPr lang="en-US" sz="2600" dirty="0"/>
              <a:t> every person in the </a:t>
            </a:r>
            <a:r>
              <a:rPr lang="en-US" sz="2600" dirty="0"/>
              <a:t>empire;</a:t>
            </a:r>
          </a:p>
          <a:p>
            <a:pPr lvl="2" eaLnBrk="1" hangingPunct="1">
              <a:lnSpc>
                <a:spcPct val="80000"/>
              </a:lnSpc>
              <a:buFont typeface="Wingdings" charset="2"/>
              <a:buChar char="Ø"/>
            </a:pPr>
            <a:r>
              <a:rPr lang="en-US" sz="2600" dirty="0"/>
              <a:t> </a:t>
            </a:r>
            <a:r>
              <a:rPr lang="en-US" sz="2600" dirty="0"/>
              <a:t>Parliament represented the </a:t>
            </a:r>
            <a:r>
              <a:rPr lang="en-US" sz="2600" dirty="0"/>
              <a:t>well being of </a:t>
            </a:r>
            <a:r>
              <a:rPr lang="en-US" sz="2600" dirty="0"/>
              <a:t>ALL British </a:t>
            </a:r>
            <a:r>
              <a:rPr lang="en-US" sz="2600" dirty="0"/>
              <a:t>subjects </a:t>
            </a:r>
            <a:r>
              <a:rPr lang="en-US" sz="2600" dirty="0"/>
              <a:t>in ALL colonies when </a:t>
            </a:r>
            <a:r>
              <a:rPr lang="en-US" sz="2600" dirty="0"/>
              <a:t>deliberating on legislation. </a:t>
            </a:r>
            <a:endParaRPr lang="en-US" altLang="en-US" sz="2600" dirty="0"/>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091" y="2242820"/>
            <a:ext cx="3843909" cy="341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4908" y="0"/>
            <a:ext cx="7255897"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rPr>
              <a:t>“This is totally unfair!” - colonists</a:t>
            </a:r>
            <a:endParaRPr lang="en-US" sz="4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5220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1981200" y="6858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algn="ctr" fontAlgn="base">
              <a:spcBef>
                <a:spcPct val="50000"/>
              </a:spcBef>
              <a:spcAft>
                <a:spcPct val="0"/>
              </a:spcAft>
            </a:pPr>
            <a:endParaRPr lang="en-US" b="1">
              <a:solidFill>
                <a:srgbClr val="000000"/>
              </a:solidFill>
            </a:endParaRPr>
          </a:p>
        </p:txBody>
      </p:sp>
      <p:sp>
        <p:nvSpPr>
          <p:cNvPr id="8195" name="Text Box 3"/>
          <p:cNvSpPr txBox="1">
            <a:spLocks noChangeArrowheads="1"/>
          </p:cNvSpPr>
          <p:nvPr/>
        </p:nvSpPr>
        <p:spPr bwMode="auto">
          <a:xfrm>
            <a:off x="1536954" y="1116688"/>
            <a:ext cx="584149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76363" indent="-461963">
              <a:tabLst>
                <a:tab pos="1376363" algn="l"/>
              </a:tabLst>
              <a:defRPr sz="3200">
                <a:solidFill>
                  <a:schemeClr val="tx1"/>
                </a:solidFill>
                <a:latin typeface="Comic Sans MS" charset="0"/>
                <a:ea typeface="ＭＳ Ｐゴシック" charset="0"/>
                <a:cs typeface="ＭＳ Ｐゴシック" charset="0"/>
              </a:defRPr>
            </a:lvl1pPr>
            <a:lvl2pPr marL="742950" indent="-285750">
              <a:tabLst>
                <a:tab pos="1376363" algn="l"/>
              </a:tabLst>
              <a:defRPr sz="3200">
                <a:solidFill>
                  <a:schemeClr val="tx1"/>
                </a:solidFill>
                <a:latin typeface="Comic Sans MS" charset="0"/>
                <a:ea typeface="ＭＳ Ｐゴシック" charset="0"/>
              </a:defRPr>
            </a:lvl2pPr>
            <a:lvl3pPr marL="1143000" indent="-228600">
              <a:tabLst>
                <a:tab pos="1376363" algn="l"/>
              </a:tabLst>
              <a:defRPr sz="3200">
                <a:solidFill>
                  <a:schemeClr val="tx1"/>
                </a:solidFill>
                <a:latin typeface="Comic Sans MS" charset="0"/>
                <a:ea typeface="ＭＳ Ｐゴシック" charset="0"/>
              </a:defRPr>
            </a:lvl3pPr>
            <a:lvl4pPr marL="1600200" indent="-228600">
              <a:tabLst>
                <a:tab pos="1376363" algn="l"/>
              </a:tabLst>
              <a:defRPr sz="3200">
                <a:solidFill>
                  <a:schemeClr val="tx1"/>
                </a:solidFill>
                <a:latin typeface="Comic Sans MS" charset="0"/>
                <a:ea typeface="ＭＳ Ｐゴシック" charset="0"/>
              </a:defRPr>
            </a:lvl4pPr>
            <a:lvl5pPr marL="2057400" indent="-228600">
              <a:tabLst>
                <a:tab pos="1376363" algn="l"/>
              </a:tabLst>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1376363" algn="l"/>
              </a:tabLs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1376363" algn="l"/>
              </a:tabLs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1376363" algn="l"/>
              </a:tabLs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1376363" algn="l"/>
              </a:tabLst>
              <a:defRPr sz="3200">
                <a:solidFill>
                  <a:schemeClr val="tx1"/>
                </a:solidFill>
                <a:latin typeface="Comic Sans MS" charset="0"/>
                <a:ea typeface="ＭＳ Ｐゴシック" charset="0"/>
              </a:defRPr>
            </a:lvl9pPr>
          </a:lstStyle>
          <a:p>
            <a:pPr marL="4763" eaLnBrk="0" fontAlgn="base" hangingPunct="0">
              <a:spcBef>
                <a:spcPct val="0"/>
              </a:spcBef>
              <a:spcAft>
                <a:spcPct val="0"/>
              </a:spcAft>
            </a:pPr>
            <a:r>
              <a:rPr lang="en-US" sz="2800" dirty="0">
                <a:solidFill>
                  <a:srgbClr val="000000"/>
                </a:solidFill>
                <a:latin typeface="Arial" charset="0"/>
                <a:ea typeface="Arial" charset="0"/>
                <a:cs typeface="Arial" charset="0"/>
              </a:rPr>
              <a:t>Colonists </a:t>
            </a:r>
            <a:r>
              <a:rPr lang="en-US" sz="2800" dirty="0">
                <a:solidFill>
                  <a:srgbClr val="000000"/>
                </a:solidFill>
                <a:latin typeface="Arial" charset="0"/>
                <a:ea typeface="Arial" charset="0"/>
                <a:cs typeface="Arial" charset="0"/>
              </a:rPr>
              <a:t>dismissed "</a:t>
            </a:r>
            <a:r>
              <a:rPr lang="en-US" sz="2800" b="1" i="1" dirty="0">
                <a:solidFill>
                  <a:srgbClr val="000000"/>
                </a:solidFill>
                <a:latin typeface="Arial" charset="0"/>
                <a:ea typeface="Arial" charset="0"/>
                <a:cs typeface="Arial" charset="0"/>
              </a:rPr>
              <a:t>virtual representation</a:t>
            </a:r>
            <a:r>
              <a:rPr lang="en-US" sz="2800" dirty="0">
                <a:solidFill>
                  <a:srgbClr val="000000"/>
                </a:solidFill>
                <a:latin typeface="Arial" charset="0"/>
                <a:ea typeface="Arial" charset="0"/>
                <a:cs typeface="Arial" charset="0"/>
              </a:rPr>
              <a:t>"</a:t>
            </a:r>
          </a:p>
          <a:p>
            <a:pPr marL="4763" eaLnBrk="0" fontAlgn="base" hangingPunct="0">
              <a:spcBef>
                <a:spcPct val="0"/>
              </a:spcBef>
              <a:spcAft>
                <a:spcPct val="0"/>
              </a:spcAft>
              <a:buFontTx/>
              <a:buChar char="•"/>
            </a:pPr>
            <a:r>
              <a:rPr lang="en-US" sz="2800" b="1" u="sng" dirty="0">
                <a:latin typeface="Arial" charset="0"/>
                <a:ea typeface="Arial" charset="0"/>
                <a:cs typeface="Arial" charset="0"/>
              </a:rPr>
              <a:t>Impractical</a:t>
            </a:r>
            <a:r>
              <a:rPr lang="en-US" sz="2800" dirty="0">
                <a:latin typeface="Arial" charset="0"/>
                <a:ea typeface="Arial" charset="0"/>
                <a:cs typeface="Arial" charset="0"/>
              </a:rPr>
              <a:t> - sending </a:t>
            </a:r>
            <a:r>
              <a:rPr lang="en-US" sz="2800" dirty="0">
                <a:latin typeface="Arial" charset="0"/>
                <a:ea typeface="Arial" charset="0"/>
                <a:cs typeface="Arial" charset="0"/>
              </a:rPr>
              <a:t>representatives across the </a:t>
            </a:r>
            <a:r>
              <a:rPr lang="en-US" sz="2800" dirty="0">
                <a:latin typeface="Arial" charset="0"/>
                <a:ea typeface="Arial" charset="0"/>
                <a:cs typeface="Arial" charset="0"/>
              </a:rPr>
              <a:t>Atlantic was </a:t>
            </a:r>
            <a:r>
              <a:rPr lang="en-US" sz="2800" dirty="0">
                <a:latin typeface="Arial" charset="0"/>
                <a:ea typeface="Arial" charset="0"/>
                <a:cs typeface="Arial" charset="0"/>
              </a:rPr>
              <a:t>too far </a:t>
            </a:r>
            <a:r>
              <a:rPr lang="en-US" sz="2800" dirty="0">
                <a:latin typeface="Arial" charset="0"/>
                <a:ea typeface="Arial" charset="0"/>
                <a:cs typeface="Arial" charset="0"/>
              </a:rPr>
              <a:t>away (too </a:t>
            </a:r>
            <a:r>
              <a:rPr lang="en-US" sz="2800" dirty="0">
                <a:latin typeface="Arial" charset="0"/>
                <a:ea typeface="Arial" charset="0"/>
                <a:cs typeface="Arial" charset="0"/>
              </a:rPr>
              <a:t>much time </a:t>
            </a:r>
            <a:r>
              <a:rPr lang="en-US" sz="2800" dirty="0">
                <a:latin typeface="Arial" charset="0"/>
                <a:ea typeface="Arial" charset="0"/>
                <a:cs typeface="Arial" charset="0"/>
              </a:rPr>
              <a:t>needed </a:t>
            </a:r>
            <a:r>
              <a:rPr lang="en-US" sz="2800" dirty="0">
                <a:latin typeface="Arial" charset="0"/>
                <a:ea typeface="Arial" charset="0"/>
                <a:cs typeface="Arial" charset="0"/>
              </a:rPr>
              <a:t>to issue instructions to colonial </a:t>
            </a:r>
            <a:r>
              <a:rPr lang="en-US" sz="2800" dirty="0">
                <a:latin typeface="Arial" charset="0"/>
                <a:ea typeface="Arial" charset="0"/>
                <a:cs typeface="Arial" charset="0"/>
              </a:rPr>
              <a:t>representatives)</a:t>
            </a:r>
          </a:p>
          <a:p>
            <a:pPr marL="4763" eaLnBrk="0" fontAlgn="base" hangingPunct="0">
              <a:spcBef>
                <a:spcPct val="0"/>
              </a:spcBef>
              <a:spcAft>
                <a:spcPct val="0"/>
              </a:spcAft>
              <a:buFontTx/>
              <a:buChar char="•"/>
            </a:pPr>
            <a:r>
              <a:rPr lang="en-US" sz="2800" b="1" u="sng" dirty="0">
                <a:latin typeface="Arial" charset="0"/>
                <a:ea typeface="Arial" charset="0"/>
                <a:cs typeface="Arial" charset="0"/>
              </a:rPr>
              <a:t>Uneven numbers</a:t>
            </a:r>
            <a:r>
              <a:rPr lang="en-US" sz="2800" dirty="0">
                <a:latin typeface="Arial" charset="0"/>
                <a:ea typeface="Arial" charset="0"/>
                <a:cs typeface="Arial" charset="0"/>
              </a:rPr>
              <a:t> - American </a:t>
            </a:r>
            <a:r>
              <a:rPr lang="en-US" sz="2800" dirty="0">
                <a:latin typeface="Arial" charset="0"/>
                <a:ea typeface="Arial" charset="0"/>
                <a:cs typeface="Arial" charset="0"/>
              </a:rPr>
              <a:t>representation would </a:t>
            </a:r>
            <a:r>
              <a:rPr lang="en-US" sz="2800" dirty="0">
                <a:latin typeface="Arial" charset="0"/>
                <a:ea typeface="Arial" charset="0"/>
                <a:cs typeface="Arial" charset="0"/>
              </a:rPr>
              <a:t>be badly </a:t>
            </a:r>
            <a:r>
              <a:rPr lang="en-US" sz="2800" dirty="0">
                <a:latin typeface="Arial" charset="0"/>
                <a:ea typeface="Arial" charset="0"/>
                <a:cs typeface="Arial" charset="0"/>
              </a:rPr>
              <a:t>outnumbered as to make it totally </a:t>
            </a:r>
            <a:r>
              <a:rPr lang="en-US" sz="2800" dirty="0">
                <a:latin typeface="Arial" charset="0"/>
                <a:ea typeface="Arial" charset="0"/>
                <a:cs typeface="Arial" charset="0"/>
              </a:rPr>
              <a:t>ineffectual</a:t>
            </a:r>
            <a:endParaRPr lang="en-US" sz="2800" dirty="0">
              <a:solidFill>
                <a:srgbClr val="000000"/>
              </a:solidFill>
              <a:latin typeface="Arial" charset="0"/>
              <a:ea typeface="Arial" charset="0"/>
              <a:cs typeface="Arial" charset="0"/>
            </a:endParaRPr>
          </a:p>
          <a:p>
            <a:pPr fontAlgn="base">
              <a:spcBef>
                <a:spcPct val="0"/>
              </a:spcBef>
              <a:spcAft>
                <a:spcPct val="0"/>
              </a:spcAft>
            </a:pPr>
            <a:r>
              <a:rPr lang="en-US" dirty="0">
                <a:solidFill>
                  <a:srgbClr val="000000"/>
                </a:solidFill>
                <a:latin typeface="Garamond" charset="0"/>
              </a:rPr>
              <a:t> </a:t>
            </a:r>
          </a:p>
        </p:txBody>
      </p:sp>
      <p:sp>
        <p:nvSpPr>
          <p:cNvPr id="2" name="Rectangle 1"/>
          <p:cNvSpPr/>
          <p:nvPr/>
        </p:nvSpPr>
        <p:spPr>
          <a:xfrm>
            <a:off x="2075777" y="0"/>
            <a:ext cx="7978081"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Virtual Representation is the WORST</a:t>
            </a:r>
            <a:endParaRPr lang="en-US" sz="4000" b="1" dirty="0">
              <a:ln w="22225">
                <a:solidFill>
                  <a:schemeClr val="accent2"/>
                </a:solidFill>
                <a:prstDash val="solid"/>
              </a:ln>
              <a:solidFill>
                <a:schemeClr val="accent2">
                  <a:lumMod val="40000"/>
                  <a:lumOff val="60000"/>
                </a:schemeClr>
              </a:solidFill>
            </a:endParaRPr>
          </a:p>
        </p:txBody>
      </p:sp>
      <p:pic>
        <p:nvPicPr>
          <p:cNvPr id="7172" name="Picture 4" descr="mage result for angry english colon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804" y="3297972"/>
            <a:ext cx="2095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7365492" y="1597354"/>
            <a:ext cx="2961132" cy="1700618"/>
          </a:xfrm>
          <a:prstGeom prst="cloudCallout">
            <a:avLst>
              <a:gd name="adj1" fmla="val -13750"/>
              <a:gd name="adj2" fmla="val 706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3152" y="1879430"/>
            <a:ext cx="2340864" cy="923330"/>
          </a:xfrm>
          <a:prstGeom prst="rect">
            <a:avLst/>
          </a:prstGeom>
          <a:noFill/>
        </p:spPr>
        <p:txBody>
          <a:bodyPr wrap="square" rtlCol="0">
            <a:spAutoFit/>
          </a:bodyPr>
          <a:lstStyle/>
          <a:p>
            <a:pPr algn="ctr"/>
            <a:r>
              <a:rPr lang="en-US" b="1" u="sng" dirty="0"/>
              <a:t>NO TAXATION WITHOUT REPRESENTATION!</a:t>
            </a:r>
            <a:endParaRPr lang="en-US" b="1" u="sng" dirty="0"/>
          </a:p>
        </p:txBody>
      </p:sp>
    </p:spTree>
    <p:extLst>
      <p:ext uri="{BB962C8B-B14F-4D97-AF65-F5344CB8AC3E}">
        <p14:creationId xmlns:p14="http://schemas.microsoft.com/office/powerpoint/2010/main" val="20805321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p:cTn id="7"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19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 calcmode="lin" valueType="num">
                                      <p:cBhvr>
                                        <p:cTn id="14"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19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24000" y="107288"/>
            <a:ext cx="4803648" cy="65556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spcBef>
                <a:spcPct val="0"/>
              </a:spcBef>
              <a:spcAft>
                <a:spcPct val="0"/>
              </a:spcAft>
            </a:pPr>
            <a:r>
              <a:rPr lang="en-US" sz="2000" b="1" i="1" dirty="0">
                <a:solidFill>
                  <a:srgbClr val="000000"/>
                </a:solidFill>
                <a:latin typeface="Arial" charset="0"/>
                <a:ea typeface="ＭＳ Ｐゴシック" charset="0"/>
                <a:cs typeface="ＭＳ Ｐゴシック" charset="0"/>
              </a:rPr>
              <a:t>VIRTUAL REPRESENTATION </a:t>
            </a:r>
            <a:r>
              <a:rPr lang="en-US" sz="2000" b="1" i="1" dirty="0">
                <a:solidFill>
                  <a:srgbClr val="000000"/>
                </a:solidFill>
                <a:latin typeface="Arial" charset="0"/>
                <a:ea typeface="ＭＳ Ｐゴシック" charset="0"/>
                <a:cs typeface="ＭＳ Ｐゴシック" charset="0"/>
              </a:rPr>
              <a:t>1775</a:t>
            </a:r>
          </a:p>
          <a:p>
            <a:pPr marL="285750" indent="-285750" fontAlgn="base">
              <a:spcBef>
                <a:spcPct val="0"/>
              </a:spcBef>
              <a:spcAft>
                <a:spcPct val="0"/>
              </a:spcAft>
              <a:buFont typeface="Arial" charset="0"/>
              <a:buChar char="•"/>
            </a:pPr>
            <a:r>
              <a:rPr lang="en-US" sz="2000" dirty="0">
                <a:solidFill>
                  <a:srgbClr val="000000"/>
                </a:solidFill>
                <a:latin typeface="Arial" charset="0"/>
                <a:ea typeface="ＭＳ Ｐゴシック" charset="0"/>
                <a:cs typeface="ＭＳ Ｐゴシック" charset="0"/>
              </a:rPr>
              <a:t>Print </a:t>
            </a:r>
            <a:r>
              <a:rPr lang="en-US" sz="2000" dirty="0">
                <a:solidFill>
                  <a:srgbClr val="000000"/>
                </a:solidFill>
                <a:latin typeface="Arial" charset="0"/>
                <a:ea typeface="ＭＳ Ｐゴシック" charset="0"/>
                <a:cs typeface="ＭＳ Ｐゴシック" charset="0"/>
              </a:rPr>
              <a:t>shows Lord </a:t>
            </a:r>
            <a:r>
              <a:rPr lang="en-US" sz="2000" dirty="0" err="1">
                <a:solidFill>
                  <a:srgbClr val="000000"/>
                </a:solidFill>
                <a:latin typeface="Arial" charset="0"/>
                <a:ea typeface="ＭＳ Ｐゴシック" charset="0"/>
                <a:cs typeface="ＭＳ Ｐゴシック" charset="0"/>
              </a:rPr>
              <a:t>Bute</a:t>
            </a:r>
            <a:r>
              <a:rPr lang="en-US" sz="2000" dirty="0">
                <a:solidFill>
                  <a:srgbClr val="000000"/>
                </a:solidFill>
                <a:latin typeface="Arial" charset="0"/>
                <a:ea typeface="ＭＳ Ｐゴシック" charset="0"/>
                <a:cs typeface="ＭＳ Ｐゴシック" charset="0"/>
              </a:rPr>
              <a:t> aiming a blunderbuss at a man representing colonial </a:t>
            </a:r>
            <a:r>
              <a:rPr lang="en-US" sz="2000" dirty="0">
                <a:solidFill>
                  <a:srgbClr val="000000"/>
                </a:solidFill>
                <a:latin typeface="Arial" charset="0"/>
                <a:ea typeface="ＭＳ Ｐゴシック" charset="0"/>
                <a:cs typeface="ＭＳ Ｐゴシック" charset="0"/>
              </a:rPr>
              <a:t>America</a:t>
            </a:r>
          </a:p>
          <a:p>
            <a:pPr marL="285750" indent="-285750" fontAlgn="base">
              <a:spcBef>
                <a:spcPct val="0"/>
              </a:spcBef>
              <a:spcAft>
                <a:spcPct val="0"/>
              </a:spcAft>
              <a:buFont typeface="Arial" charset="0"/>
              <a:buChar char="•"/>
            </a:pPr>
            <a:r>
              <a:rPr lang="en-US" sz="2000" dirty="0">
                <a:solidFill>
                  <a:srgbClr val="000000"/>
                </a:solidFill>
                <a:latin typeface="Arial" charset="0"/>
                <a:ea typeface="ＭＳ Ｐゴシック" charset="0"/>
                <a:cs typeface="ＭＳ Ｐゴシック" charset="0"/>
              </a:rPr>
              <a:t>A</a:t>
            </a:r>
            <a:r>
              <a:rPr lang="en-US" sz="2000" dirty="0">
                <a:solidFill>
                  <a:srgbClr val="000000"/>
                </a:solidFill>
                <a:latin typeface="Arial" charset="0"/>
                <a:ea typeface="ＭＳ Ｐゴシック" charset="0"/>
                <a:cs typeface="ＭＳ Ｐゴシック" charset="0"/>
              </a:rPr>
              <a:t> </a:t>
            </a:r>
            <a:r>
              <a:rPr lang="en-US" sz="2000" dirty="0">
                <a:solidFill>
                  <a:srgbClr val="000000"/>
                </a:solidFill>
                <a:latin typeface="Arial" charset="0"/>
                <a:ea typeface="ＭＳ Ｐゴシック" charset="0"/>
                <a:cs typeface="ＭＳ Ｐゴシック" charset="0"/>
              </a:rPr>
              <a:t>member of Parliament, pointing at the American, tells </a:t>
            </a:r>
            <a:r>
              <a:rPr lang="en-US" sz="2000" dirty="0" err="1">
                <a:solidFill>
                  <a:srgbClr val="000000"/>
                </a:solidFill>
                <a:latin typeface="Arial" charset="0"/>
                <a:ea typeface="ＭＳ Ｐゴシック" charset="0"/>
                <a:cs typeface="ＭＳ Ｐゴシック" charset="0"/>
              </a:rPr>
              <a:t>Bute</a:t>
            </a:r>
            <a:r>
              <a:rPr lang="en-US" sz="2000" dirty="0">
                <a:solidFill>
                  <a:srgbClr val="000000"/>
                </a:solidFill>
                <a:latin typeface="Arial" charset="0"/>
                <a:ea typeface="ＭＳ Ｐゴシック" charset="0"/>
                <a:cs typeface="ＭＳ Ｐゴシック" charset="0"/>
              </a:rPr>
              <a:t> "I give you that man's money for my use", to which the American responds by saying, "I will not be robbed". </a:t>
            </a:r>
            <a:endParaRPr lang="en-US" sz="2000" dirty="0">
              <a:solidFill>
                <a:srgbClr val="000000"/>
              </a:solidFill>
              <a:latin typeface="Arial" charset="0"/>
              <a:ea typeface="ＭＳ Ｐゴシック" charset="0"/>
              <a:cs typeface="ＭＳ Ｐゴシック" charset="0"/>
            </a:endParaRPr>
          </a:p>
          <a:p>
            <a:pPr marL="285750" indent="-285750" fontAlgn="base">
              <a:spcBef>
                <a:spcPct val="0"/>
              </a:spcBef>
              <a:spcAft>
                <a:spcPct val="0"/>
              </a:spcAft>
              <a:buFont typeface="Arial" charset="0"/>
              <a:buChar char="•"/>
            </a:pPr>
            <a:r>
              <a:rPr lang="en-US" sz="2000" dirty="0">
                <a:solidFill>
                  <a:srgbClr val="000000"/>
                </a:solidFill>
                <a:latin typeface="Arial" charset="0"/>
                <a:ea typeface="ＭＳ Ｐゴシック" charset="0"/>
                <a:cs typeface="ＭＳ Ｐゴシック" charset="0"/>
              </a:rPr>
              <a:t>On </a:t>
            </a:r>
            <a:r>
              <a:rPr lang="en-US" sz="2000" dirty="0">
                <a:solidFill>
                  <a:srgbClr val="000000"/>
                </a:solidFill>
                <a:latin typeface="Arial" charset="0"/>
                <a:ea typeface="ＭＳ Ｐゴシック" charset="0"/>
                <a:cs typeface="ＭＳ Ｐゴシック" charset="0"/>
              </a:rPr>
              <a:t>the right, blindfolded, Britannia is about to stumble into "The pit prepared for others" while behind her, in the background, "The English Protestant town of Boston" is in flames. </a:t>
            </a:r>
            <a:endParaRPr lang="en-US" sz="2000" dirty="0">
              <a:solidFill>
                <a:srgbClr val="000000"/>
              </a:solidFill>
              <a:latin typeface="Arial" charset="0"/>
              <a:ea typeface="ＭＳ Ｐゴシック" charset="0"/>
              <a:cs typeface="ＭＳ Ｐゴシック" charset="0"/>
            </a:endParaRPr>
          </a:p>
          <a:p>
            <a:pPr marL="285750" indent="-285750" fontAlgn="base">
              <a:spcBef>
                <a:spcPct val="0"/>
              </a:spcBef>
              <a:spcAft>
                <a:spcPct val="0"/>
              </a:spcAft>
              <a:buFont typeface="Arial" charset="0"/>
              <a:buChar char="•"/>
            </a:pPr>
            <a:r>
              <a:rPr lang="en-US" sz="2000" dirty="0">
                <a:solidFill>
                  <a:srgbClr val="000000"/>
                </a:solidFill>
                <a:latin typeface="Arial" charset="0"/>
                <a:ea typeface="ＭＳ Ｐゴシック" charset="0"/>
                <a:cs typeface="ＭＳ Ｐゴシック" charset="0"/>
              </a:rPr>
              <a:t>On </a:t>
            </a:r>
            <a:r>
              <a:rPr lang="en-US" sz="2000" dirty="0">
                <a:solidFill>
                  <a:srgbClr val="000000"/>
                </a:solidFill>
                <a:latin typeface="Arial" charset="0"/>
                <a:ea typeface="ＭＳ Ｐゴシック" charset="0"/>
                <a:cs typeface="ＭＳ Ｐゴシック" charset="0"/>
              </a:rPr>
              <a:t>the left kneels a monk holding a gibbet and a cross, behind him stands a Frenchman with sword raised; perched on a cliff and forming the backdrop to </a:t>
            </a:r>
            <a:r>
              <a:rPr lang="en-US" sz="2000" dirty="0" err="1">
                <a:solidFill>
                  <a:srgbClr val="000000"/>
                </a:solidFill>
                <a:latin typeface="Arial" charset="0"/>
                <a:ea typeface="ＭＳ Ｐゴシック" charset="0"/>
                <a:cs typeface="ＭＳ Ｐゴシック" charset="0"/>
              </a:rPr>
              <a:t>Bute</a:t>
            </a:r>
            <a:r>
              <a:rPr lang="en-US" sz="2000" dirty="0">
                <a:solidFill>
                  <a:srgbClr val="000000"/>
                </a:solidFill>
                <a:latin typeface="Arial" charset="0"/>
                <a:ea typeface="ＭＳ Ｐゴシック" charset="0"/>
                <a:cs typeface="ＭＳ Ｐゴシック" charset="0"/>
              </a:rPr>
              <a:t>, the monk, and the Frenchman, is the city of Quebec</a:t>
            </a:r>
            <a:r>
              <a:rPr lang="en-US" sz="2000" dirty="0">
                <a:solidFill>
                  <a:srgbClr val="000000"/>
                </a:solidFill>
                <a:latin typeface="Arial" charset="0"/>
                <a:ea typeface="ＭＳ Ｐゴシック" charset="0"/>
                <a:cs typeface="ＭＳ Ｐゴシック" charset="0"/>
              </a:rPr>
              <a:t>.</a:t>
            </a:r>
            <a:endParaRPr lang="en-US" dirty="0">
              <a:solidFill>
                <a:srgbClr val="000000"/>
              </a:solidFill>
              <a:latin typeface="Arial" charset="0"/>
              <a:ea typeface="ＭＳ Ｐゴシック" charset="0"/>
              <a:cs typeface="ＭＳ Ｐゴシック" charset="0"/>
            </a:endParaRPr>
          </a:p>
        </p:txBody>
      </p:sp>
      <p:pic>
        <p:nvPicPr>
          <p:cNvPr id="3" name="Picture 4" descr="mage result for virtual re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428" y="1438657"/>
            <a:ext cx="4418572" cy="365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30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WordArt 4"/>
          <p:cNvSpPr>
            <a:spLocks noChangeArrowheads="1" noChangeShapeType="1" noTextEdit="1"/>
          </p:cNvSpPr>
          <p:nvPr/>
        </p:nvSpPr>
        <p:spPr bwMode="auto">
          <a:xfrm>
            <a:off x="1752600" y="228600"/>
            <a:ext cx="5016500" cy="558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5921" dir="2700000" algn="ctr" rotWithShape="0">
                    <a:srgbClr val="990000"/>
                  </a:outerShdw>
                </a:effectLst>
                <a:latin typeface="Impact" charset="0"/>
                <a:ea typeface="Impact" charset="0"/>
                <a:cs typeface="Impact" charset="0"/>
              </a:rPr>
              <a:t>The Stamp Act Congress</a:t>
            </a:r>
          </a:p>
        </p:txBody>
      </p:sp>
      <p:sp>
        <p:nvSpPr>
          <p:cNvPr id="50178" name="Text Box 5"/>
          <p:cNvSpPr txBox="1">
            <a:spLocks noChangeArrowheads="1"/>
          </p:cNvSpPr>
          <p:nvPr/>
        </p:nvSpPr>
        <p:spPr bwMode="auto">
          <a:xfrm>
            <a:off x="1676400" y="1066801"/>
            <a:ext cx="8991600"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400"/>
              <a:t>The </a:t>
            </a:r>
            <a:r>
              <a:rPr lang="en-US" altLang="en-US" sz="2400" b="1" u="sng"/>
              <a:t>Stamp Act Congress</a:t>
            </a:r>
            <a:r>
              <a:rPr lang="en-US" altLang="en-US" sz="2400"/>
              <a:t> was a meeting held between October 7 and 25, 1765 in New York City.</a:t>
            </a:r>
          </a:p>
        </p:txBody>
      </p:sp>
      <p:pic>
        <p:nvPicPr>
          <p:cNvPr id="50179" name="Picture 6" descr="7f13ae7f86e525ce230ce35cc308ea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4" y="2176463"/>
            <a:ext cx="4643437"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p:cNvSpPr txBox="1">
            <a:spLocks noChangeArrowheads="1"/>
          </p:cNvSpPr>
          <p:nvPr/>
        </p:nvSpPr>
        <p:spPr bwMode="auto">
          <a:xfrm>
            <a:off x="6172200" y="2362200"/>
            <a:ext cx="419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 typeface="Wingdings" charset="2"/>
              <a:buChar char="Ø"/>
            </a:pPr>
            <a:r>
              <a:rPr lang="en-US" altLang="en-US" sz="2400" dirty="0"/>
              <a:t>It consisted of </a:t>
            </a:r>
            <a:r>
              <a:rPr lang="en-US" altLang="en-US" sz="2400" dirty="0"/>
              <a:t>27 representatives </a:t>
            </a:r>
            <a:r>
              <a:rPr lang="en-US" altLang="en-US" sz="2400" dirty="0"/>
              <a:t>from 9 of the British Colonies in North America. </a:t>
            </a:r>
          </a:p>
          <a:p>
            <a:pPr>
              <a:spcBef>
                <a:spcPct val="0"/>
              </a:spcBef>
              <a:buFont typeface="Wingdings" charset="2"/>
              <a:buChar char="Ø"/>
            </a:pPr>
            <a:r>
              <a:rPr lang="en-US" altLang="en-US" sz="2400" dirty="0"/>
              <a:t>The objective of the representatives was to </a:t>
            </a:r>
            <a:r>
              <a:rPr lang="en-US" altLang="en-US" sz="2400" b="1" u="sng" dirty="0"/>
              <a:t>devise a unified protest against new British taxation - specifically the Stamp Act of 1765</a:t>
            </a:r>
            <a:r>
              <a:rPr lang="en-US" altLang="en-US" sz="2400" dirty="0"/>
              <a:t>.</a:t>
            </a:r>
          </a:p>
        </p:txBody>
      </p:sp>
    </p:spTree>
    <p:extLst>
      <p:ext uri="{BB962C8B-B14F-4D97-AF65-F5344CB8AC3E}">
        <p14:creationId xmlns:p14="http://schemas.microsoft.com/office/powerpoint/2010/main" val="1094130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1461" y="1"/>
            <a:ext cx="6056081" cy="1200329"/>
          </a:xfrm>
          <a:prstGeom prst="rect">
            <a:avLst/>
          </a:prstGeom>
          <a:noFill/>
        </p:spPr>
        <p:txBody>
          <a:bodyPr wrap="none">
            <a:spAutoFit/>
          </a:bodyPr>
          <a:lstStyle/>
          <a:p>
            <a:pPr algn="ctr">
              <a:defRPr/>
            </a:pPr>
            <a:r>
              <a:rPr lang="en-US" sz="3600" b="1" dirty="0">
                <a:ln w="6600">
                  <a:solidFill>
                    <a:schemeClr val="accent2"/>
                  </a:solidFill>
                  <a:prstDash val="solid"/>
                </a:ln>
                <a:solidFill>
                  <a:srgbClr val="FFFFFF"/>
                </a:solidFill>
                <a:effectLst>
                  <a:outerShdw dist="38100" dir="2700000" algn="tl" rotWithShape="0">
                    <a:schemeClr val="accent2"/>
                  </a:outerShdw>
                </a:effectLst>
              </a:rPr>
              <a:t>What was accomplished at the</a:t>
            </a:r>
          </a:p>
          <a:p>
            <a:pPr algn="ctr">
              <a:defRPr/>
            </a:pPr>
            <a:r>
              <a:rPr lang="en-US" sz="3600" b="1" dirty="0">
                <a:ln w="6600">
                  <a:solidFill>
                    <a:schemeClr val="accent2"/>
                  </a:solidFill>
                  <a:prstDash val="solid"/>
                </a:ln>
                <a:solidFill>
                  <a:srgbClr val="FFFFFF"/>
                </a:solidFill>
                <a:effectLst>
                  <a:outerShdw dist="38100" dir="2700000" algn="tl" rotWithShape="0">
                    <a:schemeClr val="accent2"/>
                  </a:outerShdw>
                </a:effectLst>
              </a:rPr>
              <a:t>Stamp Act Congress?</a:t>
            </a:r>
          </a:p>
        </p:txBody>
      </p:sp>
      <p:sp>
        <p:nvSpPr>
          <p:cNvPr id="4" name="Rectangle 3"/>
          <p:cNvSpPr/>
          <p:nvPr/>
        </p:nvSpPr>
        <p:spPr>
          <a:xfrm>
            <a:off x="1676400" y="1323975"/>
            <a:ext cx="8991600" cy="3939540"/>
          </a:xfrm>
          <a:prstGeom prst="rect">
            <a:avLst/>
          </a:prstGeom>
        </p:spPr>
        <p:txBody>
          <a:bodyPr>
            <a:spAutoFit/>
          </a:bodyPr>
          <a:lstStyle/>
          <a:p>
            <a:pPr marL="342900" indent="-342900" algn="just">
              <a:buFont typeface="Wingdings" charset="2"/>
              <a:buChar char="Ø"/>
              <a:defRPr/>
            </a:pPr>
            <a:r>
              <a:rPr lang="en-US" sz="2500" dirty="0"/>
              <a:t>The delegates of the Stamp Act Congress drew up a "</a:t>
            </a:r>
            <a:r>
              <a:rPr lang="en-US" sz="2500" b="1" u="sng" dirty="0"/>
              <a:t>Declaration of </a:t>
            </a:r>
            <a:r>
              <a:rPr lang="en-US" sz="2500" b="1" u="sng" dirty="0"/>
              <a:t>the Rights and Grievances of the Colonists</a:t>
            </a:r>
            <a:r>
              <a:rPr lang="en-US" sz="2500" dirty="0"/>
              <a:t>”.</a:t>
            </a:r>
          </a:p>
          <a:p>
            <a:pPr marL="342900" indent="-342900" algn="just">
              <a:buFont typeface="Wingdings" charset="2"/>
              <a:buChar char="Ø"/>
              <a:defRPr/>
            </a:pPr>
            <a:endParaRPr lang="en-US" sz="2500" dirty="0"/>
          </a:p>
          <a:p>
            <a:pPr marL="342900" indent="-342900" algn="just">
              <a:buFont typeface="Wingdings" charset="2"/>
              <a:buChar char="Ø"/>
              <a:defRPr/>
            </a:pPr>
            <a:r>
              <a:rPr lang="en-US" sz="2500" dirty="0"/>
              <a:t>In this document they declared that:</a:t>
            </a:r>
          </a:p>
          <a:p>
            <a:pPr marL="457200" indent="-457200">
              <a:buFont typeface="+mj-lt"/>
              <a:buAutoNum type="arabicPeriod"/>
              <a:defRPr/>
            </a:pPr>
            <a:r>
              <a:rPr lang="en-US" sz="2500" b="1" dirty="0">
                <a:solidFill>
                  <a:srgbClr val="C00000"/>
                </a:solidFill>
              </a:rPr>
              <a:t>T</a:t>
            </a:r>
            <a:r>
              <a:rPr lang="en-US" sz="2500" b="1" dirty="0">
                <a:solidFill>
                  <a:srgbClr val="C00000"/>
                </a:solidFill>
              </a:rPr>
              <a:t>hey </a:t>
            </a:r>
            <a:r>
              <a:rPr lang="en-US" sz="2500" b="1" dirty="0">
                <a:solidFill>
                  <a:srgbClr val="C00000"/>
                </a:solidFill>
              </a:rPr>
              <a:t>had the same rights as British subjects living in Britain</a:t>
            </a:r>
          </a:p>
          <a:p>
            <a:pPr marL="457200" indent="-457200">
              <a:buFont typeface="+mj-lt"/>
              <a:buAutoNum type="arabicPeriod"/>
              <a:defRPr/>
            </a:pPr>
            <a:r>
              <a:rPr lang="en-US" sz="2500" dirty="0">
                <a:solidFill>
                  <a:srgbClr val="C00000"/>
                </a:solidFill>
              </a:rPr>
              <a:t>Only </a:t>
            </a:r>
            <a:r>
              <a:rPr lang="en-US" sz="2500" dirty="0">
                <a:solidFill>
                  <a:srgbClr val="C00000"/>
                </a:solidFill>
              </a:rPr>
              <a:t>colonial </a:t>
            </a:r>
            <a:r>
              <a:rPr lang="en-US" sz="2500" dirty="0">
                <a:solidFill>
                  <a:srgbClr val="C00000"/>
                </a:solidFill>
              </a:rPr>
              <a:t>assemblies had a right to tax the colonies (</a:t>
            </a:r>
            <a:r>
              <a:rPr lang="en-US" sz="2500" b="1" dirty="0">
                <a:solidFill>
                  <a:srgbClr val="C00000"/>
                </a:solidFill>
              </a:rPr>
              <a:t>no taxation without representation!!!</a:t>
            </a:r>
            <a:r>
              <a:rPr lang="en-US" sz="2500" dirty="0">
                <a:solidFill>
                  <a:srgbClr val="C00000"/>
                </a:solidFill>
              </a:rPr>
              <a:t>)</a:t>
            </a:r>
          </a:p>
          <a:p>
            <a:pPr marL="457200" indent="-457200">
              <a:buFont typeface="+mj-lt"/>
              <a:buAutoNum type="arabicPeriod"/>
              <a:defRPr/>
            </a:pPr>
            <a:r>
              <a:rPr lang="en-US" sz="2500" dirty="0">
                <a:solidFill>
                  <a:srgbClr val="C00000"/>
                </a:solidFill>
              </a:rPr>
              <a:t>They were free from taxes except </a:t>
            </a:r>
            <a:r>
              <a:rPr lang="en-US" sz="2500" b="1" dirty="0">
                <a:solidFill>
                  <a:srgbClr val="C00000"/>
                </a:solidFill>
              </a:rPr>
              <a:t>those to which they had given their consent</a:t>
            </a:r>
          </a:p>
          <a:p>
            <a:pPr marL="457200" indent="-457200">
              <a:buFont typeface="+mj-lt"/>
              <a:buAutoNum type="arabicPeriod"/>
              <a:defRPr/>
            </a:pPr>
            <a:r>
              <a:rPr lang="en-US" sz="2500" dirty="0">
                <a:solidFill>
                  <a:srgbClr val="C00000"/>
                </a:solidFill>
              </a:rPr>
              <a:t>They had the </a:t>
            </a:r>
            <a:r>
              <a:rPr lang="en-US" sz="2500" b="1" dirty="0">
                <a:solidFill>
                  <a:srgbClr val="C00000"/>
                </a:solidFill>
              </a:rPr>
              <a:t>right of trial by jury</a:t>
            </a:r>
          </a:p>
        </p:txBody>
      </p:sp>
    </p:spTree>
    <p:extLst>
      <p:ext uri="{BB962C8B-B14F-4D97-AF65-F5344CB8AC3E}">
        <p14:creationId xmlns:p14="http://schemas.microsoft.com/office/powerpoint/2010/main" val="2048944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1348</Words>
  <Application>Microsoft Macintosh PowerPoint</Application>
  <PresentationFormat>Widescreen</PresentationFormat>
  <Paragraphs>108</Paragraphs>
  <Slides>21</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 Black</vt:lpstr>
      <vt:lpstr>Book Antiqua</vt:lpstr>
      <vt:lpstr>Calibri</vt:lpstr>
      <vt:lpstr>Calibri Light</vt:lpstr>
      <vt:lpstr>Comic Sans MS</vt:lpstr>
      <vt:lpstr>Garamond</vt:lpstr>
      <vt:lpstr>Impact</vt:lpstr>
      <vt:lpstr>ＭＳ Ｐゴシック</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Taxation without Representation”</vt:lpstr>
      <vt:lpstr>PowerPoint Presentation</vt:lpstr>
      <vt:lpstr>PowerPoint Presentation</vt:lpstr>
      <vt:lpstr>PowerPoint Presentation</vt:lpstr>
      <vt:lpstr>Charles Townshend  British Leader, Chancellor of Royal British Treasury</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2016-10-28T18:02:03Z</dcterms:created>
  <dcterms:modified xsi:type="dcterms:W3CDTF">2016-10-28T18:04:23Z</dcterms:modified>
</cp:coreProperties>
</file>