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2"/>
  </p:normalViewPr>
  <p:slideViewPr>
    <p:cSldViewPr snapToGrid="0" snapToObjects="1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E4652-060D-FA43-8007-29F197352750}" type="datetimeFigureOut">
              <a:rPr lang="en-US" smtClean="0"/>
              <a:t>9/22/16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D8E1D-50A9-304A-9FEB-05403B6E1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A9D4608-D4AA-3D45-A92B-C5FB3741F088}" type="slidenum">
              <a:rPr lang="en-US" altLang="en-US">
                <a:latin typeface="Times New Roman" charset="0"/>
              </a:rPr>
              <a:pPr/>
              <a:t>4</a:t>
            </a:fld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4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3F67-E3D6-2A48-8700-8B452F6EBEE2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1621-896C-5340-90BB-ABE431CAF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7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3F67-E3D6-2A48-8700-8B452F6EBEE2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1621-896C-5340-90BB-ABE431CAF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1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3F67-E3D6-2A48-8700-8B452F6EBEE2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1621-896C-5340-90BB-ABE431CAF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78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4D69F-C3BC-3346-9053-799A062F24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84A24-E7F6-8C42-8EA4-078ECE125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355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C2652-5868-7C4E-B56E-908A6258E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318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BC511-8A89-8540-A584-C6F686C7F6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917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46BAD-77D0-7044-9FDB-6E6EA64155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09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3F67-E3D6-2A48-8700-8B452F6EBEE2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1621-896C-5340-90BB-ABE431CAF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1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3F67-E3D6-2A48-8700-8B452F6EBEE2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1621-896C-5340-90BB-ABE431CAF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6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3F67-E3D6-2A48-8700-8B452F6EBEE2}" type="datetimeFigureOut">
              <a:rPr lang="en-US" smtClean="0"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1621-896C-5340-90BB-ABE431CAF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3F67-E3D6-2A48-8700-8B452F6EBEE2}" type="datetimeFigureOut">
              <a:rPr lang="en-US" smtClean="0"/>
              <a:t>9/22/16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1621-896C-5340-90BB-ABE431CAF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2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3F67-E3D6-2A48-8700-8B452F6EBEE2}" type="datetimeFigureOut">
              <a:rPr lang="en-US" smtClean="0"/>
              <a:t>9/22/16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1621-896C-5340-90BB-ABE431CAF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4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3F67-E3D6-2A48-8700-8B452F6EBEE2}" type="datetimeFigureOut">
              <a:rPr lang="en-US" smtClean="0"/>
              <a:t>9/22/16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1621-896C-5340-90BB-ABE431CAF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2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3F67-E3D6-2A48-8700-8B452F6EBEE2}" type="datetimeFigureOut">
              <a:rPr lang="en-US" smtClean="0"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1621-896C-5340-90BB-ABE431CAF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2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3F67-E3D6-2A48-8700-8B452F6EBEE2}" type="datetimeFigureOut">
              <a:rPr lang="en-US" smtClean="0"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1621-896C-5340-90BB-ABE431CAF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9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A3F67-E3D6-2A48-8700-8B452F6EBEE2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A1621-896C-5340-90BB-ABE431CAF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image" Target="../media/image41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hyperlink" Target="NULL" TargetMode="External"/><Relationship Id="rId12" Type="http://schemas.openxmlformats.org/officeDocument/2006/relationships/image" Target="../media/image49.jpeg"/><Relationship Id="rId13" Type="http://schemas.openxmlformats.org/officeDocument/2006/relationships/image" Target="../media/image50.png"/><Relationship Id="rId14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hyperlink" Target="http://members.tripod.com/~mr_sedivy/davinci1.html" TargetMode="External"/><Relationship Id="rId6" Type="http://schemas.openxmlformats.org/officeDocument/2006/relationships/image" Target="../media/image45.jpeg"/><Relationship Id="rId7" Type="http://schemas.openxmlformats.org/officeDocument/2006/relationships/hyperlink" Target="http://members.tripod.com/~mr_sedivy/monarch5.html" TargetMode="External"/><Relationship Id="rId8" Type="http://schemas.openxmlformats.org/officeDocument/2006/relationships/image" Target="../media/image46.jpeg"/><Relationship Id="rId9" Type="http://schemas.openxmlformats.org/officeDocument/2006/relationships/image" Target="../media/image47.png"/><Relationship Id="rId10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2.png"/><Relationship Id="rId3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0"/>
            <a:ext cx="8915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 NOW: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641073"/>
            <a:ext cx="9144000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Answer the following questions in your notebook</a:t>
            </a:r>
            <a:r>
              <a:rPr lang="is-I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</a:p>
          <a:p>
            <a:pPr algn="ctr" eaLnBrk="1" hangingPunct="1">
              <a:defRPr/>
            </a:pPr>
            <a:endParaRPr lang="is-I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14350" indent="-514350" algn="ctr">
              <a:buFontTx/>
              <a:buAutoNum type="arabicPeriod"/>
              <a:defRPr/>
            </a:pPr>
            <a:r>
              <a:rPr lang="is-I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do families decide to move to a new home?</a:t>
            </a:r>
          </a:p>
          <a:p>
            <a:pPr marL="514350" indent="-514350" algn="ctr">
              <a:buFontTx/>
              <a:buAutoNum type="arabicPeriod"/>
              <a:defRPr/>
            </a:pPr>
            <a:r>
              <a:rPr lang="is-I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are the positive and negative effects of moving to a new home?</a:t>
            </a:r>
          </a:p>
          <a:p>
            <a:pPr marL="514350" indent="-514350" algn="ctr">
              <a:buFontTx/>
              <a:buAutoNum type="arabicPeriod"/>
              <a:defRPr/>
            </a:pPr>
            <a:r>
              <a:rPr lang="is-I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do you think the Europeans wanted to discover and move to new lands around the world?</a:t>
            </a: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8915" name="Picture 2" descr="mage result for european explo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987926"/>
            <a:ext cx="1905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" descr="mage result for european explo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962526"/>
            <a:ext cx="1905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326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mage result for earliest americ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68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" descr="mage result for earliest americ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3220" y="1752600"/>
            <a:ext cx="41479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Image Gallery</a:t>
            </a:r>
          </a:p>
        </p:txBody>
      </p:sp>
    </p:spTree>
    <p:extLst>
      <p:ext uri="{BB962C8B-B14F-4D97-AF65-F5344CB8AC3E}">
        <p14:creationId xmlns:p14="http://schemas.microsoft.com/office/powerpoint/2010/main" val="892678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18"/>
          <p:cNvGrpSpPr>
            <a:grpSpLocks/>
          </p:cNvGrpSpPr>
          <p:nvPr/>
        </p:nvGrpSpPr>
        <p:grpSpPr bwMode="auto">
          <a:xfrm>
            <a:off x="1524001" y="1219200"/>
            <a:ext cx="5281613" cy="5638800"/>
            <a:chOff x="0" y="768"/>
            <a:chExt cx="3327" cy="3552"/>
          </a:xfrm>
        </p:grpSpPr>
        <p:pic>
          <p:nvPicPr>
            <p:cNvPr id="50180" name="Picture 2" descr="kokopel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928"/>
              <a:ext cx="975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1" name="Picture 7" descr="anasazi m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400"/>
            <a:stretch>
              <a:fillRect/>
            </a:stretch>
          </p:blipFill>
          <p:spPr bwMode="auto">
            <a:xfrm>
              <a:off x="1008" y="768"/>
              <a:ext cx="2100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2" name="Picture 8" descr="pueblo-de-tao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824"/>
              <a:ext cx="1366" cy="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3" name="Picture 9" descr="montezuma castl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80"/>
              <a:ext cx="106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4" name="Picture 10" descr="potter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320"/>
            <a:stretch>
              <a:fillRect/>
            </a:stretch>
          </p:blipFill>
          <p:spPr bwMode="auto">
            <a:xfrm>
              <a:off x="1056" y="3154"/>
              <a:ext cx="1443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5" name="Text Box 12"/>
            <p:cNvSpPr txBox="1">
              <a:spLocks noChangeArrowheads="1"/>
            </p:cNvSpPr>
            <p:nvPr/>
          </p:nvSpPr>
          <p:spPr bwMode="auto">
            <a:xfrm>
              <a:off x="432" y="2688"/>
              <a:ext cx="10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solidFill>
                    <a:schemeClr val="accent2"/>
                  </a:solidFill>
                  <a:latin typeface="Arial Black" charset="0"/>
                </a:rPr>
                <a:t>Taos Pueblo</a:t>
              </a:r>
            </a:p>
          </p:txBody>
        </p:sp>
        <p:sp>
          <p:nvSpPr>
            <p:cNvPr id="50186" name="Text Box 13"/>
            <p:cNvSpPr txBox="1">
              <a:spLocks noChangeArrowheads="1"/>
            </p:cNvSpPr>
            <p:nvPr/>
          </p:nvSpPr>
          <p:spPr bwMode="auto">
            <a:xfrm>
              <a:off x="0" y="4032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>
                  <a:latin typeface="Arial Black" charset="0"/>
                </a:rPr>
                <a:t>Montezuma’s Castle</a:t>
              </a:r>
            </a:p>
          </p:txBody>
        </p:sp>
        <p:pic>
          <p:nvPicPr>
            <p:cNvPr id="50187" name="Picture 16" descr="Chac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8"/>
              <a:ext cx="1632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8" name="Text Box 17"/>
            <p:cNvSpPr txBox="1">
              <a:spLocks noChangeArrowheads="1"/>
            </p:cNvSpPr>
            <p:nvPr/>
          </p:nvSpPr>
          <p:spPr bwMode="auto">
            <a:xfrm>
              <a:off x="576" y="1632"/>
              <a:ext cx="10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Arial Black" charset="0"/>
                </a:rPr>
                <a:t>Chaco Canyon</a:t>
              </a:r>
            </a:p>
          </p:txBody>
        </p:sp>
      </p:grpSp>
      <p:sp>
        <p:nvSpPr>
          <p:cNvPr id="50178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Arial Black" charset="0"/>
              </a:rPr>
              <a:t>Earliest Americans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0" y="838200"/>
            <a:ext cx="4572000" cy="5791200"/>
          </a:xfrm>
        </p:spPr>
        <p:txBody>
          <a:bodyPr/>
          <a:lstStyle/>
          <a:p>
            <a:pPr eaLnBrk="1" hangingPunct="1"/>
            <a:r>
              <a:rPr lang="en-US" altLang="en-US" sz="2200">
                <a:latin typeface="Arial Black" charset="0"/>
              </a:rPr>
              <a:t>Corn (maize) cultivation</a:t>
            </a:r>
          </a:p>
          <a:p>
            <a:pPr lvl="1" eaLnBrk="1" hangingPunct="1"/>
            <a:r>
              <a:rPr lang="en-US" altLang="en-US" sz="2200"/>
              <a:t>6,000 BC domesticated crops and animals</a:t>
            </a:r>
          </a:p>
          <a:p>
            <a:pPr lvl="1" eaLnBrk="1" hangingPunct="1"/>
            <a:r>
              <a:rPr lang="en-US" altLang="en-US" sz="2200"/>
              <a:t>Led to civilization</a:t>
            </a:r>
          </a:p>
          <a:p>
            <a:pPr lvl="1" eaLnBrk="1" hangingPunct="1"/>
            <a:r>
              <a:rPr lang="en-US" altLang="en-US" sz="2200"/>
              <a:t>Ended nomadic lifestyles</a:t>
            </a:r>
          </a:p>
          <a:p>
            <a:pPr eaLnBrk="1" hangingPunct="1"/>
            <a:endParaRPr lang="en-US" altLang="en-US" sz="2200">
              <a:latin typeface="Arial Black" charset="0"/>
            </a:endParaRPr>
          </a:p>
          <a:p>
            <a:pPr eaLnBrk="1" hangingPunct="1"/>
            <a:r>
              <a:rPr lang="en-US" altLang="en-US" sz="2200">
                <a:latin typeface="Arial Black" charset="0"/>
              </a:rPr>
              <a:t>Anasazi, Hohokam, Mogollon (Pueblo) Indians</a:t>
            </a:r>
          </a:p>
          <a:p>
            <a:pPr lvl="1" eaLnBrk="1" hangingPunct="1"/>
            <a:r>
              <a:rPr lang="en-US" altLang="en-US" sz="2200"/>
              <a:t>Built apartment style buildings of adobe and cliff dwellings</a:t>
            </a:r>
          </a:p>
          <a:p>
            <a:pPr lvl="1" eaLnBrk="1" hangingPunct="1"/>
            <a:r>
              <a:rPr lang="en-US" altLang="en-US" sz="2200"/>
              <a:t>Known for pottery, textiles, baskets, kokopelli</a:t>
            </a:r>
          </a:p>
          <a:p>
            <a:pPr lvl="1" eaLnBrk="1" hangingPunct="1"/>
            <a:r>
              <a:rPr lang="en-US" altLang="en-US" sz="2200"/>
              <a:t>Engaged in trade with tribes as far away as Mexico</a:t>
            </a:r>
          </a:p>
        </p:txBody>
      </p:sp>
    </p:spTree>
    <p:extLst>
      <p:ext uri="{BB962C8B-B14F-4D97-AF65-F5344CB8AC3E}">
        <p14:creationId xmlns:p14="http://schemas.microsoft.com/office/powerpoint/2010/main" val="3972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9"/>
          <p:cNvSpPr>
            <a:spLocks noGrp="1" noChangeArrowheads="1"/>
          </p:cNvSpPr>
          <p:nvPr>
            <p:ph type="title"/>
          </p:nvPr>
        </p:nvSpPr>
        <p:spPr>
          <a:xfrm>
            <a:off x="1981200" y="33338"/>
            <a:ext cx="8229600" cy="804862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 Black" charset="0"/>
              </a:rPr>
              <a:t>Earliest Americans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762000"/>
            <a:ext cx="44958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>
                <a:solidFill>
                  <a:srgbClr val="008000"/>
                </a:solidFill>
                <a:latin typeface="Arial Black" charset="0"/>
              </a:rPr>
              <a:t>Mound Builders and Mississippian Culture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>
                <a:solidFill>
                  <a:srgbClr val="008000"/>
                </a:solidFill>
              </a:rPr>
              <a:t>Built towns in flood plains for fertile soil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>
                <a:solidFill>
                  <a:srgbClr val="008000"/>
                </a:solidFill>
              </a:rPr>
              <a:t>Had connections to Mexico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>
                <a:solidFill>
                  <a:srgbClr val="008000"/>
                </a:solidFill>
              </a:rPr>
              <a:t>Cahokia – 40,000 residents  – was in western Illinois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>
                <a:solidFill>
                  <a:srgbClr val="008000"/>
                </a:solidFill>
              </a:rPr>
              <a:t>Built temples and houses on top of mounds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>
                <a:solidFill>
                  <a:srgbClr val="008000"/>
                </a:solidFill>
              </a:rPr>
              <a:t>Began serious decline in 1350</a:t>
            </a:r>
            <a:r>
              <a:rPr lang="en-US" altLang="en-US" sz="2200">
                <a:latin typeface="Arial Black" charset="0"/>
              </a:rPr>
              <a:t/>
            </a:r>
            <a:br>
              <a:rPr lang="en-US" altLang="en-US" sz="2200">
                <a:latin typeface="Arial Black" charset="0"/>
              </a:rPr>
            </a:br>
            <a:endParaRPr lang="en-US" altLang="en-US" sz="2200">
              <a:latin typeface="Arial Black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>
                <a:solidFill>
                  <a:srgbClr val="FF0000"/>
                </a:solidFill>
                <a:latin typeface="Arial Black" charset="0"/>
              </a:rPr>
              <a:t>Three Sister Farming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>
                <a:solidFill>
                  <a:srgbClr val="FF0000"/>
                </a:solidFill>
              </a:rPr>
              <a:t>American Southeast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200">
                <a:solidFill>
                  <a:srgbClr val="FF0000"/>
                </a:solidFill>
              </a:rPr>
              <a:t>Creek, Choctaw, Cherokee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>
                <a:solidFill>
                  <a:srgbClr val="FF0000"/>
                </a:solidFill>
              </a:rPr>
              <a:t>Beans, Squash, Corn grown together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>
                <a:solidFill>
                  <a:srgbClr val="FF0000"/>
                </a:solidFill>
              </a:rPr>
              <a:t>Improves diet, led to large populations</a:t>
            </a:r>
          </a:p>
        </p:txBody>
      </p:sp>
      <p:pic>
        <p:nvPicPr>
          <p:cNvPr id="51203" name="Picture 3" descr="cahokia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7"/>
          <a:stretch>
            <a:fillRect/>
          </a:stretch>
        </p:blipFill>
        <p:spPr>
          <a:xfrm>
            <a:off x="6096000" y="1163639"/>
            <a:ext cx="4572000" cy="3336925"/>
          </a:xfrm>
          <a:noFill/>
        </p:spPr>
      </p:pic>
      <p:pic>
        <p:nvPicPr>
          <p:cNvPr id="51204" name="Picture 11" descr="Mound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7"/>
          <a:stretch>
            <a:fillRect/>
          </a:stretch>
        </p:blipFill>
        <p:spPr>
          <a:xfrm>
            <a:off x="6096000" y="4451350"/>
            <a:ext cx="4572000" cy="2406650"/>
          </a:xfrm>
          <a:noFill/>
        </p:spPr>
      </p:pic>
      <p:sp>
        <p:nvSpPr>
          <p:cNvPr id="51205" name="Text Box 12"/>
          <p:cNvSpPr txBox="1">
            <a:spLocks noChangeArrowheads="1"/>
          </p:cNvSpPr>
          <p:nvPr/>
        </p:nvSpPr>
        <p:spPr bwMode="auto">
          <a:xfrm>
            <a:off x="9372600" y="1219201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 Black" charset="0"/>
              </a:rPr>
              <a:t>Cahokia</a:t>
            </a:r>
          </a:p>
        </p:txBody>
      </p:sp>
    </p:spTree>
    <p:extLst>
      <p:ext uri="{BB962C8B-B14F-4D97-AF65-F5344CB8AC3E}">
        <p14:creationId xmlns:p14="http://schemas.microsoft.com/office/powerpoint/2010/main" val="21168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1" y="685800"/>
            <a:ext cx="5540375" cy="6019800"/>
          </a:xfrm>
        </p:spPr>
        <p:txBody>
          <a:bodyPr/>
          <a:lstStyle/>
          <a:p>
            <a:pPr eaLnBrk="1" hangingPunct="1"/>
            <a:r>
              <a:rPr lang="en-US" altLang="en-US" sz="2000">
                <a:latin typeface="Arial Black" charset="0"/>
              </a:rPr>
              <a:t>Eastern Woodlands</a:t>
            </a:r>
          </a:p>
          <a:p>
            <a:pPr lvl="1" eaLnBrk="1" hangingPunct="1"/>
            <a:r>
              <a:rPr lang="en-US" altLang="en-US" sz="2000">
                <a:solidFill>
                  <a:srgbClr val="CC3300"/>
                </a:solidFill>
                <a:latin typeface="Arial Black" charset="0"/>
              </a:rPr>
              <a:t>Iroquois League</a:t>
            </a:r>
          </a:p>
          <a:p>
            <a:pPr lvl="2" eaLnBrk="1" hangingPunct="1"/>
            <a:r>
              <a:rPr lang="en-US" altLang="en-US">
                <a:solidFill>
                  <a:srgbClr val="CC3300"/>
                </a:solidFill>
              </a:rPr>
              <a:t>Created by Hiawatha</a:t>
            </a:r>
          </a:p>
          <a:p>
            <a:pPr lvl="2" eaLnBrk="1" hangingPunct="1"/>
            <a:r>
              <a:rPr lang="en-US" altLang="en-US">
                <a:solidFill>
                  <a:srgbClr val="CC3300"/>
                </a:solidFill>
              </a:rPr>
              <a:t>Mohawk, Seneca, Oneida, Onondaga and Cayuga</a:t>
            </a:r>
          </a:p>
          <a:p>
            <a:pPr lvl="2" eaLnBrk="1" hangingPunct="1"/>
            <a:r>
              <a:rPr lang="en-US" altLang="en-US">
                <a:solidFill>
                  <a:srgbClr val="CC3300"/>
                </a:solidFill>
              </a:rPr>
              <a:t>council’s leaders chosen by women</a:t>
            </a:r>
          </a:p>
          <a:p>
            <a:pPr lvl="2" eaLnBrk="1" hangingPunct="1"/>
            <a:r>
              <a:rPr lang="en-US" altLang="en-US">
                <a:solidFill>
                  <a:srgbClr val="CC3300"/>
                </a:solidFill>
              </a:rPr>
              <a:t>planned for defense, supported cooperation between member tribes</a:t>
            </a:r>
            <a:endParaRPr lang="en-US" altLang="en-US">
              <a:solidFill>
                <a:srgbClr val="CC3300"/>
              </a:solidFill>
              <a:latin typeface="Arial Black" charset="0"/>
            </a:endParaRPr>
          </a:p>
          <a:p>
            <a:pPr eaLnBrk="1" hangingPunct="1"/>
            <a:r>
              <a:rPr lang="en-US" altLang="en-US" sz="2000">
                <a:solidFill>
                  <a:srgbClr val="0D0D0D"/>
                </a:solidFill>
                <a:latin typeface="Arial Black" charset="0"/>
              </a:rPr>
              <a:t>built longhouses</a:t>
            </a:r>
          </a:p>
          <a:p>
            <a:pPr eaLnBrk="1" hangingPunct="1"/>
            <a:r>
              <a:rPr lang="en-US" altLang="en-US" sz="2000">
                <a:solidFill>
                  <a:srgbClr val="0D0D0D"/>
                </a:solidFill>
                <a:latin typeface="Arial Black" charset="0"/>
              </a:rPr>
              <a:t>Had communal property</a:t>
            </a:r>
          </a:p>
          <a:p>
            <a:pPr eaLnBrk="1" hangingPunct="1"/>
            <a:r>
              <a:rPr lang="en-US" altLang="en-US" sz="2000">
                <a:solidFill>
                  <a:srgbClr val="0D0D0D"/>
                </a:solidFill>
                <a:latin typeface="Arial Black" charset="0"/>
              </a:rPr>
              <a:t>Native Americans believed people should live </a:t>
            </a:r>
            <a:r>
              <a:rPr lang="en-US" altLang="en-US" sz="2000" i="1">
                <a:solidFill>
                  <a:srgbClr val="0D0D0D"/>
                </a:solidFill>
                <a:latin typeface="Arial Black" charset="0"/>
              </a:rPr>
              <a:t>with</a:t>
            </a:r>
            <a:r>
              <a:rPr lang="en-US" altLang="en-US" sz="2000">
                <a:solidFill>
                  <a:srgbClr val="0D0D0D"/>
                </a:solidFill>
                <a:latin typeface="Arial Black" charset="0"/>
              </a:rPr>
              <a:t> environment, not control </a:t>
            </a:r>
            <a:r>
              <a:rPr lang="en-US" altLang="en-US" sz="2000">
                <a:latin typeface="Arial Black" charset="0"/>
              </a:rPr>
              <a:t>it</a:t>
            </a:r>
          </a:p>
          <a:p>
            <a:pPr eaLnBrk="1" hangingPunct="1"/>
            <a:r>
              <a:rPr lang="en-US" altLang="en-US" sz="2000">
                <a:latin typeface="Arial Black" charset="0"/>
              </a:rPr>
              <a:t>Lineage and custom based societies</a:t>
            </a:r>
          </a:p>
          <a:p>
            <a:pPr lvl="1" eaLnBrk="1" hangingPunct="1"/>
            <a:r>
              <a:rPr lang="en-US" altLang="en-US" sz="2000">
                <a:latin typeface="Arial Black" charset="0"/>
              </a:rPr>
              <a:t>When massive death from disease and war, it destroyed culture</a:t>
            </a:r>
          </a:p>
        </p:txBody>
      </p:sp>
      <p:pic>
        <p:nvPicPr>
          <p:cNvPr id="52226" name="Picture 11" descr="Iroquois_5_Nation_Map_c1650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/>
          <a:stretch>
            <a:fillRect/>
          </a:stretch>
        </p:blipFill>
        <p:spPr>
          <a:xfrm>
            <a:off x="6791326" y="1"/>
            <a:ext cx="3876675" cy="3552825"/>
          </a:xfrm>
          <a:noFill/>
        </p:spPr>
      </p:pic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152400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  <a:latin typeface="Arial Black" charset="0"/>
              </a:rPr>
              <a:t>Earliest Americans</a:t>
            </a:r>
          </a:p>
        </p:txBody>
      </p:sp>
      <p:pic>
        <p:nvPicPr>
          <p:cNvPr id="52228" name="Picture 12" descr="IroquoisLonghouse outside"/>
          <p:cNvPicPr>
            <a:picLocks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3" t="20900" r="11327"/>
          <a:stretch>
            <a:fillRect/>
          </a:stretch>
        </p:blipFill>
        <p:spPr>
          <a:xfrm>
            <a:off x="6935789" y="2525714"/>
            <a:ext cx="2490787" cy="2009775"/>
          </a:xfrm>
          <a:noFill/>
        </p:spPr>
      </p:pic>
      <p:pic>
        <p:nvPicPr>
          <p:cNvPr id="52229" name="Picture 13" descr="longhouse%20inside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0726" y="4410076"/>
            <a:ext cx="3597275" cy="2447925"/>
          </a:xfrm>
          <a:noFill/>
        </p:spPr>
      </p:pic>
      <p:pic>
        <p:nvPicPr>
          <p:cNvPr id="52230" name="Picture 14" descr="indian43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01163" y="2346325"/>
            <a:ext cx="590550" cy="2057400"/>
          </a:xfrm>
          <a:noFill/>
        </p:spPr>
      </p:pic>
      <p:pic>
        <p:nvPicPr>
          <p:cNvPr id="52231" name="Picture 15" descr="indian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026" y="2362200"/>
            <a:ext cx="822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7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 Black" charset="0"/>
              </a:rPr>
              <a:t>Viking Discoveries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32264" y="1103314"/>
            <a:ext cx="6472237" cy="33035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Arial Black" charset="0"/>
              </a:rPr>
              <a:t>First Europeans to come to America were Vikings</a:t>
            </a:r>
            <a:br>
              <a:rPr lang="en-US" altLang="en-US" sz="2000">
                <a:latin typeface="Arial Black" charset="0"/>
              </a:rPr>
            </a:br>
            <a:endParaRPr lang="en-US" altLang="en-US" sz="2000">
              <a:latin typeface="Arial Black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Arial Black" charset="0"/>
              </a:rPr>
              <a:t>Leif Eriksson (1001)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>
              <a:latin typeface="Arial Black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Arial Black" charset="0"/>
              </a:rPr>
              <a:t>Made temporary settlement in L’Anse aux Meadows, Newfoundland Canada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Arial Black" charset="0"/>
              </a:rPr>
              <a:t>Called it Vinland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>
              <a:latin typeface="Arial Black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Arial Black" charset="0"/>
              </a:rPr>
              <a:t>Did not spread word about new territory</a:t>
            </a:r>
          </a:p>
        </p:txBody>
      </p:sp>
      <p:pic>
        <p:nvPicPr>
          <p:cNvPr id="53251" name="Picture 4" descr="viking_ship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3900" y="4083051"/>
            <a:ext cx="2438400" cy="2790825"/>
          </a:xfrm>
          <a:noFill/>
        </p:spPr>
      </p:pic>
      <p:pic>
        <p:nvPicPr>
          <p:cNvPr id="53252" name="Picture 7" descr="mage result for leif eric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036639"/>
            <a:ext cx="259556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9" descr="mage result for leif ericson settl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52926"/>
            <a:ext cx="40386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8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0"/>
            <a:ext cx="5715000" cy="1417638"/>
          </a:xfrm>
        </p:spPr>
        <p:txBody>
          <a:bodyPr/>
          <a:lstStyle/>
          <a:p>
            <a:pPr eaLnBrk="1" hangingPunct="1"/>
            <a:r>
              <a:rPr lang="en-US" altLang="en-US" sz="2800" b="1" u="sng">
                <a:latin typeface="Arial Black" charset="0"/>
              </a:rPr>
              <a:t>Causes </a:t>
            </a:r>
            <a:r>
              <a:rPr lang="en-US" altLang="en-US" sz="2800" u="sng">
                <a:latin typeface="Arial Black" charset="0"/>
              </a:rPr>
              <a:t>of Exploration</a:t>
            </a:r>
            <a:r>
              <a:rPr lang="en-US" altLang="en-US" sz="2800">
                <a:latin typeface="Arial Black" charset="0"/>
              </a:rPr>
              <a:t>: </a:t>
            </a:r>
            <a:br>
              <a:rPr lang="en-US" altLang="en-US" sz="2800">
                <a:latin typeface="Arial Black" charset="0"/>
              </a:rPr>
            </a:br>
            <a:r>
              <a:rPr lang="en-US" altLang="en-US" sz="2800">
                <a:latin typeface="Arial Black" charset="0"/>
              </a:rPr>
              <a:t>THE CRUSADES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172200" y="1447800"/>
            <a:ext cx="4495800" cy="17526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 Black" charset="0"/>
              </a:rPr>
              <a:t>Christians from Europe went to Middle East to take Holy Land from Muslims</a:t>
            </a:r>
          </a:p>
        </p:txBody>
      </p:sp>
      <p:pic>
        <p:nvPicPr>
          <p:cNvPr id="54275" name="Picture 4" descr="crusaders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2922588" cy="3657600"/>
          </a:xfrm>
          <a:noFill/>
        </p:spPr>
      </p:pic>
      <p:pic>
        <p:nvPicPr>
          <p:cNvPr id="54276" name="Picture 5" descr="crusadesholy land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7063" y="1295400"/>
            <a:ext cx="1670050" cy="4724400"/>
          </a:xfrm>
          <a:noFill/>
        </p:spPr>
      </p:pic>
      <p:pic>
        <p:nvPicPr>
          <p:cNvPr id="54277" name="Picture 6" descr="Crusade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2800"/>
            <a:ext cx="4572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1524000" y="3886200"/>
            <a:ext cx="2895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200">
                <a:latin typeface="Arial Black" charset="0"/>
              </a:rPr>
              <a:t>Europeans lost wars, but created a demand for trade with east</a:t>
            </a:r>
          </a:p>
          <a:p>
            <a:pPr lvl="1" eaLnBrk="1" hangingPunct="1"/>
            <a:r>
              <a:rPr lang="en-US" altLang="en-US" sz="2200">
                <a:latin typeface="Arial Black" charset="0"/>
              </a:rPr>
              <a:t>Silk, perfume, spices, etc.</a:t>
            </a:r>
          </a:p>
        </p:txBody>
      </p:sp>
    </p:spTree>
    <p:extLst>
      <p:ext uri="{BB962C8B-B14F-4D97-AF65-F5344CB8AC3E}">
        <p14:creationId xmlns:p14="http://schemas.microsoft.com/office/powerpoint/2010/main" val="82106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505200" y="152400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3200" u="sng">
                <a:latin typeface="Arial Black" charset="0"/>
              </a:rPr>
              <a:t>Causes of Exploration</a:t>
            </a:r>
            <a:r>
              <a:rPr lang="en-US" altLang="en-US" sz="3200">
                <a:latin typeface="Arial Black" charset="0"/>
              </a:rPr>
              <a:t>: </a:t>
            </a:r>
            <a:br>
              <a:rPr lang="en-US" altLang="en-US" sz="3200">
                <a:latin typeface="Arial Black" charset="0"/>
              </a:rPr>
            </a:br>
            <a:r>
              <a:rPr lang="en-US" altLang="en-US" sz="3200">
                <a:latin typeface="Arial Black" charset="0"/>
              </a:rPr>
              <a:t>Marco Polo and Trade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4038600"/>
            <a:ext cx="91440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>
                <a:latin typeface="Arial Black" charset="0"/>
              </a:rPr>
              <a:t>Marco Polo travelled to China, lived there 17 years and wrote book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>
                <a:latin typeface="Arial Black" charset="0"/>
              </a:rPr>
              <a:t>Described wealth and products of China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>
                <a:latin typeface="Arial Black" charset="0"/>
              </a:rPr>
              <a:t>Trade over Silk Road and through Arabia was slow and expensive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>
              <a:latin typeface="Arial Black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>
                <a:latin typeface="Arial Black" charset="0"/>
              </a:rPr>
              <a:t>Contributed to development of Italian trading states of Genoa, Florence, Pisa and Venice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>
                <a:latin typeface="Arial Black" charset="0"/>
              </a:rPr>
              <a:t>Wealth created by trade made capital available for investment and encouraged people to seek more efficient trade routes</a:t>
            </a:r>
          </a:p>
        </p:txBody>
      </p:sp>
      <p:pic>
        <p:nvPicPr>
          <p:cNvPr id="55299" name="Picture 4" descr="marco polo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1" y="1295401"/>
            <a:ext cx="2492375" cy="1801813"/>
          </a:xfrm>
          <a:noFill/>
        </p:spPr>
      </p:pic>
      <p:pic>
        <p:nvPicPr>
          <p:cNvPr id="55300" name="Picture 5" descr="MarcoPoloBook"/>
          <p:cNvPicPr>
            <a:picLocks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0"/>
            <a:ext cx="2576513" cy="3733800"/>
          </a:xfrm>
          <a:noFill/>
        </p:spPr>
      </p:pic>
      <p:pic>
        <p:nvPicPr>
          <p:cNvPr id="55301" name="Picture 6" descr="MarcoPoloMap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295400"/>
            <a:ext cx="3276600" cy="2376488"/>
          </a:xfrm>
          <a:noFill/>
        </p:spPr>
      </p:pic>
    </p:spTree>
    <p:extLst>
      <p:ext uri="{BB962C8B-B14F-4D97-AF65-F5344CB8AC3E}">
        <p14:creationId xmlns:p14="http://schemas.microsoft.com/office/powerpoint/2010/main" val="21379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u="sng">
                <a:latin typeface="Arial Black" charset="0"/>
              </a:rPr>
              <a:t>Causes of Exploration</a:t>
            </a:r>
            <a:r>
              <a:rPr lang="en-US" altLang="en-US" sz="3200">
                <a:latin typeface="Arial Black" charset="0"/>
              </a:rPr>
              <a:t>: </a:t>
            </a:r>
            <a:br>
              <a:rPr lang="en-US" altLang="en-US" sz="3200">
                <a:latin typeface="Arial Black" charset="0"/>
              </a:rPr>
            </a:br>
            <a:r>
              <a:rPr lang="en-US" altLang="en-US" sz="3200">
                <a:latin typeface="Arial Black" charset="0"/>
              </a:rPr>
              <a:t>Technology</a:t>
            </a:r>
          </a:p>
        </p:txBody>
      </p:sp>
      <p:pic>
        <p:nvPicPr>
          <p:cNvPr id="56322" name="Picture 4" descr="astrolabe 16 c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3429000"/>
            <a:ext cx="2176463" cy="2743200"/>
          </a:xfrm>
          <a:noFill/>
        </p:spPr>
      </p:pic>
      <p:pic>
        <p:nvPicPr>
          <p:cNvPr id="56323" name="Picture 5" descr="caravel"/>
          <p:cNvPicPr>
            <a:picLocks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6"/>
          <a:stretch>
            <a:fillRect/>
          </a:stretch>
        </p:blipFill>
        <p:spPr>
          <a:xfrm>
            <a:off x="7239001" y="1295400"/>
            <a:ext cx="3038475" cy="3657600"/>
          </a:xfrm>
          <a:noFill/>
        </p:spPr>
      </p:pic>
      <p:pic>
        <p:nvPicPr>
          <p:cNvPr id="56324" name="Picture 6" descr="compass 16 c"/>
          <p:cNvPicPr>
            <a:picLocks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5195888"/>
            <a:ext cx="1695450" cy="1662112"/>
          </a:xfrm>
          <a:noFill/>
        </p:spPr>
      </p:pic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6934200" y="4724400"/>
            <a:ext cx="3733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8000"/>
                </a:solidFill>
                <a:latin typeface="Arial Black" charset="0"/>
              </a:rPr>
              <a:t>Caravel</a:t>
            </a:r>
          </a:p>
          <a:p>
            <a:pPr lvl="1" eaLnBrk="1" hangingPunct="1"/>
            <a:r>
              <a:rPr lang="en-US" altLang="en-US" sz="2000">
                <a:solidFill>
                  <a:srgbClr val="008000"/>
                </a:solidFill>
                <a:latin typeface="Arial Black" charset="0"/>
              </a:rPr>
              <a:t>allowed sailors to sail with or against wind</a:t>
            </a:r>
          </a:p>
          <a:p>
            <a:pPr lvl="1" eaLnBrk="1" hangingPunct="1"/>
            <a:r>
              <a:rPr lang="en-US" altLang="en-US" sz="2000">
                <a:solidFill>
                  <a:srgbClr val="008000"/>
                </a:solidFill>
                <a:latin typeface="Arial Black" charset="0"/>
              </a:rPr>
              <a:t>Europeans now sail south toward Africa</a:t>
            </a:r>
          </a:p>
        </p:txBody>
      </p:sp>
      <p:sp>
        <p:nvSpPr>
          <p:cNvPr id="56326" name="Rectangle 8"/>
          <p:cNvSpPr>
            <a:spLocks noChangeArrowheads="1"/>
          </p:cNvSpPr>
          <p:nvPr/>
        </p:nvSpPr>
        <p:spPr bwMode="auto">
          <a:xfrm>
            <a:off x="1524000" y="6019800"/>
            <a:ext cx="3200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  <a:latin typeface="Arial Black" charset="0"/>
              </a:rPr>
              <a:t>Compass</a:t>
            </a:r>
          </a:p>
          <a:p>
            <a:pPr lvl="1" eaLnBrk="1" hangingPunct="1"/>
            <a:r>
              <a:rPr lang="en-US" altLang="en-US" sz="2000">
                <a:solidFill>
                  <a:srgbClr val="FF0000"/>
                </a:solidFill>
                <a:latin typeface="Arial Black" charset="0"/>
              </a:rPr>
              <a:t>told direction</a:t>
            </a:r>
          </a:p>
        </p:txBody>
      </p:sp>
      <p:pic>
        <p:nvPicPr>
          <p:cNvPr id="56327" name="Picture 9" descr="world fl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19050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1524000" y="1219200"/>
            <a:ext cx="4267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>
                <a:latin typeface="Arial Black" charset="0"/>
              </a:rPr>
              <a:t>Europeans did not fear world was flat, but could not sail against wind and sea currents</a:t>
            </a:r>
          </a:p>
          <a:p>
            <a:pPr eaLnBrk="1" hangingPunct="1"/>
            <a:r>
              <a:rPr lang="en-US" altLang="en-US" sz="2000">
                <a:latin typeface="Arial Black" charset="0"/>
              </a:rPr>
              <a:t>Portuguese develop idea to sail west to return from Africa</a:t>
            </a:r>
          </a:p>
        </p:txBody>
      </p:sp>
      <p:sp>
        <p:nvSpPr>
          <p:cNvPr id="563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00400" y="3505200"/>
            <a:ext cx="4191000" cy="1752600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rgbClr val="0000FF"/>
                </a:solidFill>
                <a:latin typeface="Arial Black" charset="0"/>
              </a:rPr>
              <a:t>Astrolabe</a:t>
            </a:r>
          </a:p>
          <a:p>
            <a:pPr lvl="1" eaLnBrk="1" hangingPunct="1"/>
            <a:r>
              <a:rPr lang="en-US" altLang="en-US" sz="2000">
                <a:solidFill>
                  <a:srgbClr val="0000FF"/>
                </a:solidFill>
                <a:latin typeface="Arial Black" charset="0"/>
              </a:rPr>
              <a:t>told latitude (North South)</a:t>
            </a:r>
          </a:p>
          <a:p>
            <a:pPr lvl="1" eaLnBrk="1" hangingPunct="1"/>
            <a:r>
              <a:rPr lang="en-US" altLang="en-US" sz="2000">
                <a:solidFill>
                  <a:srgbClr val="0000FF"/>
                </a:solidFill>
                <a:latin typeface="Arial Black" charset="0"/>
              </a:rPr>
              <a:t>No way to determine Longitude (East West)</a:t>
            </a:r>
          </a:p>
        </p:txBody>
      </p:sp>
    </p:spTree>
    <p:extLst>
      <p:ext uri="{BB962C8B-B14F-4D97-AF65-F5344CB8AC3E}">
        <p14:creationId xmlns:p14="http://schemas.microsoft.com/office/powerpoint/2010/main" val="13728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2" descr="coperni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864" y="3048000"/>
            <a:ext cx="135413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u="sng">
                <a:latin typeface="Arial Black" charset="0"/>
              </a:rPr>
              <a:t>Causes of Exploration</a:t>
            </a:r>
            <a:r>
              <a:rPr lang="en-US" altLang="en-US" sz="2800">
                <a:latin typeface="Arial Black" charset="0"/>
              </a:rPr>
              <a:t>: </a:t>
            </a:r>
            <a:br>
              <a:rPr lang="en-US" altLang="en-US" sz="2800">
                <a:latin typeface="Arial Black" charset="0"/>
              </a:rPr>
            </a:br>
            <a:r>
              <a:rPr lang="en-US" altLang="en-US" sz="2800">
                <a:latin typeface="Arial Black" charset="0"/>
              </a:rPr>
              <a:t>Intellectual and Political development</a:t>
            </a:r>
          </a:p>
        </p:txBody>
      </p:sp>
      <p:pic>
        <p:nvPicPr>
          <p:cNvPr id="57347" name="Picture 3" descr="gutenbergpress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990600"/>
            <a:ext cx="1498600" cy="1728788"/>
          </a:xfrm>
          <a:noFill/>
        </p:spPr>
      </p:pic>
      <p:sp>
        <p:nvSpPr>
          <p:cNvPr id="57348" name="Rectangle 8"/>
          <p:cNvSpPr>
            <a:spLocks noChangeArrowheads="1"/>
          </p:cNvSpPr>
          <p:nvPr/>
        </p:nvSpPr>
        <p:spPr bwMode="auto">
          <a:xfrm>
            <a:off x="3048000" y="1295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8000"/>
                </a:solidFill>
                <a:latin typeface="Arial Black" charset="0"/>
              </a:rPr>
              <a:t>(mid 1400s) Gutenberg press makes books, maps, scientific and technological ideas widely available</a:t>
            </a:r>
          </a:p>
        </p:txBody>
      </p:sp>
      <p:sp>
        <p:nvSpPr>
          <p:cNvPr id="57349" name="Rectangle 16"/>
          <p:cNvSpPr>
            <a:spLocks noChangeArrowheads="1"/>
          </p:cNvSpPr>
          <p:nvPr/>
        </p:nvSpPr>
        <p:spPr bwMode="auto">
          <a:xfrm>
            <a:off x="3581400" y="3810000"/>
            <a:ext cx="708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FF"/>
                </a:solidFill>
                <a:latin typeface="Arial Black" charset="0"/>
              </a:rPr>
              <a:t>Reconquista -1492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FF"/>
                </a:solidFill>
                <a:latin typeface="Arial Black" charset="0"/>
              </a:rPr>
              <a:t>Spanish unification and expulsion of Moors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FF"/>
                </a:solidFill>
                <a:latin typeface="Arial Black" charset="0"/>
              </a:rPr>
              <a:t>Inspired Spain to grow and challenge Portugal</a:t>
            </a:r>
            <a:r>
              <a:rPr lang="en-US" altLang="en-US" sz="2000">
                <a:latin typeface="Arial Black" charset="0"/>
              </a:rPr>
              <a:t/>
            </a:r>
            <a:br>
              <a:rPr lang="en-US" altLang="en-US" sz="2000">
                <a:latin typeface="Arial Black" charset="0"/>
              </a:rPr>
            </a:br>
            <a:endParaRPr lang="en-US" altLang="en-US" sz="2000">
              <a:latin typeface="Arial Black" charset="0"/>
            </a:endParaRPr>
          </a:p>
        </p:txBody>
      </p:sp>
      <p:sp>
        <p:nvSpPr>
          <p:cNvPr id="57350" name="Rectangle 17"/>
          <p:cNvSpPr>
            <a:spLocks noChangeArrowheads="1"/>
          </p:cNvSpPr>
          <p:nvPr/>
        </p:nvSpPr>
        <p:spPr bwMode="auto">
          <a:xfrm>
            <a:off x="1524000" y="5486400"/>
            <a:ext cx="7086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6600"/>
                </a:solidFill>
                <a:latin typeface="Arial Black" charset="0"/>
              </a:rPr>
              <a:t>Nation States</a:t>
            </a:r>
          </a:p>
          <a:p>
            <a:pPr lvl="1" eaLnBrk="1" hangingPunct="1"/>
            <a:r>
              <a:rPr lang="en-US" altLang="en-US" sz="2000">
                <a:solidFill>
                  <a:srgbClr val="FF6600"/>
                </a:solidFill>
                <a:latin typeface="Arial Black" charset="0"/>
              </a:rPr>
              <a:t>Kings in Europe consolidate power and sought ways to increase wealth and allegiance to Crown</a:t>
            </a:r>
          </a:p>
        </p:txBody>
      </p:sp>
      <p:sp>
        <p:nvSpPr>
          <p:cNvPr id="57351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2743200"/>
            <a:ext cx="7086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rgbClr val="FF0000"/>
                </a:solidFill>
                <a:latin typeface="Arial Black" charset="0"/>
              </a:rPr>
              <a:t>Renaissance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>
                <a:solidFill>
                  <a:srgbClr val="FF0000"/>
                </a:solidFill>
                <a:latin typeface="Arial Black" charset="0"/>
              </a:rPr>
              <a:t>Created sense of optimism, adventure and intellectual curiosity</a:t>
            </a:r>
            <a:br>
              <a:rPr lang="en-US" altLang="en-US" sz="2000">
                <a:solidFill>
                  <a:srgbClr val="FF0000"/>
                </a:solidFill>
                <a:latin typeface="Arial Black" charset="0"/>
              </a:rPr>
            </a:br>
            <a:endParaRPr lang="en-US" altLang="en-US" sz="2000">
              <a:solidFill>
                <a:srgbClr val="FF0000"/>
              </a:solidFill>
              <a:latin typeface="Arial Black" charset="0"/>
            </a:endParaRPr>
          </a:p>
        </p:txBody>
      </p:sp>
      <p:pic>
        <p:nvPicPr>
          <p:cNvPr id="57352" name="Picture 19" descr="nation state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940300"/>
            <a:ext cx="2819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21" descr="sistene chap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2133601"/>
            <a:ext cx="15541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20" descr="Leonardo-da-Vinc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r="12222"/>
          <a:stretch>
            <a:fillRect/>
          </a:stretch>
        </p:blipFill>
        <p:spPr bwMode="auto">
          <a:xfrm>
            <a:off x="6858000" y="2057400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23" descr="rendic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2108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08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698625" y="22352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charset="0"/>
            </a:endParaRPr>
          </a:p>
        </p:txBody>
      </p:sp>
      <p:pic>
        <p:nvPicPr>
          <p:cNvPr id="533507" name="Picture 3" descr="Martin Lu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1174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655763" y="24003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charset="0"/>
            </a:endParaRPr>
          </a:p>
        </p:txBody>
      </p:sp>
      <p:pic>
        <p:nvPicPr>
          <p:cNvPr id="533509" name="Picture 5" descr="Rise of Nation State Eng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5" r="2856" b="8090"/>
          <a:stretch>
            <a:fillRect/>
          </a:stretch>
        </p:blipFill>
        <p:spPr bwMode="auto">
          <a:xfrm>
            <a:off x="7848600" y="4495800"/>
            <a:ext cx="2667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524000" y="220186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charset="0"/>
            </a:endParaRPr>
          </a:p>
        </p:txBody>
      </p:sp>
      <p:pic>
        <p:nvPicPr>
          <p:cNvPr id="533511" name="Picture 7" descr="Michelangelo- Pag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1950"/>
            <a:ext cx="2133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512" name="Picture 8" descr="da Vinci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14049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513" name="Picture 9" descr="Henry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2286000"/>
            <a:ext cx="1193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3505200" y="2057400"/>
            <a:ext cx="4953000" cy="2362200"/>
          </a:xfrm>
          <a:prstGeom prst="cloudCallout">
            <a:avLst>
              <a:gd name="adj1" fmla="val -42597"/>
              <a:gd name="adj2" fmla="val 25671"/>
            </a:avLst>
          </a:prstGeom>
          <a:gradFill rotWithShape="0">
            <a:gsLst>
              <a:gs pos="0">
                <a:srgbClr val="CCFFFF"/>
              </a:gs>
              <a:gs pos="100000">
                <a:srgbClr val="FFFF99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pic>
        <p:nvPicPr>
          <p:cNvPr id="533515" name="Picture 11" descr="Johann Gutenber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343400"/>
            <a:ext cx="13636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516" name="Picture 12" descr="Columbus Portrai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4572000"/>
            <a:ext cx="1579563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517" name="Picture 13" descr="galileo">
            <a:hlinkClick r:id="rId11" invalidUrl="http://www.nd.edu/~hps/Ottavio Leoni (Italia 1578-1630), Galileo Galilei florentino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4648200"/>
            <a:ext cx="1558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2" name="Line 15"/>
          <p:cNvSpPr>
            <a:spLocks noChangeShapeType="1"/>
          </p:cNvSpPr>
          <p:nvPr/>
        </p:nvSpPr>
        <p:spPr bwMode="auto">
          <a:xfrm>
            <a:off x="8534400" y="2819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7663" name="Line 16"/>
          <p:cNvSpPr>
            <a:spLocks noChangeShapeType="1"/>
          </p:cNvSpPr>
          <p:nvPr/>
        </p:nvSpPr>
        <p:spPr bwMode="auto">
          <a:xfrm>
            <a:off x="8001000" y="38100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7664" name="Line 17"/>
          <p:cNvSpPr>
            <a:spLocks noChangeShapeType="1"/>
          </p:cNvSpPr>
          <p:nvPr/>
        </p:nvSpPr>
        <p:spPr bwMode="auto">
          <a:xfrm>
            <a:off x="6934200" y="4191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7665" name="Line 18"/>
          <p:cNvSpPr>
            <a:spLocks noChangeShapeType="1"/>
          </p:cNvSpPr>
          <p:nvPr/>
        </p:nvSpPr>
        <p:spPr bwMode="auto">
          <a:xfrm>
            <a:off x="4114800" y="4191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7666" name="Line 19"/>
          <p:cNvSpPr>
            <a:spLocks noChangeShapeType="1"/>
          </p:cNvSpPr>
          <p:nvPr/>
        </p:nvSpPr>
        <p:spPr bwMode="auto">
          <a:xfrm flipH="1">
            <a:off x="2895600" y="39624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7667" name="Line 20"/>
          <p:cNvSpPr>
            <a:spLocks noChangeShapeType="1"/>
          </p:cNvSpPr>
          <p:nvPr/>
        </p:nvSpPr>
        <p:spPr bwMode="auto">
          <a:xfrm>
            <a:off x="3048000" y="2743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7668" name="Line 21"/>
          <p:cNvSpPr>
            <a:spLocks noChangeShapeType="1"/>
          </p:cNvSpPr>
          <p:nvPr/>
        </p:nvSpPr>
        <p:spPr bwMode="auto">
          <a:xfrm>
            <a:off x="3886200" y="18288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7669" name="Line 22"/>
          <p:cNvSpPr>
            <a:spLocks noChangeShapeType="1"/>
          </p:cNvSpPr>
          <p:nvPr/>
        </p:nvSpPr>
        <p:spPr bwMode="auto">
          <a:xfrm>
            <a:off x="6096000" y="1752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7670" name="Line 23"/>
          <p:cNvSpPr>
            <a:spLocks noChangeShapeType="1"/>
          </p:cNvSpPr>
          <p:nvPr/>
        </p:nvSpPr>
        <p:spPr bwMode="auto">
          <a:xfrm flipH="1">
            <a:off x="8229600" y="1752600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58391" name="Picture 24" descr="renaissance-head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6"/>
          <a:stretch>
            <a:fillRect/>
          </a:stretch>
        </p:blipFill>
        <p:spPr bwMode="auto">
          <a:xfrm>
            <a:off x="4267200" y="2362200"/>
            <a:ext cx="3886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529" name="Picture 25" descr="shakespear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52400"/>
            <a:ext cx="13303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3" name="Text Box 26"/>
          <p:cNvSpPr txBox="1">
            <a:spLocks noChangeArrowheads="1"/>
          </p:cNvSpPr>
          <p:nvPr/>
        </p:nvSpPr>
        <p:spPr bwMode="auto">
          <a:xfrm>
            <a:off x="4038600" y="3000375"/>
            <a:ext cx="4038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 Black" charset="0"/>
              </a:rPr>
              <a:t>A time of rebirth in Western Civilization “intellectual enlightenment”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085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3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3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3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3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3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3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3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3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4192" y="152401"/>
            <a:ext cx="5151860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CHAPTER 1</a:t>
            </a:r>
          </a:p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Vocabulary QUIZ </a:t>
            </a:r>
          </a:p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 FRIDAY 9/16</a:t>
            </a:r>
          </a:p>
        </p:txBody>
      </p:sp>
      <p:pic>
        <p:nvPicPr>
          <p:cNvPr id="39938" name="Picture 5" descr="mage result for european explo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2767014"/>
            <a:ext cx="5414963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498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678" name="Group 30"/>
          <p:cNvGrpSpPr>
            <a:grpSpLocks/>
          </p:cNvGrpSpPr>
          <p:nvPr/>
        </p:nvGrpSpPr>
        <p:grpSpPr bwMode="auto">
          <a:xfrm>
            <a:off x="2438400" y="1741489"/>
            <a:ext cx="7239000" cy="2008187"/>
            <a:chOff x="576" y="1101"/>
            <a:chExt cx="4560" cy="923"/>
          </a:xfrm>
        </p:grpSpPr>
        <p:sp>
          <p:nvSpPr>
            <p:cNvPr id="26641" name="Rectangle 31"/>
            <p:cNvSpPr>
              <a:spLocks noChangeArrowheads="1"/>
            </p:cNvSpPr>
            <p:nvPr/>
          </p:nvSpPr>
          <p:spPr bwMode="auto">
            <a:xfrm>
              <a:off x="576" y="1104"/>
              <a:ext cx="4560" cy="920"/>
            </a:xfrm>
            <a:prstGeom prst="rect">
              <a:avLst/>
            </a:prstGeom>
            <a:solidFill>
              <a:srgbClr val="D4A9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charset="0"/>
              </a:endParaRPr>
            </a:p>
          </p:txBody>
        </p:sp>
        <p:sp>
          <p:nvSpPr>
            <p:cNvPr id="26642" name="Text Box 32"/>
            <p:cNvSpPr txBox="1">
              <a:spLocks noChangeArrowheads="1"/>
            </p:cNvSpPr>
            <p:nvPr/>
          </p:nvSpPr>
          <p:spPr bwMode="auto">
            <a:xfrm>
              <a:off x="624" y="1101"/>
              <a:ext cx="872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Tx/>
                <a:buNone/>
              </a:pPr>
              <a:r>
                <a:rPr kumimoji="1" lang="en-US" altLang="en-US" sz="2400" b="1" u="sng">
                  <a:solidFill>
                    <a:srgbClr val="990033"/>
                  </a:solidFill>
                </a:rPr>
                <a:t>Economy</a:t>
              </a:r>
              <a:endParaRPr kumimoji="1" lang="en-US" altLang="en-US" sz="2800" b="1" u="sng">
                <a:solidFill>
                  <a:srgbClr val="000000"/>
                </a:solidFill>
              </a:endParaRPr>
            </a:p>
          </p:txBody>
        </p:sp>
        <p:sp>
          <p:nvSpPr>
            <p:cNvPr id="26643" name="Text Box 33"/>
            <p:cNvSpPr txBox="1">
              <a:spLocks noChangeArrowheads="1"/>
            </p:cNvSpPr>
            <p:nvPr/>
          </p:nvSpPr>
          <p:spPr bwMode="auto">
            <a:xfrm>
              <a:off x="2112" y="1101"/>
              <a:ext cx="67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Tx/>
                <a:buNone/>
              </a:pPr>
              <a:r>
                <a:rPr kumimoji="1" lang="en-US" altLang="en-US" sz="2400" b="1" u="sng">
                  <a:solidFill>
                    <a:srgbClr val="990033"/>
                  </a:solidFill>
                </a:rPr>
                <a:t>Culture</a:t>
              </a:r>
              <a:endParaRPr kumimoji="1" lang="en-US" altLang="en-US" sz="2800" b="1" u="sng">
                <a:solidFill>
                  <a:srgbClr val="000000"/>
                </a:solidFill>
              </a:endParaRPr>
            </a:p>
          </p:txBody>
        </p:sp>
        <p:sp>
          <p:nvSpPr>
            <p:cNvPr id="26644" name="Text Box 34"/>
            <p:cNvSpPr txBox="1">
              <a:spLocks noChangeArrowheads="1"/>
            </p:cNvSpPr>
            <p:nvPr/>
          </p:nvSpPr>
          <p:spPr bwMode="auto">
            <a:xfrm>
              <a:off x="3703" y="1101"/>
              <a:ext cx="68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Tx/>
                <a:buNone/>
              </a:pPr>
              <a:r>
                <a:rPr kumimoji="1" lang="en-US" altLang="en-US" sz="2400" b="1" u="sng">
                  <a:solidFill>
                    <a:srgbClr val="990033"/>
                  </a:solidFill>
                </a:rPr>
                <a:t>Politics</a:t>
              </a:r>
              <a:endParaRPr kumimoji="1" lang="en-US" altLang="en-US" sz="2800" b="1" u="sng">
                <a:solidFill>
                  <a:srgbClr val="000000"/>
                </a:solidFill>
              </a:endParaRPr>
            </a:p>
          </p:txBody>
        </p:sp>
        <p:sp>
          <p:nvSpPr>
            <p:cNvPr id="26645" name="Text Box 35"/>
            <p:cNvSpPr txBox="1">
              <a:spLocks noChangeArrowheads="1"/>
            </p:cNvSpPr>
            <p:nvPr/>
          </p:nvSpPr>
          <p:spPr bwMode="auto">
            <a:xfrm>
              <a:off x="624" y="1353"/>
              <a:ext cx="1401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kumimoji="1" lang="en-US" altLang="en-US" sz="2000" b="1">
                  <a:solidFill>
                    <a:srgbClr val="000000"/>
                  </a:solidFill>
                  <a:latin typeface="Arial" charset="0"/>
                </a:rPr>
                <a:t>Nations competed</a:t>
              </a:r>
              <a:br>
                <a:rPr kumimoji="1" lang="en-US" altLang="en-US" sz="2000" b="1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>
                  <a:solidFill>
                    <a:srgbClr val="000000"/>
                  </a:solidFill>
                  <a:latin typeface="Arial" charset="0"/>
                </a:rPr>
                <a:t>for Asian trade.</a:t>
              </a:r>
            </a:p>
          </p:txBody>
        </p:sp>
        <p:sp>
          <p:nvSpPr>
            <p:cNvPr id="26646" name="Text Box 36"/>
            <p:cNvSpPr txBox="1">
              <a:spLocks noChangeArrowheads="1"/>
            </p:cNvSpPr>
            <p:nvPr/>
          </p:nvSpPr>
          <p:spPr bwMode="auto">
            <a:xfrm>
              <a:off x="2112" y="1376"/>
              <a:ext cx="1525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kumimoji="1" lang="en-US" altLang="en-US" sz="2000" b="1">
                  <a:solidFill>
                    <a:srgbClr val="000000"/>
                  </a:solidFill>
                  <a:latin typeface="Arial" charset="0"/>
                </a:rPr>
                <a:t>Ancient Greek, </a:t>
              </a:r>
              <a:br>
                <a:rPr kumimoji="1" lang="en-US" altLang="en-US" sz="2000" b="1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>
                  <a:solidFill>
                    <a:srgbClr val="000000"/>
                  </a:solidFill>
                  <a:latin typeface="Arial" charset="0"/>
                </a:rPr>
                <a:t>Roman,and Muslim </a:t>
              </a:r>
              <a:br>
                <a:rPr kumimoji="1" lang="en-US" altLang="en-US" sz="2000" b="1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>
                  <a:solidFill>
                    <a:srgbClr val="000000"/>
                  </a:solidFill>
                  <a:latin typeface="Arial" charset="0"/>
                </a:rPr>
                <a:t>art and learning </a:t>
              </a:r>
              <a:br>
                <a:rPr kumimoji="1" lang="en-US" altLang="en-US" sz="2000" b="1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>
                  <a:solidFill>
                    <a:srgbClr val="000000"/>
                  </a:solidFill>
                  <a:latin typeface="Arial" charset="0"/>
                </a:rPr>
                <a:t>were</a:t>
              </a:r>
              <a:br>
                <a:rPr kumimoji="1" lang="en-US" altLang="en-US" sz="2000" b="1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>
                  <a:solidFill>
                    <a:srgbClr val="000000"/>
                  </a:solidFill>
                  <a:latin typeface="Arial" charset="0"/>
                </a:rPr>
                <a:t>rediscovered.</a:t>
              </a:r>
            </a:p>
          </p:txBody>
        </p:sp>
        <p:sp>
          <p:nvSpPr>
            <p:cNvPr id="26647" name="Text Box 37"/>
            <p:cNvSpPr txBox="1">
              <a:spLocks noChangeArrowheads="1"/>
            </p:cNvSpPr>
            <p:nvPr/>
          </p:nvSpPr>
          <p:spPr bwMode="auto">
            <a:xfrm>
              <a:off x="3703" y="1353"/>
              <a:ext cx="1336" cy="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kumimoji="1" lang="en-US" altLang="en-US" sz="2000" b="1">
                  <a:solidFill>
                    <a:srgbClr val="000000"/>
                  </a:solidFill>
                  <a:latin typeface="Arial" charset="0"/>
                </a:rPr>
                <a:t>Reformation:</a:t>
              </a:r>
              <a:br>
                <a:rPr kumimoji="1" lang="en-US" altLang="en-US" sz="2000" b="1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>
                  <a:solidFill>
                    <a:srgbClr val="000000"/>
                  </a:solidFill>
                  <a:latin typeface="Arial" charset="0"/>
                </a:rPr>
                <a:t>revolt against the</a:t>
              </a:r>
              <a:br>
                <a:rPr kumimoji="1" lang="en-US" altLang="en-US" sz="2000" b="1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>
                  <a:solidFill>
                    <a:srgbClr val="000000"/>
                  </a:solidFill>
                  <a:latin typeface="Arial" charset="0"/>
                </a:rPr>
                <a:t>Roman Catholic</a:t>
              </a:r>
              <a:br>
                <a:rPr kumimoji="1" lang="en-US" altLang="en-US" sz="2000" b="1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>
                  <a:solidFill>
                    <a:srgbClr val="000000"/>
                  </a:solidFill>
                  <a:latin typeface="Arial" charset="0"/>
                </a:rPr>
                <a:t>Church</a:t>
              </a:r>
            </a:p>
          </p:txBody>
        </p:sp>
        <p:sp>
          <p:nvSpPr>
            <p:cNvPr id="26648" name="Line 38"/>
            <p:cNvSpPr>
              <a:spLocks noChangeShapeType="1"/>
            </p:cNvSpPr>
            <p:nvPr/>
          </p:nvSpPr>
          <p:spPr bwMode="auto">
            <a:xfrm>
              <a:off x="576" y="1352"/>
              <a:ext cx="4544" cy="0"/>
            </a:xfrm>
            <a:prstGeom prst="line">
              <a:avLst/>
            </a:prstGeom>
            <a:noFill/>
            <a:ln w="9525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539687" name="Text Box 39"/>
          <p:cNvSpPr txBox="1">
            <a:spLocks noChangeArrowheads="1"/>
          </p:cNvSpPr>
          <p:nvPr/>
        </p:nvSpPr>
        <p:spPr bwMode="auto">
          <a:xfrm>
            <a:off x="2438400" y="1219200"/>
            <a:ext cx="7239000" cy="533400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kumimoji="1" lang="en-US" altLang="en-US" b="1">
                <a:solidFill>
                  <a:srgbClr val="FFFFFF"/>
                </a:solidFill>
                <a:latin typeface="Arial" charset="0"/>
              </a:rPr>
              <a:t>The Rebirth of Europe</a:t>
            </a:r>
          </a:p>
        </p:txBody>
      </p:sp>
      <p:grpSp>
        <p:nvGrpSpPr>
          <p:cNvPr id="539692" name="Group 44"/>
          <p:cNvGrpSpPr>
            <a:grpSpLocks/>
          </p:cNvGrpSpPr>
          <p:nvPr/>
        </p:nvGrpSpPr>
        <p:grpSpPr bwMode="auto">
          <a:xfrm>
            <a:off x="2438400" y="3621088"/>
            <a:ext cx="7239000" cy="1854200"/>
            <a:chOff x="576" y="2000"/>
            <a:chExt cx="4560" cy="864"/>
          </a:xfrm>
        </p:grpSpPr>
        <p:sp>
          <p:nvSpPr>
            <p:cNvPr id="26636" name="Rectangle 45"/>
            <p:cNvSpPr>
              <a:spLocks noChangeArrowheads="1"/>
            </p:cNvSpPr>
            <p:nvPr/>
          </p:nvSpPr>
          <p:spPr bwMode="auto">
            <a:xfrm>
              <a:off x="576" y="2024"/>
              <a:ext cx="4560" cy="840"/>
            </a:xfrm>
            <a:prstGeom prst="rect">
              <a:avLst/>
            </a:prstGeom>
            <a:solidFill>
              <a:srgbClr val="D4A9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charset="0"/>
              </a:endParaRPr>
            </a:p>
          </p:txBody>
        </p:sp>
        <p:sp>
          <p:nvSpPr>
            <p:cNvPr id="26637" name="Text Box 46"/>
            <p:cNvSpPr txBox="1">
              <a:spLocks noChangeArrowheads="1"/>
            </p:cNvSpPr>
            <p:nvPr/>
          </p:nvSpPr>
          <p:spPr bwMode="auto">
            <a:xfrm>
              <a:off x="624" y="2027"/>
              <a:ext cx="1324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Tx/>
                <a:buNone/>
              </a:pPr>
              <a:r>
                <a:rPr kumimoji="1" lang="en-US" altLang="en-US" sz="2000" b="1">
                  <a:solidFill>
                    <a:srgbClr val="000000"/>
                  </a:solidFill>
                </a:rPr>
                <a:t>Improved sea-</a:t>
              </a:r>
              <a:br>
                <a:rPr kumimoji="1" lang="en-US" altLang="en-US" sz="2000" b="1">
                  <a:solidFill>
                    <a:srgbClr val="000000"/>
                  </a:solidFill>
                </a:rPr>
              </a:br>
              <a:r>
                <a:rPr kumimoji="1" lang="en-US" altLang="en-US" sz="2000" b="1">
                  <a:solidFill>
                    <a:srgbClr val="000000"/>
                  </a:solidFill>
                </a:rPr>
                <a:t>faring </a:t>
              </a:r>
              <a:br>
                <a:rPr kumimoji="1" lang="en-US" altLang="en-US" sz="2000" b="1">
                  <a:solidFill>
                    <a:srgbClr val="000000"/>
                  </a:solidFill>
                </a:rPr>
              </a:br>
              <a:r>
                <a:rPr kumimoji="1" lang="en-US" altLang="en-US" sz="2000" b="1">
                  <a:solidFill>
                    <a:srgbClr val="000000"/>
                  </a:solidFill>
                </a:rPr>
                <a:t>technology</a:t>
              </a:r>
              <a:br>
                <a:rPr kumimoji="1" lang="en-US" altLang="en-US" sz="2000" b="1">
                  <a:solidFill>
                    <a:srgbClr val="000000"/>
                  </a:solidFill>
                </a:rPr>
              </a:br>
              <a:r>
                <a:rPr kumimoji="1" lang="en-US" altLang="en-US" sz="2000" b="1">
                  <a:solidFill>
                    <a:srgbClr val="000000"/>
                  </a:solidFill>
                </a:rPr>
                <a:t>aided exploration</a:t>
              </a:r>
              <a:br>
                <a:rPr kumimoji="1" lang="en-US" altLang="en-US" sz="2000" b="1">
                  <a:solidFill>
                    <a:srgbClr val="000000"/>
                  </a:solidFill>
                </a:rPr>
              </a:br>
              <a:r>
                <a:rPr kumimoji="1" lang="en-US" altLang="en-US" sz="2000" b="1">
                  <a:solidFill>
                    <a:srgbClr val="000000"/>
                  </a:solidFill>
                </a:rPr>
                <a:t>and trade.</a:t>
              </a:r>
              <a:endParaRPr kumimoji="1" lang="en-US" alt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26638" name="Text Box 47"/>
            <p:cNvSpPr txBox="1">
              <a:spLocks noChangeArrowheads="1"/>
            </p:cNvSpPr>
            <p:nvPr/>
          </p:nvSpPr>
          <p:spPr bwMode="auto">
            <a:xfrm>
              <a:off x="2112" y="2039"/>
              <a:ext cx="1368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</a:pPr>
              <a:r>
                <a:rPr kumimoji="1" lang="en-US" altLang="en-US" sz="2000" b="1">
                  <a:solidFill>
                    <a:srgbClr val="000000"/>
                  </a:solidFill>
                </a:rPr>
                <a:t>Philosophy of</a:t>
              </a:r>
              <a:br>
                <a:rPr kumimoji="1" lang="en-US" altLang="en-US" sz="2000" b="1">
                  <a:solidFill>
                    <a:srgbClr val="000000"/>
                  </a:solidFill>
                </a:rPr>
              </a:br>
              <a:r>
                <a:rPr kumimoji="1" lang="en-US" altLang="en-US" sz="2000" b="1">
                  <a:solidFill>
                    <a:srgbClr val="000000"/>
                  </a:solidFill>
                </a:rPr>
                <a:t>humanism: use of</a:t>
              </a:r>
              <a:br>
                <a:rPr kumimoji="1" lang="en-US" altLang="en-US" sz="2000" b="1">
                  <a:solidFill>
                    <a:srgbClr val="000000"/>
                  </a:solidFill>
                </a:rPr>
              </a:br>
              <a:r>
                <a:rPr kumimoji="1" lang="en-US" altLang="en-US" sz="2000" b="1">
                  <a:solidFill>
                    <a:srgbClr val="000000"/>
                  </a:solidFill>
                </a:rPr>
                <a:t>reason and </a:t>
              </a:r>
              <a:br>
                <a:rPr kumimoji="1" lang="en-US" altLang="en-US" sz="2000" b="1">
                  <a:solidFill>
                    <a:srgbClr val="000000"/>
                  </a:solidFill>
                </a:rPr>
              </a:br>
              <a:r>
                <a:rPr kumimoji="1" lang="en-US" altLang="en-US" sz="2000" b="1">
                  <a:solidFill>
                    <a:srgbClr val="000000"/>
                  </a:solidFill>
                </a:rPr>
                <a:t>experimentation</a:t>
              </a:r>
              <a:br>
                <a:rPr kumimoji="1" lang="en-US" altLang="en-US" sz="2000" b="1">
                  <a:solidFill>
                    <a:srgbClr val="000000"/>
                  </a:solidFill>
                </a:rPr>
              </a:br>
              <a:r>
                <a:rPr kumimoji="1" lang="en-US" altLang="en-US" sz="2000" b="1">
                  <a:solidFill>
                    <a:srgbClr val="000000"/>
                  </a:solidFill>
                </a:rPr>
                <a:t>in learning</a:t>
              </a:r>
              <a:endParaRPr kumimoji="1" lang="en-US" alt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26639" name="Text Box 48"/>
            <p:cNvSpPr txBox="1">
              <a:spLocks noChangeArrowheads="1"/>
            </p:cNvSpPr>
            <p:nvPr/>
          </p:nvSpPr>
          <p:spPr bwMode="auto">
            <a:xfrm>
              <a:off x="3703" y="2027"/>
              <a:ext cx="1229" cy="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Tx/>
                <a:buNone/>
              </a:pPr>
              <a:r>
                <a:rPr kumimoji="1" lang="en-US" altLang="en-US" sz="2000" b="1">
                  <a:solidFill>
                    <a:srgbClr val="000000"/>
                  </a:solidFill>
                </a:rPr>
                <a:t>Government by </a:t>
              </a:r>
              <a:br>
                <a:rPr kumimoji="1" lang="en-US" altLang="en-US" sz="2000" b="1">
                  <a:solidFill>
                    <a:srgbClr val="000000"/>
                  </a:solidFill>
                </a:rPr>
              </a:br>
              <a:r>
                <a:rPr kumimoji="1" lang="en-US" altLang="en-US" sz="2000" b="1">
                  <a:solidFill>
                    <a:srgbClr val="000000"/>
                  </a:solidFill>
                </a:rPr>
                <a:t>nobles and the </a:t>
              </a:r>
              <a:br>
                <a:rPr kumimoji="1" lang="en-US" altLang="en-US" sz="2000" b="1">
                  <a:solidFill>
                    <a:srgbClr val="000000"/>
                  </a:solidFill>
                </a:rPr>
              </a:br>
              <a:r>
                <a:rPr kumimoji="1" lang="en-US" altLang="en-US" sz="2000" b="1">
                  <a:solidFill>
                    <a:srgbClr val="000000"/>
                  </a:solidFill>
                </a:rPr>
                <a:t>Church </a:t>
              </a:r>
              <a:br>
                <a:rPr kumimoji="1" lang="en-US" altLang="en-US" sz="2000" b="1">
                  <a:solidFill>
                    <a:srgbClr val="000000"/>
                  </a:solidFill>
                </a:rPr>
              </a:br>
              <a:r>
                <a:rPr kumimoji="1" lang="en-US" altLang="en-US" sz="2000" b="1">
                  <a:solidFill>
                    <a:srgbClr val="000000"/>
                  </a:solidFill>
                </a:rPr>
                <a:t>declined.</a:t>
              </a:r>
              <a:endParaRPr kumimoji="1" lang="en-US" alt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26640" name="Line 49"/>
            <p:cNvSpPr>
              <a:spLocks noChangeShapeType="1"/>
            </p:cNvSpPr>
            <p:nvPr/>
          </p:nvSpPr>
          <p:spPr bwMode="auto">
            <a:xfrm>
              <a:off x="576" y="2000"/>
              <a:ext cx="4544" cy="0"/>
            </a:xfrm>
            <a:prstGeom prst="line">
              <a:avLst/>
            </a:prstGeom>
            <a:noFill/>
            <a:ln w="9525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539698" name="Group 50"/>
          <p:cNvGrpSpPr>
            <a:grpSpLocks/>
          </p:cNvGrpSpPr>
          <p:nvPr/>
        </p:nvGrpSpPr>
        <p:grpSpPr bwMode="auto">
          <a:xfrm>
            <a:off x="2438401" y="5418138"/>
            <a:ext cx="7242175" cy="1276350"/>
            <a:chOff x="576" y="2856"/>
            <a:chExt cx="4562" cy="696"/>
          </a:xfrm>
        </p:grpSpPr>
        <p:sp>
          <p:nvSpPr>
            <p:cNvPr id="26631" name="Rectangle 51"/>
            <p:cNvSpPr>
              <a:spLocks noChangeArrowheads="1"/>
            </p:cNvSpPr>
            <p:nvPr/>
          </p:nvSpPr>
          <p:spPr bwMode="auto">
            <a:xfrm>
              <a:off x="576" y="2856"/>
              <a:ext cx="4560" cy="696"/>
            </a:xfrm>
            <a:prstGeom prst="rect">
              <a:avLst/>
            </a:prstGeom>
            <a:solidFill>
              <a:srgbClr val="D4A9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charset="0"/>
              </a:endParaRPr>
            </a:p>
          </p:txBody>
        </p:sp>
        <p:sp>
          <p:nvSpPr>
            <p:cNvPr id="26632" name="Text Box 52"/>
            <p:cNvSpPr txBox="1">
              <a:spLocks noChangeArrowheads="1"/>
            </p:cNvSpPr>
            <p:nvPr/>
          </p:nvSpPr>
          <p:spPr bwMode="auto">
            <a:xfrm>
              <a:off x="624" y="2857"/>
              <a:ext cx="1289" cy="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Tx/>
                <a:buNone/>
              </a:pPr>
              <a:r>
                <a:rPr kumimoji="1" lang="en-US" altLang="en-US" sz="2000" b="1">
                  <a:solidFill>
                    <a:srgbClr val="000000"/>
                  </a:solidFill>
                </a:rPr>
                <a:t>Spain &amp; Portugal</a:t>
              </a:r>
              <a:br>
                <a:rPr kumimoji="1" lang="en-US" altLang="en-US" sz="2000" b="1">
                  <a:solidFill>
                    <a:srgbClr val="000000"/>
                  </a:solidFill>
                </a:rPr>
              </a:br>
              <a:r>
                <a:rPr kumimoji="1" lang="en-US" altLang="en-US" sz="2000" b="1">
                  <a:solidFill>
                    <a:srgbClr val="000000"/>
                  </a:solidFill>
                </a:rPr>
                <a:t>competed to </a:t>
              </a:r>
              <a:br>
                <a:rPr kumimoji="1" lang="en-US" altLang="en-US" sz="2000" b="1">
                  <a:solidFill>
                    <a:srgbClr val="000000"/>
                  </a:solidFill>
                </a:rPr>
              </a:br>
              <a:r>
                <a:rPr kumimoji="1" lang="en-US" altLang="en-US" sz="2000" b="1">
                  <a:solidFill>
                    <a:srgbClr val="000000"/>
                  </a:solidFill>
                </a:rPr>
                <a:t>explore trade </a:t>
              </a:r>
              <a:br>
                <a:rPr kumimoji="1" lang="en-US" altLang="en-US" sz="2000" b="1">
                  <a:solidFill>
                    <a:srgbClr val="000000"/>
                  </a:solidFill>
                </a:rPr>
              </a:br>
              <a:r>
                <a:rPr kumimoji="1" lang="en-US" altLang="en-US" sz="2000" b="1">
                  <a:solidFill>
                    <a:srgbClr val="000000"/>
                  </a:solidFill>
                </a:rPr>
                <a:t>routes.</a:t>
              </a:r>
              <a:endParaRPr kumimoji="1" lang="en-US" alt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26633" name="Text Box 53"/>
            <p:cNvSpPr txBox="1">
              <a:spLocks noChangeArrowheads="1"/>
            </p:cNvSpPr>
            <p:nvPr/>
          </p:nvSpPr>
          <p:spPr bwMode="auto">
            <a:xfrm>
              <a:off x="2112" y="2857"/>
              <a:ext cx="1387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Tx/>
                <a:buNone/>
              </a:pPr>
              <a:r>
                <a:rPr kumimoji="1" lang="en-US" altLang="en-US" sz="2000" b="1">
                  <a:solidFill>
                    <a:srgbClr val="000000"/>
                  </a:solidFill>
                </a:rPr>
                <a:t>Michelangelo, </a:t>
              </a:r>
              <a:br>
                <a:rPr kumimoji="1" lang="en-US" altLang="en-US" sz="2000" b="1">
                  <a:solidFill>
                    <a:srgbClr val="000000"/>
                  </a:solidFill>
                </a:rPr>
              </a:br>
              <a:r>
                <a:rPr kumimoji="1" lang="en-US" altLang="en-US" sz="2000" b="1">
                  <a:solidFill>
                    <a:srgbClr val="000000"/>
                  </a:solidFill>
                </a:rPr>
                <a:t>Leonardo da Vinci</a:t>
              </a:r>
              <a:br>
                <a:rPr kumimoji="1" lang="en-US" altLang="en-US" sz="2000" b="1">
                  <a:solidFill>
                    <a:srgbClr val="000000"/>
                  </a:solidFill>
                </a:rPr>
              </a:br>
              <a:r>
                <a:rPr kumimoji="1" lang="en-US" altLang="en-US" sz="2000" b="1">
                  <a:solidFill>
                    <a:srgbClr val="000000"/>
                  </a:solidFill>
                </a:rPr>
                <a:t>Shakespeare</a:t>
              </a:r>
              <a:endParaRPr kumimoji="1" lang="en-US" alt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26634" name="Text Box 54"/>
            <p:cNvSpPr txBox="1">
              <a:spLocks noChangeArrowheads="1"/>
            </p:cNvSpPr>
            <p:nvPr/>
          </p:nvSpPr>
          <p:spPr bwMode="auto">
            <a:xfrm>
              <a:off x="3703" y="2857"/>
              <a:ext cx="1435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Tx/>
                <a:buNone/>
              </a:pPr>
              <a:r>
                <a:rPr kumimoji="1" lang="en-US" altLang="en-US" sz="2000" b="1">
                  <a:solidFill>
                    <a:srgbClr val="000000"/>
                  </a:solidFill>
                </a:rPr>
                <a:t>The rise of nations</a:t>
              </a:r>
              <a:endParaRPr kumimoji="1" lang="en-US" alt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26635" name="Line 55"/>
            <p:cNvSpPr>
              <a:spLocks noChangeShapeType="1"/>
            </p:cNvSpPr>
            <p:nvPr/>
          </p:nvSpPr>
          <p:spPr bwMode="auto">
            <a:xfrm>
              <a:off x="584" y="2864"/>
              <a:ext cx="4544" cy="0"/>
            </a:xfrm>
            <a:prstGeom prst="line">
              <a:avLst/>
            </a:prstGeom>
            <a:noFill/>
            <a:ln w="9525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59398" name="Picture 56" descr="renaissance-hea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6"/>
          <a:stretch>
            <a:fillRect/>
          </a:stretch>
        </p:blipFill>
        <p:spPr bwMode="auto">
          <a:xfrm>
            <a:off x="2514600" y="76200"/>
            <a:ext cx="7086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35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3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3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87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1524000" y="31750"/>
            <a:ext cx="8991600" cy="1143000"/>
          </a:xfrm>
        </p:spPr>
        <p:txBody>
          <a:bodyPr/>
          <a:lstStyle/>
          <a:p>
            <a:r>
              <a:rPr lang="en-US" altLang="en-US" sz="2800" u="sng">
                <a:latin typeface="Arial Black" charset="0"/>
              </a:rPr>
              <a:t>Causes of Exploration</a:t>
            </a:r>
            <a:r>
              <a:rPr lang="en-US" altLang="en-US" sz="2800">
                <a:latin typeface="Arial Black" charset="0"/>
              </a:rPr>
              <a:t>:</a:t>
            </a:r>
            <a:br>
              <a:rPr lang="en-US" altLang="en-US" sz="2800">
                <a:latin typeface="Arial Black" charset="0"/>
              </a:rPr>
            </a:br>
            <a:r>
              <a:rPr lang="en-US" altLang="en-US" sz="2800">
                <a:latin typeface="Arial Black" charset="0"/>
              </a:rPr>
              <a:t>Conditions in Europe</a:t>
            </a:r>
            <a:endParaRPr lang="en-US" altLang="en-US" sz="2800"/>
          </a:p>
        </p:txBody>
      </p:sp>
      <p:sp>
        <p:nvSpPr>
          <p:cNvPr id="60418" name="Text Placeholder 5"/>
          <p:cNvSpPr>
            <a:spLocks noGrp="1"/>
          </p:cNvSpPr>
          <p:nvPr>
            <p:ph type="body" sz="half" idx="1"/>
          </p:nvPr>
        </p:nvSpPr>
        <p:spPr>
          <a:xfrm>
            <a:off x="1524000" y="1600200"/>
            <a:ext cx="5562600" cy="5257800"/>
          </a:xfrm>
        </p:spPr>
        <p:txBody>
          <a:bodyPr/>
          <a:lstStyle/>
          <a:p>
            <a:r>
              <a:rPr lang="en-US" altLang="en-US" sz="1800">
                <a:latin typeface="Arial Black" charset="0"/>
              </a:rPr>
              <a:t>1450 most Europeans were peasants</a:t>
            </a:r>
          </a:p>
          <a:p>
            <a:pPr lvl="1"/>
            <a:r>
              <a:rPr lang="en-US" altLang="en-US" sz="1800">
                <a:latin typeface="Arial Black" charset="0"/>
              </a:rPr>
              <a:t>Had no rights, few possessions, worked hard and died young</a:t>
            </a:r>
          </a:p>
          <a:p>
            <a:pPr lvl="1"/>
            <a:endParaRPr lang="en-US" altLang="en-US" sz="1800">
              <a:latin typeface="Arial Black" charset="0"/>
            </a:endParaRPr>
          </a:p>
          <a:p>
            <a:r>
              <a:rPr lang="en-US" altLang="en-US" sz="1800">
                <a:latin typeface="Arial Black" charset="0"/>
              </a:rPr>
              <a:t>Hereditary nobility and men dominated society</a:t>
            </a:r>
          </a:p>
          <a:p>
            <a:endParaRPr lang="en-US" altLang="en-US" sz="1800">
              <a:latin typeface="Arial Black" charset="0"/>
            </a:endParaRPr>
          </a:p>
          <a:p>
            <a:r>
              <a:rPr lang="en-US" altLang="en-US" sz="1800">
                <a:latin typeface="Arial Black" charset="0"/>
              </a:rPr>
              <a:t>Christianity</a:t>
            </a:r>
          </a:p>
          <a:p>
            <a:pPr lvl="1"/>
            <a:r>
              <a:rPr lang="en-US" altLang="en-US" sz="1800">
                <a:latin typeface="Arial Black" charset="0"/>
              </a:rPr>
              <a:t>Taught people had to be constantly on defense against temptations</a:t>
            </a:r>
          </a:p>
          <a:p>
            <a:pPr lvl="1"/>
            <a:endParaRPr lang="en-US" altLang="en-US" sz="1800">
              <a:latin typeface="Arial Black" charset="0"/>
            </a:endParaRPr>
          </a:p>
          <a:p>
            <a:r>
              <a:rPr lang="en-US" altLang="en-US" sz="1800">
                <a:latin typeface="Arial Black" charset="0"/>
              </a:rPr>
              <a:t>Limits on Economic Opportunity</a:t>
            </a:r>
          </a:p>
          <a:p>
            <a:pPr lvl="1"/>
            <a:r>
              <a:rPr lang="en-US" altLang="en-US" sz="1800">
                <a:latin typeface="Arial Black" charset="0"/>
              </a:rPr>
              <a:t>Manorial obligations to nobility</a:t>
            </a:r>
          </a:p>
          <a:p>
            <a:pPr lvl="1"/>
            <a:r>
              <a:rPr lang="en-US" altLang="en-US" sz="1800">
                <a:latin typeface="Arial Black" charset="0"/>
              </a:rPr>
              <a:t>Guilds controlled trades</a:t>
            </a:r>
          </a:p>
          <a:p>
            <a:pPr lvl="1"/>
            <a:r>
              <a:rPr lang="en-US" altLang="en-US" sz="1800">
                <a:latin typeface="Arial Black" charset="0"/>
              </a:rPr>
              <a:t>Primogeniture limited inheritance rights of land</a:t>
            </a:r>
          </a:p>
        </p:txBody>
      </p:sp>
      <p:pic>
        <p:nvPicPr>
          <p:cNvPr id="60419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1143000"/>
            <a:ext cx="3582988" cy="2185988"/>
          </a:xfrm>
        </p:spPr>
      </p:pic>
      <p:pic>
        <p:nvPicPr>
          <p:cNvPr id="60420" name="Content Placeholder 10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0" y="3505201"/>
            <a:ext cx="2438400" cy="3057525"/>
          </a:xfrm>
        </p:spPr>
      </p:pic>
    </p:spTree>
    <p:extLst>
      <p:ext uri="{BB962C8B-B14F-4D97-AF65-F5344CB8AC3E}">
        <p14:creationId xmlns:p14="http://schemas.microsoft.com/office/powerpoint/2010/main" val="104956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2286000"/>
            <a:ext cx="9144000" cy="37338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b="1" i="1" u="sng">
                <a:solidFill>
                  <a:srgbClr val="A50021"/>
                </a:solidFill>
              </a:rPr>
              <a:t>Political</a:t>
            </a:r>
            <a:r>
              <a:rPr lang="en-US" altLang="en-US" b="1" i="1">
                <a:solidFill>
                  <a:srgbClr val="A50021"/>
                </a:solidFill>
              </a:rPr>
              <a:t>:</a:t>
            </a:r>
            <a:r>
              <a:rPr lang="en-US" altLang="en-US" b="1"/>
              <a:t>  Become a world power through gaining wealth and land.  </a:t>
            </a:r>
            <a:r>
              <a:rPr lang="en-US" altLang="en-US" b="1" i="1" u="sng">
                <a:solidFill>
                  <a:srgbClr val="0000CC"/>
                </a:solidFill>
              </a:rPr>
              <a:t>(GLORY)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i="1" u="sng">
                <a:solidFill>
                  <a:srgbClr val="A50021"/>
                </a:solidFill>
              </a:rPr>
              <a:t>Economic</a:t>
            </a:r>
            <a:r>
              <a:rPr lang="en-US" altLang="en-US" b="1">
                <a:solidFill>
                  <a:srgbClr val="A50021"/>
                </a:solidFill>
              </a:rPr>
              <a:t>:</a:t>
            </a:r>
            <a:r>
              <a:rPr lang="en-US" altLang="en-US" b="1"/>
              <a:t> Search for new trade routes with direct access to Asian/African luxury goods would enrich individuals and their nations  </a:t>
            </a:r>
            <a:r>
              <a:rPr lang="en-US" altLang="en-US" b="1" i="1" u="sng">
                <a:solidFill>
                  <a:srgbClr val="0000CC"/>
                </a:solidFill>
              </a:rPr>
              <a:t>(GOLD)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i="1" u="sng">
                <a:solidFill>
                  <a:srgbClr val="A50021"/>
                </a:solidFill>
              </a:rPr>
              <a:t>Religious</a:t>
            </a:r>
            <a:r>
              <a:rPr lang="en-US" altLang="en-US" b="1" i="1">
                <a:solidFill>
                  <a:srgbClr val="A50021"/>
                </a:solidFill>
              </a:rPr>
              <a:t>:</a:t>
            </a:r>
            <a:r>
              <a:rPr lang="en-US" altLang="en-US" b="1"/>
              <a:t>  spread Christianity and weaken Middle Eastern Muslims.  </a:t>
            </a:r>
            <a:r>
              <a:rPr lang="en-US" altLang="en-US" b="1" i="1" u="sng">
                <a:solidFill>
                  <a:srgbClr val="0000CC"/>
                </a:solidFill>
              </a:rPr>
              <a:t>(GOD)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400">
                <a:latin typeface="Impact" charset="0"/>
              </a:rPr>
              <a:t>The 3 motives </a:t>
            </a:r>
            <a:r>
              <a:rPr lang="en-US" altLang="en-US" sz="4400" u="sng">
                <a:solidFill>
                  <a:srgbClr val="0000CC"/>
                </a:solidFill>
                <a:latin typeface="Impact" charset="0"/>
              </a:rPr>
              <a:t>reinforce</a:t>
            </a:r>
            <a:r>
              <a:rPr lang="en-US" altLang="en-US" sz="4400">
                <a:latin typeface="Impact" charset="0"/>
              </a:rPr>
              <a:t> each other</a:t>
            </a:r>
          </a:p>
        </p:txBody>
      </p:sp>
      <p:pic>
        <p:nvPicPr>
          <p:cNvPr id="61442" name="Picture 6" descr="columbushi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26670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11"/>
          <p:cNvSpPr txBox="1">
            <a:spLocks noChangeArrowheads="1"/>
          </p:cNvSpPr>
          <p:nvPr/>
        </p:nvSpPr>
        <p:spPr bwMode="auto">
          <a:xfrm>
            <a:off x="4343400" y="457200"/>
            <a:ext cx="632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latin typeface="Impact" charset="0"/>
              </a:rPr>
              <a:t>Direct Causes = 3 G’s</a:t>
            </a:r>
          </a:p>
        </p:txBody>
      </p:sp>
    </p:spTree>
    <p:extLst>
      <p:ext uri="{BB962C8B-B14F-4D97-AF65-F5344CB8AC3E}">
        <p14:creationId xmlns:p14="http://schemas.microsoft.com/office/powerpoint/2010/main" val="9149640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562601"/>
            <a:ext cx="8153400" cy="4873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altLang="en-US" b="1"/>
              <a:t>"Did you detect something a little ominous in the way they said, 'See you later'?"</a:t>
            </a:r>
          </a:p>
        </p:txBody>
      </p:sp>
      <p:pic>
        <p:nvPicPr>
          <p:cNvPr id="62467" name="Picture 4" descr="columbus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152400"/>
            <a:ext cx="5026025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54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9320" y="76200"/>
            <a:ext cx="406867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Individual Writing Activity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0" y="599420"/>
            <a:ext cx="8915400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Writing Prompt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Pretend that you are a European living in your home country during the mid-1400s. You want to move and explore a new land with your friends, but your family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doesn</a:t>
            </a: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 want you to leave. In a letter (1 page long), explain to your family</a:t>
            </a:r>
            <a:r>
              <a:rPr lang="is-I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</a:p>
          <a:p>
            <a:pPr marL="514350" indent="-514350">
              <a:buFontTx/>
              <a:buAutoNum type="arabicPeriod"/>
              <a:defRPr/>
            </a:pPr>
            <a:r>
              <a:rPr lang="is-I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is-IS" sz="28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cause</a:t>
            </a:r>
            <a:r>
              <a:rPr lang="is-I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of you leaving them (make sure to use at least </a:t>
            </a:r>
            <a:r>
              <a:rPr lang="is-IS" sz="28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TWO</a:t>
            </a:r>
            <a:r>
              <a:rPr lang="is-I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s-I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 the causes we learned today)</a:t>
            </a:r>
          </a:p>
          <a:p>
            <a:pPr marL="514350" indent="-514350">
              <a:buFontTx/>
              <a:buAutoNum type="arabicPeriod"/>
              <a:defRPr/>
            </a:pPr>
            <a:r>
              <a:rPr lang="is-I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your goals are in this new land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0" y="4724401"/>
            <a:ext cx="876300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**BE CREATIVE! Use as much information from today’s lesson as you can**</a:t>
            </a:r>
          </a:p>
          <a:p>
            <a:pPr algn="ctr" eaLnBrk="1" hangingPunct="1">
              <a:defRPr/>
            </a:pP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sz="32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DUE DATE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TOMORROW, THURSDAY 9/15</a:t>
            </a:r>
            <a:endParaRPr lang="en-US" sz="3200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0820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8519" y="12700"/>
            <a:ext cx="373551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EXIT Assessment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9699" y="696122"/>
            <a:ext cx="8839200" cy="24314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3-5 sentences</a:t>
            </a:r>
            <a:r>
              <a:rPr lang="is-IS" sz="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en-US" sz="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 eaLnBrk="1" hangingPunct="1">
              <a:defRPr/>
            </a:pPr>
            <a:r>
              <a:rPr lang="en-US" sz="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do YOU think was the </a:t>
            </a:r>
            <a:r>
              <a:rPr lang="en-US" sz="38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most</a:t>
            </a:r>
            <a:r>
              <a:rPr lang="en-US" sz="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8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significant reason/cause</a:t>
            </a:r>
            <a:r>
              <a:rPr lang="en-US" sz="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of European exploration to the Americas? </a:t>
            </a:r>
            <a:r>
              <a:rPr lang="en-US" sz="38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Explain</a:t>
            </a:r>
            <a:r>
              <a:rPr lang="en-US" sz="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 </a:t>
            </a:r>
          </a:p>
        </p:txBody>
      </p:sp>
      <p:pic>
        <p:nvPicPr>
          <p:cNvPr id="64515" name="Picture 2" descr="mage result for european exploration to am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1" y="3152775"/>
            <a:ext cx="5345113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1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96864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Arial Black" charset="0"/>
              </a:rPr>
              <a:t>New World Beginnings</a:t>
            </a:r>
            <a:br>
              <a:rPr lang="en-US" altLang="en-US" sz="4000">
                <a:latin typeface="Arial Black" charset="0"/>
              </a:rPr>
            </a:br>
            <a:r>
              <a:rPr lang="en-US" altLang="en-US" sz="4000">
                <a:latin typeface="Arial Black" charset="0"/>
              </a:rPr>
              <a:t>33,000 BC – AD 1769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16002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 Black" charset="0"/>
              </a:rPr>
              <a:t>UNIT 1 – PART 1</a:t>
            </a:r>
          </a:p>
        </p:txBody>
      </p:sp>
      <p:pic>
        <p:nvPicPr>
          <p:cNvPr id="40963" name="Picture 5" descr="mage result for european explo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2209800"/>
            <a:ext cx="61531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0050" y="228600"/>
            <a:ext cx="88392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Today’s AIM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What motivated European exploration and migration to the Americas?  </a:t>
            </a:r>
          </a:p>
        </p:txBody>
      </p:sp>
      <p:pic>
        <p:nvPicPr>
          <p:cNvPr id="41986" name="Picture 2" descr="mage result for european explorations of the amer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2514600"/>
            <a:ext cx="9156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6857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600201"/>
            <a:ext cx="4495800" cy="4525963"/>
          </a:xfrm>
        </p:spPr>
        <p:txBody>
          <a:bodyPr/>
          <a:lstStyle/>
          <a:p>
            <a:pPr eaLnBrk="1" hangingPunct="1"/>
            <a:r>
              <a:rPr lang="en-US" altLang="en-US"/>
              <a:t>The continents split apart from a single, giant land mass about 225 million years ago.</a:t>
            </a:r>
          </a:p>
          <a:p>
            <a:pPr eaLnBrk="1" hangingPunct="1"/>
            <a:r>
              <a:rPr lang="en-US" altLang="en-US"/>
              <a:t>The basic geological shape of North America was born about 10 million years ago.</a:t>
            </a:r>
          </a:p>
        </p:txBody>
      </p:sp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4648200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0257" y="457200"/>
            <a:ext cx="637475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did it all begin??</a:t>
            </a:r>
          </a:p>
        </p:txBody>
      </p:sp>
    </p:spTree>
    <p:extLst>
      <p:ext uri="{BB962C8B-B14F-4D97-AF65-F5344CB8AC3E}">
        <p14:creationId xmlns:p14="http://schemas.microsoft.com/office/powerpoint/2010/main" val="19093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 Black" charset="0"/>
              </a:rPr>
              <a:t>Shaping of North America</a:t>
            </a:r>
          </a:p>
        </p:txBody>
      </p:sp>
      <p:pic>
        <p:nvPicPr>
          <p:cNvPr id="45058" name="Picture 5" descr="migrationroute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3890963"/>
            <a:ext cx="3103563" cy="2247900"/>
          </a:xfrm>
          <a:noFill/>
        </p:spPr>
      </p:pic>
      <p:sp>
        <p:nvSpPr>
          <p:cNvPr id="450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1066800"/>
            <a:ext cx="9144000" cy="2133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1800">
                <a:latin typeface="Arial Black" charset="0"/>
              </a:rPr>
              <a:t>Glaciers shaped geography – creating rivers, Great Lakes, Plains (beginning 2 million years ago)</a:t>
            </a:r>
          </a:p>
          <a:p>
            <a:pPr eaLnBrk="1" hangingPunct="1"/>
            <a:endParaRPr lang="en-US" altLang="en-US" sz="1800">
              <a:latin typeface="Arial Black" charset="0"/>
            </a:endParaRPr>
          </a:p>
          <a:p>
            <a:pPr eaLnBrk="1" hangingPunct="1"/>
            <a:r>
              <a:rPr lang="en-US" altLang="en-US" sz="1800">
                <a:latin typeface="Arial Black" charset="0"/>
              </a:rPr>
              <a:t>Earliest Americans arrived between 11,000 and 35,000 years ago from Asia</a:t>
            </a:r>
          </a:p>
          <a:p>
            <a:pPr lvl="1" eaLnBrk="1" hangingPunct="1"/>
            <a:r>
              <a:rPr lang="en-US" altLang="en-US" sz="1800">
                <a:latin typeface="Arial Black" charset="0"/>
              </a:rPr>
              <a:t>Genetic markers on Y chromosome is shared between Native Americans and Asians</a:t>
            </a:r>
          </a:p>
          <a:p>
            <a:pPr eaLnBrk="1" hangingPunct="1">
              <a:buFontTx/>
              <a:buNone/>
            </a:pPr>
            <a:endParaRPr lang="en-US" altLang="en-US" sz="2000">
              <a:latin typeface="Arial Black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48200" y="3171826"/>
            <a:ext cx="6019800" cy="3686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800" dirty="0">
                <a:solidFill>
                  <a:srgbClr val="FF0000"/>
                </a:solidFill>
                <a:latin typeface="Arial Black" pitchFamily="34" charset="0"/>
              </a:rPr>
              <a:t>Early Migration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FF0000"/>
                </a:solidFill>
                <a:latin typeface="Arial Black" pitchFamily="34" charset="0"/>
              </a:rPr>
              <a:t>First Migration (9,000 years ago)</a:t>
            </a:r>
          </a:p>
          <a:p>
            <a:pPr lvl="1" eaLnBrk="1" hangingPunct="1">
              <a:defRPr/>
            </a:pPr>
            <a:r>
              <a:rPr lang="en-US" sz="1800" dirty="0">
                <a:solidFill>
                  <a:srgbClr val="FF0000"/>
                </a:solidFill>
                <a:latin typeface="Arial Black" pitchFamily="34" charset="0"/>
              </a:rPr>
              <a:t>Walked across </a:t>
            </a:r>
            <a:r>
              <a:rPr lang="en-US" sz="1800" dirty="0" err="1">
                <a:solidFill>
                  <a:srgbClr val="FF0000"/>
                </a:solidFill>
                <a:latin typeface="Arial Black" pitchFamily="34" charset="0"/>
              </a:rPr>
              <a:t>Berengia</a:t>
            </a:r>
            <a:r>
              <a:rPr lang="en-US" sz="1800" dirty="0">
                <a:solidFill>
                  <a:srgbClr val="FF0000"/>
                </a:solidFill>
                <a:latin typeface="Arial Black" pitchFamily="34" charset="0"/>
              </a:rPr>
              <a:t> land bridge</a:t>
            </a:r>
          </a:p>
          <a:p>
            <a:pPr lvl="2" eaLnBrk="1" hangingPunct="1">
              <a:defRPr/>
            </a:pPr>
            <a:r>
              <a:rPr lang="en-US" sz="1800" dirty="0">
                <a:solidFill>
                  <a:srgbClr val="FF0000"/>
                </a:solidFill>
                <a:latin typeface="Arial Black" pitchFamily="34" charset="0"/>
              </a:rPr>
              <a:t>Created during Ice Age because glaciers dropped oceanic levels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FF0000"/>
                </a:solidFill>
                <a:latin typeface="Arial Black" pitchFamily="34" charset="0"/>
              </a:rPr>
              <a:t>Second Migration (8,000 years ago)</a:t>
            </a:r>
          </a:p>
          <a:p>
            <a:pPr lvl="1" eaLnBrk="1" hangingPunct="1">
              <a:defRPr/>
            </a:pPr>
            <a:r>
              <a:rPr lang="en-US" sz="1800" dirty="0">
                <a:solidFill>
                  <a:srgbClr val="FF0000"/>
                </a:solidFill>
                <a:latin typeface="Arial Black" pitchFamily="34" charset="0"/>
              </a:rPr>
              <a:t>Traveled by water</a:t>
            </a:r>
          </a:p>
          <a:p>
            <a:pPr lvl="2" eaLnBrk="1" hangingPunct="1">
              <a:defRPr/>
            </a:pPr>
            <a:r>
              <a:rPr lang="en-US" sz="1800" dirty="0">
                <a:solidFill>
                  <a:srgbClr val="FF0000"/>
                </a:solidFill>
                <a:latin typeface="Arial Black" pitchFamily="34" charset="0"/>
              </a:rPr>
              <a:t>Brought Navajos and Apaches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FF0000"/>
                </a:solidFill>
                <a:latin typeface="Arial Black" pitchFamily="34" charset="0"/>
              </a:rPr>
              <a:t>Third Migration (5,000 years ago)</a:t>
            </a:r>
          </a:p>
          <a:p>
            <a:pPr lvl="1" eaLnBrk="1" hangingPunct="1">
              <a:defRPr/>
            </a:pPr>
            <a:r>
              <a:rPr lang="en-US" sz="1800" dirty="0">
                <a:solidFill>
                  <a:srgbClr val="FF0000"/>
                </a:solidFill>
                <a:latin typeface="Arial Black" pitchFamily="34" charset="0"/>
              </a:rPr>
              <a:t>Traveled by water</a:t>
            </a:r>
          </a:p>
          <a:p>
            <a:pPr lvl="2" eaLnBrk="1" hangingPunct="1">
              <a:defRPr/>
            </a:pPr>
            <a:r>
              <a:rPr lang="en-US" sz="1800" dirty="0">
                <a:solidFill>
                  <a:srgbClr val="FF0000"/>
                </a:solidFill>
                <a:latin typeface="Arial Black" pitchFamily="34" charset="0"/>
              </a:rPr>
              <a:t>Brought  Eskimos (Aleuts and </a:t>
            </a:r>
            <a:r>
              <a:rPr lang="en-US" sz="1800" dirty="0" err="1">
                <a:solidFill>
                  <a:srgbClr val="FF0000"/>
                </a:solidFill>
                <a:latin typeface="Arial Black" pitchFamily="34" charset="0"/>
              </a:rPr>
              <a:t>Inuits</a:t>
            </a:r>
            <a:r>
              <a:rPr lang="en-US" sz="1800" dirty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49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Pre-Columbian America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1"/>
            <a:ext cx="4876800" cy="4602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Bering Straight/Land Bridge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hlink"/>
                </a:solidFill>
              </a:rPr>
              <a:t>Hunters and Gathering</a:t>
            </a:r>
            <a:r>
              <a:rPr lang="en-US" altLang="en-US"/>
              <a:t> people follow herds from Asia over the ice and into the Western Hemisphere.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Evidence of 50,000 year old bones found in South America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pic>
        <p:nvPicPr>
          <p:cNvPr id="46083" name="Picture 4" descr="Landbridge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6" y="1143000"/>
            <a:ext cx="33178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5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 descr="migrationrou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"/>
            <a:ext cx="89916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88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609600"/>
            <a:ext cx="4876800" cy="1447800"/>
          </a:xfrm>
        </p:spPr>
        <p:txBody>
          <a:bodyPr/>
          <a:lstStyle/>
          <a:p>
            <a:pPr eaLnBrk="1" hangingPunct="1"/>
            <a:r>
              <a:rPr lang="en-US" altLang="en-US" sz="2000">
                <a:latin typeface="Arial Black" charset="0"/>
              </a:rPr>
              <a:t>By 1492 – 54 million people live in Americas</a:t>
            </a:r>
          </a:p>
          <a:p>
            <a:pPr eaLnBrk="1" hangingPunct="1"/>
            <a:r>
              <a:rPr lang="en-US" altLang="en-US" sz="2000">
                <a:latin typeface="Arial Black" charset="0"/>
              </a:rPr>
              <a:t>Diverse cultures developed and over 2,000 languages created</a:t>
            </a:r>
          </a:p>
        </p:txBody>
      </p:sp>
      <p:pic>
        <p:nvPicPr>
          <p:cNvPr id="48130" name="Picture 6" descr="map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70"/>
          <a:stretch>
            <a:fillRect/>
          </a:stretch>
        </p:blipFill>
        <p:spPr>
          <a:xfrm>
            <a:off x="1524000" y="2362201"/>
            <a:ext cx="4724400" cy="4252913"/>
          </a:xfrm>
          <a:noFill/>
        </p:spPr>
      </p:pic>
      <p:pic>
        <p:nvPicPr>
          <p:cNvPr id="48131" name="Picture 8" descr="southindian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t="4572" r="4182" b="4863"/>
          <a:stretch>
            <a:fillRect/>
          </a:stretch>
        </p:blipFill>
        <p:spPr>
          <a:xfrm>
            <a:off x="6176964" y="0"/>
            <a:ext cx="4491037" cy="5562600"/>
          </a:xfrm>
          <a:noFill/>
        </p:spPr>
      </p:pic>
      <p:sp>
        <p:nvSpPr>
          <p:cNvPr id="48132" name="Rectangle 9"/>
          <p:cNvSpPr>
            <a:spLocks noChangeArrowheads="1"/>
          </p:cNvSpPr>
          <p:nvPr/>
        </p:nvSpPr>
        <p:spPr bwMode="auto">
          <a:xfrm>
            <a:off x="6096000" y="5638800"/>
            <a:ext cx="457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Arial Black" charset="0"/>
              </a:rPr>
              <a:t>Each tribe adapted to local environment</a:t>
            </a:r>
          </a:p>
        </p:txBody>
      </p:sp>
    </p:spTree>
    <p:extLst>
      <p:ext uri="{BB962C8B-B14F-4D97-AF65-F5344CB8AC3E}">
        <p14:creationId xmlns:p14="http://schemas.microsoft.com/office/powerpoint/2010/main" val="10468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997</Words>
  <Application>Microsoft Macintosh PowerPoint</Application>
  <PresentationFormat>Widescreen</PresentationFormat>
  <Paragraphs>159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 Light</vt:lpstr>
      <vt:lpstr>Arial</vt:lpstr>
      <vt:lpstr>Arial Black</vt:lpstr>
      <vt:lpstr>Calibri</vt:lpstr>
      <vt:lpstr>Impact</vt:lpstr>
      <vt:lpstr>Times New Roman</vt:lpstr>
      <vt:lpstr>Office Theme</vt:lpstr>
      <vt:lpstr>PowerPoint Presentation</vt:lpstr>
      <vt:lpstr>PowerPoint Presentation</vt:lpstr>
      <vt:lpstr>New World Beginnings 33,000 BC – AD 1769</vt:lpstr>
      <vt:lpstr>PowerPoint Presentation</vt:lpstr>
      <vt:lpstr>PowerPoint Presentation</vt:lpstr>
      <vt:lpstr>Shaping of North America</vt:lpstr>
      <vt:lpstr>Pre-Columbian America</vt:lpstr>
      <vt:lpstr>PowerPoint Presentation</vt:lpstr>
      <vt:lpstr>PowerPoint Presentation</vt:lpstr>
      <vt:lpstr>PowerPoint Presentation</vt:lpstr>
      <vt:lpstr>Earliest Americans</vt:lpstr>
      <vt:lpstr>Earliest Americans</vt:lpstr>
      <vt:lpstr>PowerPoint Presentation</vt:lpstr>
      <vt:lpstr>Viking Discoveries</vt:lpstr>
      <vt:lpstr>Causes of Exploration:  THE CRUSADES</vt:lpstr>
      <vt:lpstr>Causes of Exploration:  Marco Polo and Trade</vt:lpstr>
      <vt:lpstr>Causes of Exploration:  Technology</vt:lpstr>
      <vt:lpstr>Causes of Exploration:  Intellectual and Political development</vt:lpstr>
      <vt:lpstr>PowerPoint Presentation</vt:lpstr>
      <vt:lpstr>PowerPoint Presentation</vt:lpstr>
      <vt:lpstr>Causes of Exploration: Conditions in Europe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Demarco Matthew</dc:creator>
  <cp:lastModifiedBy>Demarco Matthew</cp:lastModifiedBy>
  <cp:revision>1</cp:revision>
  <dcterms:created xsi:type="dcterms:W3CDTF">2016-09-22T17:54:45Z</dcterms:created>
  <dcterms:modified xsi:type="dcterms:W3CDTF">2016-09-22T17:56:43Z</dcterms:modified>
</cp:coreProperties>
</file>