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8" r:id="rId2"/>
    <p:sldId id="259" r:id="rId3"/>
    <p:sldId id="260" r:id="rId4"/>
    <p:sldId id="261" r:id="rId5"/>
    <p:sldId id="262" r:id="rId6"/>
    <p:sldId id="264" r:id="rId7"/>
    <p:sldId id="265" r:id="rId8"/>
    <p:sldId id="266" r:id="rId9"/>
    <p:sldId id="268" r:id="rId10"/>
    <p:sldId id="269" r:id="rId11"/>
    <p:sldId id="270" r:id="rId12"/>
    <p:sldId id="272" r:id="rId13"/>
    <p:sldId id="273" r:id="rId14"/>
    <p:sldId id="274" r:id="rId15"/>
    <p:sldId id="275" r:id="rId16"/>
    <p:sldId id="276" r:id="rId17"/>
    <p:sldId id="277"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2"/>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1B94F-BEFB-1B46-9AAE-05DDEF29F5EE}" type="datetimeFigureOut">
              <a:rPr lang="en-US" smtClean="0"/>
              <a:t>9/22/16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F1AED-3031-5548-AA5A-7305E7906492}" type="slidenum">
              <a:rPr lang="en-US" smtClean="0"/>
              <a:t>‹#›</a:t>
            </a:fld>
            <a:endParaRPr lang="en-US"/>
          </a:p>
        </p:txBody>
      </p:sp>
    </p:spTree>
    <p:extLst>
      <p:ext uri="{BB962C8B-B14F-4D97-AF65-F5344CB8AC3E}">
        <p14:creationId xmlns:p14="http://schemas.microsoft.com/office/powerpoint/2010/main" val="41478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Why is it set up the way it is?</a:t>
            </a:r>
          </a:p>
          <a:p>
            <a:r>
              <a:rPr lang="en-US" altLang="en-US">
                <a:latin typeface="Times New Roman" charset="0"/>
                <a:ea typeface="MS PGothic" charset="-128"/>
              </a:rPr>
              <a:t>Courtesy of Historic Jamestown</a:t>
            </a: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fld id="{06717497-DFE6-6644-8AC7-434DA42BE947}" type="slidenum">
              <a:rPr lang="en-US" altLang="en-US" sz="1200"/>
              <a:pPr/>
              <a:t>2</a:t>
            </a:fld>
            <a:endParaRPr lang="en-US" altLang="en-US" sz="1200"/>
          </a:p>
        </p:txBody>
      </p:sp>
    </p:spTree>
    <p:extLst>
      <p:ext uri="{BB962C8B-B14F-4D97-AF65-F5344CB8AC3E}">
        <p14:creationId xmlns:p14="http://schemas.microsoft.com/office/powerpoint/2010/main" val="269127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fld id="{CB16C28D-DCB2-DD4C-BFAB-41C8C84AB2E8}" type="slidenum">
              <a:rPr lang="en-US" altLang="en-US" sz="1200"/>
              <a:pPr/>
              <a:t>15</a:t>
            </a:fld>
            <a:endParaRPr lang="en-US" altLang="en-US" sz="1200"/>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charset="0"/>
                <a:ea typeface="MS PGothic" charset="-128"/>
              </a:rPr>
              <a:t>Source: Wikipedia Commons</a:t>
            </a:r>
          </a:p>
        </p:txBody>
      </p:sp>
    </p:spTree>
    <p:extLst>
      <p:ext uri="{BB962C8B-B14F-4D97-AF65-F5344CB8AC3E}">
        <p14:creationId xmlns:p14="http://schemas.microsoft.com/office/powerpoint/2010/main" val="307382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fld id="{FF5D1C98-6A0B-9042-B007-CC85985CA50F}" type="slidenum">
              <a:rPr lang="en-US" altLang="en-US" sz="1200">
                <a:latin typeface="Arial" charset="0"/>
                <a:ea typeface="ＭＳ Ｐゴシック" charset="-128"/>
                <a:cs typeface="ＭＳ Ｐゴシック" charset="-128"/>
              </a:rPr>
              <a:pPr/>
              <a:t>16</a:t>
            </a:fld>
            <a:endParaRPr lang="en-US" altLang="en-US" sz="1200">
              <a:latin typeface="Arial" charset="0"/>
              <a:ea typeface="ＭＳ Ｐゴシック" charset="-128"/>
              <a:cs typeface="ＭＳ Ｐゴシック" charset="-128"/>
            </a:endParaRPr>
          </a:p>
        </p:txBody>
      </p:sp>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108008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fld id="{9850CA70-9D1B-5E4E-B6D1-9811E76C5D1E}" type="slidenum">
              <a:rPr lang="en-US" altLang="en-US" sz="1200"/>
              <a:pPr/>
              <a:t>17</a:t>
            </a:fld>
            <a:endParaRPr lang="en-US" altLang="en-US" sz="1200"/>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charset="0"/>
                <a:ea typeface="MS PGothic" charset="-128"/>
              </a:rPr>
              <a:t>Wikipedia Commons</a:t>
            </a:r>
          </a:p>
        </p:txBody>
      </p:sp>
    </p:spTree>
    <p:extLst>
      <p:ext uri="{BB962C8B-B14F-4D97-AF65-F5344CB8AC3E}">
        <p14:creationId xmlns:p14="http://schemas.microsoft.com/office/powerpoint/2010/main" val="154342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fld id="{B59A72E5-7367-E142-BC57-26083D0085CF}" type="slidenum">
              <a:rPr lang="en-US" altLang="en-US" sz="1200"/>
              <a:pPr/>
              <a:t>18</a:t>
            </a:fld>
            <a:endParaRPr lang="en-US" altLang="en-US" sz="1200"/>
          </a:p>
        </p:txBody>
      </p:sp>
      <p:sp>
        <p:nvSpPr>
          <p:cNvPr id="79874"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50949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fld id="{AE13A2FA-1B55-BE4E-AAAD-42C7A158231A}" type="slidenum">
              <a:rPr lang="en-US" altLang="en-US" sz="1200">
                <a:latin typeface="Arial" charset="0"/>
                <a:ea typeface="ＭＳ Ｐゴシック" charset="-128"/>
                <a:cs typeface="ＭＳ Ｐゴシック" charset="-128"/>
              </a:rPr>
              <a:pPr/>
              <a:t>5</a:t>
            </a:fld>
            <a:endParaRPr lang="en-US" altLang="en-US" sz="1200">
              <a:latin typeface="Arial" charset="0"/>
              <a:ea typeface="ＭＳ Ｐゴシック" charset="-128"/>
              <a:cs typeface="ＭＳ Ｐゴシック" charset="-128"/>
            </a:endParaRPr>
          </a:p>
        </p:txBody>
      </p:sp>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65137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fld id="{22ADD7DF-F4BA-6C4A-8958-4FF0F2A46614}" type="slidenum">
              <a:rPr lang="en-US" altLang="en-US" sz="1200">
                <a:latin typeface="Arial" charset="0"/>
                <a:ea typeface="ＭＳ Ｐゴシック" charset="-128"/>
                <a:cs typeface="ＭＳ Ｐゴシック" charset="-128"/>
              </a:rPr>
              <a:pPr/>
              <a:t>6</a:t>
            </a:fld>
            <a:endParaRPr lang="en-US" altLang="en-US" sz="1200">
              <a:latin typeface="Arial" charset="0"/>
              <a:ea typeface="ＭＳ Ｐゴシック" charset="-128"/>
              <a:cs typeface="ＭＳ Ｐゴシック" charset="-128"/>
            </a:endParaRPr>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81259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fld id="{00776C87-D3C8-6840-989B-342788B8A25D}" type="slidenum">
              <a:rPr lang="en-US" altLang="en-US" sz="1200"/>
              <a:pPr/>
              <a:t>7</a:t>
            </a:fld>
            <a:endParaRPr lang="en-US" altLang="en-US" sz="1200"/>
          </a:p>
        </p:txBody>
      </p:sp>
      <p:sp>
        <p:nvSpPr>
          <p:cNvPr id="56322"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7005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fld id="{BD0B0968-D279-0F47-8F5E-95E74FAE46C1}" type="slidenum">
              <a:rPr lang="en-US" altLang="en-US" sz="1200"/>
              <a:pPr/>
              <a:t>10</a:t>
            </a:fld>
            <a:endParaRPr lang="en-US" altLang="en-US" sz="1200"/>
          </a:p>
        </p:txBody>
      </p:sp>
      <p:sp>
        <p:nvSpPr>
          <p:cNvPr id="624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651250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fld id="{172C74D1-9F2B-694F-A961-8F5A0CDCB817}" type="slidenum">
              <a:rPr lang="en-US" altLang="en-US" sz="1200"/>
              <a:pPr/>
              <a:t>11</a:t>
            </a:fld>
            <a:endParaRPr lang="en-US" altLang="en-US" sz="1200"/>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charset="0"/>
                <a:ea typeface="MS PGothic" charset="-128"/>
              </a:rPr>
              <a:t>Source: National Portrait Gallery, London        Source: National Park Service</a:t>
            </a:r>
          </a:p>
        </p:txBody>
      </p:sp>
    </p:spTree>
    <p:extLst>
      <p:ext uri="{BB962C8B-B14F-4D97-AF65-F5344CB8AC3E}">
        <p14:creationId xmlns:p14="http://schemas.microsoft.com/office/powerpoint/2010/main" val="25746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fld id="{51ED640D-92BE-8E4E-8E4F-7D8528D85361}" type="slidenum">
              <a:rPr lang="en-US" altLang="en-US" sz="1200">
                <a:latin typeface="Arial" charset="0"/>
                <a:ea typeface="ＭＳ Ｐゴシック" charset="-128"/>
                <a:cs typeface="ＭＳ Ｐゴシック" charset="-128"/>
              </a:rPr>
              <a:pPr/>
              <a:t>12</a:t>
            </a:fld>
            <a:endParaRPr lang="en-US" altLang="en-US" sz="1200">
              <a:latin typeface="Arial" charset="0"/>
              <a:ea typeface="ＭＳ Ｐゴシック" charset="-128"/>
              <a:cs typeface="ＭＳ Ｐゴシック" charset="-128"/>
            </a:endParaRPr>
          </a:p>
        </p:txBody>
      </p:sp>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1975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fld id="{F1985B73-27E0-EB4F-B97C-196D095FAD08}" type="slidenum">
              <a:rPr lang="en-US" altLang="en-US" sz="1200"/>
              <a:pPr/>
              <a:t>13</a:t>
            </a:fld>
            <a:endParaRPr lang="en-US" altLang="en-US" sz="1200"/>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charset="0"/>
                <a:ea typeface="MS PGothic" charset="-128"/>
              </a:rPr>
              <a:t>Courtesy of National Park Service</a:t>
            </a:r>
          </a:p>
        </p:txBody>
      </p:sp>
    </p:spTree>
    <p:extLst>
      <p:ext uri="{BB962C8B-B14F-4D97-AF65-F5344CB8AC3E}">
        <p14:creationId xmlns:p14="http://schemas.microsoft.com/office/powerpoint/2010/main" val="77152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fld id="{3149A3A0-B53B-FC42-A8E1-FBA647EF2CED}" type="slidenum">
              <a:rPr lang="en-US" altLang="en-US" sz="1200"/>
              <a:pPr/>
              <a:t>14</a:t>
            </a:fld>
            <a:endParaRPr lang="en-US" altLang="en-US" sz="1200"/>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charset="0"/>
                <a:ea typeface="MS PGothic" charset="-128"/>
              </a:rPr>
              <a:t>Images are in the public domain</a:t>
            </a:r>
          </a:p>
        </p:txBody>
      </p:sp>
    </p:spTree>
    <p:extLst>
      <p:ext uri="{BB962C8B-B14F-4D97-AF65-F5344CB8AC3E}">
        <p14:creationId xmlns:p14="http://schemas.microsoft.com/office/powerpoint/2010/main" val="28684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5A2FDB-EE80-4044-8763-E379B161F559}" type="datetimeFigureOut">
              <a:rPr lang="en-US" smtClean="0"/>
              <a:t>9/22/16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CCD3-E866-6A43-A007-04DFFEF7A487}" type="slidenum">
              <a:rPr lang="en-US" smtClean="0"/>
              <a:t>‹#›</a:t>
            </a:fld>
            <a:endParaRPr lang="en-US"/>
          </a:p>
        </p:txBody>
      </p:sp>
    </p:spTree>
    <p:extLst>
      <p:ext uri="{BB962C8B-B14F-4D97-AF65-F5344CB8AC3E}">
        <p14:creationId xmlns:p14="http://schemas.microsoft.com/office/powerpoint/2010/main" val="131289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A2FDB-EE80-4044-8763-E379B161F559}" type="datetimeFigureOut">
              <a:rPr lang="en-US" smtClean="0"/>
              <a:t>9/22/16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CCD3-E866-6A43-A007-04DFFEF7A487}" type="slidenum">
              <a:rPr lang="en-US" smtClean="0"/>
              <a:t>‹#›</a:t>
            </a:fld>
            <a:endParaRPr lang="en-US"/>
          </a:p>
        </p:txBody>
      </p:sp>
    </p:spTree>
    <p:extLst>
      <p:ext uri="{BB962C8B-B14F-4D97-AF65-F5344CB8AC3E}">
        <p14:creationId xmlns:p14="http://schemas.microsoft.com/office/powerpoint/2010/main" val="106198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A2FDB-EE80-4044-8763-E379B161F559}" type="datetimeFigureOut">
              <a:rPr lang="en-US" smtClean="0"/>
              <a:t>9/22/16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CCD3-E866-6A43-A007-04DFFEF7A487}" type="slidenum">
              <a:rPr lang="en-US" smtClean="0"/>
              <a:t>‹#›</a:t>
            </a:fld>
            <a:endParaRPr lang="en-US"/>
          </a:p>
        </p:txBody>
      </p:sp>
    </p:spTree>
    <p:extLst>
      <p:ext uri="{BB962C8B-B14F-4D97-AF65-F5344CB8AC3E}">
        <p14:creationId xmlns:p14="http://schemas.microsoft.com/office/powerpoint/2010/main" val="1118734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2F9DBB-5C66-4E4C-91FC-5FECB1894E64}" type="slidenum">
              <a:rPr lang="en-US" altLang="en-US"/>
              <a:pPr>
                <a:defRPr/>
              </a:pPr>
              <a:t>‹#›</a:t>
            </a:fld>
            <a:endParaRPr lang="en-US" altLang="en-US"/>
          </a:p>
        </p:txBody>
      </p:sp>
    </p:spTree>
    <p:extLst>
      <p:ext uri="{BB962C8B-B14F-4D97-AF65-F5344CB8AC3E}">
        <p14:creationId xmlns:p14="http://schemas.microsoft.com/office/powerpoint/2010/main" val="104492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A2FDB-EE80-4044-8763-E379B161F559}" type="datetimeFigureOut">
              <a:rPr lang="en-US" smtClean="0"/>
              <a:t>9/22/16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CCD3-E866-6A43-A007-04DFFEF7A487}" type="slidenum">
              <a:rPr lang="en-US" smtClean="0"/>
              <a:t>‹#›</a:t>
            </a:fld>
            <a:endParaRPr lang="en-US"/>
          </a:p>
        </p:txBody>
      </p:sp>
    </p:spTree>
    <p:extLst>
      <p:ext uri="{BB962C8B-B14F-4D97-AF65-F5344CB8AC3E}">
        <p14:creationId xmlns:p14="http://schemas.microsoft.com/office/powerpoint/2010/main" val="132943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5A2FDB-EE80-4044-8763-E379B161F559}" type="datetimeFigureOut">
              <a:rPr lang="en-US" smtClean="0"/>
              <a:t>9/22/16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CCD3-E866-6A43-A007-04DFFEF7A487}" type="slidenum">
              <a:rPr lang="en-US" smtClean="0"/>
              <a:t>‹#›</a:t>
            </a:fld>
            <a:endParaRPr lang="en-US"/>
          </a:p>
        </p:txBody>
      </p:sp>
    </p:spTree>
    <p:extLst>
      <p:ext uri="{BB962C8B-B14F-4D97-AF65-F5344CB8AC3E}">
        <p14:creationId xmlns:p14="http://schemas.microsoft.com/office/powerpoint/2010/main" val="145658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5A2FDB-EE80-4044-8763-E379B161F559}" type="datetimeFigureOut">
              <a:rPr lang="en-US" smtClean="0"/>
              <a:t>9/22/16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2CCD3-E866-6A43-A007-04DFFEF7A487}" type="slidenum">
              <a:rPr lang="en-US" smtClean="0"/>
              <a:t>‹#›</a:t>
            </a:fld>
            <a:endParaRPr lang="en-US"/>
          </a:p>
        </p:txBody>
      </p:sp>
    </p:spTree>
    <p:extLst>
      <p:ext uri="{BB962C8B-B14F-4D97-AF65-F5344CB8AC3E}">
        <p14:creationId xmlns:p14="http://schemas.microsoft.com/office/powerpoint/2010/main" val="167486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5A2FDB-EE80-4044-8763-E379B161F559}" type="datetimeFigureOut">
              <a:rPr lang="en-US" smtClean="0"/>
              <a:t>9/22/16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2CCD3-E866-6A43-A007-04DFFEF7A487}" type="slidenum">
              <a:rPr lang="en-US" smtClean="0"/>
              <a:t>‹#›</a:t>
            </a:fld>
            <a:endParaRPr lang="en-US"/>
          </a:p>
        </p:txBody>
      </p:sp>
    </p:spTree>
    <p:extLst>
      <p:ext uri="{BB962C8B-B14F-4D97-AF65-F5344CB8AC3E}">
        <p14:creationId xmlns:p14="http://schemas.microsoft.com/office/powerpoint/2010/main" val="16087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5A2FDB-EE80-4044-8763-E379B161F559}" type="datetimeFigureOut">
              <a:rPr lang="en-US" smtClean="0"/>
              <a:t>9/22/16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2CCD3-E866-6A43-A007-04DFFEF7A487}" type="slidenum">
              <a:rPr lang="en-US" smtClean="0"/>
              <a:t>‹#›</a:t>
            </a:fld>
            <a:endParaRPr lang="en-US"/>
          </a:p>
        </p:txBody>
      </p:sp>
    </p:spTree>
    <p:extLst>
      <p:ext uri="{BB962C8B-B14F-4D97-AF65-F5344CB8AC3E}">
        <p14:creationId xmlns:p14="http://schemas.microsoft.com/office/powerpoint/2010/main" val="21816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A2FDB-EE80-4044-8763-E379B161F559}" type="datetimeFigureOut">
              <a:rPr lang="en-US" smtClean="0"/>
              <a:t>9/22/16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A2CCD3-E866-6A43-A007-04DFFEF7A487}" type="slidenum">
              <a:rPr lang="en-US" smtClean="0"/>
              <a:t>‹#›</a:t>
            </a:fld>
            <a:endParaRPr lang="en-US"/>
          </a:p>
        </p:txBody>
      </p:sp>
    </p:spTree>
    <p:extLst>
      <p:ext uri="{BB962C8B-B14F-4D97-AF65-F5344CB8AC3E}">
        <p14:creationId xmlns:p14="http://schemas.microsoft.com/office/powerpoint/2010/main" val="93157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A2FDB-EE80-4044-8763-E379B161F559}" type="datetimeFigureOut">
              <a:rPr lang="en-US" smtClean="0"/>
              <a:t>9/22/16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2CCD3-E866-6A43-A007-04DFFEF7A487}" type="slidenum">
              <a:rPr lang="en-US" smtClean="0"/>
              <a:t>‹#›</a:t>
            </a:fld>
            <a:endParaRPr lang="en-US"/>
          </a:p>
        </p:txBody>
      </p:sp>
    </p:spTree>
    <p:extLst>
      <p:ext uri="{BB962C8B-B14F-4D97-AF65-F5344CB8AC3E}">
        <p14:creationId xmlns:p14="http://schemas.microsoft.com/office/powerpoint/2010/main" val="187162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A2FDB-EE80-4044-8763-E379B161F559}" type="datetimeFigureOut">
              <a:rPr lang="en-US" smtClean="0"/>
              <a:t>9/22/16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2CCD3-E866-6A43-A007-04DFFEF7A487}" type="slidenum">
              <a:rPr lang="en-US" smtClean="0"/>
              <a:t>‹#›</a:t>
            </a:fld>
            <a:endParaRPr lang="en-US"/>
          </a:p>
        </p:txBody>
      </p:sp>
    </p:spTree>
    <p:extLst>
      <p:ext uri="{BB962C8B-B14F-4D97-AF65-F5344CB8AC3E}">
        <p14:creationId xmlns:p14="http://schemas.microsoft.com/office/powerpoint/2010/main" val="725105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A2FDB-EE80-4044-8763-E379B161F559}" type="datetimeFigureOut">
              <a:rPr lang="en-US" smtClean="0"/>
              <a:t>9/22/16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2CCD3-E866-6A43-A007-04DFFEF7A487}" type="slidenum">
              <a:rPr lang="en-US" smtClean="0"/>
              <a:t>‹#›</a:t>
            </a:fld>
            <a:endParaRPr lang="en-US"/>
          </a:p>
        </p:txBody>
      </p:sp>
    </p:spTree>
    <p:extLst>
      <p:ext uri="{BB962C8B-B14F-4D97-AF65-F5344CB8AC3E}">
        <p14:creationId xmlns:p14="http://schemas.microsoft.com/office/powerpoint/2010/main" val="1655507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hyperlink" Target="file:////upload.wikimedia.org/wikipedia/commons/7/7b/John_Smith_after_Simon_De_Passe.jpg" TargetMode="External"/><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png"/><Relationship Id="rId5" Type="http://schemas.openxmlformats.org/officeDocument/2006/relationships/slide" Target="slide14.xml"/><Relationship Id="rId6" Type="http://schemas.openxmlformats.org/officeDocument/2006/relationships/image" Target="../media/image5.jpeg"/><Relationship Id="rId7" Type="http://schemas.openxmlformats.org/officeDocument/2006/relationships/slide" Target="slide6.xml"/><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s://www.youtube.com/watch?v=ssS6UoBoiuc"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85800"/>
            <a:ext cx="8305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699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descr="lg_jamestown-165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300288"/>
            <a:ext cx="5181600"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5"/>
          <p:cNvSpPr>
            <a:spLocks noChangeArrowheads="1"/>
          </p:cNvSpPr>
          <p:nvPr/>
        </p:nvSpPr>
        <p:spPr bwMode="auto">
          <a:xfrm>
            <a:off x="7239000" y="1872170"/>
            <a:ext cx="34451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r>
              <a:rPr lang="en-US" altLang="en-US" b="1"/>
              <a:t>Jamestown 1650's</a:t>
            </a:r>
            <a:r>
              <a:rPr lang="en-US" altLang="en-US"/>
              <a:t> </a:t>
            </a:r>
          </a:p>
        </p:txBody>
      </p:sp>
      <p:pic>
        <p:nvPicPr>
          <p:cNvPr id="61443" name="Picture 7" descr="jamtow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
            <a:ext cx="40671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1"/>
          <p:cNvSpPr txBox="1">
            <a:spLocks noChangeArrowheads="1"/>
          </p:cNvSpPr>
          <p:nvPr/>
        </p:nvSpPr>
        <p:spPr bwMode="auto">
          <a:xfrm>
            <a:off x="5562600" y="304801"/>
            <a:ext cx="4267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r>
              <a:rPr lang="en-US" altLang="en-US"/>
              <a:t>How did they go from</a:t>
            </a:r>
          </a:p>
          <a:p>
            <a:r>
              <a:rPr lang="en-US" altLang="en-US"/>
              <a:t>this…to this… </a:t>
            </a:r>
          </a:p>
        </p:txBody>
      </p:sp>
      <p:sp>
        <p:nvSpPr>
          <p:cNvPr id="3" name="Curved Left Arrow 2"/>
          <p:cNvSpPr/>
          <p:nvPr/>
        </p:nvSpPr>
        <p:spPr>
          <a:xfrm>
            <a:off x="5638800" y="1295400"/>
            <a:ext cx="609600" cy="990600"/>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 name="Curved Down Arrow 3"/>
          <p:cNvSpPr/>
          <p:nvPr/>
        </p:nvSpPr>
        <p:spPr>
          <a:xfrm rot="3846531">
            <a:off x="8188023" y="984301"/>
            <a:ext cx="1066800" cy="914400"/>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958081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576888" y="0"/>
            <a:ext cx="48006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5288" indent="-395288">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pPr eaLnBrk="1" hangingPunct="1">
              <a:spcBef>
                <a:spcPct val="50000"/>
              </a:spcBef>
            </a:pPr>
            <a:r>
              <a:rPr lang="en-US" altLang="en-US" b="1">
                <a:latin typeface="Garamond" charset="0"/>
              </a:rPr>
              <a:t>Captain John Smith </a:t>
            </a:r>
            <a:r>
              <a:rPr lang="en-US" altLang="en-US">
                <a:latin typeface="Garamond" charset="0"/>
              </a:rPr>
              <a:t>reorganized the colony beginning in 1608: </a:t>
            </a:r>
            <a:endParaRPr lang="en-US" altLang="ja-JP" b="1">
              <a:latin typeface="Goudy Old Style" charset="0"/>
            </a:endParaRPr>
          </a:p>
          <a:p>
            <a:pPr>
              <a:spcBef>
                <a:spcPct val="50000"/>
              </a:spcBef>
              <a:buFont typeface="Wingdings" charset="2"/>
              <a:buChar char="Ø"/>
            </a:pPr>
            <a:r>
              <a:rPr lang="en-US" altLang="en-US"/>
              <a:t>He forced settlers to work</a:t>
            </a:r>
            <a:r>
              <a:rPr lang="en-US" altLang="en-US" b="1"/>
              <a:t> </a:t>
            </a:r>
            <a:r>
              <a:rPr lang="en-US" altLang="en-US" b="1" u="sng"/>
              <a:t>harder</a:t>
            </a:r>
            <a:r>
              <a:rPr lang="en-US" altLang="en-US"/>
              <a:t> and to build</a:t>
            </a:r>
            <a:r>
              <a:rPr lang="en-US" altLang="en-US" b="1"/>
              <a:t> </a:t>
            </a:r>
            <a:r>
              <a:rPr lang="en-US" altLang="en-US" b="1" u="sng"/>
              <a:t>houses</a:t>
            </a:r>
            <a:endParaRPr lang="en-US" altLang="en-US"/>
          </a:p>
          <a:p>
            <a:pPr>
              <a:spcBef>
                <a:spcPct val="50000"/>
              </a:spcBef>
              <a:buFont typeface="Wingdings" charset="2"/>
              <a:buChar char="Ø"/>
            </a:pPr>
            <a:r>
              <a:rPr lang="en-US" altLang="en-US"/>
              <a:t>Rewarded good workers with </a:t>
            </a:r>
            <a:r>
              <a:rPr lang="en-US" altLang="en-US" b="1" u="sng"/>
              <a:t>food</a:t>
            </a:r>
          </a:p>
          <a:p>
            <a:pPr eaLnBrk="1" hangingPunct="1">
              <a:spcBef>
                <a:spcPct val="50000"/>
              </a:spcBef>
            </a:pPr>
            <a:endParaRPr lang="en-US" altLang="ja-JP" b="1">
              <a:latin typeface="Goudy Old Style" charset="0"/>
            </a:endParaRPr>
          </a:p>
          <a:p>
            <a:pPr eaLnBrk="1" hangingPunct="1">
              <a:spcBef>
                <a:spcPct val="50000"/>
              </a:spcBef>
            </a:pPr>
            <a:r>
              <a:rPr lang="en-US" altLang="en-US"/>
              <a:t>		</a:t>
            </a:r>
            <a:endParaRPr lang="en-US" altLang="en-US" b="1"/>
          </a:p>
        </p:txBody>
      </p:sp>
      <p:sp>
        <p:nvSpPr>
          <p:cNvPr id="23556" name="Text Box 5"/>
          <p:cNvSpPr txBox="1">
            <a:spLocks noChangeArrowheads="1"/>
          </p:cNvSpPr>
          <p:nvPr/>
        </p:nvSpPr>
        <p:spPr bwMode="auto">
          <a:xfrm>
            <a:off x="2667000" y="5715001"/>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pPr algn="ctr" eaLnBrk="1" hangingPunct="1">
              <a:spcBef>
                <a:spcPct val="50000"/>
              </a:spcBef>
            </a:pPr>
            <a:r>
              <a:rPr lang="ja-JP" altLang="en-US" sz="3600" b="1" i="1"/>
              <a:t>“</a:t>
            </a:r>
            <a:r>
              <a:rPr lang="en-US" altLang="ja-JP" sz="3600" b="1" i="1"/>
              <a:t>He who does not work, shall not eat!</a:t>
            </a:r>
            <a:r>
              <a:rPr lang="ja-JP" altLang="en-US" sz="3600" b="1" i="1"/>
              <a:t>”</a:t>
            </a:r>
            <a:endParaRPr lang="en-US" altLang="en-US" sz="3600" b="1" i="1"/>
          </a:p>
        </p:txBody>
      </p:sp>
      <p:pic>
        <p:nvPicPr>
          <p:cNvPr id="63491" name="Picture 7" descr="File:John Smith after Simon De Pass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58789"/>
            <a:ext cx="3062288"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38767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anim calcmode="lin" valueType="num">
                                      <p:cBhvr additive="base">
                                        <p:cTn id="7" dur="5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4">
                                            <p:txEl>
                                              <p:pRg st="2" end="2"/>
                                            </p:txEl>
                                          </p:spTgt>
                                        </p:tgtEl>
                                        <p:attrNameLst>
                                          <p:attrName>style.visibility</p:attrName>
                                        </p:attrNameLst>
                                      </p:cBhvr>
                                      <p:to>
                                        <p:strVal val="visible"/>
                                      </p:to>
                                    </p:set>
                                    <p:anim calcmode="lin" valueType="num">
                                      <p:cBhvr additive="base">
                                        <p:cTn id="13" dur="5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3556"/>
                                        </p:tgtEl>
                                        <p:attrNameLst>
                                          <p:attrName>style.visibility</p:attrName>
                                        </p:attrNameLst>
                                      </p:cBhvr>
                                      <p:to>
                                        <p:strVal val="visible"/>
                                      </p:to>
                                    </p:set>
                                    <p:animEffect transition="in" filter="dissolve">
                                      <p:cBhvr>
                                        <p:cTn id="19"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P spid="2355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6" descr="john-smith-a-captive-among-native-americans-of-virginia-colony-c-1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84188"/>
            <a:ext cx="50292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2" name="Picture 6" descr="mage result for john smith and nati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2225"/>
            <a:ext cx="44958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52601" y="5220301"/>
            <a:ext cx="8839199" cy="1446550"/>
          </a:xfrm>
          <a:prstGeom prst="rect">
            <a:avLst/>
          </a:prstGeom>
          <a:noFill/>
        </p:spPr>
        <p:txBody>
          <a:bodyPr>
            <a:spAutoFit/>
          </a:bodyPr>
          <a:lstStyle/>
          <a:p>
            <a:pPr algn="ctr">
              <a:defRPr/>
            </a:pPr>
            <a:r>
              <a:rPr lang="en-US"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Which view of John Smith would lead to more success?</a:t>
            </a:r>
          </a:p>
        </p:txBody>
      </p:sp>
    </p:spTree>
    <p:extLst>
      <p:ext uri="{BB962C8B-B14F-4D97-AF65-F5344CB8AC3E}">
        <p14:creationId xmlns:p14="http://schemas.microsoft.com/office/powerpoint/2010/main" val="656645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3"/>
          <p:cNvSpPr>
            <a:spLocks noGrp="1" noChangeArrowheads="1"/>
          </p:cNvSpPr>
          <p:nvPr>
            <p:ph type="body" sz="half" idx="1"/>
          </p:nvPr>
        </p:nvSpPr>
        <p:spPr>
          <a:xfrm>
            <a:off x="2590800" y="76200"/>
            <a:ext cx="8077200" cy="5791200"/>
          </a:xfrm>
        </p:spPr>
        <p:txBody>
          <a:bodyPr/>
          <a:lstStyle/>
          <a:p>
            <a:pPr marL="0" indent="-461963">
              <a:buNone/>
            </a:pPr>
            <a:r>
              <a:rPr lang="en-US" altLang="en-US" sz="2600">
                <a:ea typeface="MS PGothic" charset="-128"/>
              </a:rPr>
              <a:t>Smith’s leadership helped Jamestown survive the </a:t>
            </a:r>
            <a:r>
              <a:rPr lang="ja-JP" altLang="en-US" sz="2600">
                <a:ea typeface="MS PGothic" charset="-128"/>
              </a:rPr>
              <a:t>“</a:t>
            </a:r>
            <a:r>
              <a:rPr lang="en-US" altLang="ja-JP" sz="2600" b="1" i="1">
                <a:ea typeface="MS PGothic" charset="-128"/>
              </a:rPr>
              <a:t>starving time</a:t>
            </a:r>
            <a:r>
              <a:rPr lang="en-US" altLang="ja-JP" sz="2600">
                <a:ea typeface="MS PGothic" charset="-128"/>
              </a:rPr>
              <a:t>.</a:t>
            </a:r>
            <a:r>
              <a:rPr lang="ja-JP" altLang="en-US" sz="2600">
                <a:ea typeface="MS PGothic" charset="-128"/>
              </a:rPr>
              <a:t>”</a:t>
            </a:r>
            <a:endParaRPr lang="en-US" altLang="ja-JP" sz="2600">
              <a:ea typeface="MS PGothic" charset="-128"/>
            </a:endParaRPr>
          </a:p>
          <a:p>
            <a:pPr marL="0" indent="-461963">
              <a:buFont typeface="Wingdings" charset="2"/>
              <a:buChar char="Ø"/>
            </a:pPr>
            <a:r>
              <a:rPr lang="en-US" altLang="en-US" sz="2600">
                <a:ea typeface="MS PGothic" charset="-128"/>
              </a:rPr>
              <a:t>Smith was kidnapped in Dec. 1607 by </a:t>
            </a:r>
            <a:r>
              <a:rPr lang="en-US" altLang="en-US" sz="2600" b="1">
                <a:ea typeface="MS PGothic" charset="-128"/>
              </a:rPr>
              <a:t>Powhatans</a:t>
            </a:r>
            <a:r>
              <a:rPr lang="en-US" altLang="en-US" sz="2600">
                <a:ea typeface="MS PGothic" charset="-128"/>
              </a:rPr>
              <a:t> led by Chief Powhatan who subjected Smith to a what may have been a mock execution. </a:t>
            </a:r>
          </a:p>
          <a:p>
            <a:pPr marL="0" indent="-461963">
              <a:buFont typeface="Wingdings" charset="2"/>
              <a:buChar char="Ø"/>
            </a:pPr>
            <a:r>
              <a:rPr lang="en-US" altLang="en-US" sz="2600">
                <a:ea typeface="MS PGothic" charset="-128"/>
              </a:rPr>
              <a:t>Smith was perhaps "saved" by </a:t>
            </a:r>
            <a:r>
              <a:rPr lang="en-US" altLang="en-US" sz="2600" b="1">
                <a:ea typeface="MS PGothic" charset="-128"/>
              </a:rPr>
              <a:t>Pocahontas, </a:t>
            </a:r>
            <a:r>
              <a:rPr lang="en-US" altLang="en-US" sz="2600">
                <a:ea typeface="MS PGothic" charset="-128"/>
              </a:rPr>
              <a:t>Powhatan's daughter, when she was only 12-years old. </a:t>
            </a:r>
          </a:p>
        </p:txBody>
      </p:sp>
      <p:pic>
        <p:nvPicPr>
          <p:cNvPr id="68610" name="Picture 2" descr="mage result for john smith and na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436938"/>
            <a:ext cx="4554538"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99508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pocah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1594619"/>
            <a:ext cx="4038600" cy="5192486"/>
          </a:xfrm>
          <a:prstGeom prst="rect">
            <a:avLst/>
          </a:prstGeom>
          <a:ln>
            <a:noFill/>
          </a:ln>
          <a:effectLst>
            <a:softEdge rad="112500"/>
          </a:effectLst>
          <a:extLst>
            <a:ext uri="{909E8E84-426E-40dd-AFC4-6F175D3DCCD1}"/>
            <a:ext uri="{91240B29-F687-4f45-9708-019B960494DF}"/>
          </a:extLst>
        </p:spPr>
      </p:pic>
      <p:sp>
        <p:nvSpPr>
          <p:cNvPr id="70658" name="Text Box 6"/>
          <p:cNvSpPr txBox="1">
            <a:spLocks noChangeArrowheads="1"/>
          </p:cNvSpPr>
          <p:nvPr/>
        </p:nvSpPr>
        <p:spPr bwMode="auto">
          <a:xfrm>
            <a:off x="5410200" y="990600"/>
            <a:ext cx="480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pPr eaLnBrk="1" hangingPunct="1">
              <a:spcBef>
                <a:spcPct val="50000"/>
              </a:spcBef>
            </a:pPr>
            <a:endParaRPr lang="en-US" altLang="en-US"/>
          </a:p>
        </p:txBody>
      </p:sp>
      <p:sp>
        <p:nvSpPr>
          <p:cNvPr id="70659" name="Rectangle 8"/>
          <p:cNvSpPr>
            <a:spLocks noGrp="1" noChangeArrowheads="1"/>
          </p:cNvSpPr>
          <p:nvPr>
            <p:ph type="title" idx="4294967295"/>
          </p:nvPr>
        </p:nvSpPr>
        <p:spPr>
          <a:xfrm>
            <a:off x="2281238" y="0"/>
            <a:ext cx="5638800" cy="1676400"/>
          </a:xfrm>
        </p:spPr>
        <p:txBody>
          <a:bodyPr/>
          <a:lstStyle/>
          <a:p>
            <a:pPr eaLnBrk="1" hangingPunct="1"/>
            <a:r>
              <a:rPr lang="en-US" altLang="en-US">
                <a:ea typeface="MS PGothic" charset="-128"/>
              </a:rPr>
              <a:t>       </a:t>
            </a:r>
            <a:r>
              <a:rPr lang="en-US" altLang="en-US" b="1">
                <a:ea typeface="MS PGothic" charset="-128"/>
              </a:rPr>
              <a:t>Pocahontas and 	John Rolfe</a:t>
            </a:r>
          </a:p>
        </p:txBody>
      </p:sp>
      <p:pic>
        <p:nvPicPr>
          <p:cNvPr id="70660" name="Picture 6" descr="mage result for john rol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600" y="1160464"/>
            <a:ext cx="34290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45568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Grp="1" noChangeArrowheads="1"/>
          </p:cNvSpPr>
          <p:nvPr>
            <p:ph type="body" sz="half" idx="1"/>
          </p:nvPr>
        </p:nvSpPr>
        <p:spPr>
          <a:xfrm>
            <a:off x="2590801" y="195264"/>
            <a:ext cx="4621213" cy="5443537"/>
          </a:xfrm>
        </p:spPr>
        <p:txBody>
          <a:bodyPr/>
          <a:lstStyle/>
          <a:p>
            <a:pPr eaLnBrk="1" hangingPunct="1">
              <a:buFontTx/>
              <a:buNone/>
            </a:pPr>
            <a:r>
              <a:rPr lang="en-US" altLang="en-US" sz="3300" b="1">
                <a:ea typeface="MS PGothic" charset="-128"/>
              </a:rPr>
              <a:t>John Rolfe</a:t>
            </a:r>
            <a:r>
              <a:rPr lang="en-US" altLang="en-US" sz="3300">
                <a:ea typeface="MS PGothic" charset="-128"/>
              </a:rPr>
              <a:t> and the </a:t>
            </a:r>
            <a:r>
              <a:rPr lang="en-US" altLang="en-US" sz="3300" b="1">
                <a:ea typeface="MS PGothic" charset="-128"/>
              </a:rPr>
              <a:t>tobacco </a:t>
            </a:r>
            <a:r>
              <a:rPr lang="en-US" altLang="en-US" sz="3300">
                <a:ea typeface="MS PGothic" charset="-128"/>
              </a:rPr>
              <a:t>crop economy</a:t>
            </a:r>
            <a:endParaRPr lang="en-US" altLang="en-US" sz="3300" b="1">
              <a:ea typeface="MS PGothic" charset="-128"/>
            </a:endParaRPr>
          </a:p>
          <a:p>
            <a:pPr>
              <a:buFontTx/>
              <a:buNone/>
            </a:pPr>
            <a:r>
              <a:rPr lang="en-US" altLang="en-US" sz="3300">
                <a:ea typeface="MS PGothic" charset="-128"/>
              </a:rPr>
              <a:t>a.  </a:t>
            </a:r>
            <a:r>
              <a:rPr lang="en-US" altLang="en-US" sz="3200">
                <a:ea typeface="MS PGothic" charset="-128"/>
              </a:rPr>
              <a:t>Rolfe introduced a new tough strain of tobacco and it became perhaps the most important reason for Virginia</a:t>
            </a:r>
            <a:r>
              <a:rPr lang="ja-JP" altLang="en-US" sz="3200">
                <a:ea typeface="MS PGothic" charset="-128"/>
              </a:rPr>
              <a:t>’</a:t>
            </a:r>
            <a:r>
              <a:rPr lang="en-US" altLang="ja-JP" sz="3200">
                <a:ea typeface="MS PGothic" charset="-128"/>
              </a:rPr>
              <a:t>s survival.</a:t>
            </a:r>
            <a:br>
              <a:rPr lang="en-US" altLang="ja-JP" sz="3200">
                <a:ea typeface="MS PGothic" charset="-128"/>
              </a:rPr>
            </a:br>
            <a:endParaRPr lang="en-US" altLang="en-US" sz="3200">
              <a:ea typeface="MS PGothic" charset="-128"/>
            </a:endParaRPr>
          </a:p>
        </p:txBody>
      </p:sp>
      <p:pic>
        <p:nvPicPr>
          <p:cNvPr id="27655" name="Picture 7" descr="http://www.learnnc.org/lp/media/uploads/2008/07/2085757314_c02bacc81d_b.jpg"/>
          <p:cNvPicPr>
            <a:picLocks noChangeAspect="1" noChangeArrowheads="1"/>
          </p:cNvPicPr>
          <p:nvPr/>
        </p:nvPicPr>
        <p:blipFill>
          <a:blip r:embed="rId3" cstate="print"/>
          <a:srcRect/>
          <a:stretch>
            <a:fillRect/>
          </a:stretch>
        </p:blipFill>
        <p:spPr bwMode="auto">
          <a:xfrm>
            <a:off x="7212058" y="194838"/>
            <a:ext cx="3455942" cy="2590800"/>
          </a:xfrm>
          <a:prstGeom prst="rect">
            <a:avLst/>
          </a:prstGeom>
          <a:ln>
            <a:noFill/>
          </a:ln>
          <a:effectLst>
            <a:softEdge rad="112500"/>
          </a:effectLst>
        </p:spPr>
      </p:pic>
      <p:sp>
        <p:nvSpPr>
          <p:cNvPr id="8" name="TextBox 7"/>
          <p:cNvSpPr txBox="1"/>
          <p:nvPr/>
        </p:nvSpPr>
        <p:spPr>
          <a:xfrm>
            <a:off x="2743201" y="4814889"/>
            <a:ext cx="3916363" cy="1384995"/>
          </a:xfrm>
          <a:prstGeom prst="rect">
            <a:avLst/>
          </a:prstGeom>
          <a:solidFill>
            <a:schemeClr val="bg1">
              <a:lumMod val="75000"/>
            </a:schemeClr>
          </a:solidFill>
        </p:spPr>
        <p:txBody>
          <a:bodyPr>
            <a:spAutoFit/>
          </a:bodyPr>
          <a:lstStyle/>
          <a:p>
            <a:pPr algn="ctr" eaLnBrk="1" hangingPunct="1">
              <a:defRPr/>
            </a:pPr>
            <a:r>
              <a:rPr lang="en-US" sz="2800" i="1" dirty="0">
                <a:ea typeface="ＭＳ Ｐゴシック" pitchFamily="-110" charset="-128"/>
              </a:rPr>
              <a:t>The Wedding of </a:t>
            </a:r>
            <a:r>
              <a:rPr lang="en-US" sz="2800" i="1" dirty="0" err="1">
                <a:ea typeface="ＭＳ Ｐゴシック" pitchFamily="-110" charset="-128"/>
              </a:rPr>
              <a:t>Pocahantas</a:t>
            </a:r>
            <a:r>
              <a:rPr lang="en-US" sz="2800" i="1" dirty="0">
                <a:ea typeface="ＭＳ Ｐゴシック" pitchFamily="-110" charset="-128"/>
              </a:rPr>
              <a:t> and John Rolfe, April 1, 1614</a:t>
            </a:r>
          </a:p>
        </p:txBody>
      </p:sp>
      <p:pic>
        <p:nvPicPr>
          <p:cNvPr id="25607" name="Picture 7" descr="http://t3.gstatic.com/images?q=tbn:ANd9GcTJCz2Lfys6xggH_Uv7c6NjdTu3o86X6wSTyDf6DfuKJZ_pg-H0c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895600"/>
            <a:ext cx="3124200" cy="3768566"/>
          </a:xfrm>
          <a:prstGeom prst="rect">
            <a:avLst/>
          </a:prstGeom>
          <a:ln>
            <a:noFill/>
          </a:ln>
          <a:effectLst>
            <a:softEdge rad="112500"/>
          </a:effectLst>
          <a:extLst>
            <a:ext uri="{909E8E84-426E-40dd-AFC4-6F175D3DCCD1}"/>
          </a:extLst>
        </p:spPr>
      </p:pic>
    </p:spTree>
    <p:extLst>
      <p:ext uri="{BB962C8B-B14F-4D97-AF65-F5344CB8AC3E}">
        <p14:creationId xmlns:p14="http://schemas.microsoft.com/office/powerpoint/2010/main" val="206649374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 calcmode="lin" valueType="num">
                                      <p:cBhvr additive="base">
                                        <p:cTn id="7"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1" end="1"/>
                                            </p:txEl>
                                          </p:spTgt>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25607"/>
                                        </p:tgtEl>
                                        <p:attrNameLst>
                                          <p:attrName>style.visibility</p:attrName>
                                        </p:attrNameLst>
                                      </p:cBhvr>
                                      <p:to>
                                        <p:strVal val="visible"/>
                                      </p:to>
                                    </p:set>
                                    <p:animEffect transition="in" filter="randombar(horizontal)">
                                      <p:cBhvr>
                                        <p:cTn id="11" dur="500"/>
                                        <p:tgtEl>
                                          <p:spTgt spid="2560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4"/>
          <p:cNvSpPr txBox="1">
            <a:spLocks noChangeArrowheads="1"/>
          </p:cNvSpPr>
          <p:nvPr/>
        </p:nvSpPr>
        <p:spPr bwMode="auto">
          <a:xfrm>
            <a:off x="2667001" y="1"/>
            <a:ext cx="7985125" cy="446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pPr>
              <a:spcBef>
                <a:spcPct val="50000"/>
              </a:spcBef>
              <a:buFont typeface="Wingdings" charset="2"/>
              <a:buChar char="Ø"/>
            </a:pPr>
            <a:r>
              <a:rPr lang="en-US" altLang="en-US" sz="2500">
                <a:latin typeface="Arial" charset="0"/>
                <a:ea typeface="ＭＳ Ｐゴシック" charset="-128"/>
                <a:cs typeface="ＭＳ Ｐゴシック" charset="-128"/>
              </a:rPr>
              <a:t> </a:t>
            </a:r>
            <a:r>
              <a:rPr lang="en-US" altLang="en-US" sz="2500" b="1" u="sng">
                <a:latin typeface="Arial" charset="0"/>
                <a:ea typeface="ＭＳ Ｐゴシック" charset="-128"/>
                <a:cs typeface="ＭＳ Ｐゴシック" charset="-128"/>
              </a:rPr>
              <a:t>John Rolfe</a:t>
            </a:r>
            <a:r>
              <a:rPr lang="en-US" altLang="en-US" sz="2500">
                <a:latin typeface="Arial" charset="0"/>
                <a:ea typeface="ＭＳ Ｐゴシック" charset="-128"/>
                <a:cs typeface="ＭＳ Ｐゴシック" charset="-128"/>
              </a:rPr>
              <a:t> married </a:t>
            </a:r>
            <a:r>
              <a:rPr lang="en-US" altLang="en-US" sz="2500" b="1" u="sng">
                <a:latin typeface="Arial" charset="0"/>
                <a:ea typeface="ＭＳ Ｐゴシック" charset="-128"/>
                <a:cs typeface="ＭＳ Ｐゴシック" charset="-128"/>
              </a:rPr>
              <a:t>Pocahontas</a:t>
            </a:r>
            <a:r>
              <a:rPr lang="en-US" altLang="en-US" sz="2500">
                <a:latin typeface="Arial" charset="0"/>
                <a:ea typeface="ＭＳ Ｐゴシック" charset="-128"/>
                <a:cs typeface="ＭＳ Ｐゴシック" charset="-128"/>
              </a:rPr>
              <a:t>, who was the daughter of the Powhatan leader</a:t>
            </a:r>
          </a:p>
          <a:p>
            <a:pPr>
              <a:spcBef>
                <a:spcPct val="50000"/>
              </a:spcBef>
              <a:buFont typeface="Wingdings" charset="2"/>
              <a:buChar char="Ø"/>
            </a:pPr>
            <a:r>
              <a:rPr lang="en-US" altLang="en-US" sz="2500">
                <a:latin typeface="Arial" charset="0"/>
                <a:ea typeface="ＭＳ Ｐゴシック" charset="-128"/>
                <a:cs typeface="ＭＳ Ｐゴシック" charset="-128"/>
              </a:rPr>
              <a:t> He began experimenting with growing </a:t>
            </a:r>
            <a:r>
              <a:rPr lang="en-US" altLang="en-US" sz="2500" b="1" u="sng">
                <a:latin typeface="Arial" charset="0"/>
                <a:ea typeface="ＭＳ Ｐゴシック" charset="-128"/>
                <a:cs typeface="ＭＳ Ｐゴシック" charset="-128"/>
              </a:rPr>
              <a:t>tobacco</a:t>
            </a:r>
            <a:r>
              <a:rPr lang="en-US" altLang="en-US" sz="2500">
                <a:latin typeface="Arial" charset="0"/>
                <a:ea typeface="ＭＳ Ｐゴシック" charset="-128"/>
                <a:cs typeface="ＭＳ Ｐゴシック" charset="-128"/>
              </a:rPr>
              <a:t>, eventually using seeds grown in the West Indies to develop Virginia’s first profitable export.</a:t>
            </a:r>
          </a:p>
          <a:p>
            <a:pPr>
              <a:spcBef>
                <a:spcPct val="50000"/>
              </a:spcBef>
              <a:buFont typeface="Wingdings" charset="2"/>
              <a:buChar char="Ø"/>
            </a:pPr>
            <a:r>
              <a:rPr lang="en-US" altLang="en-US" sz="2500">
                <a:latin typeface="Arial" charset="0"/>
                <a:ea typeface="ＭＳ Ｐゴシック" charset="-128"/>
                <a:cs typeface="ＭＳ Ｐゴシック" charset="-128"/>
              </a:rPr>
              <a:t> Their marriage helped the colonists form more </a:t>
            </a:r>
            <a:r>
              <a:rPr lang="en-US" altLang="en-US" sz="2500" b="1" u="sng">
                <a:latin typeface="Arial" charset="0"/>
                <a:ea typeface="ＭＳ Ｐゴシック" charset="-128"/>
                <a:cs typeface="ＭＳ Ｐゴシック" charset="-128"/>
              </a:rPr>
              <a:t>peaceful</a:t>
            </a:r>
            <a:r>
              <a:rPr lang="en-US" altLang="en-US" sz="2500">
                <a:latin typeface="Arial" charset="0"/>
                <a:ea typeface="ＭＳ Ｐゴシック" charset="-128"/>
                <a:cs typeface="ＭＳ Ｐゴシック" charset="-128"/>
              </a:rPr>
              <a:t> relations with the Powhatan natives</a:t>
            </a:r>
          </a:p>
          <a:p>
            <a:pPr lvl="1">
              <a:spcBef>
                <a:spcPct val="50000"/>
              </a:spcBef>
              <a:buFont typeface="Wingdings" charset="2"/>
              <a:buChar char="Ø"/>
            </a:pPr>
            <a:r>
              <a:rPr lang="en-US" altLang="en-US" sz="2400">
                <a:latin typeface="Arial" charset="0"/>
                <a:ea typeface="ＭＳ Ｐゴシック" charset="-128"/>
                <a:cs typeface="ＭＳ Ｐゴシック" charset="-128"/>
              </a:rPr>
              <a:t>The couple sailed to England with their infant son in 1616; seven months later, Pocahontas died as they prepared to travel home.</a:t>
            </a:r>
            <a:endParaRPr lang="en-US" altLang="en-US" sz="2100" b="1">
              <a:latin typeface="Arial" charset="0"/>
              <a:ea typeface="ＭＳ Ｐゴシック" charset="-128"/>
              <a:cs typeface="ＭＳ Ｐゴシック" charset="-128"/>
            </a:endParaRPr>
          </a:p>
        </p:txBody>
      </p:sp>
      <p:pic>
        <p:nvPicPr>
          <p:cNvPr id="74754" name="Picture 5" descr="jt-full-pocahonta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325" y="4427539"/>
            <a:ext cx="4114800"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628901" y="5029201"/>
            <a:ext cx="3916363" cy="1384995"/>
          </a:xfrm>
          <a:prstGeom prst="rect">
            <a:avLst/>
          </a:prstGeom>
          <a:solidFill>
            <a:schemeClr val="bg1">
              <a:lumMod val="75000"/>
            </a:schemeClr>
          </a:solidFill>
        </p:spPr>
        <p:txBody>
          <a:bodyPr>
            <a:spAutoFit/>
          </a:bodyPr>
          <a:lstStyle/>
          <a:p>
            <a:pPr algn="ctr" eaLnBrk="1" hangingPunct="1">
              <a:defRPr/>
            </a:pPr>
            <a:r>
              <a:rPr lang="en-US" sz="2800" i="1" dirty="0">
                <a:ea typeface="ＭＳ Ｐゴシック" pitchFamily="-110" charset="-128"/>
              </a:rPr>
              <a:t>The Wedding of </a:t>
            </a:r>
            <a:r>
              <a:rPr lang="en-US" sz="2800" i="1" dirty="0" err="1">
                <a:ea typeface="ＭＳ Ｐゴシック" pitchFamily="-110" charset="-128"/>
              </a:rPr>
              <a:t>Pocahantas</a:t>
            </a:r>
            <a:r>
              <a:rPr lang="en-US" sz="2800" i="1" dirty="0">
                <a:ea typeface="ＭＳ Ｐゴシック" pitchFamily="-110" charset="-128"/>
              </a:rPr>
              <a:t> and John Rolfe, April 1, 1614</a:t>
            </a:r>
          </a:p>
        </p:txBody>
      </p:sp>
    </p:spTree>
    <p:extLst>
      <p:ext uri="{BB962C8B-B14F-4D97-AF65-F5344CB8AC3E}">
        <p14:creationId xmlns:p14="http://schemas.microsoft.com/office/powerpoint/2010/main" val="1486195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sz="half" idx="1"/>
          </p:nvPr>
        </p:nvSpPr>
        <p:spPr>
          <a:xfrm>
            <a:off x="2554288" y="152400"/>
            <a:ext cx="8077200" cy="2971800"/>
          </a:xfrm>
        </p:spPr>
        <p:txBody>
          <a:bodyPr/>
          <a:lstStyle/>
          <a:p>
            <a:pPr marL="1376363" indent="-461963">
              <a:buNone/>
            </a:pPr>
            <a:r>
              <a:rPr lang="en-US" altLang="en-US" sz="3600">
                <a:ea typeface="MS PGothic" charset="-128"/>
              </a:rPr>
              <a:t>The </a:t>
            </a:r>
            <a:r>
              <a:rPr lang="en-US" altLang="en-US" sz="3600" b="1" u="sng">
                <a:ea typeface="MS PGothic" charset="-128"/>
              </a:rPr>
              <a:t>tobacco industry</a:t>
            </a:r>
            <a:r>
              <a:rPr lang="en-US" altLang="en-US" sz="3600">
                <a:ea typeface="MS PGothic" charset="-128"/>
              </a:rPr>
              <a:t> became the cornerstone of Virginia's economy.</a:t>
            </a:r>
          </a:p>
          <a:p>
            <a:pPr marL="1376363" indent="-461963">
              <a:buNone/>
            </a:pPr>
            <a:r>
              <a:rPr lang="en-US" altLang="en-US" sz="3600">
                <a:ea typeface="MS PGothic" charset="-128"/>
              </a:rPr>
              <a:t>A </a:t>
            </a:r>
            <a:r>
              <a:rPr lang="en-US" altLang="en-US" sz="3600" b="1" u="sng">
                <a:ea typeface="MS PGothic" charset="-128"/>
              </a:rPr>
              <a:t>plantation system</a:t>
            </a:r>
            <a:r>
              <a:rPr lang="en-US" altLang="en-US" sz="3600">
                <a:ea typeface="MS PGothic" charset="-128"/>
              </a:rPr>
              <a:t> emerged.</a:t>
            </a:r>
          </a:p>
        </p:txBody>
      </p:sp>
      <p:pic>
        <p:nvPicPr>
          <p:cNvPr id="119811" name="Picture 3" descr="http://upload.wikimedia.org/wikipedia/commons/e/ed/Tobac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438400"/>
            <a:ext cx="3124200" cy="4628444"/>
          </a:xfrm>
          <a:prstGeom prst="rect">
            <a:avLst/>
          </a:prstGeom>
          <a:ln>
            <a:noFill/>
          </a:ln>
          <a:effectLst>
            <a:softEdge rad="112500"/>
          </a:effectLst>
          <a:extLst>
            <a:ext uri="{909E8E84-426E-40dd-AFC4-6F175D3DCCD1}"/>
          </a:extLst>
        </p:spPr>
      </p:pic>
      <p:sp>
        <p:nvSpPr>
          <p:cNvPr id="3" name="TextBox 2"/>
          <p:cNvSpPr txBox="1"/>
          <p:nvPr/>
        </p:nvSpPr>
        <p:spPr>
          <a:xfrm>
            <a:off x="1563688" y="2819400"/>
            <a:ext cx="1981200" cy="954088"/>
          </a:xfrm>
          <a:prstGeom prst="rect">
            <a:avLst/>
          </a:prstGeom>
          <a:solidFill>
            <a:schemeClr val="bg1">
              <a:lumMod val="75000"/>
            </a:schemeClr>
          </a:solidFill>
        </p:spPr>
        <p:txBody>
          <a:bodyPr>
            <a:spAutoFit/>
          </a:bodyPr>
          <a:lstStyle/>
          <a:p>
            <a:pPr algn="ctr" eaLnBrk="1" hangingPunct="1">
              <a:defRPr/>
            </a:pPr>
            <a:r>
              <a:rPr lang="en-US" sz="2800" i="1" dirty="0">
                <a:latin typeface="Garamond" panose="02020404030301010803" pitchFamily="18" charset="0"/>
                <a:ea typeface="MS PGothic" panose="020B0600070205080204" pitchFamily="34" charset="-128"/>
              </a:rPr>
              <a:t>A modern-day tobacco field.</a:t>
            </a:r>
          </a:p>
        </p:txBody>
      </p:sp>
      <p:pic>
        <p:nvPicPr>
          <p:cNvPr id="76804" name="Picture 5" descr="mage result for tobacco plan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813" y="3049589"/>
            <a:ext cx="4540250"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433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ppt_x"/>
                                          </p:val>
                                        </p:tav>
                                        <p:tav tm="100000">
                                          <p:val>
                                            <p:strVal val="#ppt_x"/>
                                          </p:val>
                                        </p:tav>
                                      </p:tavLst>
                                    </p:anim>
                                    <p:anim calcmode="lin" valueType="num">
                                      <p:cBhvr additive="base">
                                        <p:cTn id="8"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2819400" y="44450"/>
            <a:ext cx="6705600" cy="1828800"/>
          </a:xfrm>
        </p:spPr>
        <p:txBody>
          <a:bodyPr>
            <a:normAutofit lnSpcReduction="10000"/>
          </a:bodyPr>
          <a:lstStyle/>
          <a:p>
            <a:pPr algn="ctr" eaLnBrk="1" hangingPunct="1">
              <a:defRPr/>
            </a:pPr>
            <a:r>
              <a:rPr lang="en-US" sz="3200" b="1" u="sng" dirty="0"/>
              <a:t>Synthesis</a:t>
            </a:r>
            <a:r>
              <a:rPr lang="en-US" sz="3200" dirty="0"/>
              <a:t>:  </a:t>
            </a:r>
            <a:r>
              <a:rPr lang="en-US" sz="3200" b="1" dirty="0"/>
              <a:t>How do you think the introduction of tobacco to the Chesapeake region affect the colony of Virginia? </a:t>
            </a:r>
          </a:p>
        </p:txBody>
      </p:sp>
      <p:pic>
        <p:nvPicPr>
          <p:cNvPr id="78850" name="Picture 5" descr="virgin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0"/>
            <a:ext cx="67056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699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
            <a:ext cx="68199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5" descr="jamest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3857626"/>
            <a:ext cx="52387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216296"/>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5" name="Object 2"/>
          <p:cNvGraphicFramePr>
            <a:graphicFrameLocks noChangeAspect="1"/>
          </p:cNvGraphicFramePr>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spid="_x0000_s5123" name="Photo Editor Photo" r:id="rId3" imgW="6095238" imgH="3505689" progId="MSPhotoEd.3">
                  <p:embed/>
                </p:oleObj>
              </mc:Choice>
              <mc:Fallback>
                <p:oleObj name="Photo Editor Photo" r:id="rId3" imgW="6095238" imgH="350568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4996" name="Rectangle 4"/>
          <p:cNvSpPr>
            <a:spLocks noChangeArrowheads="1"/>
          </p:cNvSpPr>
          <p:nvPr/>
        </p:nvSpPr>
        <p:spPr bwMode="auto">
          <a:xfrm>
            <a:off x="4419600" y="4800600"/>
            <a:ext cx="5562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lr>
                <a:schemeClr val="folHlink"/>
              </a:buClr>
              <a:buSzPct val="90000"/>
              <a:buFont typeface="Wingdings" charset="2"/>
              <a:buChar char="n"/>
              <a:defRPr sz="2400" b="1" i="1">
                <a:solidFill>
                  <a:schemeClr val="tx1"/>
                </a:solidFill>
                <a:latin typeface="Times New Roman" charset="0"/>
              </a:defRPr>
            </a:lvl1pPr>
            <a:lvl2pPr marL="742950" indent="-285750">
              <a:spcBef>
                <a:spcPct val="20000"/>
              </a:spcBef>
              <a:buClr>
                <a:schemeClr val="accent1"/>
              </a:buClr>
              <a:buSzPct val="75000"/>
              <a:buFont typeface="Wingdings" charset="2"/>
              <a:buChar char="n"/>
              <a:defRPr sz="2200" b="1" i="1">
                <a:solidFill>
                  <a:schemeClr val="tx1"/>
                </a:solidFill>
                <a:latin typeface="Times New Roman" charset="0"/>
              </a:defRPr>
            </a:lvl2pPr>
            <a:lvl3pPr marL="1143000" indent="-228600">
              <a:spcBef>
                <a:spcPct val="20000"/>
              </a:spcBef>
              <a:buClr>
                <a:schemeClr val="folHlink"/>
              </a:buClr>
              <a:buSzPct val="55000"/>
              <a:buFont typeface="Wingdings" charset="2"/>
              <a:buChar char="n"/>
              <a:defRPr sz="2100" b="1" i="1">
                <a:solidFill>
                  <a:schemeClr val="tx1"/>
                </a:solidFill>
                <a:latin typeface="Times New Roman" charset="0"/>
              </a:defRPr>
            </a:lvl3pPr>
            <a:lvl4pPr marL="1600200" indent="-228600">
              <a:spcBef>
                <a:spcPct val="20000"/>
              </a:spcBef>
              <a:buClr>
                <a:schemeClr val="accent1"/>
              </a:buClr>
              <a:buFont typeface="Wingdings" charset="2"/>
              <a:buChar char="§"/>
              <a:defRPr b="1" i="1">
                <a:solidFill>
                  <a:schemeClr val="tx1"/>
                </a:solidFill>
                <a:latin typeface="Times New Roman" charset="0"/>
              </a:defRPr>
            </a:lvl4pPr>
            <a:lvl5pPr marL="2057400" indent="-228600">
              <a:spcBef>
                <a:spcPct val="20000"/>
              </a:spcBef>
              <a:buClr>
                <a:schemeClr val="accent1"/>
              </a:buClr>
              <a:buFont typeface="Wingdings" charset="2"/>
              <a:buChar char="§"/>
              <a:defRPr b="1" i="1">
                <a:solidFill>
                  <a:schemeClr val="tx1"/>
                </a:solidFill>
                <a:latin typeface="Times New Roman" charset="0"/>
              </a:defRPr>
            </a:lvl5pPr>
            <a:lvl6pPr marL="2514600" indent="-228600" fontAlgn="base">
              <a:spcBef>
                <a:spcPct val="20000"/>
              </a:spcBef>
              <a:spcAft>
                <a:spcPct val="0"/>
              </a:spcAft>
              <a:buClr>
                <a:schemeClr val="accent1"/>
              </a:buClr>
              <a:buFont typeface="Wingdings" charset="2"/>
              <a:buChar char="§"/>
              <a:defRPr b="1" i="1">
                <a:solidFill>
                  <a:schemeClr val="tx1"/>
                </a:solidFill>
                <a:latin typeface="Times New Roman" charset="0"/>
              </a:defRPr>
            </a:lvl6pPr>
            <a:lvl7pPr marL="2971800" indent="-228600" fontAlgn="base">
              <a:spcBef>
                <a:spcPct val="20000"/>
              </a:spcBef>
              <a:spcAft>
                <a:spcPct val="0"/>
              </a:spcAft>
              <a:buClr>
                <a:schemeClr val="accent1"/>
              </a:buClr>
              <a:buFont typeface="Wingdings" charset="2"/>
              <a:buChar char="§"/>
              <a:defRPr b="1" i="1">
                <a:solidFill>
                  <a:schemeClr val="tx1"/>
                </a:solidFill>
                <a:latin typeface="Times New Roman" charset="0"/>
              </a:defRPr>
            </a:lvl7pPr>
            <a:lvl8pPr marL="3429000" indent="-228600" fontAlgn="base">
              <a:spcBef>
                <a:spcPct val="20000"/>
              </a:spcBef>
              <a:spcAft>
                <a:spcPct val="0"/>
              </a:spcAft>
              <a:buClr>
                <a:schemeClr val="accent1"/>
              </a:buClr>
              <a:buFont typeface="Wingdings" charset="2"/>
              <a:buChar char="§"/>
              <a:defRPr b="1" i="1">
                <a:solidFill>
                  <a:schemeClr val="tx1"/>
                </a:solidFill>
                <a:latin typeface="Times New Roman" charset="0"/>
              </a:defRPr>
            </a:lvl8pPr>
            <a:lvl9pPr marL="3886200" indent="-228600" fontAlgn="base">
              <a:spcBef>
                <a:spcPct val="20000"/>
              </a:spcBef>
              <a:spcAft>
                <a:spcPct val="0"/>
              </a:spcAft>
              <a:buClr>
                <a:schemeClr val="accent1"/>
              </a:buClr>
              <a:buFont typeface="Wingdings" charset="2"/>
              <a:buChar char="§"/>
              <a:defRPr b="1" i="1">
                <a:solidFill>
                  <a:schemeClr val="tx1"/>
                </a:solidFill>
                <a:latin typeface="Times New Roman" charset="0"/>
              </a:defRPr>
            </a:lvl9pPr>
          </a:lstStyle>
          <a:p>
            <a:pPr eaLnBrk="1" hangingPunct="1">
              <a:lnSpc>
                <a:spcPct val="90000"/>
              </a:lnSpc>
              <a:buFont typeface="Wingdings" charset="2"/>
              <a:buNone/>
              <a:defRPr/>
            </a:pPr>
            <a:r>
              <a:rPr lang="en-US" altLang="en-US"/>
              <a:t>When the settlers first arrived, Jamestown was located on a narrow peninsula bordered on three sides by the James River.  Today Jamestown is located on an island in the James River.</a:t>
            </a:r>
          </a:p>
          <a:p>
            <a:pPr eaLnBrk="1" hangingPunct="1">
              <a:lnSpc>
                <a:spcPct val="90000"/>
              </a:lnSpc>
              <a:defRPr/>
            </a:pPr>
            <a:endParaRPr lang="en-US" altLang="en-US" sz="2000"/>
          </a:p>
        </p:txBody>
      </p:sp>
      <p:pic>
        <p:nvPicPr>
          <p:cNvPr id="47107" name="Picture 6" descr="A:\island.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7400" y="6210300"/>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Rectangle 7"/>
          <p:cNvSpPr>
            <a:spLocks noChangeArrowheads="1"/>
          </p:cNvSpPr>
          <p:nvPr/>
        </p:nvSpPr>
        <p:spPr bwMode="auto">
          <a:xfrm>
            <a:off x="9709151" y="6034088"/>
            <a:ext cx="66556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en-US" sz="800" b="1" i="1"/>
              <a:t>Jamestown</a:t>
            </a:r>
          </a:p>
        </p:txBody>
      </p:sp>
      <p:sp>
        <p:nvSpPr>
          <p:cNvPr id="85001" name="Rectangle 9"/>
          <p:cNvSpPr>
            <a:spLocks noChangeArrowheads="1"/>
          </p:cNvSpPr>
          <p:nvPr/>
        </p:nvSpPr>
        <p:spPr bwMode="auto">
          <a:xfrm>
            <a:off x="2438400" y="457200"/>
            <a:ext cx="53340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7110" name="Rectangle 11"/>
          <p:cNvSpPr>
            <a:spLocks noChangeArrowheads="1"/>
          </p:cNvSpPr>
          <p:nvPr>
            <p:ph type="title"/>
          </p:nvPr>
        </p:nvSpPr>
        <p:spPr>
          <a:xfrm>
            <a:off x="1828800" y="266700"/>
            <a:ext cx="6553200" cy="1143000"/>
          </a:xfrm>
          <a:noFill/>
        </p:spPr>
        <p:txBody>
          <a:bodyPr/>
          <a:lstStyle/>
          <a:p>
            <a:r>
              <a:rPr lang="en-US" altLang="en-US" sz="3600" b="1">
                <a:solidFill>
                  <a:srgbClr val="FF0000"/>
                </a:solidFill>
                <a:ea typeface="MS PGothic" charset="-128"/>
                <a:hlinkClick r:id="rId7" action="ppaction://hlinksldjump"/>
              </a:rPr>
              <a:t>Location of Jamestown</a:t>
            </a:r>
            <a:endParaRPr lang="en-US" altLang="en-US" sz="3600" b="1">
              <a:solidFill>
                <a:srgbClr val="FF0000"/>
              </a:solidFill>
              <a:ea typeface="MS PGothic" charset="-128"/>
            </a:endParaRPr>
          </a:p>
        </p:txBody>
      </p:sp>
    </p:spTree>
    <p:extLst>
      <p:ext uri="{BB962C8B-B14F-4D97-AF65-F5344CB8AC3E}">
        <p14:creationId xmlns:p14="http://schemas.microsoft.com/office/powerpoint/2010/main" val="61948308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0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50" y="838200"/>
            <a:ext cx="91249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33601" y="1"/>
            <a:ext cx="9124681" cy="1200329"/>
          </a:xfrm>
          <a:prstGeom prst="rect">
            <a:avLst/>
          </a:prstGeom>
          <a:noFill/>
        </p:spPr>
        <p:txBody>
          <a:bodyPr>
            <a:spAutoFit/>
          </a:bodyPr>
          <a:lstStyle/>
          <a:p>
            <a:pPr algn="ctr">
              <a:defRPr/>
            </a:pPr>
            <a:r>
              <a:rPr lang="en-US" sz="3600" u="sng" dirty="0">
                <a:ln w="12700">
                  <a:solidFill>
                    <a:schemeClr val="tx2">
                      <a:satMod val="155000"/>
                    </a:schemeClr>
                  </a:solidFill>
                  <a:prstDash val="solid"/>
                </a:ln>
                <a:effectLst>
                  <a:outerShdw blurRad="41275" dist="20320" dir="1800000" algn="tl" rotWithShape="0">
                    <a:srgbClr val="000000">
                      <a:alpha val="40000"/>
                    </a:srgbClr>
                  </a:outerShdw>
                </a:effectLst>
              </a:rPr>
              <a:t>BRAINSTORM</a:t>
            </a: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rPr>
              <a:t>: Positives vs. Negatives </a:t>
            </a:r>
          </a:p>
          <a:p>
            <a:pPr algn="ctr">
              <a:defRPr/>
            </a:pP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rPr>
              <a:t>of starting a colony HERE?</a:t>
            </a:r>
          </a:p>
        </p:txBody>
      </p:sp>
    </p:spTree>
    <p:extLst>
      <p:ext uri="{BB962C8B-B14F-4D97-AF65-F5344CB8AC3E}">
        <p14:creationId xmlns:p14="http://schemas.microsoft.com/office/powerpoint/2010/main" val="651438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jamest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35038"/>
            <a:ext cx="8331200" cy="589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Box 1"/>
          <p:cNvSpPr txBox="1">
            <a:spLocks noChangeArrowheads="1"/>
          </p:cNvSpPr>
          <p:nvPr/>
        </p:nvSpPr>
        <p:spPr bwMode="auto">
          <a:xfrm>
            <a:off x="2438400" y="152400"/>
            <a:ext cx="7162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128"/>
              </a:defRPr>
            </a:lvl1pPr>
            <a:lvl2pPr marL="742950" indent="-285750">
              <a:defRPr sz="3200">
                <a:solidFill>
                  <a:schemeClr val="tx1"/>
                </a:solidFill>
                <a:latin typeface="Times New Roman" charset="0"/>
                <a:ea typeface="MS PGothic" charset="-128"/>
              </a:defRPr>
            </a:lvl2pPr>
            <a:lvl3pPr marL="1143000" indent="-228600">
              <a:defRPr sz="3200">
                <a:solidFill>
                  <a:schemeClr val="tx1"/>
                </a:solidFill>
                <a:latin typeface="Times New Roman" charset="0"/>
                <a:ea typeface="MS PGothic" charset="-128"/>
              </a:defRPr>
            </a:lvl3pPr>
            <a:lvl4pPr marL="1600200" indent="-228600">
              <a:defRPr sz="3200">
                <a:solidFill>
                  <a:schemeClr val="tx1"/>
                </a:solidFill>
                <a:latin typeface="Times New Roman" charset="0"/>
                <a:ea typeface="MS PGothic" charset="-128"/>
              </a:defRPr>
            </a:lvl4pPr>
            <a:lvl5pPr marL="2057400" indent="-228600">
              <a:defRPr sz="3200">
                <a:solidFill>
                  <a:schemeClr val="tx1"/>
                </a:solidFill>
                <a:latin typeface="Times New Roman" charset="0"/>
                <a:ea typeface="MS PGothic" charset="-128"/>
              </a:defRPr>
            </a:lvl5pPr>
            <a:lvl6pPr marL="2514600" indent="-228600" eaLnBrk="0" fontAlgn="base" hangingPunct="0">
              <a:spcBef>
                <a:spcPct val="0"/>
              </a:spcBef>
              <a:spcAft>
                <a:spcPct val="0"/>
              </a:spcAft>
              <a:defRPr sz="3200">
                <a:solidFill>
                  <a:schemeClr val="tx1"/>
                </a:solidFill>
                <a:latin typeface="Times New Roman" charset="0"/>
                <a:ea typeface="MS PGothic" charset="-128"/>
              </a:defRPr>
            </a:lvl6pPr>
            <a:lvl7pPr marL="2971800" indent="-228600" eaLnBrk="0" fontAlgn="base" hangingPunct="0">
              <a:spcBef>
                <a:spcPct val="0"/>
              </a:spcBef>
              <a:spcAft>
                <a:spcPct val="0"/>
              </a:spcAft>
              <a:defRPr sz="3200">
                <a:solidFill>
                  <a:schemeClr val="tx1"/>
                </a:solidFill>
                <a:latin typeface="Times New Roman" charset="0"/>
                <a:ea typeface="MS PGothic" charset="-128"/>
              </a:defRPr>
            </a:lvl7pPr>
            <a:lvl8pPr marL="3429000" indent="-228600" eaLnBrk="0" fontAlgn="base" hangingPunct="0">
              <a:spcBef>
                <a:spcPct val="0"/>
              </a:spcBef>
              <a:spcAft>
                <a:spcPct val="0"/>
              </a:spcAft>
              <a:defRPr sz="3200">
                <a:solidFill>
                  <a:schemeClr val="tx1"/>
                </a:solidFill>
                <a:latin typeface="Times New Roman" charset="0"/>
                <a:ea typeface="MS PGothic" charset="-128"/>
              </a:defRPr>
            </a:lvl8pPr>
            <a:lvl9pPr marL="3886200" indent="-228600" eaLnBrk="0" fontAlgn="base" hangingPunct="0">
              <a:spcBef>
                <a:spcPct val="0"/>
              </a:spcBef>
              <a:spcAft>
                <a:spcPct val="0"/>
              </a:spcAft>
              <a:defRPr sz="3200">
                <a:solidFill>
                  <a:schemeClr val="tx1"/>
                </a:solidFill>
                <a:latin typeface="Times New Roman" charset="0"/>
                <a:ea typeface="MS PGothic" charset="-128"/>
              </a:defRPr>
            </a:lvl9pPr>
          </a:lstStyle>
          <a:p>
            <a:pPr algn="ctr"/>
            <a:r>
              <a:rPr lang="en-US" altLang="en-US" sz="3000" b="1">
                <a:latin typeface="Arial" charset="0"/>
                <a:ea typeface="ＭＳ Ｐゴシック" charset="-128"/>
                <a:cs typeface="ＭＳ Ｐゴシック" charset="-128"/>
                <a:hlinkClick r:id="rId4"/>
              </a:rPr>
              <a:t>Jamestown - The Story of US</a:t>
            </a:r>
            <a:endParaRPr lang="en-US" altLang="en-US" sz="3000" b="1">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55539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4"/>
          <p:cNvSpPr txBox="1">
            <a:spLocks noChangeArrowheads="1"/>
          </p:cNvSpPr>
          <p:nvPr/>
        </p:nvSpPr>
        <p:spPr bwMode="auto">
          <a:xfrm>
            <a:off x="2514600" y="-28575"/>
            <a:ext cx="7543800" cy="381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50000"/>
              </a:spcBef>
              <a:buFont typeface="Wingdings" charset="2"/>
              <a:buChar char="Ø"/>
              <a:defRPr/>
            </a:pPr>
            <a:r>
              <a:rPr lang="en-US" altLang="en-US" sz="2400" dirty="0"/>
              <a:t> </a:t>
            </a:r>
            <a:r>
              <a:rPr lang="en-US" altLang="en-US" sz="2300" dirty="0"/>
              <a:t>The colonists were </a:t>
            </a:r>
            <a:r>
              <a:rPr lang="en-US" altLang="en-US" sz="2300" b="1" u="sng" dirty="0"/>
              <a:t>NOT</a:t>
            </a:r>
            <a:r>
              <a:rPr lang="en-US" altLang="en-US" sz="2300" dirty="0"/>
              <a:t> well prepared</a:t>
            </a:r>
          </a:p>
          <a:p>
            <a:pPr>
              <a:spcBef>
                <a:spcPct val="50000"/>
              </a:spcBef>
              <a:buFont typeface="Wingdings" charset="2"/>
              <a:buChar char="Ø"/>
              <a:defRPr/>
            </a:pPr>
            <a:r>
              <a:rPr lang="en-US" altLang="en-US" sz="2300" dirty="0"/>
              <a:t> Most of the colonists who came to Jamestown were </a:t>
            </a:r>
            <a:r>
              <a:rPr lang="en-US" altLang="en-US" sz="2300" b="1" u="sng" dirty="0"/>
              <a:t>adventurers</a:t>
            </a:r>
            <a:r>
              <a:rPr lang="en-US" altLang="en-US" sz="2300" dirty="0"/>
              <a:t> with no farming experience or useful skills</a:t>
            </a:r>
          </a:p>
          <a:p>
            <a:pPr>
              <a:spcBef>
                <a:spcPct val="50000"/>
              </a:spcBef>
              <a:buFont typeface="Wingdings" charset="2"/>
              <a:buChar char="Ø"/>
              <a:defRPr/>
            </a:pPr>
            <a:r>
              <a:rPr lang="en-US" sz="2400" dirty="0">
                <a:cs typeface="ＭＳ Ｐゴシック" pitchFamily="-110" charset="-128"/>
              </a:rPr>
              <a:t> </a:t>
            </a:r>
            <a:r>
              <a:rPr lang="en-US" sz="2300" dirty="0">
                <a:cs typeface="ＭＳ Ｐゴシック" pitchFamily="-110" charset="-128"/>
              </a:rPr>
              <a:t>Jamestown was wracked by tragedy during its early years: famine, disease, and war with Amerindians </a:t>
            </a:r>
          </a:p>
          <a:p>
            <a:pPr marL="1657350" indent="-742950">
              <a:buFontTx/>
              <a:buAutoNum type="alphaLcPeriod"/>
              <a:defRPr/>
            </a:pPr>
            <a:r>
              <a:rPr lang="en-US" sz="2300" dirty="0">
                <a:cs typeface="ＭＳ Ｐゴシック" pitchFamily="-110" charset="-128"/>
              </a:rPr>
              <a:t>By 1625, only 1200 of the nearly 8,000 colonists survived.</a:t>
            </a:r>
          </a:p>
          <a:p>
            <a:pPr marL="1657350" indent="-742950">
              <a:buFontTx/>
              <a:buAutoNum type="alphaLcPeriod"/>
              <a:defRPr/>
            </a:pPr>
            <a:r>
              <a:rPr lang="en-US" sz="2300" dirty="0">
                <a:cs typeface="ＭＳ Ｐゴシック" pitchFamily="-110" charset="-128"/>
              </a:rPr>
              <a:t>Only 60 out of 400 settlers survived the </a:t>
            </a:r>
            <a:r>
              <a:rPr lang="en-US" sz="2300" b="1" dirty="0">
                <a:cs typeface="ＭＳ Ｐゴシック" pitchFamily="-110" charset="-128"/>
              </a:rPr>
              <a:t>"starving time"</a:t>
            </a:r>
            <a:r>
              <a:rPr lang="en-US" sz="2300" dirty="0">
                <a:cs typeface="ＭＳ Ｐゴシック" pitchFamily="-110" charset="-128"/>
              </a:rPr>
              <a:t> of 1610-1611.</a:t>
            </a:r>
            <a:endParaRPr lang="en-US" altLang="en-US" sz="2300" dirty="0"/>
          </a:p>
        </p:txBody>
      </p:sp>
      <p:pic>
        <p:nvPicPr>
          <p:cNvPr id="53250" name="Picture 5" descr="ColonistsLandingAtJamest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79889"/>
            <a:ext cx="38100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6" descr="malaria-mosquito-picture-courtesy-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378326"/>
            <a:ext cx="33528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829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mtClean="0">
                <a:cs typeface="+mj-cs"/>
              </a:rPr>
              <a:t>Account of Life in Jamestown</a:t>
            </a:r>
          </a:p>
        </p:txBody>
      </p:sp>
      <p:sp>
        <p:nvSpPr>
          <p:cNvPr id="55298" name="Rectangle 3"/>
          <p:cNvSpPr>
            <a:spLocks noGrp="1" noChangeArrowheads="1"/>
          </p:cNvSpPr>
          <p:nvPr>
            <p:ph type="body" idx="1"/>
          </p:nvPr>
        </p:nvSpPr>
        <p:spPr>
          <a:xfrm>
            <a:off x="2416176" y="1379538"/>
            <a:ext cx="8099425" cy="4056062"/>
          </a:xfrm>
        </p:spPr>
        <p:txBody>
          <a:bodyPr>
            <a:normAutofit fontScale="92500" lnSpcReduction="10000"/>
          </a:bodyPr>
          <a:lstStyle/>
          <a:p>
            <a:pPr eaLnBrk="1" hangingPunct="1">
              <a:lnSpc>
                <a:spcPct val="90000"/>
              </a:lnSpc>
            </a:pPr>
            <a:r>
              <a:rPr lang="en-US" altLang="en-US" sz="2600" b="1">
                <a:ea typeface="MS PGothic" charset="-128"/>
              </a:rPr>
              <a:t>Gold fever swept the colony. One settler wrote in disgust of how the sailors "made all men their slaves. There was no talk, no hope, no work, but dig gold, wash gold, refine gold, load gold."</a:t>
            </a:r>
          </a:p>
          <a:p>
            <a:pPr eaLnBrk="1" hangingPunct="1">
              <a:lnSpc>
                <a:spcPct val="90000"/>
              </a:lnSpc>
            </a:pPr>
            <a:r>
              <a:rPr lang="en-US" altLang="en-US" sz="2600">
                <a:ea typeface="MS PGothic" charset="-128"/>
              </a:rPr>
              <a:t>Carl Bridenbough in </a:t>
            </a:r>
            <a:r>
              <a:rPr lang="en-US" altLang="en-US" sz="2600" i="1">
                <a:ea typeface="MS PGothic" charset="-128"/>
              </a:rPr>
              <a:t>Jamestown 1544-1699</a:t>
            </a:r>
            <a:r>
              <a:rPr lang="en-US" altLang="en-US" sz="2600">
                <a:ea typeface="MS PGothic" charset="-128"/>
              </a:rPr>
              <a:t> wrote:</a:t>
            </a:r>
            <a:r>
              <a:rPr lang="en-US" altLang="en-US" sz="2600" b="1">
                <a:ea typeface="MS PGothic" charset="-128"/>
              </a:rPr>
              <a:t> "... the Englishmen who first went to the colony were an unskilled, improvident, and lazy lot who, 'no more sensible than beasts, would rather starve in idleness ... than feast in labor.'  Like the grasshoppers in Aesop's fable, they took little if any thought for the future, and as a result, many of them perished, not only during the 'starving time' but also for years to come because of their failure to plant crops."</a:t>
            </a:r>
            <a:r>
              <a:rPr lang="en-US" altLang="en-US" sz="2600">
                <a:ea typeface="MS PGothic" charset="-128"/>
              </a:rPr>
              <a:t> </a:t>
            </a:r>
          </a:p>
        </p:txBody>
      </p:sp>
    </p:spTree>
    <p:extLst>
      <p:ext uri="{BB962C8B-B14F-4D97-AF65-F5344CB8AC3E}">
        <p14:creationId xmlns:p14="http://schemas.microsoft.com/office/powerpoint/2010/main" val="143116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2552" y="22539"/>
            <a:ext cx="4768292"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rPr>
              <a:t>Primary Source Analysis</a:t>
            </a:r>
          </a:p>
        </p:txBody>
      </p:sp>
      <p:sp>
        <p:nvSpPr>
          <p:cNvPr id="3" name="TextBox 2"/>
          <p:cNvSpPr txBox="1"/>
          <p:nvPr/>
        </p:nvSpPr>
        <p:spPr>
          <a:xfrm>
            <a:off x="2590800" y="668338"/>
            <a:ext cx="8077200" cy="5632450"/>
          </a:xfrm>
          <a:prstGeom prst="rect">
            <a:avLst/>
          </a:prstGeom>
          <a:noFill/>
        </p:spPr>
        <p:txBody>
          <a:bodyPr>
            <a:spAutoFit/>
          </a:bodyPr>
          <a:lstStyle/>
          <a:p>
            <a:pPr>
              <a:defRPr/>
            </a:pPr>
            <a:r>
              <a:rPr lang="en-US" sz="2400" dirty="0"/>
              <a:t>“Nay, so great was our famine, that a Salvage we slew, and buried, the poorer sort </a:t>
            </a:r>
            <a:r>
              <a:rPr lang="en-US" sz="2400" dirty="0" err="1"/>
              <a:t>tooke</a:t>
            </a:r>
            <a:r>
              <a:rPr lang="en-US" sz="2400" dirty="0"/>
              <a:t> him up </a:t>
            </a:r>
            <a:r>
              <a:rPr lang="en-US" sz="2400" dirty="0" err="1"/>
              <a:t>againe</a:t>
            </a:r>
            <a:r>
              <a:rPr lang="en-US" sz="2400" dirty="0"/>
              <a:t> and eat him, and so did divers one another </a:t>
            </a:r>
            <a:r>
              <a:rPr lang="en-US" sz="2400" dirty="0" err="1"/>
              <a:t>boyled</a:t>
            </a:r>
            <a:r>
              <a:rPr lang="en-US" sz="2400" dirty="0"/>
              <a:t> and stewed with roots and herbs: And one amongst the rest did kill his wife, powdered [i.e. salted] her, and had eaten part of her before it was </a:t>
            </a:r>
            <a:r>
              <a:rPr lang="en-US" sz="2400" dirty="0" err="1"/>
              <a:t>knowne</a:t>
            </a:r>
            <a:r>
              <a:rPr lang="en-US" sz="2400" dirty="0"/>
              <a:t>, for which </a:t>
            </a:r>
            <a:r>
              <a:rPr lang="en-US" sz="2400" dirty="0" err="1"/>
              <a:t>hee</a:t>
            </a:r>
            <a:r>
              <a:rPr lang="en-US" sz="2400" dirty="0"/>
              <a:t> was executed, as </a:t>
            </a:r>
            <a:r>
              <a:rPr lang="en-US" sz="2400" dirty="0" err="1"/>
              <a:t>hee</a:t>
            </a:r>
            <a:r>
              <a:rPr lang="en-US" sz="2400" dirty="0"/>
              <a:t> well deserved; now whether </a:t>
            </a:r>
            <a:r>
              <a:rPr lang="en-US" sz="2400" dirty="0" err="1"/>
              <a:t>shee</a:t>
            </a:r>
            <a:r>
              <a:rPr lang="en-US" sz="2400" dirty="0"/>
              <a:t> was better roasted, </a:t>
            </a:r>
            <a:r>
              <a:rPr lang="en-US" sz="2400" dirty="0" err="1"/>
              <a:t>boyled</a:t>
            </a:r>
            <a:r>
              <a:rPr lang="en-US" sz="2400" dirty="0"/>
              <a:t> or </a:t>
            </a:r>
            <a:r>
              <a:rPr lang="en-US" sz="2400" dirty="0" err="1"/>
              <a:t>carbonado’d</a:t>
            </a:r>
            <a:r>
              <a:rPr lang="en-US" sz="2400" dirty="0"/>
              <a:t>, I know not, but of such a dish as powdered wife I never heard of.”  </a:t>
            </a:r>
          </a:p>
          <a:p>
            <a:pPr>
              <a:defRPr/>
            </a:pPr>
            <a:r>
              <a:rPr lang="en-US" sz="2400" b="1" u="sng" dirty="0"/>
              <a:t>Source</a:t>
            </a:r>
            <a:r>
              <a:rPr lang="en-US" sz="2400" dirty="0"/>
              <a:t>: John Smith’s Account of the Starving Time, 1609-10</a:t>
            </a:r>
          </a:p>
          <a:p>
            <a:pPr>
              <a:defRPr/>
            </a:pPr>
            <a:endParaRPr lang="en-US" sz="2400" dirty="0"/>
          </a:p>
          <a:p>
            <a:pPr marL="457200" indent="-457200">
              <a:buFontTx/>
              <a:buAutoNum type="arabicPeriod"/>
              <a:defRPr/>
            </a:pPr>
            <a:r>
              <a:rPr lang="en-US" sz="2400" b="1" dirty="0"/>
              <a:t>How did settlers attempt to stave off starvation? (CITE evidence)</a:t>
            </a:r>
          </a:p>
          <a:p>
            <a:pPr marL="457200" indent="-457200">
              <a:buFontTx/>
              <a:buAutoNum type="arabicPeriod"/>
              <a:defRPr/>
            </a:pPr>
            <a:endParaRPr lang="en-US" sz="2400" b="1" dirty="0"/>
          </a:p>
          <a:p>
            <a:pPr marL="457200" indent="-457200">
              <a:buFontTx/>
              <a:buAutoNum type="arabicPeriod"/>
              <a:defRPr/>
            </a:pPr>
            <a:r>
              <a:rPr lang="en-US" sz="2400" b="1" dirty="0"/>
              <a:t>How did starvation affect the way that settlers treated one another? (CITE evidence)</a:t>
            </a:r>
            <a:endParaRPr lang="en-US" sz="2400" dirty="0"/>
          </a:p>
        </p:txBody>
      </p:sp>
    </p:spTree>
    <p:extLst>
      <p:ext uri="{BB962C8B-B14F-4D97-AF65-F5344CB8AC3E}">
        <p14:creationId xmlns:p14="http://schemas.microsoft.com/office/powerpoint/2010/main" val="1934730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04800"/>
            <a:ext cx="7112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250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679</Words>
  <Application>Microsoft Macintosh PowerPoint</Application>
  <PresentationFormat>Widescreen</PresentationFormat>
  <Paragraphs>67</Paragraphs>
  <Slides>18</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Calibri Light</vt:lpstr>
      <vt:lpstr>MS PGothic</vt:lpstr>
      <vt:lpstr>Arial</vt:lpstr>
      <vt:lpstr>Calibri</vt:lpstr>
      <vt:lpstr>Garamond</vt:lpstr>
      <vt:lpstr>Goudy Old Style</vt:lpstr>
      <vt:lpstr>ＭＳ Ｐゴシック</vt:lpstr>
      <vt:lpstr>Times New Roman</vt:lpstr>
      <vt:lpstr>Wingdings</vt:lpstr>
      <vt:lpstr>Office Theme</vt:lpstr>
      <vt:lpstr>Microsoft Photo Editor 3.0 Photo</vt:lpstr>
      <vt:lpstr>PowerPoint Presentation</vt:lpstr>
      <vt:lpstr>PowerPoint Presentation</vt:lpstr>
      <vt:lpstr>Location of Jamestown</vt:lpstr>
      <vt:lpstr>PowerPoint Presentation</vt:lpstr>
      <vt:lpstr>PowerPoint Presentation</vt:lpstr>
      <vt:lpstr>PowerPoint Presentation</vt:lpstr>
      <vt:lpstr>Account of Life in Jamestown</vt:lpstr>
      <vt:lpstr>PowerPoint Presentation</vt:lpstr>
      <vt:lpstr>PowerPoint Presentation</vt:lpstr>
      <vt:lpstr>PowerPoint Presentation</vt:lpstr>
      <vt:lpstr>PowerPoint Presentation</vt:lpstr>
      <vt:lpstr>PowerPoint Presentation</vt:lpstr>
      <vt:lpstr>PowerPoint Presentation</vt:lpstr>
      <vt:lpstr>       Pocahontas and  John Rolfe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3</cp:revision>
  <dcterms:created xsi:type="dcterms:W3CDTF">2016-09-22T18:04:21Z</dcterms:created>
  <dcterms:modified xsi:type="dcterms:W3CDTF">2016-09-22T18:07:41Z</dcterms:modified>
</cp:coreProperties>
</file>