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31FA8-E836-A846-9B1A-1C1E30E14169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4771E-6D33-F04B-8F49-A0070651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MS PGothic" charset="-128"/>
              </a:rPr>
              <a:t>Unit 1 Notes Page 9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085F8BCC-F869-784D-9E92-32AA279B48F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293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92B8352-0F0D-A841-AE9A-2BB01C3A729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MS PGothic" charset="-128"/>
              </a:rPr>
              <a:t>Courtesy of National Park Service</a:t>
            </a:r>
          </a:p>
        </p:txBody>
      </p:sp>
    </p:spTree>
    <p:extLst>
      <p:ext uri="{BB962C8B-B14F-4D97-AF65-F5344CB8AC3E}">
        <p14:creationId xmlns:p14="http://schemas.microsoft.com/office/powerpoint/2010/main" val="127207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BB5FE042-C8A2-AD4E-BCFF-D7D126D787B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MS PGothic" charset="-128"/>
              </a:rPr>
              <a:t>Courtesy of National Park Service</a:t>
            </a:r>
          </a:p>
        </p:txBody>
      </p:sp>
    </p:spTree>
    <p:extLst>
      <p:ext uri="{BB962C8B-B14F-4D97-AF65-F5344CB8AC3E}">
        <p14:creationId xmlns:p14="http://schemas.microsoft.com/office/powerpoint/2010/main" val="137641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1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3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9DBB-5C66-4E4C-91FC-5FECB1894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7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8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0534-2550-C942-9F19-3938A08F95F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FF75-9BA5-7D49-9711-9EE8588A1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94100" y="3852863"/>
            <a:ext cx="228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82888" y="2087563"/>
            <a:ext cx="1905000" cy="1917700"/>
          </a:xfrm>
          <a:prstGeom prst="rect">
            <a:avLst/>
          </a:prstGeom>
          <a:solidFill>
            <a:srgbClr val="370404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436100" y="4572000"/>
            <a:ext cx="228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34414" y="4800600"/>
            <a:ext cx="1804987" cy="1905000"/>
          </a:xfrm>
          <a:prstGeom prst="rect">
            <a:avLst/>
          </a:prstGeom>
          <a:solidFill>
            <a:srgbClr val="B79609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16925" y="3895725"/>
            <a:ext cx="228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61200" y="4437063"/>
            <a:ext cx="228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184900" y="4862513"/>
            <a:ext cx="2044700" cy="1905000"/>
          </a:xfrm>
          <a:prstGeom prst="rect">
            <a:avLst/>
          </a:prstGeom>
          <a:solidFill>
            <a:srgbClr val="370404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566025" y="2087564"/>
            <a:ext cx="1981200" cy="1874837"/>
          </a:xfrm>
          <a:prstGeom prst="rect">
            <a:avLst/>
          </a:prstGeom>
          <a:solidFill>
            <a:srgbClr val="370404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2313" y="4437063"/>
            <a:ext cx="228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95700" y="4876800"/>
            <a:ext cx="1981200" cy="1828800"/>
          </a:xfrm>
          <a:prstGeom prst="rect">
            <a:avLst/>
          </a:prstGeom>
          <a:solidFill>
            <a:srgbClr val="B79609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0763" y="3619500"/>
            <a:ext cx="228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156200" y="2087563"/>
            <a:ext cx="2057400" cy="1917700"/>
          </a:xfrm>
          <a:prstGeom prst="rect">
            <a:avLst/>
          </a:prstGeom>
          <a:solidFill>
            <a:srgbClr val="B79609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03488" y="4173538"/>
            <a:ext cx="8153400" cy="457200"/>
          </a:xfrm>
          <a:prstGeom prst="rect">
            <a:avLst/>
          </a:prstGeom>
          <a:solidFill>
            <a:srgbClr val="250303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6638" name="TextBox 17"/>
          <p:cNvSpPr txBox="1">
            <a:spLocks noChangeArrowheads="1"/>
          </p:cNvSpPr>
          <p:nvPr/>
        </p:nvSpPr>
        <p:spPr bwMode="auto">
          <a:xfrm>
            <a:off x="3281363" y="4233864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Verdana" charset="0"/>
              </a:rPr>
              <a:t>1607</a:t>
            </a:r>
          </a:p>
        </p:txBody>
      </p:sp>
      <p:sp>
        <p:nvSpPr>
          <p:cNvPr id="26639" name="TextBox 18"/>
          <p:cNvSpPr txBox="1">
            <a:spLocks noChangeArrowheads="1"/>
          </p:cNvSpPr>
          <p:nvPr/>
        </p:nvSpPr>
        <p:spPr bwMode="auto">
          <a:xfrm>
            <a:off x="4241800" y="4249739"/>
            <a:ext cx="838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Verdana" charset="0"/>
              </a:rPr>
              <a:t>1612</a:t>
            </a:r>
          </a:p>
        </p:txBody>
      </p:sp>
      <p:sp>
        <p:nvSpPr>
          <p:cNvPr id="26640" name="TextBox 19"/>
          <p:cNvSpPr txBox="1">
            <a:spLocks noChangeArrowheads="1"/>
          </p:cNvSpPr>
          <p:nvPr/>
        </p:nvSpPr>
        <p:spPr bwMode="auto">
          <a:xfrm>
            <a:off x="5667375" y="4233864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Verdana" charset="0"/>
              </a:rPr>
              <a:t>1619</a:t>
            </a:r>
          </a:p>
        </p:txBody>
      </p:sp>
      <p:sp>
        <p:nvSpPr>
          <p:cNvPr id="26641" name="TextBox 20"/>
          <p:cNvSpPr txBox="1">
            <a:spLocks noChangeArrowheads="1"/>
          </p:cNvSpPr>
          <p:nvPr/>
        </p:nvSpPr>
        <p:spPr bwMode="auto">
          <a:xfrm>
            <a:off x="9220200" y="42672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Verdana" charset="0"/>
              </a:rPr>
              <a:t>1676</a:t>
            </a:r>
          </a:p>
        </p:txBody>
      </p:sp>
      <p:sp>
        <p:nvSpPr>
          <p:cNvPr id="26642" name="TextBox 21"/>
          <p:cNvSpPr txBox="1">
            <a:spLocks noChangeArrowheads="1"/>
          </p:cNvSpPr>
          <p:nvPr/>
        </p:nvSpPr>
        <p:spPr bwMode="auto">
          <a:xfrm>
            <a:off x="6273800" y="4851401"/>
            <a:ext cx="1835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Verdana" charset="0"/>
              </a:rPr>
              <a:t>Maryland Founded</a:t>
            </a:r>
          </a:p>
        </p:txBody>
      </p:sp>
      <p:sp>
        <p:nvSpPr>
          <p:cNvPr id="26643" name="TextBox 23"/>
          <p:cNvSpPr txBox="1">
            <a:spLocks noChangeArrowheads="1"/>
          </p:cNvSpPr>
          <p:nvPr/>
        </p:nvSpPr>
        <p:spPr bwMode="auto">
          <a:xfrm>
            <a:off x="2830514" y="3543301"/>
            <a:ext cx="1811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Verdana" charset="0"/>
              </a:rPr>
              <a:t>Jamestown Founded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71800" y="4267200"/>
            <a:ext cx="2286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45" name="TextBox 27"/>
          <p:cNvSpPr txBox="1">
            <a:spLocks noChangeArrowheads="1"/>
          </p:cNvSpPr>
          <p:nvPr/>
        </p:nvSpPr>
        <p:spPr bwMode="auto">
          <a:xfrm>
            <a:off x="5102225" y="3581401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Verdana" charset="0"/>
              </a:rPr>
              <a:t>First Africans Arrive in Jamestown</a:t>
            </a:r>
          </a:p>
        </p:txBody>
      </p:sp>
      <p:sp>
        <p:nvSpPr>
          <p:cNvPr id="26646" name="TextBox 28"/>
          <p:cNvSpPr txBox="1">
            <a:spLocks noChangeArrowheads="1"/>
          </p:cNvSpPr>
          <p:nvPr/>
        </p:nvSpPr>
        <p:spPr bwMode="auto">
          <a:xfrm>
            <a:off x="8112125" y="4249739"/>
            <a:ext cx="838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Verdana" charset="0"/>
              </a:rPr>
              <a:t>1670</a:t>
            </a:r>
          </a:p>
        </p:txBody>
      </p:sp>
      <p:sp>
        <p:nvSpPr>
          <p:cNvPr id="26647" name="TextBox 30"/>
          <p:cNvSpPr txBox="1">
            <a:spLocks noChangeArrowheads="1"/>
          </p:cNvSpPr>
          <p:nvPr/>
        </p:nvSpPr>
        <p:spPr bwMode="auto">
          <a:xfrm>
            <a:off x="7594601" y="3686176"/>
            <a:ext cx="1927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Verdana" charset="0"/>
              </a:rPr>
              <a:t>Carolina Founded</a:t>
            </a:r>
          </a:p>
        </p:txBody>
      </p:sp>
      <p:sp>
        <p:nvSpPr>
          <p:cNvPr id="26648" name="TextBox 31"/>
          <p:cNvSpPr txBox="1">
            <a:spLocks noChangeArrowheads="1"/>
          </p:cNvSpPr>
          <p:nvPr/>
        </p:nvSpPr>
        <p:spPr bwMode="auto">
          <a:xfrm>
            <a:off x="6756400" y="4249739"/>
            <a:ext cx="838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  <a:latin typeface="Verdana" charset="0"/>
              </a:rPr>
              <a:t>1634</a:t>
            </a:r>
          </a:p>
        </p:txBody>
      </p:sp>
      <p:sp>
        <p:nvSpPr>
          <p:cNvPr id="26649" name="TextBox 36"/>
          <p:cNvSpPr txBox="1">
            <a:spLocks noChangeArrowheads="1"/>
          </p:cNvSpPr>
          <p:nvPr/>
        </p:nvSpPr>
        <p:spPr bwMode="auto">
          <a:xfrm>
            <a:off x="8683626" y="4886326"/>
            <a:ext cx="1755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Verdana" charset="0"/>
              </a:rPr>
              <a:t>Bacon</a:t>
            </a:r>
            <a:r>
              <a:rPr lang="ja-JP" altLang="en-US" sz="1200" b="1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en-US" altLang="ja-JP" sz="1200" b="1">
                <a:solidFill>
                  <a:schemeClr val="bg1"/>
                </a:solidFill>
                <a:latin typeface="Verdana" charset="0"/>
              </a:rPr>
              <a:t>s Rebellion</a:t>
            </a:r>
            <a:endParaRPr lang="en-US" altLang="en-US" sz="1200" b="1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ctrTitle"/>
          </p:nvPr>
        </p:nvSpPr>
        <p:spPr>
          <a:xfrm>
            <a:off x="2538413" y="1082676"/>
            <a:ext cx="8088312" cy="9175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The Southern Colonies in the 17</a:t>
            </a:r>
            <a:r>
              <a:rPr lang="en-US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th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 and 18</a:t>
            </a:r>
            <a:r>
              <a:rPr lang="en-US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th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 Centuries</a:t>
            </a:r>
          </a:p>
        </p:txBody>
      </p:sp>
      <p:sp>
        <p:nvSpPr>
          <p:cNvPr id="2077" name="Subtitle 38"/>
          <p:cNvSpPr>
            <a:spLocks noGrp="1"/>
          </p:cNvSpPr>
          <p:nvPr>
            <p:ph type="subTitle" idx="1"/>
          </p:nvPr>
        </p:nvSpPr>
        <p:spPr>
          <a:xfrm>
            <a:off x="2590800" y="242888"/>
            <a:ext cx="2565400" cy="4254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/>
              <a:t>Period </a:t>
            </a:r>
            <a:r>
              <a:rPr lang="en-US" sz="2000" dirty="0"/>
              <a:t>2: 1607-1754</a:t>
            </a:r>
          </a:p>
        </p:txBody>
      </p:sp>
      <p:pic>
        <p:nvPicPr>
          <p:cNvPr id="40" name="Picture 5" descr="Slave phot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9884" y="2087482"/>
            <a:ext cx="196207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53" name="TextBox 23"/>
          <p:cNvSpPr txBox="1">
            <a:spLocks noChangeArrowheads="1"/>
          </p:cNvSpPr>
          <p:nvPr/>
        </p:nvSpPr>
        <p:spPr bwMode="auto">
          <a:xfrm>
            <a:off x="3762375" y="4873626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latin typeface="Verdana" charset="0"/>
              </a:rPr>
              <a:t>John Rolfe Plants Tobacco in Virginia</a:t>
            </a:r>
          </a:p>
        </p:txBody>
      </p:sp>
      <p:pic>
        <p:nvPicPr>
          <p:cNvPr id="26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4" y="2282825"/>
            <a:ext cx="1652587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militaryhistoryonline.com/17thcentury/images/bacon3.jpg"/>
          <p:cNvPicPr>
            <a:picLocks noChangeAspect="1" noChangeArrowheads="1"/>
          </p:cNvPicPr>
          <p:nvPr/>
        </p:nvPicPr>
        <p:blipFill rotWithShape="1">
          <a:blip r:embed="rId4"/>
          <a:srcRect r="11742"/>
          <a:stretch/>
        </p:blipFill>
        <p:spPr bwMode="auto">
          <a:xfrm flipH="1">
            <a:off x="8646243" y="5257800"/>
            <a:ext cx="181033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40" name="Picture 4" descr="http://upload.wikimedia.org/wikipedia/commons/thumb/e/e7/Carolinacolony.png/280px-Carolinacolon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1" y="2110643"/>
            <a:ext cx="1778410" cy="1701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2" name="Picture 2" descr="File:Marycolon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34" y="5101330"/>
            <a:ext cx="1849489" cy="164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16742" name="Picture 6" descr="http://www.wikitree.com/photo.php/7/78/PocaRolf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44" y="5195120"/>
            <a:ext cx="1721678" cy="1555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extLst>
      <p:ext uri="{BB962C8B-B14F-4D97-AF65-F5344CB8AC3E}">
        <p14:creationId xmlns:p14="http://schemas.microsoft.com/office/powerpoint/2010/main" val="3373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76200"/>
            <a:ext cx="8077200" cy="5791200"/>
          </a:xfrm>
        </p:spPr>
        <p:txBody>
          <a:bodyPr/>
          <a:lstStyle/>
          <a:p>
            <a:pPr marL="1376363" indent="-461963">
              <a:spcBef>
                <a:spcPct val="0"/>
              </a:spcBef>
              <a:buNone/>
            </a:pPr>
            <a:r>
              <a:rPr lang="en-US" altLang="en-US" sz="3600">
                <a:ea typeface="MS PGothic" charset="-128"/>
              </a:rPr>
              <a:t>b. </a:t>
            </a:r>
            <a:r>
              <a:rPr lang="en-US" altLang="en-US" sz="3600" b="1">
                <a:ea typeface="MS PGothic" charset="-128"/>
              </a:rPr>
              <a:t>Virginia Charter</a:t>
            </a:r>
            <a:r>
              <a:rPr lang="en-US" altLang="en-US" sz="3600">
                <a:ea typeface="MS PGothic" charset="-128"/>
              </a:rPr>
              <a:t>   </a:t>
            </a:r>
          </a:p>
          <a:p>
            <a:pPr marL="1376363" indent="-461963">
              <a:spcBef>
                <a:spcPct val="0"/>
              </a:spcBef>
            </a:pPr>
            <a:r>
              <a:rPr lang="en-US" altLang="en-US" sz="3200">
                <a:ea typeface="MS PGothic" charset="-128"/>
              </a:rPr>
              <a:t>Overseas settlers were given same rights of Englishmen in England.</a:t>
            </a:r>
          </a:p>
          <a:p>
            <a:pPr marL="1376363" indent="-461963">
              <a:spcBef>
                <a:spcPct val="0"/>
              </a:spcBef>
            </a:pPr>
            <a:r>
              <a:rPr lang="en-US" altLang="en-US" sz="3200">
                <a:ea typeface="MS PGothic" charset="-128"/>
              </a:rPr>
              <a:t>Became a foundation for American liberties; similar rights would be extended to other North American colonies.</a:t>
            </a:r>
          </a:p>
          <a:p>
            <a:pPr marL="1376363" indent="-461963"/>
            <a:endParaRPr lang="en-US" altLang="en-US">
              <a:ea typeface="MS PGothic" charset="-128"/>
            </a:endParaRPr>
          </a:p>
        </p:txBody>
      </p:sp>
      <p:pic>
        <p:nvPicPr>
          <p:cNvPr id="6" name="Picture 11" descr="http://www.nps.gov/colo/images/20080125152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69646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  <p:extLst>
      <p:ext uri="{BB962C8B-B14F-4D97-AF65-F5344CB8AC3E}">
        <p14:creationId xmlns:p14="http://schemas.microsoft.com/office/powerpoint/2010/main" val="150064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1" y="1"/>
            <a:ext cx="7437359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How and why did the colony of Jamestown develop in Virginia?</a:t>
            </a:r>
          </a:p>
        </p:txBody>
      </p:sp>
      <p:pic>
        <p:nvPicPr>
          <p:cNvPr id="27650" name="Picture 2" descr="mage result for virginia company james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587626"/>
            <a:ext cx="71358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7" y="2049463"/>
            <a:ext cx="9115426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Reasons for Migration in the 17</a:t>
            </a:r>
            <a:r>
              <a:rPr lang="en-US" altLang="en-US" baseline="30000">
                <a:ea typeface="MS PGothic" charset="-128"/>
              </a:rPr>
              <a:t>th</a:t>
            </a:r>
            <a:r>
              <a:rPr lang="en-US" altLang="en-US">
                <a:ea typeface="MS PGothic" charset="-128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3963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/>
          <p:cNvSpPr>
            <a:spLocks noChangeArrowheads="1"/>
          </p:cNvSpPr>
          <p:nvPr/>
        </p:nvSpPr>
        <p:spPr bwMode="auto">
          <a:xfrm>
            <a:off x="2514600" y="1447801"/>
            <a:ext cx="8153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600" b="1" dirty="0"/>
              <a:t>Major CAUSES leading to British colonial impulse</a:t>
            </a:r>
            <a:r>
              <a:rPr lang="is-IS" altLang="en-US" sz="2600" b="1" dirty="0"/>
              <a:t>…</a:t>
            </a:r>
            <a:r>
              <a:rPr lang="en-US" altLang="en-US" sz="2600" dirty="0"/>
              <a:t> </a:t>
            </a:r>
          </a:p>
          <a:p>
            <a:pPr indent="-514350">
              <a:buFontTx/>
              <a:buAutoNum type="arabicPeriod"/>
              <a:defRPr/>
            </a:pPr>
            <a:r>
              <a:rPr lang="en-US" altLang="en-US" sz="2600" dirty="0"/>
              <a:t>Eventual peace with Spain provided opportunities overseas without harassment (post Anglo-Spanish War);</a:t>
            </a:r>
          </a:p>
          <a:p>
            <a:pPr indent="-514350">
              <a:buFontTx/>
              <a:buAutoNum type="arabicPeriod"/>
              <a:defRPr/>
            </a:pPr>
            <a:endParaRPr lang="en-US" altLang="en-US" sz="2600" dirty="0"/>
          </a:p>
          <a:p>
            <a:pPr>
              <a:defRPr/>
            </a:pPr>
            <a:r>
              <a:rPr lang="en-US" altLang="en-US" sz="2600" dirty="0"/>
              <a:t>2. Population growth created a surplus of workers, many of whom became potential colonists; high unemployment;</a:t>
            </a:r>
          </a:p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en-US" altLang="en-US" sz="2600" dirty="0"/>
              <a:t>3. New World had economic opportunity, farm land, adventure, markets, political freedom, religious freedom, social change; </a:t>
            </a:r>
          </a:p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en-US" altLang="en-US" sz="2600" dirty="0"/>
              <a:t>4. </a:t>
            </a:r>
            <a:r>
              <a:rPr lang="en-US" altLang="en-US" sz="2600" b="1" u="sng" dirty="0"/>
              <a:t>Joint-stock companies</a:t>
            </a:r>
            <a:r>
              <a:rPr lang="en-US" altLang="en-US" sz="2600" b="1" dirty="0"/>
              <a:t> </a:t>
            </a:r>
            <a:r>
              <a:rPr lang="en-US" altLang="en-US" sz="2600" dirty="0"/>
              <a:t>provided financial means: investors pooled resources for </a:t>
            </a:r>
            <a:r>
              <a:rPr lang="en-US" altLang="en-US" sz="2600" b="1" dirty="0"/>
              <a:t>risky </a:t>
            </a:r>
            <a:r>
              <a:rPr lang="en-US" altLang="en-US" sz="2600" dirty="0"/>
              <a:t>sea expeditions</a:t>
            </a:r>
            <a:r>
              <a:rPr lang="is-IS" altLang="en-US" sz="2600" dirty="0"/>
              <a:t>…</a:t>
            </a:r>
            <a:r>
              <a:rPr lang="en-US" altLang="en-US" sz="2600" dirty="0"/>
              <a:t> </a:t>
            </a:r>
            <a:r>
              <a:rPr lang="en-US" altLang="en-US" sz="2800" dirty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12358"/>
            <a:ext cx="780769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England’s Search for an </a:t>
            </a:r>
          </a:p>
          <a:p>
            <a:pPr algn="ctr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Overseas Empire</a:t>
            </a:r>
          </a:p>
        </p:txBody>
      </p:sp>
    </p:spTree>
    <p:extLst>
      <p:ext uri="{BB962C8B-B14F-4D97-AF65-F5344CB8AC3E}">
        <p14:creationId xmlns:p14="http://schemas.microsoft.com/office/powerpoint/2010/main" val="3036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563813" y="1"/>
            <a:ext cx="7924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r>
              <a:rPr lang="en-US" altLang="en-US" sz="2800" b="1" u="sng"/>
              <a:t>English attempts to colonize in the late-16th century</a:t>
            </a:r>
            <a:r>
              <a:rPr lang="en-US" altLang="en-US" sz="2800"/>
              <a:t> </a:t>
            </a:r>
          </a:p>
          <a:p>
            <a:r>
              <a:rPr lang="en-US" altLang="en-US" sz="2800"/>
              <a:t>1. 1583, Sir Humphrey Gilbert attempted to colonize Newfoundland but died while at sea. 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2. Roanoke: </a:t>
            </a:r>
            <a:r>
              <a:rPr lang="en-US" altLang="en-US" sz="2800" b="1" i="1"/>
              <a:t>The Lost Colony</a:t>
            </a:r>
          </a:p>
          <a:p>
            <a:r>
              <a:rPr lang="en-US" altLang="en-US"/>
              <a:t> 	</a:t>
            </a:r>
          </a:p>
        </p:txBody>
      </p:sp>
      <p:pic>
        <p:nvPicPr>
          <p:cNvPr id="33794" name="Picture 3" descr="mage result for roanoke lost 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3841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mage result for sir humphrey gil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1828800"/>
            <a:ext cx="431323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8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ea typeface="MS PGothic" charset="-128"/>
              </a:rPr>
              <a:t>It all Started with the Lost Colony</a:t>
            </a:r>
            <a:r>
              <a:rPr lang="is-IS" altLang="en-US" b="1">
                <a:ea typeface="MS PGothic" charset="-128"/>
              </a:rPr>
              <a:t>…</a:t>
            </a:r>
            <a:endParaRPr lang="en-US" altLang="en-US" b="1">
              <a:ea typeface="MS PGothic" charset="-128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5410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u="sng">
                <a:latin typeface="Tempus Sans ITC" charset="0"/>
                <a:ea typeface="MS PGothic" charset="-128"/>
              </a:rPr>
              <a:t>Sir Walter Raleigh</a:t>
            </a:r>
            <a:r>
              <a:rPr lang="en-US" altLang="en-US" sz="3000">
                <a:latin typeface="Tempus Sans ITC" charset="0"/>
                <a:ea typeface="MS PGothic" charset="-128"/>
              </a:rPr>
              <a:t> given rights to claim land for Queen Elizabeth in </a:t>
            </a:r>
            <a:r>
              <a:rPr lang="en-US" altLang="en-US" sz="3000" b="1">
                <a:latin typeface="Tempus Sans ITC" charset="0"/>
                <a:ea typeface="MS PGothic" charset="-128"/>
              </a:rPr>
              <a:t>August 1587</a:t>
            </a:r>
          </a:p>
          <a:p>
            <a:pPr>
              <a:lnSpc>
                <a:spcPct val="90000"/>
              </a:lnSpc>
            </a:pPr>
            <a:r>
              <a:rPr lang="en-US" altLang="en-US" sz="3000">
                <a:latin typeface="Tempus Sans ITC" charset="0"/>
                <a:ea typeface="MS PGothic" charset="-128"/>
              </a:rPr>
              <a:t>1</a:t>
            </a:r>
            <a:r>
              <a:rPr lang="en-US" altLang="en-US" sz="3000" baseline="30000">
                <a:latin typeface="Tempus Sans ITC" charset="0"/>
                <a:ea typeface="MS PGothic" charset="-128"/>
              </a:rPr>
              <a:t>st</a:t>
            </a:r>
            <a:r>
              <a:rPr lang="en-US" altLang="en-US" sz="3000">
                <a:latin typeface="Tempus Sans ITC" charset="0"/>
                <a:ea typeface="MS PGothic" charset="-128"/>
              </a:rPr>
              <a:t> sends </a:t>
            </a:r>
            <a:r>
              <a:rPr lang="en-US" altLang="en-US" sz="3000" u="sng">
                <a:latin typeface="Tempus Sans ITC" charset="0"/>
                <a:ea typeface="MS PGothic" charset="-128"/>
              </a:rPr>
              <a:t>Philip Amadas and Arthur Bartlowe</a:t>
            </a:r>
            <a:r>
              <a:rPr lang="en-US" altLang="en-US" sz="3000">
                <a:latin typeface="Tempus Sans ITC" charset="0"/>
                <a:ea typeface="MS PGothic" charset="-128"/>
              </a:rPr>
              <a:t> to check out sites</a:t>
            </a:r>
          </a:p>
          <a:p>
            <a:pPr>
              <a:lnSpc>
                <a:spcPct val="90000"/>
              </a:lnSpc>
            </a:pPr>
            <a:r>
              <a:rPr lang="en-US" altLang="en-US" sz="3000">
                <a:latin typeface="Tempus Sans ITC" charset="0"/>
                <a:ea typeface="MS PGothic" charset="-128"/>
              </a:rPr>
              <a:t>Find </a:t>
            </a:r>
            <a:r>
              <a:rPr lang="en-US" altLang="en-US" sz="3000" u="sng">
                <a:latin typeface="Tempus Sans ITC" charset="0"/>
                <a:ea typeface="MS PGothic" charset="-128"/>
              </a:rPr>
              <a:t>Roanoke Island</a:t>
            </a:r>
            <a:r>
              <a:rPr lang="en-US" altLang="en-US" sz="3000">
                <a:latin typeface="Tempus Sans ITC" charset="0"/>
                <a:ea typeface="MS PGothic" charset="-128"/>
              </a:rPr>
              <a:t> off coast of NC</a:t>
            </a:r>
          </a:p>
          <a:p>
            <a:pPr>
              <a:lnSpc>
                <a:spcPct val="90000"/>
              </a:lnSpc>
            </a:pPr>
            <a:r>
              <a:rPr lang="en-US" altLang="en-US" sz="3000">
                <a:latin typeface="Tempus Sans ITC" charset="0"/>
                <a:ea typeface="MS PGothic" charset="-128"/>
              </a:rPr>
              <a:t>They depend too much on NA’s, strain relations, 1</a:t>
            </a:r>
            <a:r>
              <a:rPr lang="en-US" altLang="en-US" sz="3000" baseline="30000">
                <a:latin typeface="Tempus Sans ITC" charset="0"/>
                <a:ea typeface="MS PGothic" charset="-128"/>
              </a:rPr>
              <a:t>st</a:t>
            </a:r>
            <a:r>
              <a:rPr lang="en-US" altLang="en-US" sz="3000">
                <a:latin typeface="Tempus Sans ITC" charset="0"/>
                <a:ea typeface="MS PGothic" charset="-128"/>
              </a:rPr>
              <a:t> attempt fails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1"/>
            <a:ext cx="22098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1"/>
            <a:ext cx="274320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55576"/>
            <a:ext cx="7543800" cy="4525963"/>
          </a:xfrm>
        </p:spPr>
        <p:txBody>
          <a:bodyPr/>
          <a:lstStyle/>
          <a:p>
            <a:r>
              <a:rPr lang="en-US" altLang="en-US" sz="2700">
                <a:latin typeface="Tempus Sans ITC" charset="0"/>
                <a:ea typeface="MS PGothic" charset="-128"/>
              </a:rPr>
              <a:t>2yrs later Raleigh sends </a:t>
            </a:r>
            <a:r>
              <a:rPr lang="en-US" altLang="en-US" sz="2700" u="sng">
                <a:latin typeface="Tempus Sans ITC" charset="0"/>
                <a:ea typeface="MS PGothic" charset="-128"/>
              </a:rPr>
              <a:t>John White</a:t>
            </a:r>
            <a:r>
              <a:rPr lang="en-US" altLang="en-US" sz="2700">
                <a:latin typeface="Tempus Sans ITC" charset="0"/>
                <a:ea typeface="MS PGothic" charset="-128"/>
              </a:rPr>
              <a:t> and more men</a:t>
            </a:r>
          </a:p>
          <a:p>
            <a:r>
              <a:rPr lang="en-US" altLang="en-US" sz="2700">
                <a:latin typeface="Tempus Sans ITC" charset="0"/>
                <a:ea typeface="MS PGothic" charset="-128"/>
              </a:rPr>
              <a:t>White has to return to England for supplies and gets stuck there for 3yrs due to war with Spain</a:t>
            </a:r>
          </a:p>
          <a:p>
            <a:r>
              <a:rPr lang="en-US" altLang="en-US" sz="2700">
                <a:latin typeface="Tempus Sans ITC" charset="0"/>
                <a:ea typeface="MS PGothic" charset="-128"/>
              </a:rPr>
              <a:t>White left his daughter there and his grand daughter is born– </a:t>
            </a:r>
            <a:r>
              <a:rPr lang="en-US" altLang="en-US" sz="2700" u="sng">
                <a:latin typeface="Tempus Sans ITC" charset="0"/>
                <a:ea typeface="MS PGothic" charset="-128"/>
              </a:rPr>
              <a:t>Virginia Dare</a:t>
            </a:r>
            <a:r>
              <a:rPr lang="en-US" altLang="en-US" sz="2700">
                <a:latin typeface="Tempus Sans ITC" charset="0"/>
                <a:ea typeface="MS PGothic" charset="-128"/>
              </a:rPr>
              <a:t>– 1</a:t>
            </a:r>
            <a:r>
              <a:rPr lang="en-US" altLang="en-US" sz="2700" baseline="30000">
                <a:latin typeface="Tempus Sans ITC" charset="0"/>
                <a:ea typeface="MS PGothic" charset="-128"/>
              </a:rPr>
              <a:t>st</a:t>
            </a:r>
            <a:r>
              <a:rPr lang="en-US" altLang="en-US" sz="2700">
                <a:latin typeface="Tempus Sans ITC" charset="0"/>
                <a:ea typeface="MS PGothic" charset="-128"/>
              </a:rPr>
              <a:t> English child born in the new world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22689"/>
            <a:ext cx="3100388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92526"/>
            <a:ext cx="4648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413000"/>
            <a:ext cx="7543800" cy="3962400"/>
          </a:xfrm>
        </p:spPr>
        <p:txBody>
          <a:bodyPr/>
          <a:lstStyle/>
          <a:p>
            <a:r>
              <a:rPr lang="en-US" altLang="en-US" sz="2600">
                <a:latin typeface="Tempus Sans ITC" charset="0"/>
                <a:ea typeface="MS PGothic" charset="-128"/>
              </a:rPr>
              <a:t>When White returns, the settlement is abandoned, supplies left, no bodies</a:t>
            </a:r>
          </a:p>
          <a:p>
            <a:r>
              <a:rPr lang="en-US" altLang="en-US" sz="2600">
                <a:latin typeface="Tempus Sans ITC" charset="0"/>
                <a:ea typeface="MS PGothic" charset="-128"/>
              </a:rPr>
              <a:t>Only clue is word “</a:t>
            </a:r>
            <a:r>
              <a:rPr lang="en-US" altLang="en-US" sz="2600" u="sng">
                <a:latin typeface="Tempus Sans ITC" charset="0"/>
                <a:ea typeface="MS PGothic" charset="-128"/>
              </a:rPr>
              <a:t>Croatoan</a:t>
            </a:r>
            <a:r>
              <a:rPr lang="en-US" altLang="en-US" sz="2600">
                <a:latin typeface="Tempus Sans ITC" charset="0"/>
                <a:ea typeface="MS PGothic" charset="-128"/>
              </a:rPr>
              <a:t>” carved several places nearby</a:t>
            </a:r>
          </a:p>
          <a:p>
            <a:r>
              <a:rPr lang="en-US" altLang="en-US" sz="2600">
                <a:latin typeface="Tempus Sans ITC" charset="0"/>
                <a:ea typeface="MS PGothic" charset="-128"/>
              </a:rPr>
              <a:t>White can’t search because of a hurricane, returns to England</a:t>
            </a:r>
          </a:p>
          <a:p>
            <a:r>
              <a:rPr lang="en-US" altLang="en-US" sz="2600" b="1">
                <a:latin typeface="Tempus Sans ITC" charset="0"/>
                <a:ea typeface="MS PGothic" charset="-128"/>
              </a:rPr>
              <a:t>No one knows what happened to settlers, Croatan Indians kill them? Live with them? Went and settled in mainland NC?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27432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74626"/>
            <a:ext cx="286702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4625"/>
            <a:ext cx="313848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9525"/>
            <a:ext cx="8077200" cy="5791200"/>
          </a:xfrm>
        </p:spPr>
        <p:txBody>
          <a:bodyPr>
            <a:normAutofit lnSpcReduction="10000"/>
          </a:bodyPr>
          <a:lstStyle/>
          <a:p>
            <a:pPr marL="574675" indent="-574675">
              <a:spcBef>
                <a:spcPts val="0"/>
              </a:spcBef>
              <a:buNone/>
              <a:defRPr/>
            </a:pPr>
            <a:r>
              <a:rPr lang="en-US" sz="3000" dirty="0">
                <a:cs typeface="ＭＳ Ｐゴシック" pitchFamily="-110" charset="-128"/>
              </a:rPr>
              <a:t>A. </a:t>
            </a:r>
            <a:r>
              <a:rPr lang="en-US" sz="3000" b="1" dirty="0">
                <a:cs typeface="ＭＳ Ｐゴシック" pitchFamily="-110" charset="-128"/>
              </a:rPr>
              <a:t>Virginia </a:t>
            </a:r>
            <a:r>
              <a:rPr lang="en-US" sz="3000" dirty="0">
                <a:cs typeface="ＭＳ Ｐゴシック" pitchFamily="-110" charset="-128"/>
              </a:rPr>
              <a:t>(founded in 1607 by the Virginia Company)</a:t>
            </a:r>
          </a:p>
          <a:p>
            <a:pPr marL="914400" indent="-452438">
              <a:spcBef>
                <a:spcPts val="0"/>
              </a:spcBef>
              <a:buNone/>
              <a:defRPr/>
            </a:pPr>
            <a:r>
              <a:rPr lang="en-US" sz="3000" dirty="0">
                <a:cs typeface="ＭＳ Ｐゴシック" pitchFamily="-110" charset="-128"/>
              </a:rPr>
              <a:t>1. </a:t>
            </a:r>
            <a:r>
              <a:rPr lang="en-US" sz="3000" b="1" dirty="0">
                <a:cs typeface="ＭＳ Ｐゴシック" pitchFamily="-110" charset="-128"/>
              </a:rPr>
              <a:t>Jamestown</a:t>
            </a:r>
            <a:r>
              <a:rPr lang="en-US" sz="3000" dirty="0">
                <a:cs typeface="ＭＳ Ｐゴシック" pitchFamily="-110" charset="-128"/>
              </a:rPr>
              <a:t> (1607): first permanent British colony in the New World</a:t>
            </a:r>
          </a:p>
          <a:p>
            <a:pPr marL="1376363" indent="-461963">
              <a:spcBef>
                <a:spcPts val="0"/>
              </a:spcBef>
              <a:buNone/>
              <a:defRPr/>
            </a:pPr>
            <a:r>
              <a:rPr lang="en-US" sz="3000" dirty="0">
                <a:cs typeface="ＭＳ Ｐゴシック" pitchFamily="-110" charset="-128"/>
              </a:rPr>
              <a:t>a. </a:t>
            </a:r>
            <a:r>
              <a:rPr lang="en-US" sz="3000" b="1" dirty="0">
                <a:cs typeface="ＭＳ Ｐゴシック" pitchFamily="-110" charset="-128"/>
              </a:rPr>
              <a:t>Virginia Company</a:t>
            </a:r>
            <a:r>
              <a:rPr lang="en-US" sz="3000" dirty="0">
                <a:cs typeface="ＭＳ Ｐゴシック" pitchFamily="-110" charset="-128"/>
              </a:rPr>
              <a:t>: </a:t>
            </a:r>
            <a:r>
              <a:rPr lang="en-US" sz="3000" b="1" dirty="0">
                <a:cs typeface="ＭＳ Ｐゴシック" pitchFamily="-110" charset="-128"/>
              </a:rPr>
              <a:t>joint-stock company</a:t>
            </a:r>
            <a:r>
              <a:rPr lang="en-US" sz="3000" dirty="0">
                <a:cs typeface="ＭＳ Ｐゴシック" pitchFamily="-110" charset="-128"/>
              </a:rPr>
              <a:t> that received a charter from King James I in 1606 to establish settlements in North America.</a:t>
            </a:r>
          </a:p>
          <a:p>
            <a:pPr marL="1828800" indent="-452438">
              <a:spcBef>
                <a:spcPts val="0"/>
              </a:spcBef>
              <a:defRPr/>
            </a:pPr>
            <a:r>
              <a:rPr lang="en-US" sz="3000" dirty="0">
                <a:cs typeface="ＭＳ Ｐゴシック" pitchFamily="-110" charset="-128"/>
              </a:rPr>
              <a:t>Main goals: Promise of gold, conversion of Amerindians to Christianity, and new passage through North America to the East Indies.</a:t>
            </a:r>
          </a:p>
          <a:p>
            <a:pPr marL="1828800" indent="-452438">
              <a:spcBef>
                <a:spcPts val="0"/>
              </a:spcBef>
              <a:defRPr/>
            </a:pPr>
            <a:r>
              <a:rPr lang="en-US" sz="3000" dirty="0">
                <a:cs typeface="ＭＳ Ｐゴシック" pitchFamily="-110" charset="-128"/>
              </a:rPr>
              <a:t>Consisted largely of well-to-do adventurers. </a:t>
            </a:r>
          </a:p>
        </p:txBody>
      </p:sp>
      <p:pic>
        <p:nvPicPr>
          <p:cNvPr id="38914" name="Picture 6" descr="kingj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3364"/>
            <a:ext cx="22415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7"/>
          <p:cNvSpPr>
            <a:spLocks noChangeArrowheads="1"/>
          </p:cNvSpPr>
          <p:nvPr/>
        </p:nvSpPr>
        <p:spPr bwMode="auto">
          <a:xfrm>
            <a:off x="1531938" y="2905125"/>
            <a:ext cx="2438400" cy="1371600"/>
          </a:xfrm>
          <a:prstGeom prst="wedgeRectCallout">
            <a:avLst>
              <a:gd name="adj1" fmla="val -6444"/>
              <a:gd name="adj2" fmla="val 705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Yes, you may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settle in </a:t>
            </a:r>
            <a:r>
              <a:rPr lang="en-US" altLang="en-US" sz="2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Virginia.</a:t>
            </a:r>
            <a:endParaRPr lang="en-US" altLang="en-US" sz="2400">
              <a:solidFill>
                <a:schemeClr val="bg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4600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Macintosh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 Light</vt:lpstr>
      <vt:lpstr>MS PGothic</vt:lpstr>
      <vt:lpstr>Arial</vt:lpstr>
      <vt:lpstr>Calibri</vt:lpstr>
      <vt:lpstr>Garamond</vt:lpstr>
      <vt:lpstr>ＭＳ Ｐゴシック</vt:lpstr>
      <vt:lpstr>Tempus Sans ITC</vt:lpstr>
      <vt:lpstr>Times New Roman</vt:lpstr>
      <vt:lpstr>Verdana</vt:lpstr>
      <vt:lpstr>Office Theme</vt:lpstr>
      <vt:lpstr>The Southern Colonies in the 17th  and 18th Centuries</vt:lpstr>
      <vt:lpstr>PowerPoint Presentation</vt:lpstr>
      <vt:lpstr>Reasons for Migration in the 17th Century</vt:lpstr>
      <vt:lpstr>PowerPoint Presentation</vt:lpstr>
      <vt:lpstr>PowerPoint Presentation</vt:lpstr>
      <vt:lpstr>It all Started with the Lost Colony…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Southern Colonies in the 17th  and 18th Centuries</dc:title>
  <dc:creator>Demarco Matthew</dc:creator>
  <cp:lastModifiedBy>Demarco Matthew</cp:lastModifiedBy>
  <cp:revision>2</cp:revision>
  <dcterms:created xsi:type="dcterms:W3CDTF">2016-09-22T18:02:51Z</dcterms:created>
  <dcterms:modified xsi:type="dcterms:W3CDTF">2016-09-22T18:08:56Z</dcterms:modified>
</cp:coreProperties>
</file>