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2" r:id="rId5"/>
    <p:sldId id="263" r:id="rId6"/>
    <p:sldId id="264" r:id="rId7"/>
    <p:sldId id="266" r:id="rId8"/>
    <p:sldId id="268" r:id="rId9"/>
    <p:sldId id="269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2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D5036-9482-724C-A42B-3ECE42A7BB1E}" type="datetimeFigureOut">
              <a:rPr lang="en-US" smtClean="0"/>
              <a:t>9/24/16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F2C5-AD11-2B4D-8240-52816F5C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4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A6494957-4C85-474E-A69F-E9FAD2ADD55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MS PGothic" charset="-128"/>
              </a:rPr>
              <a:t>Wikipedia Commons</a:t>
            </a:r>
          </a:p>
        </p:txBody>
      </p:sp>
    </p:spTree>
    <p:extLst>
      <p:ext uri="{BB962C8B-B14F-4D97-AF65-F5344CB8AC3E}">
        <p14:creationId xmlns:p14="http://schemas.microsoft.com/office/powerpoint/2010/main" val="11982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25C8C1A4-5953-504F-BDB9-53694ED86C53}" type="slidenum">
              <a:rPr lang="en-US" altLang="en-US" sz="1200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altLang="en-US" sz="1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28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234405E0-919D-2144-B6C6-29AB33DFB870}" type="slidenum">
              <a:rPr lang="en-US" altLang="en-US" sz="1200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altLang="en-US" sz="1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6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08B35ADC-3CBF-DF45-B400-C22483D88F94}" type="slidenum">
              <a:rPr lang="en-US" altLang="en-US" sz="1200">
                <a:solidFill>
                  <a:srgbClr val="000000"/>
                </a:solidFill>
              </a:rPr>
              <a:pPr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74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5E5E8360-B9FB-8046-BFB1-0009AE4F00B0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89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27B80595-76A6-7C48-BBA4-9A1B4D9A244A}" type="slidenum">
              <a:rPr lang="en-US" altLang="en-US" sz="1200">
                <a:solidFill>
                  <a:srgbClr val="000000"/>
                </a:solidFill>
              </a:rPr>
              <a:pPr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MS PGothic" charset="-128"/>
              </a:rPr>
              <a:t>Courtesy of National Park Service    Painter: Sidney King</a:t>
            </a:r>
          </a:p>
        </p:txBody>
      </p:sp>
    </p:spTree>
    <p:extLst>
      <p:ext uri="{BB962C8B-B14F-4D97-AF65-F5344CB8AC3E}">
        <p14:creationId xmlns:p14="http://schemas.microsoft.com/office/powerpoint/2010/main" val="176721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MS PGothic" charset="-128"/>
              </a:rPr>
              <a:t>Rebelling against control from distant government…over taxes and Native American threat on the frontier!!!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C9DC823B-6BAB-E740-BC71-78C0F429C12D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3774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1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3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0DCE-5E68-D043-B16B-57DAD8BA0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90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6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7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9DB80-86CB-8249-8E74-8C073284BC20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2B7D-B050-844F-BB52-5203DA3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1" y="1"/>
            <a:ext cx="7437359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What were the impacts of indentured servitude in Jamestown?</a:t>
            </a:r>
          </a:p>
        </p:txBody>
      </p:sp>
      <p:pic>
        <p:nvPicPr>
          <p:cNvPr id="93186" name="Picture 2" descr="mage result for indentured servi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4" y="2586039"/>
            <a:ext cx="8008937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3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914400"/>
            <a:ext cx="438626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42" name="WordArt 3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84582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charset="0"/>
                <a:ea typeface="Arial Black" charset="0"/>
                <a:cs typeface="Arial Black" charset="0"/>
              </a:rPr>
              <a:t>BACON'S REBELLION</a:t>
            </a:r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6172200" y="990601"/>
            <a:ext cx="4495800" cy="20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b="1" dirty="0"/>
              <a:t> Involved former indentured servants (too poor to own land)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b="1" dirty="0"/>
              <a:t> Not accepted in Jamestown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b="1" dirty="0"/>
              <a:t> Deprived and unable to receive their land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b="1" dirty="0"/>
              <a:t> They got FRUSTRATED!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b="1" dirty="0"/>
              <a:t> Gov. Berkeley would not defend settlements from Indian attacks</a:t>
            </a:r>
          </a:p>
        </p:txBody>
      </p:sp>
    </p:spTree>
    <p:extLst>
      <p:ext uri="{BB962C8B-B14F-4D97-AF65-F5344CB8AC3E}">
        <p14:creationId xmlns:p14="http://schemas.microsoft.com/office/powerpoint/2010/main" val="356112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9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54164" y="0"/>
            <a:ext cx="5532437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76363" indent="-461963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800" b="1" u="sng" dirty="0">
                <a:solidFill>
                  <a:srgbClr val="000000"/>
                </a:solidFill>
                <a:latin typeface="Garamond" charset="0"/>
              </a:rPr>
              <a:t>CAUSES of BACON’S REBELLION</a:t>
            </a:r>
            <a:r>
              <a:rPr lang="is-IS" altLang="en-US" sz="2800" dirty="0">
                <a:solidFill>
                  <a:srgbClr val="000000"/>
                </a:solidFill>
                <a:latin typeface="Garamond" charset="0"/>
              </a:rPr>
              <a:t>…</a:t>
            </a:r>
          </a:p>
          <a:p>
            <a:pPr>
              <a:defRPr/>
            </a:pPr>
            <a:endParaRPr lang="is-IS" altLang="en-US" sz="2800" dirty="0">
              <a:solidFill>
                <a:srgbClr val="000000"/>
              </a:solidFill>
              <a:latin typeface="Garamond" charset="0"/>
            </a:endParaRPr>
          </a:p>
          <a:p>
            <a:pPr marL="1428750" indent="-514350">
              <a:buFontTx/>
              <a:buAutoNum type="arabicPeriod"/>
              <a:defRPr/>
            </a:pPr>
            <a:r>
              <a:rPr lang="en-US" dirty="0"/>
              <a:t>High taxes</a:t>
            </a:r>
          </a:p>
          <a:p>
            <a:pPr marL="1428750" indent="-514350">
              <a:buFontTx/>
              <a:buAutoNum type="arabicPeriod"/>
              <a:defRPr/>
            </a:pPr>
            <a:r>
              <a:rPr lang="en-US" dirty="0"/>
              <a:t>Low prices for tobacco</a:t>
            </a:r>
          </a:p>
          <a:p>
            <a:pPr marL="1428750" indent="-514350">
              <a:buFontTx/>
              <a:buAutoNum type="arabicPeriod"/>
              <a:defRPr/>
            </a:pPr>
            <a:r>
              <a:rPr lang="en-US" dirty="0"/>
              <a:t>Resentment against special privileges given those close to the governor</a:t>
            </a:r>
          </a:p>
          <a:p>
            <a:pPr marL="1428750" indent="-514350">
              <a:buFontTx/>
              <a:buAutoNum type="arabicPeriod"/>
              <a:defRPr/>
            </a:pPr>
            <a:r>
              <a:rPr lang="en-US" dirty="0"/>
              <a:t>Gov. Berkeley's failure to defend the frontier against attacks by Native Americans.</a:t>
            </a: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US" altLang="en-US" dirty="0">
              <a:solidFill>
                <a:srgbClr val="000000"/>
              </a:solidFill>
              <a:latin typeface="Goudy Old Style" charset="0"/>
            </a:endParaRPr>
          </a:p>
        </p:txBody>
      </p:sp>
      <p:pic>
        <p:nvPicPr>
          <p:cNvPr id="113666" name="Picture 4" descr="mage result for governor berkeley virgi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1"/>
            <a:ext cx="32956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AutoShape 7"/>
          <p:cNvSpPr>
            <a:spLocks noChangeArrowheads="1"/>
          </p:cNvSpPr>
          <p:nvPr/>
        </p:nvSpPr>
        <p:spPr bwMode="auto">
          <a:xfrm>
            <a:off x="7467600" y="1046163"/>
            <a:ext cx="2438400" cy="1371600"/>
          </a:xfrm>
          <a:prstGeom prst="wedgeRectCallout">
            <a:avLst>
              <a:gd name="adj1" fmla="val -6444"/>
              <a:gd name="adj2" fmla="val 705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All is good with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natives</a:t>
            </a:r>
            <a:r>
              <a:rPr lang="is-IS" altLang="en-US" sz="2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…</a:t>
            </a:r>
            <a:endParaRPr lang="en-US" altLang="en-US" sz="2400">
              <a:solidFill>
                <a:schemeClr val="bg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952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14600" y="0"/>
            <a:ext cx="7315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r>
              <a:rPr lang="en-US" altLang="en-US" sz="2800" b="1" u="sng">
                <a:solidFill>
                  <a:srgbClr val="000000"/>
                </a:solidFill>
                <a:latin typeface="Garamond" charset="0"/>
              </a:rPr>
              <a:t>Nathaniel Bacon</a:t>
            </a:r>
            <a:r>
              <a:rPr lang="en-US" altLang="en-US" sz="2800">
                <a:solidFill>
                  <a:srgbClr val="000000"/>
                </a:solidFill>
                <a:latin typeface="Garamond" charset="0"/>
              </a:rPr>
              <a:t>, an aristocrat in western Virginia and member of House of Burgesses, began </a:t>
            </a:r>
            <a:r>
              <a:rPr lang="en-US" altLang="en-US" sz="2800" b="1" u="sng">
                <a:solidFill>
                  <a:srgbClr val="000000"/>
                </a:solidFill>
                <a:latin typeface="Garamond" charset="0"/>
              </a:rPr>
              <a:t>mobilizing a militia to protect whites from natives</a:t>
            </a:r>
            <a:r>
              <a:rPr lang="en-US" altLang="en-US" sz="2800">
                <a:solidFill>
                  <a:srgbClr val="000000"/>
                </a:solidFill>
                <a:latin typeface="Garamond" charset="0"/>
              </a:rPr>
              <a:t>. </a:t>
            </a:r>
          </a:p>
          <a:p>
            <a:pPr>
              <a:buFontTx/>
              <a:buAutoNum type="alphaLcPeriod"/>
            </a:pPr>
            <a:r>
              <a:rPr lang="en-US" altLang="en-US" sz="2800">
                <a:solidFill>
                  <a:srgbClr val="000000"/>
                </a:solidFill>
                <a:latin typeface="Garamond" charset="0"/>
              </a:rPr>
              <a:t>In 1676, Bacon's militia massacred natives and set fire to Jamestown, forcing Governor Berkeley out of the city. </a:t>
            </a:r>
          </a:p>
          <a:p>
            <a:pPr>
              <a:buFontTx/>
              <a:buAutoNum type="alphaLcPeriod"/>
            </a:pPr>
            <a:r>
              <a:rPr lang="en-US" altLang="en-US" sz="2800">
                <a:solidFill>
                  <a:srgbClr val="000000"/>
                </a:solidFill>
                <a:latin typeface="Garamond" charset="0"/>
              </a:rPr>
              <a:t>Bacon</a:t>
            </a:r>
            <a:r>
              <a:rPr lang="ja-JP" altLang="en-US" sz="2800">
                <a:solidFill>
                  <a:srgbClr val="000000"/>
                </a:solidFill>
                <a:latin typeface="Garamond" charset="0"/>
              </a:rPr>
              <a:t>’</a:t>
            </a:r>
            <a:r>
              <a:rPr lang="en-US" altLang="en-US" sz="2800">
                <a:solidFill>
                  <a:srgbClr val="000000"/>
                </a:solidFill>
                <a:latin typeface="Garamond" charset="0"/>
              </a:rPr>
              <a:t>s rebels were opposed to aristocrats and the natives. </a:t>
            </a:r>
          </a:p>
        </p:txBody>
      </p:sp>
      <p:pic>
        <p:nvPicPr>
          <p:cNvPr id="115714" name="Picture 4" descr="mage result for bacons rebel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587751"/>
            <a:ext cx="4773613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669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0" name="Picture 2" descr="05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50926"/>
            <a:ext cx="4267200" cy="38258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03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287000" y="6553200"/>
            <a:ext cx="304800" cy="228600"/>
          </a:xfrm>
          <a:prstGeom prst="irregularSeal1">
            <a:avLst/>
          </a:pr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7763" name="WordArt 4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8382000" cy="4572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BACON'S REBELLION</a:t>
            </a:r>
          </a:p>
        </p:txBody>
      </p:sp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5867400" y="776289"/>
            <a:ext cx="48006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b="1" dirty="0"/>
              <a:t> Nathaniel Bacon was acting as the representative for the poor rebels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b="1" dirty="0"/>
              <a:t> Gov. Berkeley refused to meet their conditions and erupts into a civil war.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b="1" dirty="0"/>
              <a:t> Bacon dies, Gov. Berkeley puts down rebellion and several rebels are hung</a:t>
            </a: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2341563" y="5105400"/>
            <a:ext cx="80010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Consequence of Bacon’s Rebellion</a:t>
            </a:r>
            <a:r>
              <a:rPr lang="en-US" altLang="en-US" sz="2600" b="1" i="1" dirty="0"/>
              <a:t> </a:t>
            </a:r>
            <a:br>
              <a:rPr lang="en-US" altLang="en-US" sz="2600" b="1" i="1" dirty="0"/>
            </a:br>
            <a:r>
              <a:rPr lang="en-US" altLang="en-US" sz="2600" b="1" i="1" dirty="0"/>
              <a:t>Plantation owners gradually replaced indentured servants with African slaves because it was seen as a better investment in the long term than indentured servitude.</a:t>
            </a:r>
          </a:p>
        </p:txBody>
      </p:sp>
    </p:spTree>
    <p:extLst>
      <p:ext uri="{BB962C8B-B14F-4D97-AF65-F5344CB8AC3E}">
        <p14:creationId xmlns:p14="http://schemas.microsoft.com/office/powerpoint/2010/main" val="2275634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0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0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3" grpId="0" build="p" autoUpdateAnimBg="0"/>
      <p:bldP spid="57037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5867401"/>
            <a:ext cx="4267200" cy="83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prstClr val="black"/>
                </a:solidFill>
                <a:latin typeface="Garamond"/>
                <a:ea typeface="ＭＳ Ｐゴシック" pitchFamily="-110" charset="-128"/>
                <a:cs typeface="MS PGothic" charset="0"/>
              </a:rPr>
              <a:t>Nathaniel Bacon (center) confronts Governor Berkeley (left)</a:t>
            </a:r>
          </a:p>
        </p:txBody>
      </p:sp>
      <p:pic>
        <p:nvPicPr>
          <p:cNvPr id="118786" name="Picture 2" descr="mage result for nathaniel bacon vs william berke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8763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780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2039" y="152400"/>
            <a:ext cx="60617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Impact of Bacon’s Rebellion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16213" y="990601"/>
            <a:ext cx="7924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>
                <a:latin typeface="Garamond" charset="0"/>
              </a:rPr>
              <a:t>Planters saw white indentured servants as </a:t>
            </a:r>
            <a:r>
              <a:rPr lang="en-US" altLang="en-US" sz="2800" b="1">
                <a:latin typeface="Garamond" charset="0"/>
              </a:rPr>
              <a:t>too difficult to control</a:t>
            </a:r>
            <a:r>
              <a:rPr lang="en-US" altLang="en-US" sz="2800">
                <a:latin typeface="Garamond" charset="0"/>
              </a:rPr>
              <a:t> and significantly </a:t>
            </a:r>
            <a:r>
              <a:rPr lang="en-US" altLang="en-US" sz="2800" b="1" u="sng">
                <a:solidFill>
                  <a:srgbClr val="FF0000"/>
                </a:solidFill>
                <a:latin typeface="Garamond" charset="0"/>
              </a:rPr>
              <a:t>increased importation of black slaves</a:t>
            </a:r>
            <a:r>
              <a:rPr lang="en-US" altLang="en-US" sz="2800" b="1">
                <a:latin typeface="Garamond" charset="0"/>
              </a:rPr>
              <a:t> </a:t>
            </a:r>
            <a:r>
              <a:rPr lang="en-US" altLang="en-US" sz="2800">
                <a:latin typeface="Garamond" charset="0"/>
              </a:rPr>
              <a:t>while reducing the number of white indentured servants. </a:t>
            </a:r>
          </a:p>
          <a:p>
            <a:pPr>
              <a:buFontTx/>
              <a:buAutoNum type="arabicPeriod"/>
            </a:pPr>
            <a:r>
              <a:rPr lang="en-US" altLang="en-US" sz="2800">
                <a:solidFill>
                  <a:srgbClr val="000000"/>
                </a:solidFill>
                <a:latin typeface="Garamond" charset="0"/>
              </a:rPr>
              <a:t>Planter elite increasingly played the "</a:t>
            </a:r>
            <a:r>
              <a:rPr lang="en-US" altLang="en-US" sz="2800" b="1">
                <a:solidFill>
                  <a:srgbClr val="000000"/>
                </a:solidFill>
                <a:latin typeface="Garamond" charset="0"/>
              </a:rPr>
              <a:t>race card</a:t>
            </a:r>
            <a:r>
              <a:rPr lang="en-US" altLang="en-US" sz="2800">
                <a:solidFill>
                  <a:srgbClr val="000000"/>
                </a:solidFill>
                <a:latin typeface="Garamond" charset="0"/>
              </a:rPr>
              <a:t>": </a:t>
            </a:r>
            <a:r>
              <a:rPr lang="en-US" altLang="en-US" sz="2800" b="1" u="sng">
                <a:solidFill>
                  <a:srgbClr val="FF0000"/>
                </a:solidFill>
                <a:latin typeface="Garamond" charset="0"/>
              </a:rPr>
              <a:t>encouraged poor whites to discriminate against blacks</a:t>
            </a:r>
            <a:r>
              <a:rPr lang="en-US" altLang="en-US" sz="2800" b="1">
                <a:solidFill>
                  <a:srgbClr val="FF0000"/>
                </a:solidFill>
                <a:latin typeface="Garamond" charset="0"/>
              </a:rPr>
              <a:t>. </a:t>
            </a:r>
          </a:p>
          <a:p>
            <a:pPr>
              <a:buFontTx/>
              <a:buAutoNum type="arabicPeriod"/>
            </a:pPr>
            <a:r>
              <a:rPr lang="en-US" altLang="en-US" sz="2800" b="1">
                <a:solidFill>
                  <a:srgbClr val="FF0000"/>
                </a:solidFill>
                <a:latin typeface="Garamond" charset="0"/>
              </a:rPr>
              <a:t>Planters feared another alliance again in the future = REBELLION PART 2</a:t>
            </a:r>
          </a:p>
          <a:p>
            <a:pPr>
              <a:buFontTx/>
              <a:buAutoNum type="arabicPeriod"/>
            </a:pPr>
            <a:r>
              <a:rPr lang="en-US" altLang="en-US" sz="2800">
                <a:latin typeface="Garamond" charset="0"/>
              </a:rPr>
              <a:t>Planters effectively controlled poor whites psychologically by emphasizing that poor whites, despite poverty, </a:t>
            </a:r>
            <a:r>
              <a:rPr lang="en-US" altLang="en-US" sz="2800" b="1" u="sng">
                <a:solidFill>
                  <a:srgbClr val="FF0000"/>
                </a:solidFill>
                <a:latin typeface="Garamond" charset="0"/>
              </a:rPr>
              <a:t>would always be "superior" to blacks.</a:t>
            </a:r>
          </a:p>
          <a:p>
            <a:pPr>
              <a:buFontTx/>
              <a:buAutoNum type="arabicPeriod"/>
            </a:pPr>
            <a:endParaRPr lang="en-US" altLang="en-US" sz="28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mage result for triangular trad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2181" y="3886200"/>
            <a:ext cx="299761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MAJOR</a:t>
            </a:r>
          </a:p>
          <a:p>
            <a:pPr algn="ctr">
              <a:defRPr/>
            </a:pP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7094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MS PGothic" charset="-128"/>
              </a:rPr>
              <a:t>Synthesis Alert!</a:t>
            </a:r>
          </a:p>
        </p:txBody>
      </p:sp>
      <p:sp>
        <p:nvSpPr>
          <p:cNvPr id="123906" name="Content Placeholder 3"/>
          <p:cNvSpPr>
            <a:spLocks noGrp="1"/>
          </p:cNvSpPr>
          <p:nvPr>
            <p:ph idx="1"/>
          </p:nvPr>
        </p:nvSpPr>
        <p:spPr>
          <a:xfrm>
            <a:off x="2584450" y="1382713"/>
            <a:ext cx="8083550" cy="4056062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ea typeface="MS PGothic" charset="-128"/>
              </a:rPr>
              <a:t>Slavery became more and more race based and the legacy of pitting whites against blacks continued to what time periods in history??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728662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7" descr="mage result for KKK re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6" y="1839914"/>
            <a:ext cx="668337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9" descr="mage result for segregated scho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-36513"/>
            <a:ext cx="7480300" cy="539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8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80645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0263"/>
            <a:ext cx="6713538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4788"/>
            <a:ext cx="78232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6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ontent Placeholder 2"/>
          <p:cNvSpPr>
            <a:spLocks noGrp="1"/>
          </p:cNvSpPr>
          <p:nvPr>
            <p:ph idx="1"/>
          </p:nvPr>
        </p:nvSpPr>
        <p:spPr>
          <a:xfrm>
            <a:off x="2438401" y="1371601"/>
            <a:ext cx="7313613" cy="4056063"/>
          </a:xfrm>
        </p:spPr>
        <p:txBody>
          <a:bodyPr/>
          <a:lstStyle/>
          <a:p>
            <a:r>
              <a:rPr lang="en-US" altLang="en-US">
                <a:ea typeface="MS PGothic" charset="-128"/>
              </a:rPr>
              <a:t>What connection can you make from Bacon’s Rebellion to the American Revolution?</a:t>
            </a:r>
          </a:p>
        </p:txBody>
      </p:sp>
      <p:pic>
        <p:nvPicPr>
          <p:cNvPr id="1259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9" y="2325688"/>
            <a:ext cx="68294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18025" y="4556125"/>
            <a:ext cx="5499100" cy="1816100"/>
          </a:xfrm>
          <a:prstGeom prst="rect">
            <a:avLst/>
          </a:prstGeom>
          <a:solidFill>
            <a:srgbClr val="3366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Rebelling against control from distant government (Britain)…over taxes and Native American threat on the frontier!!!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7648" y="286840"/>
            <a:ext cx="53351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Think about this</a:t>
            </a:r>
            <a:r>
              <a:rPr lang="is-I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4200" y="722313"/>
            <a:ext cx="8077200" cy="2971800"/>
          </a:xfrm>
        </p:spPr>
        <p:txBody>
          <a:bodyPr/>
          <a:lstStyle/>
          <a:p>
            <a:pPr marL="1376363" indent="-461963">
              <a:buNone/>
            </a:pPr>
            <a:r>
              <a:rPr lang="en-US" altLang="en-US" sz="3000">
                <a:ea typeface="MS PGothic" charset="-128"/>
              </a:rPr>
              <a:t>The </a:t>
            </a:r>
            <a:r>
              <a:rPr lang="en-US" altLang="en-US" sz="3000" b="1" u="sng">
                <a:ea typeface="MS PGothic" charset="-128"/>
              </a:rPr>
              <a:t>tobacco industry</a:t>
            </a:r>
            <a:r>
              <a:rPr lang="en-US" altLang="en-US" sz="3000">
                <a:ea typeface="MS PGothic" charset="-128"/>
              </a:rPr>
              <a:t> became the cornerstone of Virginia's economy.</a:t>
            </a:r>
          </a:p>
          <a:p>
            <a:pPr marL="1376363" indent="-461963">
              <a:buNone/>
            </a:pPr>
            <a:r>
              <a:rPr lang="en-US" altLang="en-US" sz="3000">
                <a:ea typeface="MS PGothic" charset="-128"/>
              </a:rPr>
              <a:t>A </a:t>
            </a:r>
            <a:r>
              <a:rPr lang="en-US" altLang="en-US" sz="3000" b="1" u="sng">
                <a:ea typeface="MS PGothic" charset="-128"/>
              </a:rPr>
              <a:t>plantation system</a:t>
            </a:r>
            <a:r>
              <a:rPr lang="en-US" altLang="en-US" sz="3000">
                <a:ea typeface="MS PGothic" charset="-128"/>
              </a:rPr>
              <a:t> emerged.</a:t>
            </a:r>
          </a:p>
        </p:txBody>
      </p:sp>
      <p:pic>
        <p:nvPicPr>
          <p:cNvPr id="119811" name="Picture 3" descr="http://upload.wikimedia.org/wikipedia/commons/e/ed/Tobac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3124200" cy="4628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1563688" y="2819400"/>
            <a:ext cx="1981200" cy="954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i="1" dirty="0">
                <a:latin typeface="Garamond" panose="02020404030301010803" pitchFamily="18" charset="0"/>
                <a:ea typeface="MS PGothic" panose="020B0600070205080204" pitchFamily="34" charset="-128"/>
              </a:rPr>
              <a:t>A modern-day tobacco field.</a:t>
            </a:r>
          </a:p>
        </p:txBody>
      </p:sp>
      <p:pic>
        <p:nvPicPr>
          <p:cNvPr id="94212" name="Picture 5" descr="mage result for tobacco pla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049589"/>
            <a:ext cx="454025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80367" y="-110850"/>
            <a:ext cx="83360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Remember from yesterday</a:t>
            </a:r>
            <a:r>
              <a:rPr lang="is-I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095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4044" y="0"/>
            <a:ext cx="836395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One solution </a:t>
            </a: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 the labor shortage</a:t>
            </a:r>
            <a:r>
              <a:rPr lang="is-I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914400"/>
            <a:ext cx="78486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/>
              <a:t>Indentured Servitude</a:t>
            </a:r>
            <a:endParaRPr lang="en-US" dirty="0"/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2800" dirty="0"/>
              <a:t>Indentured servants usually received passage to the New World in exchange for </a:t>
            </a:r>
            <a:r>
              <a:rPr lang="en-US" sz="2800" b="1" dirty="0"/>
              <a:t>four or five years of service</a:t>
            </a:r>
            <a:r>
              <a:rPr lang="en-US" sz="2800" dirty="0"/>
              <a:t> (later extended to </a:t>
            </a:r>
            <a:r>
              <a:rPr lang="en-US" sz="2800" b="1" dirty="0"/>
              <a:t>SEVEN years!</a:t>
            </a:r>
            <a:r>
              <a:rPr lang="en-US" sz="2800" dirty="0"/>
              <a:t>)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2800" dirty="0"/>
              <a:t>The system was also extended to include the </a:t>
            </a:r>
            <a:r>
              <a:rPr lang="en-US" sz="2800" b="1" dirty="0"/>
              <a:t>Irish</a:t>
            </a:r>
            <a:r>
              <a:rPr lang="en-US" sz="2800" dirty="0"/>
              <a:t>, a group viewed as </a:t>
            </a:r>
            <a:r>
              <a:rPr lang="en-US" sz="2800" b="1" dirty="0"/>
              <a:t>less civilized than the English</a:t>
            </a:r>
            <a:r>
              <a:rPr lang="en-US" sz="2800" dirty="0"/>
              <a:t> and more like the </a:t>
            </a:r>
            <a:r>
              <a:rPr lang="en-US" sz="2800" b="1" dirty="0"/>
              <a:t>"savage" American Indians</a:t>
            </a:r>
            <a:r>
              <a:rPr lang="en-US" sz="2800" dirty="0"/>
              <a:t>.</a:t>
            </a:r>
          </a:p>
          <a:p>
            <a:pPr marL="457200" indent="-457200">
              <a:buFont typeface="Wingdings" charset="2"/>
              <a:buChar char="Ø"/>
              <a:defRPr/>
            </a:pPr>
            <a:endParaRPr lang="en-US" dirty="0"/>
          </a:p>
          <a:p>
            <a:pPr marL="457200" indent="-457200">
              <a:buFont typeface="Wingdings" charset="2"/>
              <a:buChar char="Ø"/>
              <a:defRPr/>
            </a:pPr>
            <a:endParaRPr lang="en-US" dirty="0"/>
          </a:p>
        </p:txBody>
      </p:sp>
      <p:pic>
        <p:nvPicPr>
          <p:cNvPr id="98307" name="Picture 4" descr="mage result for indentured servants james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5334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3200400" y="149225"/>
            <a:ext cx="7467600" cy="31393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charset="0"/>
              </a:rPr>
              <a:t>)</a:t>
            </a:r>
          </a:p>
        </p:txBody>
      </p:sp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2514600" y="1782763"/>
            <a:ext cx="792480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altLang="en-US" sz="30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Freedom Dues</a:t>
            </a:r>
            <a:r>
              <a:rPr lang="en-US" altLang="en-US" sz="3000" b="1" dirty="0"/>
              <a:t>:  Once servant completed his contract, he/she was freed….They were given land, tools, seed and animals.  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altLang="en-US" sz="3000" b="1" dirty="0"/>
              <a:t>However, they did not receive voting rights**</a:t>
            </a:r>
          </a:p>
        </p:txBody>
      </p:sp>
      <p:sp>
        <p:nvSpPr>
          <p:cNvPr id="100355" name="WordArt 4"/>
          <p:cNvSpPr>
            <a:spLocks noChangeArrowheads="1" noChangeShapeType="1" noTextEdit="1"/>
          </p:cNvSpPr>
          <p:nvPr/>
        </p:nvSpPr>
        <p:spPr bwMode="auto">
          <a:xfrm>
            <a:off x="3352800" y="152400"/>
            <a:ext cx="70866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chemeClr val="tx2">
                      <a:alpha val="79999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Indentured Servitude Institution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chemeClr val="tx2">
                      <a:alpha val="79999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(1607 - 1700)</a:t>
            </a:r>
          </a:p>
        </p:txBody>
      </p:sp>
      <p:pic>
        <p:nvPicPr>
          <p:cNvPr id="100356" name="Picture 5" descr="mage result for indentured servants freedom d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44926"/>
            <a:ext cx="5715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1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7125" y="0"/>
            <a:ext cx="45108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Indentured Servants</a:t>
            </a:r>
          </a:p>
        </p:txBody>
      </p:sp>
      <p:sp>
        <p:nvSpPr>
          <p:cNvPr id="101378" name="TextBox 2"/>
          <p:cNvSpPr txBox="1">
            <a:spLocks noChangeArrowheads="1"/>
          </p:cNvSpPr>
          <p:nvPr/>
        </p:nvSpPr>
        <p:spPr bwMode="auto">
          <a:xfrm>
            <a:off x="2514600" y="708026"/>
            <a:ext cx="81534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914400" indent="-4572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altLang="en-US" sz="2600"/>
              <a:t>More men than women came to the New World as indentured servants.</a:t>
            </a:r>
          </a:p>
          <a:p>
            <a:pPr>
              <a:buFont typeface="Wingdings" charset="2"/>
              <a:buChar char="Ø"/>
            </a:pPr>
            <a:r>
              <a:rPr lang="en-US" altLang="en-US" sz="2600" b="1" u="sng"/>
              <a:t>Women were outnumbered 4:1 </a:t>
            </a:r>
            <a:r>
              <a:rPr lang="en-US" altLang="en-US" sz="2600"/>
              <a:t>and made up only </a:t>
            </a:r>
            <a:r>
              <a:rPr lang="en-US" altLang="en-US" sz="2600" b="1" u="sng"/>
              <a:t>20 percent</a:t>
            </a:r>
            <a:r>
              <a:rPr lang="en-US" altLang="en-US" sz="2600"/>
              <a:t> of the servant population. </a:t>
            </a:r>
          </a:p>
          <a:p>
            <a:pPr lvl="1">
              <a:buFont typeface="Wingdings" charset="2"/>
              <a:buChar char="Ø"/>
            </a:pPr>
            <a:r>
              <a:rPr lang="en-US" altLang="en-US" sz="2500"/>
              <a:t>Women were not allowed to marry while a servant, so many became pregnant out of wedlock.</a:t>
            </a:r>
          </a:p>
          <a:p>
            <a:pPr lvl="1">
              <a:buFont typeface="Wingdings" charset="2"/>
              <a:buChar char="Ø"/>
            </a:pPr>
            <a:r>
              <a:rPr lang="en-US" altLang="en-US" sz="2500"/>
              <a:t>Some pregnant women escaped servitude while others had to add two years to their term of service.</a:t>
            </a:r>
          </a:p>
          <a:p>
            <a:pPr lvl="1">
              <a:buFont typeface="Wingdings" charset="2"/>
              <a:buChar char="Ø"/>
            </a:pPr>
            <a:endParaRPr lang="en-US" altLang="en-US" sz="2600"/>
          </a:p>
          <a:p>
            <a:pPr lvl="1">
              <a:buFont typeface="Wingdings" charset="2"/>
              <a:buChar char="Ø"/>
            </a:pPr>
            <a:endParaRPr lang="en-US" altLang="en-US"/>
          </a:p>
        </p:txBody>
      </p:sp>
      <p:sp>
        <p:nvSpPr>
          <p:cNvPr id="101379" name="AutoShape 2" descr="mage result for women indentured servant"/>
          <p:cNvSpPr>
            <a:spLocks noChangeAspect="1" noChangeArrowheads="1"/>
          </p:cNvSpPr>
          <p:nvPr/>
        </p:nvSpPr>
        <p:spPr bwMode="auto">
          <a:xfrm>
            <a:off x="1524001" y="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pic>
        <p:nvPicPr>
          <p:cNvPr id="101380" name="Picture 6" descr="mage result for indentured serv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0814"/>
            <a:ext cx="56388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7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7125" y="0"/>
            <a:ext cx="45108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Indentured Servants</a:t>
            </a:r>
          </a:p>
        </p:txBody>
      </p:sp>
      <p:sp>
        <p:nvSpPr>
          <p:cNvPr id="102402" name="TextBox 2"/>
          <p:cNvSpPr txBox="1">
            <a:spLocks noChangeArrowheads="1"/>
          </p:cNvSpPr>
          <p:nvPr/>
        </p:nvSpPr>
        <p:spPr bwMode="auto">
          <a:xfrm>
            <a:off x="2514600" y="708025"/>
            <a:ext cx="38100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914400" indent="-4572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altLang="en-US" sz="2800"/>
              <a:t>There was almost no incentive to keep indentured servants well fed or healthy, so many servants were </a:t>
            </a:r>
            <a:r>
              <a:rPr lang="en-US" altLang="en-US" sz="2800" b="1"/>
              <a:t>mistreated</a:t>
            </a:r>
            <a:r>
              <a:rPr lang="en-US" altLang="en-US" sz="2800"/>
              <a:t>. </a:t>
            </a:r>
          </a:p>
          <a:p>
            <a:pPr>
              <a:buFont typeface="Wingdings" charset="2"/>
              <a:buChar char="Ø"/>
            </a:pPr>
            <a:r>
              <a:rPr lang="en-US" altLang="en-US" sz="2800"/>
              <a:t>Some owners </a:t>
            </a:r>
            <a:r>
              <a:rPr lang="en-US" altLang="en-US" sz="2800" b="1"/>
              <a:t>bought and sold </a:t>
            </a:r>
            <a:r>
              <a:rPr lang="en-US" altLang="en-US" sz="2800"/>
              <a:t>indentured servants even though this was </a:t>
            </a:r>
            <a:r>
              <a:rPr lang="en-US" altLang="en-US" sz="2800" b="1" u="sng"/>
              <a:t>illegal</a:t>
            </a:r>
            <a:r>
              <a:rPr lang="en-US" altLang="en-US" sz="2800"/>
              <a:t>, and some servants complained of being treated as </a:t>
            </a:r>
            <a:r>
              <a:rPr lang="en-US" altLang="en-US" sz="2800" b="1" u="sng"/>
              <a:t>slaves</a:t>
            </a:r>
            <a:r>
              <a:rPr lang="en-US" altLang="en-US" sz="2800"/>
              <a:t>.</a:t>
            </a:r>
            <a:endParaRPr lang="en-US" altLang="en-US" sz="2600"/>
          </a:p>
          <a:p>
            <a:pPr lvl="1">
              <a:buFont typeface="Wingdings" charset="2"/>
              <a:buChar char="Ø"/>
            </a:pPr>
            <a:endParaRPr lang="en-US" altLang="en-US"/>
          </a:p>
        </p:txBody>
      </p:sp>
      <p:sp>
        <p:nvSpPr>
          <p:cNvPr id="102403" name="AutoShape 2" descr="mage result for women indentured servant"/>
          <p:cNvSpPr>
            <a:spLocks noChangeAspect="1" noChangeArrowheads="1"/>
          </p:cNvSpPr>
          <p:nvPr/>
        </p:nvSpPr>
        <p:spPr bwMode="auto">
          <a:xfrm>
            <a:off x="1524001" y="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pic>
        <p:nvPicPr>
          <p:cNvPr id="102404" name="Picture 6" descr="mage result for indentured servant w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1"/>
            <a:ext cx="41910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9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"/>
            <a:ext cx="78486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Quick thought</a:t>
            </a:r>
            <a:r>
              <a:rPr lang="is-I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</a:p>
          <a:p>
            <a:pPr algn="ctr">
              <a:defRPr/>
            </a:pPr>
            <a:r>
              <a:rPr lang="is-I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were the advantages of indentured servitude to the “owners”?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1" y="2971801"/>
            <a:ext cx="78486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algn="ctr">
              <a:buFontTx/>
              <a:buAutoNum type="arabicPeriod"/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Cheap source of labor</a:t>
            </a:r>
          </a:p>
          <a:p>
            <a:pPr marL="914400" indent="-914400" algn="ctr">
              <a:buFontTx/>
              <a:buAutoNum type="arabicPeriod"/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Little cost, no incentive to keep servants well fed or healthy</a:t>
            </a:r>
          </a:p>
          <a:p>
            <a:pPr marL="914400" indent="-914400" algn="ctr">
              <a:buFontTx/>
              <a:buAutoNum type="arabicPeriod"/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Headrights </a:t>
            </a:r>
          </a:p>
        </p:txBody>
      </p:sp>
    </p:spTree>
    <p:extLst>
      <p:ext uri="{BB962C8B-B14F-4D97-AF65-F5344CB8AC3E}">
        <p14:creationId xmlns:p14="http://schemas.microsoft.com/office/powerpoint/2010/main" val="2580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WordArt 4"/>
          <p:cNvSpPr>
            <a:spLocks noChangeArrowheads="1" noChangeShapeType="1" noTextEdit="1"/>
          </p:cNvSpPr>
          <p:nvPr/>
        </p:nvSpPr>
        <p:spPr bwMode="auto">
          <a:xfrm>
            <a:off x="3200400" y="304800"/>
            <a:ext cx="556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The Headright System</a:t>
            </a:r>
          </a:p>
        </p:txBody>
      </p:sp>
      <p:sp>
        <p:nvSpPr>
          <p:cNvPr id="106498" name="Text Box 5"/>
          <p:cNvSpPr txBox="1">
            <a:spLocks noChangeArrowheads="1"/>
          </p:cNvSpPr>
          <p:nvPr/>
        </p:nvSpPr>
        <p:spPr bwMode="auto">
          <a:xfrm>
            <a:off x="2667000" y="958851"/>
            <a:ext cx="7696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en-US" altLang="en-US" sz="220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200">
                <a:latin typeface="Arial" charset="0"/>
              </a:rPr>
              <a:t>Originally created in 1618 in Jamestown, Virginia.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en-US" altLang="en-US" sz="2200">
                <a:latin typeface="Arial" charset="0"/>
              </a:rPr>
              <a:t> It was used as a way to attract new settlers to the region and address the labor shortage.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en-US" altLang="en-US" sz="2200">
                <a:latin typeface="Arial" charset="0"/>
              </a:rPr>
              <a:t> With the </a:t>
            </a:r>
            <a:r>
              <a:rPr lang="en-US" altLang="en-US" sz="2200" b="1" u="sng">
                <a:latin typeface="Arial" charset="0"/>
              </a:rPr>
              <a:t>emergence of tobacco farming</a:t>
            </a:r>
            <a:r>
              <a:rPr lang="en-US" altLang="en-US" sz="2200">
                <a:latin typeface="Arial" charset="0"/>
              </a:rPr>
              <a:t>, a large supply of workers was needed. 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en-US" altLang="en-US" sz="2200">
                <a:latin typeface="Arial" charset="0"/>
              </a:rPr>
              <a:t> </a:t>
            </a:r>
            <a:r>
              <a:rPr lang="en-US" altLang="en-US" sz="2200" b="1" u="sng">
                <a:latin typeface="Arial" charset="0"/>
              </a:rPr>
              <a:t>HEADRIGHT</a:t>
            </a:r>
            <a:r>
              <a:rPr lang="en-US" altLang="en-US" sz="2200">
                <a:latin typeface="Arial" charset="0"/>
              </a:rPr>
              <a:t> = </a:t>
            </a:r>
            <a:r>
              <a:rPr lang="en-US" altLang="en-US" sz="2400">
                <a:latin typeface="Arial" charset="0"/>
              </a:rPr>
              <a:t>a grant of land, usually 50 acres</a:t>
            </a:r>
            <a:endParaRPr lang="en-US" altLang="en-US" sz="2200">
              <a:latin typeface="Arial" charset="0"/>
            </a:endParaRPr>
          </a:p>
        </p:txBody>
      </p:sp>
      <p:pic>
        <p:nvPicPr>
          <p:cNvPr id="106499" name="Picture 6" descr="sidneykin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649664"/>
            <a:ext cx="65659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1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WordArt 4"/>
          <p:cNvSpPr>
            <a:spLocks noChangeArrowheads="1" noChangeShapeType="1" noTextEdit="1"/>
          </p:cNvSpPr>
          <p:nvPr/>
        </p:nvSpPr>
        <p:spPr bwMode="auto">
          <a:xfrm>
            <a:off x="3200400" y="304800"/>
            <a:ext cx="556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The Headright System</a:t>
            </a:r>
          </a:p>
        </p:txBody>
      </p:sp>
      <p:sp>
        <p:nvSpPr>
          <p:cNvPr id="107522" name="Text Box 5"/>
          <p:cNvSpPr txBox="1">
            <a:spLocks noChangeArrowheads="1"/>
          </p:cNvSpPr>
          <p:nvPr/>
        </p:nvSpPr>
        <p:spPr bwMode="auto">
          <a:xfrm>
            <a:off x="2514600" y="1009650"/>
            <a:ext cx="8153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  <a:buFont typeface="Garamond" charset="0"/>
              <a:buAutoNum type="arabicPeriod"/>
            </a:pPr>
            <a:r>
              <a:rPr lang="en-US" altLang="en-US" sz="220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200">
                <a:latin typeface="Arial" charset="0"/>
              </a:rPr>
              <a:t>Colonists </a:t>
            </a:r>
            <a:r>
              <a:rPr lang="en-US" altLang="en-US" sz="2200" b="1" u="sng">
                <a:latin typeface="Arial" charset="0"/>
              </a:rPr>
              <a:t>already residing in Virginia</a:t>
            </a:r>
            <a:r>
              <a:rPr lang="en-US" altLang="en-US" sz="2200">
                <a:latin typeface="Arial" charset="0"/>
              </a:rPr>
              <a:t> were granted two headrights, meaning two tracts of 50 acres each, or a total of 100 acres of land.</a:t>
            </a:r>
          </a:p>
          <a:p>
            <a:pPr>
              <a:spcBef>
                <a:spcPct val="50000"/>
              </a:spcBef>
              <a:buFont typeface="Garamond" charset="0"/>
              <a:buAutoNum type="arabicPeriod"/>
            </a:pPr>
            <a:r>
              <a:rPr lang="en-US" altLang="en-US" sz="2200">
                <a:latin typeface="Arial" charset="0"/>
              </a:rPr>
              <a:t> New settlers </a:t>
            </a:r>
            <a:r>
              <a:rPr lang="en-US" altLang="en-US" sz="2200" b="1" u="sng">
                <a:latin typeface="Arial" charset="0"/>
              </a:rPr>
              <a:t>who paid their own passage to Virginia </a:t>
            </a:r>
            <a:r>
              <a:rPr lang="en-US" altLang="en-US" sz="2200">
                <a:latin typeface="Arial" charset="0"/>
              </a:rPr>
              <a:t>were granted one headright. </a:t>
            </a:r>
          </a:p>
          <a:p>
            <a:pPr>
              <a:spcBef>
                <a:spcPct val="50000"/>
              </a:spcBef>
              <a:buFont typeface="Garamond" charset="0"/>
              <a:buAutoNum type="arabicPeriod"/>
            </a:pPr>
            <a:r>
              <a:rPr lang="en-US" altLang="en-US" sz="2200">
                <a:latin typeface="Arial" charset="0"/>
              </a:rPr>
              <a:t> Since every person who entered the colony received a headright, families were encouraged to migrate together.</a:t>
            </a:r>
          </a:p>
          <a:p>
            <a:pPr>
              <a:spcBef>
                <a:spcPct val="50000"/>
              </a:spcBef>
              <a:buFont typeface="Garamond" charset="0"/>
              <a:buAutoNum type="arabicPeriod"/>
            </a:pPr>
            <a:r>
              <a:rPr lang="en-US" altLang="en-US" sz="2200">
                <a:latin typeface="Arial" charset="0"/>
              </a:rPr>
              <a:t>Wealthy individuals could </a:t>
            </a:r>
            <a:r>
              <a:rPr lang="en-US" altLang="en-US" sz="2200" b="1" u="sng">
                <a:latin typeface="Arial" charset="0"/>
              </a:rPr>
              <a:t>accumulate headrights by paying for the passage of poor individuals</a:t>
            </a:r>
            <a:r>
              <a:rPr lang="en-US" altLang="en-US" sz="2200">
                <a:latin typeface="Arial" charset="0"/>
              </a:rPr>
              <a:t> (indentured servants)</a:t>
            </a:r>
          </a:p>
          <a:p>
            <a:pPr>
              <a:spcBef>
                <a:spcPct val="50000"/>
              </a:spcBef>
              <a:buFont typeface="Garamond" charset="0"/>
              <a:buAutoNum type="arabicPeriod"/>
            </a:pPr>
            <a:r>
              <a:rPr lang="en-US" altLang="en-US" sz="2200">
                <a:latin typeface="Arial" charset="0"/>
              </a:rPr>
              <a:t>Plantation owners were further enriched by </a:t>
            </a:r>
            <a:r>
              <a:rPr lang="en-US" altLang="en-US" sz="2200" b="1" u="sng">
                <a:latin typeface="Arial" charset="0"/>
              </a:rPr>
              <a:t>receiving headrights for newly imported slaves.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5760188"/>
            <a:ext cx="7543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 a result</a:t>
            </a:r>
            <a:r>
              <a:rPr lang="is-I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</a:p>
          <a:p>
            <a:pPr algn="ctr">
              <a:defRPr/>
            </a:pPr>
            <a:r>
              <a:rPr lang="is-I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More people = MORE WORKERS!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833</Words>
  <Application>Microsoft Macintosh PowerPoint</Application>
  <PresentationFormat>Widescreen</PresentationFormat>
  <Paragraphs>85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 Black</vt:lpstr>
      <vt:lpstr>Calibri</vt:lpstr>
      <vt:lpstr>Calibri Light</vt:lpstr>
      <vt:lpstr>MS PGothic</vt:lpstr>
      <vt:lpstr>Arial</vt:lpstr>
      <vt:lpstr>Garamond</vt:lpstr>
      <vt:lpstr>Goudy Old Style</vt:lpstr>
      <vt:lpstr>Impact</vt:lpstr>
      <vt:lpstr>Lombardic Narrow</vt:lpstr>
      <vt:lpstr>ＭＳ Ｐゴシック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Synthesis Alert!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Demarco Matthew</dc:creator>
  <cp:keywords/>
  <dc:description/>
  <cp:lastModifiedBy>Demarco Matthew</cp:lastModifiedBy>
  <cp:revision>3</cp:revision>
  <dcterms:created xsi:type="dcterms:W3CDTF">2016-09-24T23:44:19Z</dcterms:created>
  <dcterms:modified xsi:type="dcterms:W3CDTF">2016-09-24T23:47:20Z</dcterms:modified>
  <cp:category/>
</cp:coreProperties>
</file>