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0" r:id="rId2"/>
    <p:sldId id="261" r:id="rId3"/>
    <p:sldId id="262" r:id="rId4"/>
    <p:sldId id="264" r:id="rId5"/>
    <p:sldId id="265" r:id="rId6"/>
    <p:sldId id="266"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2"/>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47D70-1E3D-2846-BF7E-4B1E3B29928B}" type="datetimeFigureOut">
              <a:rPr lang="en-US" smtClean="0"/>
              <a:t>9/22/16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97375-74AE-2F46-AC39-195CD7343636}" type="slidenum">
              <a:rPr lang="en-US" smtClean="0"/>
              <a:t>‹#›</a:t>
            </a:fld>
            <a:endParaRPr lang="en-US"/>
          </a:p>
        </p:txBody>
      </p:sp>
    </p:spTree>
    <p:extLst>
      <p:ext uri="{BB962C8B-B14F-4D97-AF65-F5344CB8AC3E}">
        <p14:creationId xmlns:p14="http://schemas.microsoft.com/office/powerpoint/2010/main" val="185777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E7206F8-56AB-C340-A41A-DFF79516CEDE}" type="slidenum">
              <a:rPr lang="en-US" altLang="en-US">
                <a:latin typeface="Times New Roman" charset="0"/>
                <a:ea typeface="ＭＳ Ｐゴシック" charset="-128"/>
              </a:rPr>
              <a:pPr>
                <a:spcBef>
                  <a:spcPct val="0"/>
                </a:spcBef>
              </a:pPr>
              <a:t>5</a:t>
            </a:fld>
            <a:endParaRPr lang="en-US" altLang="en-US">
              <a:latin typeface="Times New Roman" charset="0"/>
              <a:ea typeface="ＭＳ Ｐゴシック" charset="-128"/>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Times New Roman" charset="0"/>
                <a:ea typeface="Times New Roman" charset="0"/>
                <a:cs typeface="Times New Roman" charset="0"/>
              </a:rPr>
              <a:t>Before Columbus crossed the Atlantic, the Eastern Hemisphere (that is Europe, Africa and Asia) and the Western Hemisphere (that is the Americas) were two very different ecosystems.  These ecosystems had been developing in biological isolation for thousand and thousand of years. This meant that there were two different disease pools and two sets of flora and fauna, as well as two sets of culturally diverse peoples.</a:t>
            </a:r>
            <a:r>
              <a:rPr lang="en-US" altLang="en-US">
                <a:latin typeface="Times New Roman" charset="0"/>
              </a:rPr>
              <a:t> </a:t>
            </a:r>
          </a:p>
        </p:txBody>
      </p:sp>
    </p:spTree>
    <p:extLst>
      <p:ext uri="{BB962C8B-B14F-4D97-AF65-F5344CB8AC3E}">
        <p14:creationId xmlns:p14="http://schemas.microsoft.com/office/powerpoint/2010/main" val="165566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1023FE75-E941-6F43-B4D1-68F9ADAAF061}" type="slidenum">
              <a:rPr lang="en-US" altLang="en-US">
                <a:latin typeface="Times New Roman" charset="0"/>
                <a:ea typeface="ＭＳ Ｐゴシック" charset="-128"/>
              </a:rPr>
              <a:pPr>
                <a:spcBef>
                  <a:spcPct val="0"/>
                </a:spcBef>
              </a:pPr>
              <a:t>6</a:t>
            </a:fld>
            <a:endParaRPr lang="en-US" altLang="en-US">
              <a:latin typeface="Times New Roman" charset="0"/>
              <a:ea typeface="ＭＳ Ｐゴシック" charset="-128"/>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pPr eaLnBrk="1" hangingPunct="1">
              <a:defRPr/>
            </a:pPr>
            <a:r>
              <a:rPr lang="en-US" sz="800" b="1">
                <a:solidFill>
                  <a:srgbClr val="339933"/>
                </a:solidFill>
                <a:effectLst>
                  <a:outerShdw blurRad="38100" dist="38100" dir="2700000" algn="tl">
                    <a:srgbClr val="DDDDDD"/>
                  </a:outerShdw>
                </a:effectLst>
                <a:latin typeface="Times New Roman" charset="0"/>
              </a:rPr>
              <a:t>Two Biological Ecosystems Merge To Create A New World Ecology</a:t>
            </a:r>
          </a:p>
          <a:p>
            <a:pPr eaLnBrk="1" hangingPunct="1">
              <a:defRPr/>
            </a:pPr>
            <a:endParaRPr lang="en-US" sz="800" b="1">
              <a:solidFill>
                <a:srgbClr val="339933"/>
              </a:solidFill>
              <a:effectLst>
                <a:outerShdw blurRad="38100" dist="38100" dir="2700000" algn="tl">
                  <a:srgbClr val="DDDDDD"/>
                </a:outerShdw>
              </a:effectLst>
              <a:latin typeface="Times New Roman" charset="0"/>
            </a:endParaRPr>
          </a:p>
          <a:p>
            <a:pPr eaLnBrk="1" hangingPunct="1">
              <a:defRPr/>
            </a:pPr>
            <a:r>
              <a:rPr lang="en-US" sz="1800" b="1">
                <a:latin typeface="Times New Roman" charset="0"/>
              </a:rPr>
              <a:t>When Christopher Columbus brought these two hemispheres (these two very different worlds) in contact with one another by crossing the Atlantic in 1492, he effectively brought together two biological ecosystems which then interchanged over the years to create a new world ecology.  The development of this intermixed world ecology had profound consequences for humans.</a:t>
            </a:r>
          </a:p>
        </p:txBody>
      </p:sp>
    </p:spTree>
    <p:extLst>
      <p:ext uri="{BB962C8B-B14F-4D97-AF65-F5344CB8AC3E}">
        <p14:creationId xmlns:p14="http://schemas.microsoft.com/office/powerpoint/2010/main" val="176381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331BBB87-CF30-644A-97F1-6B4FC3ADCBCB}" type="slidenum">
              <a:rPr lang="en-US" altLang="en-US">
                <a:latin typeface="Times New Roman" charset="0"/>
              </a:rPr>
              <a:pPr>
                <a:spcBef>
                  <a:spcPct val="0"/>
                </a:spcBef>
              </a:pPr>
              <a:t>18</a:t>
            </a:fld>
            <a:endParaRPr lang="en-US" altLang="en-US">
              <a:latin typeface="Times New Roman"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Tree>
    <p:extLst>
      <p:ext uri="{BB962C8B-B14F-4D97-AF65-F5344CB8AC3E}">
        <p14:creationId xmlns:p14="http://schemas.microsoft.com/office/powerpoint/2010/main" val="94940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D79EB-2CB8-5C42-8BC3-A48602D86D14}"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21057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79EB-2CB8-5C42-8BC3-A48602D86D14}"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121783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79EB-2CB8-5C42-8BC3-A48602D86D14}"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56400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AD4D69F-C3BC-3346-9053-799A062F2473}" type="slidenum">
              <a:rPr lang="en-US" altLang="en-US"/>
              <a:pPr/>
              <a:t>‹#›</a:t>
            </a:fld>
            <a:endParaRPr lang="en-US" altLang="en-US"/>
          </a:p>
        </p:txBody>
      </p:sp>
    </p:spTree>
    <p:extLst>
      <p:ext uri="{BB962C8B-B14F-4D97-AF65-F5344CB8AC3E}">
        <p14:creationId xmlns:p14="http://schemas.microsoft.com/office/powerpoint/2010/main" val="23999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6B1DC76-6866-3041-8151-DDF0B28F70AA}" type="slidenum">
              <a:rPr lang="en-US" altLang="en-US"/>
              <a:pPr/>
              <a:t>‹#›</a:t>
            </a:fld>
            <a:endParaRPr lang="en-US" altLang="en-US"/>
          </a:p>
        </p:txBody>
      </p:sp>
    </p:spTree>
    <p:extLst>
      <p:ext uri="{BB962C8B-B14F-4D97-AF65-F5344CB8AC3E}">
        <p14:creationId xmlns:p14="http://schemas.microsoft.com/office/powerpoint/2010/main" val="107901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79EB-2CB8-5C42-8BC3-A48602D86D14}"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85719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D79EB-2CB8-5C42-8BC3-A48602D86D14}" type="datetimeFigureOut">
              <a:rPr lang="en-US" smtClean="0"/>
              <a:t>9/22/16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156965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D79EB-2CB8-5C42-8BC3-A48602D86D14}"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154930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D79EB-2CB8-5C42-8BC3-A48602D86D14}" type="datetimeFigureOut">
              <a:rPr lang="en-US" smtClean="0"/>
              <a:t>9/22/16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95278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D79EB-2CB8-5C42-8BC3-A48602D86D14}" type="datetimeFigureOut">
              <a:rPr lang="en-US" smtClean="0"/>
              <a:t>9/22/16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189424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D79EB-2CB8-5C42-8BC3-A48602D86D14}" type="datetimeFigureOut">
              <a:rPr lang="en-US" smtClean="0"/>
              <a:t>9/22/16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17656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79EB-2CB8-5C42-8BC3-A48602D86D14}"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32621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79EB-2CB8-5C42-8BC3-A48602D86D14}" type="datetimeFigureOut">
              <a:rPr lang="en-US" smtClean="0"/>
              <a:t>9/22/16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B3F84-B020-C244-95CB-C0D0A032D034}" type="slidenum">
              <a:rPr lang="en-US" smtClean="0"/>
              <a:t>‹#›</a:t>
            </a:fld>
            <a:endParaRPr lang="en-US"/>
          </a:p>
        </p:txBody>
      </p:sp>
    </p:spTree>
    <p:extLst>
      <p:ext uri="{BB962C8B-B14F-4D97-AF65-F5344CB8AC3E}">
        <p14:creationId xmlns:p14="http://schemas.microsoft.com/office/powerpoint/2010/main" val="220225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D79EB-2CB8-5C42-8BC3-A48602D86D14}" type="datetimeFigureOut">
              <a:rPr lang="en-US" smtClean="0"/>
              <a:t>9/22/16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B3F84-B020-C244-95CB-C0D0A032D034}" type="slidenum">
              <a:rPr lang="en-US" smtClean="0"/>
              <a:t>‹#›</a:t>
            </a:fld>
            <a:endParaRPr lang="en-US"/>
          </a:p>
        </p:txBody>
      </p:sp>
    </p:spTree>
    <p:extLst>
      <p:ext uri="{BB962C8B-B14F-4D97-AF65-F5344CB8AC3E}">
        <p14:creationId xmlns:p14="http://schemas.microsoft.com/office/powerpoint/2010/main" val="142672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www.worldsquash.org/images/squash/africa.gif" TargetMode="External"/><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hyperlink" Target="https://www.youtube.com/watch?v=fw0olvF-0ic" TargetMode="External"/><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81200" y="152400"/>
            <a:ext cx="8229600" cy="1143000"/>
          </a:xfrm>
        </p:spPr>
        <p:txBody>
          <a:bodyPr/>
          <a:lstStyle/>
          <a:p>
            <a:pPr eaLnBrk="1" hangingPunct="1"/>
            <a:r>
              <a:rPr lang="en-US" altLang="en-US">
                <a:latin typeface="Arial Black" charset="0"/>
              </a:rPr>
              <a:t>Europeans Enter Africa</a:t>
            </a:r>
          </a:p>
        </p:txBody>
      </p:sp>
      <p:pic>
        <p:nvPicPr>
          <p:cNvPr id="68610" name="Picture 3" descr="west africa before euro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524001"/>
            <a:ext cx="4495800" cy="3724275"/>
          </a:xfrm>
          <a:noFill/>
        </p:spPr>
      </p:pic>
      <p:sp>
        <p:nvSpPr>
          <p:cNvPr id="68611" name="Rectangle 4"/>
          <p:cNvSpPr>
            <a:spLocks noGrp="1" noChangeArrowheads="1"/>
          </p:cNvSpPr>
          <p:nvPr>
            <p:ph type="body" sz="half" idx="1"/>
          </p:nvPr>
        </p:nvSpPr>
        <p:spPr>
          <a:xfrm>
            <a:off x="1524000" y="1219200"/>
            <a:ext cx="5029200" cy="5638800"/>
          </a:xfrm>
        </p:spPr>
        <p:txBody>
          <a:bodyPr/>
          <a:lstStyle/>
          <a:p>
            <a:pPr eaLnBrk="1" hangingPunct="1">
              <a:lnSpc>
                <a:spcPct val="80000"/>
              </a:lnSpc>
            </a:pPr>
            <a:r>
              <a:rPr lang="en-US" altLang="en-US" sz="2000">
                <a:latin typeface="Arial Black" charset="0"/>
              </a:rPr>
              <a:t>Europe was aware of sub-Saharan civilizations but no contact</a:t>
            </a:r>
          </a:p>
          <a:p>
            <a:pPr eaLnBrk="1" hangingPunct="1">
              <a:lnSpc>
                <a:spcPct val="80000"/>
              </a:lnSpc>
            </a:pPr>
            <a:endParaRPr lang="en-US" altLang="en-US" sz="2000">
              <a:latin typeface="Arial Black" charset="0"/>
            </a:endParaRPr>
          </a:p>
          <a:p>
            <a:pPr eaLnBrk="1" hangingPunct="1">
              <a:lnSpc>
                <a:spcPct val="80000"/>
              </a:lnSpc>
            </a:pPr>
            <a:r>
              <a:rPr lang="en-US" altLang="en-US" sz="2000">
                <a:latin typeface="Arial Black" charset="0"/>
              </a:rPr>
              <a:t>Portuguese establish trading posts on coast beginning in 1450s</a:t>
            </a:r>
          </a:p>
          <a:p>
            <a:pPr lvl="1" eaLnBrk="1" hangingPunct="1">
              <a:lnSpc>
                <a:spcPct val="80000"/>
              </a:lnSpc>
            </a:pPr>
            <a:r>
              <a:rPr lang="en-US" altLang="en-US" sz="2000">
                <a:latin typeface="Arial Black" charset="0"/>
              </a:rPr>
              <a:t>Gold and slaves</a:t>
            </a:r>
          </a:p>
          <a:p>
            <a:pPr lvl="1" eaLnBrk="1" hangingPunct="1">
              <a:lnSpc>
                <a:spcPct val="80000"/>
              </a:lnSpc>
            </a:pPr>
            <a:r>
              <a:rPr lang="en-US" altLang="en-US" sz="2000">
                <a:latin typeface="Arial Black" charset="0"/>
              </a:rPr>
              <a:t>Slaves were used on sugar plantations in Atlantic islands</a:t>
            </a:r>
          </a:p>
          <a:p>
            <a:pPr lvl="1" eaLnBrk="1" hangingPunct="1">
              <a:lnSpc>
                <a:spcPct val="80000"/>
              </a:lnSpc>
            </a:pPr>
            <a:r>
              <a:rPr lang="en-US" altLang="en-US" sz="2000">
                <a:latin typeface="Arial Black" charset="0"/>
              </a:rPr>
              <a:t>Foundation for American plantation system</a:t>
            </a:r>
          </a:p>
          <a:p>
            <a:pPr lvl="1" eaLnBrk="1" hangingPunct="1">
              <a:lnSpc>
                <a:spcPct val="80000"/>
              </a:lnSpc>
            </a:pPr>
            <a:endParaRPr lang="en-US" altLang="en-US" sz="2000">
              <a:latin typeface="Arial Black" charset="0"/>
            </a:endParaRPr>
          </a:p>
          <a:p>
            <a:pPr eaLnBrk="1" hangingPunct="1">
              <a:lnSpc>
                <a:spcPct val="80000"/>
              </a:lnSpc>
            </a:pPr>
            <a:r>
              <a:rPr lang="en-US" altLang="en-US" sz="2000">
                <a:latin typeface="Arial Black" charset="0"/>
              </a:rPr>
              <a:t>Bartholomeu Dias rounded Africa in 1488</a:t>
            </a:r>
          </a:p>
          <a:p>
            <a:pPr eaLnBrk="1" hangingPunct="1">
              <a:lnSpc>
                <a:spcPct val="80000"/>
              </a:lnSpc>
            </a:pPr>
            <a:endParaRPr lang="en-US" altLang="en-US" sz="2000">
              <a:latin typeface="Arial Black" charset="0"/>
            </a:endParaRPr>
          </a:p>
          <a:p>
            <a:pPr eaLnBrk="1" hangingPunct="1">
              <a:lnSpc>
                <a:spcPct val="80000"/>
              </a:lnSpc>
            </a:pPr>
            <a:r>
              <a:rPr lang="en-US" altLang="en-US" sz="2000">
                <a:latin typeface="Arial Black" charset="0"/>
              </a:rPr>
              <a:t>Vasco da Gama made it to India by going south of Africa in 1498</a:t>
            </a:r>
          </a:p>
        </p:txBody>
      </p:sp>
    </p:spTree>
    <p:extLst>
      <p:ext uri="{BB962C8B-B14F-4D97-AF65-F5344CB8AC3E}">
        <p14:creationId xmlns:p14="http://schemas.microsoft.com/office/powerpoint/2010/main" val="542077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73537"/>
            <a:ext cx="8229600" cy="812861"/>
          </a:xfrm>
          <a:extLst/>
        </p:spPr>
        <p:txBody>
          <a:bodyPr/>
          <a:lstStyle/>
          <a:p>
            <a:pPr eaLnBrk="1" hangingPunct="1">
              <a:defRPr/>
            </a:pPr>
            <a:r>
              <a:rPr lang="en-US" b="1" spc="50" dirty="0">
                <a:ln w="12700" cmpd="sng">
                  <a:solidFill>
                    <a:schemeClr val="accent6">
                      <a:satMod val="120000"/>
                      <a:shade val="80000"/>
                    </a:schemeClr>
                  </a:solidFill>
                  <a:prstDash val="solid"/>
                </a:ln>
                <a:effectLst>
                  <a:glow rad="53100">
                    <a:schemeClr val="accent6">
                      <a:satMod val="180000"/>
                      <a:alpha val="30000"/>
                    </a:schemeClr>
                  </a:glow>
                </a:effectLst>
              </a:rPr>
              <a:t>Columbian Exchange</a:t>
            </a:r>
          </a:p>
        </p:txBody>
      </p:sp>
      <p:sp>
        <p:nvSpPr>
          <p:cNvPr id="82947" name="Rectangle 3"/>
          <p:cNvSpPr>
            <a:spLocks noGrp="1" noChangeArrowheads="1"/>
          </p:cNvSpPr>
          <p:nvPr>
            <p:ph type="body" idx="1"/>
          </p:nvPr>
        </p:nvSpPr>
        <p:spPr>
          <a:xfrm>
            <a:off x="1524000" y="898526"/>
            <a:ext cx="9048750" cy="4525963"/>
          </a:xfrm>
        </p:spPr>
        <p:txBody>
          <a:bodyPr/>
          <a:lstStyle/>
          <a:p>
            <a:pPr eaLnBrk="1" hangingPunct="1">
              <a:lnSpc>
                <a:spcPct val="90000"/>
              </a:lnSpc>
            </a:pPr>
            <a:r>
              <a:rPr lang="en-US" altLang="en-US" sz="3000" b="1"/>
              <a:t>Old World (Europe) </a:t>
            </a:r>
            <a:r>
              <a:rPr lang="en-US" altLang="en-US" sz="3000" b="1">
                <a:latin typeface="Wingdings" charset="2"/>
                <a:ea typeface="Wingdings" charset="2"/>
                <a:cs typeface="Wingdings" charset="2"/>
                <a:sym typeface="Wingdings" charset="2"/>
              </a:rPr>
              <a:t></a:t>
            </a:r>
            <a:r>
              <a:rPr lang="en-US" altLang="en-US" sz="3000" b="1">
                <a:sym typeface="Wingdings" charset="2"/>
              </a:rPr>
              <a:t> </a:t>
            </a:r>
            <a:r>
              <a:rPr lang="en-US" altLang="en-US" sz="3000" b="1"/>
              <a:t>New World (Americas)</a:t>
            </a:r>
          </a:p>
          <a:p>
            <a:pPr lvl="1" eaLnBrk="1" hangingPunct="1">
              <a:lnSpc>
                <a:spcPct val="90000"/>
              </a:lnSpc>
            </a:pPr>
            <a:r>
              <a:rPr lang="en-US" altLang="en-US" b="1"/>
              <a:t>Plants:</a:t>
            </a:r>
          </a:p>
          <a:p>
            <a:pPr lvl="2" eaLnBrk="1" hangingPunct="1">
              <a:lnSpc>
                <a:spcPct val="90000"/>
              </a:lnSpc>
            </a:pPr>
            <a:r>
              <a:rPr lang="en-US" altLang="en-US" sz="2600"/>
              <a:t>rice                        melons</a:t>
            </a:r>
          </a:p>
          <a:p>
            <a:pPr lvl="2" eaLnBrk="1" hangingPunct="1">
              <a:lnSpc>
                <a:spcPct val="90000"/>
              </a:lnSpc>
            </a:pPr>
            <a:r>
              <a:rPr lang="en-US" altLang="en-US" sz="2600"/>
              <a:t>wheat                    olives</a:t>
            </a:r>
          </a:p>
          <a:p>
            <a:pPr lvl="2" eaLnBrk="1" hangingPunct="1">
              <a:lnSpc>
                <a:spcPct val="90000"/>
              </a:lnSpc>
            </a:pPr>
            <a:r>
              <a:rPr lang="en-US" altLang="en-US" sz="2600"/>
              <a:t>barley                    dandelions</a:t>
            </a:r>
          </a:p>
          <a:p>
            <a:pPr lvl="2" eaLnBrk="1" hangingPunct="1">
              <a:lnSpc>
                <a:spcPct val="90000"/>
              </a:lnSpc>
            </a:pPr>
            <a:r>
              <a:rPr lang="en-US" altLang="en-US" sz="2600"/>
              <a:t>oats                       daisies</a:t>
            </a:r>
          </a:p>
          <a:p>
            <a:pPr lvl="2" eaLnBrk="1" hangingPunct="1">
              <a:lnSpc>
                <a:spcPct val="90000"/>
              </a:lnSpc>
            </a:pPr>
            <a:r>
              <a:rPr lang="en-US" altLang="en-US" sz="2600"/>
              <a:t>coffee                    ragweed</a:t>
            </a:r>
          </a:p>
          <a:p>
            <a:pPr lvl="2" eaLnBrk="1" hangingPunct="1">
              <a:lnSpc>
                <a:spcPct val="90000"/>
              </a:lnSpc>
            </a:pPr>
            <a:r>
              <a:rPr lang="en-US" altLang="en-US" sz="2600"/>
              <a:t>sugarcane             </a:t>
            </a:r>
          </a:p>
          <a:p>
            <a:pPr lvl="2" eaLnBrk="1" hangingPunct="1">
              <a:lnSpc>
                <a:spcPct val="90000"/>
              </a:lnSpc>
            </a:pPr>
            <a:r>
              <a:rPr lang="en-US" altLang="en-US" sz="2600"/>
              <a:t>bananas </a:t>
            </a:r>
          </a:p>
        </p:txBody>
      </p:sp>
      <p:pic>
        <p:nvPicPr>
          <p:cNvPr id="829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976814"/>
            <a:ext cx="296386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7863" y="4591050"/>
            <a:ext cx="3606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5700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4814" y="4427538"/>
            <a:ext cx="26431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305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1524001" y="885826"/>
            <a:ext cx="9034463" cy="3717925"/>
          </a:xfrm>
        </p:spPr>
        <p:txBody>
          <a:bodyPr>
            <a:normAutofit lnSpcReduction="10000"/>
          </a:bodyPr>
          <a:lstStyle/>
          <a:p>
            <a:pPr eaLnBrk="1" hangingPunct="1">
              <a:lnSpc>
                <a:spcPct val="80000"/>
              </a:lnSpc>
            </a:pPr>
            <a:r>
              <a:rPr lang="en-US" altLang="en-US" sz="3000" b="1"/>
              <a:t>New World (Americas) </a:t>
            </a:r>
            <a:r>
              <a:rPr lang="en-US" altLang="en-US" sz="3000" b="1">
                <a:latin typeface="Wingdings" charset="2"/>
                <a:ea typeface="Wingdings" charset="2"/>
                <a:cs typeface="Wingdings" charset="2"/>
                <a:sym typeface="Wingdings" charset="2"/>
              </a:rPr>
              <a:t></a:t>
            </a:r>
            <a:r>
              <a:rPr lang="en-US" altLang="en-US" sz="3000" b="1"/>
              <a:t>Old World (Europe)</a:t>
            </a:r>
          </a:p>
          <a:p>
            <a:pPr lvl="1" eaLnBrk="1" hangingPunct="1">
              <a:lnSpc>
                <a:spcPct val="80000"/>
              </a:lnSpc>
            </a:pPr>
            <a:r>
              <a:rPr lang="en-US" altLang="en-US" b="1"/>
              <a:t>Plants:</a:t>
            </a:r>
          </a:p>
          <a:p>
            <a:pPr eaLnBrk="1" hangingPunct="1">
              <a:lnSpc>
                <a:spcPct val="80000"/>
              </a:lnSpc>
            </a:pPr>
            <a:r>
              <a:rPr lang="en-US" altLang="en-US" sz="2600"/>
              <a:t>avocados            pumpkins</a:t>
            </a:r>
          </a:p>
          <a:p>
            <a:pPr eaLnBrk="1" hangingPunct="1">
              <a:lnSpc>
                <a:spcPct val="80000"/>
              </a:lnSpc>
            </a:pPr>
            <a:r>
              <a:rPr lang="en-US" altLang="en-US" sz="2600"/>
              <a:t>peanuts               pineapple      squash</a:t>
            </a:r>
          </a:p>
          <a:p>
            <a:pPr eaLnBrk="1" hangingPunct="1">
              <a:lnSpc>
                <a:spcPct val="80000"/>
              </a:lnSpc>
            </a:pPr>
            <a:r>
              <a:rPr lang="en-US" altLang="en-US" sz="2600"/>
              <a:t>corn (maize)                              tobacco </a:t>
            </a:r>
          </a:p>
          <a:p>
            <a:pPr eaLnBrk="1" hangingPunct="1">
              <a:lnSpc>
                <a:spcPct val="80000"/>
              </a:lnSpc>
            </a:pPr>
            <a:r>
              <a:rPr lang="en-US" altLang="en-US" sz="2600"/>
              <a:t>potatoes (white / sweet)</a:t>
            </a:r>
          </a:p>
          <a:p>
            <a:pPr eaLnBrk="1" hangingPunct="1">
              <a:lnSpc>
                <a:spcPct val="80000"/>
              </a:lnSpc>
            </a:pPr>
            <a:r>
              <a:rPr lang="en-US" altLang="en-US" sz="2600"/>
              <a:t>beans (snap / kidney, lima)</a:t>
            </a:r>
          </a:p>
          <a:p>
            <a:pPr eaLnBrk="1" hangingPunct="1">
              <a:lnSpc>
                <a:spcPct val="80000"/>
              </a:lnSpc>
            </a:pPr>
            <a:r>
              <a:rPr lang="en-US" altLang="en-US" sz="2600"/>
              <a:t>cacao (source of chocolate)</a:t>
            </a:r>
          </a:p>
          <a:p>
            <a:pPr eaLnBrk="1" hangingPunct="1">
              <a:lnSpc>
                <a:spcPct val="80000"/>
              </a:lnSpc>
            </a:pPr>
            <a:r>
              <a:rPr lang="en-US" altLang="en-US" sz="2600"/>
              <a:t>chicle (source of gum) </a:t>
            </a:r>
          </a:p>
        </p:txBody>
      </p:sp>
      <p:sp>
        <p:nvSpPr>
          <p:cNvPr id="5" name="Rectangle 2"/>
          <p:cNvSpPr>
            <a:spLocks noGrp="1" noChangeArrowheads="1"/>
          </p:cNvSpPr>
          <p:nvPr>
            <p:ph type="title"/>
          </p:nvPr>
        </p:nvSpPr>
        <p:spPr>
          <a:xfrm>
            <a:off x="1981200" y="73537"/>
            <a:ext cx="8229600" cy="812861"/>
          </a:xfrm>
          <a:extLst/>
        </p:spPr>
        <p:txBody>
          <a:bodyPr/>
          <a:lstStyle/>
          <a:p>
            <a:pPr eaLnBrk="1" hangingPunct="1">
              <a:defRPr/>
            </a:pPr>
            <a:r>
              <a:rPr lang="en-US" b="1" spc="50" dirty="0">
                <a:ln w="12700" cmpd="sng">
                  <a:solidFill>
                    <a:schemeClr val="accent6">
                      <a:satMod val="120000"/>
                      <a:shade val="80000"/>
                    </a:schemeClr>
                  </a:solidFill>
                  <a:prstDash val="solid"/>
                </a:ln>
                <a:effectLst>
                  <a:glow rad="53100">
                    <a:schemeClr val="accent6">
                      <a:satMod val="180000"/>
                      <a:alpha val="30000"/>
                    </a:schemeClr>
                  </a:glow>
                </a:effectLst>
              </a:rPr>
              <a:t>Columbian Exchange</a:t>
            </a:r>
          </a:p>
        </p:txBody>
      </p:sp>
      <p:pic>
        <p:nvPicPr>
          <p:cNvPr id="839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70488"/>
            <a:ext cx="253523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4737100"/>
            <a:ext cx="38354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6014" y="4710114"/>
            <a:ext cx="3201987"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00976" y="2438401"/>
            <a:ext cx="28670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574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1616076" y="1362076"/>
            <a:ext cx="9051925" cy="4525963"/>
          </a:xfrm>
        </p:spPr>
        <p:txBody>
          <a:bodyPr/>
          <a:lstStyle/>
          <a:p>
            <a:pPr eaLnBrk="1" hangingPunct="1"/>
            <a:r>
              <a:rPr lang="en-US" altLang="en-US" sz="3000" b="1"/>
              <a:t>Old World (Europe) </a:t>
            </a:r>
            <a:r>
              <a:rPr lang="en-US" altLang="en-US" sz="3000" b="1">
                <a:latin typeface="Wingdings" charset="2"/>
                <a:ea typeface="Wingdings" charset="2"/>
                <a:cs typeface="Wingdings" charset="2"/>
                <a:sym typeface="Wingdings" charset="2"/>
              </a:rPr>
              <a:t></a:t>
            </a:r>
            <a:r>
              <a:rPr lang="en-US" altLang="en-US" sz="3000" b="1"/>
              <a:t>New World (Americas)</a:t>
            </a:r>
          </a:p>
          <a:p>
            <a:pPr lvl="1" eaLnBrk="1" hangingPunct="1"/>
            <a:r>
              <a:rPr lang="en-US" altLang="en-US"/>
              <a:t>Animals:</a:t>
            </a:r>
          </a:p>
          <a:p>
            <a:pPr lvl="2" eaLnBrk="1" hangingPunct="1"/>
            <a:r>
              <a:rPr lang="en-US" altLang="en-US" sz="2800"/>
              <a:t>horses</a:t>
            </a:r>
          </a:p>
          <a:p>
            <a:pPr lvl="2" eaLnBrk="1" hangingPunct="1"/>
            <a:r>
              <a:rPr lang="en-US" altLang="en-US" sz="2800"/>
              <a:t>cattle</a:t>
            </a:r>
          </a:p>
          <a:p>
            <a:pPr lvl="2" eaLnBrk="1" hangingPunct="1"/>
            <a:r>
              <a:rPr lang="en-US" altLang="en-US" sz="2800"/>
              <a:t>pigs</a:t>
            </a:r>
          </a:p>
          <a:p>
            <a:pPr lvl="2" eaLnBrk="1" hangingPunct="1"/>
            <a:r>
              <a:rPr lang="en-US" altLang="en-US" sz="2800"/>
              <a:t>sheep</a:t>
            </a:r>
          </a:p>
          <a:p>
            <a:pPr lvl="2" eaLnBrk="1" hangingPunct="1"/>
            <a:r>
              <a:rPr lang="en-US" altLang="en-US" sz="2800"/>
              <a:t>goats</a:t>
            </a:r>
          </a:p>
          <a:p>
            <a:pPr lvl="2" eaLnBrk="1" hangingPunct="1"/>
            <a:r>
              <a:rPr lang="en-US" altLang="en-US" sz="2800"/>
              <a:t>chickens</a:t>
            </a:r>
          </a:p>
        </p:txBody>
      </p:sp>
      <p:pic>
        <p:nvPicPr>
          <p:cNvPr id="849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413000"/>
            <a:ext cx="4038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2014" y="4413250"/>
            <a:ext cx="345598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4973638"/>
            <a:ext cx="2565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4851" y="3140076"/>
            <a:ext cx="26971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981200" y="73537"/>
            <a:ext cx="8229600" cy="812861"/>
          </a:xfrm>
          <a:extLst/>
        </p:spPr>
        <p:txBody>
          <a:bodyPr/>
          <a:lstStyle/>
          <a:p>
            <a:pPr eaLnBrk="1" hangingPunct="1">
              <a:defRPr/>
            </a:pPr>
            <a:r>
              <a:rPr lang="en-US" b="1" spc="50" dirty="0">
                <a:ln w="12700" cmpd="sng">
                  <a:solidFill>
                    <a:schemeClr val="accent6">
                      <a:satMod val="120000"/>
                      <a:shade val="80000"/>
                    </a:schemeClr>
                  </a:solidFill>
                  <a:prstDash val="solid"/>
                </a:ln>
                <a:effectLst>
                  <a:glow rad="53100">
                    <a:schemeClr val="accent6">
                      <a:satMod val="180000"/>
                      <a:alpha val="30000"/>
                    </a:schemeClr>
                  </a:glow>
                </a:effectLst>
              </a:rPr>
              <a:t>Columbian Exchange</a:t>
            </a:r>
          </a:p>
        </p:txBody>
      </p:sp>
    </p:spTree>
    <p:extLst>
      <p:ext uri="{BB962C8B-B14F-4D97-AF65-F5344CB8AC3E}">
        <p14:creationId xmlns:p14="http://schemas.microsoft.com/office/powerpoint/2010/main" val="52913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1524000" y="1150938"/>
            <a:ext cx="9144000" cy="4525962"/>
          </a:xfrm>
        </p:spPr>
        <p:txBody>
          <a:bodyPr/>
          <a:lstStyle/>
          <a:p>
            <a:pPr eaLnBrk="1" hangingPunct="1"/>
            <a:r>
              <a:rPr lang="en-US" altLang="en-US" sz="3000" b="1"/>
              <a:t>New World (Americas) </a:t>
            </a:r>
            <a:r>
              <a:rPr lang="en-US" altLang="en-US" sz="3000" b="1">
                <a:latin typeface="Wingdings" charset="2"/>
                <a:ea typeface="Wingdings" charset="2"/>
                <a:cs typeface="Wingdings" charset="2"/>
                <a:sym typeface="Wingdings" charset="2"/>
              </a:rPr>
              <a:t></a:t>
            </a:r>
            <a:r>
              <a:rPr lang="en-US" altLang="en-US" sz="3000" b="1"/>
              <a:t>Old World (Europe)</a:t>
            </a:r>
          </a:p>
          <a:p>
            <a:pPr lvl="1" eaLnBrk="1" hangingPunct="1"/>
            <a:r>
              <a:rPr lang="en-US" altLang="en-US"/>
              <a:t>Animals:</a:t>
            </a:r>
          </a:p>
          <a:p>
            <a:pPr lvl="2" eaLnBrk="1" hangingPunct="1"/>
            <a:r>
              <a:rPr lang="en-US" altLang="en-US" sz="3000"/>
              <a:t>llamas</a:t>
            </a:r>
          </a:p>
          <a:p>
            <a:pPr lvl="2" eaLnBrk="1" hangingPunct="1"/>
            <a:r>
              <a:rPr lang="en-US" altLang="en-US" sz="3000"/>
              <a:t>alpacas</a:t>
            </a:r>
          </a:p>
          <a:p>
            <a:pPr lvl="2" eaLnBrk="1" hangingPunct="1"/>
            <a:r>
              <a:rPr lang="en-US" altLang="en-US" sz="3000"/>
              <a:t>guinea pigs </a:t>
            </a:r>
          </a:p>
        </p:txBody>
      </p:sp>
      <p:pic>
        <p:nvPicPr>
          <p:cNvPr id="860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22501"/>
            <a:ext cx="4114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826000"/>
            <a:ext cx="61436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1981200" y="73537"/>
            <a:ext cx="8229600" cy="812861"/>
          </a:xfrm>
          <a:extLst/>
        </p:spPr>
        <p:txBody>
          <a:bodyPr/>
          <a:lstStyle/>
          <a:p>
            <a:pPr eaLnBrk="1" hangingPunct="1">
              <a:defRPr/>
            </a:pPr>
            <a:r>
              <a:rPr lang="en-US" b="1" spc="50" dirty="0">
                <a:ln w="12700" cmpd="sng">
                  <a:solidFill>
                    <a:schemeClr val="accent6">
                      <a:satMod val="120000"/>
                      <a:shade val="80000"/>
                    </a:schemeClr>
                  </a:solidFill>
                  <a:prstDash val="solid"/>
                </a:ln>
                <a:effectLst>
                  <a:glow rad="53100">
                    <a:schemeClr val="accent6">
                      <a:satMod val="180000"/>
                      <a:alpha val="30000"/>
                    </a:schemeClr>
                  </a:glow>
                </a:effectLst>
              </a:rPr>
              <a:t>Columbian Exchange</a:t>
            </a:r>
          </a:p>
        </p:txBody>
      </p:sp>
    </p:spTree>
    <p:extLst>
      <p:ext uri="{BB962C8B-B14F-4D97-AF65-F5344CB8AC3E}">
        <p14:creationId xmlns:p14="http://schemas.microsoft.com/office/powerpoint/2010/main" val="490550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1400" y="1069975"/>
            <a:ext cx="4546600" cy="5257800"/>
          </a:xfrm>
        </p:spPr>
        <p:txBody>
          <a:bodyPr/>
          <a:lstStyle/>
          <a:p>
            <a:pPr eaLnBrk="1" hangingPunct="1">
              <a:lnSpc>
                <a:spcPct val="90000"/>
              </a:lnSpc>
            </a:pPr>
            <a:r>
              <a:rPr lang="en-US" altLang="en-US" sz="3000">
                <a:latin typeface="Comic Sans MS" charset="0"/>
                <a:ea typeface="ＭＳ Ｐゴシック" charset="-128"/>
                <a:cs typeface="ＭＳ Ｐゴシック" charset="-128"/>
              </a:rPr>
              <a:t>Increased </a:t>
            </a:r>
            <a:r>
              <a:rPr lang="en-US" altLang="en-US" sz="3000" b="1" u="sng">
                <a:latin typeface="Comic Sans MS" charset="0"/>
                <a:ea typeface="ＭＳ Ｐゴシック" charset="-128"/>
                <a:cs typeface="ＭＳ Ｐゴシック" charset="-128"/>
              </a:rPr>
              <a:t>cultural diffusion</a:t>
            </a:r>
            <a:r>
              <a:rPr lang="en-US" altLang="en-US" sz="3000">
                <a:latin typeface="Comic Sans MS" charset="0"/>
                <a:ea typeface="ＭＳ Ｐゴシック" charset="-128"/>
                <a:cs typeface="ＭＳ Ｐゴシック" charset="-128"/>
              </a:rPr>
              <a:t> (the spread of one culture to another)</a:t>
            </a:r>
            <a:endParaRPr lang="en-US" altLang="en-US" sz="3000" b="1" u="sng">
              <a:latin typeface="Comic Sans MS" charset="0"/>
              <a:ea typeface="ＭＳ Ｐゴシック" charset="-128"/>
              <a:cs typeface="ＭＳ Ｐゴシック" charset="-128"/>
            </a:endParaRPr>
          </a:p>
          <a:p>
            <a:pPr lvl="1" eaLnBrk="1" hangingPunct="1">
              <a:lnSpc>
                <a:spcPct val="90000"/>
              </a:lnSpc>
            </a:pPr>
            <a:r>
              <a:rPr lang="en-US" altLang="en-US">
                <a:latin typeface="Comic Sans MS" charset="0"/>
                <a:ea typeface="ＭＳ Ｐゴシック" charset="-128"/>
                <a:cs typeface="ＭＳ Ｐゴシック" charset="-128"/>
              </a:rPr>
              <a:t>Europeans were influenced by Native American foods as well as African farming methods, cooking styles, and music</a:t>
            </a:r>
          </a:p>
          <a:p>
            <a:pPr lvl="1" eaLnBrk="1" hangingPunct="1">
              <a:lnSpc>
                <a:spcPct val="90000"/>
              </a:lnSpc>
            </a:pPr>
            <a:r>
              <a:rPr lang="en-US" altLang="en-US">
                <a:latin typeface="Comic Sans MS" charset="0"/>
                <a:ea typeface="ＭＳ Ｐゴシック" charset="-128"/>
                <a:cs typeface="ＭＳ Ｐゴシック" charset="-128"/>
              </a:rPr>
              <a:t>Spread of</a:t>
            </a:r>
            <a:r>
              <a:rPr lang="en-US" altLang="en-US" b="1">
                <a:latin typeface="Comic Sans MS" charset="0"/>
                <a:ea typeface="ＭＳ Ｐゴシック" charset="-128"/>
                <a:cs typeface="ＭＳ Ｐゴシック" charset="-128"/>
              </a:rPr>
              <a:t> </a:t>
            </a:r>
            <a:r>
              <a:rPr lang="en-US" altLang="en-US" b="1" u="sng">
                <a:latin typeface="Comic Sans MS" charset="0"/>
                <a:ea typeface="ＭＳ Ｐゴシック" charset="-128"/>
                <a:cs typeface="ＭＳ Ｐゴシック" charset="-128"/>
              </a:rPr>
              <a:t>European</a:t>
            </a:r>
            <a:r>
              <a:rPr lang="en-US" altLang="en-US" b="1">
                <a:latin typeface="Comic Sans MS" charset="0"/>
                <a:ea typeface="ＭＳ Ｐゴシック" charset="-128"/>
                <a:cs typeface="ＭＳ Ｐゴシック" charset="-128"/>
              </a:rPr>
              <a:t> </a:t>
            </a:r>
            <a:r>
              <a:rPr lang="en-US" altLang="en-US" b="1" u="sng">
                <a:latin typeface="Comic Sans MS" charset="0"/>
                <a:ea typeface="ＭＳ Ｐゴシック" charset="-128"/>
                <a:cs typeface="ＭＳ Ｐゴシック" charset="-128"/>
              </a:rPr>
              <a:t>languages </a:t>
            </a:r>
          </a:p>
          <a:p>
            <a:pPr lvl="1" eaLnBrk="1" hangingPunct="1">
              <a:lnSpc>
                <a:spcPct val="90000"/>
              </a:lnSpc>
            </a:pPr>
            <a:r>
              <a:rPr lang="en-US" altLang="en-US">
                <a:latin typeface="Comic Sans MS" charset="0"/>
                <a:ea typeface="ＭＳ Ｐゴシック" charset="-128"/>
                <a:cs typeface="ＭＳ Ｐゴシック" charset="-128"/>
              </a:rPr>
              <a:t>Spread of </a:t>
            </a:r>
            <a:r>
              <a:rPr lang="en-US" altLang="en-US" b="1" u="sng">
                <a:latin typeface="Comic Sans MS" charset="0"/>
                <a:ea typeface="ＭＳ Ｐゴシック" charset="-128"/>
                <a:cs typeface="ＭＳ Ｐゴシック" charset="-128"/>
              </a:rPr>
              <a:t>Christianity </a:t>
            </a:r>
          </a:p>
          <a:p>
            <a:pPr eaLnBrk="1" hangingPunct="1">
              <a:lnSpc>
                <a:spcPct val="90000"/>
              </a:lnSpc>
            </a:pPr>
            <a:endParaRPr lang="en-US" altLang="en-US" sz="3000"/>
          </a:p>
        </p:txBody>
      </p:sp>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0025"/>
            <a:ext cx="45974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idx="4294967295"/>
          </p:nvPr>
        </p:nvSpPr>
        <p:spPr>
          <a:xfrm>
            <a:off x="1655764" y="228600"/>
            <a:ext cx="8867775" cy="782638"/>
          </a:xfrm>
        </p:spPr>
        <p:txBody>
          <a:bodyPr rtlCol="0">
            <a:noAutofit/>
          </a:bodyPr>
          <a:lstStyle/>
          <a:p>
            <a:pPr>
              <a:defRPr/>
            </a:pPr>
            <a:r>
              <a:rPr lang="en-US" sz="3000" u="sng" dirty="0">
                <a:effectLst>
                  <a:outerShdw blurRad="38100" dist="38100" dir="2700000" algn="tl">
                    <a:srgbClr val="000000"/>
                  </a:outerShdw>
                </a:effectLst>
                <a:latin typeface="Comic Sans MS" charset="0"/>
                <a:ea typeface="ＭＳ Ｐゴシック" charset="0"/>
                <a:cs typeface="ＭＳ Ｐゴシック" charset="0"/>
              </a:rPr>
              <a:t>POSITIVE</a:t>
            </a:r>
            <a:r>
              <a:rPr lang="en-US" sz="3000" b="1" dirty="0">
                <a:effectLst>
                  <a:outerShdw blurRad="38100" dist="38100" dir="2700000" algn="tl">
                    <a:srgbClr val="000000"/>
                  </a:outerShdw>
                </a:effectLst>
                <a:latin typeface="Comic Sans MS" charset="0"/>
                <a:ea typeface="ＭＳ Ｐゴシック" charset="0"/>
                <a:cs typeface="ＭＳ Ｐゴシック" charset="0"/>
              </a:rPr>
              <a:t> Impact of the Columbian Exchange</a:t>
            </a:r>
          </a:p>
        </p:txBody>
      </p:sp>
    </p:spTree>
    <p:extLst>
      <p:ext uri="{BB962C8B-B14F-4D97-AF65-F5344CB8AC3E}">
        <p14:creationId xmlns:p14="http://schemas.microsoft.com/office/powerpoint/2010/main" val="486246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19459"/>
                                        </p:tgtEl>
                                        <p:attrNameLst>
                                          <p:attrName>style.visibility</p:attrName>
                                        </p:attrNameLst>
                                      </p:cBhvr>
                                      <p:to>
                                        <p:strVal val="visible"/>
                                      </p:to>
                                    </p:set>
                                    <p:animEffect transition="in" filter="checkerboard(across)">
                                      <p:cBhvr>
                                        <p:cTn id="9" dur="500"/>
                                        <p:tgtEl>
                                          <p:spTgt spid="194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641476" y="1143000"/>
            <a:ext cx="8721725" cy="2401888"/>
          </a:xfrm>
        </p:spPr>
        <p:txBody>
          <a:bodyPr/>
          <a:lstStyle/>
          <a:p>
            <a:pPr eaLnBrk="1" hangingPunct="1"/>
            <a:r>
              <a:rPr lang="en-US" altLang="en-US" sz="2400">
                <a:latin typeface="Comic Sans MS" charset="0"/>
              </a:rPr>
              <a:t>The combination of new products and ideas promoted </a:t>
            </a:r>
            <a:r>
              <a:rPr lang="en-US" altLang="en-US" sz="2400" b="1" u="sng">
                <a:latin typeface="Comic Sans MS" charset="0"/>
              </a:rPr>
              <a:t>economic growth</a:t>
            </a:r>
            <a:r>
              <a:rPr lang="en-US" altLang="en-US" sz="2400">
                <a:latin typeface="Comic Sans MS" charset="0"/>
              </a:rPr>
              <a:t> in Europe</a:t>
            </a:r>
          </a:p>
          <a:p>
            <a:pPr eaLnBrk="1" hangingPunct="1"/>
            <a:r>
              <a:rPr lang="en-US" altLang="en-US" sz="2400" b="1" u="sng">
                <a:latin typeface="Comic Sans MS" charset="0"/>
              </a:rPr>
              <a:t>Gold and wealth</a:t>
            </a:r>
            <a:r>
              <a:rPr lang="en-US" altLang="en-US" sz="2400">
                <a:latin typeface="Comic Sans MS" charset="0"/>
              </a:rPr>
              <a:t> change power and social structure in Europe</a:t>
            </a:r>
          </a:p>
          <a:p>
            <a:pPr eaLnBrk="1" hangingPunct="1"/>
            <a:r>
              <a:rPr lang="en-US" altLang="en-US" sz="2400" b="1" u="sng">
                <a:latin typeface="Comic Sans MS" charset="0"/>
              </a:rPr>
              <a:t>Horses and guns</a:t>
            </a:r>
            <a:r>
              <a:rPr lang="en-US" altLang="en-US" sz="2400">
                <a:latin typeface="Comic Sans MS" charset="0"/>
              </a:rPr>
              <a:t> changed methods of fighting and hunting in the Americas.</a:t>
            </a:r>
          </a:p>
        </p:txBody>
      </p:sp>
      <p:sp>
        <p:nvSpPr>
          <p:cNvPr id="6" name="Rectangle 2"/>
          <p:cNvSpPr>
            <a:spLocks noGrp="1" noChangeArrowheads="1"/>
          </p:cNvSpPr>
          <p:nvPr>
            <p:ph type="title" idx="4294967295"/>
          </p:nvPr>
        </p:nvSpPr>
        <p:spPr>
          <a:xfrm>
            <a:off x="1641476" y="228600"/>
            <a:ext cx="8867775" cy="782638"/>
          </a:xfrm>
        </p:spPr>
        <p:txBody>
          <a:bodyPr rtlCol="0">
            <a:noAutofit/>
          </a:bodyPr>
          <a:lstStyle/>
          <a:p>
            <a:pPr>
              <a:defRPr/>
            </a:pPr>
            <a:r>
              <a:rPr lang="en-US" sz="3000" u="sng" dirty="0">
                <a:effectLst>
                  <a:outerShdw blurRad="38100" dist="38100" dir="2700000" algn="tl">
                    <a:srgbClr val="000000"/>
                  </a:outerShdw>
                </a:effectLst>
                <a:latin typeface="Comic Sans MS" charset="0"/>
                <a:ea typeface="ＭＳ Ｐゴシック" charset="0"/>
                <a:cs typeface="ＭＳ Ｐゴシック" charset="0"/>
              </a:rPr>
              <a:t>POSITIVE</a:t>
            </a:r>
            <a:r>
              <a:rPr lang="en-US" sz="3000" b="1" dirty="0">
                <a:effectLst>
                  <a:outerShdw blurRad="38100" dist="38100" dir="2700000" algn="tl">
                    <a:srgbClr val="000000"/>
                  </a:outerShdw>
                </a:effectLst>
                <a:latin typeface="Comic Sans MS" charset="0"/>
                <a:ea typeface="ＭＳ Ｐゴシック" charset="0"/>
                <a:cs typeface="ＭＳ Ｐゴシック" charset="0"/>
              </a:rPr>
              <a:t> Impacts of </a:t>
            </a:r>
            <a:br>
              <a:rPr lang="en-US" sz="3000" b="1" dirty="0">
                <a:effectLst>
                  <a:outerShdw blurRad="38100" dist="38100" dir="2700000" algn="tl">
                    <a:srgbClr val="000000"/>
                  </a:outerShdw>
                </a:effectLst>
                <a:latin typeface="Comic Sans MS" charset="0"/>
                <a:ea typeface="ＭＳ Ｐゴシック" charset="0"/>
                <a:cs typeface="ＭＳ Ｐゴシック" charset="0"/>
              </a:rPr>
            </a:br>
            <a:r>
              <a:rPr lang="en-US" sz="3000" b="1" dirty="0">
                <a:effectLst>
                  <a:outerShdw blurRad="38100" dist="38100" dir="2700000" algn="tl">
                    <a:srgbClr val="000000"/>
                  </a:outerShdw>
                </a:effectLst>
                <a:latin typeface="Comic Sans MS" charset="0"/>
                <a:ea typeface="ＭＳ Ｐゴシック" charset="0"/>
                <a:cs typeface="ＭＳ Ｐゴシック" charset="0"/>
              </a:rPr>
              <a:t>the Columbian Exchange</a:t>
            </a:r>
          </a:p>
        </p:txBody>
      </p:sp>
      <p:pic>
        <p:nvPicPr>
          <p:cNvPr id="88068" name="Picture 8" descr="mage result for horses columbian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3359150"/>
            <a:ext cx="344646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51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mage result for horses columbian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5780" y="378514"/>
            <a:ext cx="5615448" cy="707886"/>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4000" b="1" dirty="0">
                <a:ln/>
              </a:rPr>
              <a:t>Lets see what you recall</a:t>
            </a:r>
            <a:r>
              <a:rPr lang="is-IS" sz="4000" b="1" dirty="0">
                <a:ln/>
              </a:rPr>
              <a:t>…</a:t>
            </a:r>
            <a:endParaRPr lang="en-US" sz="4000" b="1" dirty="0">
              <a:ln/>
            </a:endParaRPr>
          </a:p>
        </p:txBody>
      </p:sp>
      <p:sp>
        <p:nvSpPr>
          <p:cNvPr id="5" name="TextBox 4"/>
          <p:cNvSpPr txBox="1">
            <a:spLocks noChangeArrowheads="1"/>
          </p:cNvSpPr>
          <p:nvPr/>
        </p:nvSpPr>
        <p:spPr bwMode="auto">
          <a:xfrm>
            <a:off x="1797050" y="1497013"/>
            <a:ext cx="8775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b="1"/>
              <a:t>What was an economic result of the Columbian exchange?</a:t>
            </a:r>
          </a:p>
          <a:p>
            <a:pPr eaLnBrk="1" hangingPunct="1">
              <a:spcBef>
                <a:spcPct val="0"/>
              </a:spcBef>
              <a:buFontTx/>
              <a:buNone/>
            </a:pPr>
            <a:endParaRPr lang="en-US" altLang="en-US"/>
          </a:p>
          <a:p>
            <a:pPr eaLnBrk="1" hangingPunct="1">
              <a:spcBef>
                <a:spcPct val="0"/>
              </a:spcBef>
              <a:buFontTx/>
              <a:buAutoNum type="alphaLcParenR"/>
            </a:pPr>
            <a:r>
              <a:rPr lang="en-US" altLang="en-US"/>
              <a:t>Establishment of a feudal land system in Europe.</a:t>
            </a:r>
          </a:p>
          <a:p>
            <a:pPr eaLnBrk="1" hangingPunct="1">
              <a:spcBef>
                <a:spcPct val="0"/>
              </a:spcBef>
              <a:buFontTx/>
              <a:buAutoNum type="alphaLcParenR"/>
            </a:pPr>
            <a:r>
              <a:rPr lang="en-US" altLang="en-US"/>
              <a:t>Development of a European-dominated global trade network.</a:t>
            </a:r>
          </a:p>
          <a:p>
            <a:pPr eaLnBrk="1" hangingPunct="1">
              <a:spcBef>
                <a:spcPct val="0"/>
              </a:spcBef>
              <a:buFontTx/>
              <a:buAutoNum type="alphaLcParenR"/>
            </a:pPr>
            <a:r>
              <a:rPr lang="en-US" altLang="en-US"/>
              <a:t>Introduction of slash-and-burn farming techniques in the Americas.</a:t>
            </a:r>
          </a:p>
          <a:p>
            <a:pPr eaLnBrk="1" hangingPunct="1">
              <a:spcBef>
                <a:spcPct val="0"/>
              </a:spcBef>
              <a:buFontTx/>
              <a:buAutoNum type="alphaLcParenR"/>
            </a:pPr>
            <a:r>
              <a:rPr lang="en-US" altLang="en-US"/>
              <a:t>Creation of the English Bill of Rights.</a:t>
            </a:r>
          </a:p>
        </p:txBody>
      </p:sp>
    </p:spTree>
    <p:extLst>
      <p:ext uri="{BB962C8B-B14F-4D97-AF65-F5344CB8AC3E}">
        <p14:creationId xmlns:p14="http://schemas.microsoft.com/office/powerpoint/2010/main" val="10661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iterate type="lt">
                                    <p:tmAbs val="0"/>
                                  </p:iterate>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5">
                                            <p:txEl>
                                              <p:pRg st="4" end="4"/>
                                            </p:txEl>
                                          </p:spTgt>
                                        </p:tgtEl>
                                      </p:cBhvr>
                                    </p:animEffect>
                                    <p:set>
                                      <p:cBhvr>
                                        <p:cTn id="25"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5">
                                            <p:txEl>
                                              <p:pRg st="5" end="5"/>
                                            </p:txEl>
                                          </p:spTgt>
                                        </p:tgtEl>
                                      </p:cBhvr>
                                    </p:animEffect>
                                    <p:set>
                                      <p:cBhvr>
                                        <p:cTn id="30"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5">
                                            <p:txEl>
                                              <p:pRg st="2" end="2"/>
                                            </p:txEl>
                                          </p:spTgt>
                                        </p:tgtEl>
                                      </p:cBhvr>
                                    </p:animEffect>
                                    <p:set>
                                      <p:cBhvr>
                                        <p:cTn id="35"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WordArt 5"/>
          <p:cNvSpPr>
            <a:spLocks noChangeArrowheads="1" noChangeShapeType="1" noTextEdit="1"/>
          </p:cNvSpPr>
          <p:nvPr/>
        </p:nvSpPr>
        <p:spPr bwMode="auto">
          <a:xfrm>
            <a:off x="2438400" y="228600"/>
            <a:ext cx="7391400" cy="6248400"/>
          </a:xfrm>
          <a:prstGeom prst="rect">
            <a:avLst/>
          </a:prstGeom>
        </p:spPr>
        <p:txBody>
          <a:bodyPr wrap="none" fromWordArt="1">
            <a:prstTxWarp prst="textPlain">
              <a:avLst>
                <a:gd name="adj" fmla="val 49833"/>
              </a:avLst>
            </a:prstTxWarp>
          </a:bodyPr>
          <a:lstStyle/>
          <a:p>
            <a:pPr algn="ctr" eaLnBrk="1" hangingPunct="1">
              <a:defRPr/>
            </a:pPr>
            <a:r>
              <a:rPr lang="en-US" sz="3600" u="sng"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Think about this</a:t>
            </a:r>
            <a:r>
              <a:rPr lang="is-IS" sz="3600" u="sng"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a:t>
            </a:r>
            <a:endPar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endParaRPr>
          </a:p>
          <a:p>
            <a:pPr algn="ctr" eaLnBrk="1" hangingPunct="1">
              <a:defRPr/>
            </a:pPr>
            <a:endPar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endParaRPr>
          </a:p>
          <a:p>
            <a:pPr algn="ctr" eaLnBrk="1" hangingPunct="1">
              <a:defRPr/>
            </a:pPr>
            <a:r>
              <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Why would the</a:t>
            </a:r>
          </a:p>
          <a:p>
            <a:pPr algn="ctr" eaLnBrk="1" hangingPunct="1">
              <a:defRPr/>
            </a:pPr>
            <a:r>
              <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'Columbian Exchange'</a:t>
            </a:r>
          </a:p>
          <a:p>
            <a:pPr algn="ctr" eaLnBrk="1" hangingPunct="1">
              <a:defRPr/>
            </a:pPr>
            <a:r>
              <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be considered the</a:t>
            </a:r>
          </a:p>
          <a:p>
            <a:pPr algn="ctr" eaLnBrk="1" hangingPunct="1">
              <a:defRPr/>
            </a:pPr>
            <a:r>
              <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tsunami of</a:t>
            </a:r>
          </a:p>
          <a:p>
            <a:pPr algn="ctr" eaLnBrk="1" hangingPunct="1">
              <a:defRPr/>
            </a:pPr>
            <a:r>
              <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unintentional</a:t>
            </a:r>
          </a:p>
          <a:p>
            <a:pPr algn="ctr" eaLnBrk="1" hangingPunct="1">
              <a:defRPr/>
            </a:pPr>
            <a:r>
              <a:rPr lang="en-US" sz="3600" b="1" kern="10" dirty="0">
                <a:ln w="19050">
                  <a:solidFill>
                    <a:schemeClr val="tx2"/>
                  </a:solidFill>
                  <a:round/>
                  <a:headEnd/>
                  <a:tailEnd/>
                </a:ln>
                <a:solidFill>
                  <a:srgbClr val="C24F00"/>
                </a:solidFill>
                <a:effectLst>
                  <a:outerShdw blurRad="63500" dist="38099" dir="2700000" algn="ctr" rotWithShape="0">
                    <a:schemeClr val="accent2">
                      <a:alpha val="74997"/>
                    </a:schemeClr>
                  </a:outerShdw>
                </a:effectLst>
                <a:latin typeface="Casual" charset="0"/>
                <a:ea typeface="Casual" charset="0"/>
                <a:cs typeface="Casual" charset="0"/>
              </a:rPr>
              <a:t>"bio-terrorism"??</a:t>
            </a:r>
          </a:p>
        </p:txBody>
      </p:sp>
    </p:spTree>
    <p:extLst>
      <p:ext uri="{BB962C8B-B14F-4D97-AF65-F5344CB8AC3E}">
        <p14:creationId xmlns:p14="http://schemas.microsoft.com/office/powerpoint/2010/main" val="94749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94373" y="83101"/>
            <a:ext cx="8720004" cy="830997"/>
          </a:xfrm>
          <a:prstGeom prst="rect">
            <a:avLst/>
          </a:prstGeom>
          <a:noFill/>
        </p:spPr>
        <p:txBody>
          <a:bodyPr>
            <a:spAutoFit/>
          </a:bodyPr>
          <a:lstStyle/>
          <a:p>
            <a:pPr algn="ctr" eaLnBrk="1" hangingPunct="1">
              <a:defRPr/>
            </a:pPr>
            <a:r>
              <a:rPr lang="en-US" sz="4800" b="1" dirty="0">
                <a:ln w="12700">
                  <a:solidFill>
                    <a:schemeClr val="tx2">
                      <a:satMod val="155000"/>
                    </a:schemeClr>
                  </a:solidFill>
                  <a:prstDash val="solid"/>
                </a:ln>
                <a:effectLst>
                  <a:outerShdw blurRad="41275" dist="20320" dir="1800000" algn="tl" rotWithShape="0">
                    <a:srgbClr val="000000">
                      <a:alpha val="40000"/>
                    </a:srgbClr>
                  </a:outerShdw>
                </a:effectLst>
              </a:rPr>
              <a:t>Now, imagine life without</a:t>
            </a:r>
            <a:r>
              <a:rPr lang="is-IS" sz="48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4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 name="Content Placeholder 2"/>
          <p:cNvSpPr txBox="1">
            <a:spLocks/>
          </p:cNvSpPr>
          <p:nvPr/>
        </p:nvSpPr>
        <p:spPr bwMode="auto">
          <a:xfrm>
            <a:off x="1693863" y="1093788"/>
            <a:ext cx="4043362"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457200">
              <a:spcBef>
                <a:spcPct val="20000"/>
              </a:spcBef>
              <a:buChar char="•"/>
              <a:defRPr sz="3200">
                <a:solidFill>
                  <a:schemeClr val="tx1"/>
                </a:solidFill>
                <a:latin typeface="Arial" charset="0"/>
                <a:ea typeface="Arial" charset="0"/>
                <a:cs typeface="Arial" charset="0"/>
              </a:defRPr>
            </a:lvl1pPr>
            <a:lvl2pPr marL="742950" indent="-285750" defTabSz="457200">
              <a:spcBef>
                <a:spcPct val="20000"/>
              </a:spcBef>
              <a:buChar char="–"/>
              <a:defRPr sz="2800">
                <a:solidFill>
                  <a:schemeClr val="tx1"/>
                </a:solidFill>
                <a:latin typeface="Arial" charset="0"/>
                <a:ea typeface="Arial" charset="0"/>
                <a:cs typeface="Arial" charset="0"/>
              </a:defRPr>
            </a:lvl2pPr>
            <a:lvl3pPr marL="1143000" indent="-228600" defTabSz="457200">
              <a:spcBef>
                <a:spcPct val="20000"/>
              </a:spcBef>
              <a:buChar char="•"/>
              <a:defRPr sz="2400">
                <a:solidFill>
                  <a:schemeClr val="tx1"/>
                </a:solidFill>
                <a:latin typeface="Arial" charset="0"/>
                <a:ea typeface="Arial" charset="0"/>
                <a:cs typeface="Arial" charset="0"/>
              </a:defRPr>
            </a:lvl3pPr>
            <a:lvl4pPr marL="1600200" indent="-228600" defTabSz="457200">
              <a:spcBef>
                <a:spcPct val="20000"/>
              </a:spcBef>
              <a:buChar char="–"/>
              <a:defRPr sz="2000">
                <a:solidFill>
                  <a:schemeClr val="tx1"/>
                </a:solidFill>
                <a:latin typeface="Arial" charset="0"/>
                <a:ea typeface="Arial" charset="0"/>
                <a:cs typeface="Arial" charset="0"/>
              </a:defRPr>
            </a:lvl4pPr>
            <a:lvl5pPr marL="2057400" indent="-228600" defTabSz="457200">
              <a:spcBef>
                <a:spcPct val="20000"/>
              </a:spcBef>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r>
              <a:rPr lang="en-US" altLang="en-US" sz="3000" b="1"/>
              <a:t>Whooping Cough</a:t>
            </a:r>
          </a:p>
          <a:p>
            <a:r>
              <a:rPr lang="en-US" altLang="en-US" sz="3000" b="1"/>
              <a:t>Smallpox</a:t>
            </a:r>
          </a:p>
          <a:p>
            <a:r>
              <a:rPr lang="en-US" altLang="en-US" sz="3000" b="1"/>
              <a:t>Measles</a:t>
            </a:r>
          </a:p>
          <a:p>
            <a:r>
              <a:rPr lang="en-US" altLang="en-US" sz="3000" b="1"/>
              <a:t>Malaria</a:t>
            </a:r>
          </a:p>
          <a:p>
            <a:r>
              <a:rPr lang="en-US" altLang="en-US" sz="3000" b="1"/>
              <a:t>Influenza (the flu)</a:t>
            </a:r>
          </a:p>
          <a:p>
            <a:pPr>
              <a:buFontTx/>
              <a:buNone/>
            </a:pPr>
            <a:endParaRPr lang="en-US" altLang="en-US" sz="3000" b="1" u="sng"/>
          </a:p>
        </p:txBody>
      </p:sp>
      <p:pic>
        <p:nvPicPr>
          <p:cNvPr id="931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7826" y="914400"/>
            <a:ext cx="52101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4225926"/>
            <a:ext cx="46863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4508500"/>
            <a:ext cx="45212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8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250"/>
                                        <p:tgtEl>
                                          <p:spTgt spid="14">
                                            <p:txEl>
                                              <p:pRg st="1" end="1"/>
                                            </p:txEl>
                                          </p:spTgt>
                                        </p:tgtEl>
                                      </p:cBhvr>
                                    </p:animEffect>
                                    <p:anim calcmode="lin" valueType="num">
                                      <p:cBhvr>
                                        <p:cTn id="15" dur="12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250"/>
                                        <p:tgtEl>
                                          <p:spTgt spid="14">
                                            <p:txEl>
                                              <p:pRg st="2" end="2"/>
                                            </p:txEl>
                                          </p:spTgt>
                                        </p:tgtEl>
                                      </p:cBhvr>
                                    </p:animEffect>
                                    <p:anim calcmode="lin" valueType="num">
                                      <p:cBhvr>
                                        <p:cTn id="22" dur="1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250"/>
                                        <p:tgtEl>
                                          <p:spTgt spid="14">
                                            <p:txEl>
                                              <p:pRg st="3" end="3"/>
                                            </p:txEl>
                                          </p:spTgt>
                                        </p:tgtEl>
                                      </p:cBhvr>
                                    </p:animEffect>
                                    <p:anim calcmode="lin" valueType="num">
                                      <p:cBhvr>
                                        <p:cTn id="29" dur="12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2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250"/>
                                        <p:tgtEl>
                                          <p:spTgt spid="14">
                                            <p:txEl>
                                              <p:pRg st="4" end="4"/>
                                            </p:txEl>
                                          </p:spTgt>
                                        </p:tgtEl>
                                      </p:cBhvr>
                                    </p:animEffect>
                                    <p:anim calcmode="lin" valueType="num">
                                      <p:cBhvr>
                                        <p:cTn id="36" dur="12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2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olumbus-queen-isabell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0390" t="8055" b="4861"/>
          <a:stretch>
            <a:fillRect/>
          </a:stretch>
        </p:blipFill>
        <p:spPr>
          <a:xfrm>
            <a:off x="6705600" y="3219450"/>
            <a:ext cx="3962400" cy="2622550"/>
          </a:xfrm>
          <a:noFill/>
        </p:spPr>
      </p:pic>
      <p:sp>
        <p:nvSpPr>
          <p:cNvPr id="69634" name="Rectangle 3"/>
          <p:cNvSpPr>
            <a:spLocks noGrp="1" noChangeArrowheads="1"/>
          </p:cNvSpPr>
          <p:nvPr>
            <p:ph type="title"/>
          </p:nvPr>
        </p:nvSpPr>
        <p:spPr>
          <a:xfrm>
            <a:off x="1524000" y="0"/>
            <a:ext cx="9144000" cy="838200"/>
          </a:xfrm>
        </p:spPr>
        <p:txBody>
          <a:bodyPr/>
          <a:lstStyle/>
          <a:p>
            <a:pPr eaLnBrk="1" hangingPunct="1"/>
            <a:r>
              <a:rPr lang="en-US" altLang="en-US" sz="2800">
                <a:latin typeface="Arial Black" charset="0"/>
              </a:rPr>
              <a:t>Columbus Comes Upon a New World</a:t>
            </a:r>
          </a:p>
        </p:txBody>
      </p:sp>
      <p:sp>
        <p:nvSpPr>
          <p:cNvPr id="69635" name="Rectangle 4"/>
          <p:cNvSpPr>
            <a:spLocks noGrp="1" noChangeArrowheads="1"/>
          </p:cNvSpPr>
          <p:nvPr>
            <p:ph type="body" sz="half" idx="1"/>
          </p:nvPr>
        </p:nvSpPr>
        <p:spPr>
          <a:xfrm>
            <a:off x="1524000" y="685800"/>
            <a:ext cx="9144000" cy="2743200"/>
          </a:xfrm>
        </p:spPr>
        <p:txBody>
          <a:bodyPr/>
          <a:lstStyle/>
          <a:p>
            <a:pPr eaLnBrk="1" hangingPunct="1"/>
            <a:r>
              <a:rPr lang="en-US" altLang="en-US" sz="2000">
                <a:latin typeface="Arial Black" charset="0"/>
              </a:rPr>
              <a:t>Columbus’ plan was rejected by Portugal</a:t>
            </a:r>
          </a:p>
          <a:p>
            <a:pPr eaLnBrk="1" hangingPunct="1"/>
            <a:r>
              <a:rPr lang="en-US" altLang="en-US" sz="2000">
                <a:latin typeface="Arial Black" charset="0"/>
              </a:rPr>
              <a:t>King Ferdinand and Queen Isabella of Spain funded the voyage</a:t>
            </a:r>
          </a:p>
          <a:p>
            <a:pPr lvl="1" eaLnBrk="1" hangingPunct="1"/>
            <a:r>
              <a:rPr lang="en-US" altLang="en-US" sz="1800">
                <a:latin typeface="Arial Black" charset="0"/>
              </a:rPr>
              <a:t>given ships </a:t>
            </a:r>
            <a:r>
              <a:rPr lang="en-US" altLang="en-US" sz="1800" i="1">
                <a:latin typeface="Arial Black" charset="0"/>
              </a:rPr>
              <a:t>Nina, Pinta </a:t>
            </a:r>
            <a:r>
              <a:rPr lang="en-US" altLang="en-US" sz="1800">
                <a:latin typeface="Arial Black" charset="0"/>
              </a:rPr>
              <a:t>and</a:t>
            </a:r>
            <a:r>
              <a:rPr lang="en-US" altLang="en-US" sz="1800" i="1">
                <a:latin typeface="Arial Black" charset="0"/>
              </a:rPr>
              <a:t> Santa Maria</a:t>
            </a:r>
          </a:p>
          <a:p>
            <a:pPr eaLnBrk="1" hangingPunct="1"/>
            <a:r>
              <a:rPr lang="en-US" altLang="en-US" sz="2000">
                <a:latin typeface="Arial Black" charset="0"/>
              </a:rPr>
              <a:t>Columbus left Spain August 3, 1492, arrived October 12</a:t>
            </a:r>
          </a:p>
          <a:p>
            <a:pPr lvl="1" eaLnBrk="1" hangingPunct="1"/>
            <a:r>
              <a:rPr lang="en-US" altLang="en-US" sz="1800">
                <a:latin typeface="Arial Black" charset="0"/>
              </a:rPr>
              <a:t>First land sighted was in Bahamas</a:t>
            </a:r>
          </a:p>
          <a:p>
            <a:pPr lvl="1" eaLnBrk="1" hangingPunct="1"/>
            <a:r>
              <a:rPr lang="en-US" altLang="en-US" sz="1800">
                <a:latin typeface="Arial Black" charset="0"/>
              </a:rPr>
              <a:t>By 1494 Columbus decided to “subjugate by force of arms” the Taino, Arawak and Carib people</a:t>
            </a:r>
          </a:p>
        </p:txBody>
      </p:sp>
      <p:pic>
        <p:nvPicPr>
          <p:cNvPr id="69636" name="Picture 5" descr="nina pinta santa maria"/>
          <p:cNvPicPr>
            <a:picLocks noChangeAspect="1" noChangeArrowheads="1"/>
          </p:cNvPicPr>
          <p:nvPr/>
        </p:nvPicPr>
        <p:blipFill>
          <a:blip r:embed="rId3">
            <a:extLst>
              <a:ext uri="{28A0092B-C50C-407E-A947-70E740481C1C}">
                <a14:useLocalDpi xmlns:a14="http://schemas.microsoft.com/office/drawing/2010/main" val="0"/>
              </a:ext>
            </a:extLst>
          </a:blip>
          <a:srcRect l="5000" r="10001"/>
          <a:stretch>
            <a:fillRect/>
          </a:stretch>
        </p:blipFill>
        <p:spPr bwMode="auto">
          <a:xfrm>
            <a:off x="1524000" y="4811714"/>
            <a:ext cx="25146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6"/>
          <p:cNvSpPr txBox="1">
            <a:spLocks noChangeArrowheads="1"/>
          </p:cNvSpPr>
          <p:nvPr/>
        </p:nvSpPr>
        <p:spPr bwMode="auto">
          <a:xfrm>
            <a:off x="3810000" y="6583364"/>
            <a:ext cx="419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n-US" altLang="en-US" sz="1200" i="1"/>
              <a:t>Replicas of Nina Pinta Santa Maria on 500</a:t>
            </a:r>
            <a:r>
              <a:rPr lang="en-US" altLang="en-US" sz="1200" i="1" baseline="30000"/>
              <a:t>th</a:t>
            </a:r>
            <a:r>
              <a:rPr lang="en-US" altLang="en-US" sz="1200" i="1"/>
              <a:t> Anniversary</a:t>
            </a:r>
          </a:p>
        </p:txBody>
      </p:sp>
      <p:grpSp>
        <p:nvGrpSpPr>
          <p:cNvPr id="69638" name="Group 10"/>
          <p:cNvGrpSpPr>
            <a:grpSpLocks/>
          </p:cNvGrpSpPr>
          <p:nvPr/>
        </p:nvGrpSpPr>
        <p:grpSpPr bwMode="auto">
          <a:xfrm>
            <a:off x="3352800" y="3429000"/>
            <a:ext cx="3276600" cy="2179586"/>
            <a:chOff x="86" y="1584"/>
            <a:chExt cx="1930" cy="1396"/>
          </a:xfrm>
        </p:grpSpPr>
        <p:pic>
          <p:nvPicPr>
            <p:cNvPr id="69639" name="Picture 8" descr="map 14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 y="1584"/>
              <a:ext cx="1930"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9"/>
            <p:cNvSpPr txBox="1">
              <a:spLocks noChangeArrowheads="1"/>
            </p:cNvSpPr>
            <p:nvPr/>
          </p:nvSpPr>
          <p:spPr bwMode="auto">
            <a:xfrm>
              <a:off x="480" y="2783"/>
              <a:ext cx="124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n-US" altLang="en-US" sz="1400">
                  <a:latin typeface="Arial Black" charset="0"/>
                </a:rPr>
                <a:t>World Map 1492</a:t>
              </a:r>
            </a:p>
          </p:txBody>
        </p:sp>
      </p:grpSp>
    </p:spTree>
    <p:extLst>
      <p:ext uri="{BB962C8B-B14F-4D97-AF65-F5344CB8AC3E}">
        <p14:creationId xmlns:p14="http://schemas.microsoft.com/office/powerpoint/2010/main" val="1617895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1524000" y="1143000"/>
            <a:ext cx="9144000" cy="5715000"/>
          </a:xfrm>
        </p:spPr>
        <p:txBody>
          <a:bodyPr/>
          <a:lstStyle/>
          <a:p>
            <a:pPr eaLnBrk="1" hangingPunct="1"/>
            <a:r>
              <a:rPr lang="en-US" altLang="en-US" sz="3000" b="1"/>
              <a:t>Old World (Europe) </a:t>
            </a:r>
            <a:r>
              <a:rPr lang="en-US" altLang="en-US" sz="3000" b="1">
                <a:latin typeface="Wingdings" charset="2"/>
                <a:ea typeface="Wingdings" charset="2"/>
                <a:cs typeface="Wingdings" charset="2"/>
                <a:sym typeface="Wingdings" charset="2"/>
              </a:rPr>
              <a:t></a:t>
            </a:r>
            <a:r>
              <a:rPr lang="en-US" altLang="en-US" sz="3000" b="1"/>
              <a:t>New World (Americas) </a:t>
            </a:r>
          </a:p>
          <a:p>
            <a:pPr lvl="1" eaLnBrk="1" hangingPunct="1"/>
            <a:r>
              <a:rPr lang="en-US" altLang="en-US" sz="3200" b="1"/>
              <a:t>Disease:</a:t>
            </a:r>
          </a:p>
          <a:p>
            <a:pPr lvl="2" eaLnBrk="1" hangingPunct="1"/>
            <a:r>
              <a:rPr lang="en-US" altLang="en-US" sz="2800"/>
              <a:t>measles   	                     </a:t>
            </a:r>
          </a:p>
          <a:p>
            <a:pPr lvl="2" eaLnBrk="1" hangingPunct="1"/>
            <a:r>
              <a:rPr lang="en-US" altLang="en-US" sz="2800"/>
              <a:t>chicken pox </a:t>
            </a:r>
          </a:p>
          <a:p>
            <a:pPr lvl="2" eaLnBrk="1" hangingPunct="1"/>
            <a:r>
              <a:rPr lang="en-US" altLang="en-US" sz="2800"/>
              <a:t>smallpox </a:t>
            </a:r>
          </a:p>
          <a:p>
            <a:pPr lvl="2" eaLnBrk="1" hangingPunct="1"/>
            <a:r>
              <a:rPr lang="en-US" altLang="en-US" sz="2800"/>
              <a:t>yellow fever </a:t>
            </a:r>
          </a:p>
          <a:p>
            <a:pPr lvl="2" eaLnBrk="1" hangingPunct="1"/>
            <a:r>
              <a:rPr lang="en-US" altLang="en-US" sz="2800"/>
              <a:t>Malaria</a:t>
            </a:r>
          </a:p>
          <a:p>
            <a:pPr lvl="2" eaLnBrk="1" hangingPunct="1"/>
            <a:r>
              <a:rPr lang="en-US" altLang="en-US" sz="2800"/>
              <a:t>influenza (flu)</a:t>
            </a:r>
          </a:p>
          <a:p>
            <a:pPr lvl="2" eaLnBrk="1" hangingPunct="1"/>
            <a:r>
              <a:rPr lang="en-US" altLang="en-US" sz="2800"/>
              <a:t>common cold</a:t>
            </a:r>
          </a:p>
        </p:txBody>
      </p:sp>
      <p:sp>
        <p:nvSpPr>
          <p:cNvPr id="5" name="Rectangle 2"/>
          <p:cNvSpPr>
            <a:spLocks noGrp="1" noChangeArrowheads="1"/>
          </p:cNvSpPr>
          <p:nvPr>
            <p:ph type="title"/>
          </p:nvPr>
        </p:nvSpPr>
        <p:spPr>
          <a:xfrm>
            <a:off x="1981200" y="73537"/>
            <a:ext cx="8229600" cy="812861"/>
          </a:xfrm>
          <a:extLst/>
        </p:spPr>
        <p:txBody>
          <a:bodyPr/>
          <a:lstStyle/>
          <a:p>
            <a:pPr eaLnBrk="1" hangingPunct="1">
              <a:defRPr/>
            </a:pPr>
            <a:r>
              <a:rPr lang="en-US" b="1" spc="50" dirty="0">
                <a:ln w="12700" cmpd="sng">
                  <a:solidFill>
                    <a:schemeClr val="accent6">
                      <a:satMod val="120000"/>
                      <a:shade val="80000"/>
                    </a:schemeClr>
                  </a:solidFill>
                  <a:prstDash val="solid"/>
                </a:ln>
                <a:effectLst>
                  <a:glow rad="53100">
                    <a:schemeClr val="accent6">
                      <a:satMod val="180000"/>
                      <a:alpha val="30000"/>
                    </a:schemeClr>
                  </a:glow>
                </a:effectLst>
              </a:rPr>
              <a:t>Columbian Exchange</a:t>
            </a:r>
          </a:p>
        </p:txBody>
      </p:sp>
      <p:pic>
        <p:nvPicPr>
          <p:cNvPr id="942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4013" y="2263776"/>
            <a:ext cx="5237162"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24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1524000" y="1600201"/>
            <a:ext cx="9144000" cy="4525963"/>
          </a:xfrm>
        </p:spPr>
        <p:txBody>
          <a:bodyPr/>
          <a:lstStyle/>
          <a:p>
            <a:pPr eaLnBrk="1" hangingPunct="1"/>
            <a:r>
              <a:rPr lang="en-US" altLang="en-US" sz="3000" b="1"/>
              <a:t>New World (Americas) </a:t>
            </a:r>
            <a:r>
              <a:rPr lang="en-US" altLang="en-US" sz="3000" b="1">
                <a:latin typeface="Wingdings" charset="2"/>
                <a:ea typeface="Wingdings" charset="2"/>
                <a:cs typeface="Wingdings" charset="2"/>
                <a:sym typeface="Wingdings" charset="2"/>
              </a:rPr>
              <a:t></a:t>
            </a:r>
            <a:r>
              <a:rPr lang="en-US" altLang="en-US" sz="3000" b="1"/>
              <a:t>Old World (Europe)</a:t>
            </a:r>
          </a:p>
          <a:p>
            <a:pPr lvl="1" eaLnBrk="1" hangingPunct="1"/>
            <a:r>
              <a:rPr lang="en-US" altLang="en-US" sz="3200" b="1"/>
              <a:t>Disease</a:t>
            </a:r>
          </a:p>
          <a:p>
            <a:pPr lvl="2" eaLnBrk="1" hangingPunct="1"/>
            <a:r>
              <a:rPr lang="en-US" altLang="en-US" sz="2600"/>
              <a:t>Syphilis</a:t>
            </a:r>
          </a:p>
          <a:p>
            <a:pPr lvl="2" eaLnBrk="1" hangingPunct="1"/>
            <a:r>
              <a:rPr lang="en-US" altLang="en-US" sz="2600"/>
              <a:t>Hepatitis</a:t>
            </a:r>
          </a:p>
          <a:p>
            <a:pPr lvl="2" eaLnBrk="1" hangingPunct="1"/>
            <a:r>
              <a:rPr lang="en-US" altLang="en-US" sz="2600"/>
              <a:t>Polio</a:t>
            </a:r>
          </a:p>
          <a:p>
            <a:pPr lvl="2" eaLnBrk="1" hangingPunct="1"/>
            <a:r>
              <a:rPr lang="en-US" altLang="en-US" sz="2600"/>
              <a:t>Tuberculosis</a:t>
            </a:r>
          </a:p>
        </p:txBody>
      </p:sp>
      <p:pic>
        <p:nvPicPr>
          <p:cNvPr id="952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2249488"/>
            <a:ext cx="34163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4419600"/>
            <a:ext cx="3930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1981200" y="479967"/>
            <a:ext cx="8229600" cy="812861"/>
          </a:xfrm>
          <a:extLst/>
        </p:spPr>
        <p:txBody>
          <a:bodyPr/>
          <a:lstStyle/>
          <a:p>
            <a:pPr eaLnBrk="1" hangingPunct="1">
              <a:defRPr/>
            </a:pPr>
            <a:r>
              <a:rPr lang="en-US" b="1" spc="50" dirty="0">
                <a:ln w="12700" cmpd="sng">
                  <a:solidFill>
                    <a:schemeClr val="accent6">
                      <a:satMod val="120000"/>
                      <a:shade val="80000"/>
                    </a:schemeClr>
                  </a:solidFill>
                  <a:prstDash val="solid"/>
                </a:ln>
                <a:effectLst>
                  <a:glow rad="53100">
                    <a:schemeClr val="accent6">
                      <a:satMod val="180000"/>
                      <a:alpha val="30000"/>
                    </a:schemeClr>
                  </a:glow>
                </a:effectLst>
              </a:rPr>
              <a:t>Columbian Exchange</a:t>
            </a:r>
          </a:p>
        </p:txBody>
      </p:sp>
    </p:spTree>
    <p:extLst>
      <p:ext uri="{BB962C8B-B14F-4D97-AF65-F5344CB8AC3E}">
        <p14:creationId xmlns:p14="http://schemas.microsoft.com/office/powerpoint/2010/main" val="1018975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55764" y="244475"/>
            <a:ext cx="8867775" cy="782638"/>
          </a:xfrm>
          <a:prstGeom prst="rect">
            <a:avLst/>
          </a:prstGeom>
          <a:noFill/>
          <a:ln w="9525">
            <a:noFill/>
            <a:miter lim="800000"/>
            <a:headEnd/>
            <a:tailEnd/>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900" u="sng" dirty="0">
                <a:effectLst>
                  <a:outerShdw blurRad="38100" dist="38100" dir="2700000" algn="tl">
                    <a:srgbClr val="000000"/>
                  </a:outerShdw>
                </a:effectLst>
                <a:latin typeface="Comic Sans MS" charset="0"/>
                <a:ea typeface="ＭＳ Ｐゴシック" charset="0"/>
                <a:cs typeface="ＭＳ Ｐゴシック" charset="0"/>
              </a:rPr>
              <a:t>NEGATIVE</a:t>
            </a:r>
            <a:r>
              <a:rPr lang="en-US" sz="2900" b="1" dirty="0">
                <a:effectLst>
                  <a:outerShdw blurRad="38100" dist="38100" dir="2700000" algn="tl">
                    <a:srgbClr val="000000"/>
                  </a:outerShdw>
                </a:effectLst>
                <a:latin typeface="Comic Sans MS" charset="0"/>
                <a:ea typeface="ＭＳ Ｐゴシック" charset="0"/>
                <a:cs typeface="ＭＳ Ｐゴシック" charset="0"/>
              </a:rPr>
              <a:t> Impacts of the Columbian Exchange</a:t>
            </a:r>
          </a:p>
        </p:txBody>
      </p:sp>
      <p:sp>
        <p:nvSpPr>
          <p:cNvPr id="3" name="Content Placeholder 2"/>
          <p:cNvSpPr txBox="1">
            <a:spLocks/>
          </p:cNvSpPr>
          <p:nvPr/>
        </p:nvSpPr>
        <p:spPr bwMode="auto">
          <a:xfrm>
            <a:off x="1641476" y="1044575"/>
            <a:ext cx="888206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har char="•"/>
              <a:defRPr sz="3200">
                <a:solidFill>
                  <a:schemeClr val="tx1"/>
                </a:solidFill>
                <a:latin typeface="Arial" charset="0"/>
                <a:ea typeface="Arial" charset="0"/>
                <a:cs typeface="Arial" charset="0"/>
              </a:defRPr>
            </a:lvl1pPr>
            <a:lvl2pPr marL="742950" indent="-285750" defTabSz="457200">
              <a:spcBef>
                <a:spcPct val="20000"/>
              </a:spcBef>
              <a:buChar char="–"/>
              <a:defRPr sz="2800">
                <a:solidFill>
                  <a:schemeClr val="tx1"/>
                </a:solidFill>
                <a:latin typeface="Arial" charset="0"/>
                <a:ea typeface="Arial" charset="0"/>
                <a:cs typeface="Arial" charset="0"/>
              </a:defRPr>
            </a:lvl2pPr>
            <a:lvl3pPr marL="1143000" indent="-228600" defTabSz="457200">
              <a:spcBef>
                <a:spcPct val="20000"/>
              </a:spcBef>
              <a:buChar char="•"/>
              <a:defRPr sz="2400">
                <a:solidFill>
                  <a:schemeClr val="tx1"/>
                </a:solidFill>
                <a:latin typeface="Arial" charset="0"/>
                <a:ea typeface="Arial" charset="0"/>
                <a:cs typeface="Arial" charset="0"/>
              </a:defRPr>
            </a:lvl3pPr>
            <a:lvl4pPr marL="1600200" indent="-228600" defTabSz="457200">
              <a:spcBef>
                <a:spcPct val="20000"/>
              </a:spcBef>
              <a:buChar char="–"/>
              <a:defRPr sz="2000">
                <a:solidFill>
                  <a:schemeClr val="tx1"/>
                </a:solidFill>
                <a:latin typeface="Arial" charset="0"/>
                <a:ea typeface="Arial" charset="0"/>
                <a:cs typeface="Arial" charset="0"/>
              </a:defRPr>
            </a:lvl4pPr>
            <a:lvl5pPr marL="2057400" indent="-228600" defTabSz="457200">
              <a:spcBef>
                <a:spcPct val="20000"/>
              </a:spcBef>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r>
              <a:rPr lang="en-US" altLang="en-US" sz="2900" b="1" u="sng">
                <a:latin typeface="Comic Sans MS" charset="0"/>
              </a:rPr>
              <a:t>Diseases</a:t>
            </a:r>
            <a:r>
              <a:rPr lang="en-US" altLang="en-US" sz="2900">
                <a:latin typeface="Comic Sans MS" charset="0"/>
              </a:rPr>
              <a:t> spread and killed a lot of people AND animals in the New World.</a:t>
            </a:r>
          </a:p>
          <a:p>
            <a:pPr eaLnBrk="1" hangingPunct="1"/>
            <a:r>
              <a:rPr lang="en-US" altLang="en-US" sz="2900" b="1" u="sng">
                <a:latin typeface="Comic Sans MS" charset="0"/>
              </a:rPr>
              <a:t>Slaves</a:t>
            </a:r>
            <a:r>
              <a:rPr lang="en-US" altLang="en-US" sz="2900">
                <a:latin typeface="Comic Sans MS" charset="0"/>
              </a:rPr>
              <a:t> were traded across the Columbian Exchange</a:t>
            </a:r>
          </a:p>
          <a:p>
            <a:pPr eaLnBrk="1" hangingPunct="1"/>
            <a:r>
              <a:rPr lang="en-US" altLang="en-US" sz="2900">
                <a:latin typeface="Comic Sans MS" charset="0"/>
              </a:rPr>
              <a:t>Europeans treated slaves </a:t>
            </a:r>
            <a:r>
              <a:rPr lang="en-US" altLang="en-US" sz="2900" b="1" u="sng">
                <a:latin typeface="Comic Sans MS" charset="0"/>
              </a:rPr>
              <a:t>BADLY</a:t>
            </a:r>
            <a:r>
              <a:rPr lang="en-US" altLang="en-US" sz="2900">
                <a:latin typeface="Comic Sans MS" charset="0"/>
              </a:rPr>
              <a:t> because they felt that they were the better race!</a:t>
            </a:r>
          </a:p>
        </p:txBody>
      </p:sp>
      <p:pic>
        <p:nvPicPr>
          <p:cNvPr id="962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5764" y="4056064"/>
            <a:ext cx="387667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7326" y="4008438"/>
            <a:ext cx="41306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215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3"/>
          <p:cNvSpPr>
            <a:spLocks noChangeArrowheads="1"/>
          </p:cNvSpPr>
          <p:nvPr/>
        </p:nvSpPr>
        <p:spPr bwMode="auto">
          <a:xfrm rot="-501261">
            <a:off x="5257800" y="2743200"/>
            <a:ext cx="30480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3" name="AutoShape 4"/>
          <p:cNvSpPr>
            <a:spLocks noChangeArrowheads="1"/>
          </p:cNvSpPr>
          <p:nvPr/>
        </p:nvSpPr>
        <p:spPr bwMode="auto">
          <a:xfrm rot="-10488334">
            <a:off x="5257800" y="4114800"/>
            <a:ext cx="34290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7284" name="Picture 5" descr="europ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4415">
            <a:off x="8305801" y="1905000"/>
            <a:ext cx="2162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74" name="Text Box 6"/>
          <p:cNvSpPr txBox="1">
            <a:spLocks noChangeArrowheads="1"/>
          </p:cNvSpPr>
          <p:nvPr/>
        </p:nvSpPr>
        <p:spPr bwMode="auto">
          <a:xfrm>
            <a:off x="2438400" y="1371601"/>
            <a:ext cx="670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ct val="50000"/>
              </a:spcBef>
              <a:defRPr/>
            </a:pPr>
            <a:r>
              <a:rPr lang="en-US" altLang="en-US" sz="1400" b="1">
                <a:latin typeface="Arial" charset="0"/>
              </a:rPr>
              <a:t>* Squash            * Avocado          * Peppers          * Sweet Potatoes</a:t>
            </a:r>
            <a:br>
              <a:rPr lang="en-US" altLang="en-US" sz="1400" b="1">
                <a:latin typeface="Arial" charset="0"/>
              </a:rPr>
            </a:br>
            <a:r>
              <a:rPr lang="en-US" altLang="en-US" sz="1400" b="1">
                <a:latin typeface="Arial" charset="0"/>
              </a:rPr>
              <a:t>* Turkey             * Pumpkin          * Tobacco          * Quinine</a:t>
            </a:r>
            <a:br>
              <a:rPr lang="en-US" altLang="en-US" sz="1400" b="1">
                <a:latin typeface="Arial" charset="0"/>
              </a:rPr>
            </a:br>
            <a:r>
              <a:rPr lang="en-US" altLang="en-US" sz="1400" b="1">
                <a:latin typeface="Arial" charset="0"/>
              </a:rPr>
              <a:t>* Cocoa              * Pineapple        * Cassava          * </a:t>
            </a:r>
            <a:r>
              <a:rPr lang="en-US" altLang="en-US" sz="1400" b="1">
                <a:solidFill>
                  <a:srgbClr val="FF0000"/>
                </a:solidFill>
                <a:latin typeface="Arial" charset="0"/>
              </a:rPr>
              <a:t>POTATO</a:t>
            </a:r>
            <a:br>
              <a:rPr lang="en-US" altLang="en-US" sz="1400" b="1">
                <a:solidFill>
                  <a:srgbClr val="FF0000"/>
                </a:solidFill>
                <a:latin typeface="Arial" charset="0"/>
              </a:rPr>
            </a:br>
            <a:r>
              <a:rPr lang="en-US" altLang="en-US" sz="1400" b="1">
                <a:latin typeface="Arial" charset="0"/>
              </a:rPr>
              <a:t>* Peanut             * Tomato            * Vanilla             * </a:t>
            </a:r>
            <a:r>
              <a:rPr lang="en-US" altLang="en-US" sz="1400" b="1">
                <a:solidFill>
                  <a:srgbClr val="FF0000"/>
                </a:solidFill>
                <a:latin typeface="Arial" charset="0"/>
              </a:rPr>
              <a:t>MAIZE</a:t>
            </a:r>
            <a:r>
              <a:rPr lang="en-US" altLang="en-US" sz="1400" b="1">
                <a:latin typeface="Arial" charset="0"/>
              </a:rPr>
              <a:t>            * </a:t>
            </a:r>
            <a:r>
              <a:rPr lang="en-US" altLang="en-US" sz="1400" b="1" dirty="0" err="1">
                <a:latin typeface="Arial" charset="0"/>
              </a:rPr>
              <a:t>Syphillis</a:t>
            </a:r>
            <a:endParaRPr lang="en-US" altLang="en-US" sz="1400" b="1" dirty="0">
              <a:latin typeface="Arial" charset="0"/>
            </a:endParaRPr>
          </a:p>
        </p:txBody>
      </p:sp>
      <p:sp>
        <p:nvSpPr>
          <p:cNvPr id="544775" name="Text Box 7"/>
          <p:cNvSpPr txBox="1">
            <a:spLocks noChangeArrowheads="1"/>
          </p:cNvSpPr>
          <p:nvPr/>
        </p:nvSpPr>
        <p:spPr bwMode="auto">
          <a:xfrm>
            <a:off x="3581400" y="4648200"/>
            <a:ext cx="54102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ct val="50000"/>
              </a:spcBef>
              <a:defRPr/>
            </a:pPr>
            <a:r>
              <a:rPr lang="en-US" altLang="en-US" sz="1400" b="1" dirty="0">
                <a:latin typeface="Arial" charset="0"/>
              </a:rPr>
              <a:t>* Olive                * Coffee Beans    * Banana             * Rice</a:t>
            </a:r>
            <a:br>
              <a:rPr lang="en-US" altLang="en-US" sz="1400" b="1" dirty="0">
                <a:latin typeface="Arial" charset="0"/>
              </a:rPr>
            </a:br>
            <a:r>
              <a:rPr lang="en-US" altLang="en-US" sz="1400" b="1" dirty="0">
                <a:latin typeface="Arial" charset="0"/>
              </a:rPr>
              <a:t>* Onion               * Turnip               * Honeybee         * Barley</a:t>
            </a:r>
            <a:br>
              <a:rPr lang="en-US" altLang="en-US" sz="1400" b="1" dirty="0">
                <a:latin typeface="Arial" charset="0"/>
              </a:rPr>
            </a:br>
            <a:r>
              <a:rPr lang="en-US" altLang="en-US" sz="1400" b="1" dirty="0">
                <a:latin typeface="Arial" charset="0"/>
              </a:rPr>
              <a:t>* Grape               * Peach                * Sugar Cane      * Oats</a:t>
            </a:r>
            <a:br>
              <a:rPr lang="en-US" altLang="en-US" sz="1400" b="1" dirty="0">
                <a:latin typeface="Arial" charset="0"/>
              </a:rPr>
            </a:br>
            <a:r>
              <a:rPr lang="en-US" altLang="en-US" sz="1400" b="1" dirty="0">
                <a:latin typeface="Arial" charset="0"/>
              </a:rPr>
              <a:t>* Citrus Fruits    * Pear                   * Wheat               * </a:t>
            </a:r>
            <a:r>
              <a:rPr lang="en-US" altLang="en-US" sz="1400" b="1" dirty="0">
                <a:solidFill>
                  <a:srgbClr val="FF0000"/>
                </a:solidFill>
                <a:latin typeface="Arial" charset="0"/>
              </a:rPr>
              <a:t>HORSE</a:t>
            </a:r>
            <a:br>
              <a:rPr lang="en-US" altLang="en-US" sz="1400" b="1" dirty="0">
                <a:solidFill>
                  <a:srgbClr val="FF0000"/>
                </a:solidFill>
                <a:latin typeface="Arial" charset="0"/>
              </a:rPr>
            </a:br>
            <a:r>
              <a:rPr lang="en-US" altLang="en-US" sz="1400" b="1" dirty="0">
                <a:latin typeface="Arial" charset="0"/>
              </a:rPr>
              <a:t>* Cattle               * Sheep                * Pig                     * Smallpox</a:t>
            </a:r>
            <a:br>
              <a:rPr lang="en-US" altLang="en-US" sz="1400" b="1" dirty="0">
                <a:latin typeface="Arial" charset="0"/>
              </a:rPr>
            </a:br>
            <a:r>
              <a:rPr lang="en-US" altLang="en-US" sz="1400" b="1" dirty="0">
                <a:latin typeface="Arial" charset="0"/>
              </a:rPr>
              <a:t>* Flu                    * Typhus              * Measles            * Malaria</a:t>
            </a:r>
            <a:br>
              <a:rPr lang="en-US" altLang="en-US" sz="1400" b="1" dirty="0">
                <a:latin typeface="Arial" charset="0"/>
              </a:rPr>
            </a:br>
            <a:r>
              <a:rPr lang="en-US" altLang="en-US" sz="1400" b="1" dirty="0">
                <a:latin typeface="Arial" charset="0"/>
              </a:rPr>
              <a:t>* </a:t>
            </a:r>
            <a:r>
              <a:rPr lang="en-US" altLang="en-US" sz="1400" b="1" dirty="0" err="1">
                <a:latin typeface="Arial" charset="0"/>
              </a:rPr>
              <a:t>Diptheria</a:t>
            </a:r>
            <a:r>
              <a:rPr lang="en-US" altLang="en-US" sz="1400" b="1" dirty="0">
                <a:latin typeface="Arial" charset="0"/>
              </a:rPr>
              <a:t>          * Whooping Cough</a:t>
            </a:r>
          </a:p>
        </p:txBody>
      </p:sp>
      <p:sp>
        <p:nvSpPr>
          <p:cNvPr id="97287" name="AutoShape 8"/>
          <p:cNvSpPr>
            <a:spLocks noChangeArrowheads="1"/>
          </p:cNvSpPr>
          <p:nvPr/>
        </p:nvSpPr>
        <p:spPr bwMode="auto">
          <a:xfrm rot="5943679">
            <a:off x="9410700" y="3543300"/>
            <a:ext cx="609600" cy="533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7288" name="Picture 9" descr="africa">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9201" y="4191001"/>
            <a:ext cx="15335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10" descr="Latin Amer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590800"/>
            <a:ext cx="1752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79" name="Text Box 11"/>
          <p:cNvSpPr txBox="1">
            <a:spLocks noChangeArrowheads="1"/>
          </p:cNvSpPr>
          <p:nvPr/>
        </p:nvSpPr>
        <p:spPr bwMode="auto">
          <a:xfrm>
            <a:off x="2163763" y="88900"/>
            <a:ext cx="74676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u="sng">
                <a:effectLst>
                  <a:outerShdw blurRad="38100" dist="38100" dir="2700000" algn="tl">
                    <a:srgbClr val="FFFFFF"/>
                  </a:outerShdw>
                </a:effectLst>
                <a:latin typeface="Arial Black" pitchFamily="34" charset="0"/>
              </a:rPr>
              <a:t>Columbian Exchange</a:t>
            </a:r>
            <a:r>
              <a:rPr lang="en-US" sz="2400" b="1">
                <a:solidFill>
                  <a:schemeClr val="accent2"/>
                </a:solidFill>
                <a:latin typeface="Arial Black" pitchFamily="34" charset="0"/>
              </a:rPr>
              <a:t> </a:t>
            </a:r>
            <a:r>
              <a:rPr lang="en-US" sz="2000">
                <a:solidFill>
                  <a:schemeClr val="accent2"/>
                </a:solidFill>
                <a:latin typeface="Arial Black" pitchFamily="34" charset="0"/>
              </a:rPr>
              <a:t>or the transfer of goods involved 3 continents, Americas, Europe and Africa</a:t>
            </a:r>
          </a:p>
        </p:txBody>
      </p:sp>
      <p:sp>
        <p:nvSpPr>
          <p:cNvPr id="97291" name="TextBox 1">
            <a:hlinkClick r:id="rId6"/>
          </p:cNvPr>
          <p:cNvSpPr txBox="1">
            <a:spLocks noChangeArrowheads="1"/>
          </p:cNvSpPr>
          <p:nvPr/>
        </p:nvSpPr>
        <p:spPr bwMode="auto">
          <a:xfrm>
            <a:off x="2259013" y="6381751"/>
            <a:ext cx="612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2400">
                <a:latin typeface="Times New Roman" charset="0"/>
              </a:rPr>
              <a:t>https://www.youtube.com/watch?v=fw0olvF-0ic</a:t>
            </a:r>
          </a:p>
        </p:txBody>
      </p:sp>
    </p:spTree>
    <p:extLst>
      <p:ext uri="{BB962C8B-B14F-4D97-AF65-F5344CB8AC3E}">
        <p14:creationId xmlns:p14="http://schemas.microsoft.com/office/powerpoint/2010/main" val="93181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4774"/>
                                        </p:tgtEl>
                                        <p:attrNameLst>
                                          <p:attrName>style.visibility</p:attrName>
                                        </p:attrNameLst>
                                      </p:cBhvr>
                                      <p:to>
                                        <p:strVal val="visible"/>
                                      </p:to>
                                    </p:set>
                                    <p:animEffect transition="in" filter="dissolve">
                                      <p:cBhvr>
                                        <p:cTn id="7" dur="1000"/>
                                        <p:tgtEl>
                                          <p:spTgt spid="544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4775"/>
                                        </p:tgtEl>
                                        <p:attrNameLst>
                                          <p:attrName>style.visibility</p:attrName>
                                        </p:attrNameLst>
                                      </p:cBhvr>
                                      <p:to>
                                        <p:strVal val="visible"/>
                                      </p:to>
                                    </p:set>
                                    <p:animEffect transition="in" filter="dissolve">
                                      <p:cBhvr>
                                        <p:cTn id="12" dur="1000"/>
                                        <p:tgtEl>
                                          <p:spTgt spid="544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44779"/>
                                        </p:tgtEl>
                                        <p:attrNameLst>
                                          <p:attrName>style.visibility</p:attrName>
                                        </p:attrNameLst>
                                      </p:cBhvr>
                                      <p:to>
                                        <p:strVal val="visible"/>
                                      </p:to>
                                    </p:set>
                                    <p:anim calcmode="lin" valueType="num">
                                      <p:cBhvr additive="base">
                                        <p:cTn id="17" dur="500" fill="hold"/>
                                        <p:tgtEl>
                                          <p:spTgt spid="544779"/>
                                        </p:tgtEl>
                                        <p:attrNameLst>
                                          <p:attrName>ppt_x</p:attrName>
                                        </p:attrNameLst>
                                      </p:cBhvr>
                                      <p:tavLst>
                                        <p:tav tm="0">
                                          <p:val>
                                            <p:strVal val="0-#ppt_w/2"/>
                                          </p:val>
                                        </p:tav>
                                        <p:tav tm="100000">
                                          <p:val>
                                            <p:strVal val="#ppt_x"/>
                                          </p:val>
                                        </p:tav>
                                      </p:tavLst>
                                    </p:anim>
                                    <p:anim calcmode="lin" valueType="num">
                                      <p:cBhvr additive="base">
                                        <p:cTn id="18" dur="500" fill="hold"/>
                                        <p:tgtEl>
                                          <p:spTgt spid="544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4" grpId="0"/>
      <p:bldP spid="544775" grpId="0"/>
      <p:bldP spid="5447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618" y="152401"/>
            <a:ext cx="9094382" cy="1323439"/>
          </a:xfrm>
          <a:prstGeom prst="rect">
            <a:avLst/>
          </a:prstGeom>
          <a:noFill/>
        </p:spPr>
        <p:txBody>
          <a:bodyPr>
            <a:spAutoFit/>
          </a:bodyPr>
          <a:lstStyle/>
          <a:p>
            <a:pPr algn="ctr">
              <a:defRPr/>
            </a:pP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rPr>
              <a:t>The Diary of Christopher Columbus</a:t>
            </a:r>
          </a:p>
          <a:p>
            <a:pPr algn="ctr">
              <a:defRPr/>
            </a:pPr>
            <a:r>
              <a:rPr lang="en-US" sz="4000" u="sng" dirty="0">
                <a:ln w="12700">
                  <a:solidFill>
                    <a:schemeClr val="tx2">
                      <a:satMod val="155000"/>
                    </a:schemeClr>
                  </a:solidFill>
                  <a:prstDash val="solid"/>
                </a:ln>
                <a:effectLst>
                  <a:outerShdw blurRad="41275" dist="20320" dir="1800000" algn="tl" rotWithShape="0">
                    <a:srgbClr val="000000">
                      <a:alpha val="40000"/>
                    </a:srgbClr>
                  </a:outerShdw>
                </a:effectLst>
              </a:rPr>
              <a:t>Primary Source Analysis</a:t>
            </a:r>
          </a:p>
        </p:txBody>
      </p:sp>
      <p:pic>
        <p:nvPicPr>
          <p:cNvPr id="70659" name="Picture 2" descr="mage result for diary of christopher colum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17526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86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2089150" y="-141763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2800">
              <a:latin typeface="Times New Roman" charset="0"/>
            </a:endParaRPr>
          </a:p>
        </p:txBody>
      </p:sp>
      <p:pic>
        <p:nvPicPr>
          <p:cNvPr id="72706" name="Picture 1027" descr="18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202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28"/>
          <p:cNvSpPr>
            <a:spLocks noChangeArrowheads="1"/>
          </p:cNvSpPr>
          <p:nvPr/>
        </p:nvSpPr>
        <p:spPr bwMode="auto">
          <a:xfrm>
            <a:off x="3429000" y="838200"/>
            <a:ext cx="2057400" cy="4191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2800">
              <a:latin typeface="Times New Roman" charset="0"/>
            </a:endParaRPr>
          </a:p>
        </p:txBody>
      </p:sp>
      <p:sp>
        <p:nvSpPr>
          <p:cNvPr id="34821" name="Text Box 1029"/>
          <p:cNvSpPr txBox="1">
            <a:spLocks noChangeArrowheads="1"/>
          </p:cNvSpPr>
          <p:nvPr/>
        </p:nvSpPr>
        <p:spPr bwMode="auto">
          <a:xfrm>
            <a:off x="1447800" y="3810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defRPr/>
            </a:pPr>
            <a:r>
              <a:rPr lang="en-US" altLang="en-US" sz="3200">
                <a:latin typeface="Arial Black" charset="0"/>
              </a:rPr>
              <a:t>NEW WORLD</a:t>
            </a:r>
          </a:p>
        </p:txBody>
      </p:sp>
      <p:sp>
        <p:nvSpPr>
          <p:cNvPr id="34822" name="Rectangle 1031"/>
          <p:cNvSpPr>
            <a:spLocks noChangeArrowheads="1"/>
          </p:cNvSpPr>
          <p:nvPr/>
        </p:nvSpPr>
        <p:spPr bwMode="auto">
          <a:xfrm>
            <a:off x="5867400" y="609600"/>
            <a:ext cx="1447800" cy="1295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2800">
              <a:latin typeface="Times New Roman" charset="0"/>
            </a:endParaRPr>
          </a:p>
        </p:txBody>
      </p:sp>
      <p:sp>
        <p:nvSpPr>
          <p:cNvPr id="34823" name="Text Box 1032"/>
          <p:cNvSpPr txBox="1">
            <a:spLocks noChangeArrowheads="1"/>
          </p:cNvSpPr>
          <p:nvPr/>
        </p:nvSpPr>
        <p:spPr bwMode="auto">
          <a:xfrm>
            <a:off x="7848600" y="5334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defRPr/>
            </a:pPr>
            <a:r>
              <a:rPr lang="en-US" altLang="en-US" sz="3200">
                <a:latin typeface="Arial Black" charset="0"/>
              </a:rPr>
              <a:t>OLD WORLD</a:t>
            </a:r>
          </a:p>
        </p:txBody>
      </p:sp>
      <p:sp>
        <p:nvSpPr>
          <p:cNvPr id="34824" name="Line 1033"/>
          <p:cNvSpPr>
            <a:spLocks noChangeShapeType="1"/>
          </p:cNvSpPr>
          <p:nvPr/>
        </p:nvSpPr>
        <p:spPr bwMode="auto">
          <a:xfrm flipH="1">
            <a:off x="7467600" y="990600"/>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sp>
        <p:nvSpPr>
          <p:cNvPr id="34825" name="Line 1034"/>
          <p:cNvSpPr>
            <a:spLocks noChangeShapeType="1"/>
          </p:cNvSpPr>
          <p:nvPr/>
        </p:nvSpPr>
        <p:spPr bwMode="auto">
          <a:xfrm>
            <a:off x="2743200" y="1447800"/>
            <a:ext cx="4572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00167722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1" descr="C:\WINDOWS\Desktop\Columbus\Divided Worl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98525"/>
            <a:ext cx="5816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5"/>
          <p:cNvSpPr>
            <a:spLocks noChangeArrowheads="1"/>
          </p:cNvSpPr>
          <p:nvPr/>
        </p:nvSpPr>
        <p:spPr bwMode="auto">
          <a:xfrm>
            <a:off x="2562225" y="276225"/>
            <a:ext cx="7226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kumimoji="1" lang="en-US" altLang="en-US" sz="3000" b="1" i="1">
                <a:solidFill>
                  <a:srgbClr val="FFFF00"/>
                </a:solidFill>
                <a:latin typeface="Bookman Old Style" charset="0"/>
              </a:rPr>
              <a:t>Before Columbus sets sail in 1492</a:t>
            </a:r>
          </a:p>
        </p:txBody>
      </p:sp>
      <p:sp>
        <p:nvSpPr>
          <p:cNvPr id="10244" name="Text Box 6"/>
          <p:cNvSpPr txBox="1">
            <a:spLocks noChangeArrowheads="1"/>
          </p:cNvSpPr>
          <p:nvPr/>
        </p:nvSpPr>
        <p:spPr bwMode="auto">
          <a:xfrm>
            <a:off x="1676401" y="5148263"/>
            <a:ext cx="2447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r>
              <a:rPr lang="en-US" altLang="en-US" sz="2800" b="1">
                <a:solidFill>
                  <a:srgbClr val="FFFF00"/>
                </a:solidFill>
                <a:latin typeface="Times New Roman" charset="0"/>
                <a:ea typeface="ＭＳ Ｐゴシック" charset="-128"/>
                <a:cs typeface="ＭＳ Ｐゴシック" charset="-128"/>
              </a:rPr>
              <a:t>Two very different environments</a:t>
            </a:r>
          </a:p>
        </p:txBody>
      </p:sp>
      <p:sp>
        <p:nvSpPr>
          <p:cNvPr id="10247" name="Text Box 9"/>
          <p:cNvSpPr txBox="1">
            <a:spLocks noChangeArrowheads="1"/>
          </p:cNvSpPr>
          <p:nvPr/>
        </p:nvSpPr>
        <p:spPr bwMode="auto">
          <a:xfrm>
            <a:off x="8455025" y="4924426"/>
            <a:ext cx="1981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50000"/>
              </a:spcBef>
              <a:buFontTx/>
              <a:buNone/>
            </a:pPr>
            <a:r>
              <a:rPr lang="en-US" altLang="en-US" sz="2800" b="1">
                <a:solidFill>
                  <a:srgbClr val="FFFF00"/>
                </a:solidFill>
                <a:latin typeface="Times New Roman" charset="0"/>
                <a:ea typeface="ＭＳ Ｐゴシック" charset="-128"/>
                <a:cs typeface="Times New Roman" charset="0"/>
              </a:rPr>
              <a:t>Two sets of culturally diverse peoples</a:t>
            </a:r>
            <a:r>
              <a:rPr lang="en-US" altLang="en-US" sz="2400">
                <a:solidFill>
                  <a:srgbClr val="FFFF00"/>
                </a:solidFill>
                <a:latin typeface="Times New Roman" charset="0"/>
                <a:ea typeface="ＭＳ Ｐゴシック" charset="-128"/>
                <a:cs typeface="Times New Roman" charset="0"/>
              </a:rPr>
              <a:t> </a:t>
            </a:r>
          </a:p>
        </p:txBody>
      </p:sp>
      <p:pic>
        <p:nvPicPr>
          <p:cNvPr id="7373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6638" y="1052513"/>
            <a:ext cx="2011362"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68925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WINDOWS\Desktop\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75" y="882650"/>
            <a:ext cx="601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7"/>
          <p:cNvSpPr>
            <a:spLocks noChangeArrowheads="1"/>
          </p:cNvSpPr>
          <p:nvPr/>
        </p:nvSpPr>
        <p:spPr bwMode="auto">
          <a:xfrm>
            <a:off x="1657350" y="-3175"/>
            <a:ext cx="8915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2600" b="1">
                <a:solidFill>
                  <a:srgbClr val="FFFF00"/>
                </a:solidFill>
              </a:rPr>
              <a:t>The two cultures COLLIDED, and created </a:t>
            </a:r>
          </a:p>
          <a:p>
            <a:pPr algn="ctr" eaLnBrk="1" hangingPunct="1">
              <a:spcBef>
                <a:spcPct val="0"/>
              </a:spcBef>
              <a:buFontTx/>
              <a:buNone/>
            </a:pPr>
            <a:r>
              <a:rPr lang="en-US" altLang="en-US" sz="2600" b="1">
                <a:solidFill>
                  <a:srgbClr val="FFFF00"/>
                </a:solidFill>
              </a:rPr>
              <a:t>brand new interactions and exchanges.</a:t>
            </a:r>
          </a:p>
        </p:txBody>
      </p:sp>
      <p:sp>
        <p:nvSpPr>
          <p:cNvPr id="4" name="Rectangle 3"/>
          <p:cNvSpPr/>
          <p:nvPr/>
        </p:nvSpPr>
        <p:spPr>
          <a:xfrm>
            <a:off x="1843598" y="1054865"/>
            <a:ext cx="2288447" cy="615553"/>
          </a:xfrm>
          <a:prstGeom prst="rect">
            <a:avLst/>
          </a:prstGeom>
          <a:noFill/>
        </p:spPr>
        <p:txBody>
          <a:bodyPr wrap="none">
            <a:spAutoFit/>
          </a:bodyPr>
          <a:lstStyle/>
          <a:p>
            <a:pPr algn="ctr" eaLnBrk="1" hangingPunct="1">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World</a:t>
            </a:r>
          </a:p>
        </p:txBody>
      </p:sp>
      <p:sp>
        <p:nvSpPr>
          <p:cNvPr id="5" name="Bent Arrow 4"/>
          <p:cNvSpPr>
            <a:spLocks/>
          </p:cNvSpPr>
          <p:nvPr/>
        </p:nvSpPr>
        <p:spPr bwMode="auto">
          <a:xfrm rot="-5400000">
            <a:off x="3219451" y="1038226"/>
            <a:ext cx="822325" cy="2136775"/>
          </a:xfrm>
          <a:custGeom>
            <a:avLst/>
            <a:gdLst>
              <a:gd name="T0" fmla="*/ 0 w 822960"/>
              <a:gd name="T1" fmla="*/ 2133508 h 2137320"/>
              <a:gd name="T2" fmla="*/ 0 w 822960"/>
              <a:gd name="T3" fmla="*/ 462089 h 2137320"/>
              <a:gd name="T4" fmla="*/ 358104 w 822960"/>
              <a:gd name="T5" fmla="*/ 102688 h 2137320"/>
              <a:gd name="T6" fmla="*/ 613894 w 822960"/>
              <a:gd name="T7" fmla="*/ 102688 h 2137320"/>
              <a:gd name="T8" fmla="*/ 613894 w 822960"/>
              <a:gd name="T9" fmla="*/ 0 h 2137320"/>
              <a:gd name="T10" fmla="*/ 818524 w 822960"/>
              <a:gd name="T11" fmla="*/ 205376 h 2137320"/>
              <a:gd name="T12" fmla="*/ 613894 w 822960"/>
              <a:gd name="T13" fmla="*/ 410745 h 2137320"/>
              <a:gd name="T14" fmla="*/ 613894 w 822960"/>
              <a:gd name="T15" fmla="*/ 308057 h 2137320"/>
              <a:gd name="T16" fmla="*/ 358104 w 822960"/>
              <a:gd name="T17" fmla="*/ 308057 h 2137320"/>
              <a:gd name="T18" fmla="*/ 204631 w 822960"/>
              <a:gd name="T19" fmla="*/ 462089 h 2137320"/>
              <a:gd name="T20" fmla="*/ 204631 w 822960"/>
              <a:gd name="T21" fmla="*/ 2133508 h 2137320"/>
              <a:gd name="T22" fmla="*/ 0 w 822960"/>
              <a:gd name="T23" fmla="*/ 2133508 h 2137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2960" h="2137320">
                <a:moveTo>
                  <a:pt x="0" y="2137320"/>
                </a:moveTo>
                <a:lnTo>
                  <a:pt x="0" y="462915"/>
                </a:lnTo>
                <a:cubicBezTo>
                  <a:pt x="0" y="264068"/>
                  <a:pt x="161198" y="102870"/>
                  <a:pt x="360045" y="102870"/>
                </a:cubicBezTo>
                <a:lnTo>
                  <a:pt x="617220" y="102870"/>
                </a:lnTo>
                <a:lnTo>
                  <a:pt x="617220" y="0"/>
                </a:lnTo>
                <a:lnTo>
                  <a:pt x="822960" y="205740"/>
                </a:lnTo>
                <a:lnTo>
                  <a:pt x="617220" y="411480"/>
                </a:lnTo>
                <a:lnTo>
                  <a:pt x="617220" y="308610"/>
                </a:lnTo>
                <a:lnTo>
                  <a:pt x="360045" y="308610"/>
                </a:lnTo>
                <a:cubicBezTo>
                  <a:pt x="274825" y="308610"/>
                  <a:pt x="205740" y="377695"/>
                  <a:pt x="205740" y="462915"/>
                </a:cubicBezTo>
                <a:lnTo>
                  <a:pt x="205740" y="2137320"/>
                </a:lnTo>
                <a:lnTo>
                  <a:pt x="0" y="2137320"/>
                </a:lnTo>
                <a:close/>
              </a:path>
            </a:pathLst>
          </a:custGeom>
          <a:gradFill rotWithShape="1">
            <a:gsLst>
              <a:gs pos="0">
                <a:srgbClr val="FFFFFF"/>
              </a:gs>
              <a:gs pos="64000">
                <a:srgbClr val="FFFFFF"/>
              </a:gs>
              <a:gs pos="100000">
                <a:srgbClr val="FFFFFF"/>
              </a:gs>
            </a:gsLst>
            <a:lin ang="5400000" scaled="1"/>
          </a:gradFill>
          <a:ln w="9525" cap="flat" cmpd="sng">
            <a:solidFill>
              <a:srgbClr val="F9F9F9"/>
            </a:solidFill>
            <a:prstDash val="solid"/>
            <a:round/>
            <a:headEnd/>
            <a:tailEnd/>
          </a:ln>
          <a:effectLst>
            <a:outerShdw blurRad="40000" dist="20000" dir="5400000" rotWithShape="0">
              <a:srgbClr val="000000">
                <a:alpha val="37999"/>
              </a:srgbClr>
            </a:outerShdw>
          </a:effectLst>
        </p:spPr>
        <p:txBody>
          <a:bodyPr/>
          <a:lstStyle/>
          <a:p>
            <a:endParaRPr lang="en-US"/>
          </a:p>
        </p:txBody>
      </p:sp>
      <p:sp>
        <p:nvSpPr>
          <p:cNvPr id="6" name="Rectangle 5"/>
          <p:cNvSpPr/>
          <p:nvPr/>
        </p:nvSpPr>
        <p:spPr>
          <a:xfrm>
            <a:off x="8088430" y="938330"/>
            <a:ext cx="2145780" cy="615553"/>
          </a:xfrm>
          <a:prstGeom prst="rect">
            <a:avLst/>
          </a:prstGeom>
          <a:noFill/>
        </p:spPr>
        <p:txBody>
          <a:bodyPr wrap="none">
            <a:spAutoFit/>
          </a:bodyPr>
          <a:lstStyle/>
          <a:p>
            <a:pPr algn="ctr" eaLnBrk="1" hangingPunct="1">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OLD World</a:t>
            </a:r>
          </a:p>
        </p:txBody>
      </p:sp>
      <p:sp>
        <p:nvSpPr>
          <p:cNvPr id="7" name="Bent Arrow 6"/>
          <p:cNvSpPr>
            <a:spLocks/>
          </p:cNvSpPr>
          <p:nvPr/>
        </p:nvSpPr>
        <p:spPr bwMode="auto">
          <a:xfrm rot="10800000">
            <a:off x="7440613" y="1554163"/>
            <a:ext cx="2368550" cy="1084262"/>
          </a:xfrm>
          <a:custGeom>
            <a:avLst/>
            <a:gdLst>
              <a:gd name="T0" fmla="*/ 0 w 2368774"/>
              <a:gd name="T1" fmla="*/ 1086846 h 1083832"/>
              <a:gd name="T2" fmla="*/ 0 w 2368774"/>
              <a:gd name="T3" fmla="*/ 611350 h 1083832"/>
              <a:gd name="T4" fmla="*/ 473862 w 2368774"/>
              <a:gd name="T5" fmla="*/ 135857 h 1083832"/>
              <a:gd name="T6" fmla="*/ 2096430 w 2368774"/>
              <a:gd name="T7" fmla="*/ 135857 h 1083832"/>
              <a:gd name="T8" fmla="*/ 2096430 w 2368774"/>
              <a:gd name="T9" fmla="*/ 0 h 1083832"/>
              <a:gd name="T10" fmla="*/ 2367206 w 2368774"/>
              <a:gd name="T11" fmla="*/ 271714 h 1083832"/>
              <a:gd name="T12" fmla="*/ 2096430 w 2368774"/>
              <a:gd name="T13" fmla="*/ 543422 h 1083832"/>
              <a:gd name="T14" fmla="*/ 2096430 w 2368774"/>
              <a:gd name="T15" fmla="*/ 407567 h 1083832"/>
              <a:gd name="T16" fmla="*/ 473862 w 2368774"/>
              <a:gd name="T17" fmla="*/ 407567 h 1083832"/>
              <a:gd name="T18" fmla="*/ 270776 w 2368774"/>
              <a:gd name="T19" fmla="*/ 611350 h 1083832"/>
              <a:gd name="T20" fmla="*/ 270776 w 2368774"/>
              <a:gd name="T21" fmla="*/ 1086846 h 1083832"/>
              <a:gd name="T22" fmla="*/ 0 w 2368774"/>
              <a:gd name="T23" fmla="*/ 1086846 h 10838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8774" h="1083832">
                <a:moveTo>
                  <a:pt x="0" y="1083832"/>
                </a:moveTo>
                <a:lnTo>
                  <a:pt x="0" y="609656"/>
                </a:lnTo>
                <a:cubicBezTo>
                  <a:pt x="0" y="347775"/>
                  <a:pt x="212296" y="135479"/>
                  <a:pt x="474177" y="135479"/>
                </a:cubicBezTo>
                <a:lnTo>
                  <a:pt x="2097816" y="135479"/>
                </a:lnTo>
                <a:lnTo>
                  <a:pt x="2097816" y="0"/>
                </a:lnTo>
                <a:lnTo>
                  <a:pt x="2368774" y="270958"/>
                </a:lnTo>
                <a:lnTo>
                  <a:pt x="2097816" y="541916"/>
                </a:lnTo>
                <a:lnTo>
                  <a:pt x="2097816" y="406437"/>
                </a:lnTo>
                <a:lnTo>
                  <a:pt x="474177" y="406437"/>
                </a:lnTo>
                <a:cubicBezTo>
                  <a:pt x="361942" y="406437"/>
                  <a:pt x="270958" y="497421"/>
                  <a:pt x="270958" y="609656"/>
                </a:cubicBezTo>
                <a:lnTo>
                  <a:pt x="270958" y="1083832"/>
                </a:lnTo>
                <a:lnTo>
                  <a:pt x="0" y="1083832"/>
                </a:lnTo>
                <a:close/>
              </a:path>
            </a:pathLst>
          </a:custGeom>
          <a:gradFill rotWithShape="1">
            <a:gsLst>
              <a:gs pos="0">
                <a:srgbClr val="FFFFFF"/>
              </a:gs>
              <a:gs pos="64000">
                <a:srgbClr val="FFFFFF"/>
              </a:gs>
              <a:gs pos="100000">
                <a:srgbClr val="FFFFFF"/>
              </a:gs>
            </a:gsLst>
            <a:lin ang="5400000" scaled="1"/>
          </a:gradFill>
          <a:ln w="9525" cap="flat" cmpd="sng">
            <a:solidFill>
              <a:srgbClr val="F9F9F9"/>
            </a:solidFill>
            <a:prstDash val="solid"/>
            <a:round/>
            <a:headEnd/>
            <a:tailEnd/>
          </a:ln>
          <a:effectLst>
            <a:outerShdw blurRad="40000" dist="20000" dir="5400000" rotWithShape="0">
              <a:srgbClr val="000000">
                <a:alpha val="37999"/>
              </a:srgbClr>
            </a:outerShdw>
          </a:effectLst>
        </p:spPr>
        <p:txBody>
          <a:bodyPr/>
          <a:lstStyle/>
          <a:p>
            <a:endParaRPr lang="en-US"/>
          </a:p>
        </p:txBody>
      </p:sp>
    </p:spTree>
    <p:extLst>
      <p:ext uri="{BB962C8B-B14F-4D97-AF65-F5344CB8AC3E}">
        <p14:creationId xmlns:p14="http://schemas.microsoft.com/office/powerpoint/2010/main" val="183773865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42295"/>
            <a:ext cx="8229600" cy="1143000"/>
          </a:xfrm>
          <a:extLst/>
        </p:spPr>
        <p:txBody>
          <a:bodyPr/>
          <a:lstStyle/>
          <a:p>
            <a:pPr eaLnBrk="1" hangingPunct="1">
              <a:defRPr/>
            </a:pPr>
            <a:r>
              <a:rPr lang="en-US" sz="3000" dirty="0">
                <a:solidFill>
                  <a:srgbClr val="FFFFFF"/>
                </a:solidFill>
              </a:rPr>
              <a:t>This interaction was known as the: </a:t>
            </a:r>
            <a:br>
              <a:rPr lang="en-US" sz="3000" dirty="0">
                <a:solidFill>
                  <a:srgbClr val="FFFFFF"/>
                </a:solidFill>
              </a:rPr>
            </a:b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Columbian Exchange</a:t>
            </a:r>
            <a:endParaRPr lang="en-US" sz="4000" dirty="0">
              <a:solidFill>
                <a:srgbClr val="FFFFFF"/>
              </a:solidFill>
            </a:endParaRPr>
          </a:p>
        </p:txBody>
      </p:sp>
      <p:pic>
        <p:nvPicPr>
          <p:cNvPr id="798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5864"/>
            <a:ext cx="91440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7714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176" y="1246188"/>
            <a:ext cx="3871913" cy="5143500"/>
          </a:xfrm>
        </p:spPr>
        <p:txBody>
          <a:bodyPr>
            <a:normAutofit lnSpcReduction="10000"/>
          </a:bodyPr>
          <a:lstStyle/>
          <a:p>
            <a:pPr>
              <a:lnSpc>
                <a:spcPct val="80000"/>
              </a:lnSpc>
            </a:pPr>
            <a:r>
              <a:rPr lang="en-US" altLang="en-US" sz="2700" b="1"/>
              <a:t>Honeybees </a:t>
            </a:r>
          </a:p>
          <a:p>
            <a:pPr>
              <a:lnSpc>
                <a:spcPct val="80000"/>
              </a:lnSpc>
            </a:pPr>
            <a:r>
              <a:rPr lang="en-US" altLang="en-US" sz="2700" b="1"/>
              <a:t>Peaches</a:t>
            </a:r>
          </a:p>
          <a:p>
            <a:pPr>
              <a:lnSpc>
                <a:spcPct val="80000"/>
              </a:lnSpc>
            </a:pPr>
            <a:r>
              <a:rPr lang="en-US" altLang="en-US" sz="2700" b="1"/>
              <a:t>Coffee</a:t>
            </a:r>
          </a:p>
          <a:p>
            <a:pPr>
              <a:lnSpc>
                <a:spcPct val="80000"/>
              </a:lnSpc>
            </a:pPr>
            <a:r>
              <a:rPr lang="en-US" altLang="en-US" sz="2700" b="1"/>
              <a:t>Onions</a:t>
            </a:r>
          </a:p>
          <a:p>
            <a:pPr>
              <a:lnSpc>
                <a:spcPct val="80000"/>
              </a:lnSpc>
            </a:pPr>
            <a:r>
              <a:rPr lang="en-US" altLang="en-US" sz="2700" b="1"/>
              <a:t>Bananas </a:t>
            </a:r>
          </a:p>
          <a:p>
            <a:pPr>
              <a:lnSpc>
                <a:spcPct val="80000"/>
              </a:lnSpc>
            </a:pPr>
            <a:r>
              <a:rPr lang="en-US" altLang="en-US" sz="2700" b="1"/>
              <a:t>Citrus Fruits</a:t>
            </a:r>
          </a:p>
          <a:p>
            <a:pPr>
              <a:lnSpc>
                <a:spcPct val="80000"/>
              </a:lnSpc>
            </a:pPr>
            <a:r>
              <a:rPr lang="en-US" altLang="en-US" sz="2700" b="1"/>
              <a:t>Wheat</a:t>
            </a:r>
          </a:p>
          <a:p>
            <a:pPr>
              <a:lnSpc>
                <a:spcPct val="80000"/>
              </a:lnSpc>
            </a:pPr>
            <a:r>
              <a:rPr lang="en-US" altLang="en-US" sz="2700" b="1"/>
              <a:t>Rice</a:t>
            </a:r>
          </a:p>
          <a:p>
            <a:pPr>
              <a:lnSpc>
                <a:spcPct val="80000"/>
              </a:lnSpc>
            </a:pPr>
            <a:r>
              <a:rPr lang="en-US" altLang="en-US" sz="2700" b="1"/>
              <a:t>Cows</a:t>
            </a:r>
          </a:p>
          <a:p>
            <a:pPr>
              <a:lnSpc>
                <a:spcPct val="80000"/>
              </a:lnSpc>
            </a:pPr>
            <a:r>
              <a:rPr lang="en-US" altLang="en-US" sz="2700" b="1"/>
              <a:t>Sheep</a:t>
            </a:r>
          </a:p>
          <a:p>
            <a:pPr>
              <a:lnSpc>
                <a:spcPct val="80000"/>
              </a:lnSpc>
            </a:pPr>
            <a:r>
              <a:rPr lang="en-US" altLang="en-US" sz="2700" b="1"/>
              <a:t>Pigs</a:t>
            </a:r>
          </a:p>
          <a:p>
            <a:pPr>
              <a:lnSpc>
                <a:spcPct val="80000"/>
              </a:lnSpc>
            </a:pPr>
            <a:r>
              <a:rPr lang="en-US" altLang="en-US" sz="2700" b="1"/>
              <a:t>Horses</a:t>
            </a:r>
          </a:p>
          <a:p>
            <a:pPr>
              <a:lnSpc>
                <a:spcPct val="80000"/>
              </a:lnSpc>
            </a:pPr>
            <a:endParaRPr lang="en-US" altLang="en-US" sz="2200" b="1" u="sng"/>
          </a:p>
        </p:txBody>
      </p:sp>
      <p:sp>
        <p:nvSpPr>
          <p:cNvPr id="80899" name="TextBox 3"/>
          <p:cNvSpPr txBox="1">
            <a:spLocks noChangeArrowheads="1"/>
          </p:cNvSpPr>
          <p:nvPr/>
        </p:nvSpPr>
        <p:spPr bwMode="auto">
          <a:xfrm>
            <a:off x="6019800" y="304801"/>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3264" y="1065700"/>
            <a:ext cx="1576808" cy="1325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 uri="{AF507438-7753-43e0-B8FC-AC1667EBCBE1}"/>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6829" y="2876152"/>
            <a:ext cx="1466075" cy="1446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 uri="{AF507438-7753-43e0-B8FC-AC1667EBCBE1}"/>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4246" y="2493421"/>
            <a:ext cx="1400555" cy="1400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 uri="{AF507438-7753-43e0-B8FC-AC1667EBCBE1}"/>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7794" y="3893975"/>
            <a:ext cx="1772278" cy="1680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 uri="{AF507438-7753-43e0-B8FC-AC1667EBCBE1}"/>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6829" y="4527097"/>
            <a:ext cx="1702971" cy="1702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 uri="{AF507438-7753-43e0-B8FC-AC1667EBCBE1}"/>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0976" y="1162279"/>
            <a:ext cx="1588825" cy="1713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 uri="{AF507438-7753-43e0-B8FC-AC1667EBCBE1}"/>
          </a:extLst>
        </p:spPr>
      </p:pic>
      <p:sp>
        <p:nvSpPr>
          <p:cNvPr id="7" name="Rectangle 6"/>
          <p:cNvSpPr/>
          <p:nvPr/>
        </p:nvSpPr>
        <p:spPr>
          <a:xfrm>
            <a:off x="2206098" y="83100"/>
            <a:ext cx="6974410" cy="923330"/>
          </a:xfrm>
          <a:prstGeom prst="rect">
            <a:avLst/>
          </a:prstGeom>
          <a:noFill/>
        </p:spPr>
        <p:txBody>
          <a:bodyPr wrap="none">
            <a:spAutoFit/>
          </a:bodyPr>
          <a:lstStyle/>
          <a:p>
            <a:pPr algn="ctr" eaLnBrk="1" hangingPunct="1">
              <a:defRPr/>
            </a:pP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Imagine a life without</a:t>
            </a:r>
            <a:r>
              <a:rPr lang="is-IS" sz="54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0360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625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anim calcmode="lin" valueType="num">
                                      <p:cBhvr>
                                        <p:cTn id="38"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75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250"/>
                                        <p:tgtEl>
                                          <p:spTgt spid="3">
                                            <p:txEl>
                                              <p:pRg st="6" end="6"/>
                                            </p:txEl>
                                          </p:spTgt>
                                        </p:tgtEl>
                                      </p:cBhvr>
                                    </p:animEffect>
                                    <p:anim calcmode="lin" valueType="num">
                                      <p:cBhvr>
                                        <p:cTn id="44"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875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250"/>
                                        <p:tgtEl>
                                          <p:spTgt spid="3">
                                            <p:txEl>
                                              <p:pRg st="7" end="7"/>
                                            </p:txEl>
                                          </p:spTgt>
                                        </p:tgtEl>
                                      </p:cBhvr>
                                    </p:animEffect>
                                    <p:anim calcmode="lin" valueType="num">
                                      <p:cBhvr>
                                        <p:cTn id="50"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10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250"/>
                                        <p:tgtEl>
                                          <p:spTgt spid="3">
                                            <p:txEl>
                                              <p:pRg st="8" end="8"/>
                                            </p:txEl>
                                          </p:spTgt>
                                        </p:tgtEl>
                                      </p:cBhvr>
                                    </p:animEffect>
                                    <p:anim calcmode="lin" valueType="num">
                                      <p:cBhvr>
                                        <p:cTn id="56" dur="1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1125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250"/>
                                        <p:tgtEl>
                                          <p:spTgt spid="3">
                                            <p:txEl>
                                              <p:pRg st="9" end="9"/>
                                            </p:txEl>
                                          </p:spTgt>
                                        </p:tgtEl>
                                      </p:cBhvr>
                                    </p:animEffect>
                                    <p:anim calcmode="lin" valueType="num">
                                      <p:cBhvr>
                                        <p:cTn id="62" dur="1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25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250"/>
                                        <p:tgtEl>
                                          <p:spTgt spid="3">
                                            <p:txEl>
                                              <p:pRg st="10" end="10"/>
                                            </p:txEl>
                                          </p:spTgt>
                                        </p:tgtEl>
                                      </p:cBhvr>
                                    </p:animEffect>
                                    <p:anim calcmode="lin" valueType="num">
                                      <p:cBhvr>
                                        <p:cTn id="68" dur="1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2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3750"/>
                            </p:stCondLst>
                            <p:childTnLst>
                              <p:par>
                                <p:cTn id="71" presetID="42" presetClass="entr" presetSubtype="0"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250"/>
                                        <p:tgtEl>
                                          <p:spTgt spid="3">
                                            <p:txEl>
                                              <p:pRg st="11" end="11"/>
                                            </p:txEl>
                                          </p:spTgt>
                                        </p:tgtEl>
                                      </p:cBhvr>
                                    </p:animEffect>
                                    <p:anim calcmode="lin" valueType="num">
                                      <p:cBhvr>
                                        <p:cTn id="74" dur="12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2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15000"/>
                            </p:stCondLst>
                            <p:childTnLst>
                              <p:par>
                                <p:cTn id="77" presetID="42" presetClass="entr" presetSubtype="0" fill="hold" nodeType="afterEffect">
                                  <p:stCondLst>
                                    <p:cond delay="0"/>
                                  </p:stCondLst>
                                  <p:childTnLst>
                                    <p:set>
                                      <p:cBhvr>
                                        <p:cTn id="78" dur="1" fill="hold">
                                          <p:stCondLst>
                                            <p:cond delay="0"/>
                                          </p:stCondLst>
                                        </p:cTn>
                                        <p:tgtEl>
                                          <p:spTgt spid="2050"/>
                                        </p:tgtEl>
                                        <p:attrNameLst>
                                          <p:attrName>style.visibility</p:attrName>
                                        </p:attrNameLst>
                                      </p:cBhvr>
                                      <p:to>
                                        <p:strVal val="visible"/>
                                      </p:to>
                                    </p:set>
                                    <p:animEffect transition="in" filter="fade">
                                      <p:cBhvr>
                                        <p:cTn id="79" dur="150"/>
                                        <p:tgtEl>
                                          <p:spTgt spid="2050"/>
                                        </p:tgtEl>
                                      </p:cBhvr>
                                    </p:animEffect>
                                    <p:anim calcmode="lin" valueType="num">
                                      <p:cBhvr>
                                        <p:cTn id="80" dur="150" fill="hold"/>
                                        <p:tgtEl>
                                          <p:spTgt spid="2050"/>
                                        </p:tgtEl>
                                        <p:attrNameLst>
                                          <p:attrName>ppt_x</p:attrName>
                                        </p:attrNameLst>
                                      </p:cBhvr>
                                      <p:tavLst>
                                        <p:tav tm="0">
                                          <p:val>
                                            <p:strVal val="#ppt_x"/>
                                          </p:val>
                                        </p:tav>
                                        <p:tav tm="100000">
                                          <p:val>
                                            <p:strVal val="#ppt_x"/>
                                          </p:val>
                                        </p:tav>
                                      </p:tavLst>
                                    </p:anim>
                                    <p:anim calcmode="lin" valueType="num">
                                      <p:cBhvr>
                                        <p:cTn id="81" dur="150" fill="hold"/>
                                        <p:tgtEl>
                                          <p:spTgt spid="2050"/>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15150"/>
                            </p:stCondLst>
                            <p:childTnLst>
                              <p:par>
                                <p:cTn id="83" presetID="42" presetClass="entr" presetSubtype="0" fill="hold" nodeType="afterEffect">
                                  <p:stCondLst>
                                    <p:cond delay="0"/>
                                  </p:stCondLst>
                                  <p:childTnLst>
                                    <p:set>
                                      <p:cBhvr>
                                        <p:cTn id="84" dur="1" fill="hold">
                                          <p:stCondLst>
                                            <p:cond delay="0"/>
                                          </p:stCondLst>
                                        </p:cTn>
                                        <p:tgtEl>
                                          <p:spTgt spid="2056"/>
                                        </p:tgtEl>
                                        <p:attrNameLst>
                                          <p:attrName>style.visibility</p:attrName>
                                        </p:attrNameLst>
                                      </p:cBhvr>
                                      <p:to>
                                        <p:strVal val="visible"/>
                                      </p:to>
                                    </p:set>
                                    <p:animEffect transition="in" filter="fade">
                                      <p:cBhvr>
                                        <p:cTn id="85" dur="150"/>
                                        <p:tgtEl>
                                          <p:spTgt spid="2056"/>
                                        </p:tgtEl>
                                      </p:cBhvr>
                                    </p:animEffect>
                                    <p:anim calcmode="lin" valueType="num">
                                      <p:cBhvr>
                                        <p:cTn id="86" dur="150" fill="hold"/>
                                        <p:tgtEl>
                                          <p:spTgt spid="2056"/>
                                        </p:tgtEl>
                                        <p:attrNameLst>
                                          <p:attrName>ppt_x</p:attrName>
                                        </p:attrNameLst>
                                      </p:cBhvr>
                                      <p:tavLst>
                                        <p:tav tm="0">
                                          <p:val>
                                            <p:strVal val="#ppt_x"/>
                                          </p:val>
                                        </p:tav>
                                        <p:tav tm="100000">
                                          <p:val>
                                            <p:strVal val="#ppt_x"/>
                                          </p:val>
                                        </p:tav>
                                      </p:tavLst>
                                    </p:anim>
                                    <p:anim calcmode="lin" valueType="num">
                                      <p:cBhvr>
                                        <p:cTn id="87" dur="150" fill="hold"/>
                                        <p:tgtEl>
                                          <p:spTgt spid="2056"/>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5300"/>
                            </p:stCondLst>
                            <p:childTnLst>
                              <p:par>
                                <p:cTn id="89" presetID="42" presetClass="entr" presetSubtype="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50"/>
                                        <p:tgtEl>
                                          <p:spTgt spid="5"/>
                                        </p:tgtEl>
                                      </p:cBhvr>
                                    </p:animEffect>
                                    <p:anim calcmode="lin" valueType="num">
                                      <p:cBhvr>
                                        <p:cTn id="92" dur="150" fill="hold"/>
                                        <p:tgtEl>
                                          <p:spTgt spid="5"/>
                                        </p:tgtEl>
                                        <p:attrNameLst>
                                          <p:attrName>ppt_x</p:attrName>
                                        </p:attrNameLst>
                                      </p:cBhvr>
                                      <p:tavLst>
                                        <p:tav tm="0">
                                          <p:val>
                                            <p:strVal val="#ppt_x"/>
                                          </p:val>
                                        </p:tav>
                                        <p:tav tm="100000">
                                          <p:val>
                                            <p:strVal val="#ppt_x"/>
                                          </p:val>
                                        </p:tav>
                                      </p:tavLst>
                                    </p:anim>
                                    <p:anim calcmode="lin" valueType="num">
                                      <p:cBhvr>
                                        <p:cTn id="93" dur="150" fill="hold"/>
                                        <p:tgtEl>
                                          <p:spTgt spid="5"/>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5450"/>
                            </p:stCondLst>
                            <p:childTnLst>
                              <p:par>
                                <p:cTn id="95" presetID="42" presetClass="entr" presetSubtype="0" fill="hold" nodeType="afterEffect">
                                  <p:stCondLst>
                                    <p:cond delay="0"/>
                                  </p:stCondLst>
                                  <p:childTnLst>
                                    <p:set>
                                      <p:cBhvr>
                                        <p:cTn id="96" dur="1" fill="hold">
                                          <p:stCondLst>
                                            <p:cond delay="0"/>
                                          </p:stCondLst>
                                        </p:cTn>
                                        <p:tgtEl>
                                          <p:spTgt spid="2053"/>
                                        </p:tgtEl>
                                        <p:attrNameLst>
                                          <p:attrName>style.visibility</p:attrName>
                                        </p:attrNameLst>
                                      </p:cBhvr>
                                      <p:to>
                                        <p:strVal val="visible"/>
                                      </p:to>
                                    </p:set>
                                    <p:animEffect transition="in" filter="fade">
                                      <p:cBhvr>
                                        <p:cTn id="97" dur="150"/>
                                        <p:tgtEl>
                                          <p:spTgt spid="2053"/>
                                        </p:tgtEl>
                                      </p:cBhvr>
                                    </p:animEffect>
                                    <p:anim calcmode="lin" valueType="num">
                                      <p:cBhvr>
                                        <p:cTn id="98" dur="150" fill="hold"/>
                                        <p:tgtEl>
                                          <p:spTgt spid="2053"/>
                                        </p:tgtEl>
                                        <p:attrNameLst>
                                          <p:attrName>ppt_x</p:attrName>
                                        </p:attrNameLst>
                                      </p:cBhvr>
                                      <p:tavLst>
                                        <p:tav tm="0">
                                          <p:val>
                                            <p:strVal val="#ppt_x"/>
                                          </p:val>
                                        </p:tav>
                                        <p:tav tm="100000">
                                          <p:val>
                                            <p:strVal val="#ppt_x"/>
                                          </p:val>
                                        </p:tav>
                                      </p:tavLst>
                                    </p:anim>
                                    <p:anim calcmode="lin" valueType="num">
                                      <p:cBhvr>
                                        <p:cTn id="99" dur="150" fill="hold"/>
                                        <p:tgtEl>
                                          <p:spTgt spid="2053"/>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15600"/>
                            </p:stCondLst>
                            <p:childTnLst>
                              <p:par>
                                <p:cTn id="101" presetID="42" presetClass="entr" presetSubtype="0" fill="hold" nodeType="afterEffect">
                                  <p:stCondLst>
                                    <p:cond delay="0"/>
                                  </p:stCondLst>
                                  <p:childTnLst>
                                    <p:set>
                                      <p:cBhvr>
                                        <p:cTn id="102" dur="1" fill="hold">
                                          <p:stCondLst>
                                            <p:cond delay="0"/>
                                          </p:stCondLst>
                                        </p:cTn>
                                        <p:tgtEl>
                                          <p:spTgt spid="2054"/>
                                        </p:tgtEl>
                                        <p:attrNameLst>
                                          <p:attrName>style.visibility</p:attrName>
                                        </p:attrNameLst>
                                      </p:cBhvr>
                                      <p:to>
                                        <p:strVal val="visible"/>
                                      </p:to>
                                    </p:set>
                                    <p:animEffect transition="in" filter="fade">
                                      <p:cBhvr>
                                        <p:cTn id="103" dur="150"/>
                                        <p:tgtEl>
                                          <p:spTgt spid="2054"/>
                                        </p:tgtEl>
                                      </p:cBhvr>
                                    </p:animEffect>
                                    <p:anim calcmode="lin" valueType="num">
                                      <p:cBhvr>
                                        <p:cTn id="104" dur="150" fill="hold"/>
                                        <p:tgtEl>
                                          <p:spTgt spid="2054"/>
                                        </p:tgtEl>
                                        <p:attrNameLst>
                                          <p:attrName>ppt_x</p:attrName>
                                        </p:attrNameLst>
                                      </p:cBhvr>
                                      <p:tavLst>
                                        <p:tav tm="0">
                                          <p:val>
                                            <p:strVal val="#ppt_x"/>
                                          </p:val>
                                        </p:tav>
                                        <p:tav tm="100000">
                                          <p:val>
                                            <p:strVal val="#ppt_x"/>
                                          </p:val>
                                        </p:tav>
                                      </p:tavLst>
                                    </p:anim>
                                    <p:anim calcmode="lin" valueType="num">
                                      <p:cBhvr>
                                        <p:cTn id="105" dur="150" fill="hold"/>
                                        <p:tgtEl>
                                          <p:spTgt spid="2054"/>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15750"/>
                            </p:stCondLst>
                            <p:childTnLst>
                              <p:par>
                                <p:cTn id="107" presetID="42" presetClass="entr" presetSubtype="0" fill="hold" nodeType="afterEffect">
                                  <p:stCondLst>
                                    <p:cond delay="0"/>
                                  </p:stCondLst>
                                  <p:childTnLst>
                                    <p:set>
                                      <p:cBhvr>
                                        <p:cTn id="108" dur="1" fill="hold">
                                          <p:stCondLst>
                                            <p:cond delay="0"/>
                                          </p:stCondLst>
                                        </p:cTn>
                                        <p:tgtEl>
                                          <p:spTgt spid="2055"/>
                                        </p:tgtEl>
                                        <p:attrNameLst>
                                          <p:attrName>style.visibility</p:attrName>
                                        </p:attrNameLst>
                                      </p:cBhvr>
                                      <p:to>
                                        <p:strVal val="visible"/>
                                      </p:to>
                                    </p:set>
                                    <p:animEffect transition="in" filter="fade">
                                      <p:cBhvr>
                                        <p:cTn id="109" dur="150"/>
                                        <p:tgtEl>
                                          <p:spTgt spid="2055"/>
                                        </p:tgtEl>
                                      </p:cBhvr>
                                    </p:animEffect>
                                    <p:anim calcmode="lin" valueType="num">
                                      <p:cBhvr>
                                        <p:cTn id="110" dur="150" fill="hold"/>
                                        <p:tgtEl>
                                          <p:spTgt spid="2055"/>
                                        </p:tgtEl>
                                        <p:attrNameLst>
                                          <p:attrName>ppt_x</p:attrName>
                                        </p:attrNameLst>
                                      </p:cBhvr>
                                      <p:tavLst>
                                        <p:tav tm="0">
                                          <p:val>
                                            <p:strVal val="#ppt_x"/>
                                          </p:val>
                                        </p:tav>
                                        <p:tav tm="100000">
                                          <p:val>
                                            <p:strVal val="#ppt_x"/>
                                          </p:val>
                                        </p:tav>
                                      </p:tavLst>
                                    </p:anim>
                                    <p:anim calcmode="lin" valueType="num">
                                      <p:cBhvr>
                                        <p:cTn id="111" dur="150" fill="hold"/>
                                        <p:tgtEl>
                                          <p:spTgt spid="20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1655764" y="928688"/>
            <a:ext cx="8867775" cy="1466850"/>
          </a:xfrm>
        </p:spPr>
        <p:txBody>
          <a:bodyPr/>
          <a:lstStyle/>
          <a:p>
            <a:pPr eaLnBrk="1" hangingPunct="1"/>
            <a:r>
              <a:rPr lang="en-US" altLang="en-US" sz="2400">
                <a:latin typeface="Comic Sans MS" charset="0"/>
                <a:ea typeface="ＭＳ Ｐゴシック" charset="-128"/>
                <a:cs typeface="ＭＳ Ｐゴシック" charset="-128"/>
              </a:rPr>
              <a:t>Introduction of new crops from the Americas to Europe, Africa, and Asia led to </a:t>
            </a:r>
            <a:r>
              <a:rPr lang="en-US" altLang="en-US" sz="2400" b="1" u="sng">
                <a:latin typeface="Comic Sans MS" charset="0"/>
                <a:ea typeface="ＭＳ Ｐゴシック" charset="-128"/>
                <a:cs typeface="ＭＳ Ｐゴシック" charset="-128"/>
              </a:rPr>
              <a:t>population growth</a:t>
            </a:r>
            <a:r>
              <a:rPr lang="en-US" altLang="en-US" sz="2400">
                <a:latin typeface="Comic Sans MS" charset="0"/>
                <a:ea typeface="ＭＳ Ｐゴシック" charset="-128"/>
                <a:cs typeface="ＭＳ Ｐゴシック" charset="-128"/>
              </a:rPr>
              <a:t>. </a:t>
            </a:r>
          </a:p>
          <a:p>
            <a:pPr eaLnBrk="1" hangingPunct="1"/>
            <a:r>
              <a:rPr lang="en-US" altLang="en-US" sz="2400">
                <a:latin typeface="Comic Sans MS" charset="0"/>
                <a:ea typeface="ＭＳ Ｐゴシック" charset="-128"/>
                <a:cs typeface="ＭＳ Ｐゴシック" charset="-128"/>
              </a:rPr>
              <a:t>People across the world had </a:t>
            </a:r>
            <a:r>
              <a:rPr lang="en-US" altLang="en-US" sz="2400" b="1" u="sng">
                <a:latin typeface="Comic Sans MS" charset="0"/>
                <a:ea typeface="ＭＳ Ｐゴシック" charset="-128"/>
                <a:cs typeface="ＭＳ Ｐゴシック" charset="-128"/>
              </a:rPr>
              <a:t>better nutrition</a:t>
            </a:r>
            <a:r>
              <a:rPr lang="en-US" altLang="en-US" sz="2400">
                <a:latin typeface="Comic Sans MS" charset="0"/>
                <a:ea typeface="ＭＳ Ｐゴシック" charset="-128"/>
                <a:cs typeface="ＭＳ Ｐゴシック" charset="-128"/>
              </a:rPr>
              <a:t>.</a:t>
            </a:r>
          </a:p>
          <a:p>
            <a:pPr marL="457200" lvl="1" indent="0">
              <a:buNone/>
            </a:pPr>
            <a:endParaRPr lang="en-US" altLang="en-US" u="sng">
              <a:latin typeface="Comic Sans MS" charset="0"/>
              <a:ea typeface="ＭＳ Ｐゴシック" charset="-128"/>
              <a:cs typeface="ＭＳ Ｐゴシック" charset="-128"/>
            </a:endParaRPr>
          </a:p>
        </p:txBody>
      </p:sp>
      <p:pic>
        <p:nvPicPr>
          <p:cNvPr id="819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2395538"/>
            <a:ext cx="70929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idx="4294967295"/>
          </p:nvPr>
        </p:nvSpPr>
        <p:spPr>
          <a:xfrm>
            <a:off x="1655764" y="236539"/>
            <a:ext cx="8867775" cy="782637"/>
          </a:xfrm>
        </p:spPr>
        <p:txBody>
          <a:bodyPr rtlCol="0">
            <a:noAutofit/>
          </a:bodyPr>
          <a:lstStyle/>
          <a:p>
            <a:pPr>
              <a:defRPr/>
            </a:pPr>
            <a:r>
              <a:rPr lang="en-US" sz="3000" u="sng" dirty="0">
                <a:effectLst>
                  <a:outerShdw blurRad="38100" dist="38100" dir="2700000" algn="tl">
                    <a:srgbClr val="000000"/>
                  </a:outerShdw>
                </a:effectLst>
                <a:latin typeface="Comic Sans MS" charset="0"/>
                <a:ea typeface="ＭＳ Ｐゴシック" charset="0"/>
                <a:cs typeface="ＭＳ Ｐゴシック" charset="0"/>
              </a:rPr>
              <a:t>POSITIVE</a:t>
            </a:r>
            <a:r>
              <a:rPr lang="en-US" sz="3000" b="1" dirty="0">
                <a:effectLst>
                  <a:outerShdw blurRad="38100" dist="38100" dir="2700000" algn="tl">
                    <a:srgbClr val="000000"/>
                  </a:outerShdw>
                </a:effectLst>
                <a:latin typeface="Comic Sans MS" charset="0"/>
                <a:ea typeface="ＭＳ Ｐゴシック" charset="0"/>
                <a:cs typeface="ＭＳ Ｐゴシック" charset="0"/>
              </a:rPr>
              <a:t> Impact of the Columbian Exchange</a:t>
            </a:r>
          </a:p>
        </p:txBody>
      </p:sp>
    </p:spTree>
    <p:extLst>
      <p:ext uri="{BB962C8B-B14F-4D97-AF65-F5344CB8AC3E}">
        <p14:creationId xmlns:p14="http://schemas.microsoft.com/office/powerpoint/2010/main" val="51401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786</Words>
  <Application>Microsoft Macintosh PowerPoint</Application>
  <PresentationFormat>Widescreen</PresentationFormat>
  <Paragraphs>145</Paragraphs>
  <Slides>23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Bookman Old Style</vt:lpstr>
      <vt:lpstr>Calibri Light</vt:lpstr>
      <vt:lpstr>Casual</vt:lpstr>
      <vt:lpstr>Arial</vt:lpstr>
      <vt:lpstr>Arial Black</vt:lpstr>
      <vt:lpstr>Calibri</vt:lpstr>
      <vt:lpstr>Comic Sans MS</vt:lpstr>
      <vt:lpstr>ＭＳ Ｐゴシック</vt:lpstr>
      <vt:lpstr>Times New Roman</vt:lpstr>
      <vt:lpstr>Wingdings</vt:lpstr>
      <vt:lpstr>Office Theme</vt:lpstr>
      <vt:lpstr>Europeans Enter Africa</vt:lpstr>
      <vt:lpstr>Columbus Comes Upon a New World</vt:lpstr>
      <vt:lpstr>PowerPoint Presentation</vt:lpstr>
      <vt:lpstr>PowerPoint Presentation</vt:lpstr>
      <vt:lpstr>PowerPoint Presentation</vt:lpstr>
      <vt:lpstr>PowerPoint Presentation</vt:lpstr>
      <vt:lpstr>This interaction was known as the:  Columbian Exchange</vt:lpstr>
      <vt:lpstr>PowerPoint Presentation</vt:lpstr>
      <vt:lpstr>POSITIVE Impact of the Columbian Exchange</vt:lpstr>
      <vt:lpstr>Columbian Exchange</vt:lpstr>
      <vt:lpstr>Columbian Exchange</vt:lpstr>
      <vt:lpstr>Columbian Exchange</vt:lpstr>
      <vt:lpstr>Columbian Exchange</vt:lpstr>
      <vt:lpstr>POSITIVE Impact of the Columbian Exchange</vt:lpstr>
      <vt:lpstr>POSITIVE Impacts of  the Columbian Exchange</vt:lpstr>
      <vt:lpstr>PowerPoint Presentation</vt:lpstr>
      <vt:lpstr>PowerPoint Presentation</vt:lpstr>
      <vt:lpstr>PowerPoint Presentation</vt:lpstr>
      <vt:lpstr>PowerPoint Presentation</vt:lpstr>
      <vt:lpstr>Columbian Exchange</vt:lpstr>
      <vt:lpstr>Columbian Exchange</vt:lpstr>
      <vt:lpstr>PowerPoint Presentation</vt:lpstr>
      <vt:lpstr>PowerPoint Presentation</vt:lpstr>
    </vt:vector>
  </TitlesOfParts>
  <Manager/>
  <Company/>
  <LinksUpToDate>false</LinksUpToDate>
  <SharedDoc>false</SharedDoc>
  <HyperlinkBase/>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Demarco Matthew</dc:creator>
  <cp:keywords/>
  <dc:description/>
  <cp:lastModifiedBy>Demarco Matthew</cp:lastModifiedBy>
  <cp:revision>3</cp:revision>
  <dcterms:created xsi:type="dcterms:W3CDTF">2016-09-22T17:57:24Z</dcterms:created>
  <dcterms:modified xsi:type="dcterms:W3CDTF">2016-09-22T19:06:34Z</dcterms:modified>
  <cp:category/>
</cp:coreProperties>
</file>