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262" r:id="rId3"/>
    <p:sldId id="263" r:id="rId4"/>
    <p:sldId id="267" r:id="rId5"/>
    <p:sldId id="268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9F65A-0A46-784B-9BE7-99F79EEA38DC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AD142-1C4B-914F-B5A7-E864FEAA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4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6412B1E-AB06-C14B-829A-E7BE678BCEA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493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BE866D7-1B56-6E4D-8BFA-B5C62AD41DC2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8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352C-49C6-144C-ACE3-B27215A0CBF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771-A159-714A-B3B4-0B1459E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352C-49C6-144C-ACE3-B27215A0CBF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771-A159-714A-B3B4-0B1459E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352C-49C6-144C-ACE3-B27215A0CBF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771-A159-714A-B3B4-0B1459E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9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352C-49C6-144C-ACE3-B27215A0CBF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771-A159-714A-B3B4-0B1459E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352C-49C6-144C-ACE3-B27215A0CBF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771-A159-714A-B3B4-0B1459E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6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352C-49C6-144C-ACE3-B27215A0CBF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771-A159-714A-B3B4-0B1459E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0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352C-49C6-144C-ACE3-B27215A0CBF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771-A159-714A-B3B4-0B1459E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0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352C-49C6-144C-ACE3-B27215A0CBF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771-A159-714A-B3B4-0B1459E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1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352C-49C6-144C-ACE3-B27215A0CBF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771-A159-714A-B3B4-0B1459E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352C-49C6-144C-ACE3-B27215A0CBF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771-A159-714A-B3B4-0B1459E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352C-49C6-144C-ACE3-B27215A0CBF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7771-A159-714A-B3B4-0B1459E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352C-49C6-144C-ACE3-B27215A0CBFA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37771-A159-714A-B3B4-0B1459E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3.bin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" y="2170176"/>
            <a:ext cx="1167993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AIM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: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How did the American Revolution impact the victorious Patriots, as well as other groups of people living in America?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ＭＳ Ｐゴシック" charset="0"/>
            </a:endParaRPr>
          </a:p>
          <a:p>
            <a:pPr algn="ctr">
              <a:defRPr/>
            </a:pP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524000" y="990600"/>
            <a:ext cx="775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The Battle of Bunker </a:t>
            </a:r>
            <a:r>
              <a:rPr lang="en-US" sz="3600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Hill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(June 1775)</a:t>
            </a:r>
            <a:endParaRPr lang="en-US" sz="3600" u="sng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676400" y="1524000"/>
            <a:ext cx="244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Casualties: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4267200" y="1676401"/>
            <a:ext cx="4476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Colonials        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British</a:t>
            </a: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   311	          1000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1524000" y="2667000"/>
            <a:ext cx="831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Deadliest battle of American Revolution.</a:t>
            </a:r>
          </a:p>
        </p:txBody>
      </p:sp>
      <p:pic>
        <p:nvPicPr>
          <p:cNvPr id="22535" name="Picture 2" descr="http://upload.wikimedia.org/wikipedia/commons/archive/2/2a/20080706214625!Battle_of_bunker_hill_by_percy_mor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12" y="3308350"/>
            <a:ext cx="43322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0403" y="8216"/>
            <a:ext cx="742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American Revolution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7252" y="0"/>
            <a:ext cx="55182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Initial American Losses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68224" y="1000126"/>
            <a:ext cx="11801856" cy="57054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800" kern="0" dirty="0" smtClean="0"/>
              <a:t>1775-1777 – VERY BAD for Washington’s army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kern="0" dirty="0" smtClean="0"/>
              <a:t>Battle for NYC = British lopsided victory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kern="0" dirty="0" smtClean="0"/>
              <a:t>British occupied NYC and Philadelphia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kern="0" dirty="0" smtClean="0"/>
              <a:t>British occupied American ports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kern="0" dirty="0" smtClean="0"/>
              <a:t>95% decline in trade for Patriots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kern="0" dirty="0" smtClean="0"/>
              <a:t>Inflation increased</a:t>
            </a:r>
          </a:p>
        </p:txBody>
      </p:sp>
      <p:pic>
        <p:nvPicPr>
          <p:cNvPr id="19458" name="Picture 2" descr="mage result for valley forge continental 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84" y="3336160"/>
            <a:ext cx="6864096" cy="352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9400032" y="2267712"/>
            <a:ext cx="902208" cy="1950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44256" y="719328"/>
            <a:ext cx="3621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After losing in Philadelphia, Washington’s troops suffered through a severe winter at Valley Forge, PA (1777-78)</a:t>
            </a:r>
            <a:endParaRPr lang="en-US" sz="22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541" y="3810001"/>
            <a:ext cx="4928596" cy="27392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Continental Army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:</a:t>
            </a:r>
          </a:p>
          <a:p>
            <a:pPr>
              <a:defRPr/>
            </a:pPr>
            <a:r>
              <a:rPr lang="en-US" sz="3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19,000 untrained </a:t>
            </a:r>
          </a:p>
          <a:p>
            <a:pPr>
              <a:defRPr/>
            </a:pPr>
            <a:r>
              <a:rPr lang="en-US" sz="3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recruits/poor </a:t>
            </a:r>
            <a:r>
              <a:rPr lang="en-US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equipment – FORCED TO RETREAT INTO PA</a:t>
            </a:r>
            <a:endParaRPr lang="en-US" sz="3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14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10764" y="5568756"/>
            <a:ext cx="7467600" cy="1138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New York City in Flames</a:t>
            </a:r>
            <a:br>
              <a:rPr lang="en-US" sz="3400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400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(1776)</a:t>
            </a:r>
            <a:endParaRPr lang="en-US" sz="2600" b="1" dirty="0">
              <a:solidFill>
                <a:srgbClr val="00009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5" name="Picture 5" descr="NY-in_Flames-1776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70" y="1400175"/>
            <a:ext cx="6705600" cy="407987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02650" y="0"/>
            <a:ext cx="7467600" cy="1400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Battle for New York City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Summer 1776</a:t>
            </a:r>
            <a:endParaRPr lang="en-US" sz="2600" b="1" dirty="0">
              <a:solidFill>
                <a:srgbClr val="00009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Leutz-Washington Crossing the Delaware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18325" cy="4649506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0471" y="4775522"/>
            <a:ext cx="8991600" cy="173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Christmas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night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(1776)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Washington leads the Continental Army across the Delaware River into New Jersey.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37002" y="611699"/>
            <a:ext cx="3672069" cy="31947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600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BATTLE OF TRENTON</a:t>
            </a:r>
            <a:r>
              <a:rPr lang="en-US" sz="36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--</a:t>
            </a:r>
            <a:r>
              <a:rPr 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surprise attack,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defeated Hessians</a:t>
            </a:r>
            <a:r>
              <a:rPr 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with minimal ammunition.</a:t>
            </a:r>
          </a:p>
        </p:txBody>
      </p:sp>
    </p:spTree>
    <p:extLst>
      <p:ext uri="{BB962C8B-B14F-4D97-AF65-F5344CB8AC3E}">
        <p14:creationId xmlns:p14="http://schemas.microsoft.com/office/powerpoint/2010/main" val="96401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" y="754018"/>
            <a:ext cx="1208227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 smtClean="0">
                <a:ea typeface="ＭＳ Ｐゴシック" charset="0"/>
              </a:rPr>
              <a:t>British General Burgoyne </a:t>
            </a:r>
            <a:r>
              <a:rPr lang="en-US" sz="2600" dirty="0">
                <a:ea typeface="ＭＳ Ｐゴシック" charset="0"/>
              </a:rPr>
              <a:t>was forced to surrender</a:t>
            </a:r>
            <a:r>
              <a:rPr lang="en-US" sz="2600" dirty="0" smtClean="0">
                <a:ea typeface="ＭＳ Ｐゴシック" charset="0"/>
              </a:rPr>
              <a:t>! = </a:t>
            </a:r>
            <a:r>
              <a:rPr lang="en-US" sz="2600" b="1" u="sng" dirty="0" smtClean="0">
                <a:ea typeface="ＭＳ Ｐゴシック" charset="0"/>
              </a:rPr>
              <a:t>TURNING POINT</a:t>
            </a: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2600" dirty="0" smtClean="0">
                <a:ea typeface="ＭＳ Ｐゴシック" charset="0"/>
              </a:rPr>
              <a:t>Persuaded France to join! – </a:t>
            </a:r>
            <a:r>
              <a:rPr lang="en-US" sz="2600" b="1" u="sng" dirty="0" smtClean="0">
                <a:ea typeface="ＭＳ Ｐゴシック" charset="0"/>
              </a:rPr>
              <a:t>HUGE ADVANTAGE</a:t>
            </a:r>
            <a:endParaRPr lang="en-US" sz="2600" dirty="0" smtClean="0">
              <a:ea typeface="ＭＳ Ｐゴシック" charset="0"/>
            </a:endParaRP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2600" dirty="0" smtClean="0">
                <a:ea typeface="ＭＳ Ｐゴシック" charset="0"/>
              </a:rPr>
              <a:t>Louis XVI – weaken his enemy GB</a:t>
            </a: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2600" dirty="0" smtClean="0">
                <a:ea typeface="ＭＳ Ｐゴシック" charset="0"/>
              </a:rPr>
              <a:t>Spain/Holland join later too!</a:t>
            </a:r>
          </a:p>
        </p:txBody>
      </p:sp>
      <p:pic>
        <p:nvPicPr>
          <p:cNvPr id="162818" name="Picture 4" descr="Surrender_of_General_Burgoy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4" y="2459987"/>
            <a:ext cx="7522778" cy="420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9504" y="94489"/>
            <a:ext cx="359765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Battle of Saratoga</a:t>
            </a:r>
          </a:p>
        </p:txBody>
      </p:sp>
      <p:pic>
        <p:nvPicPr>
          <p:cNvPr id="5" name="Picture 5" descr="map-Battle of Saratoga-1777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587" r="3030" b="1587"/>
          <a:stretch>
            <a:fillRect/>
          </a:stretch>
        </p:blipFill>
        <p:spPr bwMode="auto">
          <a:xfrm>
            <a:off x="8178478" y="1259770"/>
            <a:ext cx="2748023" cy="54074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470"/>
            <a:ext cx="4191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Victory at Yorktown</a:t>
            </a:r>
          </a:p>
        </p:txBody>
      </p:sp>
      <p:sp>
        <p:nvSpPr>
          <p:cNvPr id="165890" name="TextBox 4"/>
          <p:cNvSpPr txBox="1">
            <a:spLocks noChangeArrowheads="1"/>
          </p:cNvSpPr>
          <p:nvPr/>
        </p:nvSpPr>
        <p:spPr bwMode="auto">
          <a:xfrm>
            <a:off x="76200" y="685801"/>
            <a:ext cx="837285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dirty="0" smtClean="0"/>
              <a:t>1781 – </a:t>
            </a:r>
            <a:r>
              <a:rPr lang="en-US" altLang="en-US" sz="2500" b="1" dirty="0" smtClean="0"/>
              <a:t>FINAL</a:t>
            </a:r>
            <a:r>
              <a:rPr lang="en-US" altLang="en-US" sz="2500" dirty="0" smtClean="0"/>
              <a:t> battle of the American Revolution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dirty="0" smtClean="0"/>
              <a:t>Yorktown, Virginia</a:t>
            </a:r>
            <a:endParaRPr lang="en-US" altLang="en-US" sz="2500" dirty="0"/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en-US" sz="2500" dirty="0" smtClean="0"/>
              <a:t> </a:t>
            </a:r>
            <a:r>
              <a:rPr lang="en-US" altLang="en-US" sz="2500" b="1" dirty="0" smtClean="0"/>
              <a:t>General</a:t>
            </a:r>
            <a:r>
              <a:rPr lang="en-US" altLang="en-US" sz="2500" dirty="0" smtClean="0"/>
              <a:t> </a:t>
            </a:r>
            <a:r>
              <a:rPr lang="en-US" altLang="en-US" sz="2500" b="1" dirty="0"/>
              <a:t>Cornwallis</a:t>
            </a:r>
            <a:r>
              <a:rPr lang="en-US" altLang="en-US" sz="2500" dirty="0"/>
              <a:t> of Britain </a:t>
            </a:r>
            <a:r>
              <a:rPr lang="en-US" altLang="en-US" sz="2500" dirty="0" smtClean="0"/>
              <a:t>VS. army 2x’s </a:t>
            </a:r>
            <a:r>
              <a:rPr lang="en-US" altLang="en-US" sz="2500" dirty="0"/>
              <a:t>the size of his </a:t>
            </a:r>
            <a:r>
              <a:rPr lang="en-US" altLang="en-US" sz="2500" dirty="0" smtClean="0"/>
              <a:t>own (2 French navy fleets)</a:t>
            </a:r>
            <a:endParaRPr lang="en-US" altLang="en-US" sz="2500" dirty="0"/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en-US" sz="2500" b="1" dirty="0" smtClean="0"/>
              <a:t>Cornwallis </a:t>
            </a:r>
            <a:r>
              <a:rPr lang="en-US" altLang="en-US" sz="2500" b="1" dirty="0"/>
              <a:t>surrendered to Washington </a:t>
            </a:r>
            <a:r>
              <a:rPr lang="en-US" altLang="en-US" sz="2500" b="1" dirty="0" smtClean="0"/>
              <a:t>(October </a:t>
            </a:r>
            <a:r>
              <a:rPr lang="en-US" altLang="en-US" sz="2500" b="1" dirty="0"/>
              <a:t>19, </a:t>
            </a:r>
            <a:r>
              <a:rPr lang="en-US" altLang="en-US" sz="2500" b="1" dirty="0" smtClean="0"/>
              <a:t>1781)</a:t>
            </a:r>
            <a:endParaRPr lang="en-US" altLang="en-US" sz="2500" b="1" dirty="0"/>
          </a:p>
        </p:txBody>
      </p:sp>
      <p:pic>
        <p:nvPicPr>
          <p:cNvPr id="165891" name="Picture 5" descr="6237385009_082c5fe05a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86458"/>
            <a:ext cx="5375476" cy="354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mage result for map of yorktown virginia in 17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256" y="134112"/>
            <a:ext cx="3580777" cy="20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mage result for cornwallis surre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72" y="3197701"/>
            <a:ext cx="5193792" cy="31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2215"/>
            <a:ext cx="555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did it all end?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9589" y="1025545"/>
            <a:ext cx="575695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altLang="en-US" sz="3000" dirty="0" smtClean="0"/>
              <a:t>What </a:t>
            </a:r>
            <a:r>
              <a:rPr lang="en-US" altLang="en-US" sz="3000" dirty="0" smtClean="0"/>
              <a:t>were the final arrangements agreed upon by the Treaty of Paris 1783? </a:t>
            </a:r>
            <a:endParaRPr lang="en-US" altLang="en-US" sz="3000" b="1" u="sng" dirty="0"/>
          </a:p>
        </p:txBody>
      </p:sp>
      <p:pic>
        <p:nvPicPr>
          <p:cNvPr id="28674" name="Picture 2" descr="mage result for treaty of paris 17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32" y="2617677"/>
            <a:ext cx="6957060" cy="391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83250" y="1509266"/>
            <a:ext cx="6508750" cy="971550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U.S. negotiators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: John Adams, </a:t>
            </a:r>
          </a:p>
          <a:p>
            <a:pPr>
              <a:lnSpc>
                <a:spcPct val="80000"/>
              </a:lnSpc>
              <a:defRPr/>
            </a:pP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Benjamin Franklin &amp; John Jay</a:t>
            </a:r>
          </a:p>
        </p:txBody>
      </p:sp>
      <p:sp>
        <p:nvSpPr>
          <p:cNvPr id="5" name="Down Arrow 4"/>
          <p:cNvSpPr/>
          <p:nvPr/>
        </p:nvSpPr>
        <p:spPr>
          <a:xfrm>
            <a:off x="7951808" y="2480816"/>
            <a:ext cx="891250" cy="15934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-1"/>
            <a:ext cx="10433291" cy="684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12256" y="1339770"/>
            <a:ext cx="2187876" cy="37548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North America After the</a:t>
            </a:r>
            <a:br>
              <a:rPr lang="en-US" sz="3400" b="1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400" b="1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Treaty of Paris, 1783</a:t>
            </a:r>
          </a:p>
        </p:txBody>
      </p:sp>
      <p:pic>
        <p:nvPicPr>
          <p:cNvPr id="15363" name="Picture 4" descr="ch07_03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5"/>
          <a:stretch>
            <a:fillRect/>
          </a:stretch>
        </p:blipFill>
        <p:spPr bwMode="auto">
          <a:xfrm>
            <a:off x="3295781" y="494967"/>
            <a:ext cx="6369080" cy="544448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0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" descr="http://www.sar.org/history/battles/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44" y="2041526"/>
            <a:ext cx="4067175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6" name="Picture 2" descr="http://www.sheppardsoftware.com/images/Canada/snapshot/Canada1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19" y="0"/>
            <a:ext cx="2895600" cy="321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9285" y="1609343"/>
            <a:ext cx="4907666" cy="4524315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571500" indent="-571500"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Hounded by Patriots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Harassed by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judicial &amp;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legislative actions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100,000 fled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to England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and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to Canada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Created the first English speaking community in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Quebec</a:t>
            </a:r>
          </a:p>
        </p:txBody>
      </p:sp>
      <p:sp>
        <p:nvSpPr>
          <p:cNvPr id="2" name="Rectangle 1"/>
          <p:cNvSpPr/>
          <p:nvPr/>
        </p:nvSpPr>
        <p:spPr>
          <a:xfrm>
            <a:off x="56702" y="194102"/>
            <a:ext cx="11011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happened to the surviving 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Loyalists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8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800" y="1541895"/>
            <a:ext cx="37101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ea typeface="ＭＳ Ｐゴシック" charset="0"/>
              </a:rPr>
              <a:t>The </a:t>
            </a:r>
            <a:r>
              <a:rPr lang="en-US" sz="2800" b="1" u="sng" dirty="0" smtClean="0">
                <a:ea typeface="ＭＳ Ｐゴシック" charset="0"/>
              </a:rPr>
              <a:t>British STRENGTHS</a:t>
            </a:r>
            <a:endParaRPr lang="en-US" sz="2800" dirty="0">
              <a:ea typeface="ＭＳ Ｐゴシック" charset="0"/>
            </a:endParaRP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2800" b="1" u="sng" dirty="0" smtClean="0">
                <a:ea typeface="ＭＳ Ｐゴシック" charset="0"/>
              </a:rPr>
              <a:t>Well-equipped </a:t>
            </a: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2800" b="1" u="sng" dirty="0">
                <a:ea typeface="ＭＳ Ｐゴシック" charset="0"/>
              </a:rPr>
              <a:t>T</a:t>
            </a:r>
            <a:r>
              <a:rPr lang="en-US" sz="2800" b="1" u="sng" dirty="0" smtClean="0">
                <a:ea typeface="ＭＳ Ｐゴシック" charset="0"/>
              </a:rPr>
              <a:t>rained </a:t>
            </a:r>
            <a:r>
              <a:rPr lang="en-US" sz="2800" b="1" u="sng" dirty="0">
                <a:ea typeface="ＭＳ Ｐゴシック" charset="0"/>
              </a:rPr>
              <a:t>army</a:t>
            </a: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2800" b="1" u="sng" dirty="0">
                <a:ea typeface="ＭＳ Ｐゴシック" charset="0"/>
              </a:rPr>
              <a:t>BEST navy</a:t>
            </a:r>
            <a:r>
              <a:rPr lang="en-US" sz="2800" dirty="0">
                <a:ea typeface="ＭＳ Ｐゴシック" charset="0"/>
              </a:rPr>
              <a:t> </a:t>
            </a:r>
            <a:endParaRPr lang="en-US" sz="2800" dirty="0" smtClean="0">
              <a:ea typeface="ＭＳ Ｐゴシック" charset="0"/>
            </a:endParaRP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2800" dirty="0" smtClean="0">
                <a:ea typeface="ＭＳ Ｐゴシック" charset="0"/>
              </a:rPr>
              <a:t>50,000 </a:t>
            </a:r>
            <a:r>
              <a:rPr lang="en-US" sz="2800" dirty="0">
                <a:ea typeface="ＭＳ Ｐゴシック" charset="0"/>
              </a:rPr>
              <a:t>Loyalist supporters</a:t>
            </a: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2800" dirty="0" smtClean="0">
                <a:ea typeface="ＭＳ Ｐゴシック" charset="0"/>
              </a:rPr>
              <a:t>African </a:t>
            </a:r>
            <a:r>
              <a:rPr lang="en-US" sz="2800" dirty="0">
                <a:ea typeface="ＭＳ Ｐゴシック" charset="0"/>
              </a:rPr>
              <a:t>Americans = </a:t>
            </a:r>
            <a:r>
              <a:rPr lang="en-US" sz="2800" b="1" u="sng" dirty="0">
                <a:ea typeface="ＭＳ Ｐゴシック" charset="0"/>
              </a:rPr>
              <a:t>promised their freedom for </a:t>
            </a:r>
            <a:r>
              <a:rPr lang="en-US" sz="2800" b="1" u="sng" dirty="0" smtClean="0">
                <a:ea typeface="ＭＳ Ｐゴシック" charset="0"/>
              </a:rPr>
              <a:t>fighting</a:t>
            </a:r>
            <a:endParaRPr lang="en-US" sz="2800" dirty="0">
              <a:ea typeface="ＭＳ Ｐゴシック" charset="0"/>
            </a:endParaRPr>
          </a:p>
          <a:p>
            <a:pPr marL="114300" lvl="1" indent="-457200">
              <a:buFont typeface="Wingdings" charset="2"/>
              <a:buChar char="Ø"/>
              <a:defRPr/>
            </a:pPr>
            <a:r>
              <a:rPr lang="en-US" sz="2800" b="1" u="sng" dirty="0" smtClean="0">
                <a:ea typeface="ＭＳ Ｐゴシック" charset="0"/>
              </a:rPr>
              <a:t>Mercenaries</a:t>
            </a:r>
            <a:endParaRPr lang="en-US" sz="2800" dirty="0">
              <a:ea typeface="ＭＳ Ｐゴシック" charset="0"/>
            </a:endParaRPr>
          </a:p>
        </p:txBody>
      </p:sp>
      <p:pic>
        <p:nvPicPr>
          <p:cNvPr id="123907" name="Picture 7" descr="redcoat_fi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05" y="2308181"/>
            <a:ext cx="3441778" cy="286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63906" y="1437722"/>
            <a:ext cx="387220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ea typeface="ＭＳ Ｐゴシック" charset="0"/>
              </a:rPr>
              <a:t>The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charset="0"/>
              </a:rPr>
              <a:t>British WEAKNESSES</a:t>
            </a:r>
            <a:endParaRPr lang="en-US" sz="2800" b="1" u="sng" dirty="0">
              <a:solidFill>
                <a:srgbClr val="FF0000"/>
              </a:solidFill>
              <a:ea typeface="ＭＳ Ｐゴシック" charset="0"/>
            </a:endParaRPr>
          </a:p>
          <a:p>
            <a:pPr marL="342900" indent="-342900">
              <a:buFont typeface="Wingdings" charset="0"/>
              <a:buChar char="Ø"/>
              <a:defRPr/>
            </a:pPr>
            <a:r>
              <a:rPr lang="en-US" sz="2800" dirty="0" smtClean="0">
                <a:solidFill>
                  <a:srgbClr val="FF0000"/>
                </a:solidFill>
                <a:ea typeface="ＭＳ Ｐゴシック" charset="0"/>
              </a:rPr>
              <a:t>NOT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POPULAR in Britain = </a:t>
            </a:r>
            <a:r>
              <a:rPr lang="en-US" sz="2800" b="1" u="sng" dirty="0">
                <a:solidFill>
                  <a:srgbClr val="FF0000"/>
                </a:solidFill>
                <a:ea typeface="ＭＳ Ｐゴシック" charset="0"/>
              </a:rPr>
              <a:t>English citizens pay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charset="0"/>
              </a:rPr>
              <a:t>taxes for war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0"/>
              </a:rPr>
              <a:t>!</a:t>
            </a:r>
            <a:endParaRPr lang="en-US" sz="2800" dirty="0">
              <a:solidFill>
                <a:srgbClr val="FF0000"/>
              </a:solidFill>
              <a:ea typeface="ＭＳ Ｐゴシック" charset="0"/>
            </a:endParaRPr>
          </a:p>
          <a:p>
            <a:pPr marL="342900" indent="-342900">
              <a:buFont typeface="Wingdings" charset="0"/>
              <a:buChar char="Ø"/>
              <a:defRPr/>
            </a:pPr>
            <a:r>
              <a:rPr lang="en-US" sz="2800" b="1" u="sng" dirty="0">
                <a:solidFill>
                  <a:srgbClr val="FF0000"/>
                </a:solidFill>
                <a:ea typeface="ＭＳ Ｐゴシック" charset="0"/>
              </a:rPr>
              <a:t>NOT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charset="0"/>
              </a:rPr>
              <a:t>on </a:t>
            </a:r>
            <a:r>
              <a:rPr lang="en-US" sz="2800" b="1" u="sng" dirty="0">
                <a:solidFill>
                  <a:srgbClr val="FF0000"/>
                </a:solidFill>
                <a:ea typeface="ＭＳ Ｐゴシック" charset="0"/>
              </a:rPr>
              <a:t>their own soil</a:t>
            </a:r>
          </a:p>
          <a:p>
            <a:pPr marL="342900" indent="-342900">
              <a:buFont typeface="Wingdings" charset="0"/>
              <a:buChar char="Ø"/>
              <a:defRPr/>
            </a:pPr>
            <a:r>
              <a:rPr lang="en-US" sz="2800" b="1" u="sng" dirty="0" smtClean="0">
                <a:solidFill>
                  <a:srgbClr val="FF0000"/>
                </a:solidFill>
                <a:ea typeface="ＭＳ Ｐゴシック" charset="0"/>
              </a:rPr>
              <a:t>RESISTANT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0"/>
              </a:rPr>
              <a:t>to Native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American fighting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2381" y="407043"/>
            <a:ext cx="47596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The BRITISH (20-30%)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4293" y="106295"/>
            <a:ext cx="475912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The PATRIOTS (40%)</a:t>
            </a:r>
          </a:p>
          <a:p>
            <a:pPr algn="ctr"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</a:rPr>
              <a:t>Most from VA and NE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528" y="1124674"/>
            <a:ext cx="687915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rgbClr val="FF0000"/>
                </a:solidFill>
                <a:ea typeface="ＭＳ Ｐゴシック" charset="0"/>
              </a:rPr>
              <a:t>STRENGTHS</a:t>
            </a:r>
            <a:r>
              <a:rPr lang="en-US" sz="2800" dirty="0" smtClean="0">
                <a:ea typeface="ＭＳ Ｐゴシック" charset="0"/>
              </a:rPr>
              <a:t>:</a:t>
            </a:r>
            <a:endParaRPr lang="en-US" sz="2800" dirty="0">
              <a:ea typeface="ＭＳ Ｐゴシック" charset="0"/>
            </a:endParaRPr>
          </a:p>
          <a:p>
            <a:pPr marL="342900" indent="-342900">
              <a:buFont typeface="Wingdings" charset="0"/>
              <a:buChar char="Ø"/>
              <a:defRPr/>
            </a:pPr>
            <a:r>
              <a:rPr lang="en-US" sz="2800" b="1" u="sng" dirty="0" smtClean="0">
                <a:ea typeface="ＭＳ Ｐゴシック" charset="0"/>
              </a:rPr>
              <a:t>Their </a:t>
            </a:r>
            <a:r>
              <a:rPr lang="en-US" sz="2800" b="1" u="sng" dirty="0">
                <a:ea typeface="ＭＳ Ｐゴシック" charset="0"/>
              </a:rPr>
              <a:t>own soil</a:t>
            </a:r>
          </a:p>
          <a:p>
            <a:pPr marL="342900" indent="-342900">
              <a:buFont typeface="Wingdings" charset="0"/>
              <a:buChar char="Ø"/>
              <a:defRPr/>
            </a:pPr>
            <a:r>
              <a:rPr lang="en-US" sz="2800" b="1" u="sng" dirty="0">
                <a:ea typeface="ＭＳ Ｐゴシック" charset="0"/>
              </a:rPr>
              <a:t>GUERILLA WARFARE</a:t>
            </a:r>
            <a:endParaRPr lang="en-US" sz="2800" dirty="0">
              <a:ea typeface="ＭＳ Ｐゴシック" charset="0"/>
            </a:endParaRPr>
          </a:p>
          <a:p>
            <a:pPr marL="342900" indent="-342900">
              <a:buFont typeface="Wingdings" charset="0"/>
              <a:buChar char="Ø"/>
              <a:defRPr/>
            </a:pPr>
            <a:r>
              <a:rPr lang="en-US" sz="2800" b="1" u="sng" dirty="0" smtClean="0">
                <a:ea typeface="ＭＳ Ｐゴシック" charset="0"/>
              </a:rPr>
              <a:t>G. </a:t>
            </a:r>
            <a:r>
              <a:rPr lang="en-US" sz="2800" b="1" u="sng" dirty="0">
                <a:ea typeface="ＭＳ Ｐゴシック" charset="0"/>
              </a:rPr>
              <a:t>Washington</a:t>
            </a:r>
            <a:r>
              <a:rPr lang="en-US" sz="2800" dirty="0">
                <a:ea typeface="ＭＳ Ｐゴシック" charset="0"/>
              </a:rPr>
              <a:t> = </a:t>
            </a:r>
            <a:r>
              <a:rPr lang="en-US" sz="2800" dirty="0" smtClean="0">
                <a:ea typeface="ＭＳ Ｐゴシック" charset="0"/>
              </a:rPr>
              <a:t>LEADER</a:t>
            </a:r>
          </a:p>
          <a:p>
            <a:pPr marL="342900" indent="-342900">
              <a:buFont typeface="Wingdings" charset="0"/>
              <a:buChar char="Ø"/>
              <a:defRPr/>
            </a:pPr>
            <a:r>
              <a:rPr lang="en-US" sz="2800" b="1" u="sng" dirty="0" smtClean="0">
                <a:ea typeface="ＭＳ Ｐゴシック" charset="0"/>
              </a:rPr>
              <a:t>MAJORITY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smtClean="0">
                <a:ea typeface="ＭＳ Ｐゴシック" charset="0"/>
              </a:rPr>
              <a:t>of the population</a:t>
            </a:r>
          </a:p>
          <a:p>
            <a:pPr marL="342900" indent="-342900">
              <a:buFont typeface="Wingdings" charset="0"/>
              <a:buChar char="Ø"/>
              <a:defRPr/>
            </a:pPr>
            <a:r>
              <a:rPr lang="en-US" sz="2800" b="1" u="sng" dirty="0" smtClean="0">
                <a:ea typeface="ＭＳ Ｐゴシック" charset="0"/>
              </a:rPr>
              <a:t>Emotionally invested</a:t>
            </a:r>
            <a:endParaRPr lang="en-US" sz="2800" b="1" u="sng" dirty="0">
              <a:ea typeface="ＭＳ Ｐゴシック" charset="0"/>
            </a:endParaRPr>
          </a:p>
          <a:p>
            <a:pPr marL="342900" indent="-342900">
              <a:buFont typeface="Wingdings" charset="0"/>
              <a:buChar char="Ø"/>
              <a:defRPr/>
            </a:pP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FF0000"/>
                </a:solidFill>
                <a:ea typeface="ＭＳ Ｐゴシック" charset="0"/>
              </a:rPr>
              <a:t>WEAKNESSES</a:t>
            </a:r>
            <a:r>
              <a:rPr lang="en-US" sz="2800" dirty="0" smtClean="0">
                <a:ea typeface="ＭＳ Ｐゴシック" charset="0"/>
              </a:rPr>
              <a:t>:</a:t>
            </a:r>
            <a:endParaRPr lang="en-US" sz="2800" dirty="0">
              <a:ea typeface="ＭＳ Ｐゴシック" charset="0"/>
            </a:endParaRPr>
          </a:p>
          <a:p>
            <a:pPr marL="342900" indent="-342900">
              <a:buFont typeface="Wingdings" charset="0"/>
              <a:buChar char="Ø"/>
              <a:defRPr/>
            </a:pPr>
            <a:r>
              <a:rPr lang="en-US" sz="2800" b="1" u="sng" dirty="0">
                <a:ea typeface="ＭＳ Ｐゴシック" charset="0"/>
              </a:rPr>
              <a:t>New </a:t>
            </a:r>
            <a:r>
              <a:rPr lang="en-US" sz="2800" b="1" u="sng" dirty="0" smtClean="0">
                <a:ea typeface="ＭＳ Ｐゴシック" charset="0"/>
              </a:rPr>
              <a:t>recruits</a:t>
            </a:r>
            <a:r>
              <a:rPr lang="en-US" sz="2800" dirty="0" smtClean="0">
                <a:ea typeface="ＭＳ Ｐゴシック" charset="0"/>
              </a:rPr>
              <a:t> always arriving</a:t>
            </a:r>
          </a:p>
          <a:p>
            <a:pPr marL="342900" indent="-342900">
              <a:buFont typeface="Wingdings" charset="0"/>
              <a:buChar char="Ø"/>
              <a:defRPr/>
            </a:pPr>
            <a:r>
              <a:rPr lang="en-US" sz="2800" dirty="0" smtClean="0">
                <a:ea typeface="ＭＳ Ｐゴシック" charset="0"/>
              </a:rPr>
              <a:t>Reluctant to travel outside own region – </a:t>
            </a:r>
            <a:r>
              <a:rPr lang="en-US" sz="2800" b="1" dirty="0" smtClean="0">
                <a:ea typeface="ＭＳ Ｐゴシック" charset="0"/>
              </a:rPr>
              <a:t>WHY?</a:t>
            </a:r>
            <a:endParaRPr lang="en-US" sz="2800" dirty="0">
              <a:ea typeface="ＭＳ Ｐゴシック" charset="0"/>
            </a:endParaRPr>
          </a:p>
          <a:p>
            <a:pPr marL="342900" indent="-342900">
              <a:buFont typeface="Wingdings" charset="0"/>
              <a:buChar char="Ø"/>
              <a:defRPr/>
            </a:pPr>
            <a:r>
              <a:rPr lang="en-US" sz="2800" b="1" u="sng" dirty="0" err="1" smtClean="0"/>
              <a:t>Couldn</a:t>
            </a:r>
            <a:r>
              <a:rPr lang="uk-UA" sz="2800" b="1" u="sng" dirty="0" smtClean="0"/>
              <a:t>’</a:t>
            </a:r>
            <a:r>
              <a:rPr lang="en-US" sz="2800" b="1" u="sng" dirty="0" smtClean="0"/>
              <a:t>t raise </a:t>
            </a:r>
            <a:r>
              <a:rPr lang="en-US" sz="2800" b="1" u="sng" dirty="0"/>
              <a:t>enough </a:t>
            </a:r>
            <a:r>
              <a:rPr lang="en-US" sz="2800" b="1" u="sng" dirty="0" smtClean="0"/>
              <a:t>funds</a:t>
            </a:r>
            <a:endParaRPr lang="en-US" sz="2800" dirty="0" smtClean="0"/>
          </a:p>
          <a:p>
            <a:pPr marL="342900" indent="-342900">
              <a:buFont typeface="Wingdings" charset="0"/>
              <a:buChar char="Ø"/>
              <a:defRPr/>
            </a:pPr>
            <a:r>
              <a:rPr lang="en-US" sz="2800" dirty="0" smtClean="0">
                <a:ea typeface="ＭＳ Ｐゴシック" charset="0"/>
              </a:rPr>
              <a:t>Rarely paid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4098" name="Picture 2" descr="mage result for american revolution patri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74" y="2067978"/>
            <a:ext cx="4739822" cy="35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0843" y="1499064"/>
            <a:ext cx="7467600" cy="4031873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spAutoFit/>
          </a:bodyPr>
          <a:lstStyle/>
          <a:p>
            <a:pPr marL="457200" indent="-457200">
              <a:buFont typeface="Wingdings" charset="2"/>
              <a:buChar char="Ø"/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SLAVERY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= contradicted “all men created equal”</a:t>
            </a:r>
            <a:endParaRPr lang="en-US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Some states freedom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, most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no change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Continued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tension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between liberty and slavery</a:t>
            </a: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AFTER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the revolution = slave labor essential to economy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1026" name="Picture 2" descr="mage result for slaves in the american r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59" y="1111169"/>
            <a:ext cx="3611301" cy="49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7408" y="152400"/>
            <a:ext cx="107777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b="1" smtClean="0">
                <a:solidFill>
                  <a:srgbClr val="0070C0"/>
                </a:solidFill>
              </a:rPr>
              <a:t>African Americans and the Revolution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597408" y="152400"/>
            <a:ext cx="10777728" cy="1143000"/>
          </a:xfrm>
        </p:spPr>
        <p:txBody>
          <a:bodyPr>
            <a:noAutofit/>
          </a:bodyPr>
          <a:lstStyle/>
          <a:p>
            <a:r>
              <a:rPr lang="en-US" altLang="en-US" sz="4800" b="1" dirty="0" smtClean="0">
                <a:solidFill>
                  <a:srgbClr val="0070C0"/>
                </a:solidFill>
              </a:rPr>
              <a:t>African Americans and the Revolution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456" y="1149096"/>
            <a:ext cx="6989064" cy="3733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3400" dirty="0" smtClean="0"/>
              <a:t>GW initially rejected the idea of them as Patriots – </a:t>
            </a:r>
            <a:r>
              <a:rPr lang="en-US" altLang="en-US" sz="3400" b="1" dirty="0" smtClean="0"/>
              <a:t>WHY?</a:t>
            </a:r>
            <a:endParaRPr lang="en-US" altLang="en-US" sz="3400" dirty="0" smtClean="0"/>
          </a:p>
          <a:p>
            <a:pPr>
              <a:lnSpc>
                <a:spcPct val="80000"/>
              </a:lnSpc>
            </a:pPr>
            <a:r>
              <a:rPr lang="en-US" altLang="en-US" sz="3400" dirty="0" smtClean="0"/>
              <a:t>5,000 fought for Patriots (</a:t>
            </a:r>
            <a:r>
              <a:rPr lang="en-US" altLang="en-US" sz="3400" b="1" u="sng" dirty="0" smtClean="0"/>
              <a:t>mostly free citizens from North</a:t>
            </a:r>
            <a:r>
              <a:rPr lang="en-US" altLang="en-US" sz="3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altLang="en-US" sz="3400" dirty="0" smtClean="0"/>
              <a:t>Most mixed racial forces</a:t>
            </a:r>
          </a:p>
          <a:p>
            <a:pPr>
              <a:lnSpc>
                <a:spcPct val="80000"/>
              </a:lnSpc>
            </a:pPr>
            <a:r>
              <a:rPr lang="en-US" altLang="en-US" sz="3400" dirty="0" smtClean="0"/>
              <a:t>Some all black units (</a:t>
            </a:r>
            <a:r>
              <a:rPr lang="en-US" altLang="en-US" sz="3400" b="1" u="sng" dirty="0" smtClean="0"/>
              <a:t>Bucks of America</a:t>
            </a:r>
            <a:r>
              <a:rPr lang="en-US" altLang="en-US" sz="3400" dirty="0" smtClean="0"/>
              <a:t>)</a:t>
            </a:r>
            <a:endParaRPr lang="en-US" altLang="en-US" sz="3400" dirty="0"/>
          </a:p>
        </p:txBody>
      </p:sp>
      <p:pic>
        <p:nvPicPr>
          <p:cNvPr id="10242" name="Picture 2" descr="mage result for bucks of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93" y="3015996"/>
            <a:ext cx="4283940" cy="28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450" y="114407"/>
            <a:ext cx="46766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Native Americans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2793" y="1100328"/>
            <a:ext cx="6989064" cy="3733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3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2793" y="1418491"/>
            <a:ext cx="4529895" cy="24079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3000" dirty="0" smtClean="0"/>
              <a:t>STAY OUT of the war!</a:t>
            </a:r>
          </a:p>
          <a:p>
            <a:pPr>
              <a:lnSpc>
                <a:spcPct val="80000"/>
              </a:lnSpc>
            </a:pPr>
            <a:r>
              <a:rPr lang="en-US" altLang="en-US" sz="3000" dirty="0" err="1" smtClean="0"/>
              <a:t>Didn</a:t>
            </a:r>
            <a:r>
              <a:rPr lang="uk-UA" altLang="en-US" sz="3000" dirty="0" smtClean="0"/>
              <a:t>’</a:t>
            </a:r>
            <a:r>
              <a:rPr lang="en-US" altLang="en-US" sz="3000" dirty="0" smtClean="0"/>
              <a:t>t want to support the Patriots</a:t>
            </a:r>
            <a:r>
              <a:rPr lang="is-IS" altLang="en-US" sz="3000" dirty="0" smtClean="0"/>
              <a:t>…</a:t>
            </a:r>
            <a:r>
              <a:rPr lang="is-IS" altLang="en-US" sz="3000" b="1" dirty="0" smtClean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Victory </a:t>
            </a:r>
            <a:r>
              <a:rPr lang="en-US" sz="2600" dirty="0"/>
              <a:t>over the British meant a victory over </a:t>
            </a:r>
            <a:r>
              <a:rPr lang="en-US" sz="2600" dirty="0" smtClean="0"/>
              <a:t>Natives too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Iroquois Confederacy falls apart</a:t>
            </a:r>
          </a:p>
          <a:p>
            <a:pPr>
              <a:lnSpc>
                <a:spcPct val="80000"/>
              </a:lnSpc>
            </a:pPr>
            <a:r>
              <a:rPr lang="en-US" altLang="en-US" sz="3000" dirty="0" smtClean="0"/>
              <a:t>Treaty of Paris 1783 = Americans get Natives land west</a:t>
            </a:r>
            <a:endParaRPr lang="is-IS" altLang="en-US" sz="3000" dirty="0" smtClean="0"/>
          </a:p>
        </p:txBody>
      </p:sp>
      <p:pic>
        <p:nvPicPr>
          <p:cNvPr id="17410" name="Picture 2" descr="mage result for american indians american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85" y="713064"/>
            <a:ext cx="6966312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ge result for treaty of paris 1783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40" y="58954"/>
            <a:ext cx="5866331" cy="68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3502" y="954912"/>
            <a:ext cx="2684380" cy="1754326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742950" indent="-742950"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Nurses</a:t>
            </a:r>
          </a:p>
          <a:p>
            <a:pPr marL="742950" indent="-742950"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Cooks</a:t>
            </a:r>
          </a:p>
          <a:p>
            <a:pPr marL="742950" indent="-742950"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Maids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716" y="139771"/>
            <a:ext cx="56603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Women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of the Revolution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74" name="Picture 2" descr="mage result for women during the american r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14" y="1251147"/>
            <a:ext cx="6161590" cy="48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ge result for women during the american rev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1" y="2816493"/>
            <a:ext cx="3494125" cy="40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92" y="13505"/>
            <a:ext cx="56603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Women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of the Revolution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12517" y="1036900"/>
            <a:ext cx="7436734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 sz="2600" b="1" u="sng" kern="0" dirty="0"/>
              <a:t>Molly Hayes (AKA Molly Pitcher)</a:t>
            </a:r>
            <a:r>
              <a:rPr lang="en-US" altLang="en-US" sz="2600" kern="0" dirty="0"/>
              <a:t> is one example of a woman who traveled with her husband and got her nickname by carrying pitchers of water to the soldiers. It  is said that her husband got wounded and she took over.</a:t>
            </a:r>
          </a:p>
          <a:p>
            <a:pPr>
              <a:buFont typeface="Wingdings" charset="2"/>
              <a:buNone/>
              <a:defRPr/>
            </a:pPr>
            <a:endParaRPr lang="en-US" altLang="en-US" sz="2600" kern="0" dirty="0"/>
          </a:p>
          <a:p>
            <a:pPr>
              <a:defRPr/>
            </a:pPr>
            <a:r>
              <a:rPr lang="en-US" altLang="en-US" sz="2600" b="1" u="sng" kern="0" dirty="0"/>
              <a:t>Deborah Sampson</a:t>
            </a:r>
            <a:r>
              <a:rPr lang="en-US" altLang="en-US" sz="2600" kern="0" dirty="0"/>
              <a:t> enlisted in the Army disguised as a man. She was discovered when she got wounded and had to be examined by a doctor. She was unfortunately discharged and later gave lectures about her experience, all while proudly wearing her uniform. </a:t>
            </a:r>
          </a:p>
        </p:txBody>
      </p:sp>
      <p:pic>
        <p:nvPicPr>
          <p:cNvPr id="136195" name="Picture 6" descr="mage result for molly pit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1"/>
            <a:ext cx="27432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Picture 8" descr="mage result for deborah sampson in uni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3416086"/>
            <a:ext cx="22891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9452" y="38100"/>
            <a:ext cx="32088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Betsy Ross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97281" y="1000126"/>
            <a:ext cx="4533584" cy="57054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800" kern="0" dirty="0"/>
              <a:t>Believed to have </a:t>
            </a:r>
            <a:r>
              <a:rPr lang="en-US" altLang="en-US" sz="2800" b="1" u="sng" kern="0" dirty="0"/>
              <a:t>designed the first American Flag in June 1776</a:t>
            </a:r>
            <a:r>
              <a:rPr lang="en-US" altLang="en-US" sz="2800" kern="0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kern="0" dirty="0"/>
              <a:t>George Washington, George Ross, and Robert Morris (members of the Continental Congress) asked for her help.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The flag had 13 stripes, and thirteen stars on a blue background.</a:t>
            </a:r>
            <a:endParaRPr lang="en-US" altLang="en-US" sz="2800" kern="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4" name="Picture 6" descr="betsy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44" y="1499617"/>
            <a:ext cx="48006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7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676</Words>
  <Application>Microsoft Macintosh PowerPoint</Application>
  <PresentationFormat>Widescreen</PresentationFormat>
  <Paragraphs>99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Calibri Light</vt:lpstr>
      <vt:lpstr>ＭＳ Ｐゴシック</vt:lpstr>
      <vt:lpstr>Arial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African Americans and the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Demarco Matthew</dc:creator>
  <cp:lastModifiedBy>Demarco Matthew</cp:lastModifiedBy>
  <cp:revision>12</cp:revision>
  <dcterms:created xsi:type="dcterms:W3CDTF">2016-11-02T14:38:52Z</dcterms:created>
  <dcterms:modified xsi:type="dcterms:W3CDTF">2016-11-02T14:49:05Z</dcterms:modified>
</cp:coreProperties>
</file>