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59" r:id="rId3"/>
    <p:sldId id="260" r:id="rId4"/>
    <p:sldId id="261" r:id="rId5"/>
    <p:sldId id="262" r:id="rId6"/>
    <p:sldId id="264" r:id="rId7"/>
    <p:sldId id="265" r:id="rId8"/>
    <p:sldId id="266" r:id="rId9"/>
    <p:sldId id="267" r:id="rId10"/>
    <p:sldId id="268" r:id="rId11"/>
    <p:sldId id="269" r:id="rId12"/>
    <p:sldId id="270" r:id="rId13"/>
    <p:sldId id="271" r:id="rId14"/>
    <p:sldId id="272"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E796E-0935-9D41-B664-2A592A053D30}" type="datetimeFigureOut">
              <a:rPr lang="en-US" smtClean="0"/>
              <a:t>1/19/17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6200F-B328-6346-A012-84207D1EA1EB}" type="slidenum">
              <a:rPr lang="en-US" smtClean="0"/>
              <a:t>‹#›</a:t>
            </a:fld>
            <a:endParaRPr lang="en-US"/>
          </a:p>
        </p:txBody>
      </p:sp>
    </p:spTree>
    <p:extLst>
      <p:ext uri="{BB962C8B-B14F-4D97-AF65-F5344CB8AC3E}">
        <p14:creationId xmlns:p14="http://schemas.microsoft.com/office/powerpoint/2010/main" val="122241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Sentimental_novel" TargetMode="External"/><Relationship Id="rId4" Type="http://schemas.openxmlformats.org/officeDocument/2006/relationships/hyperlink" Target="http://en.wikipedia.org/wiki/Christianity"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7931725" indent="-37474525">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0D7AFFC-EF4C-3741-9E24-EFC8ACF7AA6A}" type="slidenum">
              <a:rPr lang="en-US" altLang="x-none">
                <a:latin typeface="Arial" charset="0"/>
              </a:rPr>
              <a:pPr>
                <a:spcBef>
                  <a:spcPct val="0"/>
                </a:spcBef>
              </a:pPr>
              <a:t>5</a:t>
            </a:fld>
            <a:endParaRPr lang="en-US" altLang="x-none">
              <a:latin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x-none">
                <a:latin typeface="Arial" charset="0"/>
              </a:rPr>
              <a:t>the character of Uncle Tom, a long-suffering black slave around whom the stories of other characters—both fellow slaves and slave owners—revolve. The </a:t>
            </a:r>
            <a:r>
              <a:rPr lang="en-US" altLang="x-none">
                <a:latin typeface="Arial" charset="0"/>
                <a:hlinkClick r:id="rId3" tooltip="Sentimental novel"/>
              </a:rPr>
              <a:t>sentimental novel</a:t>
            </a:r>
            <a:r>
              <a:rPr lang="en-US" altLang="x-none">
                <a:latin typeface="Arial" charset="0"/>
              </a:rPr>
              <a:t> depicts the reality of slavery while also asserting that </a:t>
            </a:r>
            <a:r>
              <a:rPr lang="en-US" altLang="x-none">
                <a:latin typeface="Arial" charset="0"/>
                <a:hlinkClick r:id="rId4" tooltip="Christianity"/>
              </a:rPr>
              <a:t>Christian</a:t>
            </a:r>
            <a:r>
              <a:rPr lang="en-US" altLang="x-none">
                <a:latin typeface="Arial" charset="0"/>
              </a:rPr>
              <a:t> love can overcome something as destructive as enslavement of fellow human beings.</a:t>
            </a:r>
            <a:r>
              <a:rPr lang="en-US" altLang="x-none">
                <a:latin typeface="Arial" charset="0"/>
                <a:hlinkClick r:id="" action="ppaction://noaction"/>
              </a:rPr>
              <a:t>[2]</a:t>
            </a:r>
            <a:r>
              <a:rPr lang="en-US" altLang="x-none">
                <a:latin typeface="Arial" charset="0"/>
                <a:hlinkClick r:id="" action="ppaction://noaction"/>
              </a:rPr>
              <a:t>[3]</a:t>
            </a:r>
            <a:r>
              <a:rPr lang="en-US" altLang="x-none">
                <a:latin typeface="Arial" charset="0"/>
                <a:hlinkClick r:id="" action="ppaction://noaction"/>
              </a:rPr>
              <a:t>[4]</a:t>
            </a:r>
            <a:r>
              <a:rPr lang="en-US" altLang="x-none">
                <a:latin typeface="Arial" charset="0"/>
              </a:rPr>
              <a:t> </a:t>
            </a:r>
          </a:p>
        </p:txBody>
      </p:sp>
    </p:spTree>
    <p:extLst>
      <p:ext uri="{BB962C8B-B14F-4D97-AF65-F5344CB8AC3E}">
        <p14:creationId xmlns:p14="http://schemas.microsoft.com/office/powerpoint/2010/main" val="21043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lnSpc>
                <a:spcPct val="90000"/>
              </a:lnSpc>
              <a:defRPr/>
            </a:pPr>
            <a:r>
              <a:rPr lang="en-US" altLang="x-none" b="1">
                <a:latin typeface="Arial" charset="0"/>
              </a:rPr>
              <a:t>Henry Clay, Stephen Douglas, John Calhoun, Daniel Webster</a:t>
            </a:r>
          </a:p>
          <a:p>
            <a:pPr>
              <a:lnSpc>
                <a:spcPct val="90000"/>
              </a:lnSpc>
              <a:defRPr/>
            </a:pPr>
            <a:endParaRPr lang="en-US" altLang="x-none" b="1">
              <a:latin typeface="Arial" charset="0"/>
            </a:endParaRPr>
          </a:p>
          <a:p>
            <a:pPr>
              <a:lnSpc>
                <a:spcPct val="90000"/>
              </a:lnSpc>
              <a:defRPr/>
            </a:pPr>
            <a:r>
              <a:rPr lang="en-US" altLang="x-none" b="1">
                <a:latin typeface="Arial" charset="0"/>
              </a:rPr>
              <a:t>The Great Debate of 1850.</a:t>
            </a:r>
            <a:r>
              <a:rPr lang="en-US" altLang="x-none">
                <a:latin typeface="Arial" charset="0"/>
              </a:rPr>
              <a:t>—The temper of the country was white hot when Congress convened in December, 1849. It was a memorable session, memorable for the great men who took part in the debates and memorable for the grand Compromise of 1850 which it produced. In the Senate sat for the last time three heroic figures: Webster from the North, Calhoun from the South, and Clay from a border state. For nearly forty years these three had been leaders of men. All had grown old and gray in service. Calhoun was already broken in health and in a few months was to be borne from the political arena forever. Clay and Webster had but two more years in their allotted span.</a:t>
            </a:r>
          </a:p>
          <a:p>
            <a:pPr>
              <a:lnSpc>
                <a:spcPct val="90000"/>
              </a:lnSpc>
              <a:defRPr/>
            </a:pPr>
            <a:r>
              <a:rPr lang="en-US" altLang="x-none">
                <a:latin typeface="Arial" charset="0"/>
              </a:rPr>
              <a:t>Experience, learning, statecraft—all these things they now marshaled in a mighty effort to solve the slavery problem. On January 29, 1850, Clay offered to the Senate a compromise granting concessions to both sides; and a few days later, in a powerful oration, he made a passionate appeal for a union of hearts through mutual sacrifices. Calhoun relentlessly demanded the full measure of justice for the South: equal rights in the territories bought by common blood; the return of runaway slaves as required by the Constitution; the suppression of the abolitionists; and the restoration of the balance of power between the North and the South. Webster, in his notable </a:t>
            </a:r>
            <a:r>
              <a:rPr lang="ja-JP" altLang="en-US">
                <a:latin typeface="Arial" charset="0"/>
              </a:rPr>
              <a:t>“</a:t>
            </a:r>
            <a:r>
              <a:rPr lang="en-US" altLang="ja-JP">
                <a:latin typeface="Arial" charset="0"/>
              </a:rPr>
              <a:t>Seventh of March speech,</a:t>
            </a:r>
            <a:r>
              <a:rPr lang="ja-JP" altLang="en-US">
                <a:latin typeface="Arial" charset="0"/>
              </a:rPr>
              <a:t>”</a:t>
            </a:r>
            <a:r>
              <a:rPr lang="en-US" altLang="ja-JP">
                <a:latin typeface="Arial" charset="0"/>
              </a:rPr>
              <a:t> condemned the Wilmot Proviso, advocated a strict enforcement of the fugitive slave law, denounced the abolitionists, and made a final plea for the Constitution, union, and liberty. This was the address which called forth from Whittier the poem, </a:t>
            </a:r>
            <a:r>
              <a:rPr lang="ja-JP" altLang="en-US">
                <a:latin typeface="Arial" charset="0"/>
              </a:rPr>
              <a:t>“</a:t>
            </a:r>
            <a:r>
              <a:rPr lang="en-US" altLang="ja-JP">
                <a:latin typeface="Arial" charset="0"/>
              </a:rPr>
              <a:t>Ichabod,</a:t>
            </a:r>
            <a:r>
              <a:rPr lang="ja-JP" altLang="en-US">
                <a:latin typeface="Arial" charset="0"/>
              </a:rPr>
              <a:t>”</a:t>
            </a:r>
            <a:r>
              <a:rPr lang="en-US" altLang="ja-JP">
                <a:latin typeface="Arial" charset="0"/>
              </a:rPr>
              <a:t> deploring the fall of the mighty one whom he thought lost to all sense of faith and honor.</a:t>
            </a:r>
            <a:endParaRPr lang="en-US" altLang="x-none">
              <a:latin typeface="Arial"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7931725" indent="-37474525">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8EC3D66-86DF-7946-BF09-4745086D76E0}" type="slidenum">
              <a:rPr lang="en-US" altLang="x-none">
                <a:latin typeface="Arial" charset="0"/>
              </a:rPr>
              <a:pPr>
                <a:spcBef>
                  <a:spcPct val="0"/>
                </a:spcBef>
              </a:pPr>
              <a:t>6</a:t>
            </a:fld>
            <a:endParaRPr lang="en-US" altLang="x-none">
              <a:latin typeface="Arial" charset="0"/>
            </a:endParaRPr>
          </a:p>
        </p:txBody>
      </p:sp>
    </p:spTree>
    <p:extLst>
      <p:ext uri="{BB962C8B-B14F-4D97-AF65-F5344CB8AC3E}">
        <p14:creationId xmlns:p14="http://schemas.microsoft.com/office/powerpoint/2010/main" val="75281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98D81EE-4AB4-D54B-BD4F-32605D04E266}" type="slidenum">
              <a:rPr lang="en-US" altLang="x-none"/>
              <a:pPr>
                <a:spcBef>
                  <a:spcPct val="0"/>
                </a:spcBef>
              </a:pPr>
              <a:t>7</a:t>
            </a:fld>
            <a:endParaRPr lang="en-US" altLang="x-none"/>
          </a:p>
        </p:txBody>
      </p:sp>
      <p:sp>
        <p:nvSpPr>
          <p:cNvPr id="276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Tree>
    <p:extLst>
      <p:ext uri="{BB962C8B-B14F-4D97-AF65-F5344CB8AC3E}">
        <p14:creationId xmlns:p14="http://schemas.microsoft.com/office/powerpoint/2010/main" val="19529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9772972-28CF-5E44-85D2-FCA37D4B90D2}" type="slidenum">
              <a:rPr lang="en-US" altLang="x-none"/>
              <a:pPr>
                <a:spcBef>
                  <a:spcPct val="0"/>
                </a:spcBef>
              </a:pPr>
              <a:t>9</a:t>
            </a:fld>
            <a:endParaRPr lang="en-US" altLang="x-none"/>
          </a:p>
        </p:txBody>
      </p:sp>
      <p:sp>
        <p:nvSpPr>
          <p:cNvPr id="307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Tree>
    <p:extLst>
      <p:ext uri="{BB962C8B-B14F-4D97-AF65-F5344CB8AC3E}">
        <p14:creationId xmlns:p14="http://schemas.microsoft.com/office/powerpoint/2010/main" val="451505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E4C1F0-A1FD-FC4B-9E0B-F235F2CC78A3}"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0FDA-76A1-9B46-94F6-934173A55B23}" type="slidenum">
              <a:rPr lang="en-US" smtClean="0"/>
              <a:t>‹#›</a:t>
            </a:fld>
            <a:endParaRPr lang="en-US"/>
          </a:p>
        </p:txBody>
      </p:sp>
    </p:spTree>
    <p:extLst>
      <p:ext uri="{BB962C8B-B14F-4D97-AF65-F5344CB8AC3E}">
        <p14:creationId xmlns:p14="http://schemas.microsoft.com/office/powerpoint/2010/main" val="158113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4C1F0-A1FD-FC4B-9E0B-F235F2CC78A3}"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0FDA-76A1-9B46-94F6-934173A55B23}" type="slidenum">
              <a:rPr lang="en-US" smtClean="0"/>
              <a:t>‹#›</a:t>
            </a:fld>
            <a:endParaRPr lang="en-US"/>
          </a:p>
        </p:txBody>
      </p:sp>
    </p:spTree>
    <p:extLst>
      <p:ext uri="{BB962C8B-B14F-4D97-AF65-F5344CB8AC3E}">
        <p14:creationId xmlns:p14="http://schemas.microsoft.com/office/powerpoint/2010/main" val="31459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4C1F0-A1FD-FC4B-9E0B-F235F2CC78A3}"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0FDA-76A1-9B46-94F6-934173A55B23}" type="slidenum">
              <a:rPr lang="en-US" smtClean="0"/>
              <a:t>‹#›</a:t>
            </a:fld>
            <a:endParaRPr lang="en-US"/>
          </a:p>
        </p:txBody>
      </p:sp>
    </p:spTree>
    <p:extLst>
      <p:ext uri="{BB962C8B-B14F-4D97-AF65-F5344CB8AC3E}">
        <p14:creationId xmlns:p14="http://schemas.microsoft.com/office/powerpoint/2010/main" val="2426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4C1F0-A1FD-FC4B-9E0B-F235F2CC78A3}"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0FDA-76A1-9B46-94F6-934173A55B23}" type="slidenum">
              <a:rPr lang="en-US" smtClean="0"/>
              <a:t>‹#›</a:t>
            </a:fld>
            <a:endParaRPr lang="en-US"/>
          </a:p>
        </p:txBody>
      </p:sp>
    </p:spTree>
    <p:extLst>
      <p:ext uri="{BB962C8B-B14F-4D97-AF65-F5344CB8AC3E}">
        <p14:creationId xmlns:p14="http://schemas.microsoft.com/office/powerpoint/2010/main" val="96862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E4C1F0-A1FD-FC4B-9E0B-F235F2CC78A3}"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0FDA-76A1-9B46-94F6-934173A55B23}" type="slidenum">
              <a:rPr lang="en-US" smtClean="0"/>
              <a:t>‹#›</a:t>
            </a:fld>
            <a:endParaRPr lang="en-US"/>
          </a:p>
        </p:txBody>
      </p:sp>
    </p:spTree>
    <p:extLst>
      <p:ext uri="{BB962C8B-B14F-4D97-AF65-F5344CB8AC3E}">
        <p14:creationId xmlns:p14="http://schemas.microsoft.com/office/powerpoint/2010/main" val="17636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E4C1F0-A1FD-FC4B-9E0B-F235F2CC78A3}"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D0FDA-76A1-9B46-94F6-934173A55B23}" type="slidenum">
              <a:rPr lang="en-US" smtClean="0"/>
              <a:t>‹#›</a:t>
            </a:fld>
            <a:endParaRPr lang="en-US"/>
          </a:p>
        </p:txBody>
      </p:sp>
    </p:spTree>
    <p:extLst>
      <p:ext uri="{BB962C8B-B14F-4D97-AF65-F5344CB8AC3E}">
        <p14:creationId xmlns:p14="http://schemas.microsoft.com/office/powerpoint/2010/main" val="9373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E4C1F0-A1FD-FC4B-9E0B-F235F2CC78A3}" type="datetimeFigureOut">
              <a:rPr lang="en-US" smtClean="0"/>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D0FDA-76A1-9B46-94F6-934173A55B23}" type="slidenum">
              <a:rPr lang="en-US" smtClean="0"/>
              <a:t>‹#›</a:t>
            </a:fld>
            <a:endParaRPr lang="en-US"/>
          </a:p>
        </p:txBody>
      </p:sp>
    </p:spTree>
    <p:extLst>
      <p:ext uri="{BB962C8B-B14F-4D97-AF65-F5344CB8AC3E}">
        <p14:creationId xmlns:p14="http://schemas.microsoft.com/office/powerpoint/2010/main" val="122861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E4C1F0-A1FD-FC4B-9E0B-F235F2CC78A3}" type="datetimeFigureOut">
              <a:rPr lang="en-US" smtClean="0"/>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D0FDA-76A1-9B46-94F6-934173A55B23}" type="slidenum">
              <a:rPr lang="en-US" smtClean="0"/>
              <a:t>‹#›</a:t>
            </a:fld>
            <a:endParaRPr lang="en-US"/>
          </a:p>
        </p:txBody>
      </p:sp>
    </p:spTree>
    <p:extLst>
      <p:ext uri="{BB962C8B-B14F-4D97-AF65-F5344CB8AC3E}">
        <p14:creationId xmlns:p14="http://schemas.microsoft.com/office/powerpoint/2010/main" val="125665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4C1F0-A1FD-FC4B-9E0B-F235F2CC78A3}" type="datetimeFigureOut">
              <a:rPr lang="en-US" smtClean="0"/>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D0FDA-76A1-9B46-94F6-934173A55B23}" type="slidenum">
              <a:rPr lang="en-US" smtClean="0"/>
              <a:t>‹#›</a:t>
            </a:fld>
            <a:endParaRPr lang="en-US"/>
          </a:p>
        </p:txBody>
      </p:sp>
    </p:spTree>
    <p:extLst>
      <p:ext uri="{BB962C8B-B14F-4D97-AF65-F5344CB8AC3E}">
        <p14:creationId xmlns:p14="http://schemas.microsoft.com/office/powerpoint/2010/main" val="5192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4C1F0-A1FD-FC4B-9E0B-F235F2CC78A3}"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D0FDA-76A1-9B46-94F6-934173A55B23}" type="slidenum">
              <a:rPr lang="en-US" smtClean="0"/>
              <a:t>‹#›</a:t>
            </a:fld>
            <a:endParaRPr lang="en-US"/>
          </a:p>
        </p:txBody>
      </p:sp>
    </p:spTree>
    <p:extLst>
      <p:ext uri="{BB962C8B-B14F-4D97-AF65-F5344CB8AC3E}">
        <p14:creationId xmlns:p14="http://schemas.microsoft.com/office/powerpoint/2010/main" val="81474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4C1F0-A1FD-FC4B-9E0B-F235F2CC78A3}"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D0FDA-76A1-9B46-94F6-934173A55B23}" type="slidenum">
              <a:rPr lang="en-US" smtClean="0"/>
              <a:t>‹#›</a:t>
            </a:fld>
            <a:endParaRPr lang="en-US"/>
          </a:p>
        </p:txBody>
      </p:sp>
    </p:spTree>
    <p:extLst>
      <p:ext uri="{BB962C8B-B14F-4D97-AF65-F5344CB8AC3E}">
        <p14:creationId xmlns:p14="http://schemas.microsoft.com/office/powerpoint/2010/main" val="10533807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4C1F0-A1FD-FC4B-9E0B-F235F2CC78A3}" type="datetimeFigureOut">
              <a:rPr lang="en-US" smtClean="0"/>
              <a:t>1/19/17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D0FDA-76A1-9B46-94F6-934173A55B23}" type="slidenum">
              <a:rPr lang="en-US" smtClean="0"/>
              <a:t>‹#›</a:t>
            </a:fld>
            <a:endParaRPr lang="en-US"/>
          </a:p>
        </p:txBody>
      </p:sp>
    </p:spTree>
    <p:extLst>
      <p:ext uri="{BB962C8B-B14F-4D97-AF65-F5344CB8AC3E}">
        <p14:creationId xmlns:p14="http://schemas.microsoft.com/office/powerpoint/2010/main" val="46829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oleObject" Target="Sara's%20Main%20Files/US%20History/Manifest%20Destiny/LP%20-%20Bleeding%20Kansas%202010.doc!OLE_LINK2" TargetMode="Externa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oleObject" Target="Sara's%20Main%20Files/US%20History/Manifest%20Destiny/LP%20-%20Bleeding%20Kansas%202010.doc!OLE_LINK5" TargetMode="External"/><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qZJc7B8xsc" TargetMode="External"/><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1597026" y="381000"/>
            <a:ext cx="8842375" cy="1828800"/>
          </a:xfrm>
        </p:spPr>
        <p:txBody>
          <a:bodyPr>
            <a:normAutofit fontScale="90000"/>
          </a:bodyPr>
          <a:lstStyle/>
          <a:p>
            <a:pPr eaLnBrk="1" hangingPunct="1"/>
            <a:r>
              <a:rPr lang="en-US" altLang="x-none" b="1" u="sng"/>
              <a:t>Today’s Aim</a:t>
            </a:r>
            <a:r>
              <a:rPr lang="en-US" altLang="x-none" b="1"/>
              <a:t>: </a:t>
            </a:r>
            <a:r>
              <a:rPr lang="en-US" altLang="x-none"/>
              <a:t>How did the debate over slavery escalate after 1850?</a:t>
            </a:r>
          </a:p>
        </p:txBody>
      </p:sp>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979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24000" y="0"/>
            <a:ext cx="9144000" cy="755650"/>
          </a:xfrm>
        </p:spPr>
        <p:txBody>
          <a:bodyPr/>
          <a:lstStyle/>
          <a:p>
            <a:pPr eaLnBrk="1" hangingPunct="1"/>
            <a:r>
              <a:rPr lang="en-US" altLang="x-none" b="1" u="sng">
                <a:solidFill>
                  <a:srgbClr val="FF0000"/>
                </a:solidFill>
              </a:rPr>
              <a:t>The Kansas-Nebraska Act of 1854</a:t>
            </a:r>
          </a:p>
        </p:txBody>
      </p:sp>
      <p:sp>
        <p:nvSpPr>
          <p:cNvPr id="3" name="Content Placeholder 2"/>
          <p:cNvSpPr>
            <a:spLocks noGrp="1"/>
          </p:cNvSpPr>
          <p:nvPr>
            <p:ph idx="1"/>
          </p:nvPr>
        </p:nvSpPr>
        <p:spPr>
          <a:xfrm>
            <a:off x="1524000" y="755650"/>
            <a:ext cx="9144000" cy="2000250"/>
          </a:xfrm>
        </p:spPr>
        <p:txBody>
          <a:bodyPr rtlCol="0">
            <a:noAutofit/>
          </a:bodyPr>
          <a:lstStyle/>
          <a:p>
            <a:pPr marL="914400" lvl="2" indent="0">
              <a:spcBef>
                <a:spcPts val="0"/>
              </a:spcBef>
              <a:buNone/>
              <a:defRPr/>
            </a:pPr>
            <a:r>
              <a:rPr lang="en-US" sz="3000" dirty="0"/>
              <a:t>It will:</a:t>
            </a:r>
          </a:p>
          <a:p>
            <a:pPr lvl="2">
              <a:spcBef>
                <a:spcPts val="0"/>
              </a:spcBef>
              <a:buFont typeface="Wingdings" charset="2"/>
              <a:buChar char="Ø"/>
              <a:defRPr/>
            </a:pPr>
            <a:r>
              <a:rPr lang="en-US" sz="3000" dirty="0"/>
              <a:t> </a:t>
            </a:r>
            <a:r>
              <a:rPr lang="en-US" sz="3000" b="1" u="sng" dirty="0">
                <a:solidFill>
                  <a:srgbClr val="FF0000"/>
                </a:solidFill>
              </a:rPr>
              <a:t>REPEAL the Missouri Compromise</a:t>
            </a:r>
            <a:r>
              <a:rPr lang="en-US" sz="3000" dirty="0"/>
              <a:t> </a:t>
            </a:r>
          </a:p>
          <a:p>
            <a:pPr lvl="2">
              <a:spcBef>
                <a:spcPts val="0"/>
              </a:spcBef>
              <a:buFont typeface="Wingdings" charset="2"/>
              <a:buChar char="Ø"/>
              <a:defRPr/>
            </a:pPr>
            <a:r>
              <a:rPr lang="en-US" sz="3000" dirty="0"/>
              <a:t> Have </a:t>
            </a:r>
            <a:r>
              <a:rPr lang="en-US" sz="3000" b="1" u="sng" dirty="0">
                <a:solidFill>
                  <a:srgbClr val="FF0000"/>
                </a:solidFill>
              </a:rPr>
              <a:t>popular sovereignty decide issue of slavery in these 2 territories</a:t>
            </a:r>
          </a:p>
        </p:txBody>
      </p:sp>
      <p:pic>
        <p:nvPicPr>
          <p:cNvPr id="317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2838450"/>
            <a:ext cx="6350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507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Object 2"/>
          <p:cNvGraphicFramePr>
            <a:graphicFrameLocks noChangeAspect="1"/>
          </p:cNvGraphicFramePr>
          <p:nvPr/>
        </p:nvGraphicFramePr>
        <p:xfrm>
          <a:off x="4395788" y="0"/>
          <a:ext cx="6272212" cy="4013200"/>
        </p:xfrm>
        <a:graphic>
          <a:graphicData uri="http://schemas.openxmlformats.org/presentationml/2006/ole">
            <mc:AlternateContent xmlns:mc="http://schemas.openxmlformats.org/markup-compatibility/2006">
              <mc:Choice xmlns:v="urn:schemas-microsoft-com:vml" Requires="v">
                <p:oleObj spid="_x0000_s17409" name="Document" r:id="rId3" imgW="9523810" imgH="6095238" progId="Word.Document.12">
                  <p:link updateAutomatic="1"/>
                </p:oleObj>
              </mc:Choice>
              <mc:Fallback>
                <p:oleObj name="Document" r:id="rId3" imgW="9523810" imgH="6095238"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788" y="0"/>
                        <a:ext cx="6272212"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4259264"/>
            <a:ext cx="268605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889376" y="3776663"/>
            <a:ext cx="67786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a:spcBef>
                <a:spcPct val="20000"/>
              </a:spcBef>
              <a:buFont typeface="Arial" charset="0"/>
              <a:buChar char="–"/>
              <a:defRPr sz="2800">
                <a:solidFill>
                  <a:schemeClr val="tx1"/>
                </a:solidFill>
                <a:latin typeface="Calibri" charset="0"/>
                <a:ea typeface="ＭＳ Ｐゴシック" charset="-128"/>
              </a:defRPr>
            </a:lvl2pPr>
            <a:lvl3pPr>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1371600" lvl="2" indent="-457200">
              <a:spcBef>
                <a:spcPct val="0"/>
              </a:spcBef>
              <a:buFont typeface="+mj-lt"/>
              <a:buAutoNum type="arabicPeriod"/>
              <a:defRPr/>
            </a:pPr>
            <a:endParaRPr lang="en-US" altLang="x-none" dirty="0">
              <a:latin typeface="Arial" charset="0"/>
            </a:endParaRPr>
          </a:p>
          <a:p>
            <a:pPr marL="914400" lvl="1" indent="-457200">
              <a:spcBef>
                <a:spcPct val="0"/>
              </a:spcBef>
              <a:buFont typeface="+mj-lt"/>
              <a:buAutoNum type="arabicPeriod"/>
              <a:defRPr/>
            </a:pPr>
            <a:r>
              <a:rPr lang="en-US" altLang="x-none" sz="2400" dirty="0">
                <a:latin typeface="Arial" charset="0"/>
              </a:rPr>
              <a:t>Populate Kansas to spur the building of the transcontinental railroad through Illinois</a:t>
            </a:r>
          </a:p>
          <a:p>
            <a:pPr marL="914400" lvl="1" indent="-457200">
              <a:spcBef>
                <a:spcPct val="0"/>
              </a:spcBef>
              <a:buFont typeface="+mj-lt"/>
              <a:buAutoNum type="arabicPeriod"/>
              <a:defRPr/>
            </a:pPr>
            <a:r>
              <a:rPr lang="en-US" altLang="x-none" sz="2400" dirty="0">
                <a:latin typeface="Arial" charset="0"/>
              </a:rPr>
              <a:t>Gain Southern support for his Presidential ambitions</a:t>
            </a:r>
          </a:p>
          <a:p>
            <a:pPr marL="914400" lvl="1" indent="-457200">
              <a:spcBef>
                <a:spcPct val="0"/>
              </a:spcBef>
              <a:buFont typeface="+mj-lt"/>
              <a:buAutoNum type="arabicPeriod"/>
              <a:defRPr/>
            </a:pPr>
            <a:r>
              <a:rPr lang="en-US" altLang="x-none" sz="2400" dirty="0">
                <a:latin typeface="Arial" charset="0"/>
              </a:rPr>
              <a:t>Believed slavery unlikely to take hold in the climate</a:t>
            </a:r>
          </a:p>
          <a:p>
            <a:pPr lvl="1" eaLnBrk="1" hangingPunct="1">
              <a:spcBef>
                <a:spcPct val="0"/>
              </a:spcBef>
              <a:defRPr/>
            </a:pPr>
            <a:endParaRPr lang="en-US" altLang="x-none" sz="1800" dirty="0">
              <a:latin typeface="Arial" charset="0"/>
            </a:endParaRPr>
          </a:p>
          <a:p>
            <a:pPr eaLnBrk="1" hangingPunct="1">
              <a:spcBef>
                <a:spcPct val="0"/>
              </a:spcBef>
              <a:buFontTx/>
              <a:buNone/>
              <a:defRPr/>
            </a:pPr>
            <a:endParaRPr lang="en-US" altLang="x-none" sz="1800" dirty="0">
              <a:latin typeface="Arial" charset="0"/>
            </a:endParaRPr>
          </a:p>
        </p:txBody>
      </p:sp>
      <p:sp>
        <p:nvSpPr>
          <p:cNvPr id="32772" name="TextBox 6"/>
          <p:cNvSpPr txBox="1">
            <a:spLocks noChangeArrowheads="1"/>
          </p:cNvSpPr>
          <p:nvPr/>
        </p:nvSpPr>
        <p:spPr bwMode="auto">
          <a:xfrm>
            <a:off x="1524000" y="1781175"/>
            <a:ext cx="26622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3600" b="1">
                <a:solidFill>
                  <a:srgbClr val="FF0000"/>
                </a:solidFill>
                <a:latin typeface="Arial" charset="0"/>
              </a:rPr>
              <a:t>Stephen Douglas’ Motives?</a:t>
            </a:r>
          </a:p>
        </p:txBody>
      </p:sp>
      <p:pic>
        <p:nvPicPr>
          <p:cNvPr id="32773"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2863"/>
            <a:ext cx="1531938"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353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000"/>
                                        <p:tgtEl>
                                          <p:spTgt spid="6">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2000"/>
                                        <p:tgtEl>
                                          <p:spTgt spid="6">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698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7" name="Object 2"/>
          <p:cNvGraphicFramePr>
            <a:graphicFrameLocks noChangeAspect="1"/>
          </p:cNvGraphicFramePr>
          <p:nvPr/>
        </p:nvGraphicFramePr>
        <p:xfrm>
          <a:off x="4794250" y="274639"/>
          <a:ext cx="5416550" cy="5976937"/>
        </p:xfrm>
        <a:graphic>
          <a:graphicData uri="http://schemas.openxmlformats.org/presentationml/2006/ole">
            <mc:AlternateContent xmlns:mc="http://schemas.openxmlformats.org/markup-compatibility/2006">
              <mc:Choice xmlns:v="urn:schemas-microsoft-com:vml" Requires="v">
                <p:oleObj spid="_x0000_s19457" name="Document" r:id="rId3" imgW="8584127" imgH="9473016" progId="Word.Document.12">
                  <p:link updateAutomatic="1"/>
                </p:oleObj>
              </mc:Choice>
              <mc:Fallback>
                <p:oleObj name="Document" r:id="rId3" imgW="8584127" imgH="9473016"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0" y="274639"/>
                        <a:ext cx="5416550" cy="597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 name="TextBox 8"/>
          <p:cNvSpPr txBox="1">
            <a:spLocks noChangeArrowheads="1"/>
          </p:cNvSpPr>
          <p:nvPr/>
        </p:nvSpPr>
        <p:spPr bwMode="auto">
          <a:xfrm>
            <a:off x="5999164" y="6262688"/>
            <a:ext cx="3101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1800" b="1">
                <a:latin typeface="Arial" charset="0"/>
              </a:rPr>
              <a:t>First elections in Kansas</a:t>
            </a:r>
          </a:p>
          <a:p>
            <a:pPr eaLnBrk="1" hangingPunct="1">
              <a:spcBef>
                <a:spcPct val="0"/>
              </a:spcBef>
              <a:buFontTx/>
              <a:buNone/>
            </a:pPr>
            <a:endParaRPr lang="en-US" altLang="x-none" sz="1800">
              <a:latin typeface="Arial" charset="0"/>
            </a:endParaRPr>
          </a:p>
        </p:txBody>
      </p:sp>
      <p:sp>
        <p:nvSpPr>
          <p:cNvPr id="10" name="TextBox 9"/>
          <p:cNvSpPr txBox="1">
            <a:spLocks noChangeArrowheads="1"/>
          </p:cNvSpPr>
          <p:nvPr/>
        </p:nvSpPr>
        <p:spPr bwMode="auto">
          <a:xfrm>
            <a:off x="1743076" y="274639"/>
            <a:ext cx="30210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1600">
                <a:latin typeface="Arial" charset="0"/>
              </a:rPr>
              <a:t> &gt; </a:t>
            </a:r>
            <a:r>
              <a:rPr lang="en-US" altLang="x-none" sz="1600" b="1">
                <a:latin typeface="Arial" charset="0"/>
              </a:rPr>
              <a:t>Free State  settlers </a:t>
            </a:r>
            <a:r>
              <a:rPr lang="en-US" altLang="x-none" sz="1600">
                <a:latin typeface="Arial" charset="0"/>
              </a:rPr>
              <a:t>– part of Free Soil Movement which demanded “Free territory for Free White People” (most were not abolitionists, but anti-plantation and just anti-black)</a:t>
            </a:r>
          </a:p>
        </p:txBody>
      </p:sp>
      <p:sp>
        <p:nvSpPr>
          <p:cNvPr id="11" name="TextBox 10"/>
          <p:cNvSpPr txBox="1">
            <a:spLocks noChangeArrowheads="1"/>
          </p:cNvSpPr>
          <p:nvPr/>
        </p:nvSpPr>
        <p:spPr bwMode="auto">
          <a:xfrm>
            <a:off x="1743076" y="4933951"/>
            <a:ext cx="30210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1800" b="1">
                <a:latin typeface="Arial" charset="0"/>
              </a:rPr>
              <a:t>&gt; Missourians</a:t>
            </a:r>
            <a:r>
              <a:rPr lang="en-US" altLang="x-none" sz="1800">
                <a:latin typeface="Arial" charset="0"/>
              </a:rPr>
              <a:t> – </a:t>
            </a:r>
            <a:r>
              <a:rPr lang="en-US" altLang="x-none" sz="1800" b="1">
                <a:solidFill>
                  <a:srgbClr val="FF0000"/>
                </a:solidFill>
                <a:latin typeface="Arial" charset="0"/>
              </a:rPr>
              <a:t>poured over borders to sway the ballots in favor of pro-slavery legislation and officials </a:t>
            </a:r>
            <a:r>
              <a:rPr lang="en-US" altLang="x-none" sz="1800">
                <a:latin typeface="Arial" charset="0"/>
              </a:rPr>
              <a:t>(</a:t>
            </a:r>
            <a:r>
              <a:rPr lang="en-US" altLang="x-none" sz="1800" b="1" u="sng">
                <a:solidFill>
                  <a:srgbClr val="FF0000"/>
                </a:solidFill>
                <a:latin typeface="Arial" charset="0"/>
              </a:rPr>
              <a:t>Border Ruffians</a:t>
            </a:r>
            <a:r>
              <a:rPr lang="en-US" altLang="x-none" sz="1800">
                <a:latin typeface="Arial" charset="0"/>
              </a:rPr>
              <a:t>)</a:t>
            </a:r>
            <a:endParaRPr lang="en-US" altLang="x-none" sz="1800" b="1">
              <a:latin typeface="Arial" charset="0"/>
            </a:endParaRPr>
          </a:p>
        </p:txBody>
      </p:sp>
      <p:sp>
        <p:nvSpPr>
          <p:cNvPr id="12" name="TextBox 11"/>
          <p:cNvSpPr txBox="1">
            <a:spLocks noChangeArrowheads="1"/>
          </p:cNvSpPr>
          <p:nvPr/>
        </p:nvSpPr>
        <p:spPr bwMode="auto">
          <a:xfrm>
            <a:off x="1617663" y="2097088"/>
            <a:ext cx="32702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1800">
                <a:latin typeface="Arial" charset="0"/>
              </a:rPr>
              <a:t>Kansas  - the capital was in Topeka…..the pro-slavery settlers set up an alternate capital in Lecompton, Kansas which was recognized by the federal govt. as the legitimate govt, despite the fact that most settlers were Free Staters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5200" y="263525"/>
            <a:ext cx="58928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912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584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nodeType="clickEffect">
                                  <p:stCondLst>
                                    <p:cond delay="0"/>
                                  </p:stCondLst>
                                  <p:childTnLst>
                                    <p:animEffect transition="out" filter="blinds(horizontal)">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589588" y="2020889"/>
            <a:ext cx="50784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pPr>
            <a:r>
              <a:rPr lang="en-US" altLang="x-none" sz="2700">
                <a:latin typeface="Arial" charset="0"/>
              </a:rPr>
              <a:t>Leads to “</a:t>
            </a:r>
            <a:r>
              <a:rPr lang="en-US" altLang="x-none" sz="2700" b="1" u="sng">
                <a:solidFill>
                  <a:srgbClr val="FF0000"/>
                </a:solidFill>
                <a:latin typeface="Arial" charset="0"/>
              </a:rPr>
              <a:t>Bleeding Kansas</a:t>
            </a:r>
            <a:r>
              <a:rPr lang="en-US" altLang="x-none" sz="2700">
                <a:latin typeface="Arial" charset="0"/>
              </a:rPr>
              <a:t>”</a:t>
            </a:r>
          </a:p>
          <a:p>
            <a:pPr>
              <a:spcBef>
                <a:spcPct val="0"/>
              </a:spcBef>
            </a:pPr>
            <a:r>
              <a:rPr lang="en-US" altLang="x-none" sz="2700">
                <a:latin typeface="Arial" charset="0"/>
              </a:rPr>
              <a:t>Pro-Slavery and Anti-Slavery forces rush to Kansas for the vote = </a:t>
            </a:r>
            <a:r>
              <a:rPr lang="en-US" altLang="x-none" sz="2700" b="1">
                <a:latin typeface="Arial" charset="0"/>
              </a:rPr>
              <a:t>“</a:t>
            </a:r>
            <a:r>
              <a:rPr lang="en-US" altLang="x-none" sz="2700" b="1" u="sng">
                <a:solidFill>
                  <a:srgbClr val="FF0000"/>
                </a:solidFill>
                <a:latin typeface="Arial" charset="0"/>
              </a:rPr>
              <a:t>Mini Civil War</a:t>
            </a:r>
            <a:r>
              <a:rPr lang="en-US" altLang="x-none" sz="2700" b="1">
                <a:latin typeface="Arial" charset="0"/>
              </a:rPr>
              <a:t>”</a:t>
            </a:r>
          </a:p>
        </p:txBody>
      </p:sp>
      <p:sp>
        <p:nvSpPr>
          <p:cNvPr id="4" name="Rectangle 3"/>
          <p:cNvSpPr/>
          <p:nvPr/>
        </p:nvSpPr>
        <p:spPr>
          <a:xfrm>
            <a:off x="1524000" y="19050"/>
            <a:ext cx="7737136" cy="1815882"/>
          </a:xfrm>
          <a:prstGeom prst="rect">
            <a:avLst/>
          </a:prstGeom>
          <a:solidFill>
            <a:srgbClr val="FFFF00"/>
          </a:solidFill>
        </p:spPr>
        <p:txBody>
          <a:bodyPr>
            <a:spAutoFit/>
          </a:bodyPr>
          <a:lstStyle/>
          <a:p>
            <a:pPr>
              <a:defRPr/>
            </a:pP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rPr>
              <a:t>While you watch: </a:t>
            </a:r>
          </a:p>
          <a:p>
            <a:pPr marL="514350" indent="-514350">
              <a:buFontTx/>
              <a:buAutoNum type="arabicPeriod"/>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were the immediate results of the Kansas-Nebraska Act?</a:t>
            </a:r>
          </a:p>
          <a:p>
            <a:pPr marL="514350" indent="-514350">
              <a:buFontTx/>
              <a:buAutoNum type="arabicPeriod"/>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was “Bleeding Kansas”?</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664" y="3960813"/>
            <a:ext cx="314007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921897" y="180723"/>
            <a:ext cx="1197636" cy="553998"/>
          </a:xfrm>
          <a:prstGeom prst="rect">
            <a:avLst/>
          </a:prstGeom>
          <a:noFill/>
        </p:spPr>
        <p:txBody>
          <a:bodyPr wrap="none">
            <a:spAutoFit/>
          </a:bodyPr>
          <a:lstStyle/>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VIDEO</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845" name="TextBox 10"/>
          <p:cNvSpPr txBox="1">
            <a:spLocks noChangeArrowheads="1"/>
          </p:cNvSpPr>
          <p:nvPr/>
        </p:nvSpPr>
        <p:spPr bwMode="auto">
          <a:xfrm>
            <a:off x="6448425" y="30114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x-none" altLang="x-none" sz="1800">
              <a:latin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0375" y="3775076"/>
            <a:ext cx="471805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524001" y="1927225"/>
            <a:ext cx="34337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1800">
                <a:latin typeface="Arial" charset="0"/>
              </a:rPr>
              <a:t>Several attacks during this time, primarily of proslavery against Free State men. People were tarred and feathered, kidnapped, killed. But now the violence escalated. </a:t>
            </a:r>
          </a:p>
        </p:txBody>
      </p:sp>
      <p:sp>
        <p:nvSpPr>
          <p:cNvPr id="7" name="Right Arrow 6"/>
          <p:cNvSpPr>
            <a:spLocks noChangeArrowheads="1"/>
          </p:cNvSpPr>
          <p:nvPr/>
        </p:nvSpPr>
        <p:spPr bwMode="auto">
          <a:xfrm>
            <a:off x="4957764" y="2805114"/>
            <a:ext cx="752475" cy="574675"/>
          </a:xfrm>
          <a:prstGeom prst="rightArrow">
            <a:avLst>
              <a:gd name="adj1" fmla="val 50000"/>
              <a:gd name="adj2" fmla="val 50018"/>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endParaRPr>
          </a:p>
        </p:txBody>
      </p:sp>
    </p:spTree>
    <p:extLst>
      <p:ext uri="{BB962C8B-B14F-4D97-AF65-F5344CB8AC3E}">
        <p14:creationId xmlns:p14="http://schemas.microsoft.com/office/powerpoint/2010/main" val="2006775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8851" y="0"/>
            <a:ext cx="6330131" cy="707886"/>
          </a:xfrm>
          <a:prstGeom prst="rect">
            <a:avLst/>
          </a:prstGeom>
          <a:solidFill>
            <a:srgbClr val="FFFF00"/>
          </a:solid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TWO </a:t>
            </a:r>
            <a:r>
              <a:rPr lang="en-US" sz="4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 PARTIES EMERGE!</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684338" y="2046288"/>
            <a:ext cx="4170362" cy="2894012"/>
          </a:xfrm>
          <a:prstGeom prst="rect">
            <a:avLst/>
          </a:prstGeom>
          <a:noFill/>
        </p:spPr>
        <p:txBody>
          <a:bodyPr>
            <a:spAutoFit/>
          </a:bodyPr>
          <a:lstStyle/>
          <a:p>
            <a:pPr>
              <a:defRPr/>
            </a:pPr>
            <a:r>
              <a:rPr lang="en-US" sz="2600" dirty="0"/>
              <a:t>The </a:t>
            </a:r>
            <a:r>
              <a:rPr lang="en-US" sz="2600" i="1" dirty="0"/>
              <a:t>TEMPORARY</a:t>
            </a:r>
            <a:r>
              <a:rPr lang="en-US" sz="2600" dirty="0"/>
              <a:t> one:</a:t>
            </a:r>
          </a:p>
          <a:p>
            <a:pPr>
              <a:defRPr/>
            </a:pPr>
            <a:r>
              <a:rPr lang="en-US" sz="2600" b="1" u="sng" dirty="0">
                <a:solidFill>
                  <a:srgbClr val="FF0000"/>
                </a:solidFill>
              </a:rPr>
              <a:t>Know-Nothing Party</a:t>
            </a:r>
            <a:r>
              <a:rPr lang="en-US" sz="2600" dirty="0"/>
              <a:t> (“I know nothing” to political questions)</a:t>
            </a:r>
          </a:p>
          <a:p>
            <a:pPr marL="285750" indent="-285750">
              <a:buFont typeface="Wingdings" charset="2"/>
              <a:buChar char="Ø"/>
              <a:defRPr/>
            </a:pPr>
            <a:r>
              <a:rPr lang="en-US" sz="2600" dirty="0"/>
              <a:t> </a:t>
            </a:r>
            <a:r>
              <a:rPr lang="en-US" sz="2600" b="1" u="sng" dirty="0">
                <a:solidFill>
                  <a:srgbClr val="FF0000"/>
                </a:solidFill>
              </a:rPr>
              <a:t>NATIVIST opposition to immigrant Catholics entering cities</a:t>
            </a:r>
          </a:p>
        </p:txBody>
      </p:sp>
      <p:pic>
        <p:nvPicPr>
          <p:cNvPr id="3789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0238" y="898526"/>
            <a:ext cx="4957762"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148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8851" y="-49073"/>
            <a:ext cx="6330131" cy="707886"/>
          </a:xfrm>
          <a:prstGeom prst="rect">
            <a:avLst/>
          </a:prstGeom>
          <a:solidFill>
            <a:srgbClr val="FFFF00"/>
          </a:solid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TWO </a:t>
            </a:r>
            <a:r>
              <a:rPr lang="en-US" sz="4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 PARTIES EMERGE!</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716088" y="900114"/>
            <a:ext cx="7764462" cy="2092881"/>
          </a:xfrm>
          <a:prstGeom prst="rect">
            <a:avLst/>
          </a:prstGeom>
          <a:noFill/>
        </p:spPr>
        <p:txBody>
          <a:bodyPr>
            <a:spAutoFit/>
          </a:bodyPr>
          <a:lstStyle/>
          <a:p>
            <a:pPr>
              <a:defRPr/>
            </a:pPr>
            <a:r>
              <a:rPr lang="en-US" sz="2600" dirty="0"/>
              <a:t>The </a:t>
            </a:r>
            <a:r>
              <a:rPr lang="en-US" sz="2600" i="1" dirty="0"/>
              <a:t>PERMANENT </a:t>
            </a:r>
            <a:r>
              <a:rPr lang="en-US" sz="2600" dirty="0"/>
              <a:t>one:</a:t>
            </a:r>
          </a:p>
          <a:p>
            <a:pPr>
              <a:defRPr/>
            </a:pPr>
            <a:r>
              <a:rPr lang="en-US" sz="2600" b="1" u="sng" dirty="0">
                <a:solidFill>
                  <a:srgbClr val="FF0000"/>
                </a:solidFill>
              </a:rPr>
              <a:t>Republican Party</a:t>
            </a:r>
          </a:p>
          <a:p>
            <a:pPr marL="457200" indent="-457200">
              <a:buFont typeface="Wingdings" charset="2"/>
              <a:buChar char="Ø"/>
              <a:defRPr/>
            </a:pPr>
            <a:r>
              <a:rPr lang="en-US" sz="2600" dirty="0" err="1"/>
              <a:t>Freesoilers</a:t>
            </a:r>
            <a:r>
              <a:rPr lang="en-US" sz="2600" dirty="0"/>
              <a:t>/antislavery </a:t>
            </a:r>
          </a:p>
          <a:p>
            <a:pPr marL="457200" indent="-457200">
              <a:buFont typeface="Wingdings" charset="2"/>
              <a:buChar char="Ø"/>
              <a:defRPr/>
            </a:pPr>
            <a:r>
              <a:rPr lang="en-US" sz="2600" b="1" u="sng" dirty="0">
                <a:solidFill>
                  <a:srgbClr val="FF0000"/>
                </a:solidFill>
              </a:rPr>
              <a:t>OPPOSE the spread of slavery in the territories</a:t>
            </a:r>
            <a:endParaRPr lang="en-US" sz="2600" dirty="0">
              <a:solidFill>
                <a:srgbClr val="FF0000"/>
              </a:solidFill>
            </a:endParaRPr>
          </a:p>
          <a:p>
            <a:pPr marL="457200" indent="-457200">
              <a:buFont typeface="Wingdings" charset="2"/>
              <a:buChar char="Ø"/>
              <a:defRPr/>
            </a:pPr>
            <a:r>
              <a:rPr lang="en-US" sz="2600" b="1" u="sng" dirty="0">
                <a:solidFill>
                  <a:srgbClr val="FF0000"/>
                </a:solidFill>
              </a:rPr>
              <a:t>Did NOT want to end slavery itself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65614"/>
            <a:ext cx="521493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21336" y="6304002"/>
            <a:ext cx="2778389" cy="553998"/>
          </a:xfrm>
          <a:prstGeom prst="rect">
            <a:avLst/>
          </a:prstGeom>
          <a:noFill/>
        </p:spPr>
        <p:txBody>
          <a:bodyPr wrap="none">
            <a:spAutoFit/>
          </a:bodyPr>
          <a:lstStyle/>
          <a:p>
            <a:pPr algn="ctr">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Wisconsin, 1854</a:t>
            </a:r>
          </a:p>
        </p:txBody>
      </p:sp>
      <p:sp>
        <p:nvSpPr>
          <p:cNvPr id="6" name="Rounded Rectangular Callout 5"/>
          <p:cNvSpPr>
            <a:spLocks noChangeArrowheads="1"/>
          </p:cNvSpPr>
          <p:nvPr/>
        </p:nvSpPr>
        <p:spPr bwMode="auto">
          <a:xfrm>
            <a:off x="6416676" y="3544888"/>
            <a:ext cx="4106863" cy="2017712"/>
          </a:xfrm>
          <a:prstGeom prst="wedgeRoundRectCallout">
            <a:avLst>
              <a:gd name="adj1" fmla="val -60676"/>
              <a:gd name="adj2" fmla="val 79204"/>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endParaRPr>
          </a:p>
        </p:txBody>
      </p:sp>
      <p:sp>
        <p:nvSpPr>
          <p:cNvPr id="7" name="TextBox 6"/>
          <p:cNvSpPr txBox="1">
            <a:spLocks noChangeArrowheads="1"/>
          </p:cNvSpPr>
          <p:nvPr/>
        </p:nvSpPr>
        <p:spPr bwMode="auto">
          <a:xfrm>
            <a:off x="6738939" y="3786189"/>
            <a:ext cx="357663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US" altLang="x-none" sz="2600" b="1">
                <a:solidFill>
                  <a:schemeClr val="bg1"/>
                </a:solidFill>
                <a:latin typeface="Arial" charset="0"/>
              </a:rPr>
              <a:t>“Let’s REPEAL </a:t>
            </a:r>
          </a:p>
          <a:p>
            <a:pPr algn="ctr">
              <a:spcBef>
                <a:spcPct val="0"/>
              </a:spcBef>
              <a:buFontTx/>
              <a:buNone/>
            </a:pPr>
            <a:r>
              <a:rPr lang="en-US" altLang="x-none" sz="2600" b="1">
                <a:solidFill>
                  <a:schemeClr val="bg1"/>
                </a:solidFill>
                <a:latin typeface="Arial" charset="0"/>
              </a:rPr>
              <a:t>BOTH the Kansas-Nebraska Act and the Fugitive Slave Law!”</a:t>
            </a:r>
          </a:p>
        </p:txBody>
      </p:sp>
    </p:spTree>
    <p:extLst>
      <p:ext uri="{BB962C8B-B14F-4D97-AF65-F5344CB8AC3E}">
        <p14:creationId xmlns:p14="http://schemas.microsoft.com/office/powerpoint/2010/main" val="1491581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1"/>
            <a:ext cx="9144000" cy="1169551"/>
          </a:xfrm>
          <a:prstGeom prst="rect">
            <a:avLst/>
          </a:prstGeom>
          <a:noFill/>
        </p:spPr>
        <p:txBody>
          <a:bodyPr>
            <a:spAutoFit/>
          </a:bodyPr>
          <a:lstStyle/>
          <a:p>
            <a:pPr algn="ctr">
              <a:defRPr/>
            </a:pPr>
            <a:r>
              <a:rPr lang="en-US" sz="35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REMEMBER</a:t>
            </a:r>
            <a:r>
              <a:rPr lang="en-US" sz="35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How did northern abolitionists react to the Fugitive Slave Act? </a:t>
            </a:r>
          </a:p>
        </p:txBody>
      </p:sp>
      <p:sp>
        <p:nvSpPr>
          <p:cNvPr id="3" name="Rectangle 2"/>
          <p:cNvSpPr/>
          <p:nvPr/>
        </p:nvSpPr>
        <p:spPr>
          <a:xfrm>
            <a:off x="1523168" y="2133601"/>
            <a:ext cx="9170233" cy="3323987"/>
          </a:xfrm>
          <a:prstGeom prst="rect">
            <a:avLst/>
          </a:prstGeom>
          <a:solidFill>
            <a:srgbClr val="FFC000"/>
          </a:solidFill>
        </p:spPr>
        <p:txBody>
          <a:bodyPr>
            <a:spAutoFit/>
          </a:bodyPr>
          <a:lstStyle/>
          <a:p>
            <a:pPr algn="ctr">
              <a:defRPr/>
            </a:pPr>
            <a:r>
              <a:rPr lang="en-US" sz="3000" b="1" spc="50" dirty="0">
                <a:ln w="9525" cmpd="sng">
                  <a:solidFill>
                    <a:schemeClr val="accent1"/>
                  </a:solidFill>
                  <a:prstDash val="solid"/>
                </a:ln>
                <a:effectLst>
                  <a:glow rad="38100">
                    <a:schemeClr val="accent1">
                      <a:alpha val="40000"/>
                    </a:schemeClr>
                  </a:glow>
                </a:effectLst>
              </a:rPr>
              <a:t>“My house is my castle...If any man approaches that house in search of a slave – I care not who he may be, whether constable or sheriff...</a:t>
            </a:r>
          </a:p>
          <a:p>
            <a:pPr algn="ctr">
              <a:defRPr/>
            </a:pPr>
            <a:endParaRPr lang="en-US" sz="3000" b="1" spc="50" dirty="0">
              <a:ln w="9525" cmpd="sng">
                <a:solidFill>
                  <a:schemeClr val="accent1"/>
                </a:solidFill>
                <a:prstDash val="solid"/>
              </a:ln>
              <a:effectLst>
                <a:glow rad="38100">
                  <a:schemeClr val="accent1">
                    <a:alpha val="40000"/>
                  </a:schemeClr>
                </a:glow>
              </a:effectLst>
            </a:endParaRPr>
          </a:p>
          <a:p>
            <a:pPr algn="ctr">
              <a:defRPr/>
            </a:pPr>
            <a:r>
              <a:rPr lang="en-US" sz="3000" b="1" spc="50" dirty="0">
                <a:ln w="9525" cmpd="sng">
                  <a:solidFill>
                    <a:schemeClr val="accent1"/>
                  </a:solidFill>
                  <a:prstDash val="solid"/>
                </a:ln>
                <a:effectLst>
                  <a:glow rad="38100">
                    <a:schemeClr val="accent1">
                      <a:alpha val="40000"/>
                    </a:schemeClr>
                  </a:glow>
                </a:effectLst>
              </a:rPr>
              <a:t>“</a:t>
            </a:r>
            <a:r>
              <a:rPr lang="mr-IN" sz="3000" b="1" spc="50" dirty="0">
                <a:ln w="9525" cmpd="sng">
                  <a:solidFill>
                    <a:schemeClr val="accent1"/>
                  </a:solidFill>
                  <a:prstDash val="solid"/>
                </a:ln>
                <a:effectLst>
                  <a:glow rad="38100">
                    <a:schemeClr val="accent1">
                      <a:alpha val="40000"/>
                    </a:schemeClr>
                  </a:glow>
                </a:effectLst>
              </a:rPr>
              <a:t>…</a:t>
            </a:r>
            <a:r>
              <a:rPr lang="en-US" sz="3000" b="1" spc="50" dirty="0">
                <a:ln w="9525" cmpd="sng">
                  <a:solidFill>
                    <a:schemeClr val="accent1"/>
                  </a:solidFill>
                  <a:prstDash val="solid"/>
                </a:ln>
                <a:effectLst>
                  <a:glow rad="38100">
                    <a:schemeClr val="accent1">
                      <a:alpha val="40000"/>
                    </a:schemeClr>
                  </a:glow>
                </a:effectLst>
              </a:rPr>
              <a:t>if he crosses the threshold of my door, and I do not lay him in a lifeless corpse at my feet, I hope the grave may refuse my body...”</a:t>
            </a:r>
          </a:p>
        </p:txBody>
      </p:sp>
    </p:spTree>
    <p:extLst>
      <p:ext uri="{BB962C8B-B14F-4D97-AF65-F5344CB8AC3E}">
        <p14:creationId xmlns:p14="http://schemas.microsoft.com/office/powerpoint/2010/main" val="1091235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981200" y="0"/>
            <a:ext cx="8229600" cy="533400"/>
          </a:xfrm>
        </p:spPr>
        <p:txBody>
          <a:bodyPr>
            <a:normAutofit fontScale="90000"/>
          </a:bodyPr>
          <a:lstStyle/>
          <a:p>
            <a:r>
              <a:rPr lang="en-US" altLang="x-none" b="1" i="1" u="sng"/>
              <a:t>Abolitionist Voices Grow Louder</a:t>
            </a:r>
          </a:p>
        </p:txBody>
      </p:sp>
      <p:sp>
        <p:nvSpPr>
          <p:cNvPr id="3" name="Content Placeholder 2"/>
          <p:cNvSpPr>
            <a:spLocks noGrp="1"/>
          </p:cNvSpPr>
          <p:nvPr>
            <p:ph idx="1"/>
          </p:nvPr>
        </p:nvSpPr>
        <p:spPr>
          <a:xfrm>
            <a:off x="1530350" y="533400"/>
            <a:ext cx="4870450" cy="6324600"/>
          </a:xfrm>
        </p:spPr>
        <p:txBody>
          <a:bodyPr/>
          <a:lstStyle/>
          <a:p>
            <a:pPr marL="0" indent="0">
              <a:buNone/>
              <a:defRPr/>
            </a:pPr>
            <a:r>
              <a:rPr lang="en-US" sz="3000" dirty="0"/>
              <a:t>Many attempts to protect free blacks in the north in response to the Fugitive Slave Act:</a:t>
            </a:r>
          </a:p>
          <a:p>
            <a:pPr>
              <a:defRPr/>
            </a:pPr>
            <a:r>
              <a:rPr lang="en-US" sz="3000" b="1" u="sng" dirty="0">
                <a:solidFill>
                  <a:srgbClr val="FF0000"/>
                </a:solidFill>
              </a:rPr>
              <a:t>Harriet Beecher Stowe</a:t>
            </a:r>
            <a:r>
              <a:rPr lang="en-US" sz="3000" b="1" dirty="0"/>
              <a:t> </a:t>
            </a:r>
            <a:r>
              <a:rPr lang="en-US" sz="3000" dirty="0"/>
              <a:t>writes </a:t>
            </a:r>
          </a:p>
          <a:p>
            <a:pPr marL="0" indent="0">
              <a:buNone/>
              <a:defRPr/>
            </a:pPr>
            <a:r>
              <a:rPr lang="en-US" sz="3000" dirty="0"/>
              <a:t>   “</a:t>
            </a:r>
            <a:r>
              <a:rPr lang="en-US" sz="3000" b="1" i="1" u="sng" dirty="0">
                <a:solidFill>
                  <a:srgbClr val="FF0000"/>
                </a:solidFill>
              </a:rPr>
              <a:t>Uncle Tom’s Cabin</a:t>
            </a:r>
            <a:r>
              <a:rPr lang="en-US" sz="3000" dirty="0"/>
              <a:t>” (1852)</a:t>
            </a:r>
          </a:p>
          <a:p>
            <a:pPr lvl="1">
              <a:defRPr/>
            </a:pPr>
            <a:r>
              <a:rPr lang="en-US" sz="3000" dirty="0"/>
              <a:t>Exposes horrors of slavery</a:t>
            </a:r>
          </a:p>
          <a:p>
            <a:pPr lvl="1">
              <a:defRPr/>
            </a:pPr>
            <a:r>
              <a:rPr lang="en-US" sz="3000" dirty="0"/>
              <a:t>300,000 copies in 1</a:t>
            </a:r>
            <a:r>
              <a:rPr lang="en-US" sz="3000" baseline="30000" dirty="0"/>
              <a:t>st</a:t>
            </a:r>
            <a:r>
              <a:rPr lang="en-US" sz="3000" dirty="0"/>
              <a:t> year!</a:t>
            </a:r>
          </a:p>
          <a:p>
            <a:pPr lvl="1">
              <a:defRPr/>
            </a:pPr>
            <a:r>
              <a:rPr lang="en-US" sz="3000" b="1" u="sng" dirty="0">
                <a:solidFill>
                  <a:srgbClr val="FF0000"/>
                </a:solidFill>
              </a:rPr>
              <a:t>South bans the book!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539" y="674688"/>
            <a:ext cx="20081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630613"/>
            <a:ext cx="19939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726" y="681038"/>
            <a:ext cx="194627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2301" y="3379789"/>
            <a:ext cx="24542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724026"/>
            <a:ext cx="91440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75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798" y="38100"/>
            <a:ext cx="4244624"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Powerful Story</a:t>
            </a:r>
          </a:p>
        </p:txBody>
      </p:sp>
      <p:sp>
        <p:nvSpPr>
          <p:cNvPr id="20482" name="Rectangle 3"/>
          <p:cNvSpPr txBox="1">
            <a:spLocks noChangeArrowheads="1"/>
          </p:cNvSpPr>
          <p:nvPr/>
        </p:nvSpPr>
        <p:spPr bwMode="auto">
          <a:xfrm>
            <a:off x="1663700" y="758826"/>
            <a:ext cx="462915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lnSpc>
                <a:spcPct val="90000"/>
              </a:lnSpc>
              <a:buFont typeface="Arial" charset="0"/>
              <a:buNone/>
            </a:pPr>
            <a:r>
              <a:rPr lang="en-US" altLang="x-none" sz="2700"/>
              <a:t>Stowe told the story of </a:t>
            </a:r>
            <a:r>
              <a:rPr lang="en-US" altLang="x-none" sz="2700" b="1"/>
              <a:t>Uncle Tom</a:t>
            </a:r>
            <a:r>
              <a:rPr lang="en-US" altLang="x-none" sz="2700"/>
              <a:t>, a slave noted for his kindness and devotion to his religion.</a:t>
            </a:r>
          </a:p>
          <a:p>
            <a:pPr eaLnBrk="1" hangingPunct="1">
              <a:lnSpc>
                <a:spcPct val="90000"/>
              </a:lnSpc>
              <a:buFont typeface="Arial" charset="0"/>
              <a:buNone/>
            </a:pPr>
            <a:endParaRPr lang="en-US" altLang="x-none" sz="2700"/>
          </a:p>
          <a:p>
            <a:pPr eaLnBrk="1" hangingPunct="1">
              <a:lnSpc>
                <a:spcPct val="90000"/>
              </a:lnSpc>
              <a:buFont typeface="Arial" charset="0"/>
              <a:buNone/>
            </a:pPr>
            <a:r>
              <a:rPr lang="en-US" altLang="x-none" sz="2700"/>
              <a:t>Tom is bought by a man named </a:t>
            </a:r>
            <a:r>
              <a:rPr lang="en-US" altLang="x-none" sz="2700" b="1"/>
              <a:t>Simon Legree</a:t>
            </a:r>
            <a:r>
              <a:rPr lang="en-US" altLang="x-none" sz="2700"/>
              <a:t>, a </a:t>
            </a:r>
            <a:r>
              <a:rPr lang="en-US" altLang="x-none" sz="2700" b="1"/>
              <a:t>cruel</a:t>
            </a:r>
            <a:r>
              <a:rPr lang="en-US" altLang="x-none" sz="2700"/>
              <a:t> planter who treats his slaves brutally!</a:t>
            </a:r>
          </a:p>
          <a:p>
            <a:pPr eaLnBrk="1" hangingPunct="1">
              <a:lnSpc>
                <a:spcPct val="90000"/>
              </a:lnSpc>
              <a:buFont typeface="Arial" charset="0"/>
              <a:buNone/>
            </a:pPr>
            <a:endParaRPr lang="en-US" altLang="x-none" sz="2700"/>
          </a:p>
          <a:p>
            <a:pPr eaLnBrk="1" hangingPunct="1">
              <a:lnSpc>
                <a:spcPct val="90000"/>
              </a:lnSpc>
              <a:buFont typeface="Arial" charset="0"/>
              <a:buNone/>
            </a:pPr>
            <a:r>
              <a:rPr lang="en-US" altLang="x-none" sz="2700"/>
              <a:t>In the end, Tom refuses to obey Legree’s order to whip another slave. So, Legree whips Tom to </a:t>
            </a:r>
            <a:r>
              <a:rPr lang="en-US" altLang="x-none" sz="2700" b="1"/>
              <a:t>death</a:t>
            </a:r>
            <a:r>
              <a:rPr lang="en-US" altLang="x-none" sz="2700"/>
              <a:t>.</a:t>
            </a:r>
          </a:p>
        </p:txBody>
      </p:sp>
      <p:pic>
        <p:nvPicPr>
          <p:cNvPr id="204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1464" y="304801"/>
            <a:ext cx="4059237"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107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477000" y="685800"/>
            <a:ext cx="3810000" cy="2897188"/>
          </a:xfrm>
          <a:prstGeom prst="rect">
            <a:avLst/>
          </a:prstGeom>
          <a:noFill/>
          <a:ln>
            <a:noFill/>
          </a:ln>
          <a:effectLst>
            <a:outerShdw blurRad="63500" dist="29783" dir="3885598"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defRPr/>
            </a:pPr>
            <a:r>
              <a:rPr lang="en-US" altLang="x-none" sz="4800" b="1">
                <a:solidFill>
                  <a:srgbClr val="000066"/>
                </a:solidFill>
                <a:latin typeface="Wrangler" charset="0"/>
              </a:rPr>
              <a:t>Harriet</a:t>
            </a:r>
            <a:br>
              <a:rPr lang="en-US" altLang="x-none" sz="4800" b="1">
                <a:solidFill>
                  <a:srgbClr val="000066"/>
                </a:solidFill>
                <a:latin typeface="Wrangler" charset="0"/>
              </a:rPr>
            </a:br>
            <a:r>
              <a:rPr lang="en-US" altLang="x-none" sz="4800" b="1">
                <a:solidFill>
                  <a:srgbClr val="000066"/>
                </a:solidFill>
                <a:latin typeface="Wrangler" charset="0"/>
              </a:rPr>
              <a:t>Beecher</a:t>
            </a:r>
            <a:br>
              <a:rPr lang="en-US" altLang="x-none" sz="4800" b="1">
                <a:solidFill>
                  <a:srgbClr val="000066"/>
                </a:solidFill>
                <a:latin typeface="Wrangler" charset="0"/>
              </a:rPr>
            </a:br>
            <a:r>
              <a:rPr lang="en-US" altLang="x-none" sz="4800" b="1">
                <a:solidFill>
                  <a:srgbClr val="000066"/>
                </a:solidFill>
                <a:latin typeface="Wrangler" charset="0"/>
              </a:rPr>
              <a:t>Stowe</a:t>
            </a:r>
            <a:br>
              <a:rPr lang="en-US" altLang="x-none" sz="4800" b="1">
                <a:solidFill>
                  <a:srgbClr val="000066"/>
                </a:solidFill>
                <a:latin typeface="Wrangler" charset="0"/>
              </a:rPr>
            </a:br>
            <a:r>
              <a:rPr lang="en-US" altLang="x-none" sz="4000" b="1">
                <a:solidFill>
                  <a:srgbClr val="000066"/>
                </a:solidFill>
                <a:latin typeface="Wrangler" charset="0"/>
              </a:rPr>
              <a:t>(1811 – 1896)</a:t>
            </a:r>
          </a:p>
        </p:txBody>
      </p:sp>
      <p:sp>
        <p:nvSpPr>
          <p:cNvPr id="3075" name="Text Box 3"/>
          <p:cNvSpPr txBox="1">
            <a:spLocks noChangeArrowheads="1"/>
          </p:cNvSpPr>
          <p:nvPr/>
        </p:nvSpPr>
        <p:spPr bwMode="auto">
          <a:xfrm>
            <a:off x="6553200" y="4114800"/>
            <a:ext cx="3886200" cy="2554288"/>
          </a:xfrm>
          <a:prstGeom prst="rect">
            <a:avLst/>
          </a:prstGeom>
          <a:noFill/>
          <a:ln>
            <a:noFill/>
          </a:ln>
          <a:effectLst>
            <a:outerShdw blurRad="63500" dist="2694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defRPr/>
            </a:pPr>
            <a:r>
              <a:rPr lang="en-US" altLang="x-none" sz="3200" b="1" i="1">
                <a:solidFill>
                  <a:srgbClr val="000000"/>
                </a:solidFill>
                <a:latin typeface="Wrangler" charset="0"/>
              </a:rPr>
              <a:t>“So this is the lady who started the Civil War.”</a:t>
            </a:r>
            <a:br>
              <a:rPr lang="en-US" altLang="x-none" sz="3200" b="1" i="1">
                <a:solidFill>
                  <a:srgbClr val="000000"/>
                </a:solidFill>
                <a:latin typeface="Wrangler" charset="0"/>
              </a:rPr>
            </a:br>
            <a:r>
              <a:rPr lang="en-US" altLang="x-none" sz="3200" b="1" i="1">
                <a:solidFill>
                  <a:srgbClr val="000000"/>
                </a:solidFill>
                <a:latin typeface="Wrangler" charset="0"/>
              </a:rPr>
              <a:t/>
            </a:r>
            <a:br>
              <a:rPr lang="en-US" altLang="x-none" sz="3200" b="1" i="1">
                <a:solidFill>
                  <a:srgbClr val="000000"/>
                </a:solidFill>
                <a:latin typeface="Wrangler" charset="0"/>
              </a:rPr>
            </a:br>
            <a:r>
              <a:rPr lang="en-US" altLang="x-none" sz="3200" b="1" i="1">
                <a:solidFill>
                  <a:srgbClr val="000000"/>
                </a:solidFill>
                <a:latin typeface="Wrangler" charset="0"/>
              </a:rPr>
              <a:t>-- Abraham Lincoln</a:t>
            </a:r>
          </a:p>
        </p:txBody>
      </p:sp>
      <p:pic>
        <p:nvPicPr>
          <p:cNvPr id="21507" name="Picture 4" descr="Harriet Beecher Stowe"/>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b="1370"/>
          <a:stretch>
            <a:fillRect/>
          </a:stretch>
        </p:blipFill>
        <p:spPr bwMode="auto">
          <a:xfrm>
            <a:off x="1866900" y="839788"/>
            <a:ext cx="4457700" cy="54864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754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iterate type="lt">
                                    <p:tmPct val="5000"/>
                                  </p:iterate>
                                  <p:childTnLst>
                                    <p:set>
                                      <p:cBhvr>
                                        <p:cTn id="6" dur="1" fill="hold">
                                          <p:stCondLst>
                                            <p:cond delay="0"/>
                                          </p:stCondLst>
                                        </p:cTn>
                                        <p:tgtEl>
                                          <p:spTgt spid="3075"/>
                                        </p:tgtEl>
                                        <p:attrNameLst>
                                          <p:attrName>style.visibility</p:attrName>
                                        </p:attrNameLst>
                                      </p:cBhvr>
                                      <p:to>
                                        <p:strVal val="visible"/>
                                      </p:to>
                                    </p:set>
                                    <p:animEffect transition="in" filter="wipe(left)">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1" name="Picture 5" descr="jb_reform_claydied_1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49577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7" descr="stephen-a-doug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326" y="0"/>
            <a:ext cx="463867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5" name="Picture 9" descr="john-c-calho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04800"/>
            <a:ext cx="554355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7" name="Picture 11" descr="1083_1165007469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5338" y="304800"/>
            <a:ext cx="4792662"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
          <p:cNvSpPr txBox="1">
            <a:spLocks noChangeArrowheads="1"/>
          </p:cNvSpPr>
          <p:nvPr/>
        </p:nvSpPr>
        <p:spPr bwMode="auto">
          <a:xfrm>
            <a:off x="2286000" y="3124200"/>
            <a:ext cx="769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800" b="1">
                <a:solidFill>
                  <a:srgbClr val="FFFFFF"/>
                </a:solidFill>
                <a:latin typeface="Arial" charset="0"/>
              </a:rPr>
              <a:t>                                  Our</a:t>
            </a:r>
          </a:p>
          <a:p>
            <a:pPr eaLnBrk="1" hangingPunct="1">
              <a:spcBef>
                <a:spcPct val="0"/>
              </a:spcBef>
              <a:buFontTx/>
              <a:buNone/>
            </a:pPr>
            <a:r>
              <a:rPr lang="en-US" altLang="x-none" sz="2800" b="1">
                <a:solidFill>
                  <a:srgbClr val="FFFFFF"/>
                </a:solidFill>
                <a:latin typeface="Arial" charset="0"/>
              </a:rPr>
              <a:t>                            Senatorial </a:t>
            </a:r>
          </a:p>
          <a:p>
            <a:pPr eaLnBrk="1" hangingPunct="1">
              <a:spcBef>
                <a:spcPct val="0"/>
              </a:spcBef>
              <a:buFontTx/>
              <a:buNone/>
            </a:pPr>
            <a:r>
              <a:rPr lang="en-US" altLang="x-none" sz="2800" b="1">
                <a:solidFill>
                  <a:srgbClr val="FFFFFF"/>
                </a:solidFill>
                <a:latin typeface="Arial" charset="0"/>
              </a:rPr>
              <a:t>                               Hotties</a:t>
            </a:r>
          </a:p>
        </p:txBody>
      </p:sp>
    </p:spTree>
    <p:extLst>
      <p:ext uri="{BB962C8B-B14F-4D97-AF65-F5344CB8AC3E}">
        <p14:creationId xmlns:p14="http://schemas.microsoft.com/office/powerpoint/2010/main" val="1363384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61"/>
                                        </p:tgtEl>
                                        <p:attrNameLst>
                                          <p:attrName>style.visibility</p:attrName>
                                        </p:attrNameLst>
                                      </p:cBhvr>
                                      <p:to>
                                        <p:strVal val="visible"/>
                                      </p:to>
                                    </p:set>
                                    <p:anim calcmode="lin" valueType="num">
                                      <p:cBhvr additive="base">
                                        <p:cTn id="7" dur="500" fill="hold"/>
                                        <p:tgtEl>
                                          <p:spTgt spid="121861"/>
                                        </p:tgtEl>
                                        <p:attrNameLst>
                                          <p:attrName>ppt_x</p:attrName>
                                        </p:attrNameLst>
                                      </p:cBhvr>
                                      <p:tavLst>
                                        <p:tav tm="0">
                                          <p:val>
                                            <p:strVal val="#ppt_x"/>
                                          </p:val>
                                        </p:tav>
                                        <p:tav tm="100000">
                                          <p:val>
                                            <p:strVal val="#ppt_x"/>
                                          </p:val>
                                        </p:tav>
                                      </p:tavLst>
                                    </p:anim>
                                    <p:anim calcmode="lin" valueType="num">
                                      <p:cBhvr additive="base">
                                        <p:cTn id="8" dur="500" fill="hold"/>
                                        <p:tgtEl>
                                          <p:spTgt spid="12186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1863"/>
                                        </p:tgtEl>
                                        <p:attrNameLst>
                                          <p:attrName>style.visibility</p:attrName>
                                        </p:attrNameLst>
                                      </p:cBhvr>
                                      <p:to>
                                        <p:strVal val="visible"/>
                                      </p:to>
                                    </p:set>
                                    <p:anim calcmode="lin" valueType="num">
                                      <p:cBhvr additive="base">
                                        <p:cTn id="13" dur="500" fill="hold"/>
                                        <p:tgtEl>
                                          <p:spTgt spid="121863"/>
                                        </p:tgtEl>
                                        <p:attrNameLst>
                                          <p:attrName>ppt_x</p:attrName>
                                        </p:attrNameLst>
                                      </p:cBhvr>
                                      <p:tavLst>
                                        <p:tav tm="0">
                                          <p:val>
                                            <p:strVal val="#ppt_x"/>
                                          </p:val>
                                        </p:tav>
                                        <p:tav tm="100000">
                                          <p:val>
                                            <p:strVal val="#ppt_x"/>
                                          </p:val>
                                        </p:tav>
                                      </p:tavLst>
                                    </p:anim>
                                    <p:anim calcmode="lin" valueType="num">
                                      <p:cBhvr additive="base">
                                        <p:cTn id="14" dur="500" fill="hold"/>
                                        <p:tgtEl>
                                          <p:spTgt spid="12186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1865"/>
                                        </p:tgtEl>
                                        <p:attrNameLst>
                                          <p:attrName>style.visibility</p:attrName>
                                        </p:attrNameLst>
                                      </p:cBhvr>
                                      <p:to>
                                        <p:strVal val="visible"/>
                                      </p:to>
                                    </p:set>
                                    <p:anim calcmode="lin" valueType="num">
                                      <p:cBhvr additive="base">
                                        <p:cTn id="19" dur="500" fill="hold"/>
                                        <p:tgtEl>
                                          <p:spTgt spid="121865"/>
                                        </p:tgtEl>
                                        <p:attrNameLst>
                                          <p:attrName>ppt_x</p:attrName>
                                        </p:attrNameLst>
                                      </p:cBhvr>
                                      <p:tavLst>
                                        <p:tav tm="0">
                                          <p:val>
                                            <p:strVal val="#ppt_x"/>
                                          </p:val>
                                        </p:tav>
                                        <p:tav tm="100000">
                                          <p:val>
                                            <p:strVal val="#ppt_x"/>
                                          </p:val>
                                        </p:tav>
                                      </p:tavLst>
                                    </p:anim>
                                    <p:anim calcmode="lin" valueType="num">
                                      <p:cBhvr additive="base">
                                        <p:cTn id="20" dur="500" fill="hold"/>
                                        <p:tgtEl>
                                          <p:spTgt spid="12186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1867"/>
                                        </p:tgtEl>
                                        <p:attrNameLst>
                                          <p:attrName>style.visibility</p:attrName>
                                        </p:attrNameLst>
                                      </p:cBhvr>
                                      <p:to>
                                        <p:strVal val="visible"/>
                                      </p:to>
                                    </p:set>
                                    <p:anim calcmode="lin" valueType="num">
                                      <p:cBhvr additive="base">
                                        <p:cTn id="25" dur="500" fill="hold"/>
                                        <p:tgtEl>
                                          <p:spTgt spid="121867"/>
                                        </p:tgtEl>
                                        <p:attrNameLst>
                                          <p:attrName>ppt_x</p:attrName>
                                        </p:attrNameLst>
                                      </p:cBhvr>
                                      <p:tavLst>
                                        <p:tav tm="0">
                                          <p:val>
                                            <p:strVal val="#ppt_x"/>
                                          </p:val>
                                        </p:tav>
                                        <p:tav tm="100000">
                                          <p:val>
                                            <p:strVal val="#ppt_x"/>
                                          </p:val>
                                        </p:tav>
                                      </p:tavLst>
                                    </p:anim>
                                    <p:anim calcmode="lin" valueType="num">
                                      <p:cBhvr additive="base">
                                        <p:cTn id="26" dur="500" fill="hold"/>
                                        <p:tgtEl>
                                          <p:spTgt spid="121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WordArt 3"/>
          <p:cNvSpPr>
            <a:spLocks noChangeArrowheads="1" noChangeShapeType="1" noTextEdit="1"/>
          </p:cNvSpPr>
          <p:nvPr/>
        </p:nvSpPr>
        <p:spPr bwMode="auto">
          <a:xfrm>
            <a:off x="1905000" y="76200"/>
            <a:ext cx="8382000" cy="533400"/>
          </a:xfrm>
          <a:prstGeom prst="rect">
            <a:avLst/>
          </a:prstGeom>
        </p:spPr>
        <p:txBody>
          <a:bodyPr wrap="none" fromWordArt="1">
            <a:prstTxWarp prst="textTriangle">
              <a:avLst>
                <a:gd name="adj" fmla="val 50000"/>
              </a:avLst>
            </a:prstTxWarp>
          </a:bodyPr>
          <a:lstStyle/>
          <a:p>
            <a:pPr algn="ctr"/>
            <a:r>
              <a:rPr lang="mr-IN" sz="3600" b="1" kern="10">
                <a:ln w="19050">
                  <a:solidFill>
                    <a:srgbClr val="FFFF00"/>
                  </a:solidFill>
                  <a:round/>
                  <a:headEnd/>
                  <a:tailEnd/>
                </a:ln>
                <a:gradFill rotWithShape="1">
                  <a:gsLst>
                    <a:gs pos="0">
                      <a:schemeClr val="tx2"/>
                    </a:gs>
                    <a:gs pos="50000">
                      <a:schemeClr val="tx1"/>
                    </a:gs>
                    <a:gs pos="100000">
                      <a:schemeClr val="tx2"/>
                    </a:gs>
                  </a:gsLst>
                  <a:lin ang="5400000" scaled="1"/>
                </a:gradFill>
                <a:effectLst>
                  <a:outerShdw blurRad="63500" dist="53882" dir="2700000" algn="ctr" rotWithShape="0">
                    <a:srgbClr val="C0C0C0">
                      <a:alpha val="74997"/>
                    </a:srgbClr>
                  </a:outerShdw>
                </a:effectLst>
                <a:latin typeface="Times New Roman" charset="0"/>
                <a:ea typeface="Times New Roman" charset="0"/>
                <a:cs typeface="Times New Roman" charset="0"/>
              </a:rPr>
              <a:t>                  </a:t>
            </a:r>
            <a:endParaRPr lang="en-US" sz="3600" b="1" kern="10">
              <a:ln w="19050">
                <a:solidFill>
                  <a:srgbClr val="FFFF00"/>
                </a:solidFill>
                <a:round/>
                <a:headEnd/>
                <a:tailEnd/>
              </a:ln>
              <a:gradFill rotWithShape="1">
                <a:gsLst>
                  <a:gs pos="0">
                    <a:schemeClr val="tx2"/>
                  </a:gs>
                  <a:gs pos="50000">
                    <a:schemeClr val="tx1"/>
                  </a:gs>
                  <a:gs pos="100000">
                    <a:schemeClr val="tx2"/>
                  </a:gs>
                </a:gsLst>
                <a:lin ang="5400000" scaled="1"/>
              </a:gradFill>
              <a:effectLst>
                <a:outerShdw blurRad="63500" dist="53882" dir="2700000" algn="ctr" rotWithShape="0">
                  <a:srgbClr val="C0C0C0">
                    <a:alpha val="74997"/>
                  </a:srgbClr>
                </a:outerShdw>
              </a:effectLst>
              <a:latin typeface="Times New Roman" charset="0"/>
              <a:ea typeface="Times New Roman" charset="0"/>
              <a:cs typeface="Times New Roman" charset="0"/>
            </a:endParaRPr>
          </a:p>
        </p:txBody>
      </p:sp>
      <p:sp>
        <p:nvSpPr>
          <p:cNvPr id="39941" name="Text Box 5"/>
          <p:cNvSpPr txBox="1">
            <a:spLocks noChangeArrowheads="1"/>
          </p:cNvSpPr>
          <p:nvPr/>
        </p:nvSpPr>
        <p:spPr bwMode="auto">
          <a:xfrm>
            <a:off x="6019800" y="762001"/>
            <a:ext cx="4648200" cy="33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defRPr/>
            </a:pPr>
            <a:r>
              <a:rPr lang="en-US" sz="2400" b="1" dirty="0">
                <a:effectLst>
                  <a:outerShdw blurRad="38100" dist="38100" dir="2700000" algn="tl">
                    <a:srgbClr val="FFFFFF"/>
                  </a:outerShdw>
                </a:effectLst>
                <a:latin typeface="Arial Narrow" pitchFamily="34" charset="0"/>
              </a:rPr>
              <a:t>Most intense debate in U.S. History</a:t>
            </a:r>
          </a:p>
          <a:p>
            <a:pPr>
              <a:lnSpc>
                <a:spcPct val="70000"/>
              </a:lnSpc>
              <a:spcBef>
                <a:spcPct val="50000"/>
              </a:spcBef>
              <a:buFontTx/>
              <a:buChar char="•"/>
              <a:defRPr/>
            </a:pPr>
            <a:r>
              <a:rPr lang="en-US" sz="2400" b="1" u="sng" dirty="0">
                <a:solidFill>
                  <a:srgbClr val="663300"/>
                </a:solidFill>
                <a:effectLst>
                  <a:outerShdw blurRad="38100" dist="38100" dir="2700000" algn="tl">
                    <a:srgbClr val="000000"/>
                  </a:outerShdw>
                </a:effectLst>
                <a:latin typeface="Arial Narrow" pitchFamily="34" charset="0"/>
              </a:rPr>
              <a:t>John C. Calhoun</a:t>
            </a:r>
            <a:endParaRPr lang="en-US" sz="2400" b="1" dirty="0">
              <a:latin typeface="Arial Narrow" pitchFamily="34" charset="0"/>
            </a:endParaRPr>
          </a:p>
          <a:p>
            <a:pPr>
              <a:lnSpc>
                <a:spcPct val="70000"/>
              </a:lnSpc>
              <a:spcBef>
                <a:spcPct val="50000"/>
              </a:spcBef>
              <a:buFontTx/>
              <a:buChar char="•"/>
              <a:defRPr/>
            </a:pPr>
            <a:r>
              <a:rPr lang="en-US" sz="2400" b="1" dirty="0">
                <a:latin typeface="Arial Narrow" pitchFamily="34" charset="0"/>
              </a:rPr>
              <a:t>North should honor the Constitution and enforce the Fugitive Slave Law</a:t>
            </a:r>
          </a:p>
          <a:p>
            <a:pPr>
              <a:lnSpc>
                <a:spcPct val="70000"/>
              </a:lnSpc>
              <a:spcBef>
                <a:spcPct val="50000"/>
              </a:spcBef>
              <a:buFontTx/>
              <a:buChar char="•"/>
              <a:defRPr/>
            </a:pPr>
            <a:r>
              <a:rPr lang="en-US" sz="2400" b="1" dirty="0">
                <a:latin typeface="Arial Narrow" pitchFamily="34" charset="0"/>
              </a:rPr>
              <a:t>South wanted California</a:t>
            </a:r>
          </a:p>
          <a:p>
            <a:pPr>
              <a:lnSpc>
                <a:spcPct val="70000"/>
              </a:lnSpc>
              <a:spcBef>
                <a:spcPct val="50000"/>
              </a:spcBef>
              <a:buFontTx/>
              <a:buChar char="•"/>
              <a:defRPr/>
            </a:pPr>
            <a:r>
              <a:rPr lang="en-US" sz="2400" b="1" dirty="0">
                <a:latin typeface="Arial Narrow" pitchFamily="34" charset="0"/>
              </a:rPr>
              <a:t>threatened to secede from U.S.</a:t>
            </a:r>
          </a:p>
          <a:p>
            <a:pPr>
              <a:lnSpc>
                <a:spcPct val="70000"/>
              </a:lnSpc>
              <a:spcBef>
                <a:spcPct val="50000"/>
              </a:spcBef>
              <a:buFontTx/>
              <a:buChar char="•"/>
              <a:defRPr/>
            </a:pPr>
            <a:r>
              <a:rPr lang="en-US" sz="2400" b="1" dirty="0">
                <a:latin typeface="Arial Narrow" pitchFamily="34" charset="0"/>
              </a:rPr>
              <a:t>U.S. should have two Presidents---one from the North and one for the South</a:t>
            </a:r>
          </a:p>
        </p:txBody>
      </p:sp>
      <p:sp>
        <p:nvSpPr>
          <p:cNvPr id="26627" name="Rectangle 6"/>
          <p:cNvSpPr>
            <a:spLocks noGrp="1" noChangeArrowheads="1"/>
          </p:cNvSpPr>
          <p:nvPr>
            <p:ph type="title" idx="4294967295"/>
          </p:nvPr>
        </p:nvSpPr>
        <p:spPr>
          <a:xfrm>
            <a:off x="8610600" y="6553200"/>
            <a:ext cx="1371600" cy="381000"/>
          </a:xfrm>
        </p:spPr>
        <p:txBody>
          <a:bodyPr/>
          <a:lstStyle/>
          <a:p>
            <a:pPr eaLnBrk="1" hangingPunct="1"/>
            <a:r>
              <a:rPr lang="en-US" altLang="x-none" sz="900"/>
              <a:t>Comp of 1850</a:t>
            </a:r>
          </a:p>
        </p:txBody>
      </p:sp>
      <p:pic>
        <p:nvPicPr>
          <p:cNvPr id="26628" name="Picture 8" descr="18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38200"/>
            <a:ext cx="4046538" cy="41148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5" name="Text Box 9"/>
          <p:cNvSpPr txBox="1">
            <a:spLocks noChangeArrowheads="1"/>
          </p:cNvSpPr>
          <p:nvPr/>
        </p:nvSpPr>
        <p:spPr bwMode="auto">
          <a:xfrm>
            <a:off x="6019800" y="4343401"/>
            <a:ext cx="46482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10000"/>
              </a:spcBef>
              <a:buFontTx/>
              <a:buChar char="•"/>
              <a:defRPr/>
            </a:pPr>
            <a:r>
              <a:rPr lang="en-US" sz="2800" b="1" u="sng" dirty="0">
                <a:solidFill>
                  <a:srgbClr val="663300"/>
                </a:solidFill>
                <a:effectLst>
                  <a:outerShdw blurRad="38100" dist="38100" dir="2700000" algn="tl">
                    <a:srgbClr val="000000"/>
                  </a:outerShdw>
                </a:effectLst>
                <a:latin typeface="Arial Narrow" pitchFamily="34" charset="0"/>
              </a:rPr>
              <a:t>Daniel Webster</a:t>
            </a:r>
            <a:endParaRPr lang="en-US" sz="2800" b="1" dirty="0">
              <a:solidFill>
                <a:srgbClr val="663300"/>
              </a:solidFill>
              <a:latin typeface="Arial Narrow" pitchFamily="34" charset="0"/>
            </a:endParaRPr>
          </a:p>
          <a:p>
            <a:pPr>
              <a:lnSpc>
                <a:spcPct val="85000"/>
              </a:lnSpc>
              <a:spcBef>
                <a:spcPct val="10000"/>
              </a:spcBef>
              <a:buFontTx/>
              <a:buChar char="•"/>
              <a:defRPr/>
            </a:pPr>
            <a:r>
              <a:rPr lang="en-US" sz="2400" b="1" dirty="0">
                <a:latin typeface="Arial Narrow" pitchFamily="34" charset="0"/>
              </a:rPr>
              <a:t>Secession is impractical &amp; impossible</a:t>
            </a:r>
          </a:p>
          <a:p>
            <a:pPr>
              <a:lnSpc>
                <a:spcPct val="85000"/>
              </a:lnSpc>
              <a:spcBef>
                <a:spcPct val="10000"/>
              </a:spcBef>
              <a:buFontTx/>
              <a:buChar char="•"/>
              <a:defRPr/>
            </a:pPr>
            <a:r>
              <a:rPr lang="en-US" sz="2400" b="1" dirty="0">
                <a:latin typeface="Arial Narrow" pitchFamily="34" charset="0"/>
              </a:rPr>
              <a:t>How would we split the land?  </a:t>
            </a:r>
          </a:p>
          <a:p>
            <a:pPr>
              <a:lnSpc>
                <a:spcPct val="85000"/>
              </a:lnSpc>
              <a:spcBef>
                <a:spcPct val="10000"/>
              </a:spcBef>
              <a:buFontTx/>
              <a:buChar char="•"/>
              <a:defRPr/>
            </a:pPr>
            <a:r>
              <a:rPr lang="en-US" sz="2400" b="1" dirty="0">
                <a:latin typeface="Arial Narrow" pitchFamily="34" charset="0"/>
              </a:rPr>
              <a:t>The military?</a:t>
            </a:r>
          </a:p>
          <a:p>
            <a:pPr>
              <a:lnSpc>
                <a:spcPct val="85000"/>
              </a:lnSpc>
              <a:spcBef>
                <a:spcPct val="10000"/>
              </a:spcBef>
              <a:buFontTx/>
              <a:buChar char="•"/>
              <a:defRPr/>
            </a:pPr>
            <a:r>
              <a:rPr lang="en-US" sz="2400" b="1" dirty="0">
                <a:latin typeface="Arial Narrow" pitchFamily="34" charset="0"/>
              </a:rPr>
              <a:t>Compromise at all cost</a:t>
            </a:r>
            <a:endParaRPr lang="en-US" sz="2400" b="1" dirty="0">
              <a:effectLst>
                <a:outerShdw blurRad="38100" dist="38100" dir="2700000" algn="tl">
                  <a:srgbClr val="FFFFFF"/>
                </a:outerShdw>
              </a:effectLst>
              <a:latin typeface="Arial Narrow" pitchFamily="34" charset="0"/>
            </a:endParaRPr>
          </a:p>
          <a:p>
            <a:pPr>
              <a:lnSpc>
                <a:spcPct val="85000"/>
              </a:lnSpc>
              <a:spcBef>
                <a:spcPct val="10000"/>
              </a:spcBef>
              <a:buFontTx/>
              <a:buChar char="•"/>
              <a:defRPr/>
            </a:pPr>
            <a:r>
              <a:rPr lang="en-US" sz="2400" b="1" dirty="0">
                <a:latin typeface="Arial Narrow" pitchFamily="34" charset="0"/>
              </a:rPr>
              <a:t>Preserve the Union</a:t>
            </a:r>
            <a:endParaRPr lang="en-US" sz="2400" b="1" dirty="0">
              <a:effectLst>
                <a:outerShdw blurRad="38100" dist="38100" dir="2700000" algn="tl">
                  <a:srgbClr val="FFFFFF"/>
                </a:outerShdw>
              </a:effectLst>
              <a:latin typeface="Arial Narrow" pitchFamily="34" charset="0"/>
            </a:endParaRPr>
          </a:p>
        </p:txBody>
      </p:sp>
      <p:sp>
        <p:nvSpPr>
          <p:cNvPr id="23559" name="Oval 10"/>
          <p:cNvSpPr>
            <a:spLocks noChangeArrowheads="1"/>
          </p:cNvSpPr>
          <p:nvPr/>
        </p:nvSpPr>
        <p:spPr bwMode="auto">
          <a:xfrm>
            <a:off x="5105400" y="2514600"/>
            <a:ext cx="4572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defRPr/>
            </a:pPr>
            <a:endParaRPr lang="x-none" altLang="x-none"/>
          </a:p>
        </p:txBody>
      </p:sp>
      <p:sp>
        <p:nvSpPr>
          <p:cNvPr id="23560" name="Line 11"/>
          <p:cNvSpPr>
            <a:spLocks noChangeShapeType="1"/>
          </p:cNvSpPr>
          <p:nvPr/>
        </p:nvSpPr>
        <p:spPr bwMode="auto">
          <a:xfrm flipH="1">
            <a:off x="5638800" y="2209800"/>
            <a:ext cx="533400" cy="3810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3561" name="Line 12"/>
          <p:cNvSpPr>
            <a:spLocks noChangeShapeType="1"/>
          </p:cNvSpPr>
          <p:nvPr/>
        </p:nvSpPr>
        <p:spPr bwMode="auto">
          <a:xfrm flipH="1" flipV="1">
            <a:off x="4419600" y="3886200"/>
            <a:ext cx="1524000" cy="914400"/>
          </a:xfrm>
          <a:prstGeom prst="line">
            <a:avLst/>
          </a:prstGeom>
          <a:noFill/>
          <a:ln w="76200" cmpd="tri">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3562" name="Oval 13"/>
          <p:cNvSpPr>
            <a:spLocks noChangeArrowheads="1"/>
          </p:cNvSpPr>
          <p:nvPr/>
        </p:nvSpPr>
        <p:spPr bwMode="auto">
          <a:xfrm>
            <a:off x="2895600" y="2667000"/>
            <a:ext cx="533400" cy="6096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defRPr/>
            </a:pPr>
            <a:endParaRPr lang="x-none" altLang="x-none"/>
          </a:p>
        </p:txBody>
      </p:sp>
      <p:sp>
        <p:nvSpPr>
          <p:cNvPr id="23563" name="Line 14"/>
          <p:cNvSpPr>
            <a:spLocks noChangeShapeType="1"/>
          </p:cNvSpPr>
          <p:nvPr/>
        </p:nvSpPr>
        <p:spPr bwMode="auto">
          <a:xfrm flipV="1">
            <a:off x="3124200" y="3429000"/>
            <a:ext cx="0" cy="1371600"/>
          </a:xfrm>
          <a:prstGeom prst="line">
            <a:avLst/>
          </a:prstGeom>
          <a:noFill/>
          <a:ln w="76200" cmpd="tri">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3564" name="Text Box 15"/>
          <p:cNvSpPr txBox="1">
            <a:spLocks noChangeArrowheads="1"/>
          </p:cNvSpPr>
          <p:nvPr/>
        </p:nvSpPr>
        <p:spPr bwMode="auto">
          <a:xfrm>
            <a:off x="2057400" y="5486401"/>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defRPr/>
            </a:pPr>
            <a:endParaRPr lang="x-none" altLang="x-none"/>
          </a:p>
        </p:txBody>
      </p:sp>
      <p:sp>
        <p:nvSpPr>
          <p:cNvPr id="39952" name="Text Box 16"/>
          <p:cNvSpPr txBox="1">
            <a:spLocks noChangeArrowheads="1"/>
          </p:cNvSpPr>
          <p:nvPr/>
        </p:nvSpPr>
        <p:spPr bwMode="auto">
          <a:xfrm>
            <a:off x="1524000" y="4953000"/>
            <a:ext cx="4191000" cy="188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a:defRPr/>
            </a:pPr>
            <a:r>
              <a:rPr lang="en-US" sz="2800" b="1" u="sng" dirty="0">
                <a:solidFill>
                  <a:srgbClr val="663300"/>
                </a:solidFill>
                <a:effectLst>
                  <a:outerShdw blurRad="38100" dist="38100" dir="2700000" algn="tl">
                    <a:srgbClr val="000000"/>
                  </a:outerShdw>
                </a:effectLst>
                <a:latin typeface="Arial Narrow" pitchFamily="34" charset="0"/>
              </a:rPr>
              <a:t>Henry Clay</a:t>
            </a:r>
          </a:p>
          <a:p>
            <a:pPr algn="ctr">
              <a:lnSpc>
                <a:spcPct val="80000"/>
              </a:lnSpc>
              <a:spcBef>
                <a:spcPct val="50000"/>
              </a:spcBef>
              <a:buFontTx/>
              <a:buChar char="•"/>
              <a:defRPr/>
            </a:pPr>
            <a:r>
              <a:rPr lang="en-US" sz="2400" b="1" dirty="0">
                <a:latin typeface="Arial Narrow" pitchFamily="34" charset="0"/>
              </a:rPr>
              <a:t>The Great Compromiser, with John C. Calhoun, Daniel Webster and Stephen Douglas, propose this compromise.</a:t>
            </a:r>
          </a:p>
        </p:txBody>
      </p:sp>
      <p:sp>
        <p:nvSpPr>
          <p:cNvPr id="26637" name="TextBox 1"/>
          <p:cNvSpPr txBox="1">
            <a:spLocks noChangeArrowheads="1"/>
          </p:cNvSpPr>
          <p:nvPr/>
        </p:nvSpPr>
        <p:spPr bwMode="auto">
          <a:xfrm>
            <a:off x="1887538" y="77788"/>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a:solidFill>
                  <a:srgbClr val="FF0000"/>
                </a:solidFill>
              </a:rPr>
              <a:t>Compromise of 1850</a:t>
            </a:r>
          </a:p>
        </p:txBody>
      </p:sp>
      <p:pic>
        <p:nvPicPr>
          <p:cNvPr id="266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2863"/>
            <a:ext cx="1531938"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8000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52"/>
                                        </p:tgtEl>
                                        <p:attrNameLst>
                                          <p:attrName>style.visibility</p:attrName>
                                        </p:attrNameLst>
                                      </p:cBhvr>
                                      <p:to>
                                        <p:strVal val="visible"/>
                                      </p:to>
                                    </p:set>
                                    <p:anim calcmode="lin" valueType="num">
                                      <p:cBhvr additive="base">
                                        <p:cTn id="7" dur="500" fill="hold"/>
                                        <p:tgtEl>
                                          <p:spTgt spid="39952"/>
                                        </p:tgtEl>
                                        <p:attrNameLst>
                                          <p:attrName>ppt_x</p:attrName>
                                        </p:attrNameLst>
                                      </p:cBhvr>
                                      <p:tavLst>
                                        <p:tav tm="0">
                                          <p:val>
                                            <p:strVal val="#ppt_x"/>
                                          </p:val>
                                        </p:tav>
                                        <p:tav tm="100000">
                                          <p:val>
                                            <p:strVal val="#ppt_x"/>
                                          </p:val>
                                        </p:tav>
                                      </p:tavLst>
                                    </p:anim>
                                    <p:anim calcmode="lin" valueType="num">
                                      <p:cBhvr additive="base">
                                        <p:cTn id="8" dur="500" fill="hold"/>
                                        <p:tgtEl>
                                          <p:spTgt spid="399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5" grpId="0"/>
      <p:bldP spid="399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264"/>
            <a:ext cx="9144000"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nut 2"/>
          <p:cNvSpPr/>
          <p:nvPr/>
        </p:nvSpPr>
        <p:spPr>
          <a:xfrm>
            <a:off x="3962400" y="1752600"/>
            <a:ext cx="3429000" cy="2438400"/>
          </a:xfrm>
          <a:prstGeom prst="donut">
            <a:avLst>
              <a:gd name="adj" fmla="val 137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78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302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WordArt 3"/>
          <p:cNvSpPr>
            <a:spLocks noChangeArrowheads="1" noChangeShapeType="1" noTextEdit="1"/>
          </p:cNvSpPr>
          <p:nvPr/>
        </p:nvSpPr>
        <p:spPr bwMode="auto">
          <a:xfrm>
            <a:off x="2057400" y="152400"/>
            <a:ext cx="7924800" cy="457200"/>
          </a:xfrm>
          <a:prstGeom prst="rect">
            <a:avLst/>
          </a:prstGeom>
        </p:spPr>
        <p:txBody>
          <a:bodyPr wrap="none" fromWordArt="1">
            <a:prstTxWarp prst="textInflateTop">
              <a:avLst>
                <a:gd name="adj" fmla="val 31917"/>
              </a:avLst>
            </a:prstTxWarp>
          </a:bodyPr>
          <a:lstStyle/>
          <a:p>
            <a:pPr algn="ctr"/>
            <a:r>
              <a:rPr lang="en-US" sz="3600" b="1" kern="10">
                <a:ln w="19050">
                  <a:solidFill>
                    <a:schemeClr val="tx1"/>
                  </a:solidFill>
                  <a:round/>
                  <a:headEnd/>
                  <a:tailEnd/>
                </a:ln>
                <a:gradFill rotWithShape="1">
                  <a:gsLst>
                    <a:gs pos="0">
                      <a:srgbClr val="FAE3B7"/>
                    </a:gs>
                    <a:gs pos="9000">
                      <a:srgbClr val="A28949"/>
                    </a:gs>
                    <a:gs pos="15500">
                      <a:srgbClr val="835E17"/>
                    </a:gs>
                    <a:gs pos="16499">
                      <a:srgbClr val="BD922A"/>
                    </a:gs>
                    <a:gs pos="18500">
                      <a:srgbClr val="FBE4AE"/>
                    </a:gs>
                    <a:gs pos="39500">
                      <a:srgbClr val="BD922A"/>
                    </a:gs>
                    <a:gs pos="43500">
                      <a:srgbClr val="BD922A"/>
                    </a:gs>
                    <a:gs pos="50000">
                      <a:srgbClr val="FBE4AE"/>
                    </a:gs>
                    <a:gs pos="56500">
                      <a:srgbClr val="BD922A"/>
                    </a:gs>
                    <a:gs pos="60501">
                      <a:srgbClr val="BD922A"/>
                    </a:gs>
                    <a:gs pos="81500">
                      <a:srgbClr val="FBE4AE"/>
                    </a:gs>
                    <a:gs pos="83501">
                      <a:srgbClr val="BD922A"/>
                    </a:gs>
                    <a:gs pos="84500">
                      <a:srgbClr val="835E17"/>
                    </a:gs>
                    <a:gs pos="91000">
                      <a:srgbClr val="A28949"/>
                    </a:gs>
                    <a:gs pos="100000">
                      <a:srgbClr val="FAE3B7"/>
                    </a:gs>
                  </a:gsLst>
                  <a:lin ang="18900000" scaled="1"/>
                </a:gradFill>
                <a:effectLst>
                  <a:outerShdw blurRad="63500" dist="68978" dir="9420649" algn="ctr" rotWithShape="0">
                    <a:schemeClr val="tx1">
                      <a:alpha val="74997"/>
                    </a:schemeClr>
                  </a:outerShdw>
                </a:effectLst>
                <a:latin typeface="Arial Black" charset="0"/>
                <a:ea typeface="Arial Black" charset="0"/>
                <a:cs typeface="Arial Black" charset="0"/>
              </a:rPr>
              <a:t>KANSAS AND NEBRASKA ACT</a:t>
            </a:r>
          </a:p>
        </p:txBody>
      </p:sp>
      <p:sp>
        <p:nvSpPr>
          <p:cNvPr id="27653" name="Text Box 5"/>
          <p:cNvSpPr txBox="1">
            <a:spLocks noChangeArrowheads="1"/>
          </p:cNvSpPr>
          <p:nvPr/>
        </p:nvSpPr>
        <p:spPr bwMode="auto">
          <a:xfrm>
            <a:off x="5870576" y="838200"/>
            <a:ext cx="4873625"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defRPr/>
            </a:pPr>
            <a:r>
              <a:rPr lang="en-US" sz="2800" b="1" dirty="0">
                <a:solidFill>
                  <a:srgbClr val="663300"/>
                </a:solidFill>
                <a:effectLst>
                  <a:outerShdw blurRad="38100" dist="38100" dir="2700000" algn="tl">
                    <a:srgbClr val="000000"/>
                  </a:outerShdw>
                </a:effectLst>
                <a:latin typeface="Arial Narrow" pitchFamily="34" charset="0"/>
              </a:rPr>
              <a:t> </a:t>
            </a:r>
            <a:r>
              <a:rPr lang="en-US" sz="2800" b="1" dirty="0">
                <a:effectLst>
                  <a:outerShdw blurRad="38100" dist="38100" dir="2700000" algn="tl">
                    <a:srgbClr val="FFFFFF"/>
                  </a:outerShdw>
                </a:effectLst>
                <a:latin typeface="Arial Narrow" pitchFamily="34" charset="0"/>
              </a:rPr>
              <a:t>Stephen Douglas (Illinois) wanted the railroad built in the North but had to convince the South that it would benefit ALL</a:t>
            </a:r>
            <a:r>
              <a:rPr lang="mr-IN" sz="2800" b="1" dirty="0">
                <a:effectLst>
                  <a:outerShdw blurRad="38100" dist="38100" dir="2700000" algn="tl">
                    <a:srgbClr val="FFFFFF"/>
                  </a:outerShdw>
                </a:effectLst>
                <a:latin typeface="Arial Narrow" pitchFamily="34" charset="0"/>
              </a:rPr>
              <a:t>…</a:t>
            </a:r>
            <a:endParaRPr lang="en-US" sz="2800" b="1" dirty="0">
              <a:effectLst>
                <a:outerShdw blurRad="38100" dist="38100" dir="2700000" algn="tl">
                  <a:srgbClr val="FFFFFF"/>
                </a:outerShdw>
              </a:effectLst>
              <a:latin typeface="Arial Narrow" pitchFamily="34" charset="0"/>
            </a:endParaRPr>
          </a:p>
          <a:p>
            <a:pPr>
              <a:lnSpc>
                <a:spcPct val="80000"/>
              </a:lnSpc>
              <a:spcBef>
                <a:spcPct val="50000"/>
              </a:spcBef>
              <a:buFontTx/>
              <a:buChar char="•"/>
              <a:defRPr/>
            </a:pPr>
            <a:r>
              <a:rPr lang="en-US" sz="2800" b="1" dirty="0">
                <a:solidFill>
                  <a:srgbClr val="FF0000"/>
                </a:solidFill>
                <a:effectLst>
                  <a:outerShdw blurRad="38100" dist="38100" dir="2700000" algn="tl">
                    <a:srgbClr val="000000"/>
                  </a:outerShdw>
                </a:effectLst>
                <a:latin typeface="Arial Narrow" pitchFamily="34" charset="0"/>
              </a:rPr>
              <a:t> </a:t>
            </a:r>
            <a:r>
              <a:rPr lang="en-US" sz="3600" b="1" u="sng" dirty="0">
                <a:solidFill>
                  <a:srgbClr val="FF0000"/>
                </a:solidFill>
                <a:effectLst>
                  <a:outerShdw blurRad="38100" dist="38100" dir="2700000" algn="tl">
                    <a:srgbClr val="000000"/>
                  </a:outerShdw>
                </a:effectLst>
                <a:latin typeface="Arial Narrow" pitchFamily="34" charset="0"/>
              </a:rPr>
              <a:t>PLAN</a:t>
            </a:r>
            <a:r>
              <a:rPr lang="en-US" sz="2800" b="1" dirty="0">
                <a:solidFill>
                  <a:srgbClr val="FF0000"/>
                </a:solidFill>
                <a:effectLst>
                  <a:outerShdw blurRad="38100" dist="38100" dir="2700000" algn="tl">
                    <a:srgbClr val="000000"/>
                  </a:outerShdw>
                </a:effectLst>
                <a:latin typeface="Arial Narrow" pitchFamily="34" charset="0"/>
              </a:rPr>
              <a:t> = Kansas and Nebraska territories be opened up to SLAVERY in return for building the RAILROAD in the NORTH</a:t>
            </a:r>
            <a:endParaRPr lang="en-US" sz="2800" b="1" dirty="0">
              <a:solidFill>
                <a:srgbClr val="663300"/>
              </a:solidFill>
              <a:effectLst>
                <a:outerShdw blurRad="38100" dist="38100" dir="2700000" algn="tl">
                  <a:srgbClr val="000000"/>
                </a:outerShdw>
              </a:effectLst>
              <a:latin typeface="Arial Narrow" pitchFamily="34" charset="0"/>
            </a:endParaRPr>
          </a:p>
        </p:txBody>
      </p:sp>
      <p:sp>
        <p:nvSpPr>
          <p:cNvPr id="35845" name="Rectangle 7"/>
          <p:cNvSpPr>
            <a:spLocks noChangeArrowheads="1"/>
          </p:cNvSpPr>
          <p:nvPr/>
        </p:nvSpPr>
        <p:spPr bwMode="auto">
          <a:xfrm>
            <a:off x="1773238" y="20224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defRPr/>
            </a:pPr>
            <a:endParaRPr lang="x-none" altLang="x-none"/>
          </a:p>
        </p:txBody>
      </p:sp>
      <p:sp>
        <p:nvSpPr>
          <p:cNvPr id="35846" name="Rectangle 8"/>
          <p:cNvSpPr>
            <a:spLocks noChangeArrowheads="1"/>
          </p:cNvSpPr>
          <p:nvPr/>
        </p:nvSpPr>
        <p:spPr bwMode="auto">
          <a:xfrm>
            <a:off x="1773238" y="20224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defRPr/>
            </a:pPr>
            <a:endParaRPr lang="x-none" altLang="x-none"/>
          </a:p>
        </p:txBody>
      </p:sp>
      <p:sp>
        <p:nvSpPr>
          <p:cNvPr id="2" name="Rectangle 1"/>
          <p:cNvSpPr/>
          <p:nvPr/>
        </p:nvSpPr>
        <p:spPr>
          <a:xfrm>
            <a:off x="5743076" y="4489797"/>
            <a:ext cx="4924925" cy="1323439"/>
          </a:xfrm>
          <a:prstGeom prst="rect">
            <a:avLst/>
          </a:prstGeom>
          <a:solidFill>
            <a:schemeClr val="accent2"/>
          </a:solidFill>
        </p:spPr>
        <p:txBody>
          <a:bodyPr>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But how is that going to work?</a:t>
            </a:r>
          </a:p>
        </p:txBody>
      </p:sp>
      <p:pic>
        <p:nvPicPr>
          <p:cNvPr id="2970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38201"/>
            <a:ext cx="4097338"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91444" y="5220938"/>
            <a:ext cx="2865079" cy="553998"/>
          </a:xfrm>
          <a:prstGeom prst="rect">
            <a:avLst/>
          </a:prstGeom>
          <a:solidFill>
            <a:srgbClr val="FFFF00"/>
          </a:solidFill>
        </p:spPr>
        <p:txBody>
          <a:bodyPr wrap="none">
            <a:spAutoFit/>
          </a:bodyPr>
          <a:lstStyle/>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Stephen Douglas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44700" y="676275"/>
            <a:ext cx="823595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7145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blinds(vertical)">
                                      <p:cBhvr>
                                        <p:cTn id="7" dur="500"/>
                                        <p:tgtEl>
                                          <p:spTgt spid="2765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blinds(vertical)">
                                      <p:cBhvr>
                                        <p:cTn id="12" dur="500"/>
                                        <p:tgtEl>
                                          <p:spTgt spid="2765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nodeType="clickEffect">
                                  <p:stCondLst>
                                    <p:cond delay="0"/>
                                  </p:stCondLst>
                                  <p:childTnLst>
                                    <p:animEffect transition="out" filter="blinds(horizontal)">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2"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1090</Words>
  <Application>Microsoft Macintosh PowerPoint</Application>
  <PresentationFormat>Widescreen</PresentationFormat>
  <Paragraphs>87</Paragraphs>
  <Slides>16</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Links</vt:lpstr>
      </vt:variant>
      <vt:variant>
        <vt:i4>2</vt:i4>
      </vt:variant>
      <vt:variant>
        <vt:lpstr>Slide Titles</vt:lpstr>
      </vt:variant>
      <vt:variant>
        <vt:i4>16</vt:i4>
      </vt:variant>
    </vt:vector>
  </HeadingPairs>
  <TitlesOfParts>
    <vt:vector size="30" baseType="lpstr">
      <vt:lpstr>Arial Black</vt:lpstr>
      <vt:lpstr>Calibri Light</vt:lpstr>
      <vt:lpstr>ＭＳ Ｐゴシック</vt:lpstr>
      <vt:lpstr>Yu Gothic</vt:lpstr>
      <vt:lpstr>Arial</vt:lpstr>
      <vt:lpstr>Arial Narrow</vt:lpstr>
      <vt:lpstr>Calibri</vt:lpstr>
      <vt:lpstr>Mangal</vt:lpstr>
      <vt:lpstr>Times New Roman</vt:lpstr>
      <vt:lpstr>Wingdings</vt:lpstr>
      <vt:lpstr>Wrangler</vt:lpstr>
      <vt:lpstr>Office Theme</vt:lpstr>
      <vt:lpstr>Sara's Main Files/US History/Manifest Destiny/LP - Bleeding Kansas 2010.doc!OLE_LINK2</vt:lpstr>
      <vt:lpstr>Sara's Main Files/US History/Manifest Destiny/LP - Bleeding Kansas 2010.doc!OLE_LINK5</vt:lpstr>
      <vt:lpstr>Today’s Aim: How did the debate over slavery escalate after 1850?</vt:lpstr>
      <vt:lpstr>PowerPoint Presentation</vt:lpstr>
      <vt:lpstr>Abolitionist Voices Grow Louder</vt:lpstr>
      <vt:lpstr>PowerPoint Presentation</vt:lpstr>
      <vt:lpstr>PowerPoint Presentation</vt:lpstr>
      <vt:lpstr>PowerPoint Presentation</vt:lpstr>
      <vt:lpstr>Comp of 1850</vt:lpstr>
      <vt:lpstr>PowerPoint Presentation</vt:lpstr>
      <vt:lpstr>PowerPoint Presentation</vt:lpstr>
      <vt:lpstr>The Kansas-Nebraska Act of 1854</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Aim: How did the debate over slavery escalate after 1850?</dc:title>
  <dc:creator>Demarco Matthew</dc:creator>
  <cp:lastModifiedBy>Demarco Matthew</cp:lastModifiedBy>
  <cp:revision>1</cp:revision>
  <dcterms:created xsi:type="dcterms:W3CDTF">2017-01-19T21:50:25Z</dcterms:created>
  <dcterms:modified xsi:type="dcterms:W3CDTF">2017-01-19T21:51:17Z</dcterms:modified>
</cp:coreProperties>
</file>