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79"/>
  </p:normalViewPr>
  <p:slideViewPr>
    <p:cSldViewPr snapToGrid="0" snapToObjects="1">
      <p:cViewPr varScale="1">
        <p:scale>
          <a:sx n="76" d="100"/>
          <a:sy n="76" d="100"/>
        </p:scale>
        <p:origin x="21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ACFC4-A9F3-6C4B-8677-33130C5B92C9}" type="datetimeFigureOut">
              <a:rPr lang="en-US" smtClean="0"/>
              <a:t>4/19/17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C0C45-DD92-DC4B-BFEB-E582D4252243}" type="slidenum">
              <a:rPr lang="en-US" smtClean="0"/>
              <a:t>‹#›</a:t>
            </a:fld>
            <a:endParaRPr lang="en-US"/>
          </a:p>
        </p:txBody>
      </p:sp>
    </p:spTree>
    <p:extLst>
      <p:ext uri="{BB962C8B-B14F-4D97-AF65-F5344CB8AC3E}">
        <p14:creationId xmlns:p14="http://schemas.microsoft.com/office/powerpoint/2010/main" val="3707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Calibri" charset="0"/>
                <a:ea typeface="ＭＳ Ｐゴシック" charset="-128"/>
              </a:rPr>
              <a:t>http://www.fasttrackteaching.com/Charts8_Affluent_Society.html</a:t>
            </a:r>
          </a:p>
          <a:p>
            <a:endParaRPr lang="en-US" altLang="x-none">
              <a:latin typeface="Calibri" charset="0"/>
              <a:ea typeface="ＭＳ Ｐゴシック" charset="-128"/>
            </a:endParaRPr>
          </a:p>
        </p:txBody>
      </p:sp>
      <p:sp>
        <p:nvSpPr>
          <p:cNvPr id="112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C355AA-742C-F346-8BD1-4CC6FD49B9E1}" type="slidenum">
              <a:rPr lang="en-US" altLang="x-none">
                <a:solidFill>
                  <a:srgbClr val="000000"/>
                </a:solidFill>
                <a:latin typeface="Calibri" charset="0"/>
                <a:ea typeface="ＭＳ Ｐゴシック" charset="-128"/>
              </a:rPr>
              <a:pPr>
                <a:spcBef>
                  <a:spcPct val="0"/>
                </a:spcBef>
              </a:pPr>
              <a:t>4</a:t>
            </a:fld>
            <a:endParaRPr lang="en-US" altLang="x-none">
              <a:solidFill>
                <a:srgbClr val="000000"/>
              </a:solidFill>
              <a:latin typeface="Calibri" charset="0"/>
              <a:ea typeface="ＭＳ Ｐゴシック" charset="-128"/>
            </a:endParaRPr>
          </a:p>
        </p:txBody>
      </p:sp>
    </p:spTree>
    <p:extLst>
      <p:ext uri="{BB962C8B-B14F-4D97-AF65-F5344CB8AC3E}">
        <p14:creationId xmlns:p14="http://schemas.microsoft.com/office/powerpoint/2010/main" val="29607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U.S. Veterans Administration</a:t>
            </a:r>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83F4E25-69FA-9442-8203-FAD6672BA096}" type="slidenum">
              <a:rPr lang="en-US" altLang="x-none">
                <a:solidFill>
                  <a:srgbClr val="000000"/>
                </a:solidFill>
                <a:latin typeface="Calibri" charset="0"/>
                <a:ea typeface="ＭＳ Ｐゴシック" charset="-128"/>
              </a:rPr>
              <a:pPr>
                <a:spcBef>
                  <a:spcPct val="0"/>
                </a:spcBef>
              </a:pPr>
              <a:t>17</a:t>
            </a:fld>
            <a:endParaRPr lang="en-US" altLang="x-none">
              <a:solidFill>
                <a:srgbClr val="000000"/>
              </a:solidFill>
              <a:latin typeface="Calibri" charset="0"/>
              <a:ea typeface="ＭＳ Ｐゴシック" charset="-128"/>
            </a:endParaRPr>
          </a:p>
        </p:txBody>
      </p:sp>
    </p:spTree>
    <p:extLst>
      <p:ext uri="{BB962C8B-B14F-4D97-AF65-F5344CB8AC3E}">
        <p14:creationId xmlns:p14="http://schemas.microsoft.com/office/powerpoint/2010/main" val="45210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FF5A8A25-DE47-1C45-B68B-49332D135557}" type="slidenum">
              <a:rPr lang="en-US" altLang="x-none" smtClean="0">
                <a:latin typeface="Arial" charset="0"/>
              </a:rPr>
              <a:pPr>
                <a:defRPr/>
              </a:pPr>
              <a:t>20</a:t>
            </a:fld>
            <a:endParaRPr lang="en-US" altLang="x-none" smtClean="0">
              <a:latin typeface="Arial" charset="0"/>
            </a:endParaRPr>
          </a:p>
        </p:txBody>
      </p:sp>
      <p:sp>
        <p:nvSpPr>
          <p:cNvPr id="93187" name="Rectangle 2"/>
          <p:cNvSpPr>
            <a:spLocks noGrp="1" noRot="1" noChangeAspect="1" noChangeArrowheads="1" noTextEdit="1"/>
          </p:cNvSpPr>
          <p:nvPr>
            <p:ph type="sldImg"/>
          </p:nvPr>
        </p:nvSpPr>
        <p:spPr>
          <a:xfrm>
            <a:off x="393700" y="692150"/>
            <a:ext cx="6070600" cy="3416300"/>
          </a:xfrm>
          <a:ln/>
        </p:spPr>
      </p:sp>
      <p:sp>
        <p:nvSpPr>
          <p:cNvPr id="93188"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lnSpc>
                <a:spcPct val="80000"/>
              </a:lnSpc>
              <a:defRPr/>
            </a:pPr>
            <a:endParaRPr lang="x-none" altLang="x-none" sz="800"/>
          </a:p>
        </p:txBody>
      </p:sp>
    </p:spTree>
    <p:extLst>
      <p:ext uri="{BB962C8B-B14F-4D97-AF65-F5344CB8AC3E}">
        <p14:creationId xmlns:p14="http://schemas.microsoft.com/office/powerpoint/2010/main" val="187628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571145DE-9986-8D48-B54B-33F3FE8851E5}" type="slidenum">
              <a:rPr lang="en-US" altLang="x-none" smtClean="0">
                <a:latin typeface="Arial" charset="0"/>
              </a:rPr>
              <a:pPr>
                <a:defRPr/>
              </a:pPr>
              <a:t>21</a:t>
            </a:fld>
            <a:endParaRPr lang="en-US" altLang="x-none"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defRPr/>
            </a:pPr>
            <a:r>
              <a:rPr lang="en-US" altLang="x-none" dirty="0"/>
              <a:t>Returning soldiers, housing shortage, baby boom</a:t>
            </a:r>
          </a:p>
          <a:p>
            <a:pPr lvl="1" eaLnBrk="1" hangingPunct="1">
              <a:defRPr/>
            </a:pPr>
            <a:r>
              <a:rPr lang="en-US" altLang="x-none" dirty="0" err="1"/>
              <a:t>Levittville</a:t>
            </a:r>
            <a:endParaRPr lang="en-US" altLang="x-none" dirty="0"/>
          </a:p>
          <a:p>
            <a:pPr lvl="1" eaLnBrk="1" hangingPunct="1">
              <a:defRPr/>
            </a:pPr>
            <a:r>
              <a:rPr lang="en-US" altLang="x-none" dirty="0"/>
              <a:t>Suburban shopping centers</a:t>
            </a:r>
          </a:p>
          <a:p>
            <a:pPr lvl="1" eaLnBrk="1" hangingPunct="1">
              <a:defRPr/>
            </a:pPr>
            <a:r>
              <a:rPr lang="en-US" altLang="x-none" dirty="0"/>
              <a:t>GI Bill of Rights (?)</a:t>
            </a:r>
          </a:p>
        </p:txBody>
      </p:sp>
    </p:spTree>
    <p:extLst>
      <p:ext uri="{BB962C8B-B14F-4D97-AF65-F5344CB8AC3E}">
        <p14:creationId xmlns:p14="http://schemas.microsoft.com/office/powerpoint/2010/main" val="4467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9C75FFB7-1FF3-1049-8152-A6943CFC390A}" type="slidenum">
              <a:rPr lang="en-US" altLang="x-none" smtClean="0">
                <a:latin typeface="Arial" charset="0"/>
              </a:rPr>
              <a:pPr>
                <a:defRPr/>
              </a:pPr>
              <a:t>23</a:t>
            </a:fld>
            <a:endParaRPr lang="en-US" altLang="x-none"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x-none" altLang="x-none"/>
          </a:p>
        </p:txBody>
      </p:sp>
    </p:spTree>
    <p:extLst>
      <p:ext uri="{BB962C8B-B14F-4D97-AF65-F5344CB8AC3E}">
        <p14:creationId xmlns:p14="http://schemas.microsoft.com/office/powerpoint/2010/main" val="16401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FF1480AE-54C5-6C4B-857E-E30967CFB70D}" type="slidenum">
              <a:rPr lang="en-US" altLang="x-none" smtClean="0">
                <a:latin typeface="Arial" charset="0"/>
              </a:rPr>
              <a:pPr>
                <a:defRPr/>
              </a:pPr>
              <a:t>24</a:t>
            </a:fld>
            <a:endParaRPr lang="en-US" altLang="x-none"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x-none"/>
              <a:t>Ford 1955</a:t>
            </a:r>
          </a:p>
        </p:txBody>
      </p:sp>
    </p:spTree>
    <p:extLst>
      <p:ext uri="{BB962C8B-B14F-4D97-AF65-F5344CB8AC3E}">
        <p14:creationId xmlns:p14="http://schemas.microsoft.com/office/powerpoint/2010/main" val="36901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D96DEB97-1B7C-9545-BCE6-80FE3BCE4CE5}" type="slidenum">
              <a:rPr lang="en-US" altLang="x-none" smtClean="0">
                <a:latin typeface="Arial" charset="0"/>
              </a:rPr>
              <a:pPr>
                <a:defRPr/>
              </a:pPr>
              <a:t>26</a:t>
            </a:fld>
            <a:endParaRPr lang="en-US" altLang="x-none"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eaLnBrk="1" hangingPunct="1">
              <a:lnSpc>
                <a:spcPct val="95000"/>
              </a:lnSpc>
              <a:defRPr/>
            </a:pPr>
            <a:endParaRPr lang="x-none" altLang="x-none" sz="1300"/>
          </a:p>
        </p:txBody>
      </p:sp>
    </p:spTree>
    <p:extLst>
      <p:ext uri="{BB962C8B-B14F-4D97-AF65-F5344CB8AC3E}">
        <p14:creationId xmlns:p14="http://schemas.microsoft.com/office/powerpoint/2010/main" val="1562210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0776C079-07EE-7D44-A824-E318183165C6}" type="slidenum">
              <a:rPr lang="en-US" altLang="x-none" smtClean="0">
                <a:latin typeface="Arial" charset="0"/>
              </a:rPr>
              <a:pPr>
                <a:defRPr/>
              </a:pPr>
              <a:t>28</a:t>
            </a:fld>
            <a:endParaRPr lang="en-US" altLang="x-none" smtClean="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eaLnBrk="1" hangingPunct="1">
              <a:lnSpc>
                <a:spcPct val="95000"/>
              </a:lnSpc>
              <a:defRPr/>
            </a:pPr>
            <a:endParaRPr lang="x-none" altLang="x-none" sz="1300"/>
          </a:p>
        </p:txBody>
      </p:sp>
    </p:spTree>
    <p:extLst>
      <p:ext uri="{BB962C8B-B14F-4D97-AF65-F5344CB8AC3E}">
        <p14:creationId xmlns:p14="http://schemas.microsoft.com/office/powerpoint/2010/main" val="172993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FBC9E09D-2937-D14E-A784-54BCC33C4897}" type="slidenum">
              <a:rPr lang="en-US" altLang="x-none">
                <a:solidFill>
                  <a:srgbClr val="000000"/>
                </a:solidFill>
                <a:latin typeface="Times New Roman" charset="0"/>
                <a:ea typeface="ＭＳ Ｐゴシック" charset="-128"/>
              </a:rPr>
              <a:pPr>
                <a:spcBef>
                  <a:spcPct val="0"/>
                </a:spcBef>
              </a:pPr>
              <a:t>32</a:t>
            </a:fld>
            <a:endParaRPr lang="en-US" altLang="x-none">
              <a:solidFill>
                <a:srgbClr val="000000"/>
              </a:solidFill>
              <a:latin typeface="Times New Roman" charset="0"/>
              <a:ea typeface="ＭＳ Ｐゴシック" charset="-128"/>
            </a:endParaRPr>
          </a:p>
        </p:txBody>
      </p:sp>
      <p:sp>
        <p:nvSpPr>
          <p:cNvPr id="167938"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Wikipedia Commons</a:t>
            </a:r>
          </a:p>
        </p:txBody>
      </p:sp>
    </p:spTree>
    <p:extLst>
      <p:ext uri="{BB962C8B-B14F-4D97-AF65-F5344CB8AC3E}">
        <p14:creationId xmlns:p14="http://schemas.microsoft.com/office/powerpoint/2010/main" val="127779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0929B62B-06CB-9448-90E7-A3625A9CE08D}" type="slidenum">
              <a:rPr lang="en-US" altLang="x-none" smtClean="0">
                <a:latin typeface="Arial" charset="0"/>
              </a:rPr>
              <a:pPr>
                <a:defRPr/>
              </a:pPr>
              <a:t>35</a:t>
            </a:fld>
            <a:endParaRPr lang="en-US" altLang="x-none"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defRPr/>
            </a:pPr>
            <a:r>
              <a:rPr lang="en-US" altLang="x-none" sz="1300"/>
              <a:t>Businesses targeted teenagers, selling billions of dollars of “cool” consumer goods</a:t>
            </a:r>
          </a:p>
          <a:p>
            <a:pPr lvl="1" eaLnBrk="1" hangingPunct="1">
              <a:defRPr/>
            </a:pPr>
            <a:r>
              <a:rPr lang="en-US" altLang="x-none" sz="1300"/>
              <a:t>Music &amp; movies were made specifically for teens</a:t>
            </a:r>
          </a:p>
        </p:txBody>
      </p:sp>
    </p:spTree>
    <p:extLst>
      <p:ext uri="{BB962C8B-B14F-4D97-AF65-F5344CB8AC3E}">
        <p14:creationId xmlns:p14="http://schemas.microsoft.com/office/powerpoint/2010/main" val="133662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C6BC4E1F-E511-794E-B263-AF5118D63753}" type="slidenum">
              <a:rPr lang="en-US" altLang="x-none" smtClean="0">
                <a:latin typeface="Arial" charset="0"/>
              </a:rPr>
              <a:pPr>
                <a:defRPr/>
              </a:pPr>
              <a:t>36</a:t>
            </a:fld>
            <a:endParaRPr lang="en-US" altLang="x-none"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eaLnBrk="1" hangingPunct="1">
              <a:defRPr/>
            </a:pPr>
            <a:endParaRPr lang="x-none" altLang="x-none" sz="1300"/>
          </a:p>
        </p:txBody>
      </p:sp>
    </p:spTree>
    <p:extLst>
      <p:ext uri="{BB962C8B-B14F-4D97-AF65-F5344CB8AC3E}">
        <p14:creationId xmlns:p14="http://schemas.microsoft.com/office/powerpoint/2010/main" val="35758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41F04C9-DA6E-4147-922A-5FDCC4D08E65}" type="slidenum">
              <a:rPr lang="en-US" altLang="x-none">
                <a:solidFill>
                  <a:srgbClr val="000000"/>
                </a:solidFill>
                <a:latin typeface="Calibri" charset="0"/>
                <a:ea typeface="ＭＳ Ｐゴシック" charset="-128"/>
              </a:rPr>
              <a:pPr>
                <a:spcBef>
                  <a:spcPct val="0"/>
                </a:spcBef>
              </a:pPr>
              <a:t>5</a:t>
            </a:fld>
            <a:endParaRPr lang="en-US" altLang="x-none">
              <a:solidFill>
                <a:srgbClr val="000000"/>
              </a:solidFill>
              <a:latin typeface="Calibri" charset="0"/>
              <a:ea typeface="ＭＳ Ｐゴシック" charset="-128"/>
            </a:endParaRPr>
          </a:p>
        </p:txBody>
      </p:sp>
      <p:sp>
        <p:nvSpPr>
          <p:cNvPr id="99330"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http://www.fasttrackteaching.com/Charts8_Affluent_Society.html</a:t>
            </a:r>
          </a:p>
        </p:txBody>
      </p:sp>
    </p:spTree>
    <p:extLst>
      <p:ext uri="{BB962C8B-B14F-4D97-AF65-F5344CB8AC3E}">
        <p14:creationId xmlns:p14="http://schemas.microsoft.com/office/powerpoint/2010/main" val="1781415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4951127D-3B0D-9C48-95A5-BEDD19679933}" type="slidenum">
              <a:rPr lang="en-US" altLang="x-none" smtClean="0">
                <a:latin typeface="Arial" charset="0"/>
              </a:rPr>
              <a:pPr>
                <a:defRPr/>
              </a:pPr>
              <a:t>38</a:t>
            </a:fld>
            <a:endParaRPr lang="en-US" altLang="x-none" smtClean="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x-none"/>
              <a:t>Father Knows Best: TV shows; Social expectations for men, women, children; Conformity; Suburbs; </a:t>
            </a:r>
          </a:p>
        </p:txBody>
      </p:sp>
    </p:spTree>
    <p:extLst>
      <p:ext uri="{BB962C8B-B14F-4D97-AF65-F5344CB8AC3E}">
        <p14:creationId xmlns:p14="http://schemas.microsoft.com/office/powerpoint/2010/main" val="7327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75DD1614-C052-8F4A-91C2-0B830C9DA20C}" type="slidenum">
              <a:rPr lang="en-US" altLang="x-none" smtClean="0">
                <a:latin typeface="Arial" charset="0"/>
              </a:rPr>
              <a:pPr>
                <a:defRPr/>
              </a:pPr>
              <a:t>39</a:t>
            </a:fld>
            <a:endParaRPr lang="en-US" altLang="x-none"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eaLnBrk="1" hangingPunct="1">
              <a:defRPr/>
            </a:pPr>
            <a:r>
              <a:rPr lang="en-US" altLang="x-none"/>
              <a:t>Ideal man? Ideal woman? Family expectations? Social expectations? Keeping up with the Joneses? White America?</a:t>
            </a:r>
          </a:p>
        </p:txBody>
      </p:sp>
    </p:spTree>
    <p:extLst>
      <p:ext uri="{BB962C8B-B14F-4D97-AF65-F5344CB8AC3E}">
        <p14:creationId xmlns:p14="http://schemas.microsoft.com/office/powerpoint/2010/main" val="317100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PUBLIC DOMAIN</a:t>
            </a:r>
          </a:p>
        </p:txBody>
      </p:sp>
      <p:sp>
        <p:nvSpPr>
          <p:cNvPr id="706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A9270E3-C56A-2844-80B1-ED731009D5E2}" type="slidenum">
              <a:rPr lang="en-US" altLang="x-none">
                <a:latin typeface="Calibri" charset="0"/>
                <a:ea typeface="ＭＳ Ｐゴシック" charset="-128"/>
              </a:rPr>
              <a:pPr>
                <a:spcBef>
                  <a:spcPct val="0"/>
                </a:spcBef>
              </a:pPr>
              <a:t>40</a:t>
            </a:fld>
            <a:endParaRPr lang="en-US" altLang="x-none">
              <a:latin typeface="Calibri" charset="0"/>
              <a:ea typeface="ＭＳ Ｐゴシック" charset="-128"/>
            </a:endParaRPr>
          </a:p>
        </p:txBody>
      </p:sp>
    </p:spTree>
    <p:extLst>
      <p:ext uri="{BB962C8B-B14F-4D97-AF65-F5344CB8AC3E}">
        <p14:creationId xmlns:p14="http://schemas.microsoft.com/office/powerpoint/2010/main" val="1556501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8D170B49-015F-7741-8149-179DD77F10B7}" type="slidenum">
              <a:rPr lang="en-US" altLang="x-none" smtClean="0">
                <a:latin typeface="Arial" charset="0"/>
              </a:rPr>
              <a:pPr>
                <a:defRPr/>
              </a:pPr>
              <a:t>42</a:t>
            </a:fld>
            <a:endParaRPr lang="en-US" altLang="x-none" smtClean="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eaLnBrk="1" hangingPunct="1">
              <a:defRPr/>
            </a:pPr>
            <a:r>
              <a:rPr lang="en-US" altLang="x-none" dirty="0"/>
              <a:t>Ideal man? Ideal woman? Family expectations? Social expectations? Keeping up with the Joneses? White America?</a:t>
            </a:r>
          </a:p>
        </p:txBody>
      </p:sp>
    </p:spTree>
    <p:extLst>
      <p:ext uri="{BB962C8B-B14F-4D97-AF65-F5344CB8AC3E}">
        <p14:creationId xmlns:p14="http://schemas.microsoft.com/office/powerpoint/2010/main" val="109022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278D9F7B-20C5-134F-B3C9-247379D61582}" type="slidenum">
              <a:rPr lang="en-US" altLang="x-none" smtClean="0">
                <a:latin typeface="Arial" charset="0"/>
              </a:rPr>
              <a:pPr>
                <a:defRPr/>
              </a:pPr>
              <a:t>43</a:t>
            </a:fld>
            <a:endParaRPr lang="en-US" altLang="x-none"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2" eaLnBrk="1" hangingPunct="1">
              <a:defRPr/>
            </a:pPr>
            <a:r>
              <a:rPr lang="en-US" altLang="x-none"/>
              <a:t>Ideal man? Ideal woman? Family expectations? Social expectations? Keeping up with the Joneses? White America?</a:t>
            </a:r>
          </a:p>
        </p:txBody>
      </p:sp>
    </p:spTree>
    <p:extLst>
      <p:ext uri="{BB962C8B-B14F-4D97-AF65-F5344CB8AC3E}">
        <p14:creationId xmlns:p14="http://schemas.microsoft.com/office/powerpoint/2010/main" val="119040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F1EC4619-273A-8B4E-8B31-7A32427B4C12}" type="slidenum">
              <a:rPr lang="en-US" altLang="x-none" smtClean="0">
                <a:latin typeface="Arial" charset="0"/>
              </a:rPr>
              <a:pPr>
                <a:defRPr/>
              </a:pPr>
              <a:t>6</a:t>
            </a:fld>
            <a:endParaRPr lang="en-US" altLang="x-none"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tLang="x-none" dirty="0">
                <a:solidFill>
                  <a:schemeClr val="hlink"/>
                </a:solidFill>
              </a:rPr>
              <a:t>Expansion of business in the 1950s:</a:t>
            </a:r>
          </a:p>
          <a:p>
            <a:pPr lvl="1" eaLnBrk="1" hangingPunct="1">
              <a:defRPr/>
            </a:pPr>
            <a:r>
              <a:rPr lang="en-US" altLang="x-none" dirty="0">
                <a:solidFill>
                  <a:schemeClr val="hlink"/>
                </a:solidFill>
              </a:rPr>
              <a:t>Corporations, Franchises (848)</a:t>
            </a:r>
          </a:p>
          <a:p>
            <a:pPr lvl="1" eaLnBrk="1" hangingPunct="1">
              <a:defRPr/>
            </a:pPr>
            <a:r>
              <a:rPr lang="en-US" altLang="x-none" dirty="0">
                <a:solidFill>
                  <a:schemeClr val="hlink"/>
                </a:solidFill>
              </a:rPr>
              <a:t>Consumerism (854-855)</a:t>
            </a:r>
          </a:p>
          <a:p>
            <a:pPr eaLnBrk="1" hangingPunct="1">
              <a:defRPr/>
            </a:pPr>
            <a:endParaRPr lang="en-US" altLang="x-none" dirty="0"/>
          </a:p>
        </p:txBody>
      </p:sp>
    </p:spTree>
    <p:extLst>
      <p:ext uri="{BB962C8B-B14F-4D97-AF65-F5344CB8AC3E}">
        <p14:creationId xmlns:p14="http://schemas.microsoft.com/office/powerpoint/2010/main" val="25501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23D295E-FA5F-5144-BF73-462E91AFC62E}" type="slidenum">
              <a:rPr lang="en-US" altLang="x-none" smtClean="0">
                <a:latin typeface="Arial" charset="0"/>
              </a:rPr>
              <a:pPr>
                <a:defRPr/>
              </a:pPr>
              <a:t>11</a:t>
            </a:fld>
            <a:endParaRPr lang="en-US" altLang="x-none"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defRPr/>
            </a:pPr>
            <a:r>
              <a:rPr lang="en-US" altLang="x-none" dirty="0"/>
              <a:t>Returning soldiers, housing shortage, baby boom</a:t>
            </a:r>
          </a:p>
          <a:p>
            <a:pPr lvl="1" eaLnBrk="1" hangingPunct="1">
              <a:defRPr/>
            </a:pPr>
            <a:r>
              <a:rPr lang="en-US" altLang="x-none" dirty="0" err="1"/>
              <a:t>Levittville</a:t>
            </a:r>
            <a:endParaRPr lang="en-US" altLang="x-none" dirty="0"/>
          </a:p>
          <a:p>
            <a:pPr lvl="1" eaLnBrk="1" hangingPunct="1">
              <a:defRPr/>
            </a:pPr>
            <a:r>
              <a:rPr lang="en-US" altLang="x-none" dirty="0"/>
              <a:t>Suburban shopping centers</a:t>
            </a:r>
          </a:p>
          <a:p>
            <a:pPr lvl="1" eaLnBrk="1" hangingPunct="1">
              <a:defRPr/>
            </a:pPr>
            <a:r>
              <a:rPr lang="en-US" altLang="x-none" dirty="0"/>
              <a:t>GI Bill of Rights (?)</a:t>
            </a:r>
          </a:p>
        </p:txBody>
      </p:sp>
    </p:spTree>
    <p:extLst>
      <p:ext uri="{BB962C8B-B14F-4D97-AF65-F5344CB8AC3E}">
        <p14:creationId xmlns:p14="http://schemas.microsoft.com/office/powerpoint/2010/main" val="8933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4F1E42F3-555D-7B40-9D72-9D1D215A86DD}" type="slidenum">
              <a:rPr lang="en-US" altLang="x-none" smtClean="0">
                <a:latin typeface="Arial" charset="0"/>
              </a:rPr>
              <a:pPr>
                <a:defRPr/>
              </a:pPr>
              <a:t>12</a:t>
            </a:fld>
            <a:endParaRPr lang="en-US" altLang="x-none" smtClean="0">
              <a:latin typeface="Arial" charset="0"/>
            </a:endParaRPr>
          </a:p>
        </p:txBody>
      </p:sp>
      <p:sp>
        <p:nvSpPr>
          <p:cNvPr id="78851" name="Rectangle 2"/>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p>
            <a:pPr eaLnBrk="1" hangingPunct="1">
              <a:defRPr/>
            </a:pPr>
            <a:endParaRPr lang="x-none" altLang="x-none"/>
          </a:p>
        </p:txBody>
      </p:sp>
      <p:sp>
        <p:nvSpPr>
          <p:cNvPr id="78852"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123926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161828F-BB56-6E4C-A3EB-91583792F875}" type="slidenum">
              <a:rPr lang="en-US" altLang="x-none">
                <a:solidFill>
                  <a:srgbClr val="000000"/>
                </a:solidFill>
                <a:latin typeface="Calibri" charset="0"/>
                <a:ea typeface="ＭＳ Ｐゴシック" charset="-128"/>
              </a:rPr>
              <a:pPr>
                <a:spcBef>
                  <a:spcPct val="0"/>
                </a:spcBef>
              </a:pPr>
              <a:t>13</a:t>
            </a:fld>
            <a:endParaRPr lang="en-US" altLang="x-none">
              <a:solidFill>
                <a:srgbClr val="000000"/>
              </a:solidFill>
              <a:latin typeface="Calibri" charset="0"/>
              <a:ea typeface="ＭＳ Ｐゴシック" charset="-128"/>
            </a:endParaRPr>
          </a:p>
        </p:txBody>
      </p:sp>
      <p:sp>
        <p:nvSpPr>
          <p:cNvPr id="81922"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Wikipedia Commons</a:t>
            </a:r>
          </a:p>
        </p:txBody>
      </p:sp>
    </p:spTree>
    <p:extLst>
      <p:ext uri="{BB962C8B-B14F-4D97-AF65-F5344CB8AC3E}">
        <p14:creationId xmlns:p14="http://schemas.microsoft.com/office/powerpoint/2010/main" val="35817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A8614CA-C2D3-4540-BC40-F131D9C18738}" type="slidenum">
              <a:rPr lang="en-US" altLang="x-none">
                <a:solidFill>
                  <a:srgbClr val="000000"/>
                </a:solidFill>
                <a:latin typeface="Calibri" charset="0"/>
                <a:ea typeface="ＭＳ Ｐゴシック" charset="-128"/>
              </a:rPr>
              <a:pPr>
                <a:spcBef>
                  <a:spcPct val="0"/>
                </a:spcBef>
              </a:pPr>
              <a:t>14</a:t>
            </a:fld>
            <a:endParaRPr lang="en-US" altLang="x-none">
              <a:solidFill>
                <a:srgbClr val="000000"/>
              </a:solidFill>
              <a:latin typeface="Calibri" charset="0"/>
              <a:ea typeface="ＭＳ Ｐゴシック" charset="-128"/>
            </a:endParaRPr>
          </a:p>
        </p:txBody>
      </p:sp>
      <p:sp>
        <p:nvSpPr>
          <p:cNvPr id="83970"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x-none">
                <a:latin typeface="Calibri" charset="0"/>
                <a:ea typeface="ＭＳ Ｐゴシック" charset="-128"/>
              </a:rPr>
              <a:t>http://www.nia.nih.gov/health/nianci/intro.asp</a:t>
            </a:r>
          </a:p>
        </p:txBody>
      </p:sp>
    </p:spTree>
    <p:extLst>
      <p:ext uri="{BB962C8B-B14F-4D97-AF65-F5344CB8AC3E}">
        <p14:creationId xmlns:p14="http://schemas.microsoft.com/office/powerpoint/2010/main" val="190915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5BCFECC-E4CE-B74A-9C57-CBC1BA9FB59A}" type="slidenum">
              <a:rPr lang="en-US" altLang="x-none">
                <a:latin typeface="Times New Roman" charset="0"/>
                <a:ea typeface="ＭＳ Ｐゴシック" charset="-128"/>
              </a:rPr>
              <a:pPr>
                <a:spcBef>
                  <a:spcPct val="0"/>
                </a:spcBef>
              </a:pPr>
              <a:t>15</a:t>
            </a:fld>
            <a:endParaRPr lang="en-US" altLang="x-none">
              <a:latin typeface="Times New Roman" charset="0"/>
              <a:ea typeface="ＭＳ Ｐゴシック" charset="-128"/>
            </a:endParaRPr>
          </a:p>
        </p:txBody>
      </p:sp>
      <p:sp>
        <p:nvSpPr>
          <p:cNvPr id="86018"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Times New Roman" charset="0"/>
              <a:ea typeface="ＭＳ Ｐゴシック" charset="-128"/>
            </a:endParaRPr>
          </a:p>
        </p:txBody>
      </p:sp>
    </p:spTree>
    <p:extLst>
      <p:ext uri="{BB962C8B-B14F-4D97-AF65-F5344CB8AC3E}">
        <p14:creationId xmlns:p14="http://schemas.microsoft.com/office/powerpoint/2010/main" val="85967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68AD945B-F095-D548-AD0D-FE838EAB5DE3}" type="slidenum">
              <a:rPr lang="en-US" altLang="x-none" smtClean="0">
                <a:latin typeface="Arial" charset="0"/>
              </a:rPr>
              <a:pPr>
                <a:defRPr/>
              </a:pPr>
              <a:t>16</a:t>
            </a:fld>
            <a:endParaRPr lang="en-US" altLang="x-none"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lvl="1" eaLnBrk="1" hangingPunct="1">
              <a:defRPr/>
            </a:pPr>
            <a:r>
              <a:rPr lang="en-US" altLang="x-none" dirty="0"/>
              <a:t>Returning soldiers, housing shortage, baby boom</a:t>
            </a:r>
          </a:p>
          <a:p>
            <a:pPr lvl="1" eaLnBrk="1" hangingPunct="1">
              <a:defRPr/>
            </a:pPr>
            <a:r>
              <a:rPr lang="en-US" altLang="x-none" dirty="0" err="1"/>
              <a:t>Levittville</a:t>
            </a:r>
            <a:endParaRPr lang="en-US" altLang="x-none" dirty="0"/>
          </a:p>
          <a:p>
            <a:pPr lvl="1" eaLnBrk="1" hangingPunct="1">
              <a:defRPr/>
            </a:pPr>
            <a:r>
              <a:rPr lang="en-US" altLang="x-none" dirty="0"/>
              <a:t>Suburban shopping centers</a:t>
            </a:r>
          </a:p>
          <a:p>
            <a:pPr lvl="1" eaLnBrk="1" hangingPunct="1">
              <a:defRPr/>
            </a:pPr>
            <a:r>
              <a:rPr lang="en-US" altLang="x-none" dirty="0"/>
              <a:t>GI Bill of Rights (?)</a:t>
            </a:r>
          </a:p>
        </p:txBody>
      </p:sp>
    </p:spTree>
    <p:extLst>
      <p:ext uri="{BB962C8B-B14F-4D97-AF65-F5344CB8AC3E}">
        <p14:creationId xmlns:p14="http://schemas.microsoft.com/office/powerpoint/2010/main" val="144983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4E2F0E-C317-2B49-B33F-FC147E0CE13A}"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101074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E2F0E-C317-2B49-B33F-FC147E0CE13A}"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1372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E2F0E-C317-2B49-B33F-FC147E0CE13A}"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8033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E2F0E-C317-2B49-B33F-FC147E0CE13A}"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104748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E2F0E-C317-2B49-B33F-FC147E0CE13A}" type="datetimeFigureOut">
              <a:rPr lang="en-US" smtClean="0"/>
              <a:t>4/19/17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21410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4E2F0E-C317-2B49-B33F-FC147E0CE13A}"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95962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E2F0E-C317-2B49-B33F-FC147E0CE13A}" type="datetimeFigureOut">
              <a:rPr lang="en-US" smtClean="0"/>
              <a:t>4/19/17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7757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4E2F0E-C317-2B49-B33F-FC147E0CE13A}" type="datetimeFigureOut">
              <a:rPr lang="en-US" smtClean="0"/>
              <a:t>4/19/17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20650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E2F0E-C317-2B49-B33F-FC147E0CE13A}" type="datetimeFigureOut">
              <a:rPr lang="en-US" smtClean="0"/>
              <a:t>4/19/17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32236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E2F0E-C317-2B49-B33F-FC147E0CE13A}"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201118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E2F0E-C317-2B49-B33F-FC147E0CE13A}" type="datetimeFigureOut">
              <a:rPr lang="en-US" smtClean="0"/>
              <a:t>4/19/17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5A87B-89B9-8140-BC85-ABAF96886D14}" type="slidenum">
              <a:rPr lang="en-US" smtClean="0"/>
              <a:t>‹#›</a:t>
            </a:fld>
            <a:endParaRPr lang="en-US"/>
          </a:p>
        </p:txBody>
      </p:sp>
    </p:spTree>
    <p:extLst>
      <p:ext uri="{BB962C8B-B14F-4D97-AF65-F5344CB8AC3E}">
        <p14:creationId xmlns:p14="http://schemas.microsoft.com/office/powerpoint/2010/main" val="567321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tx2">
                <a:lumMod val="40000"/>
                <a:lumOff val="60000"/>
              </a:schemeClr>
            </a:gs>
            <a:gs pos="83000">
              <a:schemeClr val="tx2">
                <a:lumMod val="40000"/>
                <a:lumOff val="6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E2F0E-C317-2B49-B33F-FC147E0CE13A}" type="datetimeFigureOut">
              <a:rPr lang="en-US" smtClean="0"/>
              <a:t>4/19/17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5A87B-89B9-8140-BC85-ABAF96886D14}" type="slidenum">
              <a:rPr lang="en-US" smtClean="0"/>
              <a:t>‹#›</a:t>
            </a:fld>
            <a:endParaRPr lang="en-US"/>
          </a:p>
        </p:txBody>
      </p:sp>
    </p:spTree>
    <p:extLst>
      <p:ext uri="{BB962C8B-B14F-4D97-AF65-F5344CB8AC3E}">
        <p14:creationId xmlns:p14="http://schemas.microsoft.com/office/powerpoint/2010/main" val="200252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image" Target="../media/image39.jpeg"/><Relationship Id="rId14" Type="http://schemas.openxmlformats.org/officeDocument/2006/relationships/image" Target="../media/image40.png"/><Relationship Id="rId1" Type="http://schemas.microsoft.com/office/2007/relationships/media" Target="file:////MS725FS01/groups$/Staff/Social%20Studies/All%20U.S.%20History/AP%20US/Unit_12%20WW2,%20Cold%20War,%201950s/01_little_boxes.mp3" TargetMode="External"/><Relationship Id="rId2" Type="http://schemas.openxmlformats.org/officeDocument/2006/relationships/audio" Target="file:////MS725FS01/groups$/Staff/Social%20Studies/All%20U.S.%20History/AP%20US/Unit_12%20WW2,%20Cold%20War,%201950s/01_little_boxes.mp3" TargetMode="External"/><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30.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wT_A9PFOY18&amp;t=1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9rTTesS5wT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hyperlink" Target="https://www.youtube.com/watch?v=QIuXv7Y8QA4" TargetMode="External"/><Relationship Id="rId5" Type="http://schemas.openxmlformats.org/officeDocument/2006/relationships/hyperlink" Target="https://www.youtube.com/watch?v=UH9z4RKYC3s" TargetMode="External"/><Relationship Id="rId6"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hyperlink" Target="https://www.youtube.com/watch?v=oOfuoA146Y0" TargetMode="External"/><Relationship Id="rId8"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File:BillHaley.JPG" TargetMode="External"/><Relationship Id="rId4" Type="http://schemas.openxmlformats.org/officeDocument/2006/relationships/image" Target="../media/image56.jpeg"/><Relationship Id="rId5" Type="http://schemas.openxmlformats.org/officeDocument/2006/relationships/hyperlink" Target="https://www.youtube.com/watch?v=ZgdufzXvjqw"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1i5coU-0_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hyperlink" Target="https://www.youtube.com/watch?v=MMmljYkdr-w" TargetMode="External"/><Relationship Id="rId6"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39.jpeg"/><Relationship Id="rId6"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oay9VxFVFm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8.wmf"/><Relationship Id="rId4" Type="http://schemas.openxmlformats.org/officeDocument/2006/relationships/image" Target="../media/image69.jpeg"/><Relationship Id="rId5" Type="http://schemas.openxmlformats.org/officeDocument/2006/relationships/image" Target="../media/image70.jpeg"/><Relationship Id="rId6" Type="http://schemas.openxmlformats.org/officeDocument/2006/relationships/image" Target="../media/image71.jpeg"/><Relationship Id="rId7" Type="http://schemas.openxmlformats.org/officeDocument/2006/relationships/image" Target="../media/image72.jpeg"/><Relationship Id="rId8"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 Id="rId3" Type="http://schemas.openxmlformats.org/officeDocument/2006/relationships/image" Target="../media/image8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2.xml"/><Relationship Id="rId2" Type="http://schemas.openxmlformats.org/officeDocument/2006/relationships/image" Target="../media/image8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7.jpeg"/><Relationship Id="rId3" Type="http://schemas.openxmlformats.org/officeDocument/2006/relationships/image" Target="../media/image88.jpeg"/></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jpeg"/><Relationship Id="rId1" Type="http://schemas.openxmlformats.org/officeDocument/2006/relationships/slideLayout" Target="../slideLayouts/slideLayout6.xml"/><Relationship Id="rId2" Type="http://schemas.openxmlformats.org/officeDocument/2006/relationships/image" Target="../media/image89.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N_1jkLxhh20" TargetMode="External"/><Relationship Id="rId4" Type="http://schemas.openxmlformats.org/officeDocument/2006/relationships/image" Target="../media/image93.jpeg"/><Relationship Id="rId5" Type="http://schemas.openxmlformats.org/officeDocument/2006/relationships/image" Target="../media/image94.png"/><Relationship Id="rId1" Type="http://schemas.openxmlformats.org/officeDocument/2006/relationships/slideLayout" Target="../slideLayouts/slideLayout6.xml"/><Relationship Id="rId2" Type="http://schemas.openxmlformats.org/officeDocument/2006/relationships/image" Target="../media/image9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jpeg"/><Relationship Id="rId3" Type="http://schemas.openxmlformats.org/officeDocument/2006/relationships/image" Target="../media/image9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gIh1lHtTIm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1754326"/>
          </a:xfrm>
          <a:prstGeom prst="rect">
            <a:avLst/>
          </a:prstGeom>
          <a:noFill/>
        </p:spPr>
        <p:txBody>
          <a:bodyPr>
            <a:spAutoFit/>
          </a:bodyPr>
          <a:lstStyle/>
          <a:p>
            <a:pPr algn="ctr">
              <a:defRPr/>
            </a:pPr>
            <a:r>
              <a:rPr lang="en-US" sz="54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AIM</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How were the 1950s both a time of </a:t>
            </a:r>
            <a:r>
              <a:rPr lang="en-US" sz="5400" b="1" i="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prosperity</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and </a:t>
            </a:r>
            <a:r>
              <a:rPr lang="en-US" sz="5400" b="1" i="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fear</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3516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txBox="1">
            <a:spLocks noChangeArrowheads="1"/>
          </p:cNvSpPr>
          <p:nvPr/>
        </p:nvSpPr>
        <p:spPr bwMode="auto">
          <a:xfrm>
            <a:off x="1524001" y="152400"/>
            <a:ext cx="91217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buClrTx/>
              <a:buFontTx/>
              <a:buNone/>
            </a:pPr>
            <a:r>
              <a:rPr kumimoji="0" lang="en-US" altLang="x-none" sz="3200" b="1">
                <a:solidFill>
                  <a:srgbClr val="FF0000"/>
                </a:solidFill>
                <a:latin typeface="Calibri" charset="0"/>
                <a:ea typeface="ＭＳ Ｐゴシック" charset="-128"/>
              </a:rPr>
              <a:t>War industries and high-tech industries</a:t>
            </a:r>
            <a:r>
              <a:rPr kumimoji="0" lang="en-US" altLang="x-none" sz="3200">
                <a:solidFill>
                  <a:srgbClr val="000000"/>
                </a:solidFill>
                <a:latin typeface="Calibri" charset="0"/>
                <a:ea typeface="ＭＳ Ｐゴシック" charset="-128"/>
              </a:rPr>
              <a:t> attracted millions to the west coast.</a:t>
            </a:r>
          </a:p>
          <a:p>
            <a:pPr eaLnBrk="1" hangingPunct="1">
              <a:buClrTx/>
              <a:buFontTx/>
              <a:buNone/>
            </a:pPr>
            <a:r>
              <a:rPr kumimoji="0" lang="en-US" altLang="x-none" sz="3200">
                <a:solidFill>
                  <a:srgbClr val="000000"/>
                </a:solidFill>
                <a:latin typeface="Calibri" charset="0"/>
                <a:ea typeface="ＭＳ Ｐゴシック" charset="-128"/>
              </a:rPr>
              <a:t>The </a:t>
            </a:r>
            <a:r>
              <a:rPr kumimoji="0" lang="en-US" altLang="x-none" sz="3200" b="1">
                <a:solidFill>
                  <a:srgbClr val="FF0000"/>
                </a:solidFill>
                <a:latin typeface="Calibri" charset="0"/>
                <a:ea typeface="ＭＳ Ｐゴシック" charset="-128"/>
              </a:rPr>
              <a:t>aerospace industry and huge military installations </a:t>
            </a:r>
            <a:r>
              <a:rPr kumimoji="0" lang="en-US" altLang="x-none" sz="3200">
                <a:solidFill>
                  <a:srgbClr val="000000"/>
                </a:solidFill>
                <a:latin typeface="Calibri" charset="0"/>
                <a:ea typeface="ＭＳ Ｐゴシック" charset="-128"/>
              </a:rPr>
              <a:t>attracted millions to Texas and Florida. </a:t>
            </a:r>
          </a:p>
        </p:txBody>
      </p:sp>
    </p:spTree>
    <p:extLst>
      <p:ext uri="{BB962C8B-B14F-4D97-AF65-F5344CB8AC3E}">
        <p14:creationId xmlns:p14="http://schemas.microsoft.com/office/powerpoint/2010/main" val="174803135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0" y="0"/>
            <a:ext cx="9144000" cy="685800"/>
          </a:xfrm>
        </p:spPr>
        <p:txBody>
          <a:bodyPr>
            <a:normAutofit fontScale="90000"/>
          </a:bodyPr>
          <a:lstStyle/>
          <a:p>
            <a:r>
              <a:rPr lang="en-US" altLang="x-none" b="1"/>
              <a:t>The 1950s: The Baby Boom </a:t>
            </a:r>
          </a:p>
        </p:txBody>
      </p:sp>
      <p:sp>
        <p:nvSpPr>
          <p:cNvPr id="21506" name="Rectangle 3"/>
          <p:cNvSpPr>
            <a:spLocks noGrp="1" noChangeArrowheads="1"/>
          </p:cNvSpPr>
          <p:nvPr>
            <p:ph type="body" idx="1"/>
          </p:nvPr>
        </p:nvSpPr>
        <p:spPr>
          <a:xfrm>
            <a:off x="1524000" y="715963"/>
            <a:ext cx="9144000" cy="5943600"/>
          </a:xfrm>
        </p:spPr>
        <p:txBody>
          <a:bodyPr/>
          <a:lstStyle/>
          <a:p>
            <a:r>
              <a:rPr lang="en-US" altLang="x-none" sz="3900"/>
              <a:t>Americans</a:t>
            </a:r>
            <a:r>
              <a:rPr lang="en-US" altLang="x-none" sz="3000"/>
              <a:t> </a:t>
            </a:r>
            <a:r>
              <a:rPr lang="en-US" altLang="x-none" sz="3900"/>
              <a:t>produced</a:t>
            </a:r>
            <a:r>
              <a:rPr lang="en-US" altLang="x-none" sz="3000"/>
              <a:t> </a:t>
            </a:r>
            <a:r>
              <a:rPr lang="en-US" altLang="x-none" sz="3900"/>
              <a:t>a</a:t>
            </a:r>
            <a:r>
              <a:rPr lang="en-US" altLang="x-none" sz="3000"/>
              <a:t> </a:t>
            </a:r>
            <a:r>
              <a:rPr lang="en-US" altLang="x-none" sz="3900"/>
              <a:t>“</a:t>
            </a:r>
            <a:r>
              <a:rPr lang="en-US" altLang="x-none" sz="3900" b="1" u="sng">
                <a:solidFill>
                  <a:srgbClr val="FF0000"/>
                </a:solidFill>
              </a:rPr>
              <a:t>baby</a:t>
            </a:r>
            <a:r>
              <a:rPr lang="en-US" altLang="x-none" sz="3000" b="1" u="sng">
                <a:solidFill>
                  <a:srgbClr val="FF0000"/>
                </a:solidFill>
              </a:rPr>
              <a:t> </a:t>
            </a:r>
            <a:r>
              <a:rPr lang="en-US" altLang="x-none" sz="3900" b="1" u="sng">
                <a:solidFill>
                  <a:srgbClr val="FF0000"/>
                </a:solidFill>
              </a:rPr>
              <a:t>boom</a:t>
            </a:r>
            <a:r>
              <a:rPr lang="en-US" altLang="x-none" sz="3900"/>
              <a:t>”   in the 1950s, leading to the largest generation in U.S. history</a:t>
            </a:r>
          </a:p>
          <a:p>
            <a:pPr lvl="1"/>
            <a:r>
              <a:rPr lang="en-US" altLang="x-none" sz="3900"/>
              <a:t>The return of soldiers from war led to an increase in marriages </a:t>
            </a:r>
            <a:br>
              <a:rPr lang="en-US" altLang="x-none" sz="3900"/>
            </a:br>
            <a:r>
              <a:rPr lang="en-US" altLang="x-none" sz="3900"/>
              <a:t>&amp; a rise in the birthrate</a:t>
            </a:r>
          </a:p>
          <a:p>
            <a:pPr lvl="1"/>
            <a:r>
              <a:rPr lang="en-US" altLang="x-none" sz="3900"/>
              <a:t>The baby boom led to a demand for new baby products, schools, &amp; homes for growing families </a:t>
            </a:r>
          </a:p>
        </p:txBody>
      </p:sp>
    </p:spTree>
    <p:extLst>
      <p:ext uri="{BB962C8B-B14F-4D97-AF65-F5344CB8AC3E}">
        <p14:creationId xmlns:p14="http://schemas.microsoft.com/office/powerpoint/2010/main" val="1586692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endParaRPr lang="x-none" altLang="x-none"/>
          </a:p>
        </p:txBody>
      </p:sp>
      <p:sp>
        <p:nvSpPr>
          <p:cNvPr id="102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endParaRPr lang="x-none" altLang="x-none"/>
          </a:p>
        </p:txBody>
      </p:sp>
      <p:sp>
        <p:nvSpPr>
          <p:cNvPr id="23555" name="Rectangle 4"/>
          <p:cNvSpPr>
            <a:spLocks noGrp="1" noChangeArrowheads="1"/>
          </p:cNvSpPr>
          <p:nvPr>
            <p:ph type="title"/>
          </p:nvPr>
        </p:nvSpPr>
        <p:spPr>
          <a:xfrm>
            <a:off x="1524000" y="0"/>
            <a:ext cx="91440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a:solidFill>
                  <a:schemeClr val="tx1"/>
                </a:solidFill>
                <a:latin typeface="Calibri" charset="0"/>
              </a:rPr>
              <a:t>U.S. Birthrate, 1940-1970</a:t>
            </a:r>
          </a:p>
        </p:txBody>
      </p:sp>
      <p:pic>
        <p:nvPicPr>
          <p:cNvPr id="23556" name="Picture 5" descr="DIVI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38200"/>
            <a:ext cx="9144000"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7320" name="AutoShape 8"/>
          <p:cNvSpPr>
            <a:spLocks noChangeArrowheads="1"/>
          </p:cNvSpPr>
          <p:nvPr/>
        </p:nvSpPr>
        <p:spPr bwMode="auto">
          <a:xfrm>
            <a:off x="3429000" y="5334000"/>
            <a:ext cx="6096000" cy="1066800"/>
          </a:xfrm>
          <a:prstGeom prst="wedgeRectCallout">
            <a:avLst>
              <a:gd name="adj1" fmla="val 7579"/>
              <a:gd name="adj2" fmla="val -41741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5000"/>
              </a:lnSpc>
              <a:defRPr/>
            </a:pPr>
            <a:r>
              <a:rPr lang="en-US" altLang="x-none" sz="3600"/>
              <a:t>In 1957, a baby was born every 7 seconds</a:t>
            </a:r>
          </a:p>
        </p:txBody>
      </p:sp>
      <p:sp>
        <p:nvSpPr>
          <p:cNvPr id="397321" name="AutoShape 9"/>
          <p:cNvSpPr>
            <a:spLocks noChangeArrowheads="1"/>
          </p:cNvSpPr>
          <p:nvPr/>
        </p:nvSpPr>
        <p:spPr bwMode="auto">
          <a:xfrm>
            <a:off x="3276600" y="4114800"/>
            <a:ext cx="6096000" cy="990600"/>
          </a:xfrm>
          <a:prstGeom prst="wedgeRectCallout">
            <a:avLst>
              <a:gd name="adj1" fmla="val -3435"/>
              <a:gd name="adj2" fmla="val -25384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0000"/>
              </a:lnSpc>
              <a:defRPr/>
            </a:pPr>
            <a:r>
              <a:rPr lang="en-US" altLang="x-none" sz="3600"/>
              <a:t>The late 1940s &amp; 1950s experienced the “baby boom”</a:t>
            </a:r>
          </a:p>
        </p:txBody>
      </p:sp>
      <p:pic>
        <p:nvPicPr>
          <p:cNvPr id="397324" name="Picture 12" descr="6a00d83451ccbc69e201157070dacd970b-400wi"/>
          <p:cNvPicPr>
            <a:picLocks noChangeAspect="1" noChangeArrowheads="1"/>
          </p:cNvPicPr>
          <p:nvPr/>
        </p:nvPicPr>
        <p:blipFill>
          <a:blip r:embed="rId4">
            <a:extLst>
              <a:ext uri="{28A0092B-C50C-407E-A947-70E740481C1C}">
                <a14:useLocalDpi xmlns:a14="http://schemas.microsoft.com/office/drawing/2010/main" val="0"/>
              </a:ext>
            </a:extLst>
          </a:blip>
          <a:srcRect t="3773" b="5345"/>
          <a:stretch>
            <a:fillRect/>
          </a:stretch>
        </p:blipFill>
        <p:spPr bwMode="auto">
          <a:xfrm>
            <a:off x="6858000" y="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30" name="Picture 18" descr="c?q=c0cc3bded8384f3f_landing"/>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t="12222"/>
          <a:stretch>
            <a:fillRect/>
          </a:stretch>
        </p:blipFill>
        <p:spPr bwMode="auto">
          <a:xfrm>
            <a:off x="1524001" y="0"/>
            <a:ext cx="5381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31" name="Picture 19" descr="279452161_6c51534c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32" name="Picture 20" descr="1971_toy_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1" y="0"/>
            <a:ext cx="4918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333" name="Picture 21" descr="SchoolEnrollmentChart"/>
          <p:cNvPicPr>
            <a:picLocks noChangeAspect="1" noChangeArrowheads="1"/>
          </p:cNvPicPr>
          <p:nvPr/>
        </p:nvPicPr>
        <p:blipFill>
          <a:blip r:embed="rId8">
            <a:lum bright="-12000" contrast="6000"/>
            <a:extLst>
              <a:ext uri="{28A0092B-C50C-407E-A947-70E740481C1C}">
                <a14:useLocalDpi xmlns:a14="http://schemas.microsoft.com/office/drawing/2010/main" val="0"/>
              </a:ext>
            </a:extLst>
          </a:blip>
          <a:srcRect l="2942" t="2582" r="2942" b="16347"/>
          <a:stretch>
            <a:fillRect/>
          </a:stretch>
        </p:blipFill>
        <p:spPr bwMode="auto">
          <a:xfrm>
            <a:off x="1981200" y="20638"/>
            <a:ext cx="7543800" cy="6864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525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7321"/>
                                        </p:tgtEl>
                                        <p:attrNameLst>
                                          <p:attrName>style.visibility</p:attrName>
                                        </p:attrNameLst>
                                      </p:cBhvr>
                                      <p:to>
                                        <p:strVal val="visible"/>
                                      </p:to>
                                    </p:set>
                                    <p:anim calcmode="lin" valueType="num">
                                      <p:cBhvr>
                                        <p:cTn id="7" dur="500" fill="hold"/>
                                        <p:tgtEl>
                                          <p:spTgt spid="397321"/>
                                        </p:tgtEl>
                                        <p:attrNameLst>
                                          <p:attrName>ppt_w</p:attrName>
                                        </p:attrNameLst>
                                      </p:cBhvr>
                                      <p:tavLst>
                                        <p:tav tm="0">
                                          <p:val>
                                            <p:fltVal val="0"/>
                                          </p:val>
                                        </p:tav>
                                        <p:tav tm="100000">
                                          <p:val>
                                            <p:strVal val="#ppt_w"/>
                                          </p:val>
                                        </p:tav>
                                      </p:tavLst>
                                    </p:anim>
                                    <p:anim calcmode="lin" valueType="num">
                                      <p:cBhvr>
                                        <p:cTn id="8" dur="500" fill="hold"/>
                                        <p:tgtEl>
                                          <p:spTgt spid="397321"/>
                                        </p:tgtEl>
                                        <p:attrNameLst>
                                          <p:attrName>ppt_h</p:attrName>
                                        </p:attrNameLst>
                                      </p:cBhvr>
                                      <p:tavLst>
                                        <p:tav tm="0">
                                          <p:val>
                                            <p:fltVal val="0"/>
                                          </p:val>
                                        </p:tav>
                                        <p:tav tm="100000">
                                          <p:val>
                                            <p:strVal val="#ppt_h"/>
                                          </p:val>
                                        </p:tav>
                                      </p:tavLst>
                                    </p:anim>
                                    <p:animEffect transition="in" filter="fade">
                                      <p:cBhvr>
                                        <p:cTn id="9" dur="500"/>
                                        <p:tgtEl>
                                          <p:spTgt spid="39732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97320"/>
                                        </p:tgtEl>
                                        <p:attrNameLst>
                                          <p:attrName>style.visibility</p:attrName>
                                        </p:attrNameLst>
                                      </p:cBhvr>
                                      <p:to>
                                        <p:strVal val="visible"/>
                                      </p:to>
                                    </p:set>
                                    <p:anim calcmode="lin" valueType="num">
                                      <p:cBhvr>
                                        <p:cTn id="13" dur="500" fill="hold"/>
                                        <p:tgtEl>
                                          <p:spTgt spid="397320"/>
                                        </p:tgtEl>
                                        <p:attrNameLst>
                                          <p:attrName>ppt_w</p:attrName>
                                        </p:attrNameLst>
                                      </p:cBhvr>
                                      <p:tavLst>
                                        <p:tav tm="0">
                                          <p:val>
                                            <p:fltVal val="0"/>
                                          </p:val>
                                        </p:tav>
                                        <p:tav tm="100000">
                                          <p:val>
                                            <p:strVal val="#ppt_w"/>
                                          </p:val>
                                        </p:tav>
                                      </p:tavLst>
                                    </p:anim>
                                    <p:anim calcmode="lin" valueType="num">
                                      <p:cBhvr>
                                        <p:cTn id="14" dur="500" fill="hold"/>
                                        <p:tgtEl>
                                          <p:spTgt spid="397320"/>
                                        </p:tgtEl>
                                        <p:attrNameLst>
                                          <p:attrName>ppt_h</p:attrName>
                                        </p:attrNameLst>
                                      </p:cBhvr>
                                      <p:tavLst>
                                        <p:tav tm="0">
                                          <p:val>
                                            <p:fltVal val="0"/>
                                          </p:val>
                                        </p:tav>
                                        <p:tav tm="100000">
                                          <p:val>
                                            <p:strVal val="#ppt_h"/>
                                          </p:val>
                                        </p:tav>
                                      </p:tavLst>
                                    </p:anim>
                                    <p:animEffect transition="in" filter="fade">
                                      <p:cBhvr>
                                        <p:cTn id="15" dur="500"/>
                                        <p:tgtEl>
                                          <p:spTgt spid="397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97330"/>
                                        </p:tgtEl>
                                        <p:attrNameLst>
                                          <p:attrName>style.visibility</p:attrName>
                                        </p:attrNameLst>
                                      </p:cBhvr>
                                      <p:to>
                                        <p:strVal val="visible"/>
                                      </p:to>
                                    </p:set>
                                    <p:anim calcmode="lin" valueType="num">
                                      <p:cBhvr>
                                        <p:cTn id="20" dur="500" fill="hold"/>
                                        <p:tgtEl>
                                          <p:spTgt spid="397330"/>
                                        </p:tgtEl>
                                        <p:attrNameLst>
                                          <p:attrName>ppt_w</p:attrName>
                                        </p:attrNameLst>
                                      </p:cBhvr>
                                      <p:tavLst>
                                        <p:tav tm="0">
                                          <p:val>
                                            <p:fltVal val="0"/>
                                          </p:val>
                                        </p:tav>
                                        <p:tav tm="100000">
                                          <p:val>
                                            <p:strVal val="#ppt_w"/>
                                          </p:val>
                                        </p:tav>
                                      </p:tavLst>
                                    </p:anim>
                                    <p:anim calcmode="lin" valueType="num">
                                      <p:cBhvr>
                                        <p:cTn id="21" dur="500" fill="hold"/>
                                        <p:tgtEl>
                                          <p:spTgt spid="397330"/>
                                        </p:tgtEl>
                                        <p:attrNameLst>
                                          <p:attrName>ppt_h</p:attrName>
                                        </p:attrNameLst>
                                      </p:cBhvr>
                                      <p:tavLst>
                                        <p:tav tm="0">
                                          <p:val>
                                            <p:fltVal val="0"/>
                                          </p:val>
                                        </p:tav>
                                        <p:tav tm="100000">
                                          <p:val>
                                            <p:strVal val="#ppt_h"/>
                                          </p:val>
                                        </p:tav>
                                      </p:tavLst>
                                    </p:anim>
                                    <p:animEffect transition="in" filter="fade">
                                      <p:cBhvr>
                                        <p:cTn id="22" dur="500"/>
                                        <p:tgtEl>
                                          <p:spTgt spid="397330"/>
                                        </p:tgtEl>
                                      </p:cBhvr>
                                    </p:animEffect>
                                  </p:childTnLst>
                                </p:cTn>
                              </p:par>
                              <p:par>
                                <p:cTn id="23" presetID="53" presetClass="entr" presetSubtype="0" fill="hold" nodeType="withEffect">
                                  <p:stCondLst>
                                    <p:cond delay="0"/>
                                  </p:stCondLst>
                                  <p:childTnLst>
                                    <p:set>
                                      <p:cBhvr>
                                        <p:cTn id="24" dur="1" fill="hold">
                                          <p:stCondLst>
                                            <p:cond delay="0"/>
                                          </p:stCondLst>
                                        </p:cTn>
                                        <p:tgtEl>
                                          <p:spTgt spid="397324"/>
                                        </p:tgtEl>
                                        <p:attrNameLst>
                                          <p:attrName>style.visibility</p:attrName>
                                        </p:attrNameLst>
                                      </p:cBhvr>
                                      <p:to>
                                        <p:strVal val="visible"/>
                                      </p:to>
                                    </p:set>
                                    <p:anim calcmode="lin" valueType="num">
                                      <p:cBhvr>
                                        <p:cTn id="25" dur="500" fill="hold"/>
                                        <p:tgtEl>
                                          <p:spTgt spid="397324"/>
                                        </p:tgtEl>
                                        <p:attrNameLst>
                                          <p:attrName>ppt_w</p:attrName>
                                        </p:attrNameLst>
                                      </p:cBhvr>
                                      <p:tavLst>
                                        <p:tav tm="0">
                                          <p:val>
                                            <p:fltVal val="0"/>
                                          </p:val>
                                        </p:tav>
                                        <p:tav tm="100000">
                                          <p:val>
                                            <p:strVal val="#ppt_w"/>
                                          </p:val>
                                        </p:tav>
                                      </p:tavLst>
                                    </p:anim>
                                    <p:anim calcmode="lin" valueType="num">
                                      <p:cBhvr>
                                        <p:cTn id="26" dur="500" fill="hold"/>
                                        <p:tgtEl>
                                          <p:spTgt spid="397324"/>
                                        </p:tgtEl>
                                        <p:attrNameLst>
                                          <p:attrName>ppt_h</p:attrName>
                                        </p:attrNameLst>
                                      </p:cBhvr>
                                      <p:tavLst>
                                        <p:tav tm="0">
                                          <p:val>
                                            <p:fltVal val="0"/>
                                          </p:val>
                                        </p:tav>
                                        <p:tav tm="100000">
                                          <p:val>
                                            <p:strVal val="#ppt_h"/>
                                          </p:val>
                                        </p:tav>
                                      </p:tavLst>
                                    </p:anim>
                                    <p:animEffect transition="in" filter="fade">
                                      <p:cBhvr>
                                        <p:cTn id="27" dur="500"/>
                                        <p:tgtEl>
                                          <p:spTgt spid="397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97331"/>
                                        </p:tgtEl>
                                        <p:attrNameLst>
                                          <p:attrName>style.visibility</p:attrName>
                                        </p:attrNameLst>
                                      </p:cBhvr>
                                      <p:to>
                                        <p:strVal val="visible"/>
                                      </p:to>
                                    </p:set>
                                    <p:anim calcmode="lin" valueType="num">
                                      <p:cBhvr>
                                        <p:cTn id="32" dur="500" fill="hold"/>
                                        <p:tgtEl>
                                          <p:spTgt spid="397331"/>
                                        </p:tgtEl>
                                        <p:attrNameLst>
                                          <p:attrName>ppt_w</p:attrName>
                                        </p:attrNameLst>
                                      </p:cBhvr>
                                      <p:tavLst>
                                        <p:tav tm="0">
                                          <p:val>
                                            <p:fltVal val="0"/>
                                          </p:val>
                                        </p:tav>
                                        <p:tav tm="100000">
                                          <p:val>
                                            <p:strVal val="#ppt_w"/>
                                          </p:val>
                                        </p:tav>
                                      </p:tavLst>
                                    </p:anim>
                                    <p:anim calcmode="lin" valueType="num">
                                      <p:cBhvr>
                                        <p:cTn id="33" dur="500" fill="hold"/>
                                        <p:tgtEl>
                                          <p:spTgt spid="397331"/>
                                        </p:tgtEl>
                                        <p:attrNameLst>
                                          <p:attrName>ppt_h</p:attrName>
                                        </p:attrNameLst>
                                      </p:cBhvr>
                                      <p:tavLst>
                                        <p:tav tm="0">
                                          <p:val>
                                            <p:fltVal val="0"/>
                                          </p:val>
                                        </p:tav>
                                        <p:tav tm="100000">
                                          <p:val>
                                            <p:strVal val="#ppt_h"/>
                                          </p:val>
                                        </p:tav>
                                      </p:tavLst>
                                    </p:anim>
                                    <p:animEffect transition="in" filter="fade">
                                      <p:cBhvr>
                                        <p:cTn id="34" dur="500"/>
                                        <p:tgtEl>
                                          <p:spTgt spid="3973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397332"/>
                                        </p:tgtEl>
                                        <p:attrNameLst>
                                          <p:attrName>style.visibility</p:attrName>
                                        </p:attrNameLst>
                                      </p:cBhvr>
                                      <p:to>
                                        <p:strVal val="visible"/>
                                      </p:to>
                                    </p:set>
                                    <p:anim calcmode="lin" valueType="num">
                                      <p:cBhvr>
                                        <p:cTn id="39" dur="500" fill="hold"/>
                                        <p:tgtEl>
                                          <p:spTgt spid="397332"/>
                                        </p:tgtEl>
                                        <p:attrNameLst>
                                          <p:attrName>ppt_w</p:attrName>
                                        </p:attrNameLst>
                                      </p:cBhvr>
                                      <p:tavLst>
                                        <p:tav tm="0">
                                          <p:val>
                                            <p:fltVal val="0"/>
                                          </p:val>
                                        </p:tav>
                                        <p:tav tm="100000">
                                          <p:val>
                                            <p:strVal val="#ppt_w"/>
                                          </p:val>
                                        </p:tav>
                                      </p:tavLst>
                                    </p:anim>
                                    <p:anim calcmode="lin" valueType="num">
                                      <p:cBhvr>
                                        <p:cTn id="40" dur="500" fill="hold"/>
                                        <p:tgtEl>
                                          <p:spTgt spid="397332"/>
                                        </p:tgtEl>
                                        <p:attrNameLst>
                                          <p:attrName>ppt_h</p:attrName>
                                        </p:attrNameLst>
                                      </p:cBhvr>
                                      <p:tavLst>
                                        <p:tav tm="0">
                                          <p:val>
                                            <p:fltVal val="0"/>
                                          </p:val>
                                        </p:tav>
                                        <p:tav tm="100000">
                                          <p:val>
                                            <p:strVal val="#ppt_h"/>
                                          </p:val>
                                        </p:tav>
                                      </p:tavLst>
                                    </p:anim>
                                    <p:animEffect transition="in" filter="fade">
                                      <p:cBhvr>
                                        <p:cTn id="41" dur="500"/>
                                        <p:tgtEl>
                                          <p:spTgt spid="3973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397333"/>
                                        </p:tgtEl>
                                        <p:attrNameLst>
                                          <p:attrName>style.visibility</p:attrName>
                                        </p:attrNameLst>
                                      </p:cBhvr>
                                      <p:to>
                                        <p:strVal val="visible"/>
                                      </p:to>
                                    </p:set>
                                    <p:anim calcmode="lin" valueType="num">
                                      <p:cBhvr>
                                        <p:cTn id="46" dur="500" fill="hold"/>
                                        <p:tgtEl>
                                          <p:spTgt spid="397333"/>
                                        </p:tgtEl>
                                        <p:attrNameLst>
                                          <p:attrName>ppt_w</p:attrName>
                                        </p:attrNameLst>
                                      </p:cBhvr>
                                      <p:tavLst>
                                        <p:tav tm="0">
                                          <p:val>
                                            <p:fltVal val="0"/>
                                          </p:val>
                                        </p:tav>
                                        <p:tav tm="100000">
                                          <p:val>
                                            <p:strVal val="#ppt_w"/>
                                          </p:val>
                                        </p:tav>
                                      </p:tavLst>
                                    </p:anim>
                                    <p:anim calcmode="lin" valueType="num">
                                      <p:cBhvr>
                                        <p:cTn id="47" dur="500" fill="hold"/>
                                        <p:tgtEl>
                                          <p:spTgt spid="397333"/>
                                        </p:tgtEl>
                                        <p:attrNameLst>
                                          <p:attrName>ppt_h</p:attrName>
                                        </p:attrNameLst>
                                      </p:cBhvr>
                                      <p:tavLst>
                                        <p:tav tm="0">
                                          <p:val>
                                            <p:fltVal val="0"/>
                                          </p:val>
                                        </p:tav>
                                        <p:tav tm="100000">
                                          <p:val>
                                            <p:strVal val="#ppt_h"/>
                                          </p:val>
                                        </p:tav>
                                      </p:tavLst>
                                    </p:anim>
                                    <p:animEffect transition="in" filter="fade">
                                      <p:cBhvr>
                                        <p:cTn id="48" dur="500"/>
                                        <p:tgtEl>
                                          <p:spTgt spid="397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0" grpId="0" animBg="1"/>
      <p:bldP spid="3973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900" y="12700"/>
            <a:ext cx="7543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755" name="Rectangle 2"/>
          <p:cNvSpPr>
            <a:spLocks noGrp="1" noChangeArrowheads="1"/>
          </p:cNvSpPr>
          <p:nvPr>
            <p:ph type="body" idx="1"/>
          </p:nvPr>
        </p:nvSpPr>
        <p:spPr>
          <a:xfrm>
            <a:off x="2565400" y="-22225"/>
            <a:ext cx="7543800" cy="2057400"/>
          </a:xfrm>
        </p:spPr>
        <p:txBody>
          <a:bodyPr/>
          <a:lstStyle/>
          <a:p>
            <a:pPr marL="914400" indent="-452438">
              <a:spcBef>
                <a:spcPts val="0"/>
              </a:spcBef>
              <a:buNone/>
              <a:defRPr/>
            </a:pPr>
            <a:r>
              <a:rPr lang="en-US" sz="2500" dirty="0"/>
              <a:t>The baby boomers became major targets of businesses who sought to cash in on their sheer numbers and relative affluence.</a:t>
            </a:r>
          </a:p>
          <a:p>
            <a:pPr eaLnBrk="1" hangingPunct="1">
              <a:buFontTx/>
              <a:buNone/>
              <a:defRPr/>
            </a:pPr>
            <a:r>
              <a:rPr lang="en-US" dirty="0" smtClean="0"/>
              <a:t>	</a:t>
            </a:r>
            <a:endParaRPr lang="en-US" b="1" dirty="0" smtClean="0"/>
          </a:p>
        </p:txBody>
      </p:sp>
      <p:pic>
        <p:nvPicPr>
          <p:cNvPr id="25603" name="Picture 2" descr="File:US Birth Rate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012826"/>
            <a:ext cx="757713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6629400" y="1371600"/>
            <a:ext cx="11430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0839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fig4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88"/>
            <a:ext cx="838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184912"/>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babyb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182688"/>
            <a:ext cx="9144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1"/>
          <p:cNvSpPr>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spcBef>
                <a:spcPct val="0"/>
              </a:spcBef>
              <a:buClrTx/>
              <a:buFontTx/>
              <a:buNone/>
            </a:pPr>
            <a:r>
              <a:rPr kumimoji="0" lang="en-US" altLang="x-none" sz="2400">
                <a:latin typeface="Times New Roman" charset="0"/>
                <a:ea typeface="ＭＳ Ｐゴシック" charset="-128"/>
              </a:rPr>
              <a:t>3.  By around 2020, they will place enormous strains on the Social Security system.</a:t>
            </a:r>
          </a:p>
        </p:txBody>
      </p:sp>
    </p:spTree>
    <p:extLst>
      <p:ext uri="{BB962C8B-B14F-4D97-AF65-F5344CB8AC3E}">
        <p14:creationId xmlns:p14="http://schemas.microsoft.com/office/powerpoint/2010/main" val="1591721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524000" y="0"/>
            <a:ext cx="9144000" cy="914400"/>
          </a:xfrm>
        </p:spPr>
        <p:txBody>
          <a:bodyPr/>
          <a:lstStyle/>
          <a:p>
            <a:r>
              <a:rPr lang="en-US" altLang="x-none" b="1"/>
              <a:t>The 1950s: Suburbs </a:t>
            </a:r>
          </a:p>
        </p:txBody>
      </p:sp>
      <p:sp>
        <p:nvSpPr>
          <p:cNvPr id="31746" name="Rectangle 3"/>
          <p:cNvSpPr>
            <a:spLocks noGrp="1" noChangeArrowheads="1"/>
          </p:cNvSpPr>
          <p:nvPr>
            <p:ph type="body" idx="1"/>
          </p:nvPr>
        </p:nvSpPr>
        <p:spPr>
          <a:xfrm>
            <a:off x="1524000" y="838200"/>
            <a:ext cx="9144000" cy="5943600"/>
          </a:xfrm>
        </p:spPr>
        <p:txBody>
          <a:bodyPr/>
          <a:lstStyle/>
          <a:p>
            <a:r>
              <a:rPr lang="en-US" altLang="x-none" sz="3400" b="1" u="sng">
                <a:solidFill>
                  <a:srgbClr val="FF0000"/>
                </a:solidFill>
              </a:rPr>
              <a:t>Suburbs</a:t>
            </a:r>
            <a:r>
              <a:rPr lang="en-US" altLang="x-none" sz="3400">
                <a:solidFill>
                  <a:srgbClr val="FF0000"/>
                </a:solidFill>
              </a:rPr>
              <a:t> </a:t>
            </a:r>
            <a:r>
              <a:rPr lang="en-US" altLang="x-none" sz="3400"/>
              <a:t>boomed in the 1950s:</a:t>
            </a:r>
          </a:p>
          <a:p>
            <a:pPr lvl="1"/>
            <a:r>
              <a:rPr lang="en-US" altLang="x-none" sz="3400"/>
              <a:t>The majority of Americans worked in cities but wanted the security of suburbs for their families</a:t>
            </a:r>
          </a:p>
          <a:p>
            <a:pPr lvl="1"/>
            <a:r>
              <a:rPr lang="en-US" altLang="x-none" sz="3400"/>
              <a:t>Suburbs offered </a:t>
            </a:r>
            <a:r>
              <a:rPr lang="en-US" altLang="x-none" sz="3400" b="1"/>
              <a:t>peace of mind, affordable homes, &amp; good schools</a:t>
            </a:r>
          </a:p>
          <a:p>
            <a:pPr lvl="1"/>
            <a:r>
              <a:rPr lang="en-US" altLang="x-none" sz="3400"/>
              <a:t>The </a:t>
            </a:r>
            <a:r>
              <a:rPr lang="en-US" altLang="x-none" sz="3400" b="1" u="sng">
                <a:solidFill>
                  <a:srgbClr val="FF0000"/>
                </a:solidFill>
              </a:rPr>
              <a:t>GI Bill of Rights</a:t>
            </a:r>
            <a:r>
              <a:rPr lang="en-US" altLang="x-none" sz="3400"/>
              <a:t> offered </a:t>
            </a:r>
            <a:r>
              <a:rPr lang="en-US" altLang="x-none" sz="3400" b="1">
                <a:solidFill>
                  <a:srgbClr val="FF0000"/>
                </a:solidFill>
              </a:rPr>
              <a:t>returning soldiers cheap loans for new homes &amp; tuition for college (created by FDR, but effects really felt post-WWII under Truman)</a:t>
            </a:r>
          </a:p>
        </p:txBody>
      </p:sp>
    </p:spTree>
    <p:extLst>
      <p:ext uri="{BB962C8B-B14F-4D97-AF65-F5344CB8AC3E}">
        <p14:creationId xmlns:p14="http://schemas.microsoft.com/office/powerpoint/2010/main" val="34341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sers.humboldt.edu/ogayle/GIBillPos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414" y="874221"/>
            <a:ext cx="4689987" cy="6090893"/>
          </a:xfrm>
          <a:prstGeom prst="rect">
            <a:avLst/>
          </a:prstGeom>
          <a:ln>
            <a:noFill/>
          </a:ln>
          <a:effectLst>
            <a:softEdge rad="112500"/>
          </a:effectLst>
          <a:extLst>
            <a:ext uri="{909E8E84-426E-40dd-AFC4-6F175D3DCCD1}"/>
          </a:extLst>
        </p:spPr>
      </p:pic>
      <p:pic>
        <p:nvPicPr>
          <p:cNvPr id="33794" name="Picture 4" descr="http://users.humboldt.edu/ogayle/GIPos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6" y="989013"/>
            <a:ext cx="451167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0" y="0"/>
            <a:ext cx="9144000" cy="954088"/>
          </a:xfrm>
          <a:prstGeom prst="rect">
            <a:avLst/>
          </a:prstGeom>
          <a:solidFill>
            <a:schemeClr val="bg1">
              <a:lumMod val="85000"/>
            </a:schemeClr>
          </a:solidFill>
        </p:spPr>
        <p:txBody>
          <a:bodyPr>
            <a:spAutoFit/>
          </a:bodyPr>
          <a:lstStyle/>
          <a:p>
            <a:pPr algn="ctr">
              <a:defRPr/>
            </a:pPr>
            <a:r>
              <a:rPr lang="en-US" sz="2800" dirty="0">
                <a:solidFill>
                  <a:prstClr val="black"/>
                </a:solidFill>
                <a:latin typeface="Calibri"/>
                <a:ea typeface="ＭＳ Ｐゴシック" charset="0"/>
                <a:cs typeface="Arial" charset="0"/>
              </a:rPr>
              <a:t>U.S. Government Posters Encouraging Veterans to take advantage of the GI Bill</a:t>
            </a:r>
          </a:p>
        </p:txBody>
      </p:sp>
    </p:spTree>
    <p:extLst>
      <p:ext uri="{BB962C8B-B14F-4D97-AF65-F5344CB8AC3E}">
        <p14:creationId xmlns:p14="http://schemas.microsoft.com/office/powerpoint/2010/main" val="1981788747"/>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l="35916" t="17708" r="23438" b="40625"/>
          <a:stretch>
            <a:fillRect/>
          </a:stretch>
        </p:blipFill>
        <p:spPr bwMode="auto">
          <a:xfrm>
            <a:off x="1981200" y="304800"/>
            <a:ext cx="8153400" cy="626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7782" name="Picture 6"/>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2743200" y="0"/>
            <a:ext cx="64341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87784" name="Picture 8"/>
          <p:cNvPicPr>
            <a:picLocks noChangeAspect="1" noChangeArrowheads="1"/>
          </p:cNvPicPr>
          <p:nvPr/>
        </p:nvPicPr>
        <p:blipFill>
          <a:blip r:embed="rId4">
            <a:extLst>
              <a:ext uri="{28A0092B-C50C-407E-A947-70E740481C1C}">
                <a14:useLocalDpi xmlns:a14="http://schemas.microsoft.com/office/drawing/2010/main" val="0"/>
              </a:ext>
            </a:extLst>
          </a:blip>
          <a:srcRect l="6250" t="27852" r="11458" b="17574"/>
          <a:stretch>
            <a:fillRect/>
          </a:stretch>
        </p:blipFill>
        <p:spPr bwMode="auto">
          <a:xfrm>
            <a:off x="1524000" y="-14288"/>
            <a:ext cx="89154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46029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87782"/>
                                        </p:tgtEl>
                                        <p:attrNameLst>
                                          <p:attrName>style.visibility</p:attrName>
                                        </p:attrNameLst>
                                      </p:cBhvr>
                                      <p:to>
                                        <p:strVal val="visible"/>
                                      </p:to>
                                    </p:set>
                                    <p:anim calcmode="lin" valueType="num">
                                      <p:cBhvr>
                                        <p:cTn id="7" dur="500" fill="hold"/>
                                        <p:tgtEl>
                                          <p:spTgt spid="587782"/>
                                        </p:tgtEl>
                                        <p:attrNameLst>
                                          <p:attrName>ppt_w</p:attrName>
                                        </p:attrNameLst>
                                      </p:cBhvr>
                                      <p:tavLst>
                                        <p:tav tm="0">
                                          <p:val>
                                            <p:fltVal val="0"/>
                                          </p:val>
                                        </p:tav>
                                        <p:tav tm="100000">
                                          <p:val>
                                            <p:strVal val="#ppt_w"/>
                                          </p:val>
                                        </p:tav>
                                      </p:tavLst>
                                    </p:anim>
                                    <p:anim calcmode="lin" valueType="num">
                                      <p:cBhvr>
                                        <p:cTn id="8" dur="500" fill="hold"/>
                                        <p:tgtEl>
                                          <p:spTgt spid="587782"/>
                                        </p:tgtEl>
                                        <p:attrNameLst>
                                          <p:attrName>ppt_h</p:attrName>
                                        </p:attrNameLst>
                                      </p:cBhvr>
                                      <p:tavLst>
                                        <p:tav tm="0">
                                          <p:val>
                                            <p:fltVal val="0"/>
                                          </p:val>
                                        </p:tav>
                                        <p:tav tm="100000">
                                          <p:val>
                                            <p:strVal val="#ppt_h"/>
                                          </p:val>
                                        </p:tav>
                                      </p:tavLst>
                                    </p:anim>
                                    <p:animEffect transition="in" filter="fade">
                                      <p:cBhvr>
                                        <p:cTn id="9" dur="500"/>
                                        <p:tgtEl>
                                          <p:spTgt spid="5877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87784"/>
                                        </p:tgtEl>
                                        <p:attrNameLst>
                                          <p:attrName>style.visibility</p:attrName>
                                        </p:attrNameLst>
                                      </p:cBhvr>
                                      <p:to>
                                        <p:strVal val="visible"/>
                                      </p:to>
                                    </p:set>
                                    <p:anim calcmode="lin" valueType="num">
                                      <p:cBhvr>
                                        <p:cTn id="14" dur="500" fill="hold"/>
                                        <p:tgtEl>
                                          <p:spTgt spid="587784"/>
                                        </p:tgtEl>
                                        <p:attrNameLst>
                                          <p:attrName>ppt_w</p:attrName>
                                        </p:attrNameLst>
                                      </p:cBhvr>
                                      <p:tavLst>
                                        <p:tav tm="0">
                                          <p:val>
                                            <p:fltVal val="0"/>
                                          </p:val>
                                        </p:tav>
                                        <p:tav tm="100000">
                                          <p:val>
                                            <p:strVal val="#ppt_w"/>
                                          </p:val>
                                        </p:tav>
                                      </p:tavLst>
                                    </p:anim>
                                    <p:anim calcmode="lin" valueType="num">
                                      <p:cBhvr>
                                        <p:cTn id="15" dur="500" fill="hold"/>
                                        <p:tgtEl>
                                          <p:spTgt spid="587784"/>
                                        </p:tgtEl>
                                        <p:attrNameLst>
                                          <p:attrName>ppt_h</p:attrName>
                                        </p:attrNameLst>
                                      </p:cBhvr>
                                      <p:tavLst>
                                        <p:tav tm="0">
                                          <p:val>
                                            <p:fltVal val="0"/>
                                          </p:val>
                                        </p:tav>
                                        <p:tav tm="100000">
                                          <p:val>
                                            <p:strVal val="#ppt_h"/>
                                          </p:val>
                                        </p:tav>
                                      </p:tavLst>
                                    </p:anim>
                                    <p:animEffect transition="in" filter="fade">
                                      <p:cBhvr>
                                        <p:cTn id="16" dur="500"/>
                                        <p:tgtEl>
                                          <p:spTgt spid="58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524000" y="0"/>
            <a:ext cx="9144000" cy="1295400"/>
          </a:xfrm>
        </p:spPr>
        <p:txBody>
          <a:bodyPr/>
          <a:lstStyle/>
          <a:p>
            <a:pPr>
              <a:lnSpc>
                <a:spcPct val="90000"/>
              </a:lnSpc>
            </a:pPr>
            <a:r>
              <a:rPr lang="en-US" altLang="x-none" sz="3900">
                <a:latin typeface="Calibri" charset="0"/>
              </a:rPr>
              <a:t>The desire for homes in the suburbs led to massive communities like</a:t>
            </a:r>
            <a:r>
              <a:rPr lang="en-US" altLang="x-none" sz="3500">
                <a:latin typeface="Calibri" charset="0"/>
              </a:rPr>
              <a:t> </a:t>
            </a:r>
            <a:r>
              <a:rPr lang="en-US" altLang="x-none" sz="3900" u="sng">
                <a:latin typeface="Calibri" charset="0"/>
              </a:rPr>
              <a:t>Levittown</a:t>
            </a:r>
            <a:r>
              <a:rPr lang="en-US" altLang="x-none" sz="3500">
                <a:latin typeface="Calibri" charset="0"/>
              </a:rPr>
              <a:t> </a:t>
            </a:r>
            <a:r>
              <a:rPr lang="en-US" altLang="x-none" sz="3900">
                <a:latin typeface="Calibri" charset="0"/>
              </a:rPr>
              <a:t>in</a:t>
            </a:r>
            <a:r>
              <a:rPr lang="en-US" altLang="x-none" sz="3500">
                <a:latin typeface="Calibri" charset="0"/>
              </a:rPr>
              <a:t> </a:t>
            </a:r>
            <a:r>
              <a:rPr lang="en-US" altLang="x-none" sz="3900">
                <a:latin typeface="Calibri" charset="0"/>
              </a:rPr>
              <a:t>NY</a:t>
            </a:r>
          </a:p>
        </p:txBody>
      </p:sp>
      <p:pic>
        <p:nvPicPr>
          <p:cNvPr id="412677" name="Picture 5" descr="Levittown_house_1948"/>
          <p:cNvPicPr>
            <a:picLocks noChangeAspect="1" noChangeArrowheads="1"/>
          </p:cNvPicPr>
          <p:nvPr/>
        </p:nvPicPr>
        <p:blipFill>
          <a:blip r:embed="rId2">
            <a:lum contrast="-20000"/>
            <a:extLst>
              <a:ext uri="{28A0092B-C50C-407E-A947-70E740481C1C}">
                <a14:useLocalDpi xmlns:a14="http://schemas.microsoft.com/office/drawing/2010/main" val="0"/>
              </a:ext>
            </a:extLst>
          </a:blip>
          <a:srcRect l="3300" t="16603" r="3300" b="4831"/>
          <a:stretch>
            <a:fillRect/>
          </a:stretch>
        </p:blipFill>
        <p:spPr bwMode="auto">
          <a:xfrm>
            <a:off x="2057400" y="-22225"/>
            <a:ext cx="8229600" cy="688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679" name="Picture 7" descr="glevi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0" name="Picture 8" descr="LevittownFloorplan"/>
          <p:cNvPicPr>
            <a:picLocks noChangeAspect="1" noChangeArrowheads="1"/>
          </p:cNvPicPr>
          <p:nvPr/>
        </p:nvPicPr>
        <p:blipFill>
          <a:blip r:embed="rId4">
            <a:lum bright="-18000" contrast="30000"/>
            <a:extLst>
              <a:ext uri="{28A0092B-C50C-407E-A947-70E740481C1C}">
                <a14:useLocalDpi xmlns:a14="http://schemas.microsoft.com/office/drawing/2010/main" val="0"/>
              </a:ext>
            </a:extLst>
          </a:blip>
          <a:srcRect/>
          <a:stretch>
            <a:fillRect/>
          </a:stretch>
        </p:blipFill>
        <p:spPr bwMode="auto">
          <a:xfrm>
            <a:off x="5799138" y="0"/>
            <a:ext cx="4972050" cy="6858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2681" name="Text Box 9"/>
          <p:cNvSpPr txBox="1">
            <a:spLocks noChangeArrowheads="1"/>
          </p:cNvSpPr>
          <p:nvPr/>
        </p:nvSpPr>
        <p:spPr bwMode="auto">
          <a:xfrm>
            <a:off x="1524000" y="685801"/>
            <a:ext cx="4191000" cy="57388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023" tIns="48511" rIns="97023" bIns="48511">
            <a:spAutoFit/>
          </a:bodyPr>
          <a:lstStyle>
            <a:lvl1pPr defTabSz="969963">
              <a:defRPr>
                <a:solidFill>
                  <a:schemeClr val="tx1"/>
                </a:solidFill>
                <a:latin typeface="Calibri" charset="0"/>
              </a:defRPr>
            </a:lvl1pPr>
            <a:lvl2pPr marL="742950" indent="-285750" defTabSz="969963">
              <a:defRPr>
                <a:solidFill>
                  <a:schemeClr val="tx1"/>
                </a:solidFill>
                <a:latin typeface="Calibri" charset="0"/>
              </a:defRPr>
            </a:lvl2pPr>
            <a:lvl3pPr marL="1143000" indent="-228600" defTabSz="969963">
              <a:defRPr>
                <a:solidFill>
                  <a:schemeClr val="tx1"/>
                </a:solidFill>
                <a:latin typeface="Calibri" charset="0"/>
              </a:defRPr>
            </a:lvl3pPr>
            <a:lvl4pPr marL="1600200" indent="-228600" defTabSz="969963">
              <a:defRPr>
                <a:solidFill>
                  <a:schemeClr val="tx1"/>
                </a:solidFill>
                <a:latin typeface="Calibri" charset="0"/>
              </a:defRPr>
            </a:lvl4pPr>
            <a:lvl5pPr marL="2057400" indent="-228600" defTabSz="969963">
              <a:defRPr>
                <a:solidFill>
                  <a:schemeClr val="tx1"/>
                </a:solidFill>
                <a:latin typeface="Calibri" charset="0"/>
              </a:defRPr>
            </a:lvl5pPr>
            <a:lvl6pPr marL="2514600" indent="-228600" defTabSz="969963" eaLnBrk="0" fontAlgn="base" hangingPunct="0">
              <a:spcBef>
                <a:spcPct val="0"/>
              </a:spcBef>
              <a:spcAft>
                <a:spcPct val="0"/>
              </a:spcAft>
              <a:defRPr>
                <a:solidFill>
                  <a:schemeClr val="tx1"/>
                </a:solidFill>
                <a:latin typeface="Calibri" charset="0"/>
              </a:defRPr>
            </a:lvl6pPr>
            <a:lvl7pPr marL="2971800" indent="-228600" defTabSz="969963" eaLnBrk="0" fontAlgn="base" hangingPunct="0">
              <a:spcBef>
                <a:spcPct val="0"/>
              </a:spcBef>
              <a:spcAft>
                <a:spcPct val="0"/>
              </a:spcAft>
              <a:defRPr>
                <a:solidFill>
                  <a:schemeClr val="tx1"/>
                </a:solidFill>
                <a:latin typeface="Calibri" charset="0"/>
              </a:defRPr>
            </a:lvl7pPr>
            <a:lvl8pPr marL="3429000" indent="-228600" defTabSz="969963" eaLnBrk="0" fontAlgn="base" hangingPunct="0">
              <a:spcBef>
                <a:spcPct val="0"/>
              </a:spcBef>
              <a:spcAft>
                <a:spcPct val="0"/>
              </a:spcAft>
              <a:defRPr>
                <a:solidFill>
                  <a:schemeClr val="tx1"/>
                </a:solidFill>
                <a:latin typeface="Calibri" charset="0"/>
              </a:defRPr>
            </a:lvl8pPr>
            <a:lvl9pPr marL="3886200" indent="-228600" defTabSz="969963" eaLnBrk="0" fontAlgn="base" hangingPunct="0">
              <a:spcBef>
                <a:spcPct val="0"/>
              </a:spcBef>
              <a:spcAft>
                <a:spcPct val="0"/>
              </a:spcAft>
              <a:defRPr>
                <a:solidFill>
                  <a:schemeClr val="tx1"/>
                </a:solidFill>
                <a:latin typeface="Calibri" charset="0"/>
              </a:defRPr>
            </a:lvl9pPr>
          </a:lstStyle>
          <a:p>
            <a:pPr>
              <a:spcBef>
                <a:spcPct val="50000"/>
              </a:spcBef>
              <a:buClr>
                <a:srgbClr val="FF7BB0"/>
              </a:buClr>
              <a:buSzPct val="95000"/>
              <a:buFontTx/>
              <a:buChar char="•"/>
              <a:defRPr/>
            </a:pPr>
            <a:r>
              <a:rPr lang="en-US" altLang="x-none" sz="3700"/>
              <a:t> 1 story high</a:t>
            </a:r>
          </a:p>
          <a:p>
            <a:pPr>
              <a:spcBef>
                <a:spcPct val="50000"/>
              </a:spcBef>
              <a:buClr>
                <a:srgbClr val="FF7BB0"/>
              </a:buClr>
              <a:buSzPct val="95000"/>
              <a:buFontTx/>
              <a:buChar char="•"/>
              <a:defRPr/>
            </a:pPr>
            <a:r>
              <a:rPr lang="en-US" altLang="x-none" sz="3700"/>
              <a:t> 12’x19’ living room</a:t>
            </a:r>
          </a:p>
          <a:p>
            <a:pPr>
              <a:spcBef>
                <a:spcPct val="50000"/>
              </a:spcBef>
              <a:buClr>
                <a:srgbClr val="FF7BB0"/>
              </a:buClr>
              <a:buSzPct val="95000"/>
              <a:buFontTx/>
              <a:buChar char="•"/>
              <a:defRPr/>
            </a:pPr>
            <a:r>
              <a:rPr lang="en-US" altLang="x-none" sz="3700"/>
              <a:t> 2 bedrooms</a:t>
            </a:r>
          </a:p>
          <a:p>
            <a:pPr>
              <a:spcBef>
                <a:spcPct val="50000"/>
              </a:spcBef>
              <a:buClr>
                <a:srgbClr val="FF7BB0"/>
              </a:buClr>
              <a:buSzPct val="95000"/>
              <a:buFontTx/>
              <a:buChar char="•"/>
              <a:defRPr/>
            </a:pPr>
            <a:r>
              <a:rPr lang="en-US" altLang="x-none" sz="3700"/>
              <a:t> tiled bathroom</a:t>
            </a:r>
          </a:p>
          <a:p>
            <a:pPr>
              <a:spcBef>
                <a:spcPct val="50000"/>
              </a:spcBef>
              <a:buClr>
                <a:srgbClr val="FF7BB0"/>
              </a:buClr>
              <a:buSzPct val="95000"/>
              <a:buFontTx/>
              <a:buChar char="•"/>
              <a:defRPr/>
            </a:pPr>
            <a:r>
              <a:rPr lang="en-US" altLang="x-none" sz="3700"/>
              <a:t> garage</a:t>
            </a:r>
          </a:p>
          <a:p>
            <a:pPr>
              <a:spcBef>
                <a:spcPct val="50000"/>
              </a:spcBef>
              <a:buClr>
                <a:srgbClr val="FF7BB0"/>
              </a:buClr>
              <a:buSzPct val="95000"/>
              <a:buFontTx/>
              <a:buChar char="•"/>
              <a:defRPr/>
            </a:pPr>
            <a:r>
              <a:rPr lang="en-US" altLang="x-none" sz="3700"/>
              <a:t> small backyard</a:t>
            </a:r>
          </a:p>
          <a:p>
            <a:pPr>
              <a:spcBef>
                <a:spcPct val="50000"/>
              </a:spcBef>
              <a:buClr>
                <a:srgbClr val="FF7BB0"/>
              </a:buClr>
              <a:buSzPct val="95000"/>
              <a:buFontTx/>
              <a:buChar char="•"/>
              <a:defRPr/>
            </a:pPr>
            <a:r>
              <a:rPr lang="en-US" altLang="x-none" sz="3700"/>
              <a:t> front lawn</a:t>
            </a:r>
          </a:p>
        </p:txBody>
      </p:sp>
      <p:pic>
        <p:nvPicPr>
          <p:cNvPr id="412682" name="Picture 10" descr="subur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196976"/>
            <a:ext cx="8763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83" name="Picture 11" descr="b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200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4" name="Text Box 12"/>
          <p:cNvSpPr txBox="1">
            <a:spLocks noChangeArrowheads="1"/>
          </p:cNvSpPr>
          <p:nvPr/>
        </p:nvSpPr>
        <p:spPr bwMode="auto">
          <a:xfrm>
            <a:off x="1524000" y="1143000"/>
            <a:ext cx="9144000" cy="58039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7023" tIns="48511" rIns="97023" bIns="48511">
            <a:spAutoFit/>
          </a:bodyPr>
          <a:lstStyle>
            <a:lvl1pPr defTabSz="969963">
              <a:defRPr>
                <a:solidFill>
                  <a:schemeClr val="tx1"/>
                </a:solidFill>
                <a:latin typeface="Calibri" charset="0"/>
              </a:defRPr>
            </a:lvl1pPr>
            <a:lvl2pPr marL="742950" indent="-285750" defTabSz="969963">
              <a:defRPr>
                <a:solidFill>
                  <a:schemeClr val="tx1"/>
                </a:solidFill>
                <a:latin typeface="Calibri" charset="0"/>
              </a:defRPr>
            </a:lvl2pPr>
            <a:lvl3pPr marL="1143000" indent="-228600" defTabSz="969963">
              <a:defRPr>
                <a:solidFill>
                  <a:schemeClr val="tx1"/>
                </a:solidFill>
                <a:latin typeface="Calibri" charset="0"/>
              </a:defRPr>
            </a:lvl3pPr>
            <a:lvl4pPr marL="1600200" indent="-228600" defTabSz="969963">
              <a:defRPr>
                <a:solidFill>
                  <a:schemeClr val="tx1"/>
                </a:solidFill>
                <a:latin typeface="Calibri" charset="0"/>
              </a:defRPr>
            </a:lvl4pPr>
            <a:lvl5pPr marL="2057400" indent="-228600" defTabSz="969963">
              <a:defRPr>
                <a:solidFill>
                  <a:schemeClr val="tx1"/>
                </a:solidFill>
                <a:latin typeface="Calibri" charset="0"/>
              </a:defRPr>
            </a:lvl5pPr>
            <a:lvl6pPr marL="2514600" indent="-228600" defTabSz="969963" eaLnBrk="0" fontAlgn="base" hangingPunct="0">
              <a:spcBef>
                <a:spcPct val="0"/>
              </a:spcBef>
              <a:spcAft>
                <a:spcPct val="0"/>
              </a:spcAft>
              <a:defRPr>
                <a:solidFill>
                  <a:schemeClr val="tx1"/>
                </a:solidFill>
                <a:latin typeface="Calibri" charset="0"/>
              </a:defRPr>
            </a:lvl6pPr>
            <a:lvl7pPr marL="2971800" indent="-228600" defTabSz="969963" eaLnBrk="0" fontAlgn="base" hangingPunct="0">
              <a:spcBef>
                <a:spcPct val="0"/>
              </a:spcBef>
              <a:spcAft>
                <a:spcPct val="0"/>
              </a:spcAft>
              <a:defRPr>
                <a:solidFill>
                  <a:schemeClr val="tx1"/>
                </a:solidFill>
                <a:latin typeface="Calibri" charset="0"/>
              </a:defRPr>
            </a:lvl7pPr>
            <a:lvl8pPr marL="3429000" indent="-228600" defTabSz="969963" eaLnBrk="0" fontAlgn="base" hangingPunct="0">
              <a:spcBef>
                <a:spcPct val="0"/>
              </a:spcBef>
              <a:spcAft>
                <a:spcPct val="0"/>
              </a:spcAft>
              <a:defRPr>
                <a:solidFill>
                  <a:schemeClr val="tx1"/>
                </a:solidFill>
                <a:latin typeface="Calibri" charset="0"/>
              </a:defRPr>
            </a:lvl8pPr>
            <a:lvl9pPr marL="3886200" indent="-228600" defTabSz="969963" eaLnBrk="0" fontAlgn="base" hangingPunct="0">
              <a:spcBef>
                <a:spcPct val="0"/>
              </a:spcBef>
              <a:spcAft>
                <a:spcPct val="0"/>
              </a:spcAft>
              <a:defRPr>
                <a:solidFill>
                  <a:schemeClr val="tx1"/>
                </a:solidFill>
                <a:latin typeface="Calibri" charset="0"/>
              </a:defRPr>
            </a:lvl9pPr>
          </a:lstStyle>
          <a:p>
            <a:pPr algn="ctr">
              <a:defRPr/>
            </a:pPr>
            <a:r>
              <a:rPr lang="en-US" altLang="x-none" sz="2000">
                <a:latin typeface="Univers" charset="0"/>
              </a:rPr>
              <a:t/>
            </a:r>
            <a:br>
              <a:rPr lang="en-US" altLang="x-none" sz="2000">
                <a:latin typeface="Univers" charset="0"/>
              </a:rPr>
            </a:br>
            <a:r>
              <a:rPr lang="en-US" altLang="x-none" sz="3600">
                <a:latin typeface="Comic Sans MS" charset="0"/>
              </a:rPr>
              <a:t>SHIFTS IN POPULATION </a:t>
            </a:r>
            <a:br>
              <a:rPr lang="en-US" altLang="x-none" sz="3600">
                <a:latin typeface="Comic Sans MS" charset="0"/>
              </a:rPr>
            </a:br>
            <a:r>
              <a:rPr lang="en-US" altLang="x-none" sz="3600">
                <a:latin typeface="Comic Sans MS" charset="0"/>
              </a:rPr>
              <a:t>DISTRIBUTION, </a:t>
            </a:r>
            <a:br>
              <a:rPr lang="en-US" altLang="x-none" sz="3600">
                <a:latin typeface="Comic Sans MS" charset="0"/>
              </a:rPr>
            </a:br>
            <a:r>
              <a:rPr lang="en-US" altLang="x-none" sz="3600">
                <a:latin typeface="Comic Sans MS" charset="0"/>
              </a:rPr>
              <a:t>1940-1970</a:t>
            </a:r>
          </a:p>
          <a:p>
            <a:pPr>
              <a:defRPr/>
            </a:pPr>
            <a:endParaRPr lang="en-US" altLang="x-none" sz="3600">
              <a:latin typeface="Comic Sans MS" charset="0"/>
            </a:endParaRPr>
          </a:p>
          <a:p>
            <a:pPr>
              <a:defRPr/>
            </a:pPr>
            <a:r>
              <a:rPr lang="en-US" altLang="x-none" sz="3600">
                <a:latin typeface="Comic Sans MS" charset="0"/>
              </a:rPr>
              <a:t>		      </a:t>
            </a:r>
            <a:r>
              <a:rPr lang="en-US" altLang="x-none" sz="3600" u="sng">
                <a:solidFill>
                  <a:srgbClr val="FF559A"/>
                </a:solidFill>
                <a:latin typeface="Comic Sans MS" charset="0"/>
              </a:rPr>
              <a:t>1940</a:t>
            </a:r>
            <a:r>
              <a:rPr lang="en-US" altLang="x-none" sz="3600">
                <a:solidFill>
                  <a:srgbClr val="FF559A"/>
                </a:solidFill>
                <a:latin typeface="Comic Sans MS" charset="0"/>
              </a:rPr>
              <a:t>         </a:t>
            </a:r>
            <a:r>
              <a:rPr lang="en-US" altLang="x-none" sz="3600" u="sng">
                <a:solidFill>
                  <a:srgbClr val="FF559A"/>
                </a:solidFill>
                <a:latin typeface="Comic Sans MS" charset="0"/>
              </a:rPr>
              <a:t>1950</a:t>
            </a:r>
            <a:r>
              <a:rPr lang="en-US" altLang="x-none" sz="3600">
                <a:solidFill>
                  <a:srgbClr val="FF559A"/>
                </a:solidFill>
                <a:latin typeface="Comic Sans MS" charset="0"/>
              </a:rPr>
              <a:t>         </a:t>
            </a:r>
            <a:r>
              <a:rPr lang="en-US" altLang="x-none" sz="3600" u="sng">
                <a:solidFill>
                  <a:srgbClr val="FF559A"/>
                </a:solidFill>
                <a:latin typeface="Comic Sans MS" charset="0"/>
              </a:rPr>
              <a:t>1960</a:t>
            </a:r>
            <a:r>
              <a:rPr lang="en-US" altLang="x-none" sz="3600">
                <a:solidFill>
                  <a:srgbClr val="FF559A"/>
                </a:solidFill>
                <a:latin typeface="Comic Sans MS" charset="0"/>
              </a:rPr>
              <a:t>             </a:t>
            </a:r>
            <a:r>
              <a:rPr lang="en-US" altLang="x-none" sz="3600">
                <a:latin typeface="Comic Sans MS" charset="0"/>
              </a:rPr>
              <a:t>Cities	      31.6%       32.3%	   32.6%        Suburbs	      19.5%       23.8%	   30.7%                  Rural Areas  48.9%       43.9%	   36.7%     </a:t>
            </a:r>
          </a:p>
          <a:p>
            <a:pPr>
              <a:defRPr/>
            </a:pPr>
            <a:endParaRPr lang="en-US" altLang="x-none" sz="3600">
              <a:latin typeface="Comic Sans MS" charset="0"/>
            </a:endParaRPr>
          </a:p>
          <a:p>
            <a:pPr>
              <a:defRPr/>
            </a:pPr>
            <a:endParaRPr lang="en-US" altLang="x-none" sz="3000">
              <a:effectLst>
                <a:outerShdw blurRad="38100" dist="38100" dir="2700000" algn="tl">
                  <a:srgbClr val="C0C0C0"/>
                </a:outerShdw>
              </a:effectLst>
              <a:latin typeface="Comic Sans MS" charset="0"/>
            </a:endParaRPr>
          </a:p>
        </p:txBody>
      </p:sp>
    </p:spTree>
    <p:extLst>
      <p:ext uri="{BB962C8B-B14F-4D97-AF65-F5344CB8AC3E}">
        <p14:creationId xmlns:p14="http://schemas.microsoft.com/office/powerpoint/2010/main" val="1502006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12679"/>
                                        </p:tgtEl>
                                        <p:attrNameLst>
                                          <p:attrName>style.visibility</p:attrName>
                                        </p:attrNameLst>
                                      </p:cBhvr>
                                      <p:to>
                                        <p:strVal val="visible"/>
                                      </p:to>
                                    </p:set>
                                    <p:anim calcmode="lin" valueType="num">
                                      <p:cBhvr>
                                        <p:cTn id="7" dur="500" fill="hold"/>
                                        <p:tgtEl>
                                          <p:spTgt spid="412679"/>
                                        </p:tgtEl>
                                        <p:attrNameLst>
                                          <p:attrName>ppt_w</p:attrName>
                                        </p:attrNameLst>
                                      </p:cBhvr>
                                      <p:tavLst>
                                        <p:tav tm="0">
                                          <p:val>
                                            <p:fltVal val="0"/>
                                          </p:val>
                                        </p:tav>
                                        <p:tav tm="100000">
                                          <p:val>
                                            <p:strVal val="#ppt_w"/>
                                          </p:val>
                                        </p:tav>
                                      </p:tavLst>
                                    </p:anim>
                                    <p:anim calcmode="lin" valueType="num">
                                      <p:cBhvr>
                                        <p:cTn id="8" dur="500" fill="hold"/>
                                        <p:tgtEl>
                                          <p:spTgt spid="412679"/>
                                        </p:tgtEl>
                                        <p:attrNameLst>
                                          <p:attrName>ppt_h</p:attrName>
                                        </p:attrNameLst>
                                      </p:cBhvr>
                                      <p:tavLst>
                                        <p:tav tm="0">
                                          <p:val>
                                            <p:fltVal val="0"/>
                                          </p:val>
                                        </p:tav>
                                        <p:tav tm="100000">
                                          <p:val>
                                            <p:strVal val="#ppt_h"/>
                                          </p:val>
                                        </p:tav>
                                      </p:tavLst>
                                    </p:anim>
                                    <p:animEffect transition="in" filter="fade">
                                      <p:cBhvr>
                                        <p:cTn id="9" dur="500"/>
                                        <p:tgtEl>
                                          <p:spTgt spid="4126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412677"/>
                                        </p:tgtEl>
                                        <p:attrNameLst>
                                          <p:attrName>ppt_w</p:attrName>
                                        </p:attrNameLst>
                                      </p:cBhvr>
                                      <p:tavLst>
                                        <p:tav tm="0">
                                          <p:val>
                                            <p:strVal val="ppt_w"/>
                                          </p:val>
                                        </p:tav>
                                        <p:tav tm="100000">
                                          <p:val>
                                            <p:fltVal val="0"/>
                                          </p:val>
                                        </p:tav>
                                      </p:tavLst>
                                    </p:anim>
                                    <p:anim calcmode="lin" valueType="num">
                                      <p:cBhvr>
                                        <p:cTn id="14" dur="500"/>
                                        <p:tgtEl>
                                          <p:spTgt spid="412677"/>
                                        </p:tgtEl>
                                        <p:attrNameLst>
                                          <p:attrName>ppt_h</p:attrName>
                                        </p:attrNameLst>
                                      </p:cBhvr>
                                      <p:tavLst>
                                        <p:tav tm="0">
                                          <p:val>
                                            <p:strVal val="ppt_h"/>
                                          </p:val>
                                        </p:tav>
                                        <p:tav tm="100000">
                                          <p:val>
                                            <p:fltVal val="0"/>
                                          </p:val>
                                        </p:tav>
                                      </p:tavLst>
                                    </p:anim>
                                    <p:animEffect transition="out" filter="fade">
                                      <p:cBhvr>
                                        <p:cTn id="15" dur="500"/>
                                        <p:tgtEl>
                                          <p:spTgt spid="412677"/>
                                        </p:tgtEl>
                                      </p:cBhvr>
                                    </p:animEffect>
                                    <p:set>
                                      <p:cBhvr>
                                        <p:cTn id="16" dur="1" fill="hold">
                                          <p:stCondLst>
                                            <p:cond delay="499"/>
                                          </p:stCondLst>
                                        </p:cTn>
                                        <p:tgtEl>
                                          <p:spTgt spid="412677"/>
                                        </p:tgtEl>
                                        <p:attrNameLst>
                                          <p:attrName>style.visibility</p:attrName>
                                        </p:attrNameLst>
                                      </p:cBhvr>
                                      <p:to>
                                        <p:strVal val="hidden"/>
                                      </p:to>
                                    </p:set>
                                  </p:childTnLst>
                                </p:cTn>
                              </p:par>
                              <p:par>
                                <p:cTn id="17" presetID="53" presetClass="exit" presetSubtype="0" fill="hold" nodeType="withEffect">
                                  <p:stCondLst>
                                    <p:cond delay="0"/>
                                  </p:stCondLst>
                                  <p:childTnLst>
                                    <p:anim calcmode="lin" valueType="num">
                                      <p:cBhvr>
                                        <p:cTn id="18" dur="500"/>
                                        <p:tgtEl>
                                          <p:spTgt spid="412679"/>
                                        </p:tgtEl>
                                        <p:attrNameLst>
                                          <p:attrName>ppt_w</p:attrName>
                                        </p:attrNameLst>
                                      </p:cBhvr>
                                      <p:tavLst>
                                        <p:tav tm="0">
                                          <p:val>
                                            <p:strVal val="ppt_w"/>
                                          </p:val>
                                        </p:tav>
                                        <p:tav tm="100000">
                                          <p:val>
                                            <p:fltVal val="0"/>
                                          </p:val>
                                        </p:tav>
                                      </p:tavLst>
                                    </p:anim>
                                    <p:anim calcmode="lin" valueType="num">
                                      <p:cBhvr>
                                        <p:cTn id="19" dur="500"/>
                                        <p:tgtEl>
                                          <p:spTgt spid="412679"/>
                                        </p:tgtEl>
                                        <p:attrNameLst>
                                          <p:attrName>ppt_h</p:attrName>
                                        </p:attrNameLst>
                                      </p:cBhvr>
                                      <p:tavLst>
                                        <p:tav tm="0">
                                          <p:val>
                                            <p:strVal val="ppt_h"/>
                                          </p:val>
                                        </p:tav>
                                        <p:tav tm="100000">
                                          <p:val>
                                            <p:fltVal val="0"/>
                                          </p:val>
                                        </p:tav>
                                      </p:tavLst>
                                    </p:anim>
                                    <p:animEffect transition="out" filter="fade">
                                      <p:cBhvr>
                                        <p:cTn id="20" dur="500"/>
                                        <p:tgtEl>
                                          <p:spTgt spid="412679"/>
                                        </p:tgtEl>
                                      </p:cBhvr>
                                    </p:animEffect>
                                    <p:set>
                                      <p:cBhvr>
                                        <p:cTn id="21" dur="1" fill="hold">
                                          <p:stCondLst>
                                            <p:cond delay="499"/>
                                          </p:stCondLst>
                                        </p:cTn>
                                        <p:tgtEl>
                                          <p:spTgt spid="412679"/>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412681"/>
                                        </p:tgtEl>
                                        <p:attrNameLst>
                                          <p:attrName>style.visibility</p:attrName>
                                        </p:attrNameLst>
                                      </p:cBhvr>
                                      <p:to>
                                        <p:strVal val="visible"/>
                                      </p:to>
                                    </p:set>
                                    <p:anim calcmode="lin" valueType="num">
                                      <p:cBhvr>
                                        <p:cTn id="24" dur="500" fill="hold"/>
                                        <p:tgtEl>
                                          <p:spTgt spid="412681"/>
                                        </p:tgtEl>
                                        <p:attrNameLst>
                                          <p:attrName>ppt_w</p:attrName>
                                        </p:attrNameLst>
                                      </p:cBhvr>
                                      <p:tavLst>
                                        <p:tav tm="0">
                                          <p:val>
                                            <p:fltVal val="0"/>
                                          </p:val>
                                        </p:tav>
                                        <p:tav tm="100000">
                                          <p:val>
                                            <p:strVal val="#ppt_w"/>
                                          </p:val>
                                        </p:tav>
                                      </p:tavLst>
                                    </p:anim>
                                    <p:anim calcmode="lin" valueType="num">
                                      <p:cBhvr>
                                        <p:cTn id="25" dur="500" fill="hold"/>
                                        <p:tgtEl>
                                          <p:spTgt spid="412681"/>
                                        </p:tgtEl>
                                        <p:attrNameLst>
                                          <p:attrName>ppt_h</p:attrName>
                                        </p:attrNameLst>
                                      </p:cBhvr>
                                      <p:tavLst>
                                        <p:tav tm="0">
                                          <p:val>
                                            <p:fltVal val="0"/>
                                          </p:val>
                                        </p:tav>
                                        <p:tav tm="100000">
                                          <p:val>
                                            <p:strVal val="#ppt_h"/>
                                          </p:val>
                                        </p:tav>
                                      </p:tavLst>
                                    </p:anim>
                                    <p:animEffect transition="in" filter="fade">
                                      <p:cBhvr>
                                        <p:cTn id="26" dur="500"/>
                                        <p:tgtEl>
                                          <p:spTgt spid="412681"/>
                                        </p:tgtEl>
                                      </p:cBhvr>
                                    </p:animEffect>
                                  </p:childTnLst>
                                </p:cTn>
                              </p:par>
                              <p:par>
                                <p:cTn id="27" presetID="53" presetClass="entr" presetSubtype="0" fill="hold" nodeType="withEffect">
                                  <p:stCondLst>
                                    <p:cond delay="0"/>
                                  </p:stCondLst>
                                  <p:childTnLst>
                                    <p:set>
                                      <p:cBhvr>
                                        <p:cTn id="28" dur="1" fill="hold">
                                          <p:stCondLst>
                                            <p:cond delay="0"/>
                                          </p:stCondLst>
                                        </p:cTn>
                                        <p:tgtEl>
                                          <p:spTgt spid="412680"/>
                                        </p:tgtEl>
                                        <p:attrNameLst>
                                          <p:attrName>style.visibility</p:attrName>
                                        </p:attrNameLst>
                                      </p:cBhvr>
                                      <p:to>
                                        <p:strVal val="visible"/>
                                      </p:to>
                                    </p:set>
                                    <p:anim calcmode="lin" valueType="num">
                                      <p:cBhvr>
                                        <p:cTn id="29" dur="500" fill="hold"/>
                                        <p:tgtEl>
                                          <p:spTgt spid="412680"/>
                                        </p:tgtEl>
                                        <p:attrNameLst>
                                          <p:attrName>ppt_w</p:attrName>
                                        </p:attrNameLst>
                                      </p:cBhvr>
                                      <p:tavLst>
                                        <p:tav tm="0">
                                          <p:val>
                                            <p:fltVal val="0"/>
                                          </p:val>
                                        </p:tav>
                                        <p:tav tm="100000">
                                          <p:val>
                                            <p:strVal val="#ppt_w"/>
                                          </p:val>
                                        </p:tav>
                                      </p:tavLst>
                                    </p:anim>
                                    <p:anim calcmode="lin" valueType="num">
                                      <p:cBhvr>
                                        <p:cTn id="30" dur="500" fill="hold"/>
                                        <p:tgtEl>
                                          <p:spTgt spid="412680"/>
                                        </p:tgtEl>
                                        <p:attrNameLst>
                                          <p:attrName>ppt_h</p:attrName>
                                        </p:attrNameLst>
                                      </p:cBhvr>
                                      <p:tavLst>
                                        <p:tav tm="0">
                                          <p:val>
                                            <p:fltVal val="0"/>
                                          </p:val>
                                        </p:tav>
                                        <p:tav tm="100000">
                                          <p:val>
                                            <p:strVal val="#ppt_h"/>
                                          </p:val>
                                        </p:tav>
                                      </p:tavLst>
                                    </p:anim>
                                    <p:animEffect transition="in" filter="fade">
                                      <p:cBhvr>
                                        <p:cTn id="31" dur="500"/>
                                        <p:tgtEl>
                                          <p:spTgt spid="4126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xit" presetSubtype="0" fill="hold" nodeType="clickEffect">
                                  <p:stCondLst>
                                    <p:cond delay="0"/>
                                  </p:stCondLst>
                                  <p:childTnLst>
                                    <p:anim calcmode="lin" valueType="num">
                                      <p:cBhvr>
                                        <p:cTn id="35" dur="500"/>
                                        <p:tgtEl>
                                          <p:spTgt spid="412680"/>
                                        </p:tgtEl>
                                        <p:attrNameLst>
                                          <p:attrName>ppt_w</p:attrName>
                                        </p:attrNameLst>
                                      </p:cBhvr>
                                      <p:tavLst>
                                        <p:tav tm="0">
                                          <p:val>
                                            <p:strVal val="ppt_w"/>
                                          </p:val>
                                        </p:tav>
                                        <p:tav tm="100000">
                                          <p:val>
                                            <p:fltVal val="0"/>
                                          </p:val>
                                        </p:tav>
                                      </p:tavLst>
                                    </p:anim>
                                    <p:anim calcmode="lin" valueType="num">
                                      <p:cBhvr>
                                        <p:cTn id="36" dur="500"/>
                                        <p:tgtEl>
                                          <p:spTgt spid="412680"/>
                                        </p:tgtEl>
                                        <p:attrNameLst>
                                          <p:attrName>ppt_h</p:attrName>
                                        </p:attrNameLst>
                                      </p:cBhvr>
                                      <p:tavLst>
                                        <p:tav tm="0">
                                          <p:val>
                                            <p:strVal val="ppt_h"/>
                                          </p:val>
                                        </p:tav>
                                        <p:tav tm="100000">
                                          <p:val>
                                            <p:fltVal val="0"/>
                                          </p:val>
                                        </p:tav>
                                      </p:tavLst>
                                    </p:anim>
                                    <p:animEffect transition="out" filter="fade">
                                      <p:cBhvr>
                                        <p:cTn id="37" dur="500"/>
                                        <p:tgtEl>
                                          <p:spTgt spid="412680"/>
                                        </p:tgtEl>
                                      </p:cBhvr>
                                    </p:animEffect>
                                    <p:set>
                                      <p:cBhvr>
                                        <p:cTn id="38" dur="1" fill="hold">
                                          <p:stCondLst>
                                            <p:cond delay="499"/>
                                          </p:stCondLst>
                                        </p:cTn>
                                        <p:tgtEl>
                                          <p:spTgt spid="412680"/>
                                        </p:tgtEl>
                                        <p:attrNameLst>
                                          <p:attrName>style.visibility</p:attrName>
                                        </p:attrNameLst>
                                      </p:cBhvr>
                                      <p:to>
                                        <p:strVal val="hidden"/>
                                      </p:to>
                                    </p:set>
                                  </p:childTnLst>
                                </p:cTn>
                              </p:par>
                              <p:par>
                                <p:cTn id="39" presetID="53" presetClass="exit" presetSubtype="0" fill="hold" grpId="1" nodeType="withEffect">
                                  <p:stCondLst>
                                    <p:cond delay="0"/>
                                  </p:stCondLst>
                                  <p:childTnLst>
                                    <p:anim calcmode="lin" valueType="num">
                                      <p:cBhvr>
                                        <p:cTn id="40" dur="500"/>
                                        <p:tgtEl>
                                          <p:spTgt spid="412681"/>
                                        </p:tgtEl>
                                        <p:attrNameLst>
                                          <p:attrName>ppt_w</p:attrName>
                                        </p:attrNameLst>
                                      </p:cBhvr>
                                      <p:tavLst>
                                        <p:tav tm="0">
                                          <p:val>
                                            <p:strVal val="ppt_w"/>
                                          </p:val>
                                        </p:tav>
                                        <p:tav tm="100000">
                                          <p:val>
                                            <p:fltVal val="0"/>
                                          </p:val>
                                        </p:tav>
                                      </p:tavLst>
                                    </p:anim>
                                    <p:anim calcmode="lin" valueType="num">
                                      <p:cBhvr>
                                        <p:cTn id="41" dur="500"/>
                                        <p:tgtEl>
                                          <p:spTgt spid="412681"/>
                                        </p:tgtEl>
                                        <p:attrNameLst>
                                          <p:attrName>ppt_h</p:attrName>
                                        </p:attrNameLst>
                                      </p:cBhvr>
                                      <p:tavLst>
                                        <p:tav tm="0">
                                          <p:val>
                                            <p:strVal val="ppt_h"/>
                                          </p:val>
                                        </p:tav>
                                        <p:tav tm="100000">
                                          <p:val>
                                            <p:fltVal val="0"/>
                                          </p:val>
                                        </p:tav>
                                      </p:tavLst>
                                    </p:anim>
                                    <p:animEffect transition="out" filter="fade">
                                      <p:cBhvr>
                                        <p:cTn id="42" dur="500"/>
                                        <p:tgtEl>
                                          <p:spTgt spid="412681"/>
                                        </p:tgtEl>
                                      </p:cBhvr>
                                    </p:animEffect>
                                    <p:set>
                                      <p:cBhvr>
                                        <p:cTn id="43" dur="1" fill="hold">
                                          <p:stCondLst>
                                            <p:cond delay="499"/>
                                          </p:stCondLst>
                                        </p:cTn>
                                        <p:tgtEl>
                                          <p:spTgt spid="412681"/>
                                        </p:tgtEl>
                                        <p:attrNameLst>
                                          <p:attrName>style.visibility</p:attrName>
                                        </p:attrNameLst>
                                      </p:cBhvr>
                                      <p:to>
                                        <p:strVal val="hidden"/>
                                      </p:to>
                                    </p:set>
                                  </p:childTnLst>
                                </p:cTn>
                              </p:par>
                              <p:par>
                                <p:cTn id="44" presetID="53" presetClass="entr" presetSubtype="0" fill="hold" grpId="0" nodeType="withEffect">
                                  <p:stCondLst>
                                    <p:cond delay="0"/>
                                  </p:stCondLst>
                                  <p:childTnLst>
                                    <p:set>
                                      <p:cBhvr>
                                        <p:cTn id="45" dur="1" fill="hold">
                                          <p:stCondLst>
                                            <p:cond delay="0"/>
                                          </p:stCondLst>
                                        </p:cTn>
                                        <p:tgtEl>
                                          <p:spTgt spid="412674"/>
                                        </p:tgtEl>
                                        <p:attrNameLst>
                                          <p:attrName>style.visibility</p:attrName>
                                        </p:attrNameLst>
                                      </p:cBhvr>
                                      <p:to>
                                        <p:strVal val="visible"/>
                                      </p:to>
                                    </p:set>
                                    <p:anim calcmode="lin" valueType="num">
                                      <p:cBhvr>
                                        <p:cTn id="46" dur="500" fill="hold"/>
                                        <p:tgtEl>
                                          <p:spTgt spid="412674"/>
                                        </p:tgtEl>
                                        <p:attrNameLst>
                                          <p:attrName>ppt_w</p:attrName>
                                        </p:attrNameLst>
                                      </p:cBhvr>
                                      <p:tavLst>
                                        <p:tav tm="0">
                                          <p:val>
                                            <p:fltVal val="0"/>
                                          </p:val>
                                        </p:tav>
                                        <p:tav tm="100000">
                                          <p:val>
                                            <p:strVal val="#ppt_w"/>
                                          </p:val>
                                        </p:tav>
                                      </p:tavLst>
                                    </p:anim>
                                    <p:anim calcmode="lin" valueType="num">
                                      <p:cBhvr>
                                        <p:cTn id="47" dur="500" fill="hold"/>
                                        <p:tgtEl>
                                          <p:spTgt spid="412674"/>
                                        </p:tgtEl>
                                        <p:attrNameLst>
                                          <p:attrName>ppt_h</p:attrName>
                                        </p:attrNameLst>
                                      </p:cBhvr>
                                      <p:tavLst>
                                        <p:tav tm="0">
                                          <p:val>
                                            <p:fltVal val="0"/>
                                          </p:val>
                                        </p:tav>
                                        <p:tav tm="100000">
                                          <p:val>
                                            <p:strVal val="#ppt_h"/>
                                          </p:val>
                                        </p:tav>
                                      </p:tavLst>
                                    </p:anim>
                                    <p:animEffect transition="in" filter="fade">
                                      <p:cBhvr>
                                        <p:cTn id="48" dur="500"/>
                                        <p:tgtEl>
                                          <p:spTgt spid="412674"/>
                                        </p:tgtEl>
                                      </p:cBhvr>
                                    </p:animEffect>
                                  </p:childTnLst>
                                </p:cTn>
                              </p:par>
                              <p:par>
                                <p:cTn id="49" presetID="53" presetClass="entr" presetSubtype="0" fill="hold" nodeType="withEffect">
                                  <p:stCondLst>
                                    <p:cond delay="0"/>
                                  </p:stCondLst>
                                  <p:childTnLst>
                                    <p:set>
                                      <p:cBhvr>
                                        <p:cTn id="50" dur="1" fill="hold">
                                          <p:stCondLst>
                                            <p:cond delay="0"/>
                                          </p:stCondLst>
                                        </p:cTn>
                                        <p:tgtEl>
                                          <p:spTgt spid="412682"/>
                                        </p:tgtEl>
                                        <p:attrNameLst>
                                          <p:attrName>style.visibility</p:attrName>
                                        </p:attrNameLst>
                                      </p:cBhvr>
                                      <p:to>
                                        <p:strVal val="visible"/>
                                      </p:to>
                                    </p:set>
                                    <p:anim calcmode="lin" valueType="num">
                                      <p:cBhvr>
                                        <p:cTn id="51" dur="500" fill="hold"/>
                                        <p:tgtEl>
                                          <p:spTgt spid="412682"/>
                                        </p:tgtEl>
                                        <p:attrNameLst>
                                          <p:attrName>ppt_w</p:attrName>
                                        </p:attrNameLst>
                                      </p:cBhvr>
                                      <p:tavLst>
                                        <p:tav tm="0">
                                          <p:val>
                                            <p:fltVal val="0"/>
                                          </p:val>
                                        </p:tav>
                                        <p:tav tm="100000">
                                          <p:val>
                                            <p:strVal val="#ppt_w"/>
                                          </p:val>
                                        </p:tav>
                                      </p:tavLst>
                                    </p:anim>
                                    <p:anim calcmode="lin" valueType="num">
                                      <p:cBhvr>
                                        <p:cTn id="52" dur="500" fill="hold"/>
                                        <p:tgtEl>
                                          <p:spTgt spid="412682"/>
                                        </p:tgtEl>
                                        <p:attrNameLst>
                                          <p:attrName>ppt_h</p:attrName>
                                        </p:attrNameLst>
                                      </p:cBhvr>
                                      <p:tavLst>
                                        <p:tav tm="0">
                                          <p:val>
                                            <p:fltVal val="0"/>
                                          </p:val>
                                        </p:tav>
                                        <p:tav tm="100000">
                                          <p:val>
                                            <p:strVal val="#ppt_h"/>
                                          </p:val>
                                        </p:tav>
                                      </p:tavLst>
                                    </p:anim>
                                    <p:animEffect transition="in" filter="fade">
                                      <p:cBhvr>
                                        <p:cTn id="53" dur="500"/>
                                        <p:tgtEl>
                                          <p:spTgt spid="4126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412683"/>
                                        </p:tgtEl>
                                        <p:attrNameLst>
                                          <p:attrName>style.visibility</p:attrName>
                                        </p:attrNameLst>
                                      </p:cBhvr>
                                      <p:to>
                                        <p:strVal val="visible"/>
                                      </p:to>
                                    </p:set>
                                    <p:anim calcmode="lin" valueType="num">
                                      <p:cBhvr>
                                        <p:cTn id="58" dur="500" fill="hold"/>
                                        <p:tgtEl>
                                          <p:spTgt spid="412683"/>
                                        </p:tgtEl>
                                        <p:attrNameLst>
                                          <p:attrName>ppt_w</p:attrName>
                                        </p:attrNameLst>
                                      </p:cBhvr>
                                      <p:tavLst>
                                        <p:tav tm="0">
                                          <p:val>
                                            <p:fltVal val="0"/>
                                          </p:val>
                                        </p:tav>
                                        <p:tav tm="100000">
                                          <p:val>
                                            <p:strVal val="#ppt_w"/>
                                          </p:val>
                                        </p:tav>
                                      </p:tavLst>
                                    </p:anim>
                                    <p:anim calcmode="lin" valueType="num">
                                      <p:cBhvr>
                                        <p:cTn id="59" dur="500" fill="hold"/>
                                        <p:tgtEl>
                                          <p:spTgt spid="412683"/>
                                        </p:tgtEl>
                                        <p:attrNameLst>
                                          <p:attrName>ppt_h</p:attrName>
                                        </p:attrNameLst>
                                      </p:cBhvr>
                                      <p:tavLst>
                                        <p:tav tm="0">
                                          <p:val>
                                            <p:fltVal val="0"/>
                                          </p:val>
                                        </p:tav>
                                        <p:tav tm="100000">
                                          <p:val>
                                            <p:strVal val="#ppt_h"/>
                                          </p:val>
                                        </p:tav>
                                      </p:tavLst>
                                    </p:anim>
                                    <p:animEffect transition="in" filter="fade">
                                      <p:cBhvr>
                                        <p:cTn id="60" dur="500"/>
                                        <p:tgtEl>
                                          <p:spTgt spid="412683"/>
                                        </p:tgtEl>
                                      </p:cBhvr>
                                    </p:animEffect>
                                  </p:childTnLst>
                                </p:cTn>
                              </p:par>
                              <p:par>
                                <p:cTn id="61" presetID="53" presetClass="exit" presetSubtype="0" fill="hold" nodeType="withEffect">
                                  <p:stCondLst>
                                    <p:cond delay="0"/>
                                  </p:stCondLst>
                                  <p:childTnLst>
                                    <p:anim calcmode="lin" valueType="num">
                                      <p:cBhvr>
                                        <p:cTn id="62" dur="500"/>
                                        <p:tgtEl>
                                          <p:spTgt spid="412682"/>
                                        </p:tgtEl>
                                        <p:attrNameLst>
                                          <p:attrName>ppt_w</p:attrName>
                                        </p:attrNameLst>
                                      </p:cBhvr>
                                      <p:tavLst>
                                        <p:tav tm="0">
                                          <p:val>
                                            <p:strVal val="ppt_w"/>
                                          </p:val>
                                        </p:tav>
                                        <p:tav tm="100000">
                                          <p:val>
                                            <p:fltVal val="0"/>
                                          </p:val>
                                        </p:tav>
                                      </p:tavLst>
                                    </p:anim>
                                    <p:anim calcmode="lin" valueType="num">
                                      <p:cBhvr>
                                        <p:cTn id="63" dur="500"/>
                                        <p:tgtEl>
                                          <p:spTgt spid="412682"/>
                                        </p:tgtEl>
                                        <p:attrNameLst>
                                          <p:attrName>ppt_h</p:attrName>
                                        </p:attrNameLst>
                                      </p:cBhvr>
                                      <p:tavLst>
                                        <p:tav tm="0">
                                          <p:val>
                                            <p:strVal val="ppt_h"/>
                                          </p:val>
                                        </p:tav>
                                        <p:tav tm="100000">
                                          <p:val>
                                            <p:fltVal val="0"/>
                                          </p:val>
                                        </p:tav>
                                      </p:tavLst>
                                    </p:anim>
                                    <p:animEffect transition="out" filter="fade">
                                      <p:cBhvr>
                                        <p:cTn id="64" dur="500"/>
                                        <p:tgtEl>
                                          <p:spTgt spid="412682"/>
                                        </p:tgtEl>
                                      </p:cBhvr>
                                    </p:animEffect>
                                    <p:set>
                                      <p:cBhvr>
                                        <p:cTn id="65" dur="1" fill="hold">
                                          <p:stCondLst>
                                            <p:cond delay="499"/>
                                          </p:stCondLst>
                                        </p:cTn>
                                        <p:tgtEl>
                                          <p:spTgt spid="412682"/>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12684"/>
                                        </p:tgtEl>
                                        <p:attrNameLst>
                                          <p:attrName>style.visibility</p:attrName>
                                        </p:attrNameLst>
                                      </p:cBhvr>
                                      <p:to>
                                        <p:strVal val="visible"/>
                                      </p:to>
                                    </p:set>
                                    <p:anim calcmode="lin" valueType="num">
                                      <p:cBhvr>
                                        <p:cTn id="70" dur="500" fill="hold"/>
                                        <p:tgtEl>
                                          <p:spTgt spid="412684"/>
                                        </p:tgtEl>
                                        <p:attrNameLst>
                                          <p:attrName>ppt_w</p:attrName>
                                        </p:attrNameLst>
                                      </p:cBhvr>
                                      <p:tavLst>
                                        <p:tav tm="0">
                                          <p:val>
                                            <p:fltVal val="0"/>
                                          </p:val>
                                        </p:tav>
                                        <p:tav tm="100000">
                                          <p:val>
                                            <p:strVal val="#ppt_w"/>
                                          </p:val>
                                        </p:tav>
                                      </p:tavLst>
                                    </p:anim>
                                    <p:anim calcmode="lin" valueType="num">
                                      <p:cBhvr>
                                        <p:cTn id="71" dur="500" fill="hold"/>
                                        <p:tgtEl>
                                          <p:spTgt spid="412684"/>
                                        </p:tgtEl>
                                        <p:attrNameLst>
                                          <p:attrName>ppt_h</p:attrName>
                                        </p:attrNameLst>
                                      </p:cBhvr>
                                      <p:tavLst>
                                        <p:tav tm="0">
                                          <p:val>
                                            <p:fltVal val="0"/>
                                          </p:val>
                                        </p:tav>
                                        <p:tav tm="100000">
                                          <p:val>
                                            <p:strVal val="#ppt_h"/>
                                          </p:val>
                                        </p:tav>
                                      </p:tavLst>
                                    </p:anim>
                                    <p:animEffect transition="in" filter="fade">
                                      <p:cBhvr>
                                        <p:cTn id="72" dur="500"/>
                                        <p:tgtEl>
                                          <p:spTgt spid="412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P spid="412681" grpId="0" animBg="1"/>
      <p:bldP spid="412681" grpId="1" animBg="1"/>
      <p:bldP spid="4126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5400"/>
            <a:ext cx="9144001" cy="1938992"/>
          </a:xfrm>
          <a:prstGeom prst="rect">
            <a:avLst/>
          </a:prstGeom>
          <a:noFill/>
        </p:spPr>
        <p:txBody>
          <a:bodyPr>
            <a:spAutoFit/>
          </a:bodyPr>
          <a:lstStyle/>
          <a:p>
            <a:pPr algn="ctr">
              <a:defRPr/>
            </a:pPr>
            <a:r>
              <a:rPr lang="en-US" sz="40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Title your page: THE COLD WAR AT HOME</a:t>
            </a:r>
          </a:p>
          <a:p>
            <a:pPr algn="ctr">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Then, draw a chart in your notebook with columns labeled:</a:t>
            </a:r>
          </a:p>
        </p:txBody>
      </p:sp>
      <p:sp>
        <p:nvSpPr>
          <p:cNvPr id="3" name="Rectangle 2"/>
          <p:cNvSpPr/>
          <p:nvPr/>
        </p:nvSpPr>
        <p:spPr>
          <a:xfrm>
            <a:off x="1600200" y="2286000"/>
            <a:ext cx="4108818"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Consumerism</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4" name="Rectangle 3"/>
          <p:cNvSpPr/>
          <p:nvPr/>
        </p:nvSpPr>
        <p:spPr>
          <a:xfrm>
            <a:off x="1600201" y="3352800"/>
            <a:ext cx="468243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The Baby Boom</a:t>
            </a:r>
          </a:p>
        </p:txBody>
      </p:sp>
      <p:sp>
        <p:nvSpPr>
          <p:cNvPr id="5" name="Rectangle 4"/>
          <p:cNvSpPr/>
          <p:nvPr/>
        </p:nvSpPr>
        <p:spPr>
          <a:xfrm>
            <a:off x="1676400" y="4430824"/>
            <a:ext cx="2519088"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Suburbs</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 name="Rectangle 5"/>
          <p:cNvSpPr/>
          <p:nvPr/>
        </p:nvSpPr>
        <p:spPr>
          <a:xfrm>
            <a:off x="1676400" y="5354154"/>
            <a:ext cx="3370026" cy="923330"/>
          </a:xfrm>
          <a:prstGeom prst="rect">
            <a:avLst/>
          </a:prstGeom>
          <a:noFill/>
        </p:spPr>
        <p:txBody>
          <a:bodyPr wrap="none">
            <a:spAutoFit/>
          </a:bodyPr>
          <a:lstStyle/>
          <a:p>
            <a:pPr algn="ctr">
              <a:defRPr/>
            </a:pP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Automania</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Rectangle 6"/>
          <p:cNvSpPr/>
          <p:nvPr/>
        </p:nvSpPr>
        <p:spPr>
          <a:xfrm>
            <a:off x="5943601" y="2286000"/>
            <a:ext cx="4724400"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Popular Culture</a:t>
            </a:r>
          </a:p>
        </p:txBody>
      </p:sp>
      <p:sp>
        <p:nvSpPr>
          <p:cNvPr id="8" name="Rectangle 7"/>
          <p:cNvSpPr/>
          <p:nvPr/>
        </p:nvSpPr>
        <p:spPr>
          <a:xfrm>
            <a:off x="6705601" y="3352800"/>
            <a:ext cx="34217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Conformity</a:t>
            </a:r>
          </a:p>
        </p:txBody>
      </p:sp>
      <p:sp>
        <p:nvSpPr>
          <p:cNvPr id="9" name="Rectangle 8"/>
          <p:cNvSpPr/>
          <p:nvPr/>
        </p:nvSpPr>
        <p:spPr>
          <a:xfrm>
            <a:off x="6376409" y="4276130"/>
            <a:ext cx="4080092"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Social Groups</a:t>
            </a:r>
          </a:p>
        </p:txBody>
      </p:sp>
      <p:sp>
        <p:nvSpPr>
          <p:cNvPr id="10" name="Rectangle 9"/>
          <p:cNvSpPr/>
          <p:nvPr/>
        </p:nvSpPr>
        <p:spPr>
          <a:xfrm>
            <a:off x="6311473" y="5342930"/>
            <a:ext cx="398865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2</a:t>
            </a:r>
            <a:r>
              <a:rPr lang="en-US" sz="5400" b="1" baseline="3000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nd</a:t>
            </a: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Red Scare</a:t>
            </a:r>
            <a:endPar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0810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p:txBody>
          <a:bodyPr/>
          <a:lstStyle/>
          <a:p>
            <a:endParaRPr lang="x-none" altLang="x-none">
              <a:latin typeface="Calibri" charset="0"/>
            </a:endParaRPr>
          </a:p>
        </p:txBody>
      </p:sp>
      <p:pic>
        <p:nvPicPr>
          <p:cNvPr id="37890" name="Picture 3" descr="suburb"/>
          <p:cNvPicPr>
            <a:picLocks noChangeAspect="1" noChangeArrowheads="1"/>
          </p:cNvPicPr>
          <p:nvPr/>
        </p:nvPicPr>
        <p:blipFill>
          <a:blip r:embed="rId5">
            <a:extLst>
              <a:ext uri="{28A0092B-C50C-407E-A947-70E740481C1C}">
                <a14:useLocalDpi xmlns:a14="http://schemas.microsoft.com/office/drawing/2010/main" val="0"/>
              </a:ext>
            </a:extLst>
          </a:blip>
          <a:srcRect l="9775"/>
          <a:stretch>
            <a:fillRect/>
          </a:stretch>
        </p:blipFill>
        <p:spPr bwMode="auto">
          <a:xfrm>
            <a:off x="1524000" y="17464"/>
            <a:ext cx="9144000" cy="684053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23620" name="Rectangle 4"/>
          <p:cNvSpPr>
            <a:spLocks noChangeArrowheads="1"/>
          </p:cNvSpPr>
          <p:nvPr/>
        </p:nvSpPr>
        <p:spPr bwMode="auto">
          <a:xfrm>
            <a:off x="1676400" y="-76200"/>
            <a:ext cx="6781800" cy="4029075"/>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3200"/>
              <a:t>Little boxes on the hillside,</a:t>
            </a:r>
          </a:p>
          <a:p>
            <a:pPr>
              <a:defRPr/>
            </a:pPr>
            <a:r>
              <a:rPr lang="en-US" altLang="x-none" sz="3200"/>
              <a:t>Little boxes made of ticky-tacky,</a:t>
            </a:r>
          </a:p>
          <a:p>
            <a:pPr>
              <a:defRPr/>
            </a:pPr>
            <a:r>
              <a:rPr lang="en-US" altLang="x-none" sz="3200"/>
              <a:t>Little boxes on the hillside, </a:t>
            </a:r>
          </a:p>
          <a:p>
            <a:pPr>
              <a:defRPr/>
            </a:pPr>
            <a:r>
              <a:rPr lang="en-US" altLang="x-none" sz="3200"/>
              <a:t>Little boxes, all the same.</a:t>
            </a:r>
          </a:p>
          <a:p>
            <a:pPr>
              <a:defRPr/>
            </a:pPr>
            <a:r>
              <a:rPr lang="en-US" altLang="x-none" sz="3200"/>
              <a:t>There's a green one and a pink one</a:t>
            </a:r>
          </a:p>
          <a:p>
            <a:pPr>
              <a:defRPr/>
            </a:pPr>
            <a:r>
              <a:rPr lang="en-US" altLang="x-none" sz="3200"/>
              <a:t>And a blue one and a yellow one</a:t>
            </a:r>
          </a:p>
          <a:p>
            <a:pPr>
              <a:defRPr/>
            </a:pPr>
            <a:r>
              <a:rPr lang="en-US" altLang="x-none" sz="3200"/>
              <a:t>And they're all made out of ticky-tacky</a:t>
            </a:r>
          </a:p>
          <a:p>
            <a:pPr>
              <a:defRPr/>
            </a:pPr>
            <a:r>
              <a:rPr lang="en-US" altLang="x-none" sz="3200"/>
              <a:t>And they all look just the same.</a:t>
            </a:r>
          </a:p>
        </p:txBody>
      </p:sp>
      <p:sp>
        <p:nvSpPr>
          <p:cNvPr id="623621" name="Rectangle 5"/>
          <p:cNvSpPr>
            <a:spLocks noChangeArrowheads="1"/>
          </p:cNvSpPr>
          <p:nvPr/>
        </p:nvSpPr>
        <p:spPr bwMode="auto">
          <a:xfrm>
            <a:off x="1676400" y="-76200"/>
            <a:ext cx="6781800" cy="4029075"/>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3200"/>
              <a:t>And the people in the houses</a:t>
            </a:r>
          </a:p>
          <a:p>
            <a:pPr>
              <a:defRPr/>
            </a:pPr>
            <a:r>
              <a:rPr lang="en-US" altLang="x-none" sz="3200"/>
              <a:t>All went to the university,</a:t>
            </a:r>
          </a:p>
          <a:p>
            <a:pPr>
              <a:defRPr/>
            </a:pPr>
            <a:r>
              <a:rPr lang="en-US" altLang="x-none" sz="3200"/>
              <a:t>Where they were put in boxes,</a:t>
            </a:r>
          </a:p>
          <a:p>
            <a:pPr>
              <a:defRPr/>
            </a:pPr>
            <a:r>
              <a:rPr lang="en-US" altLang="x-none" sz="3200"/>
              <a:t>And they came out all the same.</a:t>
            </a:r>
          </a:p>
          <a:p>
            <a:pPr>
              <a:defRPr/>
            </a:pPr>
            <a:r>
              <a:rPr lang="en-US" altLang="x-none" sz="3200"/>
              <a:t>And there's doctors and lawyers</a:t>
            </a:r>
          </a:p>
          <a:p>
            <a:pPr>
              <a:defRPr/>
            </a:pPr>
            <a:r>
              <a:rPr lang="en-US" altLang="x-none" sz="3200"/>
              <a:t>And business executives,</a:t>
            </a:r>
          </a:p>
          <a:p>
            <a:pPr>
              <a:defRPr/>
            </a:pPr>
            <a:r>
              <a:rPr lang="en-US" altLang="x-none" sz="3200"/>
              <a:t>And they're all made out of ticky-tacky</a:t>
            </a:r>
          </a:p>
          <a:p>
            <a:pPr>
              <a:defRPr/>
            </a:pPr>
            <a:r>
              <a:rPr lang="en-US" altLang="x-none" sz="3200"/>
              <a:t>And they all look just the same.</a:t>
            </a:r>
          </a:p>
        </p:txBody>
      </p:sp>
      <p:sp>
        <p:nvSpPr>
          <p:cNvPr id="623622" name="Rectangle 6"/>
          <p:cNvSpPr>
            <a:spLocks noChangeArrowheads="1"/>
          </p:cNvSpPr>
          <p:nvPr/>
        </p:nvSpPr>
        <p:spPr bwMode="auto">
          <a:xfrm>
            <a:off x="1676400" y="-76200"/>
            <a:ext cx="6781800" cy="4029075"/>
          </a:xfrm>
          <a:prstGeom prst="rect">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3200"/>
              <a:t>And they all play on the golf-course,</a:t>
            </a:r>
          </a:p>
          <a:p>
            <a:pPr>
              <a:defRPr/>
            </a:pPr>
            <a:r>
              <a:rPr lang="en-US" altLang="x-none" sz="3200"/>
              <a:t>And drink their Martinis dry,</a:t>
            </a:r>
          </a:p>
          <a:p>
            <a:pPr>
              <a:defRPr/>
            </a:pPr>
            <a:r>
              <a:rPr lang="en-US" altLang="x-none" sz="3200"/>
              <a:t>And they all have pretty children,</a:t>
            </a:r>
          </a:p>
          <a:p>
            <a:pPr>
              <a:defRPr/>
            </a:pPr>
            <a:r>
              <a:rPr lang="en-US" altLang="x-none" sz="3200"/>
              <a:t>And the children go to school.</a:t>
            </a:r>
          </a:p>
          <a:p>
            <a:pPr>
              <a:defRPr/>
            </a:pPr>
            <a:r>
              <a:rPr lang="en-US" altLang="x-none" sz="3200"/>
              <a:t>And the children go to summer camp</a:t>
            </a:r>
          </a:p>
          <a:p>
            <a:pPr>
              <a:defRPr/>
            </a:pPr>
            <a:r>
              <a:rPr lang="en-US" altLang="x-none" sz="3200"/>
              <a:t>And then to the university,</a:t>
            </a:r>
          </a:p>
          <a:p>
            <a:pPr>
              <a:defRPr/>
            </a:pPr>
            <a:r>
              <a:rPr lang="en-US" altLang="x-none" sz="3200"/>
              <a:t>Where they are put in boxes</a:t>
            </a:r>
          </a:p>
          <a:p>
            <a:pPr>
              <a:defRPr/>
            </a:pPr>
            <a:r>
              <a:rPr lang="en-US" altLang="x-none" sz="3200"/>
              <a:t>And they come out the same.</a:t>
            </a:r>
          </a:p>
        </p:txBody>
      </p:sp>
      <p:sp>
        <p:nvSpPr>
          <p:cNvPr id="623623" name="Rectangle 7"/>
          <p:cNvSpPr>
            <a:spLocks noChangeArrowheads="1"/>
          </p:cNvSpPr>
          <p:nvPr/>
        </p:nvSpPr>
        <p:spPr bwMode="auto">
          <a:xfrm>
            <a:off x="1676400" y="-76200"/>
            <a:ext cx="6781800" cy="4029075"/>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r>
              <a:rPr lang="en-US" altLang="x-none" sz="3200"/>
              <a:t>And the boys go into business,</a:t>
            </a:r>
          </a:p>
          <a:p>
            <a:pPr>
              <a:defRPr/>
            </a:pPr>
            <a:r>
              <a:rPr lang="en-US" altLang="x-none" sz="3200"/>
              <a:t>And marry, and raise a family,</a:t>
            </a:r>
          </a:p>
          <a:p>
            <a:pPr>
              <a:defRPr/>
            </a:pPr>
            <a:r>
              <a:rPr lang="en-US" altLang="x-none" sz="3200"/>
              <a:t>In boxes made of ticky-tacky</a:t>
            </a:r>
          </a:p>
          <a:p>
            <a:pPr>
              <a:defRPr/>
            </a:pPr>
            <a:r>
              <a:rPr lang="en-US" altLang="x-none" sz="3200"/>
              <a:t>And they all look just the same.</a:t>
            </a:r>
          </a:p>
          <a:p>
            <a:pPr>
              <a:defRPr/>
            </a:pPr>
            <a:r>
              <a:rPr lang="en-US" altLang="x-none" sz="3200"/>
              <a:t>There's a pink one and a green one</a:t>
            </a:r>
          </a:p>
          <a:p>
            <a:pPr>
              <a:defRPr/>
            </a:pPr>
            <a:r>
              <a:rPr lang="en-US" altLang="x-none" sz="3200"/>
              <a:t>And a blue one and a yellow one</a:t>
            </a:r>
          </a:p>
          <a:p>
            <a:pPr>
              <a:defRPr/>
            </a:pPr>
            <a:r>
              <a:rPr lang="en-US" altLang="x-none" sz="3200"/>
              <a:t>And they're all made out of ticky-tacky</a:t>
            </a:r>
          </a:p>
          <a:p>
            <a:pPr>
              <a:defRPr/>
            </a:pPr>
            <a:r>
              <a:rPr lang="en-US" altLang="x-none" sz="3200"/>
              <a:t>And they all look just the same.</a:t>
            </a:r>
          </a:p>
        </p:txBody>
      </p:sp>
      <p:pic>
        <p:nvPicPr>
          <p:cNvPr id="623624" name="Picture 8" descr="Leave-It-To-Beaver-The-Complete-First-Season"/>
          <p:cNvPicPr>
            <a:picLocks noChangeAspect="1" noChangeArrowheads="1"/>
          </p:cNvPicPr>
          <p:nvPr/>
        </p:nvPicPr>
        <p:blipFill>
          <a:blip r:embed="rId6">
            <a:extLst>
              <a:ext uri="{28A0092B-C50C-407E-A947-70E740481C1C}">
                <a14:useLocalDpi xmlns:a14="http://schemas.microsoft.com/office/drawing/2010/main" val="0"/>
              </a:ext>
            </a:extLst>
          </a:blip>
          <a:srcRect b="22989"/>
          <a:stretch>
            <a:fillRect/>
          </a:stretch>
        </p:blipFill>
        <p:spPr bwMode="auto">
          <a:xfrm>
            <a:off x="7920038" y="3810000"/>
            <a:ext cx="2671762" cy="2933700"/>
          </a:xfrm>
          <a:prstGeom prst="rect">
            <a:avLst/>
          </a:prstGeom>
          <a:noFill/>
          <a:ln w="101600">
            <a:solidFill>
              <a:srgbClr val="CCFFCC"/>
            </a:solidFill>
            <a:miter lim="800000"/>
            <a:headEnd/>
            <a:tailEnd/>
          </a:ln>
          <a:extLst>
            <a:ext uri="{909E8E84-426E-40DD-AFC4-6F175D3DCCD1}">
              <a14:hiddenFill xmlns:a14="http://schemas.microsoft.com/office/drawing/2010/main">
                <a:solidFill>
                  <a:srgbClr val="FFFFFF"/>
                </a:solidFill>
              </a14:hiddenFill>
            </a:ext>
          </a:extLst>
        </p:spPr>
      </p:pic>
      <p:pic>
        <p:nvPicPr>
          <p:cNvPr id="623625" name="Picture 9" descr="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038600"/>
            <a:ext cx="2171700" cy="2743200"/>
          </a:xfrm>
          <a:prstGeom prst="rect">
            <a:avLst/>
          </a:prstGeom>
          <a:noFill/>
          <a:ln w="101600">
            <a:solidFill>
              <a:srgbClr val="CCFFCC"/>
            </a:solidFill>
            <a:miter lim="800000"/>
            <a:headEnd/>
            <a:tailEnd/>
          </a:ln>
          <a:extLst>
            <a:ext uri="{909E8E84-426E-40DD-AFC4-6F175D3DCCD1}">
              <a14:hiddenFill xmlns:a14="http://schemas.microsoft.com/office/drawing/2010/main">
                <a:solidFill>
                  <a:srgbClr val="FFFFFF"/>
                </a:solidFill>
              </a14:hiddenFill>
            </a:ext>
          </a:extLst>
        </p:spPr>
      </p:pic>
      <p:pic>
        <p:nvPicPr>
          <p:cNvPr id="623626" name="Picture 10" descr="37964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938588"/>
            <a:ext cx="3657600" cy="2919412"/>
          </a:xfrm>
          <a:prstGeom prst="rect">
            <a:avLst/>
          </a:prstGeom>
          <a:noFill/>
          <a:ln w="101600">
            <a:solidFill>
              <a:srgbClr val="CCECFF"/>
            </a:solidFill>
            <a:miter lim="800000"/>
            <a:headEnd/>
            <a:tailEnd/>
          </a:ln>
          <a:extLst>
            <a:ext uri="{909E8E84-426E-40DD-AFC4-6F175D3DCCD1}">
              <a14:hiddenFill xmlns:a14="http://schemas.microsoft.com/office/drawing/2010/main">
                <a:solidFill>
                  <a:srgbClr val="FFFFFF"/>
                </a:solidFill>
              </a14:hiddenFill>
            </a:ext>
          </a:extLst>
        </p:spPr>
      </p:pic>
      <p:pic>
        <p:nvPicPr>
          <p:cNvPr id="623627" name="Picture 11" descr="lunchbox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4000500"/>
            <a:ext cx="3143250" cy="2857500"/>
          </a:xfrm>
          <a:prstGeom prst="rect">
            <a:avLst/>
          </a:prstGeom>
          <a:noFill/>
          <a:ln w="1016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623628" name="Picture 12" descr="Lunch-Box-Gunsmoke-Matt-Dillon-US-Marshal-Aladdin-Industries-1959-19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4238625"/>
            <a:ext cx="3124200" cy="2578100"/>
          </a:xfrm>
          <a:prstGeom prst="rect">
            <a:avLst/>
          </a:prstGeom>
          <a:noFill/>
          <a:ln w="1016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623629" name="Picture 13" descr="qhm8803"/>
          <p:cNvPicPr>
            <a:picLocks noChangeAspect="1" noChangeArrowheads="1"/>
          </p:cNvPicPr>
          <p:nvPr/>
        </p:nvPicPr>
        <p:blipFill>
          <a:blip r:embed="rId11">
            <a:lum bright="6000"/>
            <a:extLst>
              <a:ext uri="{28A0092B-C50C-407E-A947-70E740481C1C}">
                <a14:useLocalDpi xmlns:a14="http://schemas.microsoft.com/office/drawing/2010/main" val="0"/>
              </a:ext>
            </a:extLst>
          </a:blip>
          <a:srcRect l="7895" r="7895"/>
          <a:stretch>
            <a:fillRect/>
          </a:stretch>
        </p:blipFill>
        <p:spPr bwMode="auto">
          <a:xfrm>
            <a:off x="1524000" y="4302126"/>
            <a:ext cx="2819400" cy="2555875"/>
          </a:xfrm>
          <a:prstGeom prst="rect">
            <a:avLst/>
          </a:prstGeom>
          <a:noFill/>
          <a:ln w="101600">
            <a:solidFill>
              <a:srgbClr val="FFFFCC"/>
            </a:solidFill>
            <a:miter lim="800000"/>
            <a:headEnd/>
            <a:tailEnd/>
          </a:ln>
          <a:extLst>
            <a:ext uri="{909E8E84-426E-40DD-AFC4-6F175D3DCCD1}">
              <a14:hiddenFill xmlns:a14="http://schemas.microsoft.com/office/drawing/2010/main">
                <a:solidFill>
                  <a:srgbClr val="FFFFFF"/>
                </a:solidFill>
              </a14:hiddenFill>
            </a:ext>
          </a:extLst>
        </p:spPr>
      </p:pic>
      <p:pic>
        <p:nvPicPr>
          <p:cNvPr id="623630" name="Picture 14" descr="sockhop2"/>
          <p:cNvPicPr>
            <a:picLocks noChangeAspect="1" noChangeArrowheads="1"/>
          </p:cNvPicPr>
          <p:nvPr/>
        </p:nvPicPr>
        <p:blipFill>
          <a:blip r:embed="rId12">
            <a:extLst>
              <a:ext uri="{28A0092B-C50C-407E-A947-70E740481C1C}">
                <a14:useLocalDpi xmlns:a14="http://schemas.microsoft.com/office/drawing/2010/main" val="0"/>
              </a:ext>
            </a:extLst>
          </a:blip>
          <a:srcRect l="9097" t="9322" r="7895" b="11017"/>
          <a:stretch>
            <a:fillRect/>
          </a:stretch>
        </p:blipFill>
        <p:spPr bwMode="auto">
          <a:xfrm>
            <a:off x="3276600" y="4186238"/>
            <a:ext cx="3810000" cy="2595562"/>
          </a:xfrm>
          <a:prstGeom prst="rect">
            <a:avLst/>
          </a:prstGeom>
          <a:noFill/>
          <a:ln w="101600">
            <a:solidFill>
              <a:srgbClr val="FFCCCC"/>
            </a:solidFill>
            <a:miter lim="800000"/>
            <a:headEnd/>
            <a:tailEnd/>
          </a:ln>
          <a:extLst>
            <a:ext uri="{909E8E84-426E-40DD-AFC4-6F175D3DCCD1}">
              <a14:hiddenFill xmlns:a14="http://schemas.microsoft.com/office/drawing/2010/main">
                <a:solidFill>
                  <a:srgbClr val="FFFFFF"/>
                </a:solidFill>
              </a14:hiddenFill>
            </a:ext>
          </a:extLst>
        </p:spPr>
      </p:pic>
      <p:pic>
        <p:nvPicPr>
          <p:cNvPr id="623631" name="Picture 15" descr="42-20036415"/>
          <p:cNvPicPr>
            <a:picLocks noChangeAspect="1" noChangeArrowheads="1"/>
          </p:cNvPicPr>
          <p:nvPr/>
        </p:nvPicPr>
        <p:blipFill>
          <a:blip r:embed="rId13">
            <a:extLst>
              <a:ext uri="{28A0092B-C50C-407E-A947-70E740481C1C}">
                <a14:useLocalDpi xmlns:a14="http://schemas.microsoft.com/office/drawing/2010/main" val="0"/>
              </a:ext>
            </a:extLst>
          </a:blip>
          <a:srcRect t="8333" b="13333"/>
          <a:stretch>
            <a:fillRect/>
          </a:stretch>
        </p:blipFill>
        <p:spPr bwMode="auto">
          <a:xfrm>
            <a:off x="7543800" y="3759200"/>
            <a:ext cx="3124200" cy="3098800"/>
          </a:xfrm>
          <a:prstGeom prst="rect">
            <a:avLst/>
          </a:prstGeom>
          <a:noFill/>
          <a:ln w="101600">
            <a:solidFill>
              <a:srgbClr val="FFCCCC"/>
            </a:solidFill>
            <a:miter lim="800000"/>
            <a:headEnd/>
            <a:tailEnd/>
          </a:ln>
          <a:extLst>
            <a:ext uri="{909E8E84-426E-40DD-AFC4-6F175D3DCCD1}">
              <a14:hiddenFill xmlns:a14="http://schemas.microsoft.com/office/drawing/2010/main">
                <a:solidFill>
                  <a:srgbClr val="FFFFFF"/>
                </a:solidFill>
              </a14:hiddenFill>
            </a:ext>
          </a:extLst>
        </p:spPr>
      </p:pic>
      <p:pic>
        <p:nvPicPr>
          <p:cNvPr id="623632" name="01_little_boxes.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4">
            <a:extLst>
              <a:ext uri="{28A0092B-C50C-407E-A947-70E740481C1C}">
                <a14:useLocalDpi xmlns:a14="http://schemas.microsoft.com/office/drawing/2010/main" val="0"/>
              </a:ext>
            </a:extLst>
          </a:blip>
          <a:srcRect/>
          <a:stretch>
            <a:fillRect/>
          </a:stretch>
        </p:blipFill>
        <p:spPr bwMode="auto">
          <a:xfrm>
            <a:off x="10363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66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2363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623620"/>
                                        </p:tgtEl>
                                        <p:attrNameLst>
                                          <p:attrName>style.visibility</p:attrName>
                                        </p:attrNameLst>
                                      </p:cBhvr>
                                      <p:to>
                                        <p:strVal val="visible"/>
                                      </p:to>
                                    </p:set>
                                    <p:anim calcmode="lin" valueType="num">
                                      <p:cBhvr>
                                        <p:cTn id="11" dur="500" fill="hold"/>
                                        <p:tgtEl>
                                          <p:spTgt spid="623620"/>
                                        </p:tgtEl>
                                        <p:attrNameLst>
                                          <p:attrName>ppt_w</p:attrName>
                                        </p:attrNameLst>
                                      </p:cBhvr>
                                      <p:tavLst>
                                        <p:tav tm="0">
                                          <p:val>
                                            <p:fltVal val="0"/>
                                          </p:val>
                                        </p:tav>
                                        <p:tav tm="100000">
                                          <p:val>
                                            <p:strVal val="#ppt_w"/>
                                          </p:val>
                                        </p:tav>
                                      </p:tavLst>
                                    </p:anim>
                                    <p:anim calcmode="lin" valueType="num">
                                      <p:cBhvr>
                                        <p:cTn id="12" dur="500" fill="hold"/>
                                        <p:tgtEl>
                                          <p:spTgt spid="623620"/>
                                        </p:tgtEl>
                                        <p:attrNameLst>
                                          <p:attrName>ppt_h</p:attrName>
                                        </p:attrNameLst>
                                      </p:cBhvr>
                                      <p:tavLst>
                                        <p:tav tm="0">
                                          <p:val>
                                            <p:fltVal val="0"/>
                                          </p:val>
                                        </p:tav>
                                        <p:tav tm="100000">
                                          <p:val>
                                            <p:strVal val="#ppt_h"/>
                                          </p:val>
                                        </p:tav>
                                      </p:tavLst>
                                    </p:anim>
                                    <p:animEffect transition="in" filter="fade">
                                      <p:cBhvr>
                                        <p:cTn id="13" dur="500"/>
                                        <p:tgtEl>
                                          <p:spTgt spid="623620"/>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623624"/>
                                        </p:tgtEl>
                                        <p:attrNameLst>
                                          <p:attrName>style.visibility</p:attrName>
                                        </p:attrNameLst>
                                      </p:cBhvr>
                                      <p:to>
                                        <p:strVal val="visible"/>
                                      </p:to>
                                    </p:set>
                                    <p:anim calcmode="lin" valueType="num">
                                      <p:cBhvr>
                                        <p:cTn id="17" dur="500" fill="hold"/>
                                        <p:tgtEl>
                                          <p:spTgt spid="623624"/>
                                        </p:tgtEl>
                                        <p:attrNameLst>
                                          <p:attrName>ppt_w</p:attrName>
                                        </p:attrNameLst>
                                      </p:cBhvr>
                                      <p:tavLst>
                                        <p:tav tm="0">
                                          <p:val>
                                            <p:fltVal val="0"/>
                                          </p:val>
                                        </p:tav>
                                        <p:tav tm="100000">
                                          <p:val>
                                            <p:strVal val="#ppt_w"/>
                                          </p:val>
                                        </p:tav>
                                      </p:tavLst>
                                    </p:anim>
                                    <p:anim calcmode="lin" valueType="num">
                                      <p:cBhvr>
                                        <p:cTn id="18" dur="500" fill="hold"/>
                                        <p:tgtEl>
                                          <p:spTgt spid="623624"/>
                                        </p:tgtEl>
                                        <p:attrNameLst>
                                          <p:attrName>ppt_h</p:attrName>
                                        </p:attrNameLst>
                                      </p:cBhvr>
                                      <p:tavLst>
                                        <p:tav tm="0">
                                          <p:val>
                                            <p:fltVal val="0"/>
                                          </p:val>
                                        </p:tav>
                                        <p:tav tm="100000">
                                          <p:val>
                                            <p:strVal val="#ppt_h"/>
                                          </p:val>
                                        </p:tav>
                                      </p:tavLst>
                                    </p:anim>
                                    <p:animEffect transition="in" filter="fade">
                                      <p:cBhvr>
                                        <p:cTn id="19" dur="500"/>
                                        <p:tgtEl>
                                          <p:spTgt spid="623624"/>
                                        </p:tgtEl>
                                      </p:cBhvr>
                                    </p:animEffect>
                                  </p:childTnLst>
                                </p:cTn>
                              </p:par>
                              <p:par>
                                <p:cTn id="20" presetID="53" presetClass="entr" presetSubtype="0" fill="hold" nodeType="withEffect">
                                  <p:stCondLst>
                                    <p:cond delay="0"/>
                                  </p:stCondLst>
                                  <p:childTnLst>
                                    <p:set>
                                      <p:cBhvr>
                                        <p:cTn id="21" dur="1" fill="hold">
                                          <p:stCondLst>
                                            <p:cond delay="0"/>
                                          </p:stCondLst>
                                        </p:cTn>
                                        <p:tgtEl>
                                          <p:spTgt spid="623625"/>
                                        </p:tgtEl>
                                        <p:attrNameLst>
                                          <p:attrName>style.visibility</p:attrName>
                                        </p:attrNameLst>
                                      </p:cBhvr>
                                      <p:to>
                                        <p:strVal val="visible"/>
                                      </p:to>
                                    </p:set>
                                    <p:anim calcmode="lin" valueType="num">
                                      <p:cBhvr>
                                        <p:cTn id="22" dur="500" fill="hold"/>
                                        <p:tgtEl>
                                          <p:spTgt spid="623625"/>
                                        </p:tgtEl>
                                        <p:attrNameLst>
                                          <p:attrName>ppt_w</p:attrName>
                                        </p:attrNameLst>
                                      </p:cBhvr>
                                      <p:tavLst>
                                        <p:tav tm="0">
                                          <p:val>
                                            <p:fltVal val="0"/>
                                          </p:val>
                                        </p:tav>
                                        <p:tav tm="100000">
                                          <p:val>
                                            <p:strVal val="#ppt_w"/>
                                          </p:val>
                                        </p:tav>
                                      </p:tavLst>
                                    </p:anim>
                                    <p:anim calcmode="lin" valueType="num">
                                      <p:cBhvr>
                                        <p:cTn id="23" dur="500" fill="hold"/>
                                        <p:tgtEl>
                                          <p:spTgt spid="623625"/>
                                        </p:tgtEl>
                                        <p:attrNameLst>
                                          <p:attrName>ppt_h</p:attrName>
                                        </p:attrNameLst>
                                      </p:cBhvr>
                                      <p:tavLst>
                                        <p:tav tm="0">
                                          <p:val>
                                            <p:fltVal val="0"/>
                                          </p:val>
                                        </p:tav>
                                        <p:tav tm="100000">
                                          <p:val>
                                            <p:strVal val="#ppt_h"/>
                                          </p:val>
                                        </p:tav>
                                      </p:tavLst>
                                    </p:anim>
                                    <p:animEffect transition="in" filter="fade">
                                      <p:cBhvr>
                                        <p:cTn id="24" dur="500"/>
                                        <p:tgtEl>
                                          <p:spTgt spid="6236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23621"/>
                                        </p:tgtEl>
                                        <p:attrNameLst>
                                          <p:attrName>style.visibility</p:attrName>
                                        </p:attrNameLst>
                                      </p:cBhvr>
                                      <p:to>
                                        <p:strVal val="visible"/>
                                      </p:to>
                                    </p:set>
                                    <p:anim calcmode="lin" valueType="num">
                                      <p:cBhvr>
                                        <p:cTn id="29" dur="500" fill="hold"/>
                                        <p:tgtEl>
                                          <p:spTgt spid="623621"/>
                                        </p:tgtEl>
                                        <p:attrNameLst>
                                          <p:attrName>ppt_w</p:attrName>
                                        </p:attrNameLst>
                                      </p:cBhvr>
                                      <p:tavLst>
                                        <p:tav tm="0">
                                          <p:val>
                                            <p:fltVal val="0"/>
                                          </p:val>
                                        </p:tav>
                                        <p:tav tm="100000">
                                          <p:val>
                                            <p:strVal val="#ppt_w"/>
                                          </p:val>
                                        </p:tav>
                                      </p:tavLst>
                                    </p:anim>
                                    <p:anim calcmode="lin" valueType="num">
                                      <p:cBhvr>
                                        <p:cTn id="30" dur="500" fill="hold"/>
                                        <p:tgtEl>
                                          <p:spTgt spid="623621"/>
                                        </p:tgtEl>
                                        <p:attrNameLst>
                                          <p:attrName>ppt_h</p:attrName>
                                        </p:attrNameLst>
                                      </p:cBhvr>
                                      <p:tavLst>
                                        <p:tav tm="0">
                                          <p:val>
                                            <p:fltVal val="0"/>
                                          </p:val>
                                        </p:tav>
                                        <p:tav tm="100000">
                                          <p:val>
                                            <p:strVal val="#ppt_h"/>
                                          </p:val>
                                        </p:tav>
                                      </p:tavLst>
                                    </p:anim>
                                    <p:animEffect transition="in" filter="fade">
                                      <p:cBhvr>
                                        <p:cTn id="31" dur="500"/>
                                        <p:tgtEl>
                                          <p:spTgt spid="623621"/>
                                        </p:tgtEl>
                                      </p:cBhvr>
                                    </p:animEffect>
                                  </p:childTnLst>
                                </p:cTn>
                              </p:par>
                              <p:par>
                                <p:cTn id="32" presetID="53" presetClass="exit" presetSubtype="0" fill="hold" nodeType="withEffect">
                                  <p:stCondLst>
                                    <p:cond delay="0"/>
                                  </p:stCondLst>
                                  <p:childTnLst>
                                    <p:anim calcmode="lin" valueType="num">
                                      <p:cBhvr>
                                        <p:cTn id="33" dur="500"/>
                                        <p:tgtEl>
                                          <p:spTgt spid="623625"/>
                                        </p:tgtEl>
                                        <p:attrNameLst>
                                          <p:attrName>ppt_w</p:attrName>
                                        </p:attrNameLst>
                                      </p:cBhvr>
                                      <p:tavLst>
                                        <p:tav tm="0">
                                          <p:val>
                                            <p:strVal val="ppt_w"/>
                                          </p:val>
                                        </p:tav>
                                        <p:tav tm="100000">
                                          <p:val>
                                            <p:fltVal val="0"/>
                                          </p:val>
                                        </p:tav>
                                      </p:tavLst>
                                    </p:anim>
                                    <p:anim calcmode="lin" valueType="num">
                                      <p:cBhvr>
                                        <p:cTn id="34" dur="500"/>
                                        <p:tgtEl>
                                          <p:spTgt spid="623625"/>
                                        </p:tgtEl>
                                        <p:attrNameLst>
                                          <p:attrName>ppt_h</p:attrName>
                                        </p:attrNameLst>
                                      </p:cBhvr>
                                      <p:tavLst>
                                        <p:tav tm="0">
                                          <p:val>
                                            <p:strVal val="ppt_h"/>
                                          </p:val>
                                        </p:tav>
                                        <p:tav tm="100000">
                                          <p:val>
                                            <p:fltVal val="0"/>
                                          </p:val>
                                        </p:tav>
                                      </p:tavLst>
                                    </p:anim>
                                    <p:animEffect transition="out" filter="fade">
                                      <p:cBhvr>
                                        <p:cTn id="35" dur="500"/>
                                        <p:tgtEl>
                                          <p:spTgt spid="623625"/>
                                        </p:tgtEl>
                                      </p:cBhvr>
                                    </p:animEffect>
                                    <p:set>
                                      <p:cBhvr>
                                        <p:cTn id="36" dur="1" fill="hold">
                                          <p:stCondLst>
                                            <p:cond delay="499"/>
                                          </p:stCondLst>
                                        </p:cTn>
                                        <p:tgtEl>
                                          <p:spTgt spid="623625"/>
                                        </p:tgtEl>
                                        <p:attrNameLst>
                                          <p:attrName>style.visibility</p:attrName>
                                        </p:attrNameLst>
                                      </p:cBhvr>
                                      <p:to>
                                        <p:strVal val="hidden"/>
                                      </p:to>
                                    </p:set>
                                  </p:childTnLst>
                                </p:cTn>
                              </p:par>
                              <p:par>
                                <p:cTn id="37" presetID="53" presetClass="exit" presetSubtype="0" fill="hold" nodeType="withEffect">
                                  <p:stCondLst>
                                    <p:cond delay="0"/>
                                  </p:stCondLst>
                                  <p:childTnLst>
                                    <p:anim calcmode="lin" valueType="num">
                                      <p:cBhvr>
                                        <p:cTn id="38" dur="500"/>
                                        <p:tgtEl>
                                          <p:spTgt spid="623624"/>
                                        </p:tgtEl>
                                        <p:attrNameLst>
                                          <p:attrName>ppt_w</p:attrName>
                                        </p:attrNameLst>
                                      </p:cBhvr>
                                      <p:tavLst>
                                        <p:tav tm="0">
                                          <p:val>
                                            <p:strVal val="ppt_w"/>
                                          </p:val>
                                        </p:tav>
                                        <p:tav tm="100000">
                                          <p:val>
                                            <p:fltVal val="0"/>
                                          </p:val>
                                        </p:tav>
                                      </p:tavLst>
                                    </p:anim>
                                    <p:anim calcmode="lin" valueType="num">
                                      <p:cBhvr>
                                        <p:cTn id="39" dur="500"/>
                                        <p:tgtEl>
                                          <p:spTgt spid="623624"/>
                                        </p:tgtEl>
                                        <p:attrNameLst>
                                          <p:attrName>ppt_h</p:attrName>
                                        </p:attrNameLst>
                                      </p:cBhvr>
                                      <p:tavLst>
                                        <p:tav tm="0">
                                          <p:val>
                                            <p:strVal val="ppt_h"/>
                                          </p:val>
                                        </p:tav>
                                        <p:tav tm="100000">
                                          <p:val>
                                            <p:fltVal val="0"/>
                                          </p:val>
                                        </p:tav>
                                      </p:tavLst>
                                    </p:anim>
                                    <p:animEffect transition="out" filter="fade">
                                      <p:cBhvr>
                                        <p:cTn id="40" dur="500"/>
                                        <p:tgtEl>
                                          <p:spTgt spid="623624"/>
                                        </p:tgtEl>
                                      </p:cBhvr>
                                    </p:animEffect>
                                    <p:set>
                                      <p:cBhvr>
                                        <p:cTn id="41" dur="1" fill="hold">
                                          <p:stCondLst>
                                            <p:cond delay="499"/>
                                          </p:stCondLst>
                                        </p:cTn>
                                        <p:tgtEl>
                                          <p:spTgt spid="623624"/>
                                        </p:tgtEl>
                                        <p:attrNameLst>
                                          <p:attrName>style.visibility</p:attrName>
                                        </p:attrNameLst>
                                      </p:cBhvr>
                                      <p:to>
                                        <p:strVal val="hidden"/>
                                      </p:to>
                                    </p:set>
                                  </p:childTnLst>
                                </p:cTn>
                              </p:par>
                              <p:par>
                                <p:cTn id="42" presetID="53" presetClass="entr" presetSubtype="0" fill="hold" nodeType="withEffect">
                                  <p:stCondLst>
                                    <p:cond delay="0"/>
                                  </p:stCondLst>
                                  <p:childTnLst>
                                    <p:set>
                                      <p:cBhvr>
                                        <p:cTn id="43" dur="1" fill="hold">
                                          <p:stCondLst>
                                            <p:cond delay="0"/>
                                          </p:stCondLst>
                                        </p:cTn>
                                        <p:tgtEl>
                                          <p:spTgt spid="623626"/>
                                        </p:tgtEl>
                                        <p:attrNameLst>
                                          <p:attrName>style.visibility</p:attrName>
                                        </p:attrNameLst>
                                      </p:cBhvr>
                                      <p:to>
                                        <p:strVal val="visible"/>
                                      </p:to>
                                    </p:set>
                                    <p:anim calcmode="lin" valueType="num">
                                      <p:cBhvr>
                                        <p:cTn id="44" dur="500" fill="hold"/>
                                        <p:tgtEl>
                                          <p:spTgt spid="623626"/>
                                        </p:tgtEl>
                                        <p:attrNameLst>
                                          <p:attrName>ppt_w</p:attrName>
                                        </p:attrNameLst>
                                      </p:cBhvr>
                                      <p:tavLst>
                                        <p:tav tm="0">
                                          <p:val>
                                            <p:fltVal val="0"/>
                                          </p:val>
                                        </p:tav>
                                        <p:tav tm="100000">
                                          <p:val>
                                            <p:strVal val="#ppt_w"/>
                                          </p:val>
                                        </p:tav>
                                      </p:tavLst>
                                    </p:anim>
                                    <p:anim calcmode="lin" valueType="num">
                                      <p:cBhvr>
                                        <p:cTn id="45" dur="500" fill="hold"/>
                                        <p:tgtEl>
                                          <p:spTgt spid="623626"/>
                                        </p:tgtEl>
                                        <p:attrNameLst>
                                          <p:attrName>ppt_h</p:attrName>
                                        </p:attrNameLst>
                                      </p:cBhvr>
                                      <p:tavLst>
                                        <p:tav tm="0">
                                          <p:val>
                                            <p:fltVal val="0"/>
                                          </p:val>
                                        </p:tav>
                                        <p:tav tm="100000">
                                          <p:val>
                                            <p:strVal val="#ppt_h"/>
                                          </p:val>
                                        </p:tav>
                                      </p:tavLst>
                                    </p:anim>
                                    <p:animEffect transition="in" filter="fade">
                                      <p:cBhvr>
                                        <p:cTn id="46" dur="500"/>
                                        <p:tgtEl>
                                          <p:spTgt spid="6236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23622"/>
                                        </p:tgtEl>
                                        <p:attrNameLst>
                                          <p:attrName>style.visibility</p:attrName>
                                        </p:attrNameLst>
                                      </p:cBhvr>
                                      <p:to>
                                        <p:strVal val="visible"/>
                                      </p:to>
                                    </p:set>
                                    <p:anim calcmode="lin" valueType="num">
                                      <p:cBhvr>
                                        <p:cTn id="51" dur="500" fill="hold"/>
                                        <p:tgtEl>
                                          <p:spTgt spid="623622"/>
                                        </p:tgtEl>
                                        <p:attrNameLst>
                                          <p:attrName>ppt_w</p:attrName>
                                        </p:attrNameLst>
                                      </p:cBhvr>
                                      <p:tavLst>
                                        <p:tav tm="0">
                                          <p:val>
                                            <p:fltVal val="0"/>
                                          </p:val>
                                        </p:tav>
                                        <p:tav tm="100000">
                                          <p:val>
                                            <p:strVal val="#ppt_w"/>
                                          </p:val>
                                        </p:tav>
                                      </p:tavLst>
                                    </p:anim>
                                    <p:anim calcmode="lin" valueType="num">
                                      <p:cBhvr>
                                        <p:cTn id="52" dur="500" fill="hold"/>
                                        <p:tgtEl>
                                          <p:spTgt spid="623622"/>
                                        </p:tgtEl>
                                        <p:attrNameLst>
                                          <p:attrName>ppt_h</p:attrName>
                                        </p:attrNameLst>
                                      </p:cBhvr>
                                      <p:tavLst>
                                        <p:tav tm="0">
                                          <p:val>
                                            <p:fltVal val="0"/>
                                          </p:val>
                                        </p:tav>
                                        <p:tav tm="100000">
                                          <p:val>
                                            <p:strVal val="#ppt_h"/>
                                          </p:val>
                                        </p:tav>
                                      </p:tavLst>
                                    </p:anim>
                                    <p:animEffect transition="in" filter="fade">
                                      <p:cBhvr>
                                        <p:cTn id="53" dur="500"/>
                                        <p:tgtEl>
                                          <p:spTgt spid="623622"/>
                                        </p:tgtEl>
                                      </p:cBhvr>
                                    </p:animEffect>
                                  </p:childTnLst>
                                </p:cTn>
                              </p:par>
                              <p:par>
                                <p:cTn id="54" presetID="53" presetClass="exit" presetSubtype="0" fill="hold" nodeType="withEffect">
                                  <p:stCondLst>
                                    <p:cond delay="0"/>
                                  </p:stCondLst>
                                  <p:childTnLst>
                                    <p:anim calcmode="lin" valueType="num">
                                      <p:cBhvr>
                                        <p:cTn id="55" dur="500"/>
                                        <p:tgtEl>
                                          <p:spTgt spid="623626"/>
                                        </p:tgtEl>
                                        <p:attrNameLst>
                                          <p:attrName>ppt_w</p:attrName>
                                        </p:attrNameLst>
                                      </p:cBhvr>
                                      <p:tavLst>
                                        <p:tav tm="0">
                                          <p:val>
                                            <p:strVal val="ppt_w"/>
                                          </p:val>
                                        </p:tav>
                                        <p:tav tm="100000">
                                          <p:val>
                                            <p:fltVal val="0"/>
                                          </p:val>
                                        </p:tav>
                                      </p:tavLst>
                                    </p:anim>
                                    <p:anim calcmode="lin" valueType="num">
                                      <p:cBhvr>
                                        <p:cTn id="56" dur="500"/>
                                        <p:tgtEl>
                                          <p:spTgt spid="623626"/>
                                        </p:tgtEl>
                                        <p:attrNameLst>
                                          <p:attrName>ppt_h</p:attrName>
                                        </p:attrNameLst>
                                      </p:cBhvr>
                                      <p:tavLst>
                                        <p:tav tm="0">
                                          <p:val>
                                            <p:strVal val="ppt_h"/>
                                          </p:val>
                                        </p:tav>
                                        <p:tav tm="100000">
                                          <p:val>
                                            <p:fltVal val="0"/>
                                          </p:val>
                                        </p:tav>
                                      </p:tavLst>
                                    </p:anim>
                                    <p:animEffect transition="out" filter="fade">
                                      <p:cBhvr>
                                        <p:cTn id="57" dur="500"/>
                                        <p:tgtEl>
                                          <p:spTgt spid="623626"/>
                                        </p:tgtEl>
                                      </p:cBhvr>
                                    </p:animEffect>
                                    <p:set>
                                      <p:cBhvr>
                                        <p:cTn id="58" dur="1" fill="hold">
                                          <p:stCondLst>
                                            <p:cond delay="499"/>
                                          </p:stCondLst>
                                        </p:cTn>
                                        <p:tgtEl>
                                          <p:spTgt spid="623626"/>
                                        </p:tgtEl>
                                        <p:attrNameLst>
                                          <p:attrName>style.visibility</p:attrName>
                                        </p:attrNameLst>
                                      </p:cBhvr>
                                      <p:to>
                                        <p:strVal val="hidden"/>
                                      </p:to>
                                    </p:set>
                                  </p:childTnLst>
                                </p:cTn>
                              </p:par>
                              <p:par>
                                <p:cTn id="59" presetID="53" presetClass="entr" presetSubtype="0" fill="hold" nodeType="withEffect">
                                  <p:stCondLst>
                                    <p:cond delay="0"/>
                                  </p:stCondLst>
                                  <p:childTnLst>
                                    <p:set>
                                      <p:cBhvr>
                                        <p:cTn id="60" dur="1" fill="hold">
                                          <p:stCondLst>
                                            <p:cond delay="0"/>
                                          </p:stCondLst>
                                        </p:cTn>
                                        <p:tgtEl>
                                          <p:spTgt spid="623627"/>
                                        </p:tgtEl>
                                        <p:attrNameLst>
                                          <p:attrName>style.visibility</p:attrName>
                                        </p:attrNameLst>
                                      </p:cBhvr>
                                      <p:to>
                                        <p:strVal val="visible"/>
                                      </p:to>
                                    </p:set>
                                    <p:anim calcmode="lin" valueType="num">
                                      <p:cBhvr>
                                        <p:cTn id="61" dur="500" fill="hold"/>
                                        <p:tgtEl>
                                          <p:spTgt spid="623627"/>
                                        </p:tgtEl>
                                        <p:attrNameLst>
                                          <p:attrName>ppt_w</p:attrName>
                                        </p:attrNameLst>
                                      </p:cBhvr>
                                      <p:tavLst>
                                        <p:tav tm="0">
                                          <p:val>
                                            <p:fltVal val="0"/>
                                          </p:val>
                                        </p:tav>
                                        <p:tav tm="100000">
                                          <p:val>
                                            <p:strVal val="#ppt_w"/>
                                          </p:val>
                                        </p:tav>
                                      </p:tavLst>
                                    </p:anim>
                                    <p:anim calcmode="lin" valueType="num">
                                      <p:cBhvr>
                                        <p:cTn id="62" dur="500" fill="hold"/>
                                        <p:tgtEl>
                                          <p:spTgt spid="623627"/>
                                        </p:tgtEl>
                                        <p:attrNameLst>
                                          <p:attrName>ppt_h</p:attrName>
                                        </p:attrNameLst>
                                      </p:cBhvr>
                                      <p:tavLst>
                                        <p:tav tm="0">
                                          <p:val>
                                            <p:fltVal val="0"/>
                                          </p:val>
                                        </p:tav>
                                        <p:tav tm="100000">
                                          <p:val>
                                            <p:strVal val="#ppt_h"/>
                                          </p:val>
                                        </p:tav>
                                      </p:tavLst>
                                    </p:anim>
                                    <p:animEffect transition="in" filter="fade">
                                      <p:cBhvr>
                                        <p:cTn id="63" dur="500"/>
                                        <p:tgtEl>
                                          <p:spTgt spid="623627"/>
                                        </p:tgtEl>
                                      </p:cBhvr>
                                    </p:animEffect>
                                  </p:childTnLst>
                                </p:cTn>
                              </p:par>
                              <p:par>
                                <p:cTn id="64" presetID="53" presetClass="entr" presetSubtype="0" fill="hold" nodeType="withEffect">
                                  <p:stCondLst>
                                    <p:cond delay="0"/>
                                  </p:stCondLst>
                                  <p:childTnLst>
                                    <p:set>
                                      <p:cBhvr>
                                        <p:cTn id="65" dur="1" fill="hold">
                                          <p:stCondLst>
                                            <p:cond delay="0"/>
                                          </p:stCondLst>
                                        </p:cTn>
                                        <p:tgtEl>
                                          <p:spTgt spid="623629"/>
                                        </p:tgtEl>
                                        <p:attrNameLst>
                                          <p:attrName>style.visibility</p:attrName>
                                        </p:attrNameLst>
                                      </p:cBhvr>
                                      <p:to>
                                        <p:strVal val="visible"/>
                                      </p:to>
                                    </p:set>
                                    <p:anim calcmode="lin" valueType="num">
                                      <p:cBhvr>
                                        <p:cTn id="66" dur="500" fill="hold"/>
                                        <p:tgtEl>
                                          <p:spTgt spid="623629"/>
                                        </p:tgtEl>
                                        <p:attrNameLst>
                                          <p:attrName>ppt_w</p:attrName>
                                        </p:attrNameLst>
                                      </p:cBhvr>
                                      <p:tavLst>
                                        <p:tav tm="0">
                                          <p:val>
                                            <p:fltVal val="0"/>
                                          </p:val>
                                        </p:tav>
                                        <p:tav tm="100000">
                                          <p:val>
                                            <p:strVal val="#ppt_w"/>
                                          </p:val>
                                        </p:tav>
                                      </p:tavLst>
                                    </p:anim>
                                    <p:anim calcmode="lin" valueType="num">
                                      <p:cBhvr>
                                        <p:cTn id="67" dur="500" fill="hold"/>
                                        <p:tgtEl>
                                          <p:spTgt spid="623629"/>
                                        </p:tgtEl>
                                        <p:attrNameLst>
                                          <p:attrName>ppt_h</p:attrName>
                                        </p:attrNameLst>
                                      </p:cBhvr>
                                      <p:tavLst>
                                        <p:tav tm="0">
                                          <p:val>
                                            <p:fltVal val="0"/>
                                          </p:val>
                                        </p:tav>
                                        <p:tav tm="100000">
                                          <p:val>
                                            <p:strVal val="#ppt_h"/>
                                          </p:val>
                                        </p:tav>
                                      </p:tavLst>
                                    </p:anim>
                                    <p:animEffect transition="in" filter="fade">
                                      <p:cBhvr>
                                        <p:cTn id="68" dur="500"/>
                                        <p:tgtEl>
                                          <p:spTgt spid="623629"/>
                                        </p:tgtEl>
                                      </p:cBhvr>
                                    </p:animEffect>
                                  </p:childTnLst>
                                </p:cTn>
                              </p:par>
                              <p:par>
                                <p:cTn id="69" presetID="53" presetClass="entr" presetSubtype="0" fill="hold" nodeType="withEffect">
                                  <p:stCondLst>
                                    <p:cond delay="0"/>
                                  </p:stCondLst>
                                  <p:childTnLst>
                                    <p:set>
                                      <p:cBhvr>
                                        <p:cTn id="70" dur="1" fill="hold">
                                          <p:stCondLst>
                                            <p:cond delay="0"/>
                                          </p:stCondLst>
                                        </p:cTn>
                                        <p:tgtEl>
                                          <p:spTgt spid="623628"/>
                                        </p:tgtEl>
                                        <p:attrNameLst>
                                          <p:attrName>style.visibility</p:attrName>
                                        </p:attrNameLst>
                                      </p:cBhvr>
                                      <p:to>
                                        <p:strVal val="visible"/>
                                      </p:to>
                                    </p:set>
                                    <p:anim calcmode="lin" valueType="num">
                                      <p:cBhvr>
                                        <p:cTn id="71" dur="500" fill="hold"/>
                                        <p:tgtEl>
                                          <p:spTgt spid="623628"/>
                                        </p:tgtEl>
                                        <p:attrNameLst>
                                          <p:attrName>ppt_w</p:attrName>
                                        </p:attrNameLst>
                                      </p:cBhvr>
                                      <p:tavLst>
                                        <p:tav tm="0">
                                          <p:val>
                                            <p:fltVal val="0"/>
                                          </p:val>
                                        </p:tav>
                                        <p:tav tm="100000">
                                          <p:val>
                                            <p:strVal val="#ppt_w"/>
                                          </p:val>
                                        </p:tav>
                                      </p:tavLst>
                                    </p:anim>
                                    <p:anim calcmode="lin" valueType="num">
                                      <p:cBhvr>
                                        <p:cTn id="72" dur="500" fill="hold"/>
                                        <p:tgtEl>
                                          <p:spTgt spid="623628"/>
                                        </p:tgtEl>
                                        <p:attrNameLst>
                                          <p:attrName>ppt_h</p:attrName>
                                        </p:attrNameLst>
                                      </p:cBhvr>
                                      <p:tavLst>
                                        <p:tav tm="0">
                                          <p:val>
                                            <p:fltVal val="0"/>
                                          </p:val>
                                        </p:tav>
                                        <p:tav tm="100000">
                                          <p:val>
                                            <p:strVal val="#ppt_h"/>
                                          </p:val>
                                        </p:tav>
                                      </p:tavLst>
                                    </p:anim>
                                    <p:animEffect transition="in" filter="fade">
                                      <p:cBhvr>
                                        <p:cTn id="73" dur="500"/>
                                        <p:tgtEl>
                                          <p:spTgt spid="6236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623623"/>
                                        </p:tgtEl>
                                        <p:attrNameLst>
                                          <p:attrName>style.visibility</p:attrName>
                                        </p:attrNameLst>
                                      </p:cBhvr>
                                      <p:to>
                                        <p:strVal val="visible"/>
                                      </p:to>
                                    </p:set>
                                    <p:anim calcmode="lin" valueType="num">
                                      <p:cBhvr>
                                        <p:cTn id="78" dur="500" fill="hold"/>
                                        <p:tgtEl>
                                          <p:spTgt spid="623623"/>
                                        </p:tgtEl>
                                        <p:attrNameLst>
                                          <p:attrName>ppt_w</p:attrName>
                                        </p:attrNameLst>
                                      </p:cBhvr>
                                      <p:tavLst>
                                        <p:tav tm="0">
                                          <p:val>
                                            <p:fltVal val="0"/>
                                          </p:val>
                                        </p:tav>
                                        <p:tav tm="100000">
                                          <p:val>
                                            <p:strVal val="#ppt_w"/>
                                          </p:val>
                                        </p:tav>
                                      </p:tavLst>
                                    </p:anim>
                                    <p:anim calcmode="lin" valueType="num">
                                      <p:cBhvr>
                                        <p:cTn id="79" dur="500" fill="hold"/>
                                        <p:tgtEl>
                                          <p:spTgt spid="623623"/>
                                        </p:tgtEl>
                                        <p:attrNameLst>
                                          <p:attrName>ppt_h</p:attrName>
                                        </p:attrNameLst>
                                      </p:cBhvr>
                                      <p:tavLst>
                                        <p:tav tm="0">
                                          <p:val>
                                            <p:fltVal val="0"/>
                                          </p:val>
                                        </p:tav>
                                        <p:tav tm="100000">
                                          <p:val>
                                            <p:strVal val="#ppt_h"/>
                                          </p:val>
                                        </p:tav>
                                      </p:tavLst>
                                    </p:anim>
                                    <p:animEffect transition="in" filter="fade">
                                      <p:cBhvr>
                                        <p:cTn id="80" dur="500"/>
                                        <p:tgtEl>
                                          <p:spTgt spid="623623"/>
                                        </p:tgtEl>
                                      </p:cBhvr>
                                    </p:animEffect>
                                  </p:childTnLst>
                                </p:cTn>
                              </p:par>
                              <p:par>
                                <p:cTn id="81" presetID="53" presetClass="exit" presetSubtype="0" fill="hold" nodeType="withEffect">
                                  <p:stCondLst>
                                    <p:cond delay="0"/>
                                  </p:stCondLst>
                                  <p:childTnLst>
                                    <p:anim calcmode="lin" valueType="num">
                                      <p:cBhvr>
                                        <p:cTn id="82" dur="500"/>
                                        <p:tgtEl>
                                          <p:spTgt spid="623629"/>
                                        </p:tgtEl>
                                        <p:attrNameLst>
                                          <p:attrName>ppt_w</p:attrName>
                                        </p:attrNameLst>
                                      </p:cBhvr>
                                      <p:tavLst>
                                        <p:tav tm="0">
                                          <p:val>
                                            <p:strVal val="ppt_w"/>
                                          </p:val>
                                        </p:tav>
                                        <p:tav tm="100000">
                                          <p:val>
                                            <p:fltVal val="0"/>
                                          </p:val>
                                        </p:tav>
                                      </p:tavLst>
                                    </p:anim>
                                    <p:anim calcmode="lin" valueType="num">
                                      <p:cBhvr>
                                        <p:cTn id="83" dur="500"/>
                                        <p:tgtEl>
                                          <p:spTgt spid="623629"/>
                                        </p:tgtEl>
                                        <p:attrNameLst>
                                          <p:attrName>ppt_h</p:attrName>
                                        </p:attrNameLst>
                                      </p:cBhvr>
                                      <p:tavLst>
                                        <p:tav tm="0">
                                          <p:val>
                                            <p:strVal val="ppt_h"/>
                                          </p:val>
                                        </p:tav>
                                        <p:tav tm="100000">
                                          <p:val>
                                            <p:fltVal val="0"/>
                                          </p:val>
                                        </p:tav>
                                      </p:tavLst>
                                    </p:anim>
                                    <p:animEffect transition="out" filter="fade">
                                      <p:cBhvr>
                                        <p:cTn id="84" dur="500"/>
                                        <p:tgtEl>
                                          <p:spTgt spid="623629"/>
                                        </p:tgtEl>
                                      </p:cBhvr>
                                    </p:animEffect>
                                    <p:set>
                                      <p:cBhvr>
                                        <p:cTn id="85" dur="1" fill="hold">
                                          <p:stCondLst>
                                            <p:cond delay="499"/>
                                          </p:stCondLst>
                                        </p:cTn>
                                        <p:tgtEl>
                                          <p:spTgt spid="623629"/>
                                        </p:tgtEl>
                                        <p:attrNameLst>
                                          <p:attrName>style.visibility</p:attrName>
                                        </p:attrNameLst>
                                      </p:cBhvr>
                                      <p:to>
                                        <p:strVal val="hidden"/>
                                      </p:to>
                                    </p:set>
                                  </p:childTnLst>
                                </p:cTn>
                              </p:par>
                              <p:par>
                                <p:cTn id="86" presetID="53" presetClass="exit" presetSubtype="0" fill="hold" nodeType="withEffect">
                                  <p:stCondLst>
                                    <p:cond delay="0"/>
                                  </p:stCondLst>
                                  <p:childTnLst>
                                    <p:anim calcmode="lin" valueType="num">
                                      <p:cBhvr>
                                        <p:cTn id="87" dur="500"/>
                                        <p:tgtEl>
                                          <p:spTgt spid="623628"/>
                                        </p:tgtEl>
                                        <p:attrNameLst>
                                          <p:attrName>ppt_w</p:attrName>
                                        </p:attrNameLst>
                                      </p:cBhvr>
                                      <p:tavLst>
                                        <p:tav tm="0">
                                          <p:val>
                                            <p:strVal val="ppt_w"/>
                                          </p:val>
                                        </p:tav>
                                        <p:tav tm="100000">
                                          <p:val>
                                            <p:fltVal val="0"/>
                                          </p:val>
                                        </p:tav>
                                      </p:tavLst>
                                    </p:anim>
                                    <p:anim calcmode="lin" valueType="num">
                                      <p:cBhvr>
                                        <p:cTn id="88" dur="500"/>
                                        <p:tgtEl>
                                          <p:spTgt spid="623628"/>
                                        </p:tgtEl>
                                        <p:attrNameLst>
                                          <p:attrName>ppt_h</p:attrName>
                                        </p:attrNameLst>
                                      </p:cBhvr>
                                      <p:tavLst>
                                        <p:tav tm="0">
                                          <p:val>
                                            <p:strVal val="ppt_h"/>
                                          </p:val>
                                        </p:tav>
                                        <p:tav tm="100000">
                                          <p:val>
                                            <p:fltVal val="0"/>
                                          </p:val>
                                        </p:tav>
                                      </p:tavLst>
                                    </p:anim>
                                    <p:animEffect transition="out" filter="fade">
                                      <p:cBhvr>
                                        <p:cTn id="89" dur="500"/>
                                        <p:tgtEl>
                                          <p:spTgt spid="623628"/>
                                        </p:tgtEl>
                                      </p:cBhvr>
                                    </p:animEffect>
                                    <p:set>
                                      <p:cBhvr>
                                        <p:cTn id="90" dur="1" fill="hold">
                                          <p:stCondLst>
                                            <p:cond delay="499"/>
                                          </p:stCondLst>
                                        </p:cTn>
                                        <p:tgtEl>
                                          <p:spTgt spid="623628"/>
                                        </p:tgtEl>
                                        <p:attrNameLst>
                                          <p:attrName>style.visibility</p:attrName>
                                        </p:attrNameLst>
                                      </p:cBhvr>
                                      <p:to>
                                        <p:strVal val="hidden"/>
                                      </p:to>
                                    </p:set>
                                  </p:childTnLst>
                                </p:cTn>
                              </p:par>
                              <p:par>
                                <p:cTn id="91" presetID="53" presetClass="exit" presetSubtype="0" fill="hold" nodeType="withEffect">
                                  <p:stCondLst>
                                    <p:cond delay="0"/>
                                  </p:stCondLst>
                                  <p:childTnLst>
                                    <p:anim calcmode="lin" valueType="num">
                                      <p:cBhvr>
                                        <p:cTn id="92" dur="500"/>
                                        <p:tgtEl>
                                          <p:spTgt spid="623627"/>
                                        </p:tgtEl>
                                        <p:attrNameLst>
                                          <p:attrName>ppt_w</p:attrName>
                                        </p:attrNameLst>
                                      </p:cBhvr>
                                      <p:tavLst>
                                        <p:tav tm="0">
                                          <p:val>
                                            <p:strVal val="ppt_w"/>
                                          </p:val>
                                        </p:tav>
                                        <p:tav tm="100000">
                                          <p:val>
                                            <p:fltVal val="0"/>
                                          </p:val>
                                        </p:tav>
                                      </p:tavLst>
                                    </p:anim>
                                    <p:anim calcmode="lin" valueType="num">
                                      <p:cBhvr>
                                        <p:cTn id="93" dur="500"/>
                                        <p:tgtEl>
                                          <p:spTgt spid="623627"/>
                                        </p:tgtEl>
                                        <p:attrNameLst>
                                          <p:attrName>ppt_h</p:attrName>
                                        </p:attrNameLst>
                                      </p:cBhvr>
                                      <p:tavLst>
                                        <p:tav tm="0">
                                          <p:val>
                                            <p:strVal val="ppt_h"/>
                                          </p:val>
                                        </p:tav>
                                        <p:tav tm="100000">
                                          <p:val>
                                            <p:fltVal val="0"/>
                                          </p:val>
                                        </p:tav>
                                      </p:tavLst>
                                    </p:anim>
                                    <p:animEffect transition="out" filter="fade">
                                      <p:cBhvr>
                                        <p:cTn id="94" dur="500"/>
                                        <p:tgtEl>
                                          <p:spTgt spid="623627"/>
                                        </p:tgtEl>
                                      </p:cBhvr>
                                    </p:animEffect>
                                    <p:set>
                                      <p:cBhvr>
                                        <p:cTn id="95" dur="1" fill="hold">
                                          <p:stCondLst>
                                            <p:cond delay="499"/>
                                          </p:stCondLst>
                                        </p:cTn>
                                        <p:tgtEl>
                                          <p:spTgt spid="623627"/>
                                        </p:tgtEl>
                                        <p:attrNameLst>
                                          <p:attrName>style.visibility</p:attrName>
                                        </p:attrNameLst>
                                      </p:cBhvr>
                                      <p:to>
                                        <p:strVal val="hidden"/>
                                      </p:to>
                                    </p:set>
                                  </p:childTnLst>
                                </p:cTn>
                              </p:par>
                              <p:par>
                                <p:cTn id="96" presetID="53" presetClass="entr" presetSubtype="0" fill="hold" nodeType="withEffect">
                                  <p:stCondLst>
                                    <p:cond delay="0"/>
                                  </p:stCondLst>
                                  <p:childTnLst>
                                    <p:set>
                                      <p:cBhvr>
                                        <p:cTn id="97" dur="1" fill="hold">
                                          <p:stCondLst>
                                            <p:cond delay="0"/>
                                          </p:stCondLst>
                                        </p:cTn>
                                        <p:tgtEl>
                                          <p:spTgt spid="623630"/>
                                        </p:tgtEl>
                                        <p:attrNameLst>
                                          <p:attrName>style.visibility</p:attrName>
                                        </p:attrNameLst>
                                      </p:cBhvr>
                                      <p:to>
                                        <p:strVal val="visible"/>
                                      </p:to>
                                    </p:set>
                                    <p:anim calcmode="lin" valueType="num">
                                      <p:cBhvr>
                                        <p:cTn id="98" dur="500" fill="hold"/>
                                        <p:tgtEl>
                                          <p:spTgt spid="623630"/>
                                        </p:tgtEl>
                                        <p:attrNameLst>
                                          <p:attrName>ppt_w</p:attrName>
                                        </p:attrNameLst>
                                      </p:cBhvr>
                                      <p:tavLst>
                                        <p:tav tm="0">
                                          <p:val>
                                            <p:fltVal val="0"/>
                                          </p:val>
                                        </p:tav>
                                        <p:tav tm="100000">
                                          <p:val>
                                            <p:strVal val="#ppt_w"/>
                                          </p:val>
                                        </p:tav>
                                      </p:tavLst>
                                    </p:anim>
                                    <p:anim calcmode="lin" valueType="num">
                                      <p:cBhvr>
                                        <p:cTn id="99" dur="500" fill="hold"/>
                                        <p:tgtEl>
                                          <p:spTgt spid="623630"/>
                                        </p:tgtEl>
                                        <p:attrNameLst>
                                          <p:attrName>ppt_h</p:attrName>
                                        </p:attrNameLst>
                                      </p:cBhvr>
                                      <p:tavLst>
                                        <p:tav tm="0">
                                          <p:val>
                                            <p:fltVal val="0"/>
                                          </p:val>
                                        </p:tav>
                                        <p:tav tm="100000">
                                          <p:val>
                                            <p:strVal val="#ppt_h"/>
                                          </p:val>
                                        </p:tav>
                                      </p:tavLst>
                                    </p:anim>
                                    <p:animEffect transition="in" filter="fade">
                                      <p:cBhvr>
                                        <p:cTn id="100" dur="500"/>
                                        <p:tgtEl>
                                          <p:spTgt spid="623630"/>
                                        </p:tgtEl>
                                      </p:cBhvr>
                                    </p:animEffect>
                                  </p:childTnLst>
                                </p:cTn>
                              </p:par>
                              <p:par>
                                <p:cTn id="101" presetID="53" presetClass="entr" presetSubtype="0" fill="hold" nodeType="withEffect">
                                  <p:stCondLst>
                                    <p:cond delay="0"/>
                                  </p:stCondLst>
                                  <p:childTnLst>
                                    <p:set>
                                      <p:cBhvr>
                                        <p:cTn id="102" dur="1" fill="hold">
                                          <p:stCondLst>
                                            <p:cond delay="0"/>
                                          </p:stCondLst>
                                        </p:cTn>
                                        <p:tgtEl>
                                          <p:spTgt spid="623631"/>
                                        </p:tgtEl>
                                        <p:attrNameLst>
                                          <p:attrName>style.visibility</p:attrName>
                                        </p:attrNameLst>
                                      </p:cBhvr>
                                      <p:to>
                                        <p:strVal val="visible"/>
                                      </p:to>
                                    </p:set>
                                    <p:anim calcmode="lin" valueType="num">
                                      <p:cBhvr>
                                        <p:cTn id="103" dur="500" fill="hold"/>
                                        <p:tgtEl>
                                          <p:spTgt spid="623631"/>
                                        </p:tgtEl>
                                        <p:attrNameLst>
                                          <p:attrName>ppt_w</p:attrName>
                                        </p:attrNameLst>
                                      </p:cBhvr>
                                      <p:tavLst>
                                        <p:tav tm="0">
                                          <p:val>
                                            <p:fltVal val="0"/>
                                          </p:val>
                                        </p:tav>
                                        <p:tav tm="100000">
                                          <p:val>
                                            <p:strVal val="#ppt_w"/>
                                          </p:val>
                                        </p:tav>
                                      </p:tavLst>
                                    </p:anim>
                                    <p:anim calcmode="lin" valueType="num">
                                      <p:cBhvr>
                                        <p:cTn id="104" dur="500" fill="hold"/>
                                        <p:tgtEl>
                                          <p:spTgt spid="623631"/>
                                        </p:tgtEl>
                                        <p:attrNameLst>
                                          <p:attrName>ppt_h</p:attrName>
                                        </p:attrNameLst>
                                      </p:cBhvr>
                                      <p:tavLst>
                                        <p:tav tm="0">
                                          <p:val>
                                            <p:fltVal val="0"/>
                                          </p:val>
                                        </p:tav>
                                        <p:tav tm="100000">
                                          <p:val>
                                            <p:strVal val="#ppt_h"/>
                                          </p:val>
                                        </p:tav>
                                      </p:tavLst>
                                    </p:anim>
                                    <p:animEffect transition="in" filter="fade">
                                      <p:cBhvr>
                                        <p:cTn id="105" dur="500"/>
                                        <p:tgtEl>
                                          <p:spTgt spid="6236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6" fill="hold" display="0">
                  <p:stCondLst>
                    <p:cond delay="indefinite"/>
                  </p:stCondLst>
                  <p:endCondLst>
                    <p:cond evt="onPrev" delay="0">
                      <p:tgtEl>
                        <p:sldTgt/>
                      </p:tgtEl>
                    </p:cond>
                    <p:cond evt="onStopAudio" delay="0">
                      <p:tgtEl>
                        <p:sldTgt/>
                      </p:tgtEl>
                    </p:cond>
                  </p:endCondLst>
                </p:cTn>
                <p:tgtEl>
                  <p:spTgt spid="623632"/>
                </p:tgtEl>
              </p:cMediaNode>
            </p:audio>
          </p:childTnLst>
        </p:cTn>
      </p:par>
    </p:tnLst>
    <p:bldLst>
      <p:bldP spid="623620" grpId="0" animBg="1"/>
      <p:bldP spid="623621" grpId="0" animBg="1"/>
      <p:bldP spid="623622" grpId="0" animBg="1"/>
      <p:bldP spid="6236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0" y="0"/>
            <a:ext cx="9144000" cy="914400"/>
          </a:xfrm>
        </p:spPr>
        <p:txBody>
          <a:bodyPr/>
          <a:lstStyle/>
          <a:p>
            <a:r>
              <a:rPr lang="en-US" altLang="x-none" b="1"/>
              <a:t>The 1950s: Suburbs </a:t>
            </a:r>
          </a:p>
        </p:txBody>
      </p:sp>
      <p:sp>
        <p:nvSpPr>
          <p:cNvPr id="39938" name="Rectangle 3"/>
          <p:cNvSpPr>
            <a:spLocks noGrp="1" noChangeArrowheads="1"/>
          </p:cNvSpPr>
          <p:nvPr>
            <p:ph type="body" idx="1"/>
          </p:nvPr>
        </p:nvSpPr>
        <p:spPr>
          <a:xfrm>
            <a:off x="1524000" y="838200"/>
            <a:ext cx="9144000" cy="6019800"/>
          </a:xfrm>
        </p:spPr>
        <p:txBody>
          <a:bodyPr/>
          <a:lstStyle/>
          <a:p>
            <a:pPr>
              <a:lnSpc>
                <a:spcPct val="95000"/>
              </a:lnSpc>
              <a:spcBef>
                <a:spcPct val="15000"/>
              </a:spcBef>
            </a:pPr>
            <a:r>
              <a:rPr lang="en-US" altLang="x-none" sz="3900"/>
              <a:t>Suburbs changed American life:</a:t>
            </a:r>
          </a:p>
          <a:p>
            <a:pPr lvl="1">
              <a:lnSpc>
                <a:spcPct val="95000"/>
              </a:lnSpc>
              <a:spcBef>
                <a:spcPct val="15000"/>
              </a:spcBef>
            </a:pPr>
            <a:r>
              <a:rPr lang="en-US" altLang="x-none" sz="3900"/>
              <a:t>Suburbs increased America’s need for cars &amp; highways </a:t>
            </a:r>
          </a:p>
          <a:p>
            <a:pPr lvl="1">
              <a:lnSpc>
                <a:spcPct val="95000"/>
              </a:lnSpc>
              <a:spcBef>
                <a:spcPct val="15000"/>
              </a:spcBef>
            </a:pPr>
            <a:r>
              <a:rPr lang="en-US" altLang="x-none" sz="3900"/>
              <a:t>Churches, schools, grocery stores, &amp; shopping centers were build to service the suburbs</a:t>
            </a:r>
          </a:p>
          <a:p>
            <a:pPr lvl="1">
              <a:lnSpc>
                <a:spcPct val="95000"/>
              </a:lnSpc>
              <a:spcBef>
                <a:spcPct val="15000"/>
              </a:spcBef>
            </a:pPr>
            <a:r>
              <a:rPr lang="en-US" altLang="x-none" sz="3900"/>
              <a:t>But, the migration to the suburbs was mostly by white families; “</a:t>
            </a:r>
            <a:r>
              <a:rPr lang="en-US" altLang="x-none" sz="3900" b="1" u="sng"/>
              <a:t>White flight</a:t>
            </a:r>
            <a:r>
              <a:rPr lang="en-US" altLang="x-none" sz="3900"/>
              <a:t>” to the suburbs left African Americans in urban areas</a:t>
            </a:r>
          </a:p>
        </p:txBody>
      </p:sp>
    </p:spTree>
    <p:extLst>
      <p:ext uri="{BB962C8B-B14F-4D97-AF65-F5344CB8AC3E}">
        <p14:creationId xmlns:p14="http://schemas.microsoft.com/office/powerpoint/2010/main" val="1110862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0" y="0"/>
            <a:ext cx="8915400" cy="1143000"/>
          </a:xfrm>
        </p:spPr>
        <p:txBody>
          <a:bodyPr/>
          <a:lstStyle/>
          <a:p>
            <a:r>
              <a:rPr lang="en-US" altLang="x-none" b="1">
                <a:latin typeface="Calibri" charset="0"/>
              </a:rPr>
              <a:t>The Economy, Suburbs, &amp; Baby Boom</a:t>
            </a:r>
          </a:p>
        </p:txBody>
      </p:sp>
      <p:sp>
        <p:nvSpPr>
          <p:cNvPr id="3" name="Rectangle 2"/>
          <p:cNvSpPr/>
          <p:nvPr/>
        </p:nvSpPr>
        <p:spPr>
          <a:xfrm>
            <a:off x="4876801" y="83820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4212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524000" y="0"/>
            <a:ext cx="5029200" cy="914400"/>
          </a:xfrm>
        </p:spPr>
        <p:txBody>
          <a:bodyPr/>
          <a:lstStyle/>
          <a:p>
            <a:r>
              <a:rPr lang="en-US" altLang="x-none" sz="3600"/>
              <a:t>The 1950s: “</a:t>
            </a:r>
            <a:r>
              <a:rPr lang="en-US" altLang="x-none" sz="3600" b="1"/>
              <a:t>Automania</a:t>
            </a:r>
            <a:r>
              <a:rPr lang="en-US" altLang="x-none" sz="3600"/>
              <a:t>”</a:t>
            </a:r>
          </a:p>
        </p:txBody>
      </p:sp>
      <p:sp>
        <p:nvSpPr>
          <p:cNvPr id="43010" name="Rectangle 3"/>
          <p:cNvSpPr>
            <a:spLocks noGrp="1" noChangeArrowheads="1"/>
          </p:cNvSpPr>
          <p:nvPr>
            <p:ph type="body" idx="1"/>
          </p:nvPr>
        </p:nvSpPr>
        <p:spPr>
          <a:xfrm>
            <a:off x="1524000" y="914400"/>
            <a:ext cx="5334000" cy="5943600"/>
          </a:xfrm>
        </p:spPr>
        <p:txBody>
          <a:bodyPr/>
          <a:lstStyle/>
          <a:p>
            <a:pPr>
              <a:lnSpc>
                <a:spcPct val="90000"/>
              </a:lnSpc>
            </a:pPr>
            <a:r>
              <a:rPr lang="en-US" altLang="x-none"/>
              <a:t>In the 1950s, Americans bought cars in record numbers:</a:t>
            </a:r>
          </a:p>
          <a:p>
            <a:pPr lvl="1">
              <a:lnSpc>
                <a:spcPct val="90000"/>
              </a:lnSpc>
            </a:pPr>
            <a:r>
              <a:rPr lang="en-US" altLang="x-none" sz="2800"/>
              <a:t>The growth of suburbs, creative advertising, easy credit, &amp; cheap gasoline led to a car boom</a:t>
            </a:r>
          </a:p>
          <a:p>
            <a:pPr lvl="1">
              <a:lnSpc>
                <a:spcPct val="90000"/>
              </a:lnSpc>
            </a:pPr>
            <a:r>
              <a:rPr lang="en-US" altLang="x-none" sz="2800"/>
              <a:t>Congress added 41,000 miles of expressway when the </a:t>
            </a:r>
            <a:r>
              <a:rPr lang="en-US" altLang="x-none" sz="2800" b="1" u="sng">
                <a:solidFill>
                  <a:srgbClr val="FF0000"/>
                </a:solidFill>
              </a:rPr>
              <a:t>Interstate Highway Act </a:t>
            </a:r>
            <a:r>
              <a:rPr lang="en-US" altLang="x-none" sz="2800"/>
              <a:t>was passed in 1956</a:t>
            </a:r>
          </a:p>
          <a:p>
            <a:pPr lvl="1">
              <a:lnSpc>
                <a:spcPct val="90000"/>
              </a:lnSpc>
            </a:pPr>
            <a:r>
              <a:rPr lang="en-US" altLang="x-none" sz="2800"/>
              <a:t>Automobile companies made big, powerful, flashy cars </a:t>
            </a:r>
          </a:p>
        </p:txBody>
      </p:sp>
      <p:sp>
        <p:nvSpPr>
          <p:cNvPr id="2" name="Rectangle 1"/>
          <p:cNvSpPr/>
          <p:nvPr/>
        </p:nvSpPr>
        <p:spPr>
          <a:xfrm>
            <a:off x="6553201" y="72480"/>
            <a:ext cx="1672253" cy="769441"/>
          </a:xfrm>
          <a:prstGeom prst="rect">
            <a:avLst/>
          </a:prstGeom>
          <a:noFill/>
        </p:spPr>
        <p:txBody>
          <a:bodyPr wrap="none">
            <a:spAutoFit/>
          </a:bodyPr>
          <a:lstStyle/>
          <a:p>
            <a:pPr algn="ctr">
              <a:defRPr/>
            </a:pP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71340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TwoFordsTime8-8-55"/>
          <p:cNvPicPr>
            <a:picLocks noChangeAspect="1" noChangeArrowheads="1"/>
          </p:cNvPicPr>
          <p:nvPr/>
        </p:nvPicPr>
        <p:blipFill>
          <a:blip r:embed="rId3">
            <a:extLst>
              <a:ext uri="{28A0092B-C50C-407E-A947-70E740481C1C}">
                <a14:useLocalDpi xmlns:a14="http://schemas.microsoft.com/office/drawing/2010/main" val="0"/>
              </a:ext>
            </a:extLst>
          </a:blip>
          <a:srcRect t="44736" r="8412" b="5263"/>
          <a:stretch>
            <a:fillRect/>
          </a:stretch>
        </p:blipFill>
        <p:spPr bwMode="auto">
          <a:xfrm>
            <a:off x="1524000" y="1"/>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23" name="Picture 3" descr="ChevyCorvette_1959"/>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4724400" y="3594100"/>
            <a:ext cx="5943600" cy="32639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93924" name="Picture 4" descr="PinkCadillac"/>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524000" y="0"/>
            <a:ext cx="6248400" cy="36845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3256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593922"/>
                                        </p:tgtEl>
                                        <p:attrNameLst>
                                          <p:attrName>ppt_w</p:attrName>
                                        </p:attrNameLst>
                                      </p:cBhvr>
                                      <p:tavLst>
                                        <p:tav tm="0">
                                          <p:val>
                                            <p:strVal val="ppt_w"/>
                                          </p:val>
                                        </p:tav>
                                        <p:tav tm="100000">
                                          <p:val>
                                            <p:fltVal val="0"/>
                                          </p:val>
                                        </p:tav>
                                      </p:tavLst>
                                    </p:anim>
                                    <p:anim calcmode="lin" valueType="num">
                                      <p:cBhvr>
                                        <p:cTn id="7" dur="500"/>
                                        <p:tgtEl>
                                          <p:spTgt spid="593922"/>
                                        </p:tgtEl>
                                        <p:attrNameLst>
                                          <p:attrName>ppt_h</p:attrName>
                                        </p:attrNameLst>
                                      </p:cBhvr>
                                      <p:tavLst>
                                        <p:tav tm="0">
                                          <p:val>
                                            <p:strVal val="ppt_h"/>
                                          </p:val>
                                        </p:tav>
                                        <p:tav tm="100000">
                                          <p:val>
                                            <p:fltVal val="0"/>
                                          </p:val>
                                        </p:tav>
                                      </p:tavLst>
                                    </p:anim>
                                    <p:animEffect transition="out" filter="fade">
                                      <p:cBhvr>
                                        <p:cTn id="8" dur="500"/>
                                        <p:tgtEl>
                                          <p:spTgt spid="593922"/>
                                        </p:tgtEl>
                                      </p:cBhvr>
                                    </p:animEffect>
                                    <p:set>
                                      <p:cBhvr>
                                        <p:cTn id="9" dur="1" fill="hold">
                                          <p:stCondLst>
                                            <p:cond delay="499"/>
                                          </p:stCondLst>
                                        </p:cTn>
                                        <p:tgtEl>
                                          <p:spTgt spid="593922"/>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593923"/>
                                        </p:tgtEl>
                                        <p:attrNameLst>
                                          <p:attrName>style.visibility</p:attrName>
                                        </p:attrNameLst>
                                      </p:cBhvr>
                                      <p:to>
                                        <p:strVal val="visible"/>
                                      </p:to>
                                    </p:set>
                                    <p:anim calcmode="lin" valueType="num">
                                      <p:cBhvr>
                                        <p:cTn id="12" dur="500" fill="hold"/>
                                        <p:tgtEl>
                                          <p:spTgt spid="593923"/>
                                        </p:tgtEl>
                                        <p:attrNameLst>
                                          <p:attrName>ppt_w</p:attrName>
                                        </p:attrNameLst>
                                      </p:cBhvr>
                                      <p:tavLst>
                                        <p:tav tm="0">
                                          <p:val>
                                            <p:fltVal val="0"/>
                                          </p:val>
                                        </p:tav>
                                        <p:tav tm="100000">
                                          <p:val>
                                            <p:strVal val="#ppt_w"/>
                                          </p:val>
                                        </p:tav>
                                      </p:tavLst>
                                    </p:anim>
                                    <p:anim calcmode="lin" valueType="num">
                                      <p:cBhvr>
                                        <p:cTn id="13" dur="500" fill="hold"/>
                                        <p:tgtEl>
                                          <p:spTgt spid="593923"/>
                                        </p:tgtEl>
                                        <p:attrNameLst>
                                          <p:attrName>ppt_h</p:attrName>
                                        </p:attrNameLst>
                                      </p:cBhvr>
                                      <p:tavLst>
                                        <p:tav tm="0">
                                          <p:val>
                                            <p:fltVal val="0"/>
                                          </p:val>
                                        </p:tav>
                                        <p:tav tm="100000">
                                          <p:val>
                                            <p:strVal val="#ppt_h"/>
                                          </p:val>
                                        </p:tav>
                                      </p:tavLst>
                                    </p:anim>
                                    <p:animEffect transition="in" filter="fade">
                                      <p:cBhvr>
                                        <p:cTn id="14" dur="500"/>
                                        <p:tgtEl>
                                          <p:spTgt spid="593923"/>
                                        </p:tgtEl>
                                      </p:cBhvr>
                                    </p:animEffect>
                                  </p:childTnLst>
                                </p:cTn>
                              </p:par>
                              <p:par>
                                <p:cTn id="15" presetID="53" presetClass="entr" presetSubtype="0" fill="hold" nodeType="withEffect">
                                  <p:stCondLst>
                                    <p:cond delay="0"/>
                                  </p:stCondLst>
                                  <p:childTnLst>
                                    <p:set>
                                      <p:cBhvr>
                                        <p:cTn id="16" dur="1" fill="hold">
                                          <p:stCondLst>
                                            <p:cond delay="0"/>
                                          </p:stCondLst>
                                        </p:cTn>
                                        <p:tgtEl>
                                          <p:spTgt spid="593924"/>
                                        </p:tgtEl>
                                        <p:attrNameLst>
                                          <p:attrName>style.visibility</p:attrName>
                                        </p:attrNameLst>
                                      </p:cBhvr>
                                      <p:to>
                                        <p:strVal val="visible"/>
                                      </p:to>
                                    </p:set>
                                    <p:anim calcmode="lin" valueType="num">
                                      <p:cBhvr>
                                        <p:cTn id="17" dur="500" fill="hold"/>
                                        <p:tgtEl>
                                          <p:spTgt spid="593924"/>
                                        </p:tgtEl>
                                        <p:attrNameLst>
                                          <p:attrName>ppt_w</p:attrName>
                                        </p:attrNameLst>
                                      </p:cBhvr>
                                      <p:tavLst>
                                        <p:tav tm="0">
                                          <p:val>
                                            <p:fltVal val="0"/>
                                          </p:val>
                                        </p:tav>
                                        <p:tav tm="100000">
                                          <p:val>
                                            <p:strVal val="#ppt_w"/>
                                          </p:val>
                                        </p:tav>
                                      </p:tavLst>
                                    </p:anim>
                                    <p:anim calcmode="lin" valueType="num">
                                      <p:cBhvr>
                                        <p:cTn id="18" dur="500" fill="hold"/>
                                        <p:tgtEl>
                                          <p:spTgt spid="593924"/>
                                        </p:tgtEl>
                                        <p:attrNameLst>
                                          <p:attrName>ppt_h</p:attrName>
                                        </p:attrNameLst>
                                      </p:cBhvr>
                                      <p:tavLst>
                                        <p:tav tm="0">
                                          <p:val>
                                            <p:fltVal val="0"/>
                                          </p:val>
                                        </p:tav>
                                        <p:tav tm="100000">
                                          <p:val>
                                            <p:strVal val="#ppt_h"/>
                                          </p:val>
                                        </p:tav>
                                      </p:tavLst>
                                    </p:anim>
                                    <p:animEffect transition="in" filter="fade">
                                      <p:cBhvr>
                                        <p:cTn id="19" dur="500"/>
                                        <p:tgtEl>
                                          <p:spTgt spid="593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DIVI7233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1"/>
            <a:ext cx="9144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975" name="Picture 7" descr="1950s Highway Traffic On Grand Central Parkway Looking East From 188th Street Overpass, © R. Krubner/ClassicStock/Corbis, RM, Automobile, Motor vehicle, Nobody, Old-fashioned, Outdoors, Retro, Road, Street, Travel, Vehicle, Vintage"/>
          <p:cNvPicPr>
            <a:picLocks noChangeAspect="1" noChangeArrowheads="1"/>
          </p:cNvPicPr>
          <p:nvPr/>
        </p:nvPicPr>
        <p:blipFill>
          <a:blip r:embed="rId3">
            <a:extLst>
              <a:ext uri="{28A0092B-C50C-407E-A947-70E740481C1C}">
                <a14:useLocalDpi xmlns:a14="http://schemas.microsoft.com/office/drawing/2010/main" val="0"/>
              </a:ext>
            </a:extLst>
          </a:blip>
          <a:srcRect t="8540" b="2847"/>
          <a:stretch>
            <a:fillRect/>
          </a:stretch>
        </p:blipFill>
        <p:spPr bwMode="auto">
          <a:xfrm>
            <a:off x="1524000" y="300038"/>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905000" y="33338"/>
            <a:ext cx="8382000" cy="652462"/>
          </a:xfrm>
        </p:spPr>
        <p:style>
          <a:lnRef idx="2">
            <a:schemeClr val="dk1"/>
          </a:lnRef>
          <a:fillRef idx="1">
            <a:schemeClr val="lt1"/>
          </a:fillRef>
          <a:effectRef idx="0">
            <a:schemeClr val="dk1"/>
          </a:effectRef>
          <a:fontRef idx="minor">
            <a:schemeClr val="dk1"/>
          </a:fontRef>
        </p:style>
        <p:txBody>
          <a:bodyPr/>
          <a:lstStyle/>
          <a:p>
            <a:pPr>
              <a:defRPr/>
            </a:pPr>
            <a:r>
              <a:rPr lang="en-US" altLang="x-none" sz="3200" b="1" dirty="0">
                <a:solidFill>
                  <a:srgbClr val="FF0000"/>
                </a:solidFill>
                <a:ea typeface="ＭＳ Ｐゴシック" charset="-128"/>
              </a:rPr>
              <a:t>Interstate Highway Act 1956</a:t>
            </a:r>
          </a:p>
        </p:txBody>
      </p:sp>
      <p:sp>
        <p:nvSpPr>
          <p:cNvPr id="2" name="Rectangle 1"/>
          <p:cNvSpPr/>
          <p:nvPr/>
        </p:nvSpPr>
        <p:spPr>
          <a:xfrm>
            <a:off x="3352800" y="3482975"/>
            <a:ext cx="5867400" cy="231140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914400" lvl="1" indent="-457200">
              <a:spcBef>
                <a:spcPct val="15000"/>
              </a:spcBef>
              <a:buFont typeface="Arial" charset="0"/>
              <a:buChar char="•"/>
              <a:defRPr/>
            </a:pPr>
            <a:r>
              <a:rPr lang="en-US" sz="2800" dirty="0"/>
              <a:t>These highways helped promote national defense, interstate trade, &amp; vacation travel </a:t>
            </a:r>
          </a:p>
          <a:p>
            <a:pPr marL="914400" lvl="1" indent="-457200">
              <a:spcBef>
                <a:spcPct val="15000"/>
              </a:spcBef>
              <a:buFont typeface="Arial" charset="0"/>
              <a:buChar char="•"/>
              <a:defRPr/>
            </a:pPr>
            <a:r>
              <a:rPr lang="en-US" sz="2800" dirty="0"/>
              <a:t>All funds were raised exclusively through gas, tire, &amp; car taxes</a:t>
            </a:r>
          </a:p>
        </p:txBody>
      </p:sp>
    </p:spTree>
    <p:extLst>
      <p:ext uri="{BB962C8B-B14F-4D97-AF65-F5344CB8AC3E}">
        <p14:creationId xmlns:p14="http://schemas.microsoft.com/office/powerpoint/2010/main" val="15557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95975"/>
                                        </p:tgtEl>
                                        <p:attrNameLst>
                                          <p:attrName>style.visibility</p:attrName>
                                        </p:attrNameLst>
                                      </p:cBhvr>
                                      <p:to>
                                        <p:strVal val="visible"/>
                                      </p:to>
                                    </p:set>
                                    <p:anim calcmode="lin" valueType="num">
                                      <p:cBhvr>
                                        <p:cTn id="7" dur="500" fill="hold"/>
                                        <p:tgtEl>
                                          <p:spTgt spid="595975"/>
                                        </p:tgtEl>
                                        <p:attrNameLst>
                                          <p:attrName>ppt_w</p:attrName>
                                        </p:attrNameLst>
                                      </p:cBhvr>
                                      <p:tavLst>
                                        <p:tav tm="0">
                                          <p:val>
                                            <p:fltVal val="0"/>
                                          </p:val>
                                        </p:tav>
                                        <p:tav tm="100000">
                                          <p:val>
                                            <p:strVal val="#ppt_w"/>
                                          </p:val>
                                        </p:tav>
                                      </p:tavLst>
                                    </p:anim>
                                    <p:anim calcmode="lin" valueType="num">
                                      <p:cBhvr>
                                        <p:cTn id="8" dur="500" fill="hold"/>
                                        <p:tgtEl>
                                          <p:spTgt spid="595975"/>
                                        </p:tgtEl>
                                        <p:attrNameLst>
                                          <p:attrName>ppt_h</p:attrName>
                                        </p:attrNameLst>
                                      </p:cBhvr>
                                      <p:tavLst>
                                        <p:tav tm="0">
                                          <p:val>
                                            <p:fltVal val="0"/>
                                          </p:val>
                                        </p:tav>
                                        <p:tav tm="100000">
                                          <p:val>
                                            <p:strVal val="#ppt_h"/>
                                          </p:val>
                                        </p:tav>
                                      </p:tavLst>
                                    </p:anim>
                                    <p:animEffect transition="in" filter="fade">
                                      <p:cBhvr>
                                        <p:cTn id="9" dur="500"/>
                                        <p:tgtEl>
                                          <p:spTgt spid="5959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0" y="0"/>
            <a:ext cx="9144000" cy="914400"/>
          </a:xfrm>
        </p:spPr>
        <p:txBody>
          <a:bodyPr/>
          <a:lstStyle/>
          <a:p>
            <a:r>
              <a:rPr lang="en-US" altLang="x-none" sz="4300">
                <a:latin typeface="Calibri" charset="0"/>
              </a:rPr>
              <a:t>“Automania” transformed America</a:t>
            </a:r>
          </a:p>
        </p:txBody>
      </p:sp>
      <p:pic>
        <p:nvPicPr>
          <p:cNvPr id="48130" name="Picture 6" descr="81774751"/>
          <p:cNvPicPr>
            <a:picLocks noChangeAspect="1" noChangeArrowheads="1"/>
          </p:cNvPicPr>
          <p:nvPr/>
        </p:nvPicPr>
        <p:blipFill>
          <a:blip r:embed="rId3">
            <a:extLst>
              <a:ext uri="{28A0092B-C50C-407E-A947-70E740481C1C}">
                <a14:useLocalDpi xmlns:a14="http://schemas.microsoft.com/office/drawing/2010/main" val="0"/>
              </a:ext>
            </a:extLst>
          </a:blip>
          <a:srcRect t="7504" b="17583"/>
          <a:stretch>
            <a:fillRect/>
          </a:stretch>
        </p:blipFill>
        <p:spPr bwMode="auto">
          <a:xfrm>
            <a:off x="2286000" y="838201"/>
            <a:ext cx="7848600"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3"/>
          <p:cNvSpPr>
            <a:spLocks noChangeArrowheads="1"/>
          </p:cNvSpPr>
          <p:nvPr/>
        </p:nvSpPr>
        <p:spPr bwMode="auto">
          <a:xfrm>
            <a:off x="1524000" y="5638800"/>
            <a:ext cx="9144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lnSpc>
                <a:spcPct val="95000"/>
              </a:lnSpc>
              <a:spcBef>
                <a:spcPct val="30000"/>
              </a:spcBef>
              <a:defRPr/>
            </a:pPr>
            <a:r>
              <a:rPr lang="en-US" altLang="x-none" sz="3500"/>
              <a:t>Americans were more mobile, took long-distance vacations, &amp; lived further from their jobs</a:t>
            </a:r>
          </a:p>
        </p:txBody>
      </p:sp>
    </p:spTree>
    <p:extLst>
      <p:ext uri="{BB962C8B-B14F-4D97-AF65-F5344CB8AC3E}">
        <p14:creationId xmlns:p14="http://schemas.microsoft.com/office/powerpoint/2010/main" val="1295712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541464" y="0"/>
            <a:ext cx="91265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kumimoji="0" lang="en-US" altLang="x-none" sz="2800" b="1">
                <a:solidFill>
                  <a:srgbClr val="222222"/>
                </a:solidFill>
                <a:latin typeface="Roboto" charset="0"/>
              </a:rPr>
              <a:t>Does anyone know what famous family vacation destination opened on July 17, 1955?</a:t>
            </a:r>
            <a:endParaRPr kumimoji="0" lang="en-US" altLang="x-none" sz="2800" b="1">
              <a:latin typeface="Calibri" charset="0"/>
            </a:endParaRPr>
          </a:p>
        </p:txBody>
      </p:sp>
      <p:pic>
        <p:nvPicPr>
          <p:cNvPr id="4" name="Picture 2" descr="http://bp1.blogger.com/_OO7WbmARD08/Rh3vnmOwxII/AAAAAAAAAOs/kgvh2GAwIFE/s400/DISNEYLAND+GUIDE+19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492" y="954107"/>
            <a:ext cx="8737159" cy="5993812"/>
          </a:xfrm>
          <a:prstGeom prst="rect">
            <a:avLst/>
          </a:prstGeom>
          <a:ln>
            <a:noFill/>
          </a:ln>
          <a:effectLst>
            <a:softEdge rad="112500"/>
          </a:effectLst>
          <a:extLst>
            <a:ext uri="{909E8E84-426E-40dd-AFC4-6F175D3DCCD1}"/>
          </a:extLst>
        </p:spPr>
      </p:pic>
    </p:spTree>
    <p:extLst>
      <p:ext uri="{BB962C8B-B14F-4D97-AF65-F5344CB8AC3E}">
        <p14:creationId xmlns:p14="http://schemas.microsoft.com/office/powerpoint/2010/main" val="934906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0" y="0"/>
            <a:ext cx="9144000" cy="914400"/>
          </a:xfrm>
        </p:spPr>
        <p:txBody>
          <a:bodyPr/>
          <a:lstStyle/>
          <a:p>
            <a:r>
              <a:rPr lang="en-US" altLang="x-none" sz="4300">
                <a:latin typeface="Calibri" charset="0"/>
              </a:rPr>
              <a:t>“Automania” transformed America</a:t>
            </a:r>
          </a:p>
        </p:txBody>
      </p:sp>
      <p:sp>
        <p:nvSpPr>
          <p:cNvPr id="21507" name="Rectangle 4"/>
          <p:cNvSpPr>
            <a:spLocks noChangeArrowheads="1"/>
          </p:cNvSpPr>
          <p:nvPr/>
        </p:nvSpPr>
        <p:spPr bwMode="auto">
          <a:xfrm>
            <a:off x="1524000" y="5730876"/>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lnSpc>
                <a:spcPct val="85000"/>
              </a:lnSpc>
              <a:spcBef>
                <a:spcPct val="30000"/>
              </a:spcBef>
              <a:defRPr/>
            </a:pPr>
            <a:r>
              <a:rPr lang="en-US" altLang="x-none" sz="4000"/>
              <a:t>Cars led to drive-thru restaurants &amp; </a:t>
            </a:r>
            <a:br>
              <a:rPr lang="en-US" altLang="x-none" sz="4000"/>
            </a:br>
            <a:r>
              <a:rPr lang="en-US" altLang="x-none" sz="4000"/>
              <a:t>drive-in movies</a:t>
            </a:r>
          </a:p>
        </p:txBody>
      </p:sp>
      <p:pic>
        <p:nvPicPr>
          <p:cNvPr id="601095" name="Picture 7" descr="SE09_DesPlainesIL"/>
          <p:cNvPicPr>
            <a:picLocks noChangeAspect="1" noChangeArrowheads="1"/>
          </p:cNvPicPr>
          <p:nvPr/>
        </p:nvPicPr>
        <p:blipFill>
          <a:blip r:embed="rId3">
            <a:extLst>
              <a:ext uri="{28A0092B-C50C-407E-A947-70E740481C1C}">
                <a14:useLocalDpi xmlns:a14="http://schemas.microsoft.com/office/drawing/2010/main" val="0"/>
              </a:ext>
            </a:extLst>
          </a:blip>
          <a:srcRect t="2997" b="8614"/>
          <a:stretch>
            <a:fillRect/>
          </a:stretch>
        </p:blipFill>
        <p:spPr bwMode="auto">
          <a:xfrm>
            <a:off x="2209800" y="838200"/>
            <a:ext cx="77724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1"/>
          <p:cNvSpPr>
            <a:spLocks noChangeArrowheads="1"/>
          </p:cNvSpPr>
          <p:nvPr/>
        </p:nvSpPr>
        <p:spPr bwMode="auto">
          <a:xfrm>
            <a:off x="7772400" y="885826"/>
            <a:ext cx="203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400" b="1">
                <a:solidFill>
                  <a:schemeClr val="bg1"/>
                </a:solidFill>
                <a:latin typeface="Roboto" charset="0"/>
              </a:rPr>
              <a:t>April 15, 1955</a:t>
            </a:r>
            <a:endParaRPr kumimoji="0" lang="en-US" altLang="x-none" sz="2400" b="1">
              <a:solidFill>
                <a:schemeClr val="bg1"/>
              </a:solidFill>
              <a:latin typeface="Calibri" charset="0"/>
            </a:endParaRPr>
          </a:p>
        </p:txBody>
      </p:sp>
      <p:sp>
        <p:nvSpPr>
          <p:cNvPr id="3" name="Rectangle 2"/>
          <p:cNvSpPr/>
          <p:nvPr/>
        </p:nvSpPr>
        <p:spPr>
          <a:xfrm>
            <a:off x="1928063" y="855763"/>
            <a:ext cx="5245089"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First </a:t>
            </a:r>
            <a:r>
              <a:rPr lang="en-US"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EVER McDonalds </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commercial</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4209092" y="5062638"/>
            <a:ext cx="3868175"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Dairy Queen commercial</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11" descr="80218-drive_in_movie_the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5" y="785813"/>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24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601095"/>
                                        </p:tgtEl>
                                        <p:attrNameLst>
                                          <p:attrName>ppt_w</p:attrName>
                                        </p:attrNameLst>
                                      </p:cBhvr>
                                      <p:tavLst>
                                        <p:tav tm="0">
                                          <p:val>
                                            <p:strVal val="ppt_w"/>
                                          </p:val>
                                        </p:tav>
                                        <p:tav tm="100000">
                                          <p:val>
                                            <p:fltVal val="0"/>
                                          </p:val>
                                        </p:tav>
                                      </p:tavLst>
                                    </p:anim>
                                    <p:anim calcmode="lin" valueType="num">
                                      <p:cBhvr>
                                        <p:cTn id="7" dur="500"/>
                                        <p:tgtEl>
                                          <p:spTgt spid="601095"/>
                                        </p:tgtEl>
                                        <p:attrNameLst>
                                          <p:attrName>ppt_h</p:attrName>
                                        </p:attrNameLst>
                                      </p:cBhvr>
                                      <p:tavLst>
                                        <p:tav tm="0">
                                          <p:val>
                                            <p:strVal val="ppt_h"/>
                                          </p:val>
                                        </p:tav>
                                        <p:tav tm="100000">
                                          <p:val>
                                            <p:fltVal val="0"/>
                                          </p:val>
                                        </p:tav>
                                      </p:tavLst>
                                    </p:anim>
                                    <p:animEffect transition="out" filter="fade">
                                      <p:cBhvr>
                                        <p:cTn id="8" dur="500"/>
                                        <p:tgtEl>
                                          <p:spTgt spid="601095"/>
                                        </p:tgtEl>
                                      </p:cBhvr>
                                    </p:animEffect>
                                    <p:set>
                                      <p:cBhvr>
                                        <p:cTn id="9" dur="1" fill="hold">
                                          <p:stCondLst>
                                            <p:cond delay="499"/>
                                          </p:stCondLst>
                                        </p:cTn>
                                        <p:tgtEl>
                                          <p:spTgt spid="601095"/>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1524000" y="0"/>
            <a:ext cx="9144000" cy="914400"/>
          </a:xfrm>
        </p:spPr>
        <p:txBody>
          <a:bodyPr/>
          <a:lstStyle/>
          <a:p>
            <a:r>
              <a:rPr lang="en-US" altLang="x-none" b="1"/>
              <a:t>The 1950s: Popular Culture</a:t>
            </a:r>
          </a:p>
        </p:txBody>
      </p:sp>
      <p:sp>
        <p:nvSpPr>
          <p:cNvPr id="53250" name="Rectangle 3"/>
          <p:cNvSpPr>
            <a:spLocks noGrp="1" noChangeArrowheads="1"/>
          </p:cNvSpPr>
          <p:nvPr>
            <p:ph type="body" idx="1"/>
          </p:nvPr>
        </p:nvSpPr>
        <p:spPr>
          <a:xfrm>
            <a:off x="1524000" y="914400"/>
            <a:ext cx="9144000" cy="5943600"/>
          </a:xfrm>
        </p:spPr>
        <p:txBody>
          <a:bodyPr/>
          <a:lstStyle/>
          <a:p>
            <a:r>
              <a:rPr lang="en-US" altLang="x-none" sz="3900"/>
              <a:t>Americans in the 1950s enjoyed new forms of entertainment:</a:t>
            </a:r>
          </a:p>
          <a:p>
            <a:pPr lvl="1"/>
            <a:r>
              <a:rPr lang="en-US" altLang="x-none" sz="3900" b="1">
                <a:solidFill>
                  <a:srgbClr val="FF0000"/>
                </a:solidFill>
              </a:rPr>
              <a:t>Television</a:t>
            </a:r>
            <a:r>
              <a:rPr lang="en-US" altLang="x-none" sz="3000">
                <a:solidFill>
                  <a:srgbClr val="FF0000"/>
                </a:solidFill>
              </a:rPr>
              <a:t> </a:t>
            </a:r>
            <a:r>
              <a:rPr lang="en-US" altLang="x-none" sz="3900"/>
              <a:t>boomed</a:t>
            </a:r>
            <a:r>
              <a:rPr lang="en-US" altLang="x-none" sz="3000"/>
              <a:t> </a:t>
            </a:r>
            <a:r>
              <a:rPr lang="en-US" altLang="x-none" sz="3900"/>
              <a:t>as</a:t>
            </a:r>
            <a:r>
              <a:rPr lang="en-US" altLang="x-none" sz="3000"/>
              <a:t> </a:t>
            </a:r>
            <a:r>
              <a:rPr lang="en-US" altLang="x-none" sz="3900"/>
              <a:t>Americans watched</a:t>
            </a:r>
            <a:r>
              <a:rPr lang="en-US" altLang="x-none" sz="3000"/>
              <a:t> </a:t>
            </a:r>
            <a:r>
              <a:rPr lang="en-US" altLang="x-none" sz="3900" b="1"/>
              <a:t>comedies,</a:t>
            </a:r>
            <a:r>
              <a:rPr lang="en-US" altLang="x-none" sz="3000" b="1"/>
              <a:t> </a:t>
            </a:r>
            <a:r>
              <a:rPr lang="en-US" altLang="x-none" sz="3900" b="1"/>
              <a:t>news</a:t>
            </a:r>
            <a:r>
              <a:rPr lang="en-US" altLang="x-none" sz="3000" b="1"/>
              <a:t> </a:t>
            </a:r>
            <a:r>
              <a:rPr lang="en-US" altLang="x-none" sz="3900" b="1"/>
              <a:t>reports, westerns, &amp; variety shows</a:t>
            </a:r>
          </a:p>
          <a:p>
            <a:pPr lvl="1"/>
            <a:r>
              <a:rPr lang="en-US" altLang="x-none" sz="3900" b="1">
                <a:solidFill>
                  <a:srgbClr val="FF0000"/>
                </a:solidFill>
              </a:rPr>
              <a:t>TV ownership jumped from 9% in 1950 to 90% by 1960 (45 million)</a:t>
            </a:r>
          </a:p>
          <a:p>
            <a:pPr lvl="1"/>
            <a:r>
              <a:rPr lang="en-US" altLang="x-none" sz="3900"/>
              <a:t>Businesses took advantage of TV to advertise goods to buyers</a:t>
            </a:r>
          </a:p>
        </p:txBody>
      </p:sp>
    </p:spTree>
    <p:extLst>
      <p:ext uri="{BB962C8B-B14F-4D97-AF65-F5344CB8AC3E}">
        <p14:creationId xmlns:p14="http://schemas.microsoft.com/office/powerpoint/2010/main" val="19269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09713" y="0"/>
            <a:ext cx="9129713" cy="6096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n-US" altLang="x-none" sz="3600" b="1" kern="0" dirty="0"/>
              <a:t>The Cold War at Home</a:t>
            </a:r>
          </a:p>
          <a:p>
            <a:pPr>
              <a:defRPr/>
            </a:pPr>
            <a:r>
              <a:rPr lang="en-US" altLang="x-none" sz="3600" b="1" kern="0" dirty="0">
                <a:solidFill>
                  <a:srgbClr val="C00000"/>
                </a:solidFill>
              </a:rPr>
              <a:t>The AFFLUENT SOCIETY</a:t>
            </a:r>
          </a:p>
        </p:txBody>
      </p:sp>
      <p:sp>
        <p:nvSpPr>
          <p:cNvPr id="3" name="Rectangle 3"/>
          <p:cNvSpPr txBox="1">
            <a:spLocks noChangeArrowheads="1"/>
          </p:cNvSpPr>
          <p:nvPr/>
        </p:nvSpPr>
        <p:spPr bwMode="auto">
          <a:xfrm>
            <a:off x="1538288" y="1295400"/>
            <a:ext cx="592931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lnSpc>
                <a:spcPct val="90000"/>
              </a:lnSpc>
              <a:defRPr/>
            </a:pPr>
            <a:r>
              <a:rPr lang="en-US" altLang="x-none" sz="2800" kern="0" dirty="0"/>
              <a:t>The end of WWII led to an era of wealth &amp; spending in the 1950s:</a:t>
            </a:r>
          </a:p>
          <a:p>
            <a:pPr lvl="1">
              <a:lnSpc>
                <a:spcPct val="90000"/>
              </a:lnSpc>
              <a:defRPr/>
            </a:pPr>
            <a:r>
              <a:rPr lang="en-US" altLang="x-none" sz="2800" kern="0" dirty="0"/>
              <a:t>The war stimulated the economy &amp; ended the Great Depression</a:t>
            </a:r>
          </a:p>
          <a:p>
            <a:pPr lvl="1">
              <a:lnSpc>
                <a:spcPct val="90000"/>
              </a:lnSpc>
              <a:defRPr/>
            </a:pPr>
            <a:r>
              <a:rPr lang="en-US" altLang="x-none" sz="2800" kern="0" dirty="0"/>
              <a:t>High wages, service pay for soldiers, &amp; war bond investments gave Americans money to spend</a:t>
            </a:r>
          </a:p>
          <a:p>
            <a:pPr lvl="1">
              <a:lnSpc>
                <a:spcPct val="90000"/>
              </a:lnSpc>
              <a:defRPr/>
            </a:pPr>
            <a:r>
              <a:rPr lang="en-US" altLang="x-none" sz="2800" kern="0" dirty="0"/>
              <a:t>The economic boom allowed Americans to enjoy the </a:t>
            </a:r>
            <a:r>
              <a:rPr lang="en-US" altLang="x-none" sz="3200" b="1" kern="0" dirty="0"/>
              <a:t>highest standard of living in the world </a:t>
            </a:r>
          </a:p>
        </p:txBody>
      </p:sp>
      <p:sp>
        <p:nvSpPr>
          <p:cNvPr id="4" name="TextBox 3"/>
          <p:cNvSpPr txBox="1"/>
          <p:nvPr/>
        </p:nvSpPr>
        <p:spPr>
          <a:xfrm>
            <a:off x="7696200" y="5103674"/>
            <a:ext cx="2785794" cy="1754326"/>
          </a:xfrm>
          <a:prstGeom prst="rect">
            <a:avLst/>
          </a:prstGeom>
          <a:solidFill>
            <a:schemeClr val="bg1"/>
          </a:solidFill>
          <a:effectLst>
            <a:softEdge rad="50800"/>
          </a:effectLst>
        </p:spPr>
        <p:txBody>
          <a:bodyPr>
            <a:spAutoFit/>
          </a:bodyPr>
          <a:lstStyle/>
          <a:p>
            <a:pPr algn="ctr">
              <a:defRPr/>
            </a:pPr>
            <a:r>
              <a:rPr lang="en-US" dirty="0">
                <a:solidFill>
                  <a:prstClr val="black"/>
                </a:solidFill>
                <a:latin typeface="Calibri"/>
                <a:ea typeface="ＭＳ Ｐゴシック" charset="0"/>
                <a:cs typeface="Arial" charset="0"/>
              </a:rPr>
              <a:t>The rationing that characterized wartime society was soon replaced by seemingly unlimited supplies of food in the postwar era.</a:t>
            </a:r>
          </a:p>
        </p:txBody>
      </p:sp>
    </p:spTree>
    <p:extLst>
      <p:ext uri="{BB962C8B-B14F-4D97-AF65-F5344CB8AC3E}">
        <p14:creationId xmlns:p14="http://schemas.microsoft.com/office/powerpoint/2010/main" val="1796261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524000" y="0"/>
            <a:ext cx="9144000" cy="838200"/>
          </a:xfrm>
        </p:spPr>
        <p:txBody>
          <a:bodyPr/>
          <a:lstStyle/>
          <a:p>
            <a:r>
              <a:rPr lang="en-US" altLang="x-none">
                <a:latin typeface="Calibri" charset="0"/>
              </a:rPr>
              <a:t>Television in the 1950s</a:t>
            </a:r>
          </a:p>
        </p:txBody>
      </p:sp>
      <p:pic>
        <p:nvPicPr>
          <p:cNvPr id="607237" name="Picture 5"/>
          <p:cNvPicPr>
            <a:picLocks noChangeAspect="1" noChangeArrowheads="1"/>
          </p:cNvPicPr>
          <p:nvPr/>
        </p:nvPicPr>
        <p:blipFill>
          <a:blip r:embed="rId2">
            <a:extLst>
              <a:ext uri="{28A0092B-C50C-407E-A947-70E740481C1C}">
                <a14:useLocalDpi xmlns:a14="http://schemas.microsoft.com/office/drawing/2010/main" val="0"/>
              </a:ext>
            </a:extLst>
          </a:blip>
          <a:srcRect l="5469" t="36305" r="49219" b="26944"/>
          <a:stretch>
            <a:fillRect/>
          </a:stretch>
        </p:blipFill>
        <p:spPr bwMode="auto">
          <a:xfrm>
            <a:off x="1524000" y="10668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7239" name="Picture 7"/>
          <p:cNvPicPr>
            <a:picLocks noChangeAspect="1" noChangeArrowheads="1"/>
          </p:cNvPicPr>
          <p:nvPr/>
        </p:nvPicPr>
        <p:blipFill>
          <a:blip r:embed="rId2">
            <a:extLst>
              <a:ext uri="{28A0092B-C50C-407E-A947-70E740481C1C}">
                <a14:useLocalDpi xmlns:a14="http://schemas.microsoft.com/office/drawing/2010/main" val="0"/>
              </a:ext>
            </a:extLst>
          </a:blip>
          <a:srcRect l="51537" t="36305" r="3151" b="26944"/>
          <a:stretch>
            <a:fillRect/>
          </a:stretch>
        </p:blipFill>
        <p:spPr bwMode="auto">
          <a:xfrm>
            <a:off x="1524000" y="10668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7240" name="Picture 8" descr="ad_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85838"/>
            <a:ext cx="9144000"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246" name="Picture 14" descr="sulliv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357564"/>
            <a:ext cx="35814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248" name="Picture 16" descr="i-love-lucy-season-1-pil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32702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250" name="Picture 18" descr="lone_ran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371601"/>
            <a:ext cx="32385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52" name="Text Box 20"/>
          <p:cNvSpPr txBox="1">
            <a:spLocks noChangeArrowheads="1"/>
          </p:cNvSpPr>
          <p:nvPr/>
        </p:nvSpPr>
        <p:spPr bwMode="auto">
          <a:xfrm>
            <a:off x="7696200" y="35052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spcBef>
                <a:spcPct val="50000"/>
              </a:spcBef>
              <a:defRPr/>
            </a:pPr>
            <a:r>
              <a:rPr lang="en-US" altLang="x-none" sz="4400"/>
              <a:t>TV Dinners</a:t>
            </a:r>
          </a:p>
        </p:txBody>
      </p:sp>
      <p:sp>
        <p:nvSpPr>
          <p:cNvPr id="11" name="Rectangle 2"/>
          <p:cNvSpPr txBox="1">
            <a:spLocks noChangeArrowheads="1"/>
          </p:cNvSpPr>
          <p:nvPr/>
        </p:nvSpPr>
        <p:spPr bwMode="auto">
          <a:xfrm>
            <a:off x="1524000" y="2922588"/>
            <a:ext cx="3581400" cy="457200"/>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n-US" altLang="x-none" sz="2800" b="1" kern="0">
                <a:latin typeface="Calibri" charset="0"/>
                <a:hlinkClick r:id="rId7"/>
              </a:rPr>
              <a:t>“I Love Lucy” TV Show</a:t>
            </a:r>
            <a:endParaRPr lang="en-US" altLang="x-none" sz="2800" b="1" kern="0" dirty="0">
              <a:latin typeface="Calibri" charset="0"/>
            </a:endParaRPr>
          </a:p>
        </p:txBody>
      </p:sp>
      <p:pic>
        <p:nvPicPr>
          <p:cNvPr id="12" name="Picture 19" descr="swansons_ad"/>
          <p:cNvPicPr>
            <a:picLocks noChangeAspect="1" noChangeArrowheads="1"/>
          </p:cNvPicPr>
          <p:nvPr/>
        </p:nvPicPr>
        <p:blipFill>
          <a:blip r:embed="rId8">
            <a:extLst>
              <a:ext uri="{28A0092B-C50C-407E-A947-70E740481C1C}">
                <a14:useLocalDpi xmlns:a14="http://schemas.microsoft.com/office/drawing/2010/main" val="0"/>
              </a:ext>
            </a:extLst>
          </a:blip>
          <a:srcRect b="5556"/>
          <a:stretch>
            <a:fillRect/>
          </a:stretch>
        </p:blipFill>
        <p:spPr bwMode="auto">
          <a:xfrm>
            <a:off x="1524001" y="-4763"/>
            <a:ext cx="55403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10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7239"/>
                                        </p:tgtEl>
                                        <p:attrNameLst>
                                          <p:attrName>style.visibility</p:attrName>
                                        </p:attrNameLst>
                                      </p:cBhvr>
                                      <p:to>
                                        <p:strVal val="visible"/>
                                      </p:to>
                                    </p:set>
                                    <p:anim calcmode="lin" valueType="num">
                                      <p:cBhvr>
                                        <p:cTn id="7" dur="500" fill="hold"/>
                                        <p:tgtEl>
                                          <p:spTgt spid="607239"/>
                                        </p:tgtEl>
                                        <p:attrNameLst>
                                          <p:attrName>ppt_w</p:attrName>
                                        </p:attrNameLst>
                                      </p:cBhvr>
                                      <p:tavLst>
                                        <p:tav tm="0">
                                          <p:val>
                                            <p:fltVal val="0"/>
                                          </p:val>
                                        </p:tav>
                                        <p:tav tm="100000">
                                          <p:val>
                                            <p:strVal val="#ppt_w"/>
                                          </p:val>
                                        </p:tav>
                                      </p:tavLst>
                                    </p:anim>
                                    <p:anim calcmode="lin" valueType="num">
                                      <p:cBhvr>
                                        <p:cTn id="8" dur="500" fill="hold"/>
                                        <p:tgtEl>
                                          <p:spTgt spid="607239"/>
                                        </p:tgtEl>
                                        <p:attrNameLst>
                                          <p:attrName>ppt_h</p:attrName>
                                        </p:attrNameLst>
                                      </p:cBhvr>
                                      <p:tavLst>
                                        <p:tav tm="0">
                                          <p:val>
                                            <p:fltVal val="0"/>
                                          </p:val>
                                        </p:tav>
                                        <p:tav tm="100000">
                                          <p:val>
                                            <p:strVal val="#ppt_h"/>
                                          </p:val>
                                        </p:tav>
                                      </p:tavLst>
                                    </p:anim>
                                    <p:animEffect transition="in" filter="fade">
                                      <p:cBhvr>
                                        <p:cTn id="9" dur="500"/>
                                        <p:tgtEl>
                                          <p:spTgt spid="6072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607240"/>
                                        </p:tgtEl>
                                        <p:attrNameLst>
                                          <p:attrName>style.visibility</p:attrName>
                                        </p:attrNameLst>
                                      </p:cBhvr>
                                      <p:to>
                                        <p:strVal val="visible"/>
                                      </p:to>
                                    </p:set>
                                    <p:anim calcmode="lin" valueType="num">
                                      <p:cBhvr>
                                        <p:cTn id="14" dur="500" fill="hold"/>
                                        <p:tgtEl>
                                          <p:spTgt spid="607240"/>
                                        </p:tgtEl>
                                        <p:attrNameLst>
                                          <p:attrName>ppt_w</p:attrName>
                                        </p:attrNameLst>
                                      </p:cBhvr>
                                      <p:tavLst>
                                        <p:tav tm="0">
                                          <p:val>
                                            <p:fltVal val="0"/>
                                          </p:val>
                                        </p:tav>
                                        <p:tav tm="100000">
                                          <p:val>
                                            <p:strVal val="#ppt_w"/>
                                          </p:val>
                                        </p:tav>
                                      </p:tavLst>
                                    </p:anim>
                                    <p:anim calcmode="lin" valueType="num">
                                      <p:cBhvr>
                                        <p:cTn id="15" dur="500" fill="hold"/>
                                        <p:tgtEl>
                                          <p:spTgt spid="607240"/>
                                        </p:tgtEl>
                                        <p:attrNameLst>
                                          <p:attrName>ppt_h</p:attrName>
                                        </p:attrNameLst>
                                      </p:cBhvr>
                                      <p:tavLst>
                                        <p:tav tm="0">
                                          <p:val>
                                            <p:fltVal val="0"/>
                                          </p:val>
                                        </p:tav>
                                        <p:tav tm="100000">
                                          <p:val>
                                            <p:strVal val="#ppt_h"/>
                                          </p:val>
                                        </p:tav>
                                      </p:tavLst>
                                    </p:anim>
                                    <p:animEffect transition="in" filter="fade">
                                      <p:cBhvr>
                                        <p:cTn id="16" dur="500"/>
                                        <p:tgtEl>
                                          <p:spTgt spid="6072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607237"/>
                                        </p:tgtEl>
                                        <p:attrNameLst>
                                          <p:attrName>ppt_w</p:attrName>
                                        </p:attrNameLst>
                                      </p:cBhvr>
                                      <p:tavLst>
                                        <p:tav tm="0">
                                          <p:val>
                                            <p:strVal val="ppt_w"/>
                                          </p:val>
                                        </p:tav>
                                        <p:tav tm="100000">
                                          <p:val>
                                            <p:fltVal val="0"/>
                                          </p:val>
                                        </p:tav>
                                      </p:tavLst>
                                    </p:anim>
                                    <p:anim calcmode="lin" valueType="num">
                                      <p:cBhvr>
                                        <p:cTn id="21" dur="500"/>
                                        <p:tgtEl>
                                          <p:spTgt spid="607237"/>
                                        </p:tgtEl>
                                        <p:attrNameLst>
                                          <p:attrName>ppt_h</p:attrName>
                                        </p:attrNameLst>
                                      </p:cBhvr>
                                      <p:tavLst>
                                        <p:tav tm="0">
                                          <p:val>
                                            <p:strVal val="ppt_h"/>
                                          </p:val>
                                        </p:tav>
                                        <p:tav tm="100000">
                                          <p:val>
                                            <p:fltVal val="0"/>
                                          </p:val>
                                        </p:tav>
                                      </p:tavLst>
                                    </p:anim>
                                    <p:animEffect transition="out" filter="fade">
                                      <p:cBhvr>
                                        <p:cTn id="22" dur="500"/>
                                        <p:tgtEl>
                                          <p:spTgt spid="607237"/>
                                        </p:tgtEl>
                                      </p:cBhvr>
                                    </p:animEffect>
                                    <p:set>
                                      <p:cBhvr>
                                        <p:cTn id="23" dur="1" fill="hold">
                                          <p:stCondLst>
                                            <p:cond delay="499"/>
                                          </p:stCondLst>
                                        </p:cTn>
                                        <p:tgtEl>
                                          <p:spTgt spid="607237"/>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607239"/>
                                        </p:tgtEl>
                                        <p:attrNameLst>
                                          <p:attrName>ppt_w</p:attrName>
                                        </p:attrNameLst>
                                      </p:cBhvr>
                                      <p:tavLst>
                                        <p:tav tm="0">
                                          <p:val>
                                            <p:strVal val="ppt_w"/>
                                          </p:val>
                                        </p:tav>
                                        <p:tav tm="100000">
                                          <p:val>
                                            <p:fltVal val="0"/>
                                          </p:val>
                                        </p:tav>
                                      </p:tavLst>
                                    </p:anim>
                                    <p:anim calcmode="lin" valueType="num">
                                      <p:cBhvr>
                                        <p:cTn id="26" dur="500"/>
                                        <p:tgtEl>
                                          <p:spTgt spid="607239"/>
                                        </p:tgtEl>
                                        <p:attrNameLst>
                                          <p:attrName>ppt_h</p:attrName>
                                        </p:attrNameLst>
                                      </p:cBhvr>
                                      <p:tavLst>
                                        <p:tav tm="0">
                                          <p:val>
                                            <p:strVal val="ppt_h"/>
                                          </p:val>
                                        </p:tav>
                                        <p:tav tm="100000">
                                          <p:val>
                                            <p:fltVal val="0"/>
                                          </p:val>
                                        </p:tav>
                                      </p:tavLst>
                                    </p:anim>
                                    <p:animEffect transition="out" filter="fade">
                                      <p:cBhvr>
                                        <p:cTn id="27" dur="500"/>
                                        <p:tgtEl>
                                          <p:spTgt spid="607239"/>
                                        </p:tgtEl>
                                      </p:cBhvr>
                                    </p:animEffect>
                                    <p:set>
                                      <p:cBhvr>
                                        <p:cTn id="28" dur="1" fill="hold">
                                          <p:stCondLst>
                                            <p:cond delay="499"/>
                                          </p:stCondLst>
                                        </p:cTn>
                                        <p:tgtEl>
                                          <p:spTgt spid="607239"/>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607240"/>
                                        </p:tgtEl>
                                        <p:attrNameLst>
                                          <p:attrName>ppt_w</p:attrName>
                                        </p:attrNameLst>
                                      </p:cBhvr>
                                      <p:tavLst>
                                        <p:tav tm="0">
                                          <p:val>
                                            <p:strVal val="ppt_w"/>
                                          </p:val>
                                        </p:tav>
                                        <p:tav tm="100000">
                                          <p:val>
                                            <p:fltVal val="0"/>
                                          </p:val>
                                        </p:tav>
                                      </p:tavLst>
                                    </p:anim>
                                    <p:anim calcmode="lin" valueType="num">
                                      <p:cBhvr>
                                        <p:cTn id="31" dur="500"/>
                                        <p:tgtEl>
                                          <p:spTgt spid="607240"/>
                                        </p:tgtEl>
                                        <p:attrNameLst>
                                          <p:attrName>ppt_h</p:attrName>
                                        </p:attrNameLst>
                                      </p:cBhvr>
                                      <p:tavLst>
                                        <p:tav tm="0">
                                          <p:val>
                                            <p:strVal val="ppt_h"/>
                                          </p:val>
                                        </p:tav>
                                        <p:tav tm="100000">
                                          <p:val>
                                            <p:fltVal val="0"/>
                                          </p:val>
                                        </p:tav>
                                      </p:tavLst>
                                    </p:anim>
                                    <p:animEffect transition="out" filter="fade">
                                      <p:cBhvr>
                                        <p:cTn id="32" dur="500"/>
                                        <p:tgtEl>
                                          <p:spTgt spid="607240"/>
                                        </p:tgtEl>
                                      </p:cBhvr>
                                    </p:animEffect>
                                    <p:set>
                                      <p:cBhvr>
                                        <p:cTn id="33" dur="1" fill="hold">
                                          <p:stCondLst>
                                            <p:cond delay="499"/>
                                          </p:stCondLst>
                                        </p:cTn>
                                        <p:tgtEl>
                                          <p:spTgt spid="607240"/>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607248"/>
                                        </p:tgtEl>
                                        <p:attrNameLst>
                                          <p:attrName>style.visibility</p:attrName>
                                        </p:attrNameLst>
                                      </p:cBhvr>
                                      <p:to>
                                        <p:strVal val="visible"/>
                                      </p:to>
                                    </p:set>
                                    <p:anim calcmode="lin" valueType="num">
                                      <p:cBhvr>
                                        <p:cTn id="36" dur="500" fill="hold"/>
                                        <p:tgtEl>
                                          <p:spTgt spid="607248"/>
                                        </p:tgtEl>
                                        <p:attrNameLst>
                                          <p:attrName>ppt_w</p:attrName>
                                        </p:attrNameLst>
                                      </p:cBhvr>
                                      <p:tavLst>
                                        <p:tav tm="0">
                                          <p:val>
                                            <p:fltVal val="0"/>
                                          </p:val>
                                        </p:tav>
                                        <p:tav tm="100000">
                                          <p:val>
                                            <p:strVal val="#ppt_w"/>
                                          </p:val>
                                        </p:tav>
                                      </p:tavLst>
                                    </p:anim>
                                    <p:anim calcmode="lin" valueType="num">
                                      <p:cBhvr>
                                        <p:cTn id="37" dur="500" fill="hold"/>
                                        <p:tgtEl>
                                          <p:spTgt spid="607248"/>
                                        </p:tgtEl>
                                        <p:attrNameLst>
                                          <p:attrName>ppt_h</p:attrName>
                                        </p:attrNameLst>
                                      </p:cBhvr>
                                      <p:tavLst>
                                        <p:tav tm="0">
                                          <p:val>
                                            <p:fltVal val="0"/>
                                          </p:val>
                                        </p:tav>
                                        <p:tav tm="100000">
                                          <p:val>
                                            <p:strVal val="#ppt_h"/>
                                          </p:val>
                                        </p:tav>
                                      </p:tavLst>
                                    </p:anim>
                                    <p:animEffect transition="in" filter="fade">
                                      <p:cBhvr>
                                        <p:cTn id="38" dur="500"/>
                                        <p:tgtEl>
                                          <p:spTgt spid="607248"/>
                                        </p:tgtEl>
                                      </p:cBhvr>
                                    </p:animEffect>
                                  </p:childTnLst>
                                </p:cTn>
                              </p:par>
                            </p:childTnLst>
                          </p:cTn>
                        </p:par>
                        <p:par>
                          <p:cTn id="39" fill="hold" nodeType="afterGroup">
                            <p:stCondLst>
                              <p:cond delay="500"/>
                            </p:stCondLst>
                            <p:childTnLst>
                              <p:par>
                                <p:cTn id="40" presetID="53" presetClass="entr" presetSubtype="0" fill="hold" nodeType="afterEffect">
                                  <p:stCondLst>
                                    <p:cond delay="0"/>
                                  </p:stCondLst>
                                  <p:childTnLst>
                                    <p:set>
                                      <p:cBhvr>
                                        <p:cTn id="41" dur="1" fill="hold">
                                          <p:stCondLst>
                                            <p:cond delay="0"/>
                                          </p:stCondLst>
                                        </p:cTn>
                                        <p:tgtEl>
                                          <p:spTgt spid="607250"/>
                                        </p:tgtEl>
                                        <p:attrNameLst>
                                          <p:attrName>style.visibility</p:attrName>
                                        </p:attrNameLst>
                                      </p:cBhvr>
                                      <p:to>
                                        <p:strVal val="visible"/>
                                      </p:to>
                                    </p:set>
                                    <p:anim calcmode="lin" valueType="num">
                                      <p:cBhvr>
                                        <p:cTn id="42" dur="500" fill="hold"/>
                                        <p:tgtEl>
                                          <p:spTgt spid="607250"/>
                                        </p:tgtEl>
                                        <p:attrNameLst>
                                          <p:attrName>ppt_w</p:attrName>
                                        </p:attrNameLst>
                                      </p:cBhvr>
                                      <p:tavLst>
                                        <p:tav tm="0">
                                          <p:val>
                                            <p:fltVal val="0"/>
                                          </p:val>
                                        </p:tav>
                                        <p:tav tm="100000">
                                          <p:val>
                                            <p:strVal val="#ppt_w"/>
                                          </p:val>
                                        </p:tav>
                                      </p:tavLst>
                                    </p:anim>
                                    <p:anim calcmode="lin" valueType="num">
                                      <p:cBhvr>
                                        <p:cTn id="43" dur="500" fill="hold"/>
                                        <p:tgtEl>
                                          <p:spTgt spid="607250"/>
                                        </p:tgtEl>
                                        <p:attrNameLst>
                                          <p:attrName>ppt_h</p:attrName>
                                        </p:attrNameLst>
                                      </p:cBhvr>
                                      <p:tavLst>
                                        <p:tav tm="0">
                                          <p:val>
                                            <p:fltVal val="0"/>
                                          </p:val>
                                        </p:tav>
                                        <p:tav tm="100000">
                                          <p:val>
                                            <p:strVal val="#ppt_h"/>
                                          </p:val>
                                        </p:tav>
                                      </p:tavLst>
                                    </p:anim>
                                    <p:animEffect transition="in" filter="fade">
                                      <p:cBhvr>
                                        <p:cTn id="44" dur="500"/>
                                        <p:tgtEl>
                                          <p:spTgt spid="607250"/>
                                        </p:tgtEl>
                                      </p:cBhvr>
                                    </p:animEffect>
                                  </p:childTnLst>
                                </p:cTn>
                              </p:par>
                            </p:childTnLst>
                          </p:cTn>
                        </p:par>
                        <p:par>
                          <p:cTn id="45" fill="hold" nodeType="afterGroup">
                            <p:stCondLst>
                              <p:cond delay="1000"/>
                            </p:stCondLst>
                            <p:childTnLst>
                              <p:par>
                                <p:cTn id="46" presetID="53" presetClass="entr" presetSubtype="0" fill="hold" nodeType="afterEffect">
                                  <p:stCondLst>
                                    <p:cond delay="0"/>
                                  </p:stCondLst>
                                  <p:childTnLst>
                                    <p:set>
                                      <p:cBhvr>
                                        <p:cTn id="47" dur="1" fill="hold">
                                          <p:stCondLst>
                                            <p:cond delay="0"/>
                                          </p:stCondLst>
                                        </p:cTn>
                                        <p:tgtEl>
                                          <p:spTgt spid="607246"/>
                                        </p:tgtEl>
                                        <p:attrNameLst>
                                          <p:attrName>style.visibility</p:attrName>
                                        </p:attrNameLst>
                                      </p:cBhvr>
                                      <p:to>
                                        <p:strVal val="visible"/>
                                      </p:to>
                                    </p:set>
                                    <p:anim calcmode="lin" valueType="num">
                                      <p:cBhvr>
                                        <p:cTn id="48" dur="500" fill="hold"/>
                                        <p:tgtEl>
                                          <p:spTgt spid="607246"/>
                                        </p:tgtEl>
                                        <p:attrNameLst>
                                          <p:attrName>ppt_w</p:attrName>
                                        </p:attrNameLst>
                                      </p:cBhvr>
                                      <p:tavLst>
                                        <p:tav tm="0">
                                          <p:val>
                                            <p:fltVal val="0"/>
                                          </p:val>
                                        </p:tav>
                                        <p:tav tm="100000">
                                          <p:val>
                                            <p:strVal val="#ppt_w"/>
                                          </p:val>
                                        </p:tav>
                                      </p:tavLst>
                                    </p:anim>
                                    <p:anim calcmode="lin" valueType="num">
                                      <p:cBhvr>
                                        <p:cTn id="49" dur="500" fill="hold"/>
                                        <p:tgtEl>
                                          <p:spTgt spid="607246"/>
                                        </p:tgtEl>
                                        <p:attrNameLst>
                                          <p:attrName>ppt_h</p:attrName>
                                        </p:attrNameLst>
                                      </p:cBhvr>
                                      <p:tavLst>
                                        <p:tav tm="0">
                                          <p:val>
                                            <p:fltVal val="0"/>
                                          </p:val>
                                        </p:tav>
                                        <p:tav tm="100000">
                                          <p:val>
                                            <p:strVal val="#ppt_h"/>
                                          </p:val>
                                        </p:tav>
                                      </p:tavLst>
                                    </p:anim>
                                    <p:animEffect transition="in" filter="fade">
                                      <p:cBhvr>
                                        <p:cTn id="50" dur="500"/>
                                        <p:tgtEl>
                                          <p:spTgt spid="60724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607252"/>
                                        </p:tgtEl>
                                        <p:attrNameLst>
                                          <p:attrName>style.visibility</p:attrName>
                                        </p:attrNameLst>
                                      </p:cBhvr>
                                      <p:to>
                                        <p:strVal val="visible"/>
                                      </p:to>
                                    </p:set>
                                    <p:anim calcmode="lin" valueType="num">
                                      <p:cBhvr>
                                        <p:cTn id="53" dur="500" fill="hold"/>
                                        <p:tgtEl>
                                          <p:spTgt spid="607252"/>
                                        </p:tgtEl>
                                        <p:attrNameLst>
                                          <p:attrName>ppt_w</p:attrName>
                                        </p:attrNameLst>
                                      </p:cBhvr>
                                      <p:tavLst>
                                        <p:tav tm="0">
                                          <p:val>
                                            <p:fltVal val="0"/>
                                          </p:val>
                                        </p:tav>
                                        <p:tav tm="100000">
                                          <p:val>
                                            <p:strVal val="#ppt_w"/>
                                          </p:val>
                                        </p:tav>
                                      </p:tavLst>
                                    </p:anim>
                                    <p:anim calcmode="lin" valueType="num">
                                      <p:cBhvr>
                                        <p:cTn id="54" dur="500" fill="hold"/>
                                        <p:tgtEl>
                                          <p:spTgt spid="607252"/>
                                        </p:tgtEl>
                                        <p:attrNameLst>
                                          <p:attrName>ppt_h</p:attrName>
                                        </p:attrNameLst>
                                      </p:cBhvr>
                                      <p:tavLst>
                                        <p:tav tm="0">
                                          <p:val>
                                            <p:fltVal val="0"/>
                                          </p:val>
                                        </p:tav>
                                        <p:tav tm="100000">
                                          <p:val>
                                            <p:strVal val="#ppt_h"/>
                                          </p:val>
                                        </p:tav>
                                      </p:tavLst>
                                    </p:anim>
                                    <p:animEffect transition="in" filter="fade">
                                      <p:cBhvr>
                                        <p:cTn id="55" dur="500"/>
                                        <p:tgtEl>
                                          <p:spTgt spid="607252"/>
                                        </p:tgtEl>
                                      </p:cBhvr>
                                    </p:animEffect>
                                  </p:childTnLst>
                                </p:cTn>
                              </p:par>
                              <p:par>
                                <p:cTn id="56" presetID="53" presetClass="exit" presetSubtype="0" fill="hold" nodeType="withEffect">
                                  <p:stCondLst>
                                    <p:cond delay="0"/>
                                  </p:stCondLst>
                                  <p:childTnLst>
                                    <p:anim calcmode="lin" valueType="num">
                                      <p:cBhvr>
                                        <p:cTn id="57" dur="500"/>
                                        <p:tgtEl>
                                          <p:spTgt spid="607246"/>
                                        </p:tgtEl>
                                        <p:attrNameLst>
                                          <p:attrName>ppt_w</p:attrName>
                                        </p:attrNameLst>
                                      </p:cBhvr>
                                      <p:tavLst>
                                        <p:tav tm="0">
                                          <p:val>
                                            <p:strVal val="ppt_w"/>
                                          </p:val>
                                        </p:tav>
                                        <p:tav tm="100000">
                                          <p:val>
                                            <p:fltVal val="0"/>
                                          </p:val>
                                        </p:tav>
                                      </p:tavLst>
                                    </p:anim>
                                    <p:anim calcmode="lin" valueType="num">
                                      <p:cBhvr>
                                        <p:cTn id="58" dur="500"/>
                                        <p:tgtEl>
                                          <p:spTgt spid="607246"/>
                                        </p:tgtEl>
                                        <p:attrNameLst>
                                          <p:attrName>ppt_h</p:attrName>
                                        </p:attrNameLst>
                                      </p:cBhvr>
                                      <p:tavLst>
                                        <p:tav tm="0">
                                          <p:val>
                                            <p:strVal val="ppt_h"/>
                                          </p:val>
                                        </p:tav>
                                        <p:tav tm="100000">
                                          <p:val>
                                            <p:fltVal val="0"/>
                                          </p:val>
                                        </p:tav>
                                      </p:tavLst>
                                    </p:anim>
                                    <p:animEffect transition="out" filter="fade">
                                      <p:cBhvr>
                                        <p:cTn id="59" dur="500"/>
                                        <p:tgtEl>
                                          <p:spTgt spid="607246"/>
                                        </p:tgtEl>
                                      </p:cBhvr>
                                    </p:animEffect>
                                    <p:set>
                                      <p:cBhvr>
                                        <p:cTn id="60" dur="1" fill="hold">
                                          <p:stCondLst>
                                            <p:cond delay="499"/>
                                          </p:stCondLst>
                                        </p:cTn>
                                        <p:tgtEl>
                                          <p:spTgt spid="607246"/>
                                        </p:tgtEl>
                                        <p:attrNameLst>
                                          <p:attrName>style.visibility</p:attrName>
                                        </p:attrNameLst>
                                      </p:cBhvr>
                                      <p:to>
                                        <p:strVal val="hidden"/>
                                      </p:to>
                                    </p:set>
                                  </p:childTnLst>
                                </p:cTn>
                              </p:par>
                              <p:par>
                                <p:cTn id="61" presetID="53" presetClass="exit" presetSubtype="0" fill="hold" nodeType="withEffect">
                                  <p:stCondLst>
                                    <p:cond delay="0"/>
                                  </p:stCondLst>
                                  <p:childTnLst>
                                    <p:anim calcmode="lin" valueType="num">
                                      <p:cBhvr>
                                        <p:cTn id="62" dur="500"/>
                                        <p:tgtEl>
                                          <p:spTgt spid="607250"/>
                                        </p:tgtEl>
                                        <p:attrNameLst>
                                          <p:attrName>ppt_w</p:attrName>
                                        </p:attrNameLst>
                                      </p:cBhvr>
                                      <p:tavLst>
                                        <p:tav tm="0">
                                          <p:val>
                                            <p:strVal val="ppt_w"/>
                                          </p:val>
                                        </p:tav>
                                        <p:tav tm="100000">
                                          <p:val>
                                            <p:fltVal val="0"/>
                                          </p:val>
                                        </p:tav>
                                      </p:tavLst>
                                    </p:anim>
                                    <p:anim calcmode="lin" valueType="num">
                                      <p:cBhvr>
                                        <p:cTn id="63" dur="500"/>
                                        <p:tgtEl>
                                          <p:spTgt spid="607250"/>
                                        </p:tgtEl>
                                        <p:attrNameLst>
                                          <p:attrName>ppt_h</p:attrName>
                                        </p:attrNameLst>
                                      </p:cBhvr>
                                      <p:tavLst>
                                        <p:tav tm="0">
                                          <p:val>
                                            <p:strVal val="ppt_h"/>
                                          </p:val>
                                        </p:tav>
                                        <p:tav tm="100000">
                                          <p:val>
                                            <p:fltVal val="0"/>
                                          </p:val>
                                        </p:tav>
                                      </p:tavLst>
                                    </p:anim>
                                    <p:animEffect transition="out" filter="fade">
                                      <p:cBhvr>
                                        <p:cTn id="64" dur="500"/>
                                        <p:tgtEl>
                                          <p:spTgt spid="607250"/>
                                        </p:tgtEl>
                                      </p:cBhvr>
                                    </p:animEffect>
                                    <p:set>
                                      <p:cBhvr>
                                        <p:cTn id="65" dur="1" fill="hold">
                                          <p:stCondLst>
                                            <p:cond delay="499"/>
                                          </p:stCondLst>
                                        </p:cTn>
                                        <p:tgtEl>
                                          <p:spTgt spid="607250"/>
                                        </p:tgtEl>
                                        <p:attrNameLst>
                                          <p:attrName>style.visibility</p:attrName>
                                        </p:attrNameLst>
                                      </p:cBhvr>
                                      <p:to>
                                        <p:strVal val="hidden"/>
                                      </p:to>
                                    </p:set>
                                  </p:childTnLst>
                                </p:cTn>
                              </p:par>
                              <p:par>
                                <p:cTn id="66" presetID="53" presetClass="exit" presetSubtype="0" fill="hold" nodeType="withEffect">
                                  <p:stCondLst>
                                    <p:cond delay="0"/>
                                  </p:stCondLst>
                                  <p:childTnLst>
                                    <p:anim calcmode="lin" valueType="num">
                                      <p:cBhvr>
                                        <p:cTn id="67" dur="500"/>
                                        <p:tgtEl>
                                          <p:spTgt spid="607248"/>
                                        </p:tgtEl>
                                        <p:attrNameLst>
                                          <p:attrName>ppt_w</p:attrName>
                                        </p:attrNameLst>
                                      </p:cBhvr>
                                      <p:tavLst>
                                        <p:tav tm="0">
                                          <p:val>
                                            <p:strVal val="ppt_w"/>
                                          </p:val>
                                        </p:tav>
                                        <p:tav tm="100000">
                                          <p:val>
                                            <p:fltVal val="0"/>
                                          </p:val>
                                        </p:tav>
                                      </p:tavLst>
                                    </p:anim>
                                    <p:anim calcmode="lin" valueType="num">
                                      <p:cBhvr>
                                        <p:cTn id="68" dur="500"/>
                                        <p:tgtEl>
                                          <p:spTgt spid="607248"/>
                                        </p:tgtEl>
                                        <p:attrNameLst>
                                          <p:attrName>ppt_h</p:attrName>
                                        </p:attrNameLst>
                                      </p:cBhvr>
                                      <p:tavLst>
                                        <p:tav tm="0">
                                          <p:val>
                                            <p:strVal val="ppt_h"/>
                                          </p:val>
                                        </p:tav>
                                        <p:tav tm="100000">
                                          <p:val>
                                            <p:fltVal val="0"/>
                                          </p:val>
                                        </p:tav>
                                      </p:tavLst>
                                    </p:anim>
                                    <p:animEffect transition="out" filter="fade">
                                      <p:cBhvr>
                                        <p:cTn id="69" dur="500"/>
                                        <p:tgtEl>
                                          <p:spTgt spid="607248"/>
                                        </p:tgtEl>
                                      </p:cBhvr>
                                    </p:animEffect>
                                    <p:set>
                                      <p:cBhvr>
                                        <p:cTn id="70" dur="1" fill="hold">
                                          <p:stCondLst>
                                            <p:cond delay="499"/>
                                          </p:stCondLst>
                                        </p:cTn>
                                        <p:tgtEl>
                                          <p:spTgt spid="607248"/>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0" y="0"/>
            <a:ext cx="8915400" cy="914400"/>
          </a:xfrm>
        </p:spPr>
        <p:txBody>
          <a:bodyPr/>
          <a:lstStyle/>
          <a:p>
            <a:r>
              <a:rPr lang="en-US" altLang="x-none" b="1"/>
              <a:t>The 1950s: Popular Culture</a:t>
            </a:r>
          </a:p>
        </p:txBody>
      </p:sp>
      <p:sp>
        <p:nvSpPr>
          <p:cNvPr id="55298" name="Rectangle 3"/>
          <p:cNvSpPr>
            <a:spLocks noGrp="1" noChangeArrowheads="1"/>
          </p:cNvSpPr>
          <p:nvPr>
            <p:ph type="body" idx="1"/>
          </p:nvPr>
        </p:nvSpPr>
        <p:spPr>
          <a:xfrm>
            <a:off x="1524000" y="914400"/>
            <a:ext cx="9144000" cy="5943600"/>
          </a:xfrm>
        </p:spPr>
        <p:txBody>
          <a:bodyPr/>
          <a:lstStyle/>
          <a:p>
            <a:r>
              <a:rPr lang="en-US" altLang="x-none" sz="3000"/>
              <a:t>Music changed in the 1950s:</a:t>
            </a:r>
          </a:p>
          <a:p>
            <a:pPr lvl="1"/>
            <a:r>
              <a:rPr lang="en-US" altLang="x-none" sz="3000"/>
              <a:t>“</a:t>
            </a:r>
            <a:r>
              <a:rPr lang="en-US" altLang="x-none" sz="3000" b="1" u="sng">
                <a:solidFill>
                  <a:srgbClr val="FF0000"/>
                </a:solidFill>
              </a:rPr>
              <a:t>Doo-wop</a:t>
            </a:r>
            <a:r>
              <a:rPr lang="en-US" altLang="x-none" sz="3000"/>
              <a:t>” music dominated the early 1950s, but, was challenged in popularity by </a:t>
            </a:r>
            <a:r>
              <a:rPr lang="en-US" altLang="x-none" sz="3000" b="1" u="sng">
                <a:solidFill>
                  <a:srgbClr val="FF0000"/>
                </a:solidFill>
              </a:rPr>
              <a:t>rock n’ roll</a:t>
            </a:r>
            <a:endParaRPr lang="en-US" altLang="x-none" sz="3000" b="1">
              <a:solidFill>
                <a:srgbClr val="FF0000"/>
              </a:solidFill>
            </a:endParaRPr>
          </a:p>
          <a:p>
            <a:pPr lvl="2"/>
            <a:r>
              <a:rPr lang="en-US" altLang="x-none" sz="3000"/>
              <a:t>Rock ‘n’ roll music was inspired by black artists, but </a:t>
            </a:r>
            <a:r>
              <a:rPr lang="en-US" altLang="x-none" sz="3000" b="1" u="sng">
                <a:solidFill>
                  <a:srgbClr val="FF0000"/>
                </a:solidFill>
              </a:rPr>
              <a:t>Elvis Presley</a:t>
            </a:r>
            <a:r>
              <a:rPr lang="en-US" altLang="x-none" sz="3000"/>
              <a:t> made it popular among the youth</a:t>
            </a:r>
          </a:p>
          <a:p>
            <a:pPr lvl="2"/>
            <a:r>
              <a:rPr lang="en-US" altLang="x-none" sz="3000"/>
              <a:t> Originally referred to as “</a:t>
            </a:r>
            <a:r>
              <a:rPr lang="en-US" altLang="x-none" sz="3000" b="1" i="1"/>
              <a:t>race music</a:t>
            </a:r>
            <a:r>
              <a:rPr lang="en-US" altLang="x-none" sz="3000"/>
              <a:t>”, and would not be played on mainstream radio stations</a:t>
            </a:r>
          </a:p>
          <a:p>
            <a:pPr lvl="2"/>
            <a:r>
              <a:rPr lang="en-US" altLang="x-none" sz="3000"/>
              <a:t> Rock scared parents who thought the fast beats were immoral</a:t>
            </a:r>
          </a:p>
        </p:txBody>
      </p:sp>
    </p:spTree>
    <p:extLst>
      <p:ext uri="{BB962C8B-B14F-4D97-AF65-F5344CB8AC3E}">
        <p14:creationId xmlns:p14="http://schemas.microsoft.com/office/powerpoint/2010/main" val="452713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0" y="0"/>
            <a:ext cx="8915400" cy="1447800"/>
          </a:xfrm>
        </p:spPr>
        <p:txBody>
          <a:bodyPr/>
          <a:lstStyle/>
          <a:p>
            <a:pPr eaLnBrk="1" hangingPunct="1"/>
            <a:r>
              <a:rPr lang="en-US" altLang="x-none" b="1">
                <a:ea typeface="ＭＳ Ｐゴシック" charset="-128"/>
              </a:rPr>
              <a:t>Bill Haley and the Comets</a:t>
            </a:r>
          </a:p>
        </p:txBody>
      </p:sp>
      <p:pic>
        <p:nvPicPr>
          <p:cNvPr id="266244" name="Picture 2" descr="http://upload.wikimedia.org/wikipedia/commons/thumb/0/0e/BillHaley.JPG/220px-BillHaley.JPG">
            <a:hlinkClick r:id="rId3" tooltip="Bill Haley &amp; His Comets, c. 1955. Left To Right : Joey D'Ambrosio, Dick Richards in the back row, Bill Hale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858000" cy="5143500"/>
          </a:xfrm>
          <a:prstGeom prst="rect">
            <a:avLst/>
          </a:prstGeom>
          <a:ln>
            <a:noFill/>
          </a:ln>
          <a:effectLst>
            <a:softEdge rad="112500"/>
          </a:effectLst>
          <a:extLst>
            <a:ext uri="{909E8E84-426E-40dd-AFC4-6F175D3DCCD1}"/>
            <a:ext uri="{91240B29-F687-4f45-9708-019B960494DF}"/>
          </a:extLst>
        </p:spPr>
      </p:pic>
      <p:sp>
        <p:nvSpPr>
          <p:cNvPr id="56323" name="Rectangle 4"/>
          <p:cNvSpPr>
            <a:spLocks noChangeArrowheads="1"/>
          </p:cNvSpPr>
          <p:nvPr/>
        </p:nvSpPr>
        <p:spPr bwMode="auto">
          <a:xfrm>
            <a:off x="6400800" y="5086350"/>
            <a:ext cx="4038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0"/>
              </a:spcBef>
              <a:buClrTx/>
              <a:buFontTx/>
              <a:buNone/>
            </a:pPr>
            <a:r>
              <a:rPr kumimoji="0" lang="en-US" altLang="x-none" sz="2400">
                <a:solidFill>
                  <a:srgbClr val="000000"/>
                </a:solidFill>
                <a:latin typeface="Calibri" charset="0"/>
                <a:ea typeface="ＭＳ Ｐゴシック" charset="-128"/>
              </a:rPr>
              <a:t>In 1954, Rock Around the Clock became the first rock n</a:t>
            </a:r>
            <a:r>
              <a:rPr kumimoji="0" lang="ja-JP" altLang="en-US" sz="2400">
                <a:solidFill>
                  <a:srgbClr val="000000"/>
                </a:solidFill>
                <a:latin typeface="Calibri" charset="0"/>
                <a:ea typeface="ＭＳ Ｐゴシック" charset="-128"/>
              </a:rPr>
              <a:t>’</a:t>
            </a:r>
            <a:r>
              <a:rPr kumimoji="0" lang="en-US" altLang="ja-JP" sz="2400">
                <a:solidFill>
                  <a:srgbClr val="000000"/>
                </a:solidFill>
                <a:latin typeface="Calibri" charset="0"/>
                <a:ea typeface="ＭＳ Ｐゴシック" charset="-128"/>
              </a:rPr>
              <a:t> roll title to top the charts. </a:t>
            </a:r>
            <a:endParaRPr kumimoji="0" lang="en-US" altLang="x-none" sz="2400">
              <a:solidFill>
                <a:srgbClr val="000000"/>
              </a:solidFill>
              <a:latin typeface="Calibri" charset="0"/>
              <a:ea typeface="ＭＳ Ｐゴシック" charset="-128"/>
            </a:endParaRPr>
          </a:p>
        </p:txBody>
      </p:sp>
      <p:sp>
        <p:nvSpPr>
          <p:cNvPr id="6" name="Rectangle 5"/>
          <p:cNvSpPr/>
          <p:nvPr/>
        </p:nvSpPr>
        <p:spPr>
          <a:xfrm>
            <a:off x="8382001" y="416302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054409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6887" y="563880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6779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endParaRPr lang="x-none" altLang="x-none"/>
          </a:p>
        </p:txBody>
      </p:sp>
      <p:pic>
        <p:nvPicPr>
          <p:cNvPr id="59394" name="Picture 7" descr="elvispresleyinconcert-vintagesign_1_113528_n-a_l"/>
          <p:cNvPicPr>
            <a:picLocks noChangeAspect="1" noChangeArrowheads="1"/>
          </p:cNvPicPr>
          <p:nvPr/>
        </p:nvPicPr>
        <p:blipFill>
          <a:blip r:embed="rId2">
            <a:extLst>
              <a:ext uri="{28A0092B-C50C-407E-A947-70E740481C1C}">
                <a14:useLocalDpi xmlns:a14="http://schemas.microsoft.com/office/drawing/2010/main" val="0"/>
              </a:ext>
            </a:extLst>
          </a:blip>
          <a:srcRect l="11200" r="11200"/>
          <a:stretch>
            <a:fillRect/>
          </a:stretch>
        </p:blipFill>
        <p:spPr bwMode="auto">
          <a:xfrm>
            <a:off x="1524001" y="304800"/>
            <a:ext cx="49069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8" descr="Načítám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4038600" cy="678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8266" name="Picture 10" descr="screamingFLthe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31750"/>
            <a:ext cx="9144001"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410457" y="-67058"/>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5"/>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Picture 11" descr="bobgray"/>
          <p:cNvPicPr>
            <a:picLocks noChangeAspect="1" noChangeArrowheads="1"/>
          </p:cNvPicPr>
          <p:nvPr/>
        </p:nvPicPr>
        <p:blipFill>
          <a:blip r:embed="rId6">
            <a:extLst>
              <a:ext uri="{28A0092B-C50C-407E-A947-70E740481C1C}">
                <a14:useLocalDpi xmlns:a14="http://schemas.microsoft.com/office/drawing/2010/main" val="0"/>
              </a:ext>
            </a:extLst>
          </a:blip>
          <a:srcRect t="9976"/>
          <a:stretch>
            <a:fillRect/>
          </a:stretch>
        </p:blipFill>
        <p:spPr bwMode="auto">
          <a:xfrm>
            <a:off x="1524000" y="-23813"/>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2"/>
          <p:cNvSpPr>
            <a:spLocks noChangeArrowheads="1"/>
          </p:cNvSpPr>
          <p:nvPr/>
        </p:nvSpPr>
        <p:spPr bwMode="auto">
          <a:xfrm>
            <a:off x="1752600" y="5105400"/>
            <a:ext cx="6324600" cy="609600"/>
          </a:xfrm>
          <a:prstGeom prst="wedgeRectCallout">
            <a:avLst>
              <a:gd name="adj1" fmla="val 32481"/>
              <a:gd name="adj2" fmla="val -605468"/>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5000"/>
              </a:lnSpc>
              <a:defRPr/>
            </a:pPr>
            <a:r>
              <a:rPr lang="en-US" altLang="x-none" sz="3600" b="1" dirty="0">
                <a:solidFill>
                  <a:srgbClr val="FF0000"/>
                </a:solidFill>
              </a:rPr>
              <a:t>This rock ‘n’ roll music is a SIN!</a:t>
            </a:r>
          </a:p>
        </p:txBody>
      </p:sp>
    </p:spTree>
    <p:extLst>
      <p:ext uri="{BB962C8B-B14F-4D97-AF65-F5344CB8AC3E}">
        <p14:creationId xmlns:p14="http://schemas.microsoft.com/office/powerpoint/2010/main" val="1490076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8266"/>
                                        </p:tgtEl>
                                        <p:attrNameLst>
                                          <p:attrName>style.visibility</p:attrName>
                                        </p:attrNameLst>
                                      </p:cBhvr>
                                      <p:to>
                                        <p:strVal val="visible"/>
                                      </p:to>
                                    </p:set>
                                    <p:anim calcmode="lin" valueType="num">
                                      <p:cBhvr>
                                        <p:cTn id="7" dur="500" fill="hold"/>
                                        <p:tgtEl>
                                          <p:spTgt spid="608266"/>
                                        </p:tgtEl>
                                        <p:attrNameLst>
                                          <p:attrName>ppt_w</p:attrName>
                                        </p:attrNameLst>
                                      </p:cBhvr>
                                      <p:tavLst>
                                        <p:tav tm="0">
                                          <p:val>
                                            <p:fltVal val="0"/>
                                          </p:val>
                                        </p:tav>
                                        <p:tav tm="100000">
                                          <p:val>
                                            <p:strVal val="#ppt_w"/>
                                          </p:val>
                                        </p:tav>
                                      </p:tavLst>
                                    </p:anim>
                                    <p:anim calcmode="lin" valueType="num">
                                      <p:cBhvr>
                                        <p:cTn id="8" dur="500" fill="hold"/>
                                        <p:tgtEl>
                                          <p:spTgt spid="608266"/>
                                        </p:tgtEl>
                                        <p:attrNameLst>
                                          <p:attrName>ppt_h</p:attrName>
                                        </p:attrNameLst>
                                      </p:cBhvr>
                                      <p:tavLst>
                                        <p:tav tm="0">
                                          <p:val>
                                            <p:fltVal val="0"/>
                                          </p:val>
                                        </p:tav>
                                        <p:tav tm="100000">
                                          <p:val>
                                            <p:strVal val="#ppt_h"/>
                                          </p:val>
                                        </p:tav>
                                      </p:tavLst>
                                    </p:anim>
                                    <p:animEffect transition="in" filter="fade">
                                      <p:cBhvr>
                                        <p:cTn id="9" dur="500"/>
                                        <p:tgtEl>
                                          <p:spTgt spid="608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524000" y="0"/>
            <a:ext cx="9144000" cy="762000"/>
          </a:xfrm>
        </p:spPr>
        <p:txBody>
          <a:bodyPr/>
          <a:lstStyle/>
          <a:p>
            <a:r>
              <a:rPr lang="en-US" altLang="x-none" sz="3600">
                <a:latin typeface="Calibri" charset="0"/>
              </a:rPr>
              <a:t>Teenagers were an important force in the 1950s</a:t>
            </a:r>
          </a:p>
        </p:txBody>
      </p:sp>
      <p:sp>
        <p:nvSpPr>
          <p:cNvPr id="31747" name="Rectangle 6"/>
          <p:cNvSpPr>
            <a:spLocks noChangeArrowheads="1"/>
          </p:cNvSpPr>
          <p:nvPr/>
        </p:nvSpPr>
        <p:spPr bwMode="auto">
          <a:xfrm>
            <a:off x="1828800" y="5832476"/>
            <a:ext cx="85344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lnSpc>
                <a:spcPct val="85000"/>
              </a:lnSpc>
              <a:spcBef>
                <a:spcPct val="30000"/>
              </a:spcBef>
              <a:defRPr/>
            </a:pPr>
            <a:r>
              <a:rPr lang="en-US" altLang="x-none" sz="3600"/>
              <a:t>Suburban teens had leisure time &amp; </a:t>
            </a:r>
            <a:br>
              <a:rPr lang="en-US" altLang="x-none" sz="3600"/>
            </a:br>
            <a:r>
              <a:rPr lang="en-US" altLang="x-none" sz="3600"/>
              <a:t>money to spend</a:t>
            </a:r>
          </a:p>
        </p:txBody>
      </p:sp>
      <p:pic>
        <p:nvPicPr>
          <p:cNvPr id="60419" name="Picture 7" descr="1950%27S+DRIVE+IN+RESTAURANTS"/>
          <p:cNvPicPr>
            <a:picLocks noChangeAspect="1" noChangeArrowheads="1"/>
          </p:cNvPicPr>
          <p:nvPr/>
        </p:nvPicPr>
        <p:blipFill>
          <a:blip r:embed="rId3">
            <a:extLst>
              <a:ext uri="{28A0092B-C50C-407E-A947-70E740481C1C}">
                <a14:useLocalDpi xmlns:a14="http://schemas.microsoft.com/office/drawing/2010/main" val="0"/>
              </a:ext>
            </a:extLst>
          </a:blip>
          <a:srcRect l="4808"/>
          <a:stretch>
            <a:fillRect/>
          </a:stretch>
        </p:blipFill>
        <p:spPr bwMode="auto">
          <a:xfrm>
            <a:off x="1524001" y="762000"/>
            <a:ext cx="4525963" cy="495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13" descr="cruising-woodward-avenue-detroit-michi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524001"/>
            <a:ext cx="47625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902" name="Picture 14" descr="42-20036415"/>
          <p:cNvPicPr>
            <a:picLocks noChangeAspect="1" noChangeArrowheads="1"/>
          </p:cNvPicPr>
          <p:nvPr/>
        </p:nvPicPr>
        <p:blipFill>
          <a:blip r:embed="rId5">
            <a:extLst>
              <a:ext uri="{28A0092B-C50C-407E-A947-70E740481C1C}">
                <a14:useLocalDpi xmlns:a14="http://schemas.microsoft.com/office/drawing/2010/main" val="0"/>
              </a:ext>
            </a:extLst>
          </a:blip>
          <a:srcRect t="8125" b="13126"/>
          <a:stretch>
            <a:fillRect/>
          </a:stretch>
        </p:blipFill>
        <p:spPr bwMode="auto">
          <a:xfrm>
            <a:off x="1524000" y="914400"/>
            <a:ext cx="4724400" cy="4711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21903" name="Picture 15" descr="sockhop2"/>
          <p:cNvPicPr>
            <a:picLocks noChangeAspect="1" noChangeArrowheads="1"/>
          </p:cNvPicPr>
          <p:nvPr/>
        </p:nvPicPr>
        <p:blipFill>
          <a:blip r:embed="rId6">
            <a:extLst>
              <a:ext uri="{28A0092B-C50C-407E-A947-70E740481C1C}">
                <a14:useLocalDpi xmlns:a14="http://schemas.microsoft.com/office/drawing/2010/main" val="0"/>
              </a:ext>
            </a:extLst>
          </a:blip>
          <a:srcRect l="26012" t="9534" r="8121" b="10805"/>
          <a:stretch>
            <a:fillRect/>
          </a:stretch>
        </p:blipFill>
        <p:spPr bwMode="auto">
          <a:xfrm>
            <a:off x="6096000" y="1479550"/>
            <a:ext cx="4572000" cy="3925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4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21903"/>
                                        </p:tgtEl>
                                        <p:attrNameLst>
                                          <p:attrName>style.visibility</p:attrName>
                                        </p:attrNameLst>
                                      </p:cBhvr>
                                      <p:to>
                                        <p:strVal val="visible"/>
                                      </p:to>
                                    </p:set>
                                    <p:anim calcmode="lin" valueType="num">
                                      <p:cBhvr>
                                        <p:cTn id="7" dur="500" fill="hold"/>
                                        <p:tgtEl>
                                          <p:spTgt spid="421903"/>
                                        </p:tgtEl>
                                        <p:attrNameLst>
                                          <p:attrName>ppt_w</p:attrName>
                                        </p:attrNameLst>
                                      </p:cBhvr>
                                      <p:tavLst>
                                        <p:tav tm="0">
                                          <p:val>
                                            <p:fltVal val="0"/>
                                          </p:val>
                                        </p:tav>
                                        <p:tav tm="100000">
                                          <p:val>
                                            <p:strVal val="#ppt_w"/>
                                          </p:val>
                                        </p:tav>
                                      </p:tavLst>
                                    </p:anim>
                                    <p:anim calcmode="lin" valueType="num">
                                      <p:cBhvr>
                                        <p:cTn id="8" dur="500" fill="hold"/>
                                        <p:tgtEl>
                                          <p:spTgt spid="421903"/>
                                        </p:tgtEl>
                                        <p:attrNameLst>
                                          <p:attrName>ppt_h</p:attrName>
                                        </p:attrNameLst>
                                      </p:cBhvr>
                                      <p:tavLst>
                                        <p:tav tm="0">
                                          <p:val>
                                            <p:fltVal val="0"/>
                                          </p:val>
                                        </p:tav>
                                        <p:tav tm="100000">
                                          <p:val>
                                            <p:strVal val="#ppt_h"/>
                                          </p:val>
                                        </p:tav>
                                      </p:tavLst>
                                    </p:anim>
                                    <p:animEffect transition="in" filter="fade">
                                      <p:cBhvr>
                                        <p:cTn id="9" dur="500"/>
                                        <p:tgtEl>
                                          <p:spTgt spid="421903"/>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21902"/>
                                        </p:tgtEl>
                                        <p:attrNameLst>
                                          <p:attrName>style.visibility</p:attrName>
                                        </p:attrNameLst>
                                      </p:cBhvr>
                                      <p:to>
                                        <p:strVal val="visible"/>
                                      </p:to>
                                    </p:set>
                                    <p:anim calcmode="lin" valueType="num">
                                      <p:cBhvr>
                                        <p:cTn id="13" dur="500" fill="hold"/>
                                        <p:tgtEl>
                                          <p:spTgt spid="421902"/>
                                        </p:tgtEl>
                                        <p:attrNameLst>
                                          <p:attrName>ppt_w</p:attrName>
                                        </p:attrNameLst>
                                      </p:cBhvr>
                                      <p:tavLst>
                                        <p:tav tm="0">
                                          <p:val>
                                            <p:fltVal val="0"/>
                                          </p:val>
                                        </p:tav>
                                        <p:tav tm="100000">
                                          <p:val>
                                            <p:strVal val="#ppt_w"/>
                                          </p:val>
                                        </p:tav>
                                      </p:tavLst>
                                    </p:anim>
                                    <p:anim calcmode="lin" valueType="num">
                                      <p:cBhvr>
                                        <p:cTn id="14" dur="500" fill="hold"/>
                                        <p:tgtEl>
                                          <p:spTgt spid="421902"/>
                                        </p:tgtEl>
                                        <p:attrNameLst>
                                          <p:attrName>ppt_h</p:attrName>
                                        </p:attrNameLst>
                                      </p:cBhvr>
                                      <p:tavLst>
                                        <p:tav tm="0">
                                          <p:val>
                                            <p:fltVal val="0"/>
                                          </p:val>
                                        </p:tav>
                                        <p:tav tm="100000">
                                          <p:val>
                                            <p:strVal val="#ppt_h"/>
                                          </p:val>
                                        </p:tav>
                                      </p:tavLst>
                                    </p:anim>
                                    <p:animEffect transition="in" filter="fade">
                                      <p:cBhvr>
                                        <p:cTn id="15" dur="500"/>
                                        <p:tgtEl>
                                          <p:spTgt spid="421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524000" y="0"/>
            <a:ext cx="9144000" cy="609600"/>
          </a:xfrm>
        </p:spPr>
        <p:txBody>
          <a:bodyPr/>
          <a:lstStyle/>
          <a:p>
            <a:r>
              <a:rPr lang="en-US" altLang="x-none" sz="3600">
                <a:latin typeface="Calibri" charset="0"/>
              </a:rPr>
              <a:t>Teenagers were an important force in the 1950s</a:t>
            </a:r>
          </a:p>
        </p:txBody>
      </p:sp>
      <p:sp>
        <p:nvSpPr>
          <p:cNvPr id="32771" name="Rectangle 3"/>
          <p:cNvSpPr>
            <a:spLocks noChangeArrowheads="1"/>
          </p:cNvSpPr>
          <p:nvPr/>
        </p:nvSpPr>
        <p:spPr bwMode="auto">
          <a:xfrm>
            <a:off x="1828800" y="5832476"/>
            <a:ext cx="853440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lnSpc>
                <a:spcPct val="85000"/>
              </a:lnSpc>
              <a:spcBef>
                <a:spcPct val="30000"/>
              </a:spcBef>
              <a:defRPr/>
            </a:pPr>
            <a:r>
              <a:rPr lang="en-US" altLang="x-none" sz="3600"/>
              <a:t>Businesses targeted teenagers, selling billions of dollars of “cool” consumer goods</a:t>
            </a:r>
          </a:p>
        </p:txBody>
      </p:sp>
      <p:pic>
        <p:nvPicPr>
          <p:cNvPr id="62467" name="Picture 9" descr="learnthebop"/>
          <p:cNvPicPr>
            <a:picLocks noChangeAspect="1" noChangeArrowheads="1"/>
          </p:cNvPicPr>
          <p:nvPr/>
        </p:nvPicPr>
        <p:blipFill>
          <a:blip r:embed="rId3">
            <a:extLst>
              <a:ext uri="{28A0092B-C50C-407E-A947-70E740481C1C}">
                <a14:useLocalDpi xmlns:a14="http://schemas.microsoft.com/office/drawing/2010/main" val="0"/>
              </a:ext>
            </a:extLst>
          </a:blip>
          <a:srcRect l="3789" t="6863" r="7814" b="21568"/>
          <a:stretch>
            <a:fillRect/>
          </a:stretch>
        </p:blipFill>
        <p:spPr bwMode="auto">
          <a:xfrm>
            <a:off x="1524001" y="609600"/>
            <a:ext cx="4968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11" descr="[teen+twisters+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19200"/>
            <a:ext cx="41608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293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10"/>
          <p:cNvSpPr txBox="1">
            <a:spLocks noChangeArrowheads="1"/>
          </p:cNvSpPr>
          <p:nvPr/>
        </p:nvSpPr>
        <p:spPr bwMode="auto">
          <a:xfrm>
            <a:off x="1524000" y="15876"/>
            <a:ext cx="9144000" cy="113877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5000"/>
              </a:lnSpc>
              <a:spcBef>
                <a:spcPct val="50000"/>
              </a:spcBef>
              <a:defRPr/>
            </a:pPr>
            <a:r>
              <a:rPr lang="en-US" altLang="x-none" sz="4000"/>
              <a:t>Hollywood movies targeted teens &amp; made films about “juvenile delinquency”</a:t>
            </a:r>
          </a:p>
        </p:txBody>
      </p:sp>
      <p:pic>
        <p:nvPicPr>
          <p:cNvPr id="64514" name="Picture 14" descr="re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286000"/>
            <a:ext cx="3324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15" descr="Cool and the Crazy DVD movie"/>
          <p:cNvPicPr>
            <a:picLocks noChangeAspect="1" noChangeArrowheads="1"/>
          </p:cNvPicPr>
          <p:nvPr/>
        </p:nvPicPr>
        <p:blipFill>
          <a:blip r:embed="rId3">
            <a:extLst>
              <a:ext uri="{28A0092B-C50C-407E-A947-70E740481C1C}">
                <a14:useLocalDpi xmlns:a14="http://schemas.microsoft.com/office/drawing/2010/main" val="0"/>
              </a:ext>
            </a:extLst>
          </a:blip>
          <a:srcRect b="7042"/>
          <a:stretch>
            <a:fillRect/>
          </a:stretch>
        </p:blipFill>
        <p:spPr bwMode="auto">
          <a:xfrm>
            <a:off x="7759700" y="1371600"/>
            <a:ext cx="2908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pic>
        <p:nvPicPr>
          <p:cNvPr id="64516" name="Picture 16" descr="JD Juvenile Delinquent &amp; Bad Girl Movies! Teen Movies! Teen Gangs in Leather Jackets &amp; Duckta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28971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extLst>
      <p:ext uri="{BB962C8B-B14F-4D97-AF65-F5344CB8AC3E}">
        <p14:creationId xmlns:p14="http://schemas.microsoft.com/office/powerpoint/2010/main" val="122956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524000" y="0"/>
            <a:ext cx="9144000" cy="1828800"/>
          </a:xfrm>
        </p:spPr>
        <p:txBody>
          <a:bodyPr/>
          <a:lstStyle/>
          <a:p>
            <a:r>
              <a:rPr lang="en-US" altLang="x-none" sz="4000" b="1">
                <a:solidFill>
                  <a:schemeClr val="folHlink"/>
                </a:solidFill>
                <a:latin typeface="Calibri" charset="0"/>
              </a:rPr>
              <a:t>According to the video clip from </a:t>
            </a:r>
            <a:r>
              <a:rPr lang="en-US" altLang="x-none" sz="4000" b="1" i="1">
                <a:solidFill>
                  <a:schemeClr val="folHlink"/>
                </a:solidFill>
                <a:latin typeface="Calibri" charset="0"/>
              </a:rPr>
              <a:t>Leave it to Beaver</a:t>
            </a:r>
            <a:r>
              <a:rPr lang="en-US" altLang="x-none" sz="4000" b="1">
                <a:solidFill>
                  <a:schemeClr val="folHlink"/>
                </a:solidFill>
                <a:latin typeface="Calibri" charset="0"/>
              </a:rPr>
              <a:t>, what were the social expectations in the American household? </a:t>
            </a:r>
          </a:p>
        </p:txBody>
      </p:sp>
      <p:sp>
        <p:nvSpPr>
          <p:cNvPr id="65538" name="TextBox 1"/>
          <p:cNvSpPr txBox="1">
            <a:spLocks noChangeArrowheads="1"/>
          </p:cNvSpPr>
          <p:nvPr/>
        </p:nvSpPr>
        <p:spPr bwMode="auto">
          <a:xfrm>
            <a:off x="-1393825" y="26416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ndParaRPr>
          </a:p>
        </p:txBody>
      </p:sp>
      <p:sp>
        <p:nvSpPr>
          <p:cNvPr id="4" name="Rectangle 3"/>
          <p:cNvSpPr/>
          <p:nvPr/>
        </p:nvSpPr>
        <p:spPr>
          <a:xfrm>
            <a:off x="8518180" y="5960070"/>
            <a:ext cx="2008307"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1752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524000" y="0"/>
            <a:ext cx="9144000" cy="762000"/>
          </a:xfrm>
        </p:spPr>
        <p:txBody>
          <a:bodyPr/>
          <a:lstStyle/>
          <a:p>
            <a:r>
              <a:rPr lang="en-US" altLang="x-none" b="1"/>
              <a:t>The 1950s: Conformity </a:t>
            </a:r>
          </a:p>
        </p:txBody>
      </p:sp>
      <p:sp>
        <p:nvSpPr>
          <p:cNvPr id="67586" name="Rectangle 3"/>
          <p:cNvSpPr>
            <a:spLocks noGrp="1" noChangeArrowheads="1"/>
          </p:cNvSpPr>
          <p:nvPr>
            <p:ph type="body" idx="1"/>
          </p:nvPr>
        </p:nvSpPr>
        <p:spPr>
          <a:xfrm>
            <a:off x="1524000" y="685800"/>
            <a:ext cx="9144000" cy="6172200"/>
          </a:xfrm>
        </p:spPr>
        <p:txBody>
          <a:bodyPr/>
          <a:lstStyle/>
          <a:p>
            <a:pPr>
              <a:lnSpc>
                <a:spcPct val="90000"/>
              </a:lnSpc>
              <a:spcBef>
                <a:spcPct val="10000"/>
              </a:spcBef>
            </a:pPr>
            <a:r>
              <a:rPr lang="en-US" altLang="x-none" sz="3900"/>
              <a:t>TV, movies, &amp; advertising in the 1950s promoted conformity &amp; stereotypes</a:t>
            </a:r>
          </a:p>
        </p:txBody>
      </p:sp>
      <p:sp>
        <p:nvSpPr>
          <p:cNvPr id="34820" name="Text Box 7"/>
          <p:cNvSpPr txBox="1">
            <a:spLocks noChangeArrowheads="1"/>
          </p:cNvSpPr>
          <p:nvPr/>
        </p:nvSpPr>
        <p:spPr bwMode="auto">
          <a:xfrm>
            <a:off x="1524000" y="6248400"/>
            <a:ext cx="914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5000"/>
              </a:lnSpc>
              <a:spcBef>
                <a:spcPct val="50000"/>
              </a:spcBef>
              <a:defRPr/>
            </a:pPr>
            <a:r>
              <a:rPr lang="en-US" altLang="x-none" sz="3600"/>
              <a:t>The “ideal woman” was a housewife &amp; mother</a:t>
            </a:r>
          </a:p>
        </p:txBody>
      </p:sp>
      <p:pic>
        <p:nvPicPr>
          <p:cNvPr id="348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057400"/>
            <a:ext cx="2867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7589" name="Picture 14" descr="barbarabillings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6" y="1905001"/>
            <a:ext cx="34004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6" descr="1950sWomanInKitchen"/>
          <p:cNvPicPr>
            <a:picLocks noChangeAspect="1" noChangeArrowheads="1"/>
          </p:cNvPicPr>
          <p:nvPr/>
        </p:nvPicPr>
        <p:blipFill>
          <a:blip r:embed="rId5">
            <a:extLst>
              <a:ext uri="{28A0092B-C50C-407E-A947-70E740481C1C}">
                <a14:useLocalDpi xmlns:a14="http://schemas.microsoft.com/office/drawing/2010/main" val="0"/>
              </a:ext>
            </a:extLst>
          </a:blip>
          <a:srcRect l="12122" t="6557" r="10303" b="6557"/>
          <a:stretch>
            <a:fillRect/>
          </a:stretch>
        </p:blipFill>
        <p:spPr bwMode="auto">
          <a:xfrm>
            <a:off x="7937500" y="1981200"/>
            <a:ext cx="2806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2" name="Picture 20" descr="sexist-ad-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113" y="655639"/>
            <a:ext cx="8763000" cy="623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3" name="Picture 21" descr="sexist_old_a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50800"/>
            <a:ext cx="41973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054" name="Picture 22" descr="sexist-ad-3"/>
          <p:cNvPicPr>
            <a:picLocks noChangeAspect="1" noChangeArrowheads="1"/>
          </p:cNvPicPr>
          <p:nvPr/>
        </p:nvPicPr>
        <p:blipFill>
          <a:blip r:embed="rId8">
            <a:extLst>
              <a:ext uri="{28A0092B-C50C-407E-A947-70E740481C1C}">
                <a14:useLocalDpi xmlns:a14="http://schemas.microsoft.com/office/drawing/2010/main" val="0"/>
              </a:ext>
            </a:extLst>
          </a:blip>
          <a:srcRect r="4616"/>
          <a:stretch>
            <a:fillRect/>
          </a:stretch>
        </p:blipFill>
        <p:spPr bwMode="auto">
          <a:xfrm>
            <a:off x="5697538" y="0"/>
            <a:ext cx="495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088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56052"/>
                                        </p:tgtEl>
                                        <p:attrNameLst>
                                          <p:attrName>style.visibility</p:attrName>
                                        </p:attrNameLst>
                                      </p:cBhvr>
                                      <p:to>
                                        <p:strVal val="visible"/>
                                      </p:to>
                                    </p:set>
                                    <p:anim calcmode="lin" valueType="num">
                                      <p:cBhvr>
                                        <p:cTn id="7" dur="500" fill="hold"/>
                                        <p:tgtEl>
                                          <p:spTgt spid="556052"/>
                                        </p:tgtEl>
                                        <p:attrNameLst>
                                          <p:attrName>ppt_w</p:attrName>
                                        </p:attrNameLst>
                                      </p:cBhvr>
                                      <p:tavLst>
                                        <p:tav tm="0">
                                          <p:val>
                                            <p:fltVal val="0"/>
                                          </p:val>
                                        </p:tav>
                                        <p:tav tm="100000">
                                          <p:val>
                                            <p:strVal val="#ppt_w"/>
                                          </p:val>
                                        </p:tav>
                                      </p:tavLst>
                                    </p:anim>
                                    <p:anim calcmode="lin" valueType="num">
                                      <p:cBhvr>
                                        <p:cTn id="8" dur="500" fill="hold"/>
                                        <p:tgtEl>
                                          <p:spTgt spid="556052"/>
                                        </p:tgtEl>
                                        <p:attrNameLst>
                                          <p:attrName>ppt_h</p:attrName>
                                        </p:attrNameLst>
                                      </p:cBhvr>
                                      <p:tavLst>
                                        <p:tav tm="0">
                                          <p:val>
                                            <p:fltVal val="0"/>
                                          </p:val>
                                        </p:tav>
                                        <p:tav tm="100000">
                                          <p:val>
                                            <p:strVal val="#ppt_h"/>
                                          </p:val>
                                        </p:tav>
                                      </p:tavLst>
                                    </p:anim>
                                    <p:animEffect transition="in" filter="fade">
                                      <p:cBhvr>
                                        <p:cTn id="9" dur="500"/>
                                        <p:tgtEl>
                                          <p:spTgt spid="5560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56053"/>
                                        </p:tgtEl>
                                        <p:attrNameLst>
                                          <p:attrName>style.visibility</p:attrName>
                                        </p:attrNameLst>
                                      </p:cBhvr>
                                      <p:to>
                                        <p:strVal val="visible"/>
                                      </p:to>
                                    </p:set>
                                    <p:anim calcmode="lin" valueType="num">
                                      <p:cBhvr>
                                        <p:cTn id="14" dur="500" fill="hold"/>
                                        <p:tgtEl>
                                          <p:spTgt spid="556053"/>
                                        </p:tgtEl>
                                        <p:attrNameLst>
                                          <p:attrName>ppt_w</p:attrName>
                                        </p:attrNameLst>
                                      </p:cBhvr>
                                      <p:tavLst>
                                        <p:tav tm="0">
                                          <p:val>
                                            <p:fltVal val="0"/>
                                          </p:val>
                                        </p:tav>
                                        <p:tav tm="100000">
                                          <p:val>
                                            <p:strVal val="#ppt_w"/>
                                          </p:val>
                                        </p:tav>
                                      </p:tavLst>
                                    </p:anim>
                                    <p:anim calcmode="lin" valueType="num">
                                      <p:cBhvr>
                                        <p:cTn id="15" dur="500" fill="hold"/>
                                        <p:tgtEl>
                                          <p:spTgt spid="556053"/>
                                        </p:tgtEl>
                                        <p:attrNameLst>
                                          <p:attrName>ppt_h</p:attrName>
                                        </p:attrNameLst>
                                      </p:cBhvr>
                                      <p:tavLst>
                                        <p:tav tm="0">
                                          <p:val>
                                            <p:fltVal val="0"/>
                                          </p:val>
                                        </p:tav>
                                        <p:tav tm="100000">
                                          <p:val>
                                            <p:strVal val="#ppt_h"/>
                                          </p:val>
                                        </p:tav>
                                      </p:tavLst>
                                    </p:anim>
                                    <p:animEffect transition="in" filter="fade">
                                      <p:cBhvr>
                                        <p:cTn id="16" dur="500"/>
                                        <p:tgtEl>
                                          <p:spTgt spid="5560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56054"/>
                                        </p:tgtEl>
                                        <p:attrNameLst>
                                          <p:attrName>style.visibility</p:attrName>
                                        </p:attrNameLst>
                                      </p:cBhvr>
                                      <p:to>
                                        <p:strVal val="visible"/>
                                      </p:to>
                                    </p:set>
                                    <p:anim calcmode="lin" valueType="num">
                                      <p:cBhvr>
                                        <p:cTn id="21" dur="500" fill="hold"/>
                                        <p:tgtEl>
                                          <p:spTgt spid="556054"/>
                                        </p:tgtEl>
                                        <p:attrNameLst>
                                          <p:attrName>ppt_w</p:attrName>
                                        </p:attrNameLst>
                                      </p:cBhvr>
                                      <p:tavLst>
                                        <p:tav tm="0">
                                          <p:val>
                                            <p:fltVal val="0"/>
                                          </p:val>
                                        </p:tav>
                                        <p:tav tm="100000">
                                          <p:val>
                                            <p:strVal val="#ppt_w"/>
                                          </p:val>
                                        </p:tav>
                                      </p:tavLst>
                                    </p:anim>
                                    <p:anim calcmode="lin" valueType="num">
                                      <p:cBhvr>
                                        <p:cTn id="22" dur="500" fill="hold"/>
                                        <p:tgtEl>
                                          <p:spTgt spid="556054"/>
                                        </p:tgtEl>
                                        <p:attrNameLst>
                                          <p:attrName>ppt_h</p:attrName>
                                        </p:attrNameLst>
                                      </p:cBhvr>
                                      <p:tavLst>
                                        <p:tav tm="0">
                                          <p:val>
                                            <p:fltVal val="0"/>
                                          </p:val>
                                        </p:tav>
                                        <p:tav tm="100000">
                                          <p:val>
                                            <p:strVal val="#ppt_h"/>
                                          </p:val>
                                        </p:tav>
                                      </p:tavLst>
                                    </p:anim>
                                    <p:animEffect transition="in" filter="fade">
                                      <p:cBhvr>
                                        <p:cTn id="23" dur="500"/>
                                        <p:tgtEl>
                                          <p:spTgt spid="55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5" descr="GNP&amp;Wages_300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719389"/>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7" name="Picture 5" descr="Suburb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0"/>
            <a:ext cx="7162800" cy="6858000"/>
          </a:xfrm>
          <a:prstGeom prst="rect">
            <a:avLst/>
          </a:prstGeom>
          <a:ln>
            <a:noFill/>
          </a:ln>
          <a:effectLst>
            <a:softEdge rad="112500"/>
          </a:effectLst>
          <a:extLst>
            <a:ext uri="{909E8E84-426E-40dd-AFC4-6F175D3DCCD1}"/>
          </a:extLst>
        </p:spPr>
      </p:pic>
      <p:sp>
        <p:nvSpPr>
          <p:cNvPr id="2" name="TextBox 1"/>
          <p:cNvSpPr txBox="1"/>
          <p:nvPr/>
        </p:nvSpPr>
        <p:spPr>
          <a:xfrm>
            <a:off x="1828800" y="2590800"/>
            <a:ext cx="1676400" cy="1754188"/>
          </a:xfrm>
          <a:prstGeom prst="rect">
            <a:avLst/>
          </a:prstGeom>
          <a:solidFill>
            <a:schemeClr val="bg1">
              <a:lumMod val="85000"/>
            </a:schemeClr>
          </a:solidFill>
        </p:spPr>
        <p:txBody>
          <a:bodyPr>
            <a:spAutoFit/>
          </a:bodyPr>
          <a:lstStyle/>
          <a:p>
            <a:pPr algn="ctr">
              <a:defRPr/>
            </a:pPr>
            <a:r>
              <a:rPr lang="en-US" dirty="0"/>
              <a:t>Perhaps a more realistic portrait of a homemaker during the 1950s.</a:t>
            </a:r>
          </a:p>
        </p:txBody>
      </p:sp>
    </p:spTree>
    <p:extLst>
      <p:ext uri="{BB962C8B-B14F-4D97-AF65-F5344CB8AC3E}">
        <p14:creationId xmlns:p14="http://schemas.microsoft.com/office/powerpoint/2010/main" val="1593040705"/>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Screen Shot 2014-04-09 at 1.23.1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117013"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1"/>
          <p:cNvSpPr>
            <a:spLocks noChangeArrowheads="1"/>
          </p:cNvSpPr>
          <p:nvPr/>
        </p:nvSpPr>
        <p:spPr bwMode="auto">
          <a:xfrm>
            <a:off x="1524000" y="5867401"/>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spcBef>
                <a:spcPct val="0"/>
              </a:spcBef>
              <a:buClrTx/>
              <a:buFontTx/>
              <a:buNone/>
            </a:pPr>
            <a:r>
              <a:rPr kumimoji="0" lang="en-US" altLang="x-none" sz="1600">
                <a:latin typeface="Times New Roman" charset="0"/>
                <a:ea typeface="ＭＳ Ｐゴシック" charset="-128"/>
              </a:rPr>
              <a:t>As for the text itself, nobody has turned up the infamous textbook that supposedly included these ten steps. The list is often attributed to Helen B. Andelin's book Fascinating Womanhood, first published in 1963 to provide instruction in "The Art of Winning a Man's Complete Love," but no such list appears in that work. </a:t>
            </a:r>
          </a:p>
        </p:txBody>
      </p:sp>
    </p:spTree>
    <p:extLst>
      <p:ext uri="{BB962C8B-B14F-4D97-AF65-F5344CB8AC3E}">
        <p14:creationId xmlns:p14="http://schemas.microsoft.com/office/powerpoint/2010/main" val="1627213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524000" y="0"/>
            <a:ext cx="9144000" cy="762000"/>
          </a:xfrm>
        </p:spPr>
        <p:txBody>
          <a:bodyPr/>
          <a:lstStyle/>
          <a:p>
            <a:r>
              <a:rPr lang="en-US" altLang="x-none" b="1"/>
              <a:t>The 1950s: Conformity </a:t>
            </a:r>
          </a:p>
        </p:txBody>
      </p:sp>
      <p:sp>
        <p:nvSpPr>
          <p:cNvPr id="72706" name="Rectangle 3"/>
          <p:cNvSpPr>
            <a:spLocks noGrp="1" noChangeArrowheads="1"/>
          </p:cNvSpPr>
          <p:nvPr>
            <p:ph type="body" idx="1"/>
          </p:nvPr>
        </p:nvSpPr>
        <p:spPr>
          <a:xfrm>
            <a:off x="1524000" y="685800"/>
            <a:ext cx="9144000" cy="6172200"/>
          </a:xfrm>
        </p:spPr>
        <p:txBody>
          <a:bodyPr/>
          <a:lstStyle/>
          <a:p>
            <a:pPr>
              <a:lnSpc>
                <a:spcPct val="90000"/>
              </a:lnSpc>
              <a:spcBef>
                <a:spcPct val="10000"/>
              </a:spcBef>
            </a:pPr>
            <a:r>
              <a:rPr lang="en-US" altLang="x-none" sz="3900"/>
              <a:t>TV, movies, &amp; advertising in the 1950s promoted conformity &amp; stereotypes</a:t>
            </a:r>
          </a:p>
        </p:txBody>
      </p:sp>
      <p:sp>
        <p:nvSpPr>
          <p:cNvPr id="35844" name="Text Box 6"/>
          <p:cNvSpPr txBox="1">
            <a:spLocks noChangeArrowheads="1"/>
          </p:cNvSpPr>
          <p:nvPr/>
        </p:nvSpPr>
        <p:spPr bwMode="auto">
          <a:xfrm>
            <a:off x="1524000" y="6248400"/>
            <a:ext cx="9144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85000"/>
              </a:lnSpc>
              <a:spcBef>
                <a:spcPct val="50000"/>
              </a:spcBef>
              <a:defRPr/>
            </a:pPr>
            <a:r>
              <a:rPr lang="en-US" altLang="x-none" sz="3500" b="1" dirty="0"/>
              <a:t>The</a:t>
            </a:r>
            <a:r>
              <a:rPr lang="en-US" altLang="x-none" sz="3000" b="1" dirty="0"/>
              <a:t> </a:t>
            </a:r>
            <a:r>
              <a:rPr lang="en-US" altLang="x-none" sz="3500" b="1" dirty="0"/>
              <a:t>“ideal</a:t>
            </a:r>
            <a:r>
              <a:rPr lang="en-US" altLang="x-none" b="1" dirty="0"/>
              <a:t> </a:t>
            </a:r>
            <a:r>
              <a:rPr lang="en-US" altLang="x-none" sz="3500" b="1" dirty="0"/>
              <a:t>man”</a:t>
            </a:r>
            <a:r>
              <a:rPr lang="en-US" altLang="x-none" b="1" dirty="0"/>
              <a:t> </a:t>
            </a:r>
            <a:r>
              <a:rPr lang="en-US" altLang="x-none" sz="3500" b="1" dirty="0"/>
              <a:t>was</a:t>
            </a:r>
            <a:r>
              <a:rPr lang="en-US" altLang="x-none" b="1" dirty="0"/>
              <a:t> </a:t>
            </a:r>
            <a:r>
              <a:rPr lang="en-US" altLang="x-none" sz="3500" b="1" dirty="0"/>
              <a:t>provider</a:t>
            </a:r>
            <a:r>
              <a:rPr lang="en-US" altLang="x-none" b="1" dirty="0"/>
              <a:t> </a:t>
            </a:r>
            <a:r>
              <a:rPr lang="en-US" altLang="x-none" sz="3500" b="1" dirty="0"/>
              <a:t>&amp;</a:t>
            </a:r>
            <a:r>
              <a:rPr lang="en-US" altLang="x-none" b="1" dirty="0"/>
              <a:t> </a:t>
            </a:r>
            <a:r>
              <a:rPr lang="en-US" altLang="x-none" sz="3500" b="1" dirty="0"/>
              <a:t>boss</a:t>
            </a:r>
            <a:r>
              <a:rPr lang="en-US" altLang="x-none" b="1" dirty="0"/>
              <a:t> </a:t>
            </a:r>
            <a:r>
              <a:rPr lang="en-US" altLang="x-none" sz="3500" b="1" dirty="0"/>
              <a:t>of</a:t>
            </a:r>
            <a:r>
              <a:rPr lang="en-US" altLang="x-none" b="1" dirty="0"/>
              <a:t> </a:t>
            </a:r>
            <a:r>
              <a:rPr lang="en-US" altLang="x-none" sz="3500" b="1" dirty="0"/>
              <a:t>the</a:t>
            </a:r>
            <a:r>
              <a:rPr lang="en-US" altLang="x-none" b="1" dirty="0"/>
              <a:t> </a:t>
            </a:r>
            <a:r>
              <a:rPr lang="en-US" altLang="x-none" sz="3500" b="1" dirty="0"/>
              <a:t>house</a:t>
            </a:r>
          </a:p>
        </p:txBody>
      </p:sp>
      <p:pic>
        <p:nvPicPr>
          <p:cNvPr id="35845" name="Picture 13" descr="ManInGrayFlannelSuit"/>
          <p:cNvPicPr>
            <a:picLocks noChangeAspect="1" noChangeArrowheads="1"/>
          </p:cNvPicPr>
          <p:nvPr/>
        </p:nvPicPr>
        <p:blipFill>
          <a:blip r:embed="rId3">
            <a:extLst>
              <a:ext uri="{28A0092B-C50C-407E-A947-70E740481C1C}">
                <a14:useLocalDpi xmlns:a14="http://schemas.microsoft.com/office/drawing/2010/main" val="0"/>
              </a:ext>
            </a:extLst>
          </a:blip>
          <a:srcRect t="41487"/>
          <a:stretch>
            <a:fillRect/>
          </a:stretch>
        </p:blipFill>
        <p:spPr bwMode="auto">
          <a:xfrm>
            <a:off x="2133601" y="1905000"/>
            <a:ext cx="4010025" cy="421005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709" name="Picture 15" descr="FatherKnowsBest_S2"/>
          <p:cNvPicPr>
            <a:picLocks noChangeAspect="1" noChangeArrowheads="1"/>
          </p:cNvPicPr>
          <p:nvPr/>
        </p:nvPicPr>
        <p:blipFill>
          <a:blip r:embed="rId4">
            <a:extLst>
              <a:ext uri="{28A0092B-C50C-407E-A947-70E740481C1C}">
                <a14:useLocalDpi xmlns:a14="http://schemas.microsoft.com/office/drawing/2010/main" val="0"/>
              </a:ext>
            </a:extLst>
          </a:blip>
          <a:srcRect t="5971"/>
          <a:stretch>
            <a:fillRect/>
          </a:stretch>
        </p:blipFill>
        <p:spPr bwMode="auto">
          <a:xfrm>
            <a:off x="6705601" y="1828800"/>
            <a:ext cx="32496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238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0" y="0"/>
            <a:ext cx="9144000" cy="762000"/>
          </a:xfrm>
        </p:spPr>
        <p:txBody>
          <a:bodyPr/>
          <a:lstStyle/>
          <a:p>
            <a:r>
              <a:rPr lang="en-US" altLang="x-none" sz="4000" b="1"/>
              <a:t>The 1950s: Conformity </a:t>
            </a:r>
          </a:p>
        </p:txBody>
      </p:sp>
      <p:sp>
        <p:nvSpPr>
          <p:cNvPr id="74754" name="Rectangle 3"/>
          <p:cNvSpPr>
            <a:spLocks noGrp="1" noChangeArrowheads="1"/>
          </p:cNvSpPr>
          <p:nvPr>
            <p:ph type="body" idx="1"/>
          </p:nvPr>
        </p:nvSpPr>
        <p:spPr>
          <a:xfrm>
            <a:off x="1524000" y="685800"/>
            <a:ext cx="6642100" cy="6172200"/>
          </a:xfrm>
        </p:spPr>
        <p:txBody>
          <a:bodyPr/>
          <a:lstStyle/>
          <a:p>
            <a:pPr>
              <a:lnSpc>
                <a:spcPct val="95000"/>
              </a:lnSpc>
            </a:pPr>
            <a:r>
              <a:rPr lang="en-US" altLang="x-none"/>
              <a:t>The “beat movement” rejected conformity:</a:t>
            </a:r>
          </a:p>
          <a:p>
            <a:pPr lvl="1">
              <a:lnSpc>
                <a:spcPct val="95000"/>
              </a:lnSpc>
            </a:pPr>
            <a:r>
              <a:rPr lang="en-US" altLang="x-none" sz="2800"/>
              <a:t>“</a:t>
            </a:r>
            <a:r>
              <a:rPr lang="en-US" altLang="x-none" sz="2800" b="1" u="sng">
                <a:solidFill>
                  <a:srgbClr val="FF0000"/>
                </a:solidFill>
              </a:rPr>
              <a:t>Beatniks</a:t>
            </a:r>
            <a:r>
              <a:rPr lang="en-US" altLang="x-none" sz="2800"/>
              <a:t>” were </a:t>
            </a:r>
            <a:r>
              <a:rPr lang="en-US" altLang="x-none" sz="2800" b="1">
                <a:solidFill>
                  <a:srgbClr val="FF0000"/>
                </a:solidFill>
              </a:rPr>
              <a:t>artists &amp; writers who lived non-conformist lives</a:t>
            </a:r>
          </a:p>
          <a:p>
            <a:pPr lvl="1">
              <a:lnSpc>
                <a:spcPct val="95000"/>
              </a:lnSpc>
            </a:pPr>
            <a:r>
              <a:rPr lang="en-US" altLang="x-none"/>
              <a:t>Originated in Greenwich Village, NY</a:t>
            </a:r>
          </a:p>
          <a:p>
            <a:pPr lvl="1">
              <a:lnSpc>
                <a:spcPct val="95000"/>
              </a:lnSpc>
            </a:pPr>
            <a:r>
              <a:rPr lang="en-US" altLang="x-none"/>
              <a:t>Played off of the </a:t>
            </a:r>
            <a:r>
              <a:rPr lang="en-US" altLang="x-none" b="1" i="1"/>
              <a:t>Lost Generation </a:t>
            </a:r>
            <a:r>
              <a:rPr lang="en-US" altLang="x-none"/>
              <a:t>after WWI</a:t>
            </a:r>
            <a:r>
              <a:rPr lang="en-US" altLang="x-none" b="1"/>
              <a:t>                                             </a:t>
            </a:r>
            <a:endParaRPr lang="en-US" altLang="x-none"/>
          </a:p>
          <a:p>
            <a:pPr lvl="1">
              <a:lnSpc>
                <a:spcPct val="95000"/>
              </a:lnSpc>
            </a:pPr>
            <a:r>
              <a:rPr lang="en-US" altLang="x-none"/>
              <a:t>Rebelled against conformity (suburbs, consumer goods, </a:t>
            </a:r>
            <a:br>
              <a:rPr lang="en-US" altLang="x-none"/>
            </a:br>
            <a:r>
              <a:rPr lang="en-US" altLang="x-none"/>
              <a:t>&amp; “regular jobs”)</a:t>
            </a:r>
          </a:p>
          <a:p>
            <a:pPr lvl="1">
              <a:lnSpc>
                <a:spcPct val="95000"/>
              </a:lnSpc>
            </a:pPr>
            <a:r>
              <a:rPr lang="en-US" altLang="x-none"/>
              <a:t>Emphasized alcohol, drugs, sex, jazz, and a vagabond lifestyle</a:t>
            </a:r>
          </a:p>
          <a:p>
            <a:pPr lvl="1">
              <a:lnSpc>
                <a:spcPct val="95000"/>
              </a:lnSpc>
            </a:pPr>
            <a:r>
              <a:rPr lang="en-US" altLang="x-none"/>
              <a:t>Led by </a:t>
            </a:r>
            <a:r>
              <a:rPr lang="en-US" altLang="x-none" b="1">
                <a:solidFill>
                  <a:srgbClr val="FF0000"/>
                </a:solidFill>
              </a:rPr>
              <a:t>Jack Kerouac</a:t>
            </a:r>
            <a:r>
              <a:rPr lang="en-US" altLang="x-none"/>
              <a:t>, the beats </a:t>
            </a:r>
            <a:r>
              <a:rPr lang="en-US" altLang="x-none" b="1">
                <a:solidFill>
                  <a:srgbClr val="FF0000"/>
                </a:solidFill>
              </a:rPr>
              <a:t>inspired</a:t>
            </a:r>
            <a:r>
              <a:rPr lang="en-US" altLang="x-none" sz="1800" b="1">
                <a:solidFill>
                  <a:srgbClr val="FF0000"/>
                </a:solidFill>
              </a:rPr>
              <a:t> </a:t>
            </a:r>
            <a:r>
              <a:rPr lang="en-US" altLang="x-none" b="1">
                <a:solidFill>
                  <a:srgbClr val="FF0000"/>
                </a:solidFill>
              </a:rPr>
              <a:t>the</a:t>
            </a:r>
            <a:r>
              <a:rPr lang="en-US" altLang="x-none" sz="1800" b="1">
                <a:solidFill>
                  <a:srgbClr val="FF0000"/>
                </a:solidFill>
              </a:rPr>
              <a:t> </a:t>
            </a:r>
            <a:r>
              <a:rPr lang="en-US" altLang="x-none" b="1">
                <a:solidFill>
                  <a:srgbClr val="FF0000"/>
                </a:solidFill>
              </a:rPr>
              <a:t>“hippies”</a:t>
            </a:r>
            <a:r>
              <a:rPr lang="en-US" altLang="x-none" sz="1800" b="1">
                <a:solidFill>
                  <a:srgbClr val="FF0000"/>
                </a:solidFill>
              </a:rPr>
              <a:t> </a:t>
            </a:r>
            <a:r>
              <a:rPr lang="en-US" altLang="x-none" b="1">
                <a:solidFill>
                  <a:srgbClr val="FF0000"/>
                </a:solidFill>
              </a:rPr>
              <a:t>of</a:t>
            </a:r>
            <a:r>
              <a:rPr lang="en-US" altLang="x-none" sz="1800" b="1">
                <a:solidFill>
                  <a:srgbClr val="FF0000"/>
                </a:solidFill>
              </a:rPr>
              <a:t> </a:t>
            </a:r>
            <a:r>
              <a:rPr lang="en-US" altLang="x-none" b="1">
                <a:solidFill>
                  <a:srgbClr val="FF0000"/>
                </a:solidFill>
              </a:rPr>
              <a:t>the</a:t>
            </a:r>
            <a:r>
              <a:rPr lang="en-US" altLang="x-none" sz="1800" b="1">
                <a:solidFill>
                  <a:srgbClr val="FF0000"/>
                </a:solidFill>
              </a:rPr>
              <a:t> </a:t>
            </a:r>
            <a:r>
              <a:rPr lang="en-US" altLang="x-none" b="1">
                <a:solidFill>
                  <a:srgbClr val="FF0000"/>
                </a:solidFill>
              </a:rPr>
              <a:t>1960s</a:t>
            </a:r>
          </a:p>
        </p:txBody>
      </p:sp>
      <p:pic>
        <p:nvPicPr>
          <p:cNvPr id="74755" name="Picture 6" descr="jack_kerouac_2114480244"/>
          <p:cNvPicPr>
            <a:picLocks noChangeAspect="1" noChangeArrowheads="1"/>
          </p:cNvPicPr>
          <p:nvPr/>
        </p:nvPicPr>
        <p:blipFill>
          <a:blip r:embed="rId3">
            <a:extLst>
              <a:ext uri="{28A0092B-C50C-407E-A947-70E740481C1C}">
                <a14:useLocalDpi xmlns:a14="http://schemas.microsoft.com/office/drawing/2010/main" val="0"/>
              </a:ext>
            </a:extLst>
          </a:blip>
          <a:srcRect l="40106" t="13132" r="4279"/>
          <a:stretch>
            <a:fillRect/>
          </a:stretch>
        </p:blipFill>
        <p:spPr bwMode="auto">
          <a:xfrm>
            <a:off x="8763000" y="1077913"/>
            <a:ext cx="1676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9763" y="3594100"/>
            <a:ext cx="238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938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524000" y="0"/>
            <a:ext cx="9144000" cy="762000"/>
          </a:xfrm>
        </p:spPr>
        <p:txBody>
          <a:bodyPr/>
          <a:lstStyle/>
          <a:p>
            <a:r>
              <a:rPr lang="en-US" altLang="x-none" b="1"/>
              <a:t>The 1950s: Social Groups</a:t>
            </a:r>
          </a:p>
        </p:txBody>
      </p:sp>
      <p:sp>
        <p:nvSpPr>
          <p:cNvPr id="76802" name="Rectangle 3"/>
          <p:cNvSpPr>
            <a:spLocks noGrp="1" noChangeArrowheads="1"/>
          </p:cNvSpPr>
          <p:nvPr>
            <p:ph type="body" idx="1"/>
          </p:nvPr>
        </p:nvSpPr>
        <p:spPr>
          <a:xfrm>
            <a:off x="1524000" y="795338"/>
            <a:ext cx="9144000" cy="5867400"/>
          </a:xfrm>
        </p:spPr>
        <p:txBody>
          <a:bodyPr/>
          <a:lstStyle/>
          <a:p>
            <a:r>
              <a:rPr lang="en-US" altLang="x-none" sz="3900"/>
              <a:t>The 1950s had an important impact on women:</a:t>
            </a:r>
          </a:p>
          <a:p>
            <a:pPr lvl="1"/>
            <a:r>
              <a:rPr lang="en-US" altLang="x-none" sz="3900"/>
              <a:t>The media promoted women as mothers &amp; homemakers, but almost 40% of mothers had jobs</a:t>
            </a:r>
          </a:p>
          <a:p>
            <a:pPr lvl="1"/>
            <a:r>
              <a:rPr lang="en-US" altLang="x-none" sz="3900"/>
              <a:t>20%</a:t>
            </a:r>
            <a:r>
              <a:rPr lang="en-US" altLang="x-none" sz="3200"/>
              <a:t> </a:t>
            </a:r>
            <a:r>
              <a:rPr lang="en-US" altLang="x-none" sz="3900"/>
              <a:t>of</a:t>
            </a:r>
            <a:r>
              <a:rPr lang="en-US" altLang="x-none" sz="3200"/>
              <a:t> </a:t>
            </a:r>
            <a:r>
              <a:rPr lang="en-US" altLang="x-none" sz="3900"/>
              <a:t>suburban</a:t>
            </a:r>
            <a:r>
              <a:rPr lang="en-US" altLang="x-none" sz="3200"/>
              <a:t> </a:t>
            </a:r>
            <a:r>
              <a:rPr lang="en-US" altLang="x-none" sz="3900"/>
              <a:t>women</a:t>
            </a:r>
            <a:r>
              <a:rPr lang="en-US" altLang="x-none" sz="3200"/>
              <a:t> </a:t>
            </a:r>
            <a:r>
              <a:rPr lang="en-US" altLang="x-none" sz="3900"/>
              <a:t>reported being dissatisfied, isolated, bored</a:t>
            </a:r>
          </a:p>
          <a:p>
            <a:pPr lvl="1"/>
            <a:r>
              <a:rPr lang="en-US" altLang="x-none" sz="3900"/>
              <a:t>Working women were limited to nursing, teaching, clerical jobs </a:t>
            </a:r>
          </a:p>
        </p:txBody>
      </p:sp>
    </p:spTree>
    <p:extLst>
      <p:ext uri="{BB962C8B-B14F-4D97-AF65-F5344CB8AC3E}">
        <p14:creationId xmlns:p14="http://schemas.microsoft.com/office/powerpoint/2010/main" val="1247214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 descr="195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69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7" descr="1953-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300" y="0"/>
            <a:ext cx="47117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8"/>
          <p:cNvSpPr txBox="1">
            <a:spLocks noChangeArrowheads="1"/>
          </p:cNvSpPr>
          <p:nvPr/>
        </p:nvSpPr>
        <p:spPr bwMode="auto">
          <a:xfrm>
            <a:off x="2362200" y="6491288"/>
            <a:ext cx="23622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sz="1800" b="1">
                <a:solidFill>
                  <a:srgbClr val="FF0000"/>
                </a:solidFill>
                <a:latin typeface="Calibri" charset="0"/>
                <a:ea typeface="ＭＳ Ｐゴシック" charset="-128"/>
                <a:cs typeface="Arial" charset="0"/>
              </a:rPr>
              <a:t>1951 Ad</a:t>
            </a:r>
          </a:p>
        </p:txBody>
      </p:sp>
      <p:sp>
        <p:nvSpPr>
          <p:cNvPr id="77828" name="Text Box 9"/>
          <p:cNvSpPr txBox="1">
            <a:spLocks noChangeArrowheads="1"/>
          </p:cNvSpPr>
          <p:nvPr/>
        </p:nvSpPr>
        <p:spPr bwMode="auto">
          <a:xfrm>
            <a:off x="7010400" y="6491288"/>
            <a:ext cx="23622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sz="1800" b="1">
                <a:solidFill>
                  <a:srgbClr val="FF0000"/>
                </a:solidFill>
                <a:latin typeface="Calibri" charset="0"/>
                <a:ea typeface="ＭＳ Ｐゴシック" charset="-128"/>
                <a:cs typeface="Arial" charset="0"/>
              </a:rPr>
              <a:t>1953 Ad</a:t>
            </a:r>
          </a:p>
        </p:txBody>
      </p:sp>
    </p:spTree>
    <p:extLst>
      <p:ext uri="{BB962C8B-B14F-4D97-AF65-F5344CB8AC3E}">
        <p14:creationId xmlns:p14="http://schemas.microsoft.com/office/powerpoint/2010/main" val="342592821"/>
      </p:ext>
    </p:extLst>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524000" y="0"/>
            <a:ext cx="9144000" cy="685800"/>
          </a:xfrm>
        </p:spPr>
        <p:txBody>
          <a:bodyPr>
            <a:normAutofit fontScale="90000"/>
          </a:bodyPr>
          <a:lstStyle/>
          <a:p>
            <a:r>
              <a:rPr lang="en-US" altLang="x-none" b="1"/>
              <a:t>The 1950s: Social Groups</a:t>
            </a:r>
          </a:p>
        </p:txBody>
      </p:sp>
      <p:sp>
        <p:nvSpPr>
          <p:cNvPr id="78850" name="Rectangle 3"/>
          <p:cNvSpPr>
            <a:spLocks noGrp="1" noChangeArrowheads="1"/>
          </p:cNvSpPr>
          <p:nvPr>
            <p:ph type="body" idx="1"/>
          </p:nvPr>
        </p:nvSpPr>
        <p:spPr>
          <a:xfrm>
            <a:off x="1524000" y="685800"/>
            <a:ext cx="9144000" cy="6172200"/>
          </a:xfrm>
        </p:spPr>
        <p:txBody>
          <a:bodyPr/>
          <a:lstStyle/>
          <a:p>
            <a:r>
              <a:rPr lang="en-US" altLang="x-none" sz="3800"/>
              <a:t>African American civil rights leaders began to challenge segregation laws </a:t>
            </a:r>
          </a:p>
          <a:p>
            <a:pPr lvl="1"/>
            <a:r>
              <a:rPr lang="en-US" altLang="x-none" sz="3800"/>
              <a:t>In 1947, Jackie Robinson integrated professional baseball  </a:t>
            </a:r>
          </a:p>
          <a:p>
            <a:pPr lvl="1"/>
            <a:r>
              <a:rPr lang="en-US" altLang="x-none" sz="3800"/>
              <a:t>In 1954, in Brown v Board of Education, the Supreme Court integrated public schools</a:t>
            </a:r>
          </a:p>
          <a:p>
            <a:pPr lvl="1"/>
            <a:r>
              <a:rPr lang="en-US" altLang="x-none" sz="3800"/>
              <a:t>In 1955, Martin Luther King, Jr. emerged as the leader of the civil rights movement </a:t>
            </a:r>
          </a:p>
        </p:txBody>
      </p:sp>
    </p:spTree>
    <p:extLst>
      <p:ext uri="{BB962C8B-B14F-4D97-AF65-F5344CB8AC3E}">
        <p14:creationId xmlns:p14="http://schemas.microsoft.com/office/powerpoint/2010/main" val="553884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524000" y="0"/>
            <a:ext cx="9144000" cy="838200"/>
          </a:xfrm>
        </p:spPr>
        <p:txBody>
          <a:bodyPr/>
          <a:lstStyle/>
          <a:p>
            <a:r>
              <a:rPr lang="en-US" altLang="x-none" sz="4000">
                <a:latin typeface="Calibri" charset="0"/>
              </a:rPr>
              <a:t>The Beginning of Civil Rights in the 1950s</a:t>
            </a:r>
          </a:p>
        </p:txBody>
      </p:sp>
      <p:pic>
        <p:nvPicPr>
          <p:cNvPr id="625669" name="Picture 5" descr="BE048007"/>
          <p:cNvPicPr>
            <a:picLocks noChangeAspect="1" noChangeArrowheads="1"/>
          </p:cNvPicPr>
          <p:nvPr/>
        </p:nvPicPr>
        <p:blipFill>
          <a:blip r:embed="rId2">
            <a:extLst>
              <a:ext uri="{28A0092B-C50C-407E-A947-70E740481C1C}">
                <a14:useLocalDpi xmlns:a14="http://schemas.microsoft.com/office/drawing/2010/main" val="0"/>
              </a:ext>
            </a:extLst>
          </a:blip>
          <a:srcRect l="14287" t="14999" r="14044" b="6876"/>
          <a:stretch>
            <a:fillRect/>
          </a:stretch>
        </p:blipFill>
        <p:spPr bwMode="auto">
          <a:xfrm>
            <a:off x="2667000" y="820739"/>
            <a:ext cx="6934200" cy="6046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5670" name="Picture 6" descr="c?q=2bee3404d757043e_l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4" y="838200"/>
            <a:ext cx="4198937" cy="541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5672" name="Picture 8" descr="3241012"/>
          <p:cNvPicPr>
            <a:picLocks noChangeAspect="1" noChangeArrowheads="1"/>
          </p:cNvPicPr>
          <p:nvPr/>
        </p:nvPicPr>
        <p:blipFill>
          <a:blip r:embed="rId4">
            <a:extLst>
              <a:ext uri="{28A0092B-C50C-407E-A947-70E740481C1C}">
                <a14:useLocalDpi xmlns:a14="http://schemas.microsoft.com/office/drawing/2010/main" val="0"/>
              </a:ext>
            </a:extLst>
          </a:blip>
          <a:srcRect t="6805"/>
          <a:stretch>
            <a:fillRect/>
          </a:stretch>
        </p:blipFill>
        <p:spPr bwMode="auto">
          <a:xfrm>
            <a:off x="6408738" y="996950"/>
            <a:ext cx="4259262" cy="5861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6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625670"/>
                                        </p:tgtEl>
                                        <p:attrNameLst>
                                          <p:attrName>ppt_w</p:attrName>
                                        </p:attrNameLst>
                                      </p:cBhvr>
                                      <p:tavLst>
                                        <p:tav tm="0">
                                          <p:val>
                                            <p:strVal val="ppt_w"/>
                                          </p:val>
                                        </p:tav>
                                        <p:tav tm="100000">
                                          <p:val>
                                            <p:fltVal val="0"/>
                                          </p:val>
                                        </p:tav>
                                      </p:tavLst>
                                    </p:anim>
                                    <p:anim calcmode="lin" valueType="num">
                                      <p:cBhvr>
                                        <p:cTn id="7" dur="500"/>
                                        <p:tgtEl>
                                          <p:spTgt spid="625670"/>
                                        </p:tgtEl>
                                        <p:attrNameLst>
                                          <p:attrName>ppt_h</p:attrName>
                                        </p:attrNameLst>
                                      </p:cBhvr>
                                      <p:tavLst>
                                        <p:tav tm="0">
                                          <p:val>
                                            <p:strVal val="ppt_h"/>
                                          </p:val>
                                        </p:tav>
                                        <p:tav tm="100000">
                                          <p:val>
                                            <p:fltVal val="0"/>
                                          </p:val>
                                        </p:tav>
                                      </p:tavLst>
                                    </p:anim>
                                    <p:animEffect transition="out" filter="fade">
                                      <p:cBhvr>
                                        <p:cTn id="8" dur="500"/>
                                        <p:tgtEl>
                                          <p:spTgt spid="625670"/>
                                        </p:tgtEl>
                                      </p:cBhvr>
                                    </p:animEffect>
                                    <p:set>
                                      <p:cBhvr>
                                        <p:cTn id="9" dur="1" fill="hold">
                                          <p:stCondLst>
                                            <p:cond delay="499"/>
                                          </p:stCondLst>
                                        </p:cTn>
                                        <p:tgtEl>
                                          <p:spTgt spid="625670"/>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625669"/>
                                        </p:tgtEl>
                                        <p:attrNameLst>
                                          <p:attrName>style.visibility</p:attrName>
                                        </p:attrNameLst>
                                      </p:cBhvr>
                                      <p:to>
                                        <p:strVal val="visible"/>
                                      </p:to>
                                    </p:set>
                                    <p:anim calcmode="lin" valueType="num">
                                      <p:cBhvr>
                                        <p:cTn id="12" dur="500" fill="hold"/>
                                        <p:tgtEl>
                                          <p:spTgt spid="625669"/>
                                        </p:tgtEl>
                                        <p:attrNameLst>
                                          <p:attrName>ppt_w</p:attrName>
                                        </p:attrNameLst>
                                      </p:cBhvr>
                                      <p:tavLst>
                                        <p:tav tm="0">
                                          <p:val>
                                            <p:fltVal val="0"/>
                                          </p:val>
                                        </p:tav>
                                        <p:tav tm="100000">
                                          <p:val>
                                            <p:strVal val="#ppt_w"/>
                                          </p:val>
                                        </p:tav>
                                      </p:tavLst>
                                    </p:anim>
                                    <p:anim calcmode="lin" valueType="num">
                                      <p:cBhvr>
                                        <p:cTn id="13" dur="500" fill="hold"/>
                                        <p:tgtEl>
                                          <p:spTgt spid="625669"/>
                                        </p:tgtEl>
                                        <p:attrNameLst>
                                          <p:attrName>ppt_h</p:attrName>
                                        </p:attrNameLst>
                                      </p:cBhvr>
                                      <p:tavLst>
                                        <p:tav tm="0">
                                          <p:val>
                                            <p:fltVal val="0"/>
                                          </p:val>
                                        </p:tav>
                                        <p:tav tm="100000">
                                          <p:val>
                                            <p:strVal val="#ppt_h"/>
                                          </p:val>
                                        </p:tav>
                                      </p:tavLst>
                                    </p:anim>
                                    <p:animEffect transition="in" filter="fade">
                                      <p:cBhvr>
                                        <p:cTn id="14" dur="500"/>
                                        <p:tgtEl>
                                          <p:spTgt spid="6256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625669"/>
                                        </p:tgtEl>
                                        <p:attrNameLst>
                                          <p:attrName>ppt_w</p:attrName>
                                        </p:attrNameLst>
                                      </p:cBhvr>
                                      <p:tavLst>
                                        <p:tav tm="0">
                                          <p:val>
                                            <p:strVal val="ppt_w"/>
                                          </p:val>
                                        </p:tav>
                                        <p:tav tm="100000">
                                          <p:val>
                                            <p:fltVal val="0"/>
                                          </p:val>
                                        </p:tav>
                                      </p:tavLst>
                                    </p:anim>
                                    <p:anim calcmode="lin" valueType="num">
                                      <p:cBhvr>
                                        <p:cTn id="19" dur="500"/>
                                        <p:tgtEl>
                                          <p:spTgt spid="625669"/>
                                        </p:tgtEl>
                                        <p:attrNameLst>
                                          <p:attrName>ppt_h</p:attrName>
                                        </p:attrNameLst>
                                      </p:cBhvr>
                                      <p:tavLst>
                                        <p:tav tm="0">
                                          <p:val>
                                            <p:strVal val="ppt_h"/>
                                          </p:val>
                                        </p:tav>
                                        <p:tav tm="100000">
                                          <p:val>
                                            <p:fltVal val="0"/>
                                          </p:val>
                                        </p:tav>
                                      </p:tavLst>
                                    </p:anim>
                                    <p:animEffect transition="out" filter="fade">
                                      <p:cBhvr>
                                        <p:cTn id="20" dur="500"/>
                                        <p:tgtEl>
                                          <p:spTgt spid="625669"/>
                                        </p:tgtEl>
                                      </p:cBhvr>
                                    </p:animEffect>
                                    <p:set>
                                      <p:cBhvr>
                                        <p:cTn id="21" dur="1" fill="hold">
                                          <p:stCondLst>
                                            <p:cond delay="499"/>
                                          </p:stCondLst>
                                        </p:cTn>
                                        <p:tgtEl>
                                          <p:spTgt spid="625669"/>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625672"/>
                                        </p:tgtEl>
                                        <p:attrNameLst>
                                          <p:attrName>style.visibility</p:attrName>
                                        </p:attrNameLst>
                                      </p:cBhvr>
                                      <p:to>
                                        <p:strVal val="visible"/>
                                      </p:to>
                                    </p:set>
                                    <p:anim calcmode="lin" valueType="num">
                                      <p:cBhvr>
                                        <p:cTn id="24" dur="500" fill="hold"/>
                                        <p:tgtEl>
                                          <p:spTgt spid="625672"/>
                                        </p:tgtEl>
                                        <p:attrNameLst>
                                          <p:attrName>ppt_w</p:attrName>
                                        </p:attrNameLst>
                                      </p:cBhvr>
                                      <p:tavLst>
                                        <p:tav tm="0">
                                          <p:val>
                                            <p:fltVal val="0"/>
                                          </p:val>
                                        </p:tav>
                                        <p:tav tm="100000">
                                          <p:val>
                                            <p:strVal val="#ppt_w"/>
                                          </p:val>
                                        </p:tav>
                                      </p:tavLst>
                                    </p:anim>
                                    <p:anim calcmode="lin" valueType="num">
                                      <p:cBhvr>
                                        <p:cTn id="25" dur="500" fill="hold"/>
                                        <p:tgtEl>
                                          <p:spTgt spid="625672"/>
                                        </p:tgtEl>
                                        <p:attrNameLst>
                                          <p:attrName>ppt_h</p:attrName>
                                        </p:attrNameLst>
                                      </p:cBhvr>
                                      <p:tavLst>
                                        <p:tav tm="0">
                                          <p:val>
                                            <p:fltVal val="0"/>
                                          </p:val>
                                        </p:tav>
                                        <p:tav tm="100000">
                                          <p:val>
                                            <p:strVal val="#ppt_h"/>
                                          </p:val>
                                        </p:tav>
                                      </p:tavLst>
                                    </p:anim>
                                    <p:animEffect transition="in" filter="fade">
                                      <p:cBhvr>
                                        <p:cTn id="26" dur="500"/>
                                        <p:tgtEl>
                                          <p:spTgt spid="62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3078" t="26062" r="11954" b="12868"/>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a:spLocks noChangeArrowheads="1"/>
          </p:cNvSpPr>
          <p:nvPr/>
        </p:nvSpPr>
        <p:spPr bwMode="auto">
          <a:xfrm>
            <a:off x="4076700" y="2090739"/>
            <a:ext cx="4038600" cy="267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eaLnBrk="1" hangingPunct="1">
              <a:spcBef>
                <a:spcPct val="0"/>
              </a:spcBef>
              <a:buClrTx/>
              <a:buFontTx/>
              <a:buNone/>
            </a:pPr>
            <a:r>
              <a:rPr kumimoji="0" lang="en-US" altLang="x-none" sz="2400" b="1">
                <a:solidFill>
                  <a:srgbClr val="FF0000"/>
                </a:solidFill>
                <a:latin typeface="Calibri" charset="0"/>
                <a:ea typeface="ＭＳ Ｐゴシック" charset="-128"/>
              </a:rPr>
              <a:t>How does American society in the Affluent 1950s compare to American society in the Roaring 1920s after WWI?</a:t>
            </a:r>
          </a:p>
          <a:p>
            <a:pPr algn="ctr" eaLnBrk="1" hangingPunct="1">
              <a:spcBef>
                <a:spcPct val="0"/>
              </a:spcBef>
              <a:buClrTx/>
              <a:buFontTx/>
              <a:buNone/>
            </a:pPr>
            <a:endParaRPr kumimoji="0" lang="en-US" altLang="x-none" sz="2400" b="1">
              <a:solidFill>
                <a:srgbClr val="FF0000"/>
              </a:solidFill>
              <a:latin typeface="Calibri" charset="0"/>
              <a:ea typeface="ＭＳ Ｐゴシック" charset="-128"/>
            </a:endParaRPr>
          </a:p>
          <a:p>
            <a:pPr algn="ctr" eaLnBrk="1" hangingPunct="1">
              <a:spcBef>
                <a:spcPct val="0"/>
              </a:spcBef>
              <a:buClrTx/>
              <a:buFontTx/>
              <a:buNone/>
            </a:pPr>
            <a:r>
              <a:rPr kumimoji="0" lang="en-US" altLang="x-none" sz="2400" b="1">
                <a:solidFill>
                  <a:srgbClr val="FF0000"/>
                </a:solidFill>
                <a:latin typeface="Calibri" charset="0"/>
                <a:ea typeface="ＭＳ Ｐゴシック" charset="-128"/>
              </a:rPr>
              <a:t>Which society would YOU have rather lived in?</a:t>
            </a:r>
          </a:p>
        </p:txBody>
      </p:sp>
    </p:spTree>
    <p:extLst>
      <p:ext uri="{BB962C8B-B14F-4D97-AF65-F5344CB8AC3E}">
        <p14:creationId xmlns:p14="http://schemas.microsoft.com/office/powerpoint/2010/main" val="191858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981200" y="533400"/>
            <a:ext cx="8229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defRPr/>
            </a:pPr>
            <a:r>
              <a:rPr lang="en-US" kern="0" cap="small" dirty="0">
                <a:solidFill>
                  <a:srgbClr val="C00000"/>
                </a:solidFill>
                <a:effectLst>
                  <a:outerShdw blurRad="38100" dist="38100" dir="2700000" algn="tl">
                    <a:srgbClr val="000000">
                      <a:alpha val="43137"/>
                    </a:srgbClr>
                  </a:outerShdw>
                </a:effectLst>
              </a:rPr>
              <a:t>American Fear of Communism</a:t>
            </a:r>
          </a:p>
        </p:txBody>
      </p:sp>
      <p:sp>
        <p:nvSpPr>
          <p:cNvPr id="4" name="Content Placeholder 2"/>
          <p:cNvSpPr txBox="1">
            <a:spLocks/>
          </p:cNvSpPr>
          <p:nvPr/>
        </p:nvSpPr>
        <p:spPr>
          <a:xfrm>
            <a:off x="1676400" y="1600200"/>
            <a:ext cx="6032500" cy="4876800"/>
          </a:xfrm>
          <a:prstGeom prst="rect">
            <a:avLst/>
          </a:prstGeom>
        </p:spPr>
        <p:txBody>
          <a:bodyPr/>
          <a:lst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a:lstStyle>
          <a:p>
            <a:pPr>
              <a:defRPr/>
            </a:pPr>
            <a:r>
              <a:rPr lang="en-US" sz="3200" b="1" kern="0" dirty="0"/>
              <a:t>Why do you think America feared communism so much? (Take 1 minute and discuss with a partner)</a:t>
            </a:r>
          </a:p>
          <a:p>
            <a:pPr lvl="1">
              <a:defRPr/>
            </a:pPr>
            <a:r>
              <a:rPr lang="en-US" sz="2800" kern="0" dirty="0"/>
              <a:t>Communism opposed many American values and ideals</a:t>
            </a:r>
          </a:p>
          <a:p>
            <a:pPr lvl="2">
              <a:defRPr/>
            </a:pPr>
            <a:r>
              <a:rPr lang="en-US" sz="2400" kern="0" dirty="0"/>
              <a:t>Capitalism</a:t>
            </a:r>
          </a:p>
          <a:p>
            <a:pPr lvl="2">
              <a:defRPr/>
            </a:pPr>
            <a:r>
              <a:rPr lang="en-US" sz="2400" kern="0" dirty="0"/>
              <a:t>Private ownership of land and business</a:t>
            </a:r>
          </a:p>
          <a:p>
            <a:pPr lvl="2">
              <a:defRPr/>
            </a:pPr>
            <a:r>
              <a:rPr lang="en-US" sz="2400" kern="0" dirty="0"/>
              <a:t>First Amendment rights</a:t>
            </a:r>
          </a:p>
          <a:p>
            <a:pPr lvl="2">
              <a:defRPr/>
            </a:pPr>
            <a:r>
              <a:rPr lang="en-US" sz="2400" kern="0" dirty="0"/>
              <a:t>Leads to a </a:t>
            </a:r>
            <a:r>
              <a:rPr lang="en-US" sz="2400" b="1" kern="0" dirty="0">
                <a:solidFill>
                  <a:srgbClr val="FF0000"/>
                </a:solidFill>
              </a:rPr>
              <a:t>SECOND RED SCARE</a:t>
            </a:r>
            <a:endParaRPr lang="en-US" sz="2400" kern="0" dirty="0">
              <a:solidFill>
                <a:srgbClr val="FF0000"/>
              </a:solidFill>
            </a:endParaRPr>
          </a:p>
          <a:p>
            <a:pPr lvl="1">
              <a:defRPr/>
            </a:pPr>
            <a:endParaRPr lang="en-US" kern="0" dirty="0"/>
          </a:p>
        </p:txBody>
      </p:sp>
      <p:pic>
        <p:nvPicPr>
          <p:cNvPr id="5" name="Picture 2" descr="http://tps.govst.edu/projects/mduffy/images/Cold%20War/Cold%20War%201%2008/stalinism_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408" y="1828800"/>
            <a:ext cx="2958592"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76126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1" end="1"/>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2" end="2"/>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3" end="3"/>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0"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
                                            <p:txEl>
                                              <p:pRg st="4" end="4"/>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0"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xEl>
                                              <p:pRg st="5" end="5"/>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Home_Own&amp;Clothing_300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4406"/>
      </p:ext>
    </p:extLst>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cap="small" dirty="0">
                <a:effectLst>
                  <a:outerShdw blurRad="38100" dist="38100" dir="2700000" algn="tl">
                    <a:srgbClr val="000000">
                      <a:alpha val="43137"/>
                    </a:srgbClr>
                  </a:outerShdw>
                </a:effectLst>
              </a:rPr>
              <a:t>American Fear of Communism</a:t>
            </a:r>
            <a:endParaRPr lang="en-US" dirty="0"/>
          </a:p>
        </p:txBody>
      </p:sp>
      <p:pic>
        <p:nvPicPr>
          <p:cNvPr id="82946" name="Picture 2" descr="http://t1.gstatic.com/images?q=tbn:ANd9GcRC6gvLceTDFJ7UyREN7BweSR_F2vE8O-JAJAlgWO7D3d7iosZv:museumofrussianicons.org/files/4414/0475/2841/256px-Is_this_tomor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31925"/>
            <a:ext cx="35052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6" descr="http://img4.wikia.nocookie.net/__cb20080728131055/marveldatabase/images/2/28/Captain_America_Comics_Vol_1_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447800"/>
            <a:ext cx="3470275"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18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725"/>
            <a:ext cx="7772400" cy="1143000"/>
          </a:xfrm>
        </p:spPr>
        <p:txBody>
          <a:bodyPr>
            <a:normAutofit/>
          </a:bodyPr>
          <a:lstStyle/>
          <a:p>
            <a:pPr>
              <a:defRPr/>
            </a:pPr>
            <a:r>
              <a:rPr lang="en-US" sz="3600" cap="small" dirty="0">
                <a:effectLst>
                  <a:outerShdw blurRad="38100" dist="38100" dir="2700000" algn="tl">
                    <a:srgbClr val="000000">
                      <a:alpha val="43137"/>
                    </a:srgbClr>
                  </a:outerShdw>
                </a:effectLst>
              </a:rPr>
              <a:t>Atomic War Preparations</a:t>
            </a:r>
          </a:p>
        </p:txBody>
      </p:sp>
      <p:pic>
        <p:nvPicPr>
          <p:cNvPr id="22532" name="Picture 4" descr="http://www.archives.gov/exhibits/picturing_the_century/images/postwar_080_v125.jpg"/>
          <p:cNvPicPr>
            <a:picLocks noChangeAspect="1" noChangeArrowheads="1"/>
          </p:cNvPicPr>
          <p:nvPr/>
        </p:nvPicPr>
        <p:blipFill>
          <a:blip r:embed="rId2"/>
          <a:srcRect/>
          <a:stretch>
            <a:fillRect/>
          </a:stretch>
        </p:blipFill>
        <p:spPr bwMode="auto">
          <a:xfrm>
            <a:off x="1676400" y="1908429"/>
            <a:ext cx="5334000" cy="4222750"/>
          </a:xfrm>
          <a:prstGeom prst="rect">
            <a:avLst/>
          </a:prstGeom>
          <a:ln>
            <a:noFill/>
          </a:ln>
          <a:effectLst>
            <a:softEdge rad="112500"/>
          </a:effectLst>
        </p:spPr>
      </p:pic>
      <p:pic>
        <p:nvPicPr>
          <p:cNvPr id="120835" name="Picture 6" descr="http://geoff-hasler.com/wp-content/uploads/2009/12/FalloutShelterSig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4114800"/>
            <a:ext cx="18764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8" descr="http://johntranter.com/jt2005ny/px1/n1-fallout-shel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92150"/>
            <a:ext cx="26289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385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4876800" cy="990600"/>
          </a:xfrm>
        </p:spPr>
        <p:txBody>
          <a:bodyPr>
            <a:normAutofit/>
          </a:bodyPr>
          <a:lstStyle/>
          <a:p>
            <a:pPr>
              <a:defRPr/>
            </a:pPr>
            <a:r>
              <a:rPr lang="en-US" sz="3200" cap="small" dirty="0">
                <a:effectLst>
                  <a:outerShdw blurRad="38100" dist="38100" dir="2700000" algn="tl">
                    <a:srgbClr val="000000">
                      <a:alpha val="43137"/>
                    </a:srgbClr>
                  </a:outerShdw>
                </a:effectLst>
              </a:rPr>
              <a:t>Atomic War Preparations</a:t>
            </a:r>
          </a:p>
        </p:txBody>
      </p:sp>
      <p:pic>
        <p:nvPicPr>
          <p:cNvPr id="121858" name="Picture 2" descr="http://upload.wikimedia.org/wikipedia/commons/5/52/Ber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95325"/>
            <a:ext cx="3352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www.fototime.com/03C4113EE223C51/ori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22664"/>
            <a:ext cx="3352800" cy="28971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76" y="2209800"/>
            <a:ext cx="502126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866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8915400" cy="652463"/>
          </a:xfrm>
        </p:spPr>
        <p:txBody>
          <a:bodyPr/>
          <a:lstStyle/>
          <a:p>
            <a:pPr>
              <a:defRPr/>
            </a:pPr>
            <a:r>
              <a:rPr lang="en-US" sz="3600" cap="small" dirty="0">
                <a:effectLst>
                  <a:outerShdw blurRad="38100" dist="38100" dir="2700000" algn="tl">
                    <a:srgbClr val="000000">
                      <a:alpha val="43137"/>
                    </a:srgbClr>
                  </a:outerShdw>
                </a:effectLst>
              </a:rPr>
              <a:t>The Anti-Communist Campaign</a:t>
            </a:r>
          </a:p>
        </p:txBody>
      </p:sp>
      <p:sp>
        <p:nvSpPr>
          <p:cNvPr id="83970" name="Content Placeholder 2"/>
          <p:cNvSpPr>
            <a:spLocks noGrp="1"/>
          </p:cNvSpPr>
          <p:nvPr>
            <p:ph idx="1"/>
          </p:nvPr>
        </p:nvSpPr>
        <p:spPr>
          <a:xfrm>
            <a:off x="1520825" y="681038"/>
            <a:ext cx="5245100" cy="4876800"/>
          </a:xfrm>
        </p:spPr>
        <p:txBody>
          <a:bodyPr/>
          <a:lstStyle/>
          <a:p>
            <a:r>
              <a:rPr lang="en-US" altLang="x-none" b="1" u="sng">
                <a:solidFill>
                  <a:srgbClr val="FF0000"/>
                </a:solidFill>
              </a:rPr>
              <a:t>House Un-American Activities Committee (HUAC)</a:t>
            </a:r>
          </a:p>
          <a:p>
            <a:pPr lvl="1"/>
            <a:r>
              <a:rPr lang="en-US" altLang="x-none">
                <a:sym typeface="Wingdings" charset="2"/>
              </a:rPr>
              <a:t>An </a:t>
            </a:r>
            <a:r>
              <a:rPr lang="en-US" altLang="x-none" b="1">
                <a:solidFill>
                  <a:srgbClr val="FFFF00"/>
                </a:solidFill>
                <a:sym typeface="Wingdings" charset="2"/>
              </a:rPr>
              <a:t>investigative unit that looked into communist activities </a:t>
            </a:r>
            <a:r>
              <a:rPr lang="en-US" altLang="x-none">
                <a:sym typeface="Wingdings" charset="2"/>
              </a:rPr>
              <a:t>in the U.S. between 1938 &amp; 1975</a:t>
            </a:r>
          </a:p>
          <a:p>
            <a:pPr lvl="1"/>
            <a:r>
              <a:rPr lang="en-US" altLang="x-none">
                <a:sym typeface="Wingdings" charset="2"/>
              </a:rPr>
              <a:t>During the 1940s &amp; 1950s </a:t>
            </a:r>
            <a:r>
              <a:rPr lang="en-US" altLang="x-none" b="1">
                <a:solidFill>
                  <a:srgbClr val="FFFF00"/>
                </a:solidFill>
                <a:sym typeface="Wingdings" charset="2"/>
              </a:rPr>
              <a:t>many people in the movie industry were publicly investigated</a:t>
            </a:r>
          </a:p>
          <a:p>
            <a:pPr lvl="2"/>
            <a:r>
              <a:rPr lang="en-US" altLang="x-none">
                <a:sym typeface="Wingdings" charset="2"/>
              </a:rPr>
              <a:t>Charlie Chaplin was blacklisted and couldn’t work in American</a:t>
            </a:r>
            <a:endParaRPr lang="en-US" altLang="x-none"/>
          </a:p>
          <a:p>
            <a:pPr lvl="1"/>
            <a:endParaRPr lang="en-US" altLang="x-none"/>
          </a:p>
        </p:txBody>
      </p:sp>
      <p:pic>
        <p:nvPicPr>
          <p:cNvPr id="83971" name="Picture 6" descr="huac-1947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8" y="1355726"/>
            <a:ext cx="3797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54788" y="6142038"/>
            <a:ext cx="4038600" cy="646112"/>
          </a:xfrm>
          <a:prstGeom prst="rect">
            <a:avLst/>
          </a:prstGeom>
          <a:solidFill>
            <a:schemeClr val="accent1"/>
          </a:solidFill>
          <a:ln>
            <a:solidFill>
              <a:schemeClr val="accent4"/>
            </a:solidFill>
          </a:ln>
        </p:spPr>
        <p:txBody>
          <a:bodyPr>
            <a:spAutoFit/>
          </a:bodyPr>
          <a:lstStyle/>
          <a:p>
            <a:pPr algn="ctr">
              <a:defRPr/>
            </a:pPr>
            <a:r>
              <a:rPr lang="en-US" b="1" dirty="0">
                <a:solidFill>
                  <a:srgbClr val="FFFF00"/>
                </a:solidFill>
              </a:rPr>
              <a:t>What is the cartoonist’s message about HUAC?</a:t>
            </a:r>
          </a:p>
        </p:txBody>
      </p:sp>
      <p:sp>
        <p:nvSpPr>
          <p:cNvPr id="6" name="Rectangle 5"/>
          <p:cNvSpPr>
            <a:spLocks noChangeArrowheads="1"/>
          </p:cNvSpPr>
          <p:nvPr/>
        </p:nvSpPr>
        <p:spPr bwMode="auto">
          <a:xfrm>
            <a:off x="1520825" y="5846763"/>
            <a:ext cx="514985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chemeClr val="accent1"/>
              </a:buClr>
              <a:buFont typeface="Arial" charset="0"/>
              <a:buChar char="■"/>
              <a:defRPr kumimoji="1" sz="4000">
                <a:solidFill>
                  <a:schemeClr val="tx1"/>
                </a:solidFill>
                <a:latin typeface="Arial" charset="0"/>
              </a:defRPr>
            </a:lvl1pPr>
            <a:lvl2pPr>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marL="0" lvl="1" algn="ctr">
              <a:spcBef>
                <a:spcPct val="0"/>
              </a:spcBef>
              <a:buNone/>
            </a:pPr>
            <a:r>
              <a:rPr kumimoji="0" lang="en-US" altLang="x-none" sz="2400" b="1">
                <a:solidFill>
                  <a:srgbClr val="FF0000"/>
                </a:solidFill>
                <a:latin typeface="Calibri" charset="0"/>
                <a:ea typeface="ＭＳ Ｐゴシック" charset="-128"/>
              </a:rPr>
              <a:t>Loyalty Review Board: </a:t>
            </a:r>
            <a:r>
              <a:rPr kumimoji="0" lang="en-US" altLang="x-none" sz="2400">
                <a:latin typeface="Times New Roman" charset="0"/>
                <a:ea typeface="ＭＳ Ｐゴシック" charset="-128"/>
              </a:rPr>
              <a:t>fired gov’t workers for “reasonable doubt”</a:t>
            </a:r>
          </a:p>
        </p:txBody>
      </p:sp>
    </p:spTree>
    <p:extLst>
      <p:ext uri="{BB962C8B-B14F-4D97-AF65-F5344CB8AC3E}">
        <p14:creationId xmlns:p14="http://schemas.microsoft.com/office/powerpoint/2010/main" val="92187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09600"/>
          </a:xfrm>
        </p:spPr>
        <p:txBody>
          <a:bodyPr/>
          <a:lstStyle/>
          <a:p>
            <a:pPr>
              <a:defRPr/>
            </a:pPr>
            <a:r>
              <a:rPr lang="en-US" sz="3200" cap="small" dirty="0">
                <a:effectLst>
                  <a:outerShdw blurRad="38100" dist="38100" dir="2700000" algn="tl">
                    <a:srgbClr val="000000">
                      <a:alpha val="43137"/>
                    </a:srgbClr>
                  </a:outerShdw>
                </a:effectLst>
              </a:rPr>
              <a:t>The Anti-Communist Campaign</a:t>
            </a:r>
            <a:endParaRPr lang="en-US" sz="3200" dirty="0"/>
          </a:p>
        </p:txBody>
      </p:sp>
      <p:sp>
        <p:nvSpPr>
          <p:cNvPr id="84994" name="Content Placeholder 2"/>
          <p:cNvSpPr>
            <a:spLocks noGrp="1"/>
          </p:cNvSpPr>
          <p:nvPr>
            <p:ph idx="1"/>
          </p:nvPr>
        </p:nvSpPr>
        <p:spPr>
          <a:xfrm>
            <a:off x="1512887" y="838200"/>
            <a:ext cx="6016626" cy="4876800"/>
          </a:xfrm>
        </p:spPr>
        <p:txBody>
          <a:bodyPr/>
          <a:lstStyle/>
          <a:p>
            <a:r>
              <a:rPr lang="en-US" altLang="x-none" sz="2300" b="1" u="sng">
                <a:solidFill>
                  <a:srgbClr val="FF0000"/>
                </a:solidFill>
              </a:rPr>
              <a:t>The Rosenberg Trial</a:t>
            </a:r>
          </a:p>
          <a:p>
            <a:pPr lvl="1"/>
            <a:r>
              <a:rPr lang="en-US" altLang="x-none" sz="2300"/>
              <a:t>A working class </a:t>
            </a:r>
            <a:r>
              <a:rPr lang="en-US" altLang="x-none" sz="2300" b="1">
                <a:solidFill>
                  <a:srgbClr val="FF0000"/>
                </a:solidFill>
              </a:rPr>
              <a:t>Jewish couple (Julius and Ethel) </a:t>
            </a:r>
            <a:r>
              <a:rPr lang="en-US" altLang="x-none" sz="2300"/>
              <a:t>from New York City were </a:t>
            </a:r>
            <a:r>
              <a:rPr lang="en-US" altLang="x-none" sz="2300" b="1">
                <a:solidFill>
                  <a:srgbClr val="FF0000"/>
                </a:solidFill>
              </a:rPr>
              <a:t>convicted of conspiracy to pass secrets pertaining to the atomic bomb to Soviet agents during World War II</a:t>
            </a:r>
          </a:p>
          <a:p>
            <a:pPr lvl="1"/>
            <a:r>
              <a:rPr lang="en-US" altLang="x-none" sz="2300"/>
              <a:t>The evidence was classified government documents and chief accuser was Ethel Rosenberg's brother</a:t>
            </a:r>
          </a:p>
          <a:p>
            <a:pPr lvl="1"/>
            <a:r>
              <a:rPr lang="en-US" altLang="x-none" sz="2300"/>
              <a:t>They were </a:t>
            </a:r>
            <a:r>
              <a:rPr lang="en-US" altLang="x-none" sz="2300" b="1">
                <a:solidFill>
                  <a:srgbClr val="FFFF00"/>
                </a:solidFill>
              </a:rPr>
              <a:t>executed despite murky evidence against them both</a:t>
            </a:r>
          </a:p>
          <a:p>
            <a:pPr lvl="1"/>
            <a:r>
              <a:rPr lang="en-US" altLang="x-none" sz="2300"/>
              <a:t>Reinforced the belief that Soviet spies were lurking in the U.S.</a:t>
            </a:r>
          </a:p>
        </p:txBody>
      </p:sp>
      <p:pic>
        <p:nvPicPr>
          <p:cNvPr id="6146" name="Picture 2" descr="https://s-media-cache-ak0.pinimg.com/736x/bb/d8/5a/bbd85a244a8e296652660c8ead84b6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930" y="609600"/>
            <a:ext cx="2949070" cy="43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49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8426" y="4102100"/>
            <a:ext cx="29495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617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524000" y="0"/>
            <a:ext cx="8915400" cy="1143000"/>
          </a:xfrm>
        </p:spPr>
        <p:txBody>
          <a:bodyPr/>
          <a:lstStyle/>
          <a:p>
            <a:r>
              <a:rPr lang="en-US" altLang="x-none" b="1"/>
              <a:t>McCarthyism in Action</a:t>
            </a:r>
          </a:p>
        </p:txBody>
      </p:sp>
      <p:sp>
        <p:nvSpPr>
          <p:cNvPr id="152579" name="Rectangle 3"/>
          <p:cNvSpPr>
            <a:spLocks noGrp="1" noChangeArrowheads="1"/>
          </p:cNvSpPr>
          <p:nvPr>
            <p:ph type="body" idx="1"/>
          </p:nvPr>
        </p:nvSpPr>
        <p:spPr>
          <a:xfrm>
            <a:off x="1524000" y="1143000"/>
            <a:ext cx="9144000" cy="4400550"/>
          </a:xfrm>
        </p:spPr>
        <p:txBody>
          <a:bodyPr/>
          <a:lstStyle/>
          <a:p>
            <a:pPr>
              <a:defRPr/>
            </a:pPr>
            <a:r>
              <a:rPr lang="en-US" dirty="0" smtClean="0"/>
              <a:t>In 1950 </a:t>
            </a:r>
            <a:r>
              <a:rPr lang="en-US" b="1" dirty="0" smtClean="0">
                <a:solidFill>
                  <a:srgbClr val="FF0000"/>
                </a:solidFill>
              </a:rPr>
              <a:t>Joseph McCarthy (R-WI) accused 205 State </a:t>
            </a:r>
            <a:r>
              <a:rPr lang="en-US" b="1" dirty="0" err="1" smtClean="0">
                <a:solidFill>
                  <a:srgbClr val="FF0000"/>
                </a:solidFill>
              </a:rPr>
              <a:t>Dept</a:t>
            </a:r>
            <a:r>
              <a:rPr lang="en-US" b="1" dirty="0" smtClean="0">
                <a:solidFill>
                  <a:srgbClr val="FF0000"/>
                </a:solidFill>
              </a:rPr>
              <a:t> workers of being Communists; Began a 4½ year attack on “Communists” </a:t>
            </a:r>
          </a:p>
          <a:p>
            <a:pPr>
              <a:defRPr/>
            </a:pPr>
            <a:r>
              <a:rPr lang="en-US" b="1" u="sng" dirty="0" smtClean="0">
                <a:solidFill>
                  <a:srgbClr val="FF0000"/>
                </a:solidFill>
                <a:effectLst>
                  <a:outerShdw blurRad="38100" dist="38100" dir="2700000" algn="tl">
                    <a:srgbClr val="C0C0C0"/>
                  </a:outerShdw>
                </a:effectLst>
              </a:rPr>
              <a:t>McCarthyism</a:t>
            </a:r>
            <a:r>
              <a:rPr lang="en-US" dirty="0" smtClean="0">
                <a:solidFill>
                  <a:srgbClr val="FF0000"/>
                </a:solidFill>
              </a:rPr>
              <a:t> </a:t>
            </a:r>
            <a:r>
              <a:rPr lang="en-US" dirty="0" smtClean="0"/>
              <a:t>was popular because it offered an easy solution to the Cold War: defeat the enemy at home &amp; avoid costly, entangling policies abroad</a:t>
            </a:r>
          </a:p>
        </p:txBody>
      </p:sp>
      <p:pic>
        <p:nvPicPr>
          <p:cNvPr id="152583" name="Picture 7" descr="mccarthyandle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93914"/>
            <a:ext cx="5372100" cy="3849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2584" name="AutoShape 8"/>
          <p:cNvSpPr>
            <a:spLocks noChangeArrowheads="1"/>
          </p:cNvSpPr>
          <p:nvPr/>
        </p:nvSpPr>
        <p:spPr bwMode="auto">
          <a:xfrm>
            <a:off x="2895600" y="4743450"/>
            <a:ext cx="6515100" cy="1200150"/>
          </a:xfrm>
          <a:prstGeom prst="wedgeRectCallout">
            <a:avLst>
              <a:gd name="adj1" fmla="val 1792"/>
              <a:gd name="adj2" fmla="val -14910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defRPr/>
            </a:pPr>
            <a:r>
              <a:rPr lang="en-US" altLang="x-none" sz="2700"/>
              <a:t>McCarthy failed to find a single confirmed Communist in the U.S. gov’t &amp; never had more than 50% approval rating among voters</a:t>
            </a:r>
          </a:p>
        </p:txBody>
      </p:sp>
    </p:spTree>
    <p:extLst>
      <p:ext uri="{BB962C8B-B14F-4D97-AF65-F5344CB8AC3E}">
        <p14:creationId xmlns:p14="http://schemas.microsoft.com/office/powerpoint/2010/main" val="212392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fltVal val="0"/>
                                          </p:val>
                                        </p:tav>
                                        <p:tav tm="100000">
                                          <p:val>
                                            <p:strVal val="#ppt_h"/>
                                          </p:val>
                                        </p:tav>
                                      </p:tavLst>
                                    </p:anim>
                                    <p:animEffect transition="in" filter="fade">
                                      <p:cBhvr>
                                        <p:cTn id="9" dur="500"/>
                                        <p:tgtEl>
                                          <p:spTgt spid="15258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2584"/>
                                        </p:tgtEl>
                                        <p:attrNameLst>
                                          <p:attrName>style.visibility</p:attrName>
                                        </p:attrNameLst>
                                      </p:cBhvr>
                                      <p:to>
                                        <p:strVal val="visible"/>
                                      </p:to>
                                    </p:set>
                                    <p:anim calcmode="lin" valueType="num">
                                      <p:cBhvr>
                                        <p:cTn id="13" dur="500" fill="hold"/>
                                        <p:tgtEl>
                                          <p:spTgt spid="152584"/>
                                        </p:tgtEl>
                                        <p:attrNameLst>
                                          <p:attrName>ppt_w</p:attrName>
                                        </p:attrNameLst>
                                      </p:cBhvr>
                                      <p:tavLst>
                                        <p:tav tm="0">
                                          <p:val>
                                            <p:fltVal val="0"/>
                                          </p:val>
                                        </p:tav>
                                        <p:tav tm="100000">
                                          <p:val>
                                            <p:strVal val="#ppt_w"/>
                                          </p:val>
                                        </p:tav>
                                      </p:tavLst>
                                    </p:anim>
                                    <p:anim calcmode="lin" valueType="num">
                                      <p:cBhvr>
                                        <p:cTn id="14" dur="500" fill="hold"/>
                                        <p:tgtEl>
                                          <p:spTgt spid="152584"/>
                                        </p:tgtEl>
                                        <p:attrNameLst>
                                          <p:attrName>ppt_h</p:attrName>
                                        </p:attrNameLst>
                                      </p:cBhvr>
                                      <p:tavLst>
                                        <p:tav tm="0">
                                          <p:val>
                                            <p:fltVal val="0"/>
                                          </p:val>
                                        </p:tav>
                                        <p:tav tm="100000">
                                          <p:val>
                                            <p:strVal val="#ppt_h"/>
                                          </p:val>
                                        </p:tav>
                                      </p:tavLst>
                                    </p:anim>
                                    <p:animEffect transition="in" filter="fade">
                                      <p:cBhvr>
                                        <p:cTn id="15" dur="500"/>
                                        <p:tgtEl>
                                          <p:spTgt spid="152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524000" y="0"/>
            <a:ext cx="9144000" cy="838200"/>
          </a:xfrm>
        </p:spPr>
        <p:txBody>
          <a:bodyPr/>
          <a:lstStyle/>
          <a:p>
            <a:r>
              <a:rPr lang="en-US" altLang="x-none" b="1"/>
              <a:t>The 1950s: Consumerism </a:t>
            </a:r>
          </a:p>
        </p:txBody>
      </p:sp>
      <p:sp>
        <p:nvSpPr>
          <p:cNvPr id="21506" name="Rectangle 3"/>
          <p:cNvSpPr>
            <a:spLocks noGrp="1" noChangeArrowheads="1"/>
          </p:cNvSpPr>
          <p:nvPr>
            <p:ph type="body" idx="1"/>
          </p:nvPr>
        </p:nvSpPr>
        <p:spPr>
          <a:xfrm>
            <a:off x="1524000" y="838200"/>
            <a:ext cx="5715000" cy="4953000"/>
          </a:xfrm>
        </p:spPr>
        <p:txBody>
          <a:bodyPr/>
          <a:lstStyle/>
          <a:p>
            <a:pPr>
              <a:lnSpc>
                <a:spcPct val="95000"/>
              </a:lnSpc>
              <a:spcBef>
                <a:spcPct val="10000"/>
              </a:spcBef>
            </a:pPr>
            <a:r>
              <a:rPr lang="en-US" altLang="x-none" sz="2600" b="1" u="sng">
                <a:solidFill>
                  <a:srgbClr val="FF0000"/>
                </a:solidFill>
              </a:rPr>
              <a:t>Consumerism</a:t>
            </a:r>
            <a:r>
              <a:rPr lang="en-US" altLang="x-none" sz="2600">
                <a:solidFill>
                  <a:srgbClr val="FF0000"/>
                </a:solidFill>
              </a:rPr>
              <a:t> </a:t>
            </a:r>
            <a:r>
              <a:rPr lang="en-US" altLang="x-none" sz="2600"/>
              <a:t>returned in the 1950s</a:t>
            </a:r>
          </a:p>
          <a:p>
            <a:pPr lvl="1">
              <a:lnSpc>
                <a:spcPct val="95000"/>
              </a:lnSpc>
              <a:spcBef>
                <a:spcPct val="10000"/>
              </a:spcBef>
            </a:pPr>
            <a:r>
              <a:rPr lang="en-US" altLang="x-none" sz="2600"/>
              <a:t>People rushed to buy new goods like TVs &amp; hi-fi record players</a:t>
            </a:r>
          </a:p>
          <a:p>
            <a:pPr lvl="1">
              <a:lnSpc>
                <a:spcPct val="95000"/>
              </a:lnSpc>
              <a:spcBef>
                <a:spcPct val="10000"/>
              </a:spcBef>
            </a:pPr>
            <a:r>
              <a:rPr lang="en-US" altLang="x-none" sz="2600"/>
              <a:t>Credit became available (The 1</a:t>
            </a:r>
            <a:r>
              <a:rPr lang="en-US" altLang="x-none" sz="2600" baseline="30000"/>
              <a:t>st</a:t>
            </a:r>
            <a:r>
              <a:rPr lang="en-US" altLang="x-none" sz="2600"/>
              <a:t> credit card was created in 1950) </a:t>
            </a:r>
          </a:p>
          <a:p>
            <a:pPr lvl="1">
              <a:lnSpc>
                <a:spcPct val="95000"/>
              </a:lnSpc>
              <a:spcBef>
                <a:spcPct val="10000"/>
              </a:spcBef>
            </a:pPr>
            <a:r>
              <a:rPr lang="en-US" altLang="x-none" sz="2600"/>
              <a:t>Advertisers used newspaper ads, radio, &amp; new TV commercials to market goods to Americans</a:t>
            </a:r>
          </a:p>
          <a:p>
            <a:pPr lvl="1">
              <a:lnSpc>
                <a:spcPct val="95000"/>
              </a:lnSpc>
              <a:spcBef>
                <a:spcPct val="10000"/>
              </a:spcBef>
            </a:pPr>
            <a:r>
              <a:rPr lang="en-US" altLang="x-none" sz="2600"/>
              <a:t>Franchises offered people across the country the same products </a:t>
            </a:r>
          </a:p>
        </p:txBody>
      </p:sp>
      <p:sp>
        <p:nvSpPr>
          <p:cNvPr id="384004" name="AutoShape 4"/>
          <p:cNvSpPr>
            <a:spLocks noChangeArrowheads="1"/>
          </p:cNvSpPr>
          <p:nvPr/>
        </p:nvSpPr>
        <p:spPr bwMode="auto">
          <a:xfrm>
            <a:off x="1981200" y="1828800"/>
            <a:ext cx="4648200" cy="1676400"/>
          </a:xfrm>
          <a:prstGeom prst="wedgeRectCallout">
            <a:avLst>
              <a:gd name="adj1" fmla="val 6381"/>
              <a:gd name="adj2" fmla="val -83672"/>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lnSpc>
                <a:spcPct val="95000"/>
              </a:lnSpc>
              <a:spcBef>
                <a:spcPct val="15000"/>
              </a:spcBef>
              <a:buFont typeface="Arial" charset="0"/>
              <a:buNone/>
              <a:defRPr/>
            </a:pPr>
            <a:r>
              <a:rPr kumimoji="1" lang="en-US" altLang="x-none" sz="2800" dirty="0"/>
              <a:t>For the 1st time since the 1920s, Americans had access to cheap electrical appliances &amp; cars</a:t>
            </a:r>
            <a:endParaRPr lang="en-US" altLang="x-none" sz="2800" dirty="0"/>
          </a:p>
        </p:txBody>
      </p:sp>
      <p:sp>
        <p:nvSpPr>
          <p:cNvPr id="2" name="Rectangle 1"/>
          <p:cNvSpPr/>
          <p:nvPr/>
        </p:nvSpPr>
        <p:spPr>
          <a:xfrm>
            <a:off x="7868203" y="3332843"/>
            <a:ext cx="235928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1950s TV commercials</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76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4004"/>
                                        </p:tgtEl>
                                        <p:attrNameLst>
                                          <p:attrName>style.visibility</p:attrName>
                                        </p:attrNameLst>
                                      </p:cBhvr>
                                      <p:to>
                                        <p:strVal val="visible"/>
                                      </p:to>
                                    </p:set>
                                    <p:anim calcmode="lin" valueType="num">
                                      <p:cBhvr>
                                        <p:cTn id="7" dur="500" fill="hold"/>
                                        <p:tgtEl>
                                          <p:spTgt spid="384004"/>
                                        </p:tgtEl>
                                        <p:attrNameLst>
                                          <p:attrName>ppt_w</p:attrName>
                                        </p:attrNameLst>
                                      </p:cBhvr>
                                      <p:tavLst>
                                        <p:tav tm="0">
                                          <p:val>
                                            <p:fltVal val="0"/>
                                          </p:val>
                                        </p:tav>
                                        <p:tav tm="100000">
                                          <p:val>
                                            <p:strVal val="#ppt_w"/>
                                          </p:val>
                                        </p:tav>
                                      </p:tavLst>
                                    </p:anim>
                                    <p:anim calcmode="lin" valueType="num">
                                      <p:cBhvr>
                                        <p:cTn id="8" dur="500" fill="hold"/>
                                        <p:tgtEl>
                                          <p:spTgt spid="384004"/>
                                        </p:tgtEl>
                                        <p:attrNameLst>
                                          <p:attrName>ppt_h</p:attrName>
                                        </p:attrNameLst>
                                      </p:cBhvr>
                                      <p:tavLst>
                                        <p:tav tm="0">
                                          <p:val>
                                            <p:fltVal val="0"/>
                                          </p:val>
                                        </p:tav>
                                        <p:tav tm="100000">
                                          <p:val>
                                            <p:strVal val="#ppt_h"/>
                                          </p:val>
                                        </p:tav>
                                      </p:tavLst>
                                    </p:anim>
                                    <p:animEffect transition="in" filter="fade">
                                      <p:cBhvr>
                                        <p:cTn id="9" dur="500"/>
                                        <p:tgtEl>
                                          <p:spTgt spid="3840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childTnLst>
                                    <p:animEffect transition="out" filter="blinds(horizontal)">
                                      <p:cBhvr>
                                        <p:cTn id="13" dur="500"/>
                                        <p:tgtEl>
                                          <p:spTgt spid="384004"/>
                                        </p:tgtEl>
                                      </p:cBhvr>
                                    </p:animEffect>
                                    <p:set>
                                      <p:cBhvr>
                                        <p:cTn id="14" dur="1" fill="hold">
                                          <p:stCondLst>
                                            <p:cond delay="499"/>
                                          </p:stCondLst>
                                        </p:cTn>
                                        <p:tgtEl>
                                          <p:spTgt spid="38400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animBg="1"/>
      <p:bldP spid="38400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524000" y="0"/>
            <a:ext cx="9144000" cy="914400"/>
          </a:xfrm>
        </p:spPr>
        <p:txBody>
          <a:bodyPr/>
          <a:lstStyle/>
          <a:p>
            <a:r>
              <a:rPr lang="en-US" altLang="x-none">
                <a:latin typeface="Calibri" charset="0"/>
              </a:rPr>
              <a:t>The “Affluent Society”</a:t>
            </a:r>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l="35938" t="17708" r="23438" b="47685"/>
          <a:stretch>
            <a:fillRect/>
          </a:stretch>
        </p:blipFill>
        <p:spPr bwMode="auto">
          <a:xfrm>
            <a:off x="1828800" y="914401"/>
            <a:ext cx="85344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64231" name="Picture 7" descr="crosleyfridg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168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2" name="Picture 8" descr="20090327-sunbeamwafflem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33401"/>
            <a:ext cx="73152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3" name="Picture 9" descr="1950-Motorola-TV-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0"/>
            <a:ext cx="5278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4" name="Picture 10" descr="Tupperware"/>
          <p:cNvPicPr>
            <a:picLocks noChangeAspect="1" noChangeArrowheads="1"/>
          </p:cNvPicPr>
          <p:nvPr/>
        </p:nvPicPr>
        <p:blipFill>
          <a:blip r:embed="rId6">
            <a:extLst>
              <a:ext uri="{28A0092B-C50C-407E-A947-70E740481C1C}">
                <a14:useLocalDpi xmlns:a14="http://schemas.microsoft.com/office/drawing/2010/main" val="0"/>
              </a:ext>
            </a:extLst>
          </a:blip>
          <a:srcRect r="9230" b="5063"/>
          <a:stretch>
            <a:fillRect/>
          </a:stretch>
        </p:blipFill>
        <p:spPr bwMode="auto">
          <a:xfrm>
            <a:off x="6375400" y="533400"/>
            <a:ext cx="4064000" cy="601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64235" name="Picture 11" descr="coca-cola-ads-from-the-1950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466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6" name="Picture 12" descr="1950_Ford_01_Ad"/>
          <p:cNvPicPr>
            <a:picLocks noChangeAspect="1" noChangeArrowheads="1"/>
          </p:cNvPicPr>
          <p:nvPr/>
        </p:nvPicPr>
        <p:blipFill>
          <a:blip r:embed="rId8">
            <a:extLst>
              <a:ext uri="{28A0092B-C50C-407E-A947-70E740481C1C}">
                <a14:useLocalDpi xmlns:a14="http://schemas.microsoft.com/office/drawing/2010/main" val="0"/>
              </a:ext>
            </a:extLst>
          </a:blip>
          <a:srcRect t="4445" b="5556"/>
          <a:stretch>
            <a:fillRect/>
          </a:stretch>
        </p:blipFill>
        <p:spPr bwMode="auto">
          <a:xfrm>
            <a:off x="4891088" y="0"/>
            <a:ext cx="5776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237" name="Picture 13" descr="ConcumerCreditChart"/>
          <p:cNvPicPr>
            <a:picLocks noChangeAspect="1" noChangeArrowheads="1"/>
          </p:cNvPicPr>
          <p:nvPr/>
        </p:nvPicPr>
        <p:blipFill>
          <a:blip r:embed="rId9">
            <a:lum bright="-18000" contrast="66000"/>
            <a:extLst>
              <a:ext uri="{28A0092B-C50C-407E-A947-70E740481C1C}">
                <a14:useLocalDpi xmlns:a14="http://schemas.microsoft.com/office/drawing/2010/main" val="0"/>
              </a:ext>
            </a:extLst>
          </a:blip>
          <a:srcRect t="2692" b="3075"/>
          <a:stretch>
            <a:fillRect/>
          </a:stretch>
        </p:blipFill>
        <p:spPr bwMode="auto">
          <a:xfrm>
            <a:off x="1524000" y="1752600"/>
            <a:ext cx="9144000" cy="39131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76590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64231"/>
                                        </p:tgtEl>
                                        <p:attrNameLst>
                                          <p:attrName>style.visibility</p:attrName>
                                        </p:attrNameLst>
                                      </p:cBhvr>
                                      <p:to>
                                        <p:strVal val="visible"/>
                                      </p:to>
                                    </p:set>
                                    <p:anim calcmode="lin" valueType="num">
                                      <p:cBhvr>
                                        <p:cTn id="7" dur="500" fill="hold"/>
                                        <p:tgtEl>
                                          <p:spTgt spid="564231"/>
                                        </p:tgtEl>
                                        <p:attrNameLst>
                                          <p:attrName>ppt_w</p:attrName>
                                        </p:attrNameLst>
                                      </p:cBhvr>
                                      <p:tavLst>
                                        <p:tav tm="0">
                                          <p:val>
                                            <p:fltVal val="0"/>
                                          </p:val>
                                        </p:tav>
                                        <p:tav tm="100000">
                                          <p:val>
                                            <p:strVal val="#ppt_w"/>
                                          </p:val>
                                        </p:tav>
                                      </p:tavLst>
                                    </p:anim>
                                    <p:anim calcmode="lin" valueType="num">
                                      <p:cBhvr>
                                        <p:cTn id="8" dur="500" fill="hold"/>
                                        <p:tgtEl>
                                          <p:spTgt spid="564231"/>
                                        </p:tgtEl>
                                        <p:attrNameLst>
                                          <p:attrName>ppt_h</p:attrName>
                                        </p:attrNameLst>
                                      </p:cBhvr>
                                      <p:tavLst>
                                        <p:tav tm="0">
                                          <p:val>
                                            <p:fltVal val="0"/>
                                          </p:val>
                                        </p:tav>
                                        <p:tav tm="100000">
                                          <p:val>
                                            <p:strVal val="#ppt_h"/>
                                          </p:val>
                                        </p:tav>
                                      </p:tavLst>
                                    </p:anim>
                                    <p:animEffect transition="in" filter="fade">
                                      <p:cBhvr>
                                        <p:cTn id="9" dur="500"/>
                                        <p:tgtEl>
                                          <p:spTgt spid="5642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64232"/>
                                        </p:tgtEl>
                                        <p:attrNameLst>
                                          <p:attrName>style.visibility</p:attrName>
                                        </p:attrNameLst>
                                      </p:cBhvr>
                                      <p:to>
                                        <p:strVal val="visible"/>
                                      </p:to>
                                    </p:set>
                                    <p:anim calcmode="lin" valueType="num">
                                      <p:cBhvr>
                                        <p:cTn id="14" dur="500" fill="hold"/>
                                        <p:tgtEl>
                                          <p:spTgt spid="564232"/>
                                        </p:tgtEl>
                                        <p:attrNameLst>
                                          <p:attrName>ppt_w</p:attrName>
                                        </p:attrNameLst>
                                      </p:cBhvr>
                                      <p:tavLst>
                                        <p:tav tm="0">
                                          <p:val>
                                            <p:fltVal val="0"/>
                                          </p:val>
                                        </p:tav>
                                        <p:tav tm="100000">
                                          <p:val>
                                            <p:strVal val="#ppt_w"/>
                                          </p:val>
                                        </p:tav>
                                      </p:tavLst>
                                    </p:anim>
                                    <p:anim calcmode="lin" valueType="num">
                                      <p:cBhvr>
                                        <p:cTn id="15" dur="500" fill="hold"/>
                                        <p:tgtEl>
                                          <p:spTgt spid="564232"/>
                                        </p:tgtEl>
                                        <p:attrNameLst>
                                          <p:attrName>ppt_h</p:attrName>
                                        </p:attrNameLst>
                                      </p:cBhvr>
                                      <p:tavLst>
                                        <p:tav tm="0">
                                          <p:val>
                                            <p:fltVal val="0"/>
                                          </p:val>
                                        </p:tav>
                                        <p:tav tm="100000">
                                          <p:val>
                                            <p:strVal val="#ppt_h"/>
                                          </p:val>
                                        </p:tav>
                                      </p:tavLst>
                                    </p:anim>
                                    <p:animEffect transition="in" filter="fade">
                                      <p:cBhvr>
                                        <p:cTn id="16" dur="500"/>
                                        <p:tgtEl>
                                          <p:spTgt spid="5642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64233"/>
                                        </p:tgtEl>
                                        <p:attrNameLst>
                                          <p:attrName>style.visibility</p:attrName>
                                        </p:attrNameLst>
                                      </p:cBhvr>
                                      <p:to>
                                        <p:strVal val="visible"/>
                                      </p:to>
                                    </p:set>
                                    <p:anim calcmode="lin" valueType="num">
                                      <p:cBhvr>
                                        <p:cTn id="21" dur="500" fill="hold"/>
                                        <p:tgtEl>
                                          <p:spTgt spid="564233"/>
                                        </p:tgtEl>
                                        <p:attrNameLst>
                                          <p:attrName>ppt_w</p:attrName>
                                        </p:attrNameLst>
                                      </p:cBhvr>
                                      <p:tavLst>
                                        <p:tav tm="0">
                                          <p:val>
                                            <p:fltVal val="0"/>
                                          </p:val>
                                        </p:tav>
                                        <p:tav tm="100000">
                                          <p:val>
                                            <p:strVal val="#ppt_w"/>
                                          </p:val>
                                        </p:tav>
                                      </p:tavLst>
                                    </p:anim>
                                    <p:anim calcmode="lin" valueType="num">
                                      <p:cBhvr>
                                        <p:cTn id="22" dur="500" fill="hold"/>
                                        <p:tgtEl>
                                          <p:spTgt spid="564233"/>
                                        </p:tgtEl>
                                        <p:attrNameLst>
                                          <p:attrName>ppt_h</p:attrName>
                                        </p:attrNameLst>
                                      </p:cBhvr>
                                      <p:tavLst>
                                        <p:tav tm="0">
                                          <p:val>
                                            <p:fltVal val="0"/>
                                          </p:val>
                                        </p:tav>
                                        <p:tav tm="100000">
                                          <p:val>
                                            <p:strVal val="#ppt_h"/>
                                          </p:val>
                                        </p:tav>
                                      </p:tavLst>
                                    </p:anim>
                                    <p:animEffect transition="in" filter="fade">
                                      <p:cBhvr>
                                        <p:cTn id="23" dur="500"/>
                                        <p:tgtEl>
                                          <p:spTgt spid="5642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64234"/>
                                        </p:tgtEl>
                                        <p:attrNameLst>
                                          <p:attrName>style.visibility</p:attrName>
                                        </p:attrNameLst>
                                      </p:cBhvr>
                                      <p:to>
                                        <p:strVal val="visible"/>
                                      </p:to>
                                    </p:set>
                                    <p:anim calcmode="lin" valueType="num">
                                      <p:cBhvr>
                                        <p:cTn id="28" dur="500" fill="hold"/>
                                        <p:tgtEl>
                                          <p:spTgt spid="564234"/>
                                        </p:tgtEl>
                                        <p:attrNameLst>
                                          <p:attrName>ppt_w</p:attrName>
                                        </p:attrNameLst>
                                      </p:cBhvr>
                                      <p:tavLst>
                                        <p:tav tm="0">
                                          <p:val>
                                            <p:fltVal val="0"/>
                                          </p:val>
                                        </p:tav>
                                        <p:tav tm="100000">
                                          <p:val>
                                            <p:strVal val="#ppt_w"/>
                                          </p:val>
                                        </p:tav>
                                      </p:tavLst>
                                    </p:anim>
                                    <p:anim calcmode="lin" valueType="num">
                                      <p:cBhvr>
                                        <p:cTn id="29" dur="500" fill="hold"/>
                                        <p:tgtEl>
                                          <p:spTgt spid="564234"/>
                                        </p:tgtEl>
                                        <p:attrNameLst>
                                          <p:attrName>ppt_h</p:attrName>
                                        </p:attrNameLst>
                                      </p:cBhvr>
                                      <p:tavLst>
                                        <p:tav tm="0">
                                          <p:val>
                                            <p:fltVal val="0"/>
                                          </p:val>
                                        </p:tav>
                                        <p:tav tm="100000">
                                          <p:val>
                                            <p:strVal val="#ppt_h"/>
                                          </p:val>
                                        </p:tav>
                                      </p:tavLst>
                                    </p:anim>
                                    <p:animEffect transition="in" filter="fade">
                                      <p:cBhvr>
                                        <p:cTn id="30" dur="500"/>
                                        <p:tgtEl>
                                          <p:spTgt spid="5642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64235"/>
                                        </p:tgtEl>
                                        <p:attrNameLst>
                                          <p:attrName>style.visibility</p:attrName>
                                        </p:attrNameLst>
                                      </p:cBhvr>
                                      <p:to>
                                        <p:strVal val="visible"/>
                                      </p:to>
                                    </p:set>
                                    <p:anim calcmode="lin" valueType="num">
                                      <p:cBhvr>
                                        <p:cTn id="35" dur="500" fill="hold"/>
                                        <p:tgtEl>
                                          <p:spTgt spid="564235"/>
                                        </p:tgtEl>
                                        <p:attrNameLst>
                                          <p:attrName>ppt_w</p:attrName>
                                        </p:attrNameLst>
                                      </p:cBhvr>
                                      <p:tavLst>
                                        <p:tav tm="0">
                                          <p:val>
                                            <p:fltVal val="0"/>
                                          </p:val>
                                        </p:tav>
                                        <p:tav tm="100000">
                                          <p:val>
                                            <p:strVal val="#ppt_w"/>
                                          </p:val>
                                        </p:tav>
                                      </p:tavLst>
                                    </p:anim>
                                    <p:anim calcmode="lin" valueType="num">
                                      <p:cBhvr>
                                        <p:cTn id="36" dur="500" fill="hold"/>
                                        <p:tgtEl>
                                          <p:spTgt spid="564235"/>
                                        </p:tgtEl>
                                        <p:attrNameLst>
                                          <p:attrName>ppt_h</p:attrName>
                                        </p:attrNameLst>
                                      </p:cBhvr>
                                      <p:tavLst>
                                        <p:tav tm="0">
                                          <p:val>
                                            <p:fltVal val="0"/>
                                          </p:val>
                                        </p:tav>
                                        <p:tav tm="100000">
                                          <p:val>
                                            <p:strVal val="#ppt_h"/>
                                          </p:val>
                                        </p:tav>
                                      </p:tavLst>
                                    </p:anim>
                                    <p:animEffect transition="in" filter="fade">
                                      <p:cBhvr>
                                        <p:cTn id="37" dur="500"/>
                                        <p:tgtEl>
                                          <p:spTgt spid="5642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564236"/>
                                        </p:tgtEl>
                                        <p:attrNameLst>
                                          <p:attrName>style.visibility</p:attrName>
                                        </p:attrNameLst>
                                      </p:cBhvr>
                                      <p:to>
                                        <p:strVal val="visible"/>
                                      </p:to>
                                    </p:set>
                                    <p:anim calcmode="lin" valueType="num">
                                      <p:cBhvr>
                                        <p:cTn id="42" dur="500" fill="hold"/>
                                        <p:tgtEl>
                                          <p:spTgt spid="564236"/>
                                        </p:tgtEl>
                                        <p:attrNameLst>
                                          <p:attrName>ppt_w</p:attrName>
                                        </p:attrNameLst>
                                      </p:cBhvr>
                                      <p:tavLst>
                                        <p:tav tm="0">
                                          <p:val>
                                            <p:fltVal val="0"/>
                                          </p:val>
                                        </p:tav>
                                        <p:tav tm="100000">
                                          <p:val>
                                            <p:strVal val="#ppt_w"/>
                                          </p:val>
                                        </p:tav>
                                      </p:tavLst>
                                    </p:anim>
                                    <p:anim calcmode="lin" valueType="num">
                                      <p:cBhvr>
                                        <p:cTn id="43" dur="500" fill="hold"/>
                                        <p:tgtEl>
                                          <p:spTgt spid="564236"/>
                                        </p:tgtEl>
                                        <p:attrNameLst>
                                          <p:attrName>ppt_h</p:attrName>
                                        </p:attrNameLst>
                                      </p:cBhvr>
                                      <p:tavLst>
                                        <p:tav tm="0">
                                          <p:val>
                                            <p:fltVal val="0"/>
                                          </p:val>
                                        </p:tav>
                                        <p:tav tm="100000">
                                          <p:val>
                                            <p:strVal val="#ppt_h"/>
                                          </p:val>
                                        </p:tav>
                                      </p:tavLst>
                                    </p:anim>
                                    <p:animEffect transition="in" filter="fade">
                                      <p:cBhvr>
                                        <p:cTn id="44" dur="500"/>
                                        <p:tgtEl>
                                          <p:spTgt spid="564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64237"/>
                                        </p:tgtEl>
                                        <p:attrNameLst>
                                          <p:attrName>style.visibility</p:attrName>
                                        </p:attrNameLst>
                                      </p:cBhvr>
                                      <p:to>
                                        <p:strVal val="visible"/>
                                      </p:to>
                                    </p:set>
                                    <p:anim calcmode="lin" valueType="num">
                                      <p:cBhvr>
                                        <p:cTn id="49" dur="500" fill="hold"/>
                                        <p:tgtEl>
                                          <p:spTgt spid="564237"/>
                                        </p:tgtEl>
                                        <p:attrNameLst>
                                          <p:attrName>ppt_w</p:attrName>
                                        </p:attrNameLst>
                                      </p:cBhvr>
                                      <p:tavLst>
                                        <p:tav tm="0">
                                          <p:val>
                                            <p:fltVal val="0"/>
                                          </p:val>
                                        </p:tav>
                                        <p:tav tm="100000">
                                          <p:val>
                                            <p:strVal val="#ppt_w"/>
                                          </p:val>
                                        </p:tav>
                                      </p:tavLst>
                                    </p:anim>
                                    <p:anim calcmode="lin" valueType="num">
                                      <p:cBhvr>
                                        <p:cTn id="50" dur="500" fill="hold"/>
                                        <p:tgtEl>
                                          <p:spTgt spid="564237"/>
                                        </p:tgtEl>
                                        <p:attrNameLst>
                                          <p:attrName>ppt_h</p:attrName>
                                        </p:attrNameLst>
                                      </p:cBhvr>
                                      <p:tavLst>
                                        <p:tav tm="0">
                                          <p:val>
                                            <p:fltVal val="0"/>
                                          </p:val>
                                        </p:tav>
                                        <p:tav tm="100000">
                                          <p:val>
                                            <p:strVal val="#ppt_h"/>
                                          </p:val>
                                        </p:tav>
                                      </p:tavLst>
                                    </p:anim>
                                    <p:animEffect transition="in" filter="fade">
                                      <p:cBhvr>
                                        <p:cTn id="51" dur="500"/>
                                        <p:tgtEl>
                                          <p:spTgt spid="564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body" idx="1"/>
          </p:nvPr>
        </p:nvSpPr>
        <p:spPr>
          <a:xfrm>
            <a:off x="1524000" y="96838"/>
            <a:ext cx="8839200" cy="588962"/>
          </a:xfrm>
        </p:spPr>
        <p:txBody>
          <a:bodyPr/>
          <a:lstStyle/>
          <a:p>
            <a:pPr eaLnBrk="1" hangingPunct="1">
              <a:buFontTx/>
              <a:buNone/>
            </a:pPr>
            <a:r>
              <a:rPr lang="en-US" altLang="x-none" b="1">
                <a:solidFill>
                  <a:srgbClr val="FF0000"/>
                </a:solidFill>
                <a:ea typeface="ＭＳ Ｐゴシック" charset="-128"/>
              </a:rPr>
              <a:t>The Sunbelt</a:t>
            </a:r>
            <a:endParaRPr lang="en-US" altLang="x-none">
              <a:solidFill>
                <a:srgbClr val="FF0000"/>
              </a:solidFill>
              <a:ea typeface="ＭＳ Ｐゴシック" charset="-128"/>
            </a:endParaRPr>
          </a:p>
          <a:p>
            <a:pPr eaLnBrk="1" hangingPunct="1">
              <a:buFontTx/>
              <a:buNone/>
            </a:pPr>
            <a:endParaRPr lang="en-US" altLang="x-none">
              <a:ea typeface="ＭＳ Ｐゴシック" charset="-128"/>
            </a:endParaRPr>
          </a:p>
        </p:txBody>
      </p:sp>
      <p:pic>
        <p:nvPicPr>
          <p:cNvPr id="18434" name="Picture 2" descr="http://upload.wikimedia.org/wikipedia/commons/thumb/1/11/Sun_belt.svg/300px-Sun_bel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552700"/>
            <a:ext cx="50387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676400" y="6858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buClrTx/>
              <a:buFontTx/>
              <a:buNone/>
            </a:pPr>
            <a:r>
              <a:rPr kumimoji="0" lang="en-US" altLang="x-none" sz="3200">
                <a:solidFill>
                  <a:srgbClr val="000000"/>
                </a:solidFill>
                <a:latin typeface="Calibri" charset="0"/>
                <a:ea typeface="ＭＳ Ｐゴシック" charset="-128"/>
              </a:rPr>
              <a:t>A 15-state area stretching from Virginia through Florida and Texas to Arizona and California (includes all former Confederate states)</a:t>
            </a:r>
          </a:p>
        </p:txBody>
      </p:sp>
      <p:sp>
        <p:nvSpPr>
          <p:cNvPr id="2" name="Rectangle 1"/>
          <p:cNvSpPr/>
          <p:nvPr/>
        </p:nvSpPr>
        <p:spPr>
          <a:xfrm>
            <a:off x="6629400" y="3709989"/>
            <a:ext cx="4038600" cy="26765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a:solidFill>
                  <a:srgbClr val="2D3639"/>
                </a:solidFill>
                <a:latin typeface="hurme_no2-webfont" charset="0"/>
              </a:rPr>
              <a:t>Warmer climates, lower taxes, and economic opportunities prompted families uprooted by the war to move to these areas.</a:t>
            </a:r>
            <a:endParaRPr lang="en-US" sz="2800"/>
          </a:p>
        </p:txBody>
      </p:sp>
    </p:spTree>
    <p:extLst>
      <p:ext uri="{BB962C8B-B14F-4D97-AF65-F5344CB8AC3E}">
        <p14:creationId xmlns:p14="http://schemas.microsoft.com/office/powerpoint/2010/main" val="16558474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1" y="76200"/>
            <a:ext cx="9110663" cy="320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dirty="0">
                <a:solidFill>
                  <a:prstClr val="black"/>
                </a:solidFill>
              </a:rPr>
              <a:t>The advent of </a:t>
            </a:r>
            <a:r>
              <a:rPr lang="en-US" b="1" dirty="0">
                <a:solidFill>
                  <a:srgbClr val="FF0000"/>
                </a:solidFill>
              </a:rPr>
              <a:t>air-conditioning</a:t>
            </a:r>
            <a:r>
              <a:rPr lang="en-US" dirty="0">
                <a:solidFill>
                  <a:prstClr val="black"/>
                </a:solidFill>
              </a:rPr>
              <a:t> spurred enormous growth. </a:t>
            </a:r>
          </a:p>
          <a:p>
            <a:pPr marL="914400" indent="-452438">
              <a:spcBef>
                <a:spcPts val="0"/>
              </a:spcBef>
              <a:buNone/>
              <a:defRPr/>
            </a:pPr>
            <a:r>
              <a:rPr lang="en-US" dirty="0">
                <a:solidFill>
                  <a:prstClr val="black"/>
                </a:solidFill>
              </a:rPr>
              <a:t>a. Population increase was twice that of the old industrial zones of the Northeast.</a:t>
            </a:r>
          </a:p>
          <a:p>
            <a:pPr marL="914400" indent="-452438">
              <a:spcBef>
                <a:spcPts val="0"/>
              </a:spcBef>
              <a:buNone/>
              <a:defRPr/>
            </a:pPr>
            <a:r>
              <a:rPr lang="en-US" dirty="0">
                <a:solidFill>
                  <a:prstClr val="black"/>
                </a:solidFill>
              </a:rPr>
              <a:t>b. California which became most populous state by 1963. </a:t>
            </a:r>
          </a:p>
        </p:txBody>
      </p:sp>
      <p:pic>
        <p:nvPicPr>
          <p:cNvPr id="19458" name="Picture 5" descr="Air%20Conditioner%20(1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4" y="2819401"/>
            <a:ext cx="538003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43200" y="6324600"/>
            <a:ext cx="6705600" cy="369888"/>
          </a:xfrm>
          <a:prstGeom prst="rect">
            <a:avLst/>
          </a:prstGeom>
          <a:solidFill>
            <a:schemeClr val="bg1">
              <a:lumMod val="85000"/>
            </a:schemeClr>
          </a:solidFill>
        </p:spPr>
        <p:txBody>
          <a:bodyPr>
            <a:spAutoFit/>
          </a:bodyPr>
          <a:lstStyle/>
          <a:p>
            <a:pPr algn="ctr">
              <a:defRPr/>
            </a:pPr>
            <a:r>
              <a:rPr lang="en-US" b="1" dirty="0">
                <a:solidFill>
                  <a:prstClr val="black"/>
                </a:solidFill>
                <a:latin typeface="Calibri"/>
                <a:ea typeface="ＭＳ Ｐゴシック" charset="0"/>
                <a:cs typeface="Arial" charset="0"/>
              </a:rPr>
              <a:t>A 1960s Advertisement for Air Conditioning</a:t>
            </a:r>
          </a:p>
        </p:txBody>
      </p:sp>
    </p:spTree>
    <p:extLst>
      <p:ext uri="{BB962C8B-B14F-4D97-AF65-F5344CB8AC3E}">
        <p14:creationId xmlns:p14="http://schemas.microsoft.com/office/powerpoint/2010/main" val="586838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2069</Words>
  <Application>Microsoft Macintosh PowerPoint</Application>
  <PresentationFormat>Widescreen</PresentationFormat>
  <Paragraphs>258</Paragraphs>
  <Slides>55</Slides>
  <Notes>24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Calibri Light</vt:lpstr>
      <vt:lpstr>ＭＳ Ｐゴシック</vt:lpstr>
      <vt:lpstr>Arial</vt:lpstr>
      <vt:lpstr>Calibri</vt:lpstr>
      <vt:lpstr>Comic Sans MS</vt:lpstr>
      <vt:lpstr>hurme_no2-webfont</vt:lpstr>
      <vt:lpstr>Roboto</vt:lpstr>
      <vt:lpstr>Times New Roman</vt:lpstr>
      <vt:lpstr>Univers</vt:lpstr>
      <vt:lpstr>Wingdings</vt:lpstr>
      <vt:lpstr>Office Theme</vt:lpstr>
      <vt:lpstr>PowerPoint Presentation</vt:lpstr>
      <vt:lpstr>PowerPoint Presentation</vt:lpstr>
      <vt:lpstr>PowerPoint Presentation</vt:lpstr>
      <vt:lpstr>PowerPoint Presentation</vt:lpstr>
      <vt:lpstr>PowerPoint Presentation</vt:lpstr>
      <vt:lpstr>The 1950s: Consumerism </vt:lpstr>
      <vt:lpstr>The “Affluent Society”</vt:lpstr>
      <vt:lpstr>PowerPoint Presentation</vt:lpstr>
      <vt:lpstr>PowerPoint Presentation</vt:lpstr>
      <vt:lpstr>PowerPoint Presentation</vt:lpstr>
      <vt:lpstr>The 1950s: The Baby Boom </vt:lpstr>
      <vt:lpstr>U.S. Birthrate, 1940-1970</vt:lpstr>
      <vt:lpstr>PowerPoint Presentation</vt:lpstr>
      <vt:lpstr>PowerPoint Presentation</vt:lpstr>
      <vt:lpstr>PowerPoint Presentation</vt:lpstr>
      <vt:lpstr>The 1950s: Suburbs </vt:lpstr>
      <vt:lpstr>PowerPoint Presentation</vt:lpstr>
      <vt:lpstr>PowerPoint Presentation</vt:lpstr>
      <vt:lpstr>The desire for homes in the suburbs led to massive communities like Levittown in NY</vt:lpstr>
      <vt:lpstr>PowerPoint Presentation</vt:lpstr>
      <vt:lpstr>The 1950s: Suburbs </vt:lpstr>
      <vt:lpstr>The Economy, Suburbs, &amp; Baby Boom</vt:lpstr>
      <vt:lpstr>The 1950s: “Automania”</vt:lpstr>
      <vt:lpstr>PowerPoint Presentation</vt:lpstr>
      <vt:lpstr>Interstate Highway Act 1956</vt:lpstr>
      <vt:lpstr>“Automania” transformed America</vt:lpstr>
      <vt:lpstr>PowerPoint Presentation</vt:lpstr>
      <vt:lpstr>“Automania” transformed America</vt:lpstr>
      <vt:lpstr>The 1950s: Popular Culture</vt:lpstr>
      <vt:lpstr>Television in the 1950s</vt:lpstr>
      <vt:lpstr>The 1950s: Popular Culture</vt:lpstr>
      <vt:lpstr>Bill Haley and the Comets</vt:lpstr>
      <vt:lpstr>PowerPoint Presentation</vt:lpstr>
      <vt:lpstr>PowerPoint Presentation</vt:lpstr>
      <vt:lpstr>Teenagers were an important force in the 1950s</vt:lpstr>
      <vt:lpstr>Teenagers were an important force in the 1950s</vt:lpstr>
      <vt:lpstr>PowerPoint Presentation</vt:lpstr>
      <vt:lpstr>According to the video clip from Leave it to Beaver, what were the social expectations in the American household? </vt:lpstr>
      <vt:lpstr>The 1950s: Conformity </vt:lpstr>
      <vt:lpstr>PowerPoint Presentation</vt:lpstr>
      <vt:lpstr>PowerPoint Presentation</vt:lpstr>
      <vt:lpstr>The 1950s: Conformity </vt:lpstr>
      <vt:lpstr>The 1950s: Conformity </vt:lpstr>
      <vt:lpstr>The 1950s: Social Groups</vt:lpstr>
      <vt:lpstr>PowerPoint Presentation</vt:lpstr>
      <vt:lpstr>The 1950s: Social Groups</vt:lpstr>
      <vt:lpstr>The Beginning of Civil Rights in the 1950s</vt:lpstr>
      <vt:lpstr>PowerPoint Presentation</vt:lpstr>
      <vt:lpstr>PowerPoint Presentation</vt:lpstr>
      <vt:lpstr>American Fear of Communism</vt:lpstr>
      <vt:lpstr>Atomic War Preparations</vt:lpstr>
      <vt:lpstr>Atomic War Preparations</vt:lpstr>
      <vt:lpstr>The Anti-Communist Campaign</vt:lpstr>
      <vt:lpstr>The Anti-Communist Campaign</vt:lpstr>
      <vt:lpstr>McCarthyism in Action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13</cp:revision>
  <dcterms:created xsi:type="dcterms:W3CDTF">2017-04-19T23:06:02Z</dcterms:created>
  <dcterms:modified xsi:type="dcterms:W3CDTF">2017-04-19T23:10:03Z</dcterms:modified>
</cp:coreProperties>
</file>