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8" r:id="rId2"/>
    <p:sldId id="259" r:id="rId3"/>
    <p:sldId id="262" r:id="rId4"/>
    <p:sldId id="263" r:id="rId5"/>
    <p:sldId id="264" r:id="rId6"/>
    <p:sldId id="265" r:id="rId7"/>
    <p:sldId id="266" r:id="rId8"/>
    <p:sldId id="267" r:id="rId9"/>
    <p:sldId id="268" r:id="rId10"/>
    <p:sldId id="269" r:id="rId11"/>
    <p:sldId id="272" r:id="rId12"/>
    <p:sldId id="273" r:id="rId13"/>
    <p:sldId id="274" r:id="rId14"/>
    <p:sldId id="275" r:id="rId15"/>
    <p:sldId id="276" r:id="rId16"/>
    <p:sldId id="277" r:id="rId17"/>
    <p:sldId id="278" r:id="rId18"/>
    <p:sldId id="279" r:id="rId19"/>
    <p:sldId id="280"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408AB-A168-824F-9683-FA4D04C32805}" type="datetimeFigureOut">
              <a:rPr lang="en-US" smtClean="0"/>
              <a:t>1/12/17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E74E6-3163-3645-8946-5F3B3A8CBD84}" type="slidenum">
              <a:rPr lang="en-US" smtClean="0"/>
              <a:t>‹#›</a:t>
            </a:fld>
            <a:endParaRPr lang="en-US"/>
          </a:p>
        </p:txBody>
      </p:sp>
    </p:spTree>
    <p:extLst>
      <p:ext uri="{BB962C8B-B14F-4D97-AF65-F5344CB8AC3E}">
        <p14:creationId xmlns:p14="http://schemas.microsoft.com/office/powerpoint/2010/main" val="968249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81922" name="Notes Placeholder 2"/>
          <p:cNvSpPr>
            <a:spLocks noGrp="1"/>
          </p:cNvSpPr>
          <p:nvPr>
            <p:ph type="body" idx="1"/>
          </p:nvPr>
        </p:nvSpPr>
        <p:spPr>
          <a:noFill/>
        </p:spPr>
        <p:txBody>
          <a:bodyPr/>
          <a:lstStyle/>
          <a:p>
            <a:endParaRPr lang="x-none" altLang="x-none">
              <a:latin typeface="Times New Roman" charset="0"/>
            </a:endParaRPr>
          </a:p>
        </p:txBody>
      </p:sp>
    </p:spTree>
    <p:extLst>
      <p:ext uri="{BB962C8B-B14F-4D97-AF65-F5344CB8AC3E}">
        <p14:creationId xmlns:p14="http://schemas.microsoft.com/office/powerpoint/2010/main" val="189178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396EF1-3D8B-B948-B08F-63DC021E41EE}"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DF9F-30CA-E348-BFBD-AA3B8BD3DAEF}" type="slidenum">
              <a:rPr lang="en-US" smtClean="0"/>
              <a:t>‹#›</a:t>
            </a:fld>
            <a:endParaRPr lang="en-US"/>
          </a:p>
        </p:txBody>
      </p:sp>
    </p:spTree>
    <p:extLst>
      <p:ext uri="{BB962C8B-B14F-4D97-AF65-F5344CB8AC3E}">
        <p14:creationId xmlns:p14="http://schemas.microsoft.com/office/powerpoint/2010/main" val="10747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96EF1-3D8B-B948-B08F-63DC021E41EE}"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DF9F-30CA-E348-BFBD-AA3B8BD3DAEF}" type="slidenum">
              <a:rPr lang="en-US" smtClean="0"/>
              <a:t>‹#›</a:t>
            </a:fld>
            <a:endParaRPr lang="en-US"/>
          </a:p>
        </p:txBody>
      </p:sp>
    </p:spTree>
    <p:extLst>
      <p:ext uri="{BB962C8B-B14F-4D97-AF65-F5344CB8AC3E}">
        <p14:creationId xmlns:p14="http://schemas.microsoft.com/office/powerpoint/2010/main" val="157323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96EF1-3D8B-B948-B08F-63DC021E41EE}"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DF9F-30CA-E348-BFBD-AA3B8BD3DAEF}" type="slidenum">
              <a:rPr lang="en-US" smtClean="0"/>
              <a:t>‹#›</a:t>
            </a:fld>
            <a:endParaRPr lang="en-US"/>
          </a:p>
        </p:txBody>
      </p:sp>
    </p:spTree>
    <p:extLst>
      <p:ext uri="{BB962C8B-B14F-4D97-AF65-F5344CB8AC3E}">
        <p14:creationId xmlns:p14="http://schemas.microsoft.com/office/powerpoint/2010/main" val="155926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96EF1-3D8B-B948-B08F-63DC021E41EE}"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DF9F-30CA-E348-BFBD-AA3B8BD3DAEF}" type="slidenum">
              <a:rPr lang="en-US" smtClean="0"/>
              <a:t>‹#›</a:t>
            </a:fld>
            <a:endParaRPr lang="en-US"/>
          </a:p>
        </p:txBody>
      </p:sp>
    </p:spTree>
    <p:extLst>
      <p:ext uri="{BB962C8B-B14F-4D97-AF65-F5344CB8AC3E}">
        <p14:creationId xmlns:p14="http://schemas.microsoft.com/office/powerpoint/2010/main" val="22607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96EF1-3D8B-B948-B08F-63DC021E41EE}" type="datetimeFigureOut">
              <a:rPr lang="en-US" smtClean="0"/>
              <a:t>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7DF9F-30CA-E348-BFBD-AA3B8BD3DAEF}" type="slidenum">
              <a:rPr lang="en-US" smtClean="0"/>
              <a:t>‹#›</a:t>
            </a:fld>
            <a:endParaRPr lang="en-US"/>
          </a:p>
        </p:txBody>
      </p:sp>
    </p:spTree>
    <p:extLst>
      <p:ext uri="{BB962C8B-B14F-4D97-AF65-F5344CB8AC3E}">
        <p14:creationId xmlns:p14="http://schemas.microsoft.com/office/powerpoint/2010/main" val="70151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396EF1-3D8B-B948-B08F-63DC021E41EE}"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7DF9F-30CA-E348-BFBD-AA3B8BD3DAEF}" type="slidenum">
              <a:rPr lang="en-US" smtClean="0"/>
              <a:t>‹#›</a:t>
            </a:fld>
            <a:endParaRPr lang="en-US"/>
          </a:p>
        </p:txBody>
      </p:sp>
    </p:spTree>
    <p:extLst>
      <p:ext uri="{BB962C8B-B14F-4D97-AF65-F5344CB8AC3E}">
        <p14:creationId xmlns:p14="http://schemas.microsoft.com/office/powerpoint/2010/main" val="69052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396EF1-3D8B-B948-B08F-63DC021E41EE}" type="datetimeFigureOut">
              <a:rPr lang="en-US" smtClean="0"/>
              <a:t>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7DF9F-30CA-E348-BFBD-AA3B8BD3DAEF}" type="slidenum">
              <a:rPr lang="en-US" smtClean="0"/>
              <a:t>‹#›</a:t>
            </a:fld>
            <a:endParaRPr lang="en-US"/>
          </a:p>
        </p:txBody>
      </p:sp>
    </p:spTree>
    <p:extLst>
      <p:ext uri="{BB962C8B-B14F-4D97-AF65-F5344CB8AC3E}">
        <p14:creationId xmlns:p14="http://schemas.microsoft.com/office/powerpoint/2010/main" val="66959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396EF1-3D8B-B948-B08F-63DC021E41EE}" type="datetimeFigureOut">
              <a:rPr lang="en-US" smtClean="0"/>
              <a:t>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7DF9F-30CA-E348-BFBD-AA3B8BD3DAEF}" type="slidenum">
              <a:rPr lang="en-US" smtClean="0"/>
              <a:t>‹#›</a:t>
            </a:fld>
            <a:endParaRPr lang="en-US"/>
          </a:p>
        </p:txBody>
      </p:sp>
    </p:spTree>
    <p:extLst>
      <p:ext uri="{BB962C8B-B14F-4D97-AF65-F5344CB8AC3E}">
        <p14:creationId xmlns:p14="http://schemas.microsoft.com/office/powerpoint/2010/main" val="103725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96EF1-3D8B-B948-B08F-63DC021E41EE}" type="datetimeFigureOut">
              <a:rPr lang="en-US" smtClean="0"/>
              <a:t>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7DF9F-30CA-E348-BFBD-AA3B8BD3DAEF}" type="slidenum">
              <a:rPr lang="en-US" smtClean="0"/>
              <a:t>‹#›</a:t>
            </a:fld>
            <a:endParaRPr lang="en-US"/>
          </a:p>
        </p:txBody>
      </p:sp>
    </p:spTree>
    <p:extLst>
      <p:ext uri="{BB962C8B-B14F-4D97-AF65-F5344CB8AC3E}">
        <p14:creationId xmlns:p14="http://schemas.microsoft.com/office/powerpoint/2010/main" val="206304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96EF1-3D8B-B948-B08F-63DC021E41EE}"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7DF9F-30CA-E348-BFBD-AA3B8BD3DAEF}" type="slidenum">
              <a:rPr lang="en-US" smtClean="0"/>
              <a:t>‹#›</a:t>
            </a:fld>
            <a:endParaRPr lang="en-US"/>
          </a:p>
        </p:txBody>
      </p:sp>
    </p:spTree>
    <p:extLst>
      <p:ext uri="{BB962C8B-B14F-4D97-AF65-F5344CB8AC3E}">
        <p14:creationId xmlns:p14="http://schemas.microsoft.com/office/powerpoint/2010/main" val="38048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96EF1-3D8B-B948-B08F-63DC021E41EE}" type="datetimeFigureOut">
              <a:rPr lang="en-US" smtClean="0"/>
              <a:t>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7DF9F-30CA-E348-BFBD-AA3B8BD3DAEF}" type="slidenum">
              <a:rPr lang="en-US" smtClean="0"/>
              <a:t>‹#›</a:t>
            </a:fld>
            <a:endParaRPr lang="en-US"/>
          </a:p>
        </p:txBody>
      </p:sp>
    </p:spTree>
    <p:extLst>
      <p:ext uri="{BB962C8B-B14F-4D97-AF65-F5344CB8AC3E}">
        <p14:creationId xmlns:p14="http://schemas.microsoft.com/office/powerpoint/2010/main" val="17674520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96EF1-3D8B-B948-B08F-63DC021E41EE}" type="datetimeFigureOut">
              <a:rPr lang="en-US" smtClean="0"/>
              <a:t>1/12/17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7DF9F-30CA-E348-BFBD-AA3B8BD3DAEF}" type="slidenum">
              <a:rPr lang="en-US" smtClean="0"/>
              <a:t>‹#›</a:t>
            </a:fld>
            <a:endParaRPr lang="en-US"/>
          </a:p>
        </p:txBody>
      </p:sp>
    </p:spTree>
    <p:extLst>
      <p:ext uri="{BB962C8B-B14F-4D97-AF65-F5344CB8AC3E}">
        <p14:creationId xmlns:p14="http://schemas.microsoft.com/office/powerpoint/2010/main" val="447979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hyperlink" Target="http://teachpol.tcnj.edu/amer_pol_hist/thumbnail170.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ydRkC0gMZI" TargetMode="External"/><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txBox="1">
            <a:spLocks/>
          </p:cNvSpPr>
          <p:nvPr/>
        </p:nvSpPr>
        <p:spPr bwMode="auto">
          <a:xfrm>
            <a:off x="1676400" y="304800"/>
            <a:ext cx="865505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lnSpc>
                <a:spcPct val="90000"/>
              </a:lnSpc>
              <a:spcBef>
                <a:spcPct val="0"/>
              </a:spcBef>
              <a:buClrTx/>
              <a:buSzTx/>
              <a:buFontTx/>
              <a:buNone/>
            </a:pPr>
            <a:r>
              <a:rPr lang="en-US" altLang="x-none" sz="3600" b="1" u="sng">
                <a:latin typeface="Times New Roman" charset="0"/>
              </a:rPr>
              <a:t>Today’s Aim</a:t>
            </a:r>
            <a:r>
              <a:rPr lang="en-US" altLang="x-none" sz="3600" b="1">
                <a:latin typeface="Times New Roman" charset="0"/>
              </a:rPr>
              <a:t>: </a:t>
            </a:r>
            <a:r>
              <a:rPr lang="en-US" altLang="x-none" sz="3600">
                <a:latin typeface="Times New Roman" charset="0"/>
              </a:rPr>
              <a:t>Did westward expansion ultimately have more of a  </a:t>
            </a:r>
            <a:r>
              <a:rPr lang="en-US" altLang="x-none" sz="3600" b="1" i="1">
                <a:latin typeface="Times New Roman" charset="0"/>
              </a:rPr>
              <a:t>positive</a:t>
            </a:r>
            <a:r>
              <a:rPr lang="en-US" altLang="x-none" sz="3600">
                <a:latin typeface="Times New Roman" charset="0"/>
              </a:rPr>
              <a:t> or </a:t>
            </a:r>
            <a:r>
              <a:rPr lang="en-US" altLang="x-none" sz="3600" b="1" i="1">
                <a:latin typeface="Times New Roman" charset="0"/>
              </a:rPr>
              <a:t>negative </a:t>
            </a:r>
            <a:r>
              <a:rPr lang="en-US" altLang="x-none" sz="3600">
                <a:latin typeface="Times New Roman" charset="0"/>
              </a:rPr>
              <a:t>effect on the United States in the 1800s?</a:t>
            </a:r>
          </a:p>
        </p:txBody>
      </p:sp>
      <p:pic>
        <p:nvPicPr>
          <p:cNvPr id="604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38400"/>
            <a:ext cx="4762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1" y="2727325"/>
            <a:ext cx="419417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279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1627189" y="33338"/>
            <a:ext cx="5634037"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x-none" sz="2500">
                <a:solidFill>
                  <a:srgbClr val="101010"/>
                </a:solidFill>
                <a:latin typeface="Open Sans" charset="0"/>
              </a:rPr>
              <a:t>1862 - the Pacific Railroad Act chartered the Central Pacific and the Union Pacific Railroad Companies, and tasked them with </a:t>
            </a:r>
            <a:r>
              <a:rPr lang="en-US" altLang="x-none" sz="2500" b="1" u="sng">
                <a:solidFill>
                  <a:srgbClr val="FF0000"/>
                </a:solidFill>
                <a:latin typeface="Open Sans" charset="0"/>
              </a:rPr>
              <a:t>building a TRANSCONTINENTAL RAILROAD that would link the United States from east to west</a:t>
            </a:r>
            <a:r>
              <a:rPr lang="en-US" altLang="x-none" sz="2500">
                <a:solidFill>
                  <a:srgbClr val="101010"/>
                </a:solidFill>
                <a:latin typeface="Open Sans" charset="0"/>
              </a:rPr>
              <a:t>. </a:t>
            </a:r>
          </a:p>
        </p:txBody>
      </p:sp>
      <p:pic>
        <p:nvPicPr>
          <p:cNvPr id="716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11488"/>
            <a:ext cx="914400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1225" y="857250"/>
            <a:ext cx="32194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039"/>
            <a:ext cx="9144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199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altLang="x-none" b="1"/>
              <a:t>3 Different Solutions</a:t>
            </a:r>
          </a:p>
        </p:txBody>
      </p:sp>
      <p:sp>
        <p:nvSpPr>
          <p:cNvPr id="74754" name="Rectangle 3"/>
          <p:cNvSpPr>
            <a:spLocks noGrp="1" noChangeArrowheads="1"/>
          </p:cNvSpPr>
          <p:nvPr>
            <p:ph type="body" idx="1"/>
          </p:nvPr>
        </p:nvSpPr>
        <p:spPr>
          <a:xfrm>
            <a:off x="1676400" y="1219200"/>
            <a:ext cx="8991600" cy="5638800"/>
          </a:xfrm>
        </p:spPr>
        <p:txBody>
          <a:bodyPr/>
          <a:lstStyle/>
          <a:p>
            <a:pPr marL="857250" indent="-857250">
              <a:buFont typeface="Times New Roman" charset="0"/>
              <a:buAutoNum type="romanUcPeriod"/>
            </a:pPr>
            <a:r>
              <a:rPr lang="en-US" altLang="x-none" sz="3600" b="1"/>
              <a:t>Free Soil</a:t>
            </a:r>
            <a:r>
              <a:rPr lang="en-US" altLang="x-none" sz="3600"/>
              <a:t>:</a:t>
            </a:r>
          </a:p>
          <a:p>
            <a:pPr lvl="1" eaLnBrk="1" hangingPunct="1"/>
            <a:r>
              <a:rPr lang="en-US" altLang="x-none" sz="3600"/>
              <a:t> All new territory should be FREE (prohibit slavery)</a:t>
            </a:r>
          </a:p>
          <a:p>
            <a:pPr marL="857250" indent="-857250">
              <a:buFont typeface="Times New Roman" charset="0"/>
              <a:buAutoNum type="romanUcPeriod"/>
            </a:pPr>
            <a:r>
              <a:rPr lang="en-US" altLang="x-none" sz="3600" b="1"/>
              <a:t>Popular Sovereignty</a:t>
            </a:r>
            <a:r>
              <a:rPr lang="en-US" altLang="x-none" sz="3600"/>
              <a:t>: </a:t>
            </a:r>
          </a:p>
          <a:p>
            <a:pPr lvl="1" eaLnBrk="1" hangingPunct="1"/>
            <a:r>
              <a:rPr lang="en-US" altLang="x-none" sz="3600"/>
              <a:t> Allow people who live in new territories to vote and decide for themselves</a:t>
            </a:r>
          </a:p>
          <a:p>
            <a:pPr marL="857250" indent="-857250">
              <a:buFont typeface="Times New Roman" charset="0"/>
              <a:buAutoNum type="romanUcPeriod"/>
            </a:pPr>
            <a:r>
              <a:rPr lang="en-US" altLang="x-none" sz="3600" b="1"/>
              <a:t>Extend the Missouri Compromise Line</a:t>
            </a:r>
          </a:p>
          <a:p>
            <a:pPr lvl="1" eaLnBrk="1" hangingPunct="1"/>
            <a:endParaRPr lang="en-US" altLang="x-none"/>
          </a:p>
        </p:txBody>
      </p:sp>
    </p:spTree>
    <p:extLst>
      <p:ext uri="{BB962C8B-B14F-4D97-AF65-F5344CB8AC3E}">
        <p14:creationId xmlns:p14="http://schemas.microsoft.com/office/powerpoint/2010/main" val="550472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3687" y="603143"/>
            <a:ext cx="8616269" cy="530915"/>
          </a:xfrm>
          <a:prstGeom prst="rect">
            <a:avLst/>
          </a:prstGeom>
          <a:noFill/>
        </p:spPr>
        <p:txBody>
          <a:bodyPr wrap="none" lIns="68580" tIns="34290" rIns="68580" bIns="34290">
            <a:spAutoFit/>
          </a:bodyPr>
          <a:lstStyle/>
          <a:p>
            <a:pPr algn="ctr">
              <a:defRPr/>
            </a:pPr>
            <a:r>
              <a:rPr lang="en-US" sz="3000" b="1" dirty="0">
                <a:ln w="12700">
                  <a:solidFill>
                    <a:schemeClr val="tx2">
                      <a:satMod val="155000"/>
                    </a:schemeClr>
                  </a:solidFill>
                  <a:prstDash val="solid"/>
                </a:ln>
                <a:effectLst>
                  <a:outerShdw blurRad="41275" dist="20320" dir="1800000" algn="tl" rotWithShape="0">
                    <a:srgbClr val="000000">
                      <a:alpha val="40000"/>
                    </a:srgbClr>
                  </a:outerShdw>
                </a:effectLst>
              </a:rPr>
              <a:t>What do we do about the land we got from Mexico?</a:t>
            </a:r>
          </a:p>
        </p:txBody>
      </p:sp>
      <p:sp>
        <p:nvSpPr>
          <p:cNvPr id="4" name="Rectangle 3"/>
          <p:cNvSpPr txBox="1">
            <a:spLocks noChangeArrowheads="1"/>
          </p:cNvSpPr>
          <p:nvPr/>
        </p:nvSpPr>
        <p:spPr bwMode="auto">
          <a:xfrm>
            <a:off x="1625601" y="2265364"/>
            <a:ext cx="3440113"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accent1"/>
              </a:buClr>
              <a:buSzPct val="80000"/>
              <a:buFont typeface="Wingdings" charset="2"/>
              <a:buChar char="n"/>
              <a:defRPr sz="4000">
                <a:solidFill>
                  <a:schemeClr val="tx1"/>
                </a:solidFill>
                <a:latin typeface="Arial" charset="0"/>
              </a:defRPr>
            </a:lvl1pPr>
            <a:lvl2pPr marL="742950" indent="-285750" defTabSz="457200">
              <a:spcBef>
                <a:spcPct val="20000"/>
              </a:spcBef>
              <a:buChar char="–"/>
              <a:defRPr sz="4000">
                <a:solidFill>
                  <a:schemeClr val="tx1"/>
                </a:solidFill>
                <a:latin typeface="Arial" charset="0"/>
              </a:defRPr>
            </a:lvl2pPr>
            <a:lvl3pPr marL="1143000" indent="-228600" defTabSz="457200">
              <a:spcBef>
                <a:spcPct val="20000"/>
              </a:spcBef>
              <a:buChar char="•"/>
              <a:defRPr sz="4000">
                <a:solidFill>
                  <a:schemeClr val="tx1"/>
                </a:solidFill>
                <a:latin typeface="Arial" charset="0"/>
              </a:defRPr>
            </a:lvl3pPr>
            <a:lvl4pPr marL="1600200" indent="-228600" defTabSz="457200">
              <a:spcBef>
                <a:spcPct val="20000"/>
              </a:spcBef>
              <a:buChar char="–"/>
              <a:defRPr sz="4000">
                <a:solidFill>
                  <a:schemeClr val="tx1"/>
                </a:solidFill>
                <a:latin typeface="Arial" charset="0"/>
              </a:defRPr>
            </a:lvl4pPr>
            <a:lvl5pPr marL="2057400" indent="-228600" defTabSz="457200">
              <a:spcBef>
                <a:spcPct val="20000"/>
              </a:spcBef>
              <a:buChar char="»"/>
              <a:defRPr sz="4000">
                <a:solidFill>
                  <a:schemeClr val="tx1"/>
                </a:solidFill>
                <a:latin typeface="Arial" charset="0"/>
              </a:defRPr>
            </a:lvl5pPr>
            <a:lvl6pPr marL="2514600" indent="-228600" defTabSz="457200" eaLnBrk="0" fontAlgn="base" hangingPunct="0">
              <a:spcBef>
                <a:spcPct val="20000"/>
              </a:spcBef>
              <a:spcAft>
                <a:spcPct val="0"/>
              </a:spcAft>
              <a:buChar char="»"/>
              <a:defRPr sz="4000">
                <a:solidFill>
                  <a:schemeClr val="tx1"/>
                </a:solidFill>
                <a:latin typeface="Arial" charset="0"/>
              </a:defRPr>
            </a:lvl6pPr>
            <a:lvl7pPr marL="2971800" indent="-228600" defTabSz="457200" eaLnBrk="0" fontAlgn="base" hangingPunct="0">
              <a:spcBef>
                <a:spcPct val="20000"/>
              </a:spcBef>
              <a:spcAft>
                <a:spcPct val="0"/>
              </a:spcAft>
              <a:buChar char="»"/>
              <a:defRPr sz="4000">
                <a:solidFill>
                  <a:schemeClr val="tx1"/>
                </a:solidFill>
                <a:latin typeface="Arial" charset="0"/>
              </a:defRPr>
            </a:lvl7pPr>
            <a:lvl8pPr marL="3429000" indent="-228600" defTabSz="457200" eaLnBrk="0" fontAlgn="base" hangingPunct="0">
              <a:spcBef>
                <a:spcPct val="20000"/>
              </a:spcBef>
              <a:spcAft>
                <a:spcPct val="0"/>
              </a:spcAft>
              <a:buChar char="»"/>
              <a:defRPr sz="4000">
                <a:solidFill>
                  <a:schemeClr val="tx1"/>
                </a:solidFill>
                <a:latin typeface="Arial" charset="0"/>
              </a:defRPr>
            </a:lvl8pPr>
            <a:lvl9pPr marL="3886200" indent="-228600" defTabSz="457200" eaLnBrk="0" fontAlgn="base" hangingPunct="0">
              <a:spcBef>
                <a:spcPct val="20000"/>
              </a:spcBef>
              <a:spcAft>
                <a:spcPct val="0"/>
              </a:spcAft>
              <a:buChar char="»"/>
              <a:defRPr sz="4000">
                <a:solidFill>
                  <a:schemeClr val="tx1"/>
                </a:solidFill>
                <a:latin typeface="Arial" charset="0"/>
              </a:defRPr>
            </a:lvl9pPr>
          </a:lstStyle>
          <a:p>
            <a:pPr eaLnBrk="1" hangingPunct="1">
              <a:lnSpc>
                <a:spcPct val="90000"/>
              </a:lnSpc>
              <a:buClrTx/>
              <a:buSzTx/>
              <a:buFont typeface="Arial" charset="0"/>
              <a:buNone/>
            </a:pPr>
            <a:r>
              <a:rPr lang="en-US" altLang="x-none" sz="2500"/>
              <a:t>The </a:t>
            </a:r>
            <a:r>
              <a:rPr lang="en-US" altLang="x-none" sz="2500" b="1" u="sng">
                <a:solidFill>
                  <a:srgbClr val="FF0000"/>
                </a:solidFill>
              </a:rPr>
              <a:t>WILMOT PROVISO</a:t>
            </a:r>
            <a:endParaRPr lang="en-US" altLang="x-none" sz="2500">
              <a:solidFill>
                <a:srgbClr val="FF0000"/>
              </a:solidFill>
            </a:endParaRPr>
          </a:p>
          <a:p>
            <a:pPr lvl="1" eaLnBrk="1" hangingPunct="1">
              <a:lnSpc>
                <a:spcPct val="90000"/>
              </a:lnSpc>
            </a:pPr>
            <a:r>
              <a:rPr lang="en-US" altLang="x-none" sz="2500" b="1" u="sng">
                <a:solidFill>
                  <a:srgbClr val="FF0000"/>
                </a:solidFill>
              </a:rPr>
              <a:t>NO slavery in areas gained from Mexico</a:t>
            </a:r>
            <a:r>
              <a:rPr lang="en-US" altLang="x-none" sz="2500"/>
              <a:t> (not Texas)</a:t>
            </a:r>
          </a:p>
          <a:p>
            <a:pPr lvl="1" eaLnBrk="1" hangingPunct="1">
              <a:lnSpc>
                <a:spcPct val="90000"/>
              </a:lnSpc>
            </a:pPr>
            <a:r>
              <a:rPr lang="en-US" altLang="x-none" sz="2500"/>
              <a:t>Passed by the House, and </a:t>
            </a:r>
            <a:r>
              <a:rPr lang="en-US" altLang="x-none" sz="2500" b="1" u="sng"/>
              <a:t>defeated</a:t>
            </a:r>
            <a:r>
              <a:rPr lang="en-US" altLang="x-none" sz="2500"/>
              <a:t> in pro-slave Senate</a:t>
            </a:r>
          </a:p>
          <a:p>
            <a:pPr lvl="1" eaLnBrk="1" hangingPunct="1">
              <a:lnSpc>
                <a:spcPct val="90000"/>
              </a:lnSpc>
            </a:pPr>
            <a:r>
              <a:rPr lang="en-US" altLang="x-none" sz="2500"/>
              <a:t>INTENSIFIED SECTIONALISM</a:t>
            </a:r>
          </a:p>
        </p:txBody>
      </p:sp>
      <p:pic>
        <p:nvPicPr>
          <p:cNvPr id="5" name="Picture 4" descr="Map of territorial growth, 18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89551" y="1528763"/>
            <a:ext cx="4886325" cy="30861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 name="Freeform 5"/>
          <p:cNvSpPr>
            <a:spLocks/>
          </p:cNvSpPr>
          <p:nvPr/>
        </p:nvSpPr>
        <p:spPr bwMode="auto">
          <a:xfrm>
            <a:off x="5584825" y="2265363"/>
            <a:ext cx="1581150" cy="1389062"/>
          </a:xfrm>
          <a:custGeom>
            <a:avLst/>
            <a:gdLst>
              <a:gd name="T0" fmla="*/ 49 w 1329"/>
              <a:gd name="T1" fmla="*/ 0 h 1166"/>
              <a:gd name="T2" fmla="*/ 175 w 1329"/>
              <a:gd name="T3" fmla="*/ 29 h 1166"/>
              <a:gd name="T4" fmla="*/ 274 w 1329"/>
              <a:gd name="T5" fmla="*/ 64 h 1166"/>
              <a:gd name="T6" fmla="*/ 400 w 1329"/>
              <a:gd name="T7" fmla="*/ 92 h 1166"/>
              <a:gd name="T8" fmla="*/ 492 w 1329"/>
              <a:gd name="T9" fmla="*/ 106 h 1166"/>
              <a:gd name="T10" fmla="*/ 583 w 1329"/>
              <a:gd name="T11" fmla="*/ 141 h 1166"/>
              <a:gd name="T12" fmla="*/ 646 w 1329"/>
              <a:gd name="T13" fmla="*/ 148 h 1166"/>
              <a:gd name="T14" fmla="*/ 871 w 1329"/>
              <a:gd name="T15" fmla="*/ 225 h 1166"/>
              <a:gd name="T16" fmla="*/ 962 w 1329"/>
              <a:gd name="T17" fmla="*/ 253 h 1166"/>
              <a:gd name="T18" fmla="*/ 1075 w 1329"/>
              <a:gd name="T19" fmla="*/ 260 h 1166"/>
              <a:gd name="T20" fmla="*/ 1131 w 1329"/>
              <a:gd name="T21" fmla="*/ 246 h 1166"/>
              <a:gd name="T22" fmla="*/ 1131 w 1329"/>
              <a:gd name="T23" fmla="*/ 288 h 1166"/>
              <a:gd name="T24" fmla="*/ 1201 w 1329"/>
              <a:gd name="T25" fmla="*/ 569 h 1166"/>
              <a:gd name="T26" fmla="*/ 1271 w 1329"/>
              <a:gd name="T27" fmla="*/ 605 h 1166"/>
              <a:gd name="T28" fmla="*/ 1313 w 1329"/>
              <a:gd name="T29" fmla="*/ 619 h 1166"/>
              <a:gd name="T30" fmla="*/ 1306 w 1329"/>
              <a:gd name="T31" fmla="*/ 766 h 1166"/>
              <a:gd name="T32" fmla="*/ 1299 w 1329"/>
              <a:gd name="T33" fmla="*/ 914 h 1166"/>
              <a:gd name="T34" fmla="*/ 1285 w 1329"/>
              <a:gd name="T35" fmla="*/ 956 h 1166"/>
              <a:gd name="T36" fmla="*/ 1285 w 1329"/>
              <a:gd name="T37" fmla="*/ 1124 h 1166"/>
              <a:gd name="T38" fmla="*/ 1222 w 1329"/>
              <a:gd name="T39" fmla="*/ 1110 h 1166"/>
              <a:gd name="T40" fmla="*/ 976 w 1329"/>
              <a:gd name="T41" fmla="*/ 1096 h 1166"/>
              <a:gd name="T42" fmla="*/ 920 w 1329"/>
              <a:gd name="T43" fmla="*/ 1166 h 1166"/>
              <a:gd name="T44" fmla="*/ 899 w 1329"/>
              <a:gd name="T45" fmla="*/ 1159 h 1166"/>
              <a:gd name="T46" fmla="*/ 737 w 1329"/>
              <a:gd name="T47" fmla="*/ 1124 h 1166"/>
              <a:gd name="T48" fmla="*/ 492 w 1329"/>
              <a:gd name="T49" fmla="*/ 970 h 1166"/>
              <a:gd name="T50" fmla="*/ 316 w 1329"/>
              <a:gd name="T51" fmla="*/ 921 h 1166"/>
              <a:gd name="T52" fmla="*/ 274 w 1329"/>
              <a:gd name="T53" fmla="*/ 815 h 1166"/>
              <a:gd name="T54" fmla="*/ 140 w 1329"/>
              <a:gd name="T55" fmla="*/ 724 h 1166"/>
              <a:gd name="T56" fmla="*/ 77 w 1329"/>
              <a:gd name="T57" fmla="*/ 478 h 1166"/>
              <a:gd name="T58" fmla="*/ 56 w 1329"/>
              <a:gd name="T59" fmla="*/ 373 h 1166"/>
              <a:gd name="T60" fmla="*/ 28 w 1329"/>
              <a:gd name="T61" fmla="*/ 310 h 1166"/>
              <a:gd name="T62" fmla="*/ 0 w 1329"/>
              <a:gd name="T63" fmla="*/ 176 h 1166"/>
              <a:gd name="T64" fmla="*/ 35 w 1329"/>
              <a:gd name="T65" fmla="*/ 36 h 1166"/>
              <a:gd name="T66" fmla="*/ 56 w 1329"/>
              <a:gd name="T67" fmla="*/ 43 h 1166"/>
              <a:gd name="T68" fmla="*/ 63 w 1329"/>
              <a:gd name="T69" fmla="*/ 22 h 1166"/>
              <a:gd name="T70" fmla="*/ 98 w 1329"/>
              <a:gd name="T71" fmla="*/ 14 h 1166"/>
              <a:gd name="T72" fmla="*/ 536 w 1329"/>
              <a:gd name="T73" fmla="*/ 690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9" h="1166">
                <a:moveTo>
                  <a:pt x="49" y="0"/>
                </a:moveTo>
                <a:cubicBezTo>
                  <a:pt x="88" y="8"/>
                  <a:pt x="139" y="11"/>
                  <a:pt x="175" y="29"/>
                </a:cubicBezTo>
                <a:cubicBezTo>
                  <a:pt x="236" y="60"/>
                  <a:pt x="177" y="53"/>
                  <a:pt x="274" y="64"/>
                </a:cubicBezTo>
                <a:cubicBezTo>
                  <a:pt x="325" y="81"/>
                  <a:pt x="344" y="86"/>
                  <a:pt x="400" y="92"/>
                </a:cubicBezTo>
                <a:cubicBezTo>
                  <a:pt x="449" y="108"/>
                  <a:pt x="396" y="92"/>
                  <a:pt x="492" y="106"/>
                </a:cubicBezTo>
                <a:cubicBezTo>
                  <a:pt x="528" y="111"/>
                  <a:pt x="557" y="134"/>
                  <a:pt x="583" y="141"/>
                </a:cubicBezTo>
                <a:cubicBezTo>
                  <a:pt x="603" y="146"/>
                  <a:pt x="625" y="146"/>
                  <a:pt x="646" y="148"/>
                </a:cubicBezTo>
                <a:cubicBezTo>
                  <a:pt x="721" y="173"/>
                  <a:pt x="795" y="200"/>
                  <a:pt x="871" y="225"/>
                </a:cubicBezTo>
                <a:cubicBezTo>
                  <a:pt x="899" y="234"/>
                  <a:pt x="933" y="250"/>
                  <a:pt x="962" y="253"/>
                </a:cubicBezTo>
                <a:cubicBezTo>
                  <a:pt x="1000" y="257"/>
                  <a:pt x="1037" y="258"/>
                  <a:pt x="1075" y="260"/>
                </a:cubicBezTo>
                <a:cubicBezTo>
                  <a:pt x="1086" y="262"/>
                  <a:pt x="1197" y="290"/>
                  <a:pt x="1131" y="246"/>
                </a:cubicBezTo>
                <a:cubicBezTo>
                  <a:pt x="1115" y="294"/>
                  <a:pt x="1128" y="240"/>
                  <a:pt x="1131" y="288"/>
                </a:cubicBezTo>
                <a:cubicBezTo>
                  <a:pt x="1138" y="414"/>
                  <a:pt x="1074" y="544"/>
                  <a:pt x="1201" y="569"/>
                </a:cubicBezTo>
                <a:cubicBezTo>
                  <a:pt x="1237" y="593"/>
                  <a:pt x="1226" y="593"/>
                  <a:pt x="1271" y="605"/>
                </a:cubicBezTo>
                <a:cubicBezTo>
                  <a:pt x="1285" y="609"/>
                  <a:pt x="1313" y="619"/>
                  <a:pt x="1313" y="619"/>
                </a:cubicBezTo>
                <a:cubicBezTo>
                  <a:pt x="1329" y="667"/>
                  <a:pt x="1318" y="718"/>
                  <a:pt x="1306" y="766"/>
                </a:cubicBezTo>
                <a:cubicBezTo>
                  <a:pt x="1304" y="815"/>
                  <a:pt x="1304" y="865"/>
                  <a:pt x="1299" y="914"/>
                </a:cubicBezTo>
                <a:cubicBezTo>
                  <a:pt x="1297" y="929"/>
                  <a:pt x="1285" y="956"/>
                  <a:pt x="1285" y="956"/>
                </a:cubicBezTo>
                <a:cubicBezTo>
                  <a:pt x="1287" y="986"/>
                  <a:pt x="1301" y="1094"/>
                  <a:pt x="1285" y="1124"/>
                </a:cubicBezTo>
                <a:cubicBezTo>
                  <a:pt x="1283" y="1127"/>
                  <a:pt x="1227" y="1110"/>
                  <a:pt x="1222" y="1110"/>
                </a:cubicBezTo>
                <a:cubicBezTo>
                  <a:pt x="1140" y="1104"/>
                  <a:pt x="976" y="1096"/>
                  <a:pt x="976" y="1096"/>
                </a:cubicBezTo>
                <a:cubicBezTo>
                  <a:pt x="916" y="1076"/>
                  <a:pt x="926" y="1107"/>
                  <a:pt x="920" y="1166"/>
                </a:cubicBezTo>
                <a:cubicBezTo>
                  <a:pt x="913" y="1164"/>
                  <a:pt x="905" y="1163"/>
                  <a:pt x="899" y="1159"/>
                </a:cubicBezTo>
                <a:cubicBezTo>
                  <a:pt x="807" y="1108"/>
                  <a:pt x="914" y="1134"/>
                  <a:pt x="737" y="1124"/>
                </a:cubicBezTo>
                <a:cubicBezTo>
                  <a:pt x="640" y="1100"/>
                  <a:pt x="585" y="1001"/>
                  <a:pt x="492" y="970"/>
                </a:cubicBezTo>
                <a:cubicBezTo>
                  <a:pt x="445" y="926"/>
                  <a:pt x="378" y="927"/>
                  <a:pt x="316" y="921"/>
                </a:cubicBezTo>
                <a:cubicBezTo>
                  <a:pt x="247" y="904"/>
                  <a:pt x="301" y="862"/>
                  <a:pt x="274" y="815"/>
                </a:cubicBezTo>
                <a:cubicBezTo>
                  <a:pt x="253" y="778"/>
                  <a:pt x="181" y="734"/>
                  <a:pt x="140" y="724"/>
                </a:cubicBezTo>
                <a:cubicBezTo>
                  <a:pt x="56" y="668"/>
                  <a:pt x="129" y="556"/>
                  <a:pt x="77" y="478"/>
                </a:cubicBezTo>
                <a:cubicBezTo>
                  <a:pt x="74" y="454"/>
                  <a:pt x="73" y="398"/>
                  <a:pt x="56" y="373"/>
                </a:cubicBezTo>
                <a:cubicBezTo>
                  <a:pt x="43" y="354"/>
                  <a:pt x="28" y="310"/>
                  <a:pt x="28" y="310"/>
                </a:cubicBezTo>
                <a:cubicBezTo>
                  <a:pt x="23" y="244"/>
                  <a:pt x="31" y="222"/>
                  <a:pt x="0" y="176"/>
                </a:cubicBezTo>
                <a:cubicBezTo>
                  <a:pt x="7" y="124"/>
                  <a:pt x="26" y="88"/>
                  <a:pt x="35" y="36"/>
                </a:cubicBezTo>
                <a:cubicBezTo>
                  <a:pt x="42" y="38"/>
                  <a:pt x="49" y="46"/>
                  <a:pt x="56" y="43"/>
                </a:cubicBezTo>
                <a:cubicBezTo>
                  <a:pt x="63" y="40"/>
                  <a:pt x="58" y="27"/>
                  <a:pt x="63" y="22"/>
                </a:cubicBezTo>
                <a:cubicBezTo>
                  <a:pt x="72" y="12"/>
                  <a:pt x="86" y="14"/>
                  <a:pt x="98" y="14"/>
                </a:cubicBezTo>
                <a:lnTo>
                  <a:pt x="536" y="690"/>
                </a:lnTo>
              </a:path>
            </a:pathLst>
          </a:custGeom>
          <a:solidFill>
            <a:srgbClr val="33CC33"/>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p>
        </p:txBody>
      </p:sp>
      <p:sp>
        <p:nvSpPr>
          <p:cNvPr id="7" name="Text Box 8"/>
          <p:cNvSpPr txBox="1">
            <a:spLocks noChangeArrowheads="1"/>
          </p:cNvSpPr>
          <p:nvPr/>
        </p:nvSpPr>
        <p:spPr bwMode="auto">
          <a:xfrm>
            <a:off x="6256338" y="2798764"/>
            <a:ext cx="11660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t>Slavery </a:t>
            </a:r>
          </a:p>
          <a:p>
            <a:pPr>
              <a:defRPr/>
            </a:pPr>
            <a:r>
              <a:rPr lang="en-US" dirty="0"/>
              <a:t>prohibited</a:t>
            </a:r>
          </a:p>
        </p:txBody>
      </p:sp>
      <p:pic>
        <p:nvPicPr>
          <p:cNvPr id="7578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6988" y="3762376"/>
            <a:ext cx="175101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75138" y="1364674"/>
            <a:ext cx="3764877" cy="707886"/>
          </a:xfrm>
          <a:prstGeom prst="rect">
            <a:avLst/>
          </a:prstGeom>
          <a:solidFill>
            <a:srgbClr val="FFFF00"/>
          </a:solidFill>
        </p:spPr>
        <p:txBody>
          <a:bodyPr wrap="none">
            <a:spAutoFit/>
          </a:bodyPr>
          <a:lstStyle/>
          <a:p>
            <a:pPr algn="ctr">
              <a:defRPr/>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first attempt</a:t>
            </a:r>
          </a:p>
        </p:txBody>
      </p:sp>
    </p:spTree>
    <p:extLst>
      <p:ext uri="{BB962C8B-B14F-4D97-AF65-F5344CB8AC3E}">
        <p14:creationId xmlns:p14="http://schemas.microsoft.com/office/powerpoint/2010/main" val="433168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238" y="152400"/>
            <a:ext cx="4860690" cy="600164"/>
          </a:xfrm>
          <a:prstGeom prst="rect">
            <a:avLst/>
          </a:prstGeom>
          <a:noFill/>
        </p:spPr>
        <p:txBody>
          <a:bodyPr wrap="none" lIns="68580" tIns="34290" rIns="68580" bIns="34290">
            <a:spAutoFit/>
          </a:bodyPr>
          <a:lstStyle/>
          <a:p>
            <a:pPr algn="ctr">
              <a:defRPr/>
            </a:pPr>
            <a:r>
              <a:rPr lang="en-US" sz="34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Why </a:t>
            </a:r>
            <a:r>
              <a:rPr lang="en-US" sz="3450" b="1"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didn</a:t>
            </a:r>
            <a:r>
              <a:rPr lang="mr-IN" sz="34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r>
              <a:rPr lang="en-US" sz="345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 Wilmot work?</a:t>
            </a:r>
          </a:p>
        </p:txBody>
      </p:sp>
      <p:sp>
        <p:nvSpPr>
          <p:cNvPr id="3" name="Rectangle 2"/>
          <p:cNvSpPr/>
          <p:nvPr/>
        </p:nvSpPr>
        <p:spPr>
          <a:xfrm>
            <a:off x="1600200" y="1839914"/>
            <a:ext cx="8102600" cy="4357687"/>
          </a:xfrm>
          <a:prstGeom prst="rect">
            <a:avLst/>
          </a:prstGeom>
        </p:spPr>
        <p:txBody>
          <a:bodyPr>
            <a:spAutoFit/>
          </a:bodyPr>
          <a:lstStyle/>
          <a:p>
            <a:pPr lvl="1">
              <a:lnSpc>
                <a:spcPct val="90000"/>
              </a:lnSpc>
              <a:defRPr/>
            </a:pPr>
            <a:r>
              <a:rPr lang="en-US" sz="2800" dirty="0"/>
              <a:t>The Wilmot Proviso just showed a </a:t>
            </a:r>
            <a:r>
              <a:rPr lang="en-US" sz="2800" b="1" u="sng" dirty="0">
                <a:solidFill>
                  <a:srgbClr val="FF0000"/>
                </a:solidFill>
              </a:rPr>
              <a:t>growth in SECTIONALISM</a:t>
            </a:r>
            <a:r>
              <a:rPr lang="en-US" sz="2800" dirty="0"/>
              <a:t> </a:t>
            </a:r>
          </a:p>
          <a:p>
            <a:pPr lvl="1">
              <a:lnSpc>
                <a:spcPct val="90000"/>
              </a:lnSpc>
              <a:defRPr/>
            </a:pPr>
            <a:endParaRPr lang="en-US" sz="2800" dirty="0"/>
          </a:p>
          <a:p>
            <a:pPr lvl="1">
              <a:lnSpc>
                <a:spcPct val="90000"/>
              </a:lnSpc>
              <a:defRPr/>
            </a:pPr>
            <a:r>
              <a:rPr lang="en-US" sz="2800" dirty="0"/>
              <a:t>The </a:t>
            </a:r>
            <a:r>
              <a:rPr lang="en-US" sz="2800" b="1" dirty="0"/>
              <a:t>NORTH</a:t>
            </a:r>
          </a:p>
          <a:p>
            <a:pPr marL="728663" lvl="1" indent="-385763">
              <a:lnSpc>
                <a:spcPct val="90000"/>
              </a:lnSpc>
              <a:buFontTx/>
              <a:buAutoNum type="alphaLcParenR"/>
              <a:defRPr/>
            </a:pPr>
            <a:r>
              <a:rPr lang="en-US" sz="2800" dirty="0"/>
              <a:t>Abolitionists wanted to get rid of slavery!</a:t>
            </a:r>
          </a:p>
          <a:p>
            <a:pPr marL="728663" lvl="1" indent="-385763">
              <a:lnSpc>
                <a:spcPct val="90000"/>
              </a:lnSpc>
              <a:buFontTx/>
              <a:buAutoNum type="alphaLcParenR"/>
              <a:defRPr/>
            </a:pPr>
            <a:r>
              <a:rPr lang="en-US" sz="2800" dirty="0"/>
              <a:t>Slavery was </a:t>
            </a:r>
            <a:r>
              <a:rPr lang="en-US" sz="2800" b="1" dirty="0"/>
              <a:t>MORALLY WRONG</a:t>
            </a:r>
            <a:r>
              <a:rPr lang="en-US" sz="2800" dirty="0"/>
              <a:t>!</a:t>
            </a:r>
          </a:p>
          <a:p>
            <a:pPr marL="728663" lvl="1" indent="-385763">
              <a:lnSpc>
                <a:spcPct val="90000"/>
              </a:lnSpc>
              <a:buFontTx/>
              <a:buAutoNum type="alphaLcParenR"/>
              <a:defRPr/>
            </a:pPr>
            <a:endParaRPr lang="en-US" sz="2800" dirty="0"/>
          </a:p>
          <a:p>
            <a:pPr lvl="1">
              <a:lnSpc>
                <a:spcPct val="90000"/>
              </a:lnSpc>
              <a:defRPr/>
            </a:pPr>
            <a:r>
              <a:rPr lang="en-US" sz="2800" dirty="0"/>
              <a:t>The </a:t>
            </a:r>
            <a:r>
              <a:rPr lang="en-US" sz="2800" b="1" dirty="0"/>
              <a:t>SOUTH</a:t>
            </a:r>
            <a:endParaRPr lang="en-US" sz="2800" dirty="0"/>
          </a:p>
          <a:p>
            <a:pPr marL="728663" lvl="1" indent="-385763">
              <a:lnSpc>
                <a:spcPct val="90000"/>
              </a:lnSpc>
              <a:buFontTx/>
              <a:buAutoNum type="alphaLcParenR"/>
              <a:defRPr/>
            </a:pPr>
            <a:r>
              <a:rPr lang="en-US" sz="2800" dirty="0"/>
              <a:t>Slaveholders said slavery should be allowed </a:t>
            </a:r>
            <a:r>
              <a:rPr lang="en-US" sz="2800" b="1" dirty="0"/>
              <a:t>ANYWHERE</a:t>
            </a:r>
            <a:r>
              <a:rPr lang="en-US" sz="2800" dirty="0"/>
              <a:t>!</a:t>
            </a:r>
          </a:p>
          <a:p>
            <a:pPr marL="728663" lvl="1" indent="-385763">
              <a:lnSpc>
                <a:spcPct val="90000"/>
              </a:lnSpc>
              <a:buFontTx/>
              <a:buAutoNum type="alphaLcParenR"/>
              <a:defRPr/>
            </a:pPr>
            <a:r>
              <a:rPr lang="en-US" sz="2800" dirty="0"/>
              <a:t>Slaves who escaped should be </a:t>
            </a:r>
            <a:r>
              <a:rPr lang="en-US" sz="2800" b="1" dirty="0"/>
              <a:t>returned</a:t>
            </a:r>
            <a:r>
              <a:rPr lang="en-US" sz="2800" dirty="0"/>
              <a:t>!</a:t>
            </a:r>
          </a:p>
        </p:txBody>
      </p:sp>
      <p:pic>
        <p:nvPicPr>
          <p:cNvPr id="7680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7600" y="2851150"/>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19251" y="779287"/>
            <a:ext cx="9023867" cy="931024"/>
          </a:xfrm>
          <a:prstGeom prst="rect">
            <a:avLst/>
          </a:prstGeom>
          <a:noFill/>
        </p:spPr>
        <p:txBody>
          <a:bodyPr lIns="68580" tIns="34290" rIns="68580" bIns="34290">
            <a:spAutoFit/>
          </a:bodyPr>
          <a:lstStyle/>
          <a:p>
            <a:pPr algn="ctr">
              <a:defRPr/>
            </a:pPr>
            <a:r>
              <a:rPr lang="en-US" sz="2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The USA is full of people with different views/opinions on the issue </a:t>
            </a:r>
          </a:p>
        </p:txBody>
      </p:sp>
    </p:spTree>
    <p:extLst>
      <p:ext uri="{BB962C8B-B14F-4D97-AF65-F5344CB8AC3E}">
        <p14:creationId xmlns:p14="http://schemas.microsoft.com/office/powerpoint/2010/main" val="285214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126" y="0"/>
            <a:ext cx="8016233" cy="677108"/>
          </a:xfrm>
          <a:prstGeom prst="rect">
            <a:avLst/>
          </a:prstGeom>
          <a:noFill/>
        </p:spPr>
        <p:txBody>
          <a:bodyPr wrap="none">
            <a:spAutoFit/>
          </a:bodyPr>
          <a:lstStyle/>
          <a:p>
            <a:pPr algn="ctr">
              <a:defRPr/>
            </a:pPr>
            <a:r>
              <a:rPr lang="en-US" sz="38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Free-Soil Movement supports Wilmot</a:t>
            </a:r>
          </a:p>
        </p:txBody>
      </p:sp>
      <p:sp>
        <p:nvSpPr>
          <p:cNvPr id="77826" name="TextBox 2"/>
          <p:cNvSpPr txBox="1">
            <a:spLocks noChangeArrowheads="1"/>
          </p:cNvSpPr>
          <p:nvPr/>
        </p:nvSpPr>
        <p:spPr bwMode="auto">
          <a:xfrm>
            <a:off x="1524000" y="3548064"/>
            <a:ext cx="51054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 typeface="Wingdings" charset="2"/>
              <a:buChar char="Ø"/>
            </a:pPr>
            <a:r>
              <a:rPr lang="en-US" altLang="x-none" sz="2600">
                <a:latin typeface="Times New Roman" charset="0"/>
              </a:rPr>
              <a:t>Preventing the extension of slavery</a:t>
            </a:r>
          </a:p>
          <a:p>
            <a:pPr>
              <a:spcBef>
                <a:spcPct val="0"/>
              </a:spcBef>
              <a:buClrTx/>
              <a:buSzTx/>
              <a:buFont typeface="Wingdings" charset="2"/>
              <a:buChar char="Ø"/>
            </a:pPr>
            <a:r>
              <a:rPr lang="en-US" altLang="x-none" sz="2600">
                <a:latin typeface="Times New Roman" charset="0"/>
              </a:rPr>
              <a:t>Weren’t necessary abolitionists</a:t>
            </a:r>
          </a:p>
          <a:p>
            <a:pPr>
              <a:spcBef>
                <a:spcPct val="0"/>
              </a:spcBef>
              <a:buClrTx/>
              <a:buSzTx/>
              <a:buFont typeface="Wingdings" charset="2"/>
              <a:buChar char="Ø"/>
            </a:pPr>
            <a:r>
              <a:rPr lang="en-US" altLang="x-none" sz="2600">
                <a:latin typeface="Times New Roman" charset="0"/>
              </a:rPr>
              <a:t>Supported that </a:t>
            </a:r>
            <a:r>
              <a:rPr lang="en-US" altLang="x-none" sz="2600" b="1" u="sng">
                <a:solidFill>
                  <a:srgbClr val="FF0000"/>
                </a:solidFill>
                <a:latin typeface="Times New Roman" charset="0"/>
              </a:rPr>
              <a:t>ALL BLACKS </a:t>
            </a:r>
            <a:r>
              <a:rPr lang="mr-IN" altLang="x-none" sz="2600" b="1" u="sng">
                <a:solidFill>
                  <a:srgbClr val="FF0000"/>
                </a:solidFill>
                <a:latin typeface="Times New Roman" charset="0"/>
              </a:rPr>
              <a:t>–</a:t>
            </a:r>
            <a:r>
              <a:rPr lang="en-US" altLang="x-none" sz="2600" b="1" u="sng">
                <a:solidFill>
                  <a:srgbClr val="FF0000"/>
                </a:solidFill>
                <a:latin typeface="Times New Roman" charset="0"/>
              </a:rPr>
              <a:t> slave or free</a:t>
            </a:r>
            <a:r>
              <a:rPr lang="mr-IN" altLang="x-none" sz="2600" b="1" u="sng">
                <a:solidFill>
                  <a:srgbClr val="FF0000"/>
                </a:solidFill>
                <a:latin typeface="Times New Roman" charset="0"/>
              </a:rPr>
              <a:t>–</a:t>
            </a:r>
            <a:r>
              <a:rPr lang="en-US" altLang="x-none" sz="2600" b="1" u="sng">
                <a:solidFill>
                  <a:srgbClr val="FF0000"/>
                </a:solidFill>
                <a:latin typeface="Times New Roman" charset="0"/>
              </a:rPr>
              <a:t> should be EXCLUDED from the Mexican Cession territory</a:t>
            </a:r>
          </a:p>
          <a:p>
            <a:pPr>
              <a:spcBef>
                <a:spcPct val="0"/>
              </a:spcBef>
              <a:buClrTx/>
              <a:buSzTx/>
              <a:buFont typeface="Wingdings" charset="2"/>
              <a:buChar char="Ø"/>
            </a:pPr>
            <a:r>
              <a:rPr lang="en-US" altLang="x-none" sz="2600" b="1" u="sng">
                <a:solidFill>
                  <a:srgbClr val="FF0000"/>
                </a:solidFill>
                <a:latin typeface="Times New Roman" charset="0"/>
              </a:rPr>
              <a:t>“Free soil, free labor, free men!”</a:t>
            </a:r>
          </a:p>
        </p:txBody>
      </p:sp>
      <p:pic>
        <p:nvPicPr>
          <p:cNvPr id="778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8976" y="1733550"/>
            <a:ext cx="362902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Oval Callout 4"/>
          <p:cNvSpPr>
            <a:spLocks noChangeArrowheads="1"/>
          </p:cNvSpPr>
          <p:nvPr/>
        </p:nvSpPr>
        <p:spPr bwMode="auto">
          <a:xfrm>
            <a:off x="3048000" y="708026"/>
            <a:ext cx="5715000" cy="2873375"/>
          </a:xfrm>
          <a:prstGeom prst="wedgeEllipseCallout">
            <a:avLst>
              <a:gd name="adj1" fmla="val 52736"/>
              <a:gd name="adj2" fmla="val 52444"/>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spcBef>
                <a:spcPct val="0"/>
              </a:spcBef>
              <a:buClrTx/>
              <a:buSzTx/>
              <a:buFontTx/>
              <a:buNone/>
            </a:pPr>
            <a:endParaRPr lang="x-none" altLang="x-none" sz="2400">
              <a:latin typeface="Times New Roman" charset="0"/>
            </a:endParaRPr>
          </a:p>
        </p:txBody>
      </p:sp>
      <p:sp>
        <p:nvSpPr>
          <p:cNvPr id="77829" name="TextBox 5"/>
          <p:cNvSpPr txBox="1">
            <a:spLocks noChangeArrowheads="1"/>
          </p:cNvSpPr>
          <p:nvPr/>
        </p:nvSpPr>
        <p:spPr bwMode="auto">
          <a:xfrm>
            <a:off x="3962400" y="1050925"/>
            <a:ext cx="441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x-none" sz="2400" b="1">
                <a:solidFill>
                  <a:schemeClr val="bg1"/>
                </a:solidFill>
                <a:latin typeface="Times New Roman" charset="0"/>
              </a:rPr>
              <a:t>“Keep the West a land of opportunity for whites ONLY so that the white majority would not have to compete with the labor of slaves or free blacks.”</a:t>
            </a:r>
          </a:p>
        </p:txBody>
      </p:sp>
    </p:spTree>
    <p:extLst>
      <p:ext uri="{BB962C8B-B14F-4D97-AF65-F5344CB8AC3E}">
        <p14:creationId xmlns:p14="http://schemas.microsoft.com/office/powerpoint/2010/main" val="414147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8385" y="1224332"/>
            <a:ext cx="4879734" cy="1084912"/>
          </a:xfrm>
          <a:prstGeom prst="rect">
            <a:avLst/>
          </a:prstGeom>
          <a:noFill/>
        </p:spPr>
        <p:txBody>
          <a:bodyPr wrap="none" lIns="68580" tIns="34290" rIns="68580" bIns="34290">
            <a:spAutoFit/>
          </a:bodyPr>
          <a:lstStyle/>
          <a:p>
            <a:pPr algn="ctr">
              <a:defRPr/>
            </a:pPr>
            <a:r>
              <a:rPr lang="en-US" sz="33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We need to figure this out </a:t>
            </a:r>
          </a:p>
          <a:p>
            <a:pPr algn="ctr">
              <a:defRPr/>
            </a:pPr>
            <a:r>
              <a:rPr lang="en-US" sz="33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ASAP!</a:t>
            </a:r>
          </a:p>
        </p:txBody>
      </p:sp>
      <p:pic>
        <p:nvPicPr>
          <p:cNvPr id="788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6200" y="990600"/>
            <a:ext cx="42418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46118" y="2383305"/>
            <a:ext cx="4384964" cy="3185487"/>
          </a:xfrm>
          <a:prstGeom prst="rect">
            <a:avLst/>
          </a:prstGeom>
          <a:noFill/>
        </p:spPr>
        <p:txBody>
          <a:bodyPr lIns="68580" tIns="34290" rIns="68580" bIns="34290">
            <a:spAutoFit/>
          </a:bodyPr>
          <a:lstStyle/>
          <a:p>
            <a:pPr algn="ctr">
              <a:defRPr/>
            </a:pPr>
            <a:r>
              <a:rPr lang="en-US" sz="4050" b="1" dirty="0">
                <a:ln w="6600">
                  <a:solidFill>
                    <a:schemeClr val="accent2"/>
                  </a:solidFill>
                  <a:prstDash val="solid"/>
                </a:ln>
                <a:solidFill>
                  <a:srgbClr val="FFFFFF"/>
                </a:solidFill>
                <a:effectLst>
                  <a:outerShdw dist="38100" dir="2700000" algn="tl" rotWithShape="0">
                    <a:schemeClr val="accent2"/>
                  </a:outerShdw>
                </a:effectLst>
              </a:rPr>
              <a:t>Do California and the other NEW territories become</a:t>
            </a:r>
          </a:p>
          <a:p>
            <a:pPr algn="ctr">
              <a:defRPr/>
            </a:pPr>
            <a:r>
              <a:rPr lang="en-US" sz="4050" b="1" dirty="0">
                <a:ln w="6600">
                  <a:solidFill>
                    <a:schemeClr val="accent2"/>
                  </a:solidFill>
                  <a:prstDash val="solid"/>
                </a:ln>
                <a:solidFill>
                  <a:srgbClr val="FFFFFF"/>
                </a:solidFill>
                <a:effectLst>
                  <a:outerShdw dist="38100" dir="2700000" algn="tl" rotWithShape="0">
                    <a:schemeClr val="accent2"/>
                  </a:outerShdw>
                </a:effectLst>
              </a:rPr>
              <a:t> FREE states or</a:t>
            </a:r>
          </a:p>
          <a:p>
            <a:pPr algn="ctr">
              <a:defRPr/>
            </a:pPr>
            <a:r>
              <a:rPr lang="en-US" sz="4050" b="1" dirty="0">
                <a:ln w="6600">
                  <a:solidFill>
                    <a:schemeClr val="accent2"/>
                  </a:solidFill>
                  <a:prstDash val="solid"/>
                </a:ln>
                <a:solidFill>
                  <a:srgbClr val="FFFFFF"/>
                </a:solidFill>
                <a:effectLst>
                  <a:outerShdw dist="38100" dir="2700000" algn="tl" rotWithShape="0">
                    <a:schemeClr val="accent2"/>
                  </a:outerShdw>
                </a:effectLst>
              </a:rPr>
              <a:t> SLAVE states?</a:t>
            </a:r>
          </a:p>
        </p:txBody>
      </p:sp>
    </p:spTree>
    <p:extLst>
      <p:ext uri="{BB962C8B-B14F-4D97-AF65-F5344CB8AC3E}">
        <p14:creationId xmlns:p14="http://schemas.microsoft.com/office/powerpoint/2010/main" val="583776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547814" y="719138"/>
            <a:ext cx="9069387"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accent1"/>
              </a:buClr>
              <a:buSzPct val="80000"/>
              <a:buFont typeface="Wingdings" charset="2"/>
              <a:buChar char="n"/>
              <a:defRPr sz="4000">
                <a:solidFill>
                  <a:schemeClr val="tx1"/>
                </a:solidFill>
                <a:latin typeface="Arial" charset="0"/>
              </a:defRPr>
            </a:lvl1pPr>
            <a:lvl2pPr marL="742950" indent="-285750" defTabSz="457200">
              <a:spcBef>
                <a:spcPct val="20000"/>
              </a:spcBef>
              <a:buChar char="–"/>
              <a:defRPr sz="4000">
                <a:solidFill>
                  <a:schemeClr val="tx1"/>
                </a:solidFill>
                <a:latin typeface="Arial" charset="0"/>
              </a:defRPr>
            </a:lvl2pPr>
            <a:lvl3pPr marL="1143000" indent="-228600" defTabSz="457200">
              <a:spcBef>
                <a:spcPct val="20000"/>
              </a:spcBef>
              <a:buChar char="•"/>
              <a:defRPr sz="4000">
                <a:solidFill>
                  <a:schemeClr val="tx1"/>
                </a:solidFill>
                <a:latin typeface="Arial" charset="0"/>
              </a:defRPr>
            </a:lvl3pPr>
            <a:lvl4pPr marL="1600200" indent="-228600" defTabSz="457200">
              <a:spcBef>
                <a:spcPct val="20000"/>
              </a:spcBef>
              <a:buChar char="–"/>
              <a:defRPr sz="4000">
                <a:solidFill>
                  <a:schemeClr val="tx1"/>
                </a:solidFill>
                <a:latin typeface="Arial" charset="0"/>
              </a:defRPr>
            </a:lvl4pPr>
            <a:lvl5pPr marL="2057400" indent="-228600" defTabSz="457200">
              <a:spcBef>
                <a:spcPct val="20000"/>
              </a:spcBef>
              <a:buChar char="»"/>
              <a:defRPr sz="4000">
                <a:solidFill>
                  <a:schemeClr val="tx1"/>
                </a:solidFill>
                <a:latin typeface="Arial" charset="0"/>
              </a:defRPr>
            </a:lvl5pPr>
            <a:lvl6pPr marL="2514600" indent="-228600" defTabSz="457200" eaLnBrk="0" fontAlgn="base" hangingPunct="0">
              <a:spcBef>
                <a:spcPct val="20000"/>
              </a:spcBef>
              <a:spcAft>
                <a:spcPct val="0"/>
              </a:spcAft>
              <a:buChar char="»"/>
              <a:defRPr sz="4000">
                <a:solidFill>
                  <a:schemeClr val="tx1"/>
                </a:solidFill>
                <a:latin typeface="Arial" charset="0"/>
              </a:defRPr>
            </a:lvl6pPr>
            <a:lvl7pPr marL="2971800" indent="-228600" defTabSz="457200" eaLnBrk="0" fontAlgn="base" hangingPunct="0">
              <a:spcBef>
                <a:spcPct val="20000"/>
              </a:spcBef>
              <a:spcAft>
                <a:spcPct val="0"/>
              </a:spcAft>
              <a:buChar char="»"/>
              <a:defRPr sz="4000">
                <a:solidFill>
                  <a:schemeClr val="tx1"/>
                </a:solidFill>
                <a:latin typeface="Arial" charset="0"/>
              </a:defRPr>
            </a:lvl7pPr>
            <a:lvl8pPr marL="3429000" indent="-228600" defTabSz="457200" eaLnBrk="0" fontAlgn="base" hangingPunct="0">
              <a:spcBef>
                <a:spcPct val="20000"/>
              </a:spcBef>
              <a:spcAft>
                <a:spcPct val="0"/>
              </a:spcAft>
              <a:buChar char="»"/>
              <a:defRPr sz="4000">
                <a:solidFill>
                  <a:schemeClr val="tx1"/>
                </a:solidFill>
                <a:latin typeface="Arial" charset="0"/>
              </a:defRPr>
            </a:lvl8pPr>
            <a:lvl9pPr marL="3886200" indent="-228600" defTabSz="457200" eaLnBrk="0" fontAlgn="base" hangingPunct="0">
              <a:spcBef>
                <a:spcPct val="20000"/>
              </a:spcBef>
              <a:spcAft>
                <a:spcPct val="0"/>
              </a:spcAft>
              <a:buChar char="»"/>
              <a:defRPr sz="4000">
                <a:solidFill>
                  <a:schemeClr val="tx1"/>
                </a:solidFill>
                <a:latin typeface="Arial" charset="0"/>
              </a:defRPr>
            </a:lvl9pPr>
          </a:lstStyle>
          <a:p>
            <a:pPr eaLnBrk="1" hangingPunct="1">
              <a:lnSpc>
                <a:spcPct val="90000"/>
              </a:lnSpc>
              <a:buClrTx/>
              <a:buSzTx/>
              <a:buFont typeface="Arial" charset="0"/>
              <a:buNone/>
            </a:pPr>
            <a:r>
              <a:rPr lang="en-US" altLang="x-none" sz="2800"/>
              <a:t>1. </a:t>
            </a:r>
            <a:r>
              <a:rPr lang="en-US" altLang="x-none" sz="2800" b="1" u="sng">
                <a:solidFill>
                  <a:srgbClr val="FF0000"/>
                </a:solidFill>
              </a:rPr>
              <a:t>California</a:t>
            </a:r>
            <a:r>
              <a:rPr lang="en-US" altLang="x-none" sz="2800">
                <a:solidFill>
                  <a:srgbClr val="FF0000"/>
                </a:solidFill>
              </a:rPr>
              <a:t> </a:t>
            </a:r>
            <a:r>
              <a:rPr lang="en-US" altLang="x-none" sz="2800"/>
              <a:t>= </a:t>
            </a:r>
            <a:r>
              <a:rPr lang="en-US" altLang="x-none" sz="2800" b="1" u="sng">
                <a:solidFill>
                  <a:srgbClr val="FF0000"/>
                </a:solidFill>
              </a:rPr>
              <a:t>FREE STATE</a:t>
            </a:r>
            <a:endParaRPr lang="en-US" altLang="x-none" sz="2800"/>
          </a:p>
          <a:p>
            <a:pPr eaLnBrk="1" hangingPunct="1">
              <a:lnSpc>
                <a:spcPct val="90000"/>
              </a:lnSpc>
              <a:buClrTx/>
              <a:buSzTx/>
              <a:buFont typeface="Arial" charset="0"/>
              <a:buNone/>
            </a:pPr>
            <a:r>
              <a:rPr lang="en-US" altLang="x-none" sz="2800"/>
              <a:t>2. Rest of Mexican Cession = </a:t>
            </a:r>
            <a:r>
              <a:rPr lang="en-US" altLang="x-none" sz="2800" b="1" u="sng">
                <a:solidFill>
                  <a:srgbClr val="FF0000"/>
                </a:solidFill>
              </a:rPr>
              <a:t>popular sovereignty SLAVE or FREE</a:t>
            </a:r>
            <a:endParaRPr lang="en-US" altLang="x-none" sz="2800"/>
          </a:p>
          <a:p>
            <a:pPr eaLnBrk="1" hangingPunct="1">
              <a:lnSpc>
                <a:spcPct val="90000"/>
              </a:lnSpc>
              <a:buClrTx/>
              <a:buSzTx/>
              <a:buFont typeface="Arial" charset="0"/>
              <a:buNone/>
            </a:pPr>
            <a:r>
              <a:rPr lang="en-US" altLang="x-none" sz="2800"/>
              <a:t>3. </a:t>
            </a:r>
            <a:r>
              <a:rPr lang="en-US" altLang="x-none" sz="2800" b="1" u="sng">
                <a:solidFill>
                  <a:srgbClr val="FF0000"/>
                </a:solidFill>
              </a:rPr>
              <a:t>BAN slave TRADE in D.C.</a:t>
            </a:r>
            <a:endParaRPr lang="en-US" altLang="x-none" sz="2800"/>
          </a:p>
          <a:p>
            <a:pPr eaLnBrk="1" hangingPunct="1">
              <a:lnSpc>
                <a:spcPct val="90000"/>
              </a:lnSpc>
              <a:buClrTx/>
              <a:buSzTx/>
              <a:buFont typeface="Arial" charset="0"/>
              <a:buNone/>
            </a:pPr>
            <a:r>
              <a:rPr lang="en-US" altLang="x-none" sz="2800"/>
              <a:t>4. </a:t>
            </a:r>
            <a:r>
              <a:rPr lang="en-US" altLang="x-none" sz="2800" b="1" u="sng">
                <a:solidFill>
                  <a:srgbClr val="FF0000"/>
                </a:solidFill>
              </a:rPr>
              <a:t>New Fugitive Slave Law </a:t>
            </a:r>
          </a:p>
        </p:txBody>
      </p:sp>
      <p:pic>
        <p:nvPicPr>
          <p:cNvPr id="798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7426" y="3032125"/>
            <a:ext cx="5870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0413" y="3200401"/>
            <a:ext cx="2373312"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0" y="0"/>
            <a:ext cx="5691366" cy="707886"/>
          </a:xfrm>
          <a:prstGeom prst="rect">
            <a:avLst/>
          </a:prstGeom>
          <a:noFill/>
        </p:spPr>
        <p:txBody>
          <a:bodyPr wrap="none">
            <a:spAutoFit/>
          </a:bodyPr>
          <a:lstStyle/>
          <a:p>
            <a:pPr algn="ctr">
              <a:defRPr/>
            </a:pPr>
            <a:r>
              <a:rPr lang="en-US" sz="4000" b="1" dirty="0">
                <a:ln w="6600">
                  <a:solidFill>
                    <a:schemeClr val="accent2"/>
                  </a:solidFill>
                  <a:prstDash val="solid"/>
                </a:ln>
                <a:solidFill>
                  <a:srgbClr val="FFFFFF"/>
                </a:solidFill>
                <a:effectLst>
                  <a:outerShdw dist="38100" dir="2700000" algn="tl" rotWithShape="0">
                    <a:schemeClr val="accent2"/>
                  </a:outerShdw>
                </a:effectLst>
              </a:rPr>
              <a:t>The Compromise of 1850</a:t>
            </a:r>
          </a:p>
        </p:txBody>
      </p:sp>
    </p:spTree>
    <p:extLst>
      <p:ext uri="{BB962C8B-B14F-4D97-AF65-F5344CB8AC3E}">
        <p14:creationId xmlns:p14="http://schemas.microsoft.com/office/powerpoint/2010/main" val="1822823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3920" y="90207"/>
            <a:ext cx="5360698" cy="623248"/>
          </a:xfrm>
          <a:prstGeom prst="rect">
            <a:avLst/>
          </a:prstGeom>
          <a:noFill/>
        </p:spPr>
        <p:txBody>
          <a:bodyPr wrap="none" lIns="68580" tIns="34290" rIns="68580" bIns="34290">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NEW Fugitive Slave Act</a:t>
            </a:r>
          </a:p>
        </p:txBody>
      </p:sp>
      <p:sp>
        <p:nvSpPr>
          <p:cNvPr id="4" name="Rectangle 3"/>
          <p:cNvSpPr txBox="1">
            <a:spLocks noChangeArrowheads="1"/>
          </p:cNvSpPr>
          <p:nvPr/>
        </p:nvSpPr>
        <p:spPr>
          <a:xfrm>
            <a:off x="1638301" y="1481139"/>
            <a:ext cx="4132263" cy="312578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en-US" sz="2700" dirty="0"/>
              <a:t>A </a:t>
            </a:r>
            <a:r>
              <a:rPr lang="en-US" sz="2700" b="1" u="sng" dirty="0">
                <a:solidFill>
                  <a:srgbClr val="FF0000"/>
                </a:solidFill>
              </a:rPr>
              <a:t>CRIME to HELP runaway slaves </a:t>
            </a:r>
          </a:p>
          <a:p>
            <a:pPr>
              <a:lnSpc>
                <a:spcPct val="90000"/>
              </a:lnSpc>
              <a:buFont typeface="Wingdings" charset="0"/>
              <a:buChar char="Ø"/>
              <a:defRPr/>
            </a:pPr>
            <a:r>
              <a:rPr lang="en-US" sz="2700" b="1" u="sng" dirty="0">
                <a:solidFill>
                  <a:srgbClr val="FF0000"/>
                </a:solidFill>
              </a:rPr>
              <a:t>Arrest those slaves in FREE areas</a:t>
            </a:r>
            <a:r>
              <a:rPr lang="en-US" sz="2700" dirty="0"/>
              <a:t>!</a:t>
            </a:r>
          </a:p>
          <a:p>
            <a:pPr>
              <a:lnSpc>
                <a:spcPct val="90000"/>
              </a:lnSpc>
              <a:buFont typeface="Wingdings" charset="0"/>
              <a:buChar char="Ø"/>
              <a:defRPr/>
            </a:pPr>
            <a:r>
              <a:rPr lang="en-US" sz="2700" dirty="0"/>
              <a:t>Anti-slavery northerners were </a:t>
            </a:r>
            <a:r>
              <a:rPr lang="en-US" sz="2700" b="1" i="1" dirty="0"/>
              <a:t>ANGRY</a:t>
            </a:r>
            <a:r>
              <a:rPr lang="en-US" sz="2700" dirty="0"/>
              <a:t> because they felt like they were part of the slave system now!</a:t>
            </a:r>
          </a:p>
        </p:txBody>
      </p:sp>
      <p:pic>
        <p:nvPicPr>
          <p:cNvPr id="8089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712788"/>
            <a:ext cx="4152900" cy="614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84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1752600" y="76200"/>
            <a:ext cx="8534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 typeface="Arial" charset="0"/>
              <a:buChar char="•"/>
            </a:pPr>
            <a:r>
              <a:rPr lang="en-US" altLang="x-none" sz="2400">
                <a:solidFill>
                  <a:srgbClr val="252525"/>
                </a:solidFill>
              </a:rPr>
              <a:t>Northern states - </a:t>
            </a:r>
            <a:r>
              <a:rPr lang="en-US" altLang="x-none" sz="2400" b="1" u="sng">
                <a:solidFill>
                  <a:srgbClr val="FF0000"/>
                </a:solidFill>
              </a:rPr>
              <a:t>Personal Liberty Laws</a:t>
            </a:r>
            <a:r>
              <a:rPr lang="en-US" altLang="x-none" sz="2400">
                <a:solidFill>
                  <a:srgbClr val="FF0000"/>
                </a:solidFill>
              </a:rPr>
              <a:t> </a:t>
            </a:r>
            <a:r>
              <a:rPr lang="en-US" altLang="x-none" sz="2400">
                <a:solidFill>
                  <a:srgbClr val="252525"/>
                </a:solidFill>
              </a:rPr>
              <a:t>that prevented the kidnapping of alleged runaway slaves</a:t>
            </a:r>
          </a:p>
          <a:p>
            <a:pPr>
              <a:spcBef>
                <a:spcPct val="0"/>
              </a:spcBef>
              <a:buClrTx/>
              <a:buSzTx/>
              <a:buFont typeface="Arial" charset="0"/>
              <a:buChar char="•"/>
            </a:pPr>
            <a:r>
              <a:rPr lang="en-US" altLang="x-none" sz="2400">
                <a:solidFill>
                  <a:srgbClr val="252525"/>
                </a:solidFill>
              </a:rPr>
              <a:t>Personal liberty laws were ruled </a:t>
            </a:r>
            <a:r>
              <a:rPr lang="en-US" altLang="x-none" sz="2400" b="1" u="sng">
                <a:solidFill>
                  <a:srgbClr val="FF0000"/>
                </a:solidFill>
              </a:rPr>
              <a:t>unconstitutional</a:t>
            </a:r>
            <a:r>
              <a:rPr lang="en-US" altLang="x-none" sz="2400">
                <a:solidFill>
                  <a:srgbClr val="252525"/>
                </a:solidFill>
              </a:rPr>
              <a:t> - capturing of fugitive slaves was a </a:t>
            </a:r>
            <a:r>
              <a:rPr lang="en-US" altLang="x-none" sz="2400" b="1" i="1">
                <a:solidFill>
                  <a:srgbClr val="252525"/>
                </a:solidFill>
              </a:rPr>
              <a:t>federal matter</a:t>
            </a:r>
            <a:r>
              <a:rPr lang="en-US" altLang="x-none" sz="2400">
                <a:solidFill>
                  <a:srgbClr val="252525"/>
                </a:solidFill>
              </a:rPr>
              <a:t> in which </a:t>
            </a:r>
            <a:r>
              <a:rPr lang="en-US" altLang="x-none" sz="2400" b="1" i="1">
                <a:solidFill>
                  <a:srgbClr val="252525"/>
                </a:solidFill>
              </a:rPr>
              <a:t>states did not have the power to interfere</a:t>
            </a:r>
            <a:endParaRPr lang="en-US" altLang="x-none" sz="2400">
              <a:latin typeface="Times New Roman" charset="0"/>
            </a:endParaRPr>
          </a:p>
        </p:txBody>
      </p:sp>
    </p:spTree>
    <p:extLst>
      <p:ext uri="{BB962C8B-B14F-4D97-AF65-F5344CB8AC3E}">
        <p14:creationId xmlns:p14="http://schemas.microsoft.com/office/powerpoint/2010/main" val="17669336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0223" y="228601"/>
            <a:ext cx="8491555" cy="530915"/>
          </a:xfrm>
          <a:prstGeom prst="rect">
            <a:avLst/>
          </a:prstGeom>
          <a:noFill/>
        </p:spPr>
        <p:txBody>
          <a:bodyPr wrap="none" lIns="68580" tIns="34290" rIns="68580" bIns="34290">
            <a:spAutoFit/>
          </a:bodyPr>
          <a:lstStyle/>
          <a:p>
            <a:pPr algn="ctr">
              <a:defRPr/>
            </a:pPr>
            <a:r>
              <a:rPr lang="en-US" sz="3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QUOTE Analysis – abolitionists react to the slave law</a:t>
            </a:r>
          </a:p>
        </p:txBody>
      </p:sp>
      <p:sp>
        <p:nvSpPr>
          <p:cNvPr id="4" name="Rectangle 3"/>
          <p:cNvSpPr/>
          <p:nvPr/>
        </p:nvSpPr>
        <p:spPr>
          <a:xfrm>
            <a:off x="1654681" y="5257800"/>
            <a:ext cx="9071264" cy="1084912"/>
          </a:xfrm>
          <a:prstGeom prst="rect">
            <a:avLst/>
          </a:prstGeom>
          <a:noFill/>
        </p:spPr>
        <p:txBody>
          <a:bodyPr lIns="68580" tIns="34290" rIns="68580" bIns="34290">
            <a:spAutoFit/>
          </a:bodyPr>
          <a:lstStyle/>
          <a:p>
            <a:pPr algn="ctr">
              <a:defRPr/>
            </a:pPr>
            <a:r>
              <a:rPr lang="en-US" sz="33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How did northern abolitionists react to the newly created Fugitive Slave Act?</a:t>
            </a:r>
          </a:p>
        </p:txBody>
      </p:sp>
      <p:sp>
        <p:nvSpPr>
          <p:cNvPr id="6" name="Rectangle 5"/>
          <p:cNvSpPr/>
          <p:nvPr/>
        </p:nvSpPr>
        <p:spPr>
          <a:xfrm>
            <a:off x="1647764" y="1454387"/>
            <a:ext cx="8889557" cy="3108543"/>
          </a:xfrm>
          <a:prstGeom prst="rect">
            <a:avLst/>
          </a:prstGeom>
          <a:solidFill>
            <a:srgbClr val="FFFF00"/>
          </a:solidFill>
        </p:spPr>
        <p:txBody>
          <a:bodyPr>
            <a:spAutoFit/>
            <a:scene3d>
              <a:camera prst="orthographicFront"/>
              <a:lightRig rig="soft" dir="t">
                <a:rot lat="0" lon="0" rev="15600000"/>
              </a:lightRig>
            </a:scene3d>
            <a:sp3d extrusionH="57150" prstMaterial="softEdge">
              <a:bevelT w="25400" h="38100"/>
            </a:sp3d>
          </a:bodyPr>
          <a:lstStyle/>
          <a:p>
            <a:pPr algn="ctr">
              <a:defRPr/>
            </a:pPr>
            <a:r>
              <a:rPr lang="en-US" sz="2800" b="1" dirty="0">
                <a:ln/>
              </a:rPr>
              <a:t>“My house is my castle...If any man approaches that house in search of a slave – I care not who he may be, whether constable or sheriff...</a:t>
            </a:r>
          </a:p>
          <a:p>
            <a:pPr algn="ctr">
              <a:defRPr/>
            </a:pPr>
            <a:endParaRPr lang="en-US" sz="2800" b="1" dirty="0">
              <a:ln/>
            </a:endParaRPr>
          </a:p>
          <a:p>
            <a:pPr algn="ctr">
              <a:defRPr/>
            </a:pPr>
            <a:r>
              <a:rPr lang="en-US" sz="2800" b="1" dirty="0">
                <a:ln/>
              </a:rPr>
              <a:t>“</a:t>
            </a:r>
            <a:r>
              <a:rPr lang="mr-IN" sz="2800" b="1" dirty="0">
                <a:ln/>
              </a:rPr>
              <a:t>…</a:t>
            </a:r>
            <a:r>
              <a:rPr lang="en-US" sz="2800" b="1" dirty="0">
                <a:ln/>
              </a:rPr>
              <a:t>if he crosses the threshold of my door, and I do not lay him in a lifeless corpse at my feet, I hope the grave may refuse my body...”</a:t>
            </a:r>
          </a:p>
        </p:txBody>
      </p:sp>
    </p:spTree>
    <p:extLst>
      <p:ext uri="{BB962C8B-B14F-4D97-AF65-F5344CB8AC3E}">
        <p14:creationId xmlns:p14="http://schemas.microsoft.com/office/powerpoint/2010/main" val="1449531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955800" y="190500"/>
            <a:ext cx="7772400" cy="1143000"/>
          </a:xfrm>
        </p:spPr>
        <p:txBody>
          <a:bodyPr>
            <a:normAutofit fontScale="90000"/>
          </a:bodyPr>
          <a:lstStyle/>
          <a:p>
            <a:pPr eaLnBrk="1" hangingPunct="1"/>
            <a:r>
              <a:rPr lang="en-US" altLang="x-none" sz="4000" b="1" u="sng"/>
              <a:t>ESSENTIAL QUESTIONS</a:t>
            </a:r>
            <a:r>
              <a:rPr lang="en-US" altLang="x-none" sz="4000"/>
              <a:t/>
            </a:r>
            <a:br>
              <a:rPr lang="en-US" altLang="x-none" sz="4000"/>
            </a:br>
            <a:r>
              <a:rPr lang="en-US" altLang="x-none" sz="4000"/>
              <a:t>Controversies After Mexican War</a:t>
            </a:r>
          </a:p>
        </p:txBody>
      </p:sp>
      <p:sp>
        <p:nvSpPr>
          <p:cNvPr id="61442" name="Rectangle 3"/>
          <p:cNvSpPr>
            <a:spLocks noGrp="1" noChangeArrowheads="1"/>
          </p:cNvSpPr>
          <p:nvPr>
            <p:ph type="body" idx="1"/>
          </p:nvPr>
        </p:nvSpPr>
        <p:spPr>
          <a:xfrm>
            <a:off x="1676400" y="1600200"/>
            <a:ext cx="8763000" cy="5029200"/>
          </a:xfrm>
        </p:spPr>
        <p:txBody>
          <a:bodyPr/>
          <a:lstStyle/>
          <a:p>
            <a:pPr eaLnBrk="1" hangingPunct="1"/>
            <a:r>
              <a:rPr lang="en-US" altLang="x-none" sz="2700"/>
              <a:t>Would slavery expand into newly acquired land?</a:t>
            </a:r>
          </a:p>
          <a:p>
            <a:pPr eaLnBrk="1" hangingPunct="1"/>
            <a:r>
              <a:rPr lang="en-US" altLang="x-none" sz="2700"/>
              <a:t>What about Texas and California?</a:t>
            </a:r>
            <a:endParaRPr lang="en-US" altLang="x-none"/>
          </a:p>
          <a:p>
            <a:pPr eaLnBrk="1" hangingPunct="1"/>
            <a:endParaRPr lang="en-US" altLang="x-none"/>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1" y="2667000"/>
            <a:ext cx="61245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51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9770" y="0"/>
            <a:ext cx="7461017" cy="707886"/>
          </a:xfrm>
          <a:prstGeom prst="rect">
            <a:avLst/>
          </a:prstGeom>
          <a:noFill/>
        </p:spPr>
        <p:txBody>
          <a:bodyPr wrap="none">
            <a:spAutoFit/>
          </a:bodyPr>
          <a:lstStyle/>
          <a:p>
            <a:pPr algn="ctr">
              <a:defRPr/>
            </a:pPr>
            <a:r>
              <a:rPr lang="en-US" sz="40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Document </a:t>
            </a:r>
            <a:r>
              <a:rPr lang="en-US" sz="40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HIPPO Analysis </a:t>
            </a:r>
            <a:r>
              <a:rPr 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Activity</a:t>
            </a:r>
          </a:p>
        </p:txBody>
      </p:sp>
      <p:pic>
        <p:nvPicPr>
          <p:cNvPr id="8601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46125"/>
            <a:ext cx="4876800"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4"/>
          <p:cNvSpPr>
            <a:spLocks noChangeArrowheads="1"/>
          </p:cNvSpPr>
          <p:nvPr/>
        </p:nvSpPr>
        <p:spPr bwMode="auto">
          <a:xfrm>
            <a:off x="1524000" y="5791201"/>
            <a:ext cx="487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spcBef>
                <a:spcPct val="0"/>
              </a:spcBef>
              <a:buClrTx/>
              <a:buSzTx/>
              <a:buFontTx/>
              <a:buNone/>
            </a:pPr>
            <a:r>
              <a:rPr lang="en-US" altLang="x-none" sz="2400" b="1">
                <a:solidFill>
                  <a:srgbClr val="000000"/>
                </a:solidFill>
                <a:latin typeface="Georgia" charset="0"/>
                <a:ea typeface="Times New Roman" charset="0"/>
                <a:cs typeface="Times New Roman" charset="0"/>
              </a:rPr>
              <a:t>An African American protests the Fugitive Slave Law, 1850</a:t>
            </a:r>
            <a:r>
              <a:rPr lang="en-US" altLang="x-none" sz="2400" b="1">
                <a:latin typeface="Times New Roman" charset="0"/>
              </a:rPr>
              <a:t> </a:t>
            </a:r>
          </a:p>
        </p:txBody>
      </p:sp>
      <p:pic>
        <p:nvPicPr>
          <p:cNvPr id="8602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4650" y="1981200"/>
            <a:ext cx="5213350"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658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1" y="1524204"/>
            <a:ext cx="2578100" cy="3393237"/>
          </a:xfrm>
          <a:prstGeom prst="rect">
            <a:avLst/>
          </a:prstGeom>
          <a:noFill/>
        </p:spPr>
        <p:txBody>
          <a:bodyPr lIns="68580" tIns="34290" rIns="68580" bIns="34290">
            <a:spAutoFit/>
          </a:bodyPr>
          <a:lstStyle/>
          <a:p>
            <a:pPr algn="ctr">
              <a:defRPr/>
            </a:pPr>
            <a:r>
              <a:rPr lang="en-US" sz="36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What did this make Americans want to do in the 1800s? </a:t>
            </a:r>
          </a:p>
        </p:txBody>
      </p:sp>
      <p:pic>
        <p:nvPicPr>
          <p:cNvPr id="6451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7526" y="180976"/>
            <a:ext cx="5070475"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4102101" y="2987676"/>
            <a:ext cx="1495425" cy="466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970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0"/>
            <a:ext cx="5589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897790" y="2560528"/>
            <a:ext cx="2121735" cy="1246495"/>
          </a:xfrm>
          <a:prstGeom prst="rect">
            <a:avLst/>
          </a:prstGeom>
          <a:noFill/>
        </p:spPr>
        <p:txBody>
          <a:bodyPr wrap="none">
            <a:spAutoFit/>
          </a:bodyPr>
          <a:lstStyle/>
          <a:p>
            <a:pPr algn="ctr">
              <a:defRPr/>
            </a:pPr>
            <a:r>
              <a:rPr lang="en-US" sz="2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GOLD </a:t>
            </a:r>
          </a:p>
          <a:p>
            <a:pPr algn="ctr">
              <a:defRPr/>
            </a:pPr>
            <a:r>
              <a:rPr lang="en-US" sz="2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was</a:t>
            </a:r>
          </a:p>
          <a:p>
            <a:pPr algn="ctr">
              <a:defRPr/>
            </a:pPr>
            <a:r>
              <a:rPr lang="en-US" sz="2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EVERYWHERE!</a:t>
            </a:r>
            <a:endParaRPr lang="en-US" sz="25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l="52942" t="13176" r="8235" b="9647"/>
          <a:stretch>
            <a:fillRect/>
          </a:stretch>
        </p:blipFill>
        <p:spPr bwMode="auto">
          <a:xfrm>
            <a:off x="6934201" y="4343400"/>
            <a:ext cx="2024063"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p:nvPr/>
        </p:nvSpPr>
        <p:spPr>
          <a:xfrm>
            <a:off x="7239000" y="107950"/>
            <a:ext cx="3200400" cy="2785378"/>
          </a:xfrm>
          <a:prstGeom prst="rect">
            <a:avLst/>
          </a:prstGeom>
          <a:noFill/>
        </p:spPr>
        <p:txBody>
          <a:bodyPr>
            <a:spAutoFit/>
          </a:bodyPr>
          <a:lstStyle/>
          <a:p>
            <a:pPr>
              <a:defRPr/>
            </a:pPr>
            <a:r>
              <a:rPr lang="en-US" sz="2500" b="1" u="sng" dirty="0"/>
              <a:t>While you watch</a:t>
            </a:r>
            <a:r>
              <a:rPr lang="en-US" sz="2500" dirty="0"/>
              <a:t>: </a:t>
            </a:r>
          </a:p>
          <a:p>
            <a:pPr marL="285750" indent="-285750">
              <a:buFont typeface="Arial" charset="0"/>
              <a:buChar char="•"/>
              <a:defRPr/>
            </a:pPr>
            <a:r>
              <a:rPr lang="en-US" sz="2500" dirty="0"/>
              <a:t>Were the effects of the gold rush more </a:t>
            </a:r>
            <a:r>
              <a:rPr lang="en-US" sz="2500" b="1" i="1" dirty="0"/>
              <a:t>positive</a:t>
            </a:r>
            <a:r>
              <a:rPr lang="en-US" sz="2500" b="1" dirty="0"/>
              <a:t> </a:t>
            </a:r>
            <a:r>
              <a:rPr lang="en-US" sz="2500" b="1" dirty="0"/>
              <a:t>or </a:t>
            </a:r>
            <a:r>
              <a:rPr lang="en-US" sz="2500" b="1" i="1" dirty="0"/>
              <a:t>negative</a:t>
            </a:r>
            <a:r>
              <a:rPr lang="en-US" sz="2500" dirty="0"/>
              <a:t>?</a:t>
            </a:r>
          </a:p>
          <a:p>
            <a:pPr marL="285750" indent="-285750">
              <a:buFont typeface="Arial" charset="0"/>
              <a:buChar char="•"/>
              <a:defRPr/>
            </a:pPr>
            <a:r>
              <a:rPr lang="en-US" sz="2500" dirty="0"/>
              <a:t>What impact will it have on the nation?</a:t>
            </a:r>
          </a:p>
        </p:txBody>
      </p:sp>
      <p:pic>
        <p:nvPicPr>
          <p:cNvPr id="65541" name="Picture 5" descr="1320-5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6826" y="5105401"/>
            <a:ext cx="180022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71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4"/>
          <p:cNvSpPr>
            <a:spLocks noGrp="1" noChangeArrowheads="1"/>
          </p:cNvSpPr>
          <p:nvPr>
            <p:ph type="title"/>
          </p:nvPr>
        </p:nvSpPr>
        <p:spPr>
          <a:xfrm>
            <a:off x="2667000" y="857250"/>
            <a:ext cx="6743700" cy="628650"/>
          </a:xfrm>
        </p:spPr>
        <p:txBody>
          <a:bodyPr>
            <a:normAutofit fontScale="90000"/>
          </a:bodyPr>
          <a:lstStyle/>
          <a:p>
            <a:pPr eaLnBrk="1" hangingPunct="1"/>
            <a:r>
              <a:rPr lang="en-US" altLang="en-US"/>
              <a:t>Where the 49ers Came From</a:t>
            </a:r>
          </a:p>
        </p:txBody>
      </p:sp>
      <p:graphicFrame>
        <p:nvGraphicFramePr>
          <p:cNvPr id="66562" name="Object 5"/>
          <p:cNvGraphicFramePr>
            <a:graphicFrameLocks noGrp="1" noChangeAspect="1"/>
          </p:cNvGraphicFramePr>
          <p:nvPr>
            <p:ph idx="1"/>
          </p:nvPr>
        </p:nvGraphicFramePr>
        <p:xfrm>
          <a:off x="2743200" y="1444625"/>
          <a:ext cx="6783388" cy="4560888"/>
        </p:xfrm>
        <a:graphic>
          <a:graphicData uri="http://schemas.openxmlformats.org/presentationml/2006/ole">
            <mc:AlternateContent xmlns:mc="http://schemas.openxmlformats.org/markup-compatibility/2006">
              <mc:Choice xmlns:v="urn:schemas-microsoft-com:vml" Requires="v">
                <p:oleObj spid="_x0000_s8198" name="Chart" r:id="rId3" imgW="8153400" imgH="5486400" progId="MSGraph.Chart.8">
                  <p:embed followColorScheme="full"/>
                </p:oleObj>
              </mc:Choice>
              <mc:Fallback>
                <p:oleObj name="Chart" r:id="rId3" imgW="8153400" imgH="5486400" progId="MSGraph.Chart.8">
                  <p:embed followColorScheme="full"/>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444625"/>
                        <a:ext cx="6783388" cy="456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094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9"/>
          <p:cNvSpPr>
            <a:spLocks noChangeArrowheads="1"/>
          </p:cNvSpPr>
          <p:nvPr/>
        </p:nvSpPr>
        <p:spPr bwMode="auto">
          <a:xfrm>
            <a:off x="6553200" y="1200150"/>
            <a:ext cx="2971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r>
              <a:rPr lang="en-US" altLang="en-US" sz="3000"/>
              <a:t>San Francisco before the gold rush</a:t>
            </a:r>
          </a:p>
          <a:p>
            <a:pPr eaLnBrk="1" hangingPunct="1"/>
            <a:endParaRPr lang="en-US" altLang="en-US" sz="3000"/>
          </a:p>
          <a:p>
            <a:pPr eaLnBrk="1" hangingPunct="1"/>
            <a:endParaRPr lang="en-US" altLang="en-US" sz="3000"/>
          </a:p>
          <a:p>
            <a:pPr eaLnBrk="1" hangingPunct="1"/>
            <a:r>
              <a:rPr lang="en-US" altLang="en-US" sz="3000"/>
              <a:t>San Francisco after the gold rush</a:t>
            </a:r>
          </a:p>
        </p:txBody>
      </p:sp>
      <p:pic>
        <p:nvPicPr>
          <p:cNvPr id="67586" name="Picture 21" descr="Photo of GOLD RUSH CARTOON, 1849. &#13;&#10;"/>
          <p:cNvPicPr>
            <a:picLocks noChangeAspect="1" noChangeArrowheads="1"/>
          </p:cNvPicPr>
          <p:nvPr/>
        </p:nvPicPr>
        <p:blipFill>
          <a:blip r:embed="rId2">
            <a:extLst>
              <a:ext uri="{28A0092B-C50C-407E-A947-70E740481C1C}">
                <a14:useLocalDpi xmlns:a14="http://schemas.microsoft.com/office/drawing/2010/main" val="0"/>
              </a:ext>
            </a:extLst>
          </a:blip>
          <a:srcRect b="14745"/>
          <a:stretch>
            <a:fillRect/>
          </a:stretch>
        </p:blipFill>
        <p:spPr bwMode="auto">
          <a:xfrm>
            <a:off x="2667000" y="1371600"/>
            <a:ext cx="6858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22"/>
          <p:cNvSpPr txBox="1">
            <a:spLocks noChangeArrowheads="1"/>
          </p:cNvSpPr>
          <p:nvPr/>
        </p:nvSpPr>
        <p:spPr bwMode="auto">
          <a:xfrm>
            <a:off x="2667000" y="857250"/>
            <a:ext cx="6858000" cy="508000"/>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spcBef>
                <a:spcPct val="50000"/>
              </a:spcBef>
              <a:buClrTx/>
              <a:buSzTx/>
              <a:buFontTx/>
              <a:buNone/>
              <a:defRPr/>
            </a:pPr>
            <a:r>
              <a:rPr lang="en-US" altLang="en-US" sz="2700">
                <a:latin typeface="Times New Roman" charset="0"/>
              </a:rPr>
              <a:t>Immigration to California was </a:t>
            </a:r>
            <a:r>
              <a:rPr lang="en-US" altLang="en-US" sz="2700" i="1" u="sng">
                <a:latin typeface="Times New Roman" charset="0"/>
              </a:rPr>
              <a:t>national</a:t>
            </a:r>
          </a:p>
        </p:txBody>
      </p:sp>
      <p:pic>
        <p:nvPicPr>
          <p:cNvPr id="237591" name="Picture 23" descr="Photo of GOLD RUSH CARTOON, 1849. &#13;&#10;Suggesting various ways of reaching California: lithograph by Nathaniel Currier."/>
          <p:cNvPicPr>
            <a:picLocks noChangeAspect="1" noChangeArrowheads="1"/>
          </p:cNvPicPr>
          <p:nvPr/>
        </p:nvPicPr>
        <p:blipFill>
          <a:blip r:embed="rId3">
            <a:extLst>
              <a:ext uri="{28A0092B-C50C-407E-A947-70E740481C1C}">
                <a14:useLocalDpi xmlns:a14="http://schemas.microsoft.com/office/drawing/2010/main" val="0"/>
              </a:ext>
            </a:extLst>
          </a:blip>
          <a:srcRect b="13817"/>
          <a:stretch>
            <a:fillRect/>
          </a:stretch>
        </p:blipFill>
        <p:spPr bwMode="auto">
          <a:xfrm>
            <a:off x="2667000" y="1366838"/>
            <a:ext cx="6858000"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92" name="Text Box 24"/>
          <p:cNvSpPr txBox="1">
            <a:spLocks noChangeArrowheads="1"/>
          </p:cNvSpPr>
          <p:nvPr/>
        </p:nvSpPr>
        <p:spPr bwMode="auto">
          <a:xfrm>
            <a:off x="2667000" y="857250"/>
            <a:ext cx="6858000" cy="508000"/>
          </a:xfrm>
          <a:prstGeom prst="rect">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spcBef>
                <a:spcPct val="20000"/>
              </a:spcBef>
              <a:buClr>
                <a:schemeClr val="accent1"/>
              </a:buClr>
              <a:buSzPct val="80000"/>
              <a:buFont typeface="Wingdings" charset="2"/>
              <a:buChar char="n"/>
              <a:defRPr sz="4000">
                <a:solidFill>
                  <a:schemeClr val="tx1"/>
                </a:solidFill>
                <a:latin typeface="Arial" charset="0"/>
              </a:defRPr>
            </a:lvl1pPr>
            <a:lvl2pPr marL="742950" indent="-285750" eaLnBrk="0" hangingPunct="0">
              <a:spcBef>
                <a:spcPct val="20000"/>
              </a:spcBef>
              <a:buChar char="–"/>
              <a:defRPr sz="4000">
                <a:solidFill>
                  <a:schemeClr val="tx1"/>
                </a:solidFill>
                <a:latin typeface="Arial" charset="0"/>
              </a:defRPr>
            </a:lvl2pPr>
            <a:lvl3pPr marL="1143000" indent="-228600" eaLnBrk="0" hangingPunct="0">
              <a:spcBef>
                <a:spcPct val="20000"/>
              </a:spcBef>
              <a:buChar char="•"/>
              <a:defRPr sz="4000">
                <a:solidFill>
                  <a:schemeClr val="tx1"/>
                </a:solidFill>
                <a:latin typeface="Arial" charset="0"/>
              </a:defRPr>
            </a:lvl3pPr>
            <a:lvl4pPr marL="1600200" indent="-228600" eaLnBrk="0" hangingPunct="0">
              <a:spcBef>
                <a:spcPct val="20000"/>
              </a:spcBef>
              <a:buChar char="–"/>
              <a:defRPr sz="4000">
                <a:solidFill>
                  <a:schemeClr val="tx1"/>
                </a:solidFill>
                <a:latin typeface="Arial" charset="0"/>
              </a:defRPr>
            </a:lvl4pPr>
            <a:lvl5pPr marL="2057400" indent="-228600" eaLnBrk="0" hangingPunct="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eaLnBrk="1" hangingPunct="1">
              <a:spcBef>
                <a:spcPct val="50000"/>
              </a:spcBef>
              <a:buClrTx/>
              <a:buSzTx/>
              <a:buFontTx/>
              <a:buNone/>
              <a:defRPr/>
            </a:pPr>
            <a:r>
              <a:rPr lang="en-US" altLang="en-US" sz="2700">
                <a:latin typeface="Times New Roman" charset="0"/>
              </a:rPr>
              <a:t>…and </a:t>
            </a:r>
            <a:r>
              <a:rPr lang="en-US" altLang="en-US" sz="2700" i="1" u="sng">
                <a:latin typeface="Times New Roman" charset="0"/>
              </a:rPr>
              <a:t>global</a:t>
            </a:r>
          </a:p>
        </p:txBody>
      </p:sp>
    </p:spTree>
    <p:extLst>
      <p:ext uri="{BB962C8B-B14F-4D97-AF65-F5344CB8AC3E}">
        <p14:creationId xmlns:p14="http://schemas.microsoft.com/office/powerpoint/2010/main" val="1124128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7591"/>
                                        </p:tgtEl>
                                        <p:attrNameLst>
                                          <p:attrName>style.visibility</p:attrName>
                                        </p:attrNameLst>
                                      </p:cBhvr>
                                      <p:to>
                                        <p:strVal val="visible"/>
                                      </p:to>
                                    </p:set>
                                    <p:anim calcmode="lin" valueType="num">
                                      <p:cBhvr>
                                        <p:cTn id="7" dur="500" fill="hold"/>
                                        <p:tgtEl>
                                          <p:spTgt spid="237591"/>
                                        </p:tgtEl>
                                        <p:attrNameLst>
                                          <p:attrName>ppt_w</p:attrName>
                                        </p:attrNameLst>
                                      </p:cBhvr>
                                      <p:tavLst>
                                        <p:tav tm="0">
                                          <p:val>
                                            <p:fltVal val="0"/>
                                          </p:val>
                                        </p:tav>
                                        <p:tav tm="100000">
                                          <p:val>
                                            <p:strVal val="#ppt_w"/>
                                          </p:val>
                                        </p:tav>
                                      </p:tavLst>
                                    </p:anim>
                                    <p:anim calcmode="lin" valueType="num">
                                      <p:cBhvr>
                                        <p:cTn id="8" dur="500" fill="hold"/>
                                        <p:tgtEl>
                                          <p:spTgt spid="237591"/>
                                        </p:tgtEl>
                                        <p:attrNameLst>
                                          <p:attrName>ppt_h</p:attrName>
                                        </p:attrNameLst>
                                      </p:cBhvr>
                                      <p:tavLst>
                                        <p:tav tm="0">
                                          <p:val>
                                            <p:fltVal val="0"/>
                                          </p:val>
                                        </p:tav>
                                        <p:tav tm="100000">
                                          <p:val>
                                            <p:strVal val="#ppt_h"/>
                                          </p:val>
                                        </p:tav>
                                      </p:tavLst>
                                    </p:anim>
                                    <p:animEffect transition="in" filter="fade">
                                      <p:cBhvr>
                                        <p:cTn id="9" dur="500"/>
                                        <p:tgtEl>
                                          <p:spTgt spid="237591"/>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7592"/>
                                        </p:tgtEl>
                                        <p:attrNameLst>
                                          <p:attrName>style.visibility</p:attrName>
                                        </p:attrNameLst>
                                      </p:cBhvr>
                                      <p:to>
                                        <p:strVal val="visible"/>
                                      </p:to>
                                    </p:set>
                                    <p:anim calcmode="lin" valueType="num">
                                      <p:cBhvr>
                                        <p:cTn id="12" dur="500" fill="hold"/>
                                        <p:tgtEl>
                                          <p:spTgt spid="237592"/>
                                        </p:tgtEl>
                                        <p:attrNameLst>
                                          <p:attrName>ppt_w</p:attrName>
                                        </p:attrNameLst>
                                      </p:cBhvr>
                                      <p:tavLst>
                                        <p:tav tm="0">
                                          <p:val>
                                            <p:fltVal val="0"/>
                                          </p:val>
                                        </p:tav>
                                        <p:tav tm="100000">
                                          <p:val>
                                            <p:strVal val="#ppt_w"/>
                                          </p:val>
                                        </p:tav>
                                      </p:tavLst>
                                    </p:anim>
                                    <p:anim calcmode="lin" valueType="num">
                                      <p:cBhvr>
                                        <p:cTn id="13" dur="500" fill="hold"/>
                                        <p:tgtEl>
                                          <p:spTgt spid="237592"/>
                                        </p:tgtEl>
                                        <p:attrNameLst>
                                          <p:attrName>ppt_h</p:attrName>
                                        </p:attrNameLst>
                                      </p:cBhvr>
                                      <p:tavLst>
                                        <p:tav tm="0">
                                          <p:val>
                                            <p:fltVal val="0"/>
                                          </p:val>
                                        </p:tav>
                                        <p:tav tm="100000">
                                          <p:val>
                                            <p:strVal val="#ppt_h"/>
                                          </p:val>
                                        </p:tav>
                                      </p:tavLst>
                                    </p:anim>
                                    <p:animEffect transition="in" filter="fade">
                                      <p:cBhvr>
                                        <p:cTn id="14" dur="500"/>
                                        <p:tgtEl>
                                          <p:spTgt spid="237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ChangeArrowheads="1"/>
          </p:cNvSpPr>
          <p:nvPr/>
        </p:nvSpPr>
        <p:spPr bwMode="auto">
          <a:xfrm>
            <a:off x="6858000" y="1219200"/>
            <a:ext cx="29718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eaLnBrk="1" hangingPunct="1"/>
            <a:r>
              <a:rPr lang="en-US" altLang="en-US" sz="3000"/>
              <a:t>San Francisco before the gold rush</a:t>
            </a:r>
          </a:p>
          <a:p>
            <a:pPr eaLnBrk="1" hangingPunct="1"/>
            <a:endParaRPr lang="en-US" altLang="en-US" sz="3000"/>
          </a:p>
          <a:p>
            <a:pPr eaLnBrk="1" hangingPunct="1"/>
            <a:endParaRPr lang="en-US" altLang="en-US" sz="3000"/>
          </a:p>
          <a:p>
            <a:pPr eaLnBrk="1" hangingPunct="1"/>
            <a:endParaRPr lang="en-US" altLang="en-US" sz="3000"/>
          </a:p>
          <a:p>
            <a:pPr eaLnBrk="1" hangingPunct="1"/>
            <a:r>
              <a:rPr lang="en-US" altLang="en-US" sz="3000"/>
              <a:t>San Francisco after the gold rush</a:t>
            </a:r>
          </a:p>
        </p:txBody>
      </p:sp>
      <p:pic>
        <p:nvPicPr>
          <p:cNvPr id="68610" name="Picture 4" descr="SanFran"/>
          <p:cNvPicPr>
            <a:picLocks noChangeAspect="1" noChangeArrowheads="1"/>
          </p:cNvPicPr>
          <p:nvPr/>
        </p:nvPicPr>
        <p:blipFill>
          <a:blip r:embed="rId2">
            <a:extLst>
              <a:ext uri="{28A0092B-C50C-407E-A947-70E740481C1C}">
                <a14:useLocalDpi xmlns:a14="http://schemas.microsoft.com/office/drawing/2010/main" val="0"/>
              </a:ext>
            </a:extLst>
          </a:blip>
          <a:srcRect t="3786"/>
          <a:stretch>
            <a:fillRect/>
          </a:stretch>
        </p:blipFill>
        <p:spPr bwMode="auto">
          <a:xfrm>
            <a:off x="1547814" y="3252788"/>
            <a:ext cx="5045075" cy="3605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8611" name="Picture 8" descr="SanFran1850"/>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t="7492"/>
          <a:stretch>
            <a:fillRect/>
          </a:stretch>
        </p:blipFill>
        <p:spPr bwMode="auto">
          <a:xfrm>
            <a:off x="1538288" y="14288"/>
            <a:ext cx="5054600" cy="28813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342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591" y="152401"/>
            <a:ext cx="4993226" cy="684803"/>
          </a:xfrm>
          <a:prstGeom prst="rect">
            <a:avLst/>
          </a:prstGeom>
          <a:noFill/>
        </p:spPr>
        <p:txBody>
          <a:bodyPr wrap="none" lIns="68580" tIns="34290" rIns="68580" bIns="34290">
            <a:spAutoFit/>
          </a:bodyPr>
          <a:lstStyle/>
          <a:p>
            <a:pPr algn="ctr">
              <a:defRPr/>
            </a:pPr>
            <a:r>
              <a:rPr lang="en-US" sz="4000"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rPr>
              <a:t>Primary quote analysis</a:t>
            </a:r>
          </a:p>
        </p:txBody>
      </p:sp>
      <p:sp>
        <p:nvSpPr>
          <p:cNvPr id="69634" name="TextBox 2"/>
          <p:cNvSpPr txBox="1">
            <a:spLocks noChangeArrowheads="1"/>
          </p:cNvSpPr>
          <p:nvPr/>
        </p:nvSpPr>
        <p:spPr bwMode="auto">
          <a:xfrm>
            <a:off x="1828800" y="1066801"/>
            <a:ext cx="5562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charset="2"/>
              <a:buChar char="n"/>
              <a:defRPr sz="4000">
                <a:solidFill>
                  <a:schemeClr val="tx1"/>
                </a:solidFill>
                <a:latin typeface="Arial" charset="0"/>
              </a:defRPr>
            </a:lvl1pPr>
            <a:lvl2pPr marL="742950" indent="-28575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algn="ctr">
              <a:spcBef>
                <a:spcPct val="0"/>
              </a:spcBef>
              <a:buClrTx/>
              <a:buSzTx/>
              <a:buFontTx/>
              <a:buNone/>
            </a:pPr>
            <a:r>
              <a:rPr lang="en-US" altLang="x-none" sz="2800" b="1" i="1">
                <a:latin typeface="Times New Roman" charset="0"/>
              </a:rPr>
              <a:t>“I tell you, women are in great demand in this country whether they are married or not. You need not think strange if you see me coming home with some good looking man some of these times with a pocket full of rocks...it is all the go here for ladies to leave their husbands, two out of three do it.”</a:t>
            </a:r>
          </a:p>
          <a:p>
            <a:pPr algn="ctr">
              <a:spcBef>
                <a:spcPct val="0"/>
              </a:spcBef>
              <a:buClrTx/>
              <a:buSzTx/>
              <a:buFontTx/>
              <a:buNone/>
            </a:pPr>
            <a:r>
              <a:rPr lang="en-US" altLang="x-none" sz="2800">
                <a:latin typeface="Times New Roman" charset="0"/>
              </a:rPr>
              <a:t>	- A married woman who wrote from California to her sister in New England (1853)</a:t>
            </a:r>
          </a:p>
        </p:txBody>
      </p:sp>
      <p:pic>
        <p:nvPicPr>
          <p:cNvPr id="696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6" y="685800"/>
            <a:ext cx="30765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918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1562100" y="152401"/>
            <a:ext cx="86868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0000"/>
              <a:buFont typeface="Wingdings" charset="2"/>
              <a:buChar char="n"/>
              <a:defRPr sz="4000">
                <a:solidFill>
                  <a:schemeClr val="tx1"/>
                </a:solidFill>
                <a:latin typeface="Arial" charset="0"/>
              </a:defRPr>
            </a:lvl1pPr>
            <a:lvl2pPr marL="800100" indent="-342900">
              <a:spcBef>
                <a:spcPct val="20000"/>
              </a:spcBef>
              <a:buChar char="–"/>
              <a:defRPr sz="4000">
                <a:solidFill>
                  <a:schemeClr val="tx1"/>
                </a:solidFill>
                <a:latin typeface="Arial" charset="0"/>
              </a:defRPr>
            </a:lvl2pPr>
            <a:lvl3pPr marL="1143000" indent="-228600">
              <a:spcBef>
                <a:spcPct val="20000"/>
              </a:spcBef>
              <a:buChar char="•"/>
              <a:defRPr sz="4000">
                <a:solidFill>
                  <a:schemeClr val="tx1"/>
                </a:solidFill>
                <a:latin typeface="Arial" charset="0"/>
              </a:defRPr>
            </a:lvl3pPr>
            <a:lvl4pPr marL="1600200" indent="-228600">
              <a:spcBef>
                <a:spcPct val="20000"/>
              </a:spcBef>
              <a:buChar char="–"/>
              <a:defRPr sz="4000">
                <a:solidFill>
                  <a:schemeClr val="tx1"/>
                </a:solidFill>
                <a:latin typeface="Arial" charset="0"/>
              </a:defRPr>
            </a:lvl4pPr>
            <a:lvl5pPr marL="2057400" indent="-228600">
              <a:spcBef>
                <a:spcPct val="20000"/>
              </a:spcBef>
              <a:buChar char="»"/>
              <a:defRPr sz="4000">
                <a:solidFill>
                  <a:schemeClr val="tx1"/>
                </a:solidFill>
                <a:latin typeface="Arial" charset="0"/>
              </a:defRPr>
            </a:lvl5pPr>
            <a:lvl6pPr marL="2514600" indent="-228600" eaLnBrk="0" fontAlgn="base" hangingPunct="0">
              <a:spcBef>
                <a:spcPct val="20000"/>
              </a:spcBef>
              <a:spcAft>
                <a:spcPct val="0"/>
              </a:spcAft>
              <a:buChar char="»"/>
              <a:defRPr sz="4000">
                <a:solidFill>
                  <a:schemeClr val="tx1"/>
                </a:solidFill>
                <a:latin typeface="Arial" charset="0"/>
              </a:defRPr>
            </a:lvl6pPr>
            <a:lvl7pPr marL="2971800" indent="-228600" eaLnBrk="0" fontAlgn="base" hangingPunct="0">
              <a:spcBef>
                <a:spcPct val="20000"/>
              </a:spcBef>
              <a:spcAft>
                <a:spcPct val="0"/>
              </a:spcAft>
              <a:buChar char="»"/>
              <a:defRPr sz="4000">
                <a:solidFill>
                  <a:schemeClr val="tx1"/>
                </a:solidFill>
                <a:latin typeface="Arial" charset="0"/>
              </a:defRPr>
            </a:lvl7pPr>
            <a:lvl8pPr marL="3429000" indent="-228600" eaLnBrk="0" fontAlgn="base" hangingPunct="0">
              <a:spcBef>
                <a:spcPct val="20000"/>
              </a:spcBef>
              <a:spcAft>
                <a:spcPct val="0"/>
              </a:spcAft>
              <a:buChar char="»"/>
              <a:defRPr sz="4000">
                <a:solidFill>
                  <a:schemeClr val="tx1"/>
                </a:solidFill>
                <a:latin typeface="Arial" charset="0"/>
              </a:defRPr>
            </a:lvl8pPr>
            <a:lvl9pPr marL="3886200" indent="-228600" eaLnBrk="0" fontAlgn="base" hangingPunct="0">
              <a:spcBef>
                <a:spcPct val="20000"/>
              </a:spcBef>
              <a:spcAft>
                <a:spcPct val="0"/>
              </a:spcAft>
              <a:buChar char="»"/>
              <a:defRPr sz="4000">
                <a:solidFill>
                  <a:schemeClr val="tx1"/>
                </a:solidFill>
                <a:latin typeface="Arial" charset="0"/>
              </a:defRPr>
            </a:lvl9pPr>
          </a:lstStyle>
          <a:p>
            <a:pPr lvl="1" eaLnBrk="1" hangingPunct="1">
              <a:lnSpc>
                <a:spcPct val="90000"/>
              </a:lnSpc>
              <a:spcBef>
                <a:spcPct val="15000"/>
              </a:spcBef>
              <a:buFont typeface="Arial" charset="0"/>
              <a:buChar char="•"/>
            </a:pPr>
            <a:r>
              <a:rPr lang="en-US" altLang="en-US" sz="3000">
                <a:latin typeface="Times New Roman" charset="0"/>
              </a:rPr>
              <a:t>The real money made in CA was in supplying miners with food, saloons, &amp; provisions</a:t>
            </a:r>
          </a:p>
          <a:p>
            <a:pPr lvl="1" eaLnBrk="1" hangingPunct="1">
              <a:lnSpc>
                <a:spcPct val="90000"/>
              </a:lnSpc>
              <a:spcBef>
                <a:spcPct val="15000"/>
              </a:spcBef>
              <a:buFont typeface="Arial" charset="0"/>
              <a:buChar char="•"/>
            </a:pPr>
            <a:r>
              <a:rPr lang="en-US" altLang="en-US" sz="3000">
                <a:latin typeface="Times New Roman" charset="0"/>
              </a:rPr>
              <a:t>The gold rush led to a </a:t>
            </a:r>
            <a:r>
              <a:rPr lang="en-US" altLang="en-US" sz="3000" b="1" u="sng">
                <a:solidFill>
                  <a:srgbClr val="FF0000"/>
                </a:solidFill>
                <a:latin typeface="Times New Roman" charset="0"/>
              </a:rPr>
              <a:t>population boom, increase in agriculture, &amp; multicultural Californian society</a:t>
            </a:r>
          </a:p>
        </p:txBody>
      </p:sp>
      <p:pic>
        <p:nvPicPr>
          <p:cNvPr id="706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30476"/>
            <a:ext cx="64770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16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704</Words>
  <Application>Microsoft Macintosh PowerPoint</Application>
  <PresentationFormat>Widescreen</PresentationFormat>
  <Paragraphs>83</Paragraphs>
  <Slides>20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Calibri Light</vt:lpstr>
      <vt:lpstr>Mangal</vt:lpstr>
      <vt:lpstr>Arial</vt:lpstr>
      <vt:lpstr>Calibri</vt:lpstr>
      <vt:lpstr>Georgia</vt:lpstr>
      <vt:lpstr>Open Sans</vt:lpstr>
      <vt:lpstr>Times New Roman</vt:lpstr>
      <vt:lpstr>Wingdings</vt:lpstr>
      <vt:lpstr>Office Theme</vt:lpstr>
      <vt:lpstr>Chart</vt:lpstr>
      <vt:lpstr>PowerPoint Presentation</vt:lpstr>
      <vt:lpstr>ESSENTIAL QUESTIONS Controversies After Mexican War</vt:lpstr>
      <vt:lpstr>PowerPoint Presentation</vt:lpstr>
      <vt:lpstr>PowerPoint Presentation</vt:lpstr>
      <vt:lpstr>Where the 49ers Came From</vt:lpstr>
      <vt:lpstr>PowerPoint Presentation</vt:lpstr>
      <vt:lpstr>PowerPoint Presentation</vt:lpstr>
      <vt:lpstr>PowerPoint Presentation</vt:lpstr>
      <vt:lpstr>PowerPoint Presentation</vt:lpstr>
      <vt:lpstr>PowerPoint Presentation</vt:lpstr>
      <vt:lpstr>3 Different 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Demarco Matthew</dc:creator>
  <cp:lastModifiedBy>Demarco Matthew</cp:lastModifiedBy>
  <cp:revision>6</cp:revision>
  <dcterms:created xsi:type="dcterms:W3CDTF">2017-01-13T01:48:13Z</dcterms:created>
  <dcterms:modified xsi:type="dcterms:W3CDTF">2017-01-13T01:50:15Z</dcterms:modified>
</cp:coreProperties>
</file>