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6" r:id="rId2"/>
    <p:sldId id="267" r:id="rId3"/>
    <p:sldId id="268" r:id="rId4"/>
    <p:sldId id="269" r:id="rId5"/>
    <p:sldId id="270" r:id="rId6"/>
    <p:sldId id="271"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9" r:id="rId22"/>
    <p:sldId id="290" r:id="rId23"/>
    <p:sldId id="291" r:id="rId24"/>
    <p:sldId id="292" r:id="rId25"/>
    <p:sldId id="293" r:id="rId26"/>
    <p:sldId id="294" r:id="rId27"/>
    <p:sldId id="295" r:id="rId28"/>
    <p:sldId id="297" r:id="rId29"/>
    <p:sldId id="298" r:id="rId30"/>
    <p:sldId id="299" r:id="rId31"/>
    <p:sldId id="300" r:id="rId32"/>
    <p:sldId id="302" r:id="rId33"/>
    <p:sldId id="303" r:id="rId34"/>
    <p:sldId id="304" r:id="rId35"/>
    <p:sldId id="305" r:id="rId36"/>
    <p:sldId id="306" r:id="rId37"/>
    <p:sldId id="307" r:id="rId38"/>
    <p:sldId id="309" r:id="rId39"/>
    <p:sldId id="310" r:id="rId40"/>
    <p:sldId id="311" r:id="rId41"/>
    <p:sldId id="312" r:id="rId42"/>
    <p:sldId id="31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9"/>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95A-7DE4-3C48-8466-EF4219BFF0A0}" type="datetimeFigureOut">
              <a:rPr lang="en-US" smtClean="0"/>
              <a:t>4/2/17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8DEF3-BA7E-234E-B116-890C5AC55559}" type="slidenum">
              <a:rPr lang="en-US" smtClean="0"/>
              <a:t>‹#›</a:t>
            </a:fld>
            <a:endParaRPr lang="en-US"/>
          </a:p>
        </p:txBody>
      </p:sp>
    </p:spTree>
    <p:extLst>
      <p:ext uri="{BB962C8B-B14F-4D97-AF65-F5344CB8AC3E}">
        <p14:creationId xmlns:p14="http://schemas.microsoft.com/office/powerpoint/2010/main" val="106482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ww.state.gov/r/pa/ho/time/wwii/17604.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393700" y="692150"/>
            <a:ext cx="6070600" cy="3416300"/>
          </a:xfrm>
          <a:ln/>
        </p:spPr>
      </p:sp>
      <p:sp>
        <p:nvSpPr>
          <p:cNvPr id="5120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New Roman" charset="0"/>
              </a:rPr>
              <a:t>Lesson Plan for Thursday, February 19, 2009: Warm-Up Q, WW2 Notes</a:t>
            </a:r>
          </a:p>
        </p:txBody>
      </p:sp>
    </p:spTree>
    <p:extLst>
      <p:ext uri="{BB962C8B-B14F-4D97-AF65-F5344CB8AC3E}">
        <p14:creationId xmlns:p14="http://schemas.microsoft.com/office/powerpoint/2010/main" val="18630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393700" y="692150"/>
            <a:ext cx="6070600" cy="3416300"/>
          </a:xfrm>
          <a:ln/>
        </p:spPr>
      </p:sp>
      <p:sp>
        <p:nvSpPr>
          <p:cNvPr id="522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New Roman" charset="0"/>
              </a:rPr>
              <a:t>Add content from </a:t>
            </a:r>
            <a:r>
              <a:rPr lang="en-US" altLang="x-none" i="1" u="sng">
                <a:latin typeface="Times New Roman" charset="0"/>
              </a:rPr>
              <a:t>Out of Many</a:t>
            </a:r>
            <a:r>
              <a:rPr lang="en-US" altLang="x-none">
                <a:latin typeface="Times New Roman" charset="0"/>
              </a:rPr>
              <a:t>, pg 826</a:t>
            </a:r>
          </a:p>
          <a:p>
            <a:r>
              <a:rPr lang="en-US" altLang="x-none">
                <a:latin typeface="Times New Roman" charset="0"/>
              </a:rPr>
              <a:t>Not really isolationist foreign policy (active but selective)</a:t>
            </a:r>
          </a:p>
          <a:p>
            <a:endParaRPr lang="en-US" altLang="x-none">
              <a:latin typeface="Times New Roman" charset="0"/>
            </a:endParaRPr>
          </a:p>
        </p:txBody>
      </p:sp>
    </p:spTree>
    <p:extLst>
      <p:ext uri="{BB962C8B-B14F-4D97-AF65-F5344CB8AC3E}">
        <p14:creationId xmlns:p14="http://schemas.microsoft.com/office/powerpoint/2010/main" val="25570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74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93700" y="692150"/>
            <a:ext cx="6070600" cy="3416300"/>
          </a:xfrm>
          <a:ln/>
        </p:spPr>
      </p:sp>
      <p:sp>
        <p:nvSpPr>
          <p:cNvPr id="5529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New Roman" charset="0"/>
              </a:rPr>
              <a:t>In December 1937, Japanese aircraft bombed the </a:t>
            </a:r>
            <a:r>
              <a:rPr lang="en-US" altLang="x-none" i="1">
                <a:latin typeface="Times New Roman" charset="0"/>
              </a:rPr>
              <a:t>Panay,</a:t>
            </a:r>
            <a:r>
              <a:rPr lang="en-US" altLang="x-none">
                <a:latin typeface="Times New Roman" charset="0"/>
              </a:rPr>
              <a:t> a U.S. gunboat stationed on the Yangtze River near Nanking, killing three Americans. While the attack angered the public, few calls for war rang out, a similar response to those following the sinking of the </a:t>
            </a:r>
            <a:r>
              <a:rPr lang="en-US" altLang="x-none" i="1">
                <a:latin typeface="Times New Roman" charset="0"/>
              </a:rPr>
              <a:t>Maine</a:t>
            </a:r>
            <a:r>
              <a:rPr lang="en-US" altLang="x-none">
                <a:latin typeface="Times New Roman" charset="0"/>
              </a:rPr>
              <a:t> or the </a:t>
            </a:r>
            <a:r>
              <a:rPr lang="en-US" altLang="x-none" i="1">
                <a:latin typeface="Times New Roman" charset="0"/>
              </a:rPr>
              <a:t>Lusitania.</a:t>
            </a:r>
            <a:r>
              <a:rPr lang="en-US" altLang="x-none">
                <a:latin typeface="Times New Roman" charset="0"/>
              </a:rPr>
              <a:t> The United States quickly accepted Japan's apology, indemnities for the injured and relatives of the dead, promises against future attacks, and punishment of the pilots responsible for the bloodshed. </a:t>
            </a:r>
          </a:p>
        </p:txBody>
      </p:sp>
    </p:spTree>
    <p:extLst>
      <p:ext uri="{BB962C8B-B14F-4D97-AF65-F5344CB8AC3E}">
        <p14:creationId xmlns:p14="http://schemas.microsoft.com/office/powerpoint/2010/main" val="194181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88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393700" y="692150"/>
            <a:ext cx="6070600" cy="3416300"/>
          </a:xfrm>
          <a:ln/>
        </p:spPr>
      </p:sp>
      <p:sp>
        <p:nvSpPr>
          <p:cNvPr id="5120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New Roman" charset="0"/>
              </a:rPr>
              <a:t>Lesson Plan for Thursday, February 19, 2009: Warm-Up Q, WW2 Notes</a:t>
            </a:r>
          </a:p>
        </p:txBody>
      </p:sp>
    </p:spTree>
    <p:extLst>
      <p:ext uri="{BB962C8B-B14F-4D97-AF65-F5344CB8AC3E}">
        <p14:creationId xmlns:p14="http://schemas.microsoft.com/office/powerpoint/2010/main" val="170974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93700" y="692150"/>
            <a:ext cx="6070600" cy="3416300"/>
          </a:xfrm>
          <a:ln/>
        </p:spPr>
      </p:sp>
      <p:sp>
        <p:nvSpPr>
          <p:cNvPr id="6349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121767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93700" y="692150"/>
            <a:ext cx="6070600" cy="3416300"/>
          </a:xfrm>
          <a:ln/>
        </p:spPr>
      </p:sp>
      <p:sp>
        <p:nvSpPr>
          <p:cNvPr id="6451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New Roman" charset="0"/>
              </a:rPr>
              <a:t>On Dec 7, 1941, the U.S. naval fleet in the Pacific was crippled by the surprise attack; 8 battleships were sunk &amp; 2,400 Americans were killed</a:t>
            </a:r>
          </a:p>
          <a:p>
            <a:endParaRPr lang="en-US" altLang="x-none">
              <a:latin typeface="Times New Roman" charset="0"/>
            </a:endParaRPr>
          </a:p>
        </p:txBody>
      </p:sp>
    </p:spTree>
    <p:extLst>
      <p:ext uri="{BB962C8B-B14F-4D97-AF65-F5344CB8AC3E}">
        <p14:creationId xmlns:p14="http://schemas.microsoft.com/office/powerpoint/2010/main" val="123252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884613" y="8685213"/>
            <a:ext cx="2971800" cy="45720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fld id="{EB006675-09EC-FE48-8443-71BE2FAE7855}" type="slidenum">
              <a:rPr lang="en-US" altLang="x-none" b="0">
                <a:latin typeface="Arial" charset="0"/>
              </a:rPr>
              <a:pPr/>
              <a:t>29</a:t>
            </a:fld>
            <a:endParaRPr lang="en-US" altLang="x-none" b="0">
              <a:latin typeface="Arial" charset="0"/>
            </a:endParaRPr>
          </a:p>
        </p:txBody>
      </p:sp>
      <p:sp>
        <p:nvSpPr>
          <p:cNvPr id="37891" name="Rectangle 2"/>
          <p:cNvSpPr>
            <a:spLocks noGrp="1" noRot="1" noChangeAspect="1" noChangeArrowheads="1" noTextEdit="1"/>
          </p:cNvSpPr>
          <p:nvPr>
            <p:ph type="sldImg"/>
          </p:nvPr>
        </p:nvSpPr>
        <p:spPr>
          <a:xfrm>
            <a:off x="393700" y="692150"/>
            <a:ext cx="6070600" cy="3416300"/>
          </a:xfrm>
          <a:ln/>
        </p:spPr>
      </p:sp>
      <p:sp>
        <p:nvSpPr>
          <p:cNvPr id="378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eaLnBrk="1" hangingPunct="1">
              <a:lnSpc>
                <a:spcPct val="95000"/>
              </a:lnSpc>
            </a:pPr>
            <a:r>
              <a:rPr lang="en-US" altLang="x-none" sz="1300"/>
              <a:t>Stalin agreed to declare war on Japan after the defeat of Germany</a:t>
            </a:r>
          </a:p>
          <a:p>
            <a:pPr lvl="1" eaLnBrk="1" hangingPunct="1">
              <a:lnSpc>
                <a:spcPct val="95000"/>
              </a:lnSpc>
            </a:pPr>
            <a:endParaRPr lang="en-US" altLang="x-none" sz="1300"/>
          </a:p>
          <a:p>
            <a:pPr lvl="1" eaLnBrk="1" hangingPunct="1">
              <a:lnSpc>
                <a:spcPct val="95000"/>
              </a:lnSpc>
            </a:pPr>
            <a:r>
              <a:rPr lang="en-US" altLang="x-none"/>
              <a:t>Broader international cooperation also became a central theme of the negotiations at Tehran. Roosevelt and Stalin privately discussed the composition of the </a:t>
            </a:r>
            <a:r>
              <a:rPr lang="en-US" altLang="x-none">
                <a:hlinkClick r:id="rId3"/>
              </a:rPr>
              <a:t>United Nations</a:t>
            </a:r>
            <a:r>
              <a:rPr lang="en-US" altLang="x-none"/>
              <a:t>. During the Moscow Conference of the Foreign Ministers in October and November of 1943, the United States, Britain, China, and the Soviet Union had signed a four-power declaration whose fourth point called for the creation of a "general international organization" designed to promote "international peace and security." At Tehran, Roosevelt outlined for Stalin his vision of the proposed organization in which the future United Nations would be dominated by "four policemen" (the United States, Britain, China, and Soviet Union) who "would have the power to deal immediately with any threat to the peace and any sudden emergency which requires action." </a:t>
            </a:r>
            <a:endParaRPr lang="en-US" altLang="x-none" sz="1300"/>
          </a:p>
          <a:p>
            <a:pPr eaLnBrk="1" hangingPunct="1"/>
            <a:endParaRPr lang="en-US" altLang="x-none"/>
          </a:p>
        </p:txBody>
      </p:sp>
    </p:spTree>
    <p:extLst>
      <p:ext uri="{BB962C8B-B14F-4D97-AF65-F5344CB8AC3E}">
        <p14:creationId xmlns:p14="http://schemas.microsoft.com/office/powerpoint/2010/main" val="103157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D40F3-5AD8-2643-9526-EC81FB6E0967}"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163320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40F3-5AD8-2643-9526-EC81FB6E0967}"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185188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40F3-5AD8-2643-9526-EC81FB6E0967}"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112706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40F3-5AD8-2643-9526-EC81FB6E0967}"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11255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D40F3-5AD8-2643-9526-EC81FB6E0967}" type="datetimeFigureOut">
              <a:rPr lang="en-US" smtClean="0"/>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200066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D40F3-5AD8-2643-9526-EC81FB6E0967}"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199867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D40F3-5AD8-2643-9526-EC81FB6E0967}" type="datetimeFigureOut">
              <a:rPr lang="en-US" smtClean="0"/>
              <a:t>4/2/17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74908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9D40F3-5AD8-2643-9526-EC81FB6E0967}" type="datetimeFigureOut">
              <a:rPr lang="en-US" smtClean="0"/>
              <a:t>4/2/17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125440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D40F3-5AD8-2643-9526-EC81FB6E0967}" type="datetimeFigureOut">
              <a:rPr lang="en-US" smtClean="0"/>
              <a:t>4/2/17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93355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D40F3-5AD8-2643-9526-EC81FB6E0967}"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70977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D40F3-5AD8-2643-9526-EC81FB6E0967}" type="datetimeFigureOut">
              <a:rPr lang="en-US" smtClean="0"/>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8B885-9F38-BD4A-8570-9388EFFE9AC3}" type="slidenum">
              <a:rPr lang="en-US" smtClean="0"/>
              <a:t>‹#›</a:t>
            </a:fld>
            <a:endParaRPr lang="en-US"/>
          </a:p>
        </p:txBody>
      </p:sp>
    </p:spTree>
    <p:extLst>
      <p:ext uri="{BB962C8B-B14F-4D97-AF65-F5344CB8AC3E}">
        <p14:creationId xmlns:p14="http://schemas.microsoft.com/office/powerpoint/2010/main" val="2142099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0070C0"/>
            </a:gs>
            <a:gs pos="0">
              <a:srgbClr val="00B0F0"/>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D40F3-5AD8-2643-9526-EC81FB6E0967}" type="datetimeFigureOut">
              <a:rPr lang="en-US" smtClean="0"/>
              <a:t>4/2/17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B885-9F38-BD4A-8570-9388EFFE9AC3}" type="slidenum">
              <a:rPr lang="en-US" smtClean="0"/>
              <a:t>‹#›</a:t>
            </a:fld>
            <a:endParaRPr lang="en-US"/>
          </a:p>
        </p:txBody>
      </p:sp>
    </p:spTree>
    <p:extLst>
      <p:ext uri="{BB962C8B-B14F-4D97-AF65-F5344CB8AC3E}">
        <p14:creationId xmlns:p14="http://schemas.microsoft.com/office/powerpoint/2010/main" val="1870440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_yQyCTTPGuQ"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s://www.youtube.com/watch?v=ZJZLc5_l-_Q" TargetMode="External"/><Relationship Id="rId5" Type="http://schemas.openxmlformats.org/officeDocument/2006/relationships/hyperlink" Target="http://teachpol.tcnj.edu/amer_pol_hist/thumbnail364.html" TargetMode="External"/><Relationship Id="rId6" Type="http://schemas.openxmlformats.org/officeDocument/2006/relationships/image" Target="../media/image26.jpe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s://www.youtube.com/watch?v=lK8gYGg0dk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s://www.youtube.com/watch?v=pNIzptjTYVo" TargetMode="External"/><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hyperlink" Target="https://www.youtube.com/watch?v=mT3q8tba_lw"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hyperlink" Target="http://upload.wikimedia.org/wikipedia/commons/1/1f/Victim_of_Atomic_Bomb_002.jpg" TargetMode="External"/><Relationship Id="rId6" Type="http://schemas.openxmlformats.org/officeDocument/2006/relationships/image" Target="../media/image49.jpeg"/><Relationship Id="rId7" Type="http://schemas.openxmlformats.org/officeDocument/2006/relationships/hyperlink" Target="http://upload.wikimedia.org/wikipedia/commons/3/32/Nagasaki_temple_destroyed.jpg" TargetMode="External"/><Relationship Id="rId8"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gif"/><Relationship Id="rId3"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jpeg"/><Relationship Id="rId3"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5"/>
          <p:cNvSpPr>
            <a:spLocks noGrp="1" noChangeArrowheads="1"/>
          </p:cNvSpPr>
          <p:nvPr>
            <p:ph type="body" idx="1"/>
          </p:nvPr>
        </p:nvSpPr>
        <p:spPr>
          <a:xfrm>
            <a:off x="1546412" y="26894"/>
            <a:ext cx="9144000" cy="887506"/>
          </a:xfrm>
        </p:spPr>
        <p:style>
          <a:lnRef idx="2">
            <a:schemeClr val="dk1"/>
          </a:lnRef>
          <a:fillRef idx="1">
            <a:schemeClr val="lt1"/>
          </a:fillRef>
          <a:effectRef idx="0">
            <a:schemeClr val="dk1"/>
          </a:effectRef>
          <a:fontRef idx="minor">
            <a:schemeClr val="dk1"/>
          </a:fontRef>
        </p:style>
        <p:txBody>
          <a:bodyPr/>
          <a:lstStyle/>
          <a:p>
            <a:pPr marL="0" indent="0">
              <a:spcBef>
                <a:spcPct val="10000"/>
              </a:spcBef>
              <a:buNone/>
              <a:defRPr/>
            </a:pPr>
            <a:r>
              <a:rPr lang="en-US" sz="2400" b="1" u="sng" dirty="0">
                <a:solidFill>
                  <a:srgbClr val="C00000"/>
                </a:solidFill>
                <a:effectLst>
                  <a:outerShdw blurRad="38100" dist="38100" dir="2700000" algn="tl">
                    <a:srgbClr val="C0C0C0"/>
                  </a:outerShdw>
                </a:effectLst>
              </a:rPr>
              <a:t>AIM</a:t>
            </a:r>
            <a:r>
              <a:rPr lang="en-US" sz="2400" b="1" dirty="0">
                <a:solidFill>
                  <a:srgbClr val="C00000"/>
                </a:solidFill>
              </a:rPr>
              <a:t>: What factors led the United States to shift from isolation in the 1920s &amp; 1930s to an active war participant by 1941?</a:t>
            </a:r>
          </a:p>
        </p:txBody>
      </p:sp>
      <p:pic>
        <p:nvPicPr>
          <p:cNvPr id="3" name="Picture 2"/>
          <p:cNvPicPr>
            <a:picLocks noChangeAspect="1"/>
          </p:cNvPicPr>
          <p:nvPr/>
        </p:nvPicPr>
        <p:blipFill>
          <a:blip r:embed="rId3"/>
          <a:stretch>
            <a:fillRect/>
          </a:stretch>
        </p:blipFill>
        <p:spPr>
          <a:xfrm>
            <a:off x="1546413" y="1703294"/>
            <a:ext cx="4230221" cy="5154706"/>
          </a:xfrm>
          <a:prstGeom prst="rect">
            <a:avLst/>
          </a:prstGeom>
        </p:spPr>
      </p:pic>
      <p:pic>
        <p:nvPicPr>
          <p:cNvPr id="4" name="Picture 3"/>
          <p:cNvPicPr>
            <a:picLocks noChangeAspect="1"/>
          </p:cNvPicPr>
          <p:nvPr/>
        </p:nvPicPr>
        <p:blipFill>
          <a:blip r:embed="rId4"/>
          <a:stretch>
            <a:fillRect/>
          </a:stretch>
        </p:blipFill>
        <p:spPr>
          <a:xfrm>
            <a:off x="6184340" y="1716741"/>
            <a:ext cx="4483660" cy="5201046"/>
          </a:xfrm>
          <a:prstGeom prst="rect">
            <a:avLst/>
          </a:prstGeom>
        </p:spPr>
      </p:pic>
      <p:sp>
        <p:nvSpPr>
          <p:cNvPr id="5" name="TextBox 4"/>
          <p:cNvSpPr txBox="1"/>
          <p:nvPr/>
        </p:nvSpPr>
        <p:spPr>
          <a:xfrm>
            <a:off x="4038600" y="1981200"/>
            <a:ext cx="1524000" cy="369332"/>
          </a:xfrm>
          <a:prstGeom prst="rect">
            <a:avLst/>
          </a:prstGeom>
          <a:noFill/>
        </p:spPr>
        <p:txBody>
          <a:bodyPr wrap="square" rtlCol="0">
            <a:spAutoFit/>
          </a:bodyPr>
          <a:lstStyle/>
          <a:p>
            <a:r>
              <a:rPr lang="en-US" b="1" dirty="0"/>
              <a:t>May 22, 1941</a:t>
            </a:r>
          </a:p>
        </p:txBody>
      </p:sp>
      <p:sp>
        <p:nvSpPr>
          <p:cNvPr id="7" name="TextBox 6"/>
          <p:cNvSpPr txBox="1"/>
          <p:nvPr/>
        </p:nvSpPr>
        <p:spPr>
          <a:xfrm>
            <a:off x="8569232" y="6484186"/>
            <a:ext cx="2098769" cy="369332"/>
          </a:xfrm>
          <a:prstGeom prst="rect">
            <a:avLst/>
          </a:prstGeom>
          <a:noFill/>
        </p:spPr>
        <p:txBody>
          <a:bodyPr wrap="square" rtlCol="0">
            <a:spAutoFit/>
          </a:bodyPr>
          <a:lstStyle/>
          <a:p>
            <a:r>
              <a:rPr lang="en-US" b="1" dirty="0"/>
              <a:t>December 8, 1941</a:t>
            </a:r>
          </a:p>
        </p:txBody>
      </p:sp>
      <p:sp>
        <p:nvSpPr>
          <p:cNvPr id="8" name="Rectangle 2"/>
          <p:cNvSpPr txBox="1">
            <a:spLocks noChangeArrowheads="1"/>
          </p:cNvSpPr>
          <p:nvPr/>
        </p:nvSpPr>
        <p:spPr bwMode="auto">
          <a:xfrm>
            <a:off x="1546412" y="965948"/>
            <a:ext cx="9121589" cy="34962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spcBef>
                <a:spcPct val="10000"/>
              </a:spcBef>
              <a:defRPr/>
            </a:pPr>
            <a:r>
              <a:rPr lang="en-US" sz="1600" u="sng" kern="0" dirty="0">
                <a:effectLst>
                  <a:outerShdw blurRad="38100" dist="38100" dir="2700000" algn="tl">
                    <a:srgbClr val="C0C0C0"/>
                  </a:outerShdw>
                </a:effectLst>
              </a:rPr>
              <a:t>EQ</a:t>
            </a:r>
            <a:r>
              <a:rPr lang="en-US" sz="1600" kern="0" dirty="0">
                <a:effectLst>
                  <a:outerShdw blurRad="38100" dist="38100" dir="2700000" algn="tl">
                    <a:srgbClr val="C0C0C0"/>
                  </a:outerShdw>
                </a:effectLst>
              </a:rPr>
              <a:t>: </a:t>
            </a:r>
            <a:r>
              <a:rPr lang="en-US" sz="1600" kern="0" dirty="0"/>
              <a:t>How did the US try and remain neutral/in isolation during the beginning stages </a:t>
            </a:r>
            <a:r>
              <a:rPr lang="en-US" sz="1600" kern="0"/>
              <a:t>of WWII?</a:t>
            </a:r>
            <a:endParaRPr lang="en-US" sz="1600" kern="0" dirty="0"/>
          </a:p>
        </p:txBody>
      </p:sp>
    </p:spTree>
    <p:extLst>
      <p:ext uri="{BB962C8B-B14F-4D97-AF65-F5344CB8AC3E}">
        <p14:creationId xmlns:p14="http://schemas.microsoft.com/office/powerpoint/2010/main" val="897489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524000" y="0"/>
            <a:ext cx="9144000" cy="6858000"/>
          </a:xfrm>
        </p:spPr>
        <p:style>
          <a:lnRef idx="2">
            <a:schemeClr val="dk1"/>
          </a:lnRef>
          <a:fillRef idx="1">
            <a:schemeClr val="lt1"/>
          </a:fillRef>
          <a:effectRef idx="0">
            <a:schemeClr val="dk1"/>
          </a:effectRef>
          <a:fontRef idx="minor">
            <a:schemeClr val="dk1"/>
          </a:fontRef>
        </p:style>
        <p:txBody>
          <a:bodyPr/>
          <a:lstStyle/>
          <a:p>
            <a:r>
              <a:rPr lang="en-US" altLang="x-none" sz="6000" dirty="0"/>
              <a:t>The Road Towards American Intervention in World War II</a:t>
            </a:r>
          </a:p>
        </p:txBody>
      </p:sp>
    </p:spTree>
    <p:extLst>
      <p:ext uri="{BB962C8B-B14F-4D97-AF65-F5344CB8AC3E}">
        <p14:creationId xmlns:p14="http://schemas.microsoft.com/office/powerpoint/2010/main" val="687065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0" y="0"/>
            <a:ext cx="8915400" cy="685800"/>
          </a:xfrm>
        </p:spPr>
        <p:txBody>
          <a:bodyPr/>
          <a:lstStyle/>
          <a:p>
            <a:r>
              <a:rPr lang="en-US" altLang="x-none" sz="3200" b="1" dirty="0">
                <a:solidFill>
                  <a:schemeClr val="bg1"/>
                </a:solidFill>
              </a:rPr>
              <a:t>War breaks out in Europe!</a:t>
            </a:r>
          </a:p>
        </p:txBody>
      </p:sp>
      <p:sp>
        <p:nvSpPr>
          <p:cNvPr id="26627" name="Rectangle 3"/>
          <p:cNvSpPr>
            <a:spLocks noGrp="1" noChangeArrowheads="1"/>
          </p:cNvSpPr>
          <p:nvPr>
            <p:ph type="body" idx="1"/>
          </p:nvPr>
        </p:nvSpPr>
        <p:spPr>
          <a:xfrm>
            <a:off x="1524000" y="673100"/>
            <a:ext cx="5029200" cy="6019800"/>
          </a:xfrm>
        </p:spPr>
        <p:txBody>
          <a:bodyPr/>
          <a:lstStyle/>
          <a:p>
            <a:pPr marL="457200" lvl="1" indent="0">
              <a:buNone/>
            </a:pPr>
            <a:r>
              <a:rPr lang="en-US" altLang="x-none" b="1" dirty="0">
                <a:solidFill>
                  <a:schemeClr val="bg1"/>
                </a:solidFill>
              </a:rPr>
              <a:t>Everything changed in 1939  with the </a:t>
            </a:r>
            <a:r>
              <a:rPr lang="en-US" altLang="x-none" b="1" u="sng" dirty="0">
                <a:solidFill>
                  <a:schemeClr val="bg1"/>
                </a:solidFill>
              </a:rPr>
              <a:t>Nazi-Soviet Pact</a:t>
            </a:r>
            <a:r>
              <a:rPr lang="en-US" altLang="x-none" b="1" dirty="0">
                <a:solidFill>
                  <a:schemeClr val="bg1"/>
                </a:solidFill>
              </a:rPr>
              <a:t> &amp; the </a:t>
            </a:r>
            <a:r>
              <a:rPr lang="en-US" altLang="x-none" b="1" u="sng" dirty="0">
                <a:solidFill>
                  <a:schemeClr val="bg1"/>
                </a:solidFill>
              </a:rPr>
              <a:t>German invasion of Poland</a:t>
            </a:r>
          </a:p>
        </p:txBody>
      </p:sp>
      <p:pic>
        <p:nvPicPr>
          <p:cNvPr id="5" name="Picture 4" descr="14309"/>
          <p:cNvPicPr>
            <a:picLocks noChangeAspect="1" noChangeArrowheads="1"/>
          </p:cNvPicPr>
          <p:nvPr/>
        </p:nvPicPr>
        <p:blipFill>
          <a:blip r:embed="rId2">
            <a:extLst>
              <a:ext uri="{28A0092B-C50C-407E-A947-70E740481C1C}">
                <a14:useLocalDpi xmlns:a14="http://schemas.microsoft.com/office/drawing/2010/main" val="0"/>
              </a:ext>
            </a:extLst>
          </a:blip>
          <a:srcRect t="2725"/>
          <a:stretch>
            <a:fillRect/>
          </a:stretch>
        </p:blipFill>
        <p:spPr bwMode="auto">
          <a:xfrm>
            <a:off x="1524000" y="2170971"/>
            <a:ext cx="6303818" cy="42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2400" y="0"/>
            <a:ext cx="1371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DON</a:t>
            </a:r>
            <a:r>
              <a:rPr lang="mr-IN" b="1" dirty="0">
                <a:solidFill>
                  <a:srgbClr val="FF0000"/>
                </a:solidFill>
              </a:rPr>
              <a:t>’</a:t>
            </a:r>
            <a:r>
              <a:rPr lang="en-US" b="1" dirty="0">
                <a:solidFill>
                  <a:srgbClr val="FF0000"/>
                </a:solidFill>
              </a:rPr>
              <a:t>T COPY</a:t>
            </a:r>
          </a:p>
        </p:txBody>
      </p:sp>
    </p:spTree>
    <p:extLst>
      <p:ext uri="{BB962C8B-B14F-4D97-AF65-F5344CB8AC3E}">
        <p14:creationId xmlns:p14="http://schemas.microsoft.com/office/powerpoint/2010/main" val="493364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6324600" y="152400"/>
            <a:ext cx="1371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DON</a:t>
            </a:r>
            <a:r>
              <a:rPr lang="mr-IN" b="1" dirty="0">
                <a:solidFill>
                  <a:srgbClr val="FF0000"/>
                </a:solidFill>
              </a:rPr>
              <a:t>’</a:t>
            </a:r>
            <a:r>
              <a:rPr lang="en-US" b="1" dirty="0">
                <a:solidFill>
                  <a:srgbClr val="FF0000"/>
                </a:solidFill>
              </a:rPr>
              <a:t>T COPY</a:t>
            </a:r>
          </a:p>
        </p:txBody>
      </p:sp>
    </p:spTree>
    <p:extLst>
      <p:ext uri="{BB962C8B-B14F-4D97-AF65-F5344CB8AC3E}">
        <p14:creationId xmlns:p14="http://schemas.microsoft.com/office/powerpoint/2010/main" val="538790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87661"/>
            <a:ext cx="9144000" cy="1255728"/>
          </a:xfrm>
          <a:prstGeom prst="rect">
            <a:avLst/>
          </a:prstGeom>
        </p:spPr>
        <p:txBody>
          <a:bodyPr wrap="square">
            <a:spAutoFit/>
          </a:bodyPr>
          <a:lstStyle/>
          <a:p>
            <a:pPr>
              <a:lnSpc>
                <a:spcPct val="90000"/>
              </a:lnSpc>
            </a:pPr>
            <a:r>
              <a:rPr lang="en-US" altLang="x-none" sz="2800" dirty="0">
                <a:solidFill>
                  <a:schemeClr val="bg1"/>
                </a:solidFill>
              </a:rPr>
              <a:t>FDR openly expressed his favor for </a:t>
            </a:r>
            <a:r>
              <a:rPr lang="en-US" altLang="x-none" sz="2800" b="1" dirty="0">
                <a:solidFill>
                  <a:srgbClr val="FFFF00"/>
                </a:solidFill>
              </a:rPr>
              <a:t>intervention &amp; gradually give aid to the Allies (ESPECIALLY BRITAIN)</a:t>
            </a:r>
            <a:r>
              <a:rPr lang="mr-IN" altLang="x-none" sz="2800" dirty="0">
                <a:solidFill>
                  <a:schemeClr val="bg1"/>
                </a:solidFill>
              </a:rPr>
              <a:t>…</a:t>
            </a:r>
            <a:r>
              <a:rPr lang="en-US" altLang="x-none" sz="2800" dirty="0">
                <a:solidFill>
                  <a:schemeClr val="bg1"/>
                </a:solidFill>
              </a:rPr>
              <a:t>it was the </a:t>
            </a:r>
            <a:r>
              <a:rPr lang="en-US" altLang="x-none" sz="2800" b="1" dirty="0">
                <a:solidFill>
                  <a:srgbClr val="FFFF00"/>
                </a:solidFill>
              </a:rPr>
              <a:t>BEST WAY FOR US TO STAY OUT OF WAR!</a:t>
            </a:r>
          </a:p>
        </p:txBody>
      </p:sp>
      <p:sp>
        <p:nvSpPr>
          <p:cNvPr id="3" name="TextBox 2"/>
          <p:cNvSpPr txBox="1"/>
          <p:nvPr/>
        </p:nvSpPr>
        <p:spPr>
          <a:xfrm>
            <a:off x="1524000" y="2590800"/>
            <a:ext cx="9144000" cy="4278094"/>
          </a:xfrm>
          <a:prstGeom prst="rect">
            <a:avLst/>
          </a:prstGeom>
          <a:noFill/>
        </p:spPr>
        <p:txBody>
          <a:bodyPr wrap="square" rtlCol="0">
            <a:spAutoFit/>
          </a:bodyPr>
          <a:lstStyle/>
          <a:p>
            <a:pPr marL="514350" indent="-514350">
              <a:buAutoNum type="arabicPeriod"/>
            </a:pPr>
            <a:r>
              <a:rPr lang="en-US" sz="3200" dirty="0">
                <a:solidFill>
                  <a:schemeClr val="bg1"/>
                </a:solidFill>
              </a:rPr>
              <a:t>“</a:t>
            </a:r>
            <a:r>
              <a:rPr lang="en-US" sz="3200" b="1" u="sng" dirty="0">
                <a:solidFill>
                  <a:srgbClr val="FFFF00"/>
                </a:solidFill>
              </a:rPr>
              <a:t>Cash and Carry</a:t>
            </a:r>
            <a:r>
              <a:rPr lang="en-US" sz="3200" dirty="0">
                <a:solidFill>
                  <a:schemeClr val="bg1"/>
                </a:solidFill>
              </a:rPr>
              <a:t>” (1939) = ALLIES could buy US arms for war ONLY if it used its own ships and paid cash</a:t>
            </a:r>
          </a:p>
          <a:p>
            <a:pPr marL="514350" indent="-514350">
              <a:buAutoNum type="arabicPeriod"/>
            </a:pPr>
            <a:r>
              <a:rPr lang="en-US" sz="3200" b="1" u="sng" dirty="0">
                <a:solidFill>
                  <a:srgbClr val="FFFF00"/>
                </a:solidFill>
              </a:rPr>
              <a:t>Selective Service Act</a:t>
            </a:r>
            <a:r>
              <a:rPr lang="en-US" sz="3200" dirty="0">
                <a:solidFill>
                  <a:schemeClr val="bg1"/>
                </a:solidFill>
              </a:rPr>
              <a:t> (1940) = peacetime draft, men ages 21-35</a:t>
            </a:r>
            <a:endParaRPr lang="en-US" sz="3200" b="1" u="sng" dirty="0">
              <a:solidFill>
                <a:schemeClr val="bg1"/>
              </a:solidFill>
            </a:endParaRPr>
          </a:p>
          <a:p>
            <a:pPr marL="514350" indent="-514350">
              <a:buAutoNum type="arabicPeriod"/>
            </a:pPr>
            <a:r>
              <a:rPr lang="en-US" sz="3200" b="1" u="sng" dirty="0">
                <a:solidFill>
                  <a:srgbClr val="FFFF00"/>
                </a:solidFill>
              </a:rPr>
              <a:t>Destroyers for Bases Deal</a:t>
            </a:r>
            <a:r>
              <a:rPr lang="en-US" sz="3200" dirty="0">
                <a:solidFill>
                  <a:schemeClr val="bg1"/>
                </a:solidFill>
              </a:rPr>
              <a:t> (1940) = sell OLDER US naval destroyers to Britain to help vs. Germany</a:t>
            </a:r>
          </a:p>
          <a:p>
            <a:pPr marL="971550" lvl="1" indent="-514350">
              <a:buFont typeface="Arial" charset="0"/>
              <a:buChar char="•"/>
            </a:pPr>
            <a:r>
              <a:rPr lang="en-US" sz="2400" dirty="0">
                <a:solidFill>
                  <a:schemeClr val="bg1"/>
                </a:solidFill>
              </a:rPr>
              <a:t>US gets naval bases in Atlantic</a:t>
            </a:r>
          </a:p>
          <a:p>
            <a:pPr marL="971550" lvl="1" indent="-514350">
              <a:buFont typeface="Arial" charset="0"/>
              <a:buChar char="•"/>
            </a:pPr>
            <a:r>
              <a:rPr lang="en-US" sz="2400" dirty="0">
                <a:solidFill>
                  <a:schemeClr val="bg1"/>
                </a:solidFill>
              </a:rPr>
              <a:t>73% of US supports aid to Britain </a:t>
            </a:r>
          </a:p>
        </p:txBody>
      </p:sp>
      <p:sp>
        <p:nvSpPr>
          <p:cNvPr id="4" name="Rectangle 3"/>
          <p:cNvSpPr/>
          <p:nvPr/>
        </p:nvSpPr>
        <p:spPr>
          <a:xfrm>
            <a:off x="1524000" y="141331"/>
            <a:ext cx="9144000" cy="646331"/>
          </a:xfrm>
          <a:prstGeom prst="rect">
            <a:avLst/>
          </a:prstGeom>
          <a:noFill/>
        </p:spPr>
        <p:txBody>
          <a:bodyPr wrap="square" lIns="91440" tIns="45720" rIns="91440" bIns="45720">
            <a:spAutoFit/>
          </a:bodyPr>
          <a:lstStyle/>
          <a:p>
            <a:pPr algn="ct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Pushing NEUTRALITY BACK</a:t>
            </a:r>
          </a:p>
        </p:txBody>
      </p:sp>
    </p:spTree>
    <p:extLst>
      <p:ext uri="{BB962C8B-B14F-4D97-AF65-F5344CB8AC3E}">
        <p14:creationId xmlns:p14="http://schemas.microsoft.com/office/powerpoint/2010/main" val="16586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524000" y="0"/>
            <a:ext cx="9144000" cy="762000"/>
          </a:xfrm>
        </p:spPr>
        <p:txBody>
          <a:bodyPr/>
          <a:lstStyle/>
          <a:p>
            <a:r>
              <a:rPr lang="en-US" altLang="x-none" b="1" dirty="0" smtClean="0">
                <a:solidFill>
                  <a:schemeClr val="bg1"/>
                </a:solidFill>
                <a:hlinkClick r:id="rId2"/>
              </a:rPr>
              <a:t>TWO OPPOSING SIDES</a:t>
            </a:r>
            <a:endParaRPr lang="en-US" altLang="x-none" b="1" dirty="0">
              <a:solidFill>
                <a:schemeClr val="bg1"/>
              </a:solidFill>
            </a:endParaRPr>
          </a:p>
        </p:txBody>
      </p:sp>
      <p:sp>
        <p:nvSpPr>
          <p:cNvPr id="32771" name="Rectangle 5"/>
          <p:cNvSpPr>
            <a:spLocks noGrp="1" noChangeArrowheads="1"/>
          </p:cNvSpPr>
          <p:nvPr>
            <p:ph type="body" sz="half" idx="1"/>
          </p:nvPr>
        </p:nvSpPr>
        <p:spPr>
          <a:xfrm>
            <a:off x="1524000" y="914400"/>
            <a:ext cx="4419600" cy="5943600"/>
          </a:xfrm>
          <a:solidFill>
            <a:srgbClr val="FFFFCC"/>
          </a:solidFill>
          <a:ln w="38100">
            <a:solidFill>
              <a:schemeClr val="tx1"/>
            </a:solidFill>
            <a:miter lim="800000"/>
            <a:headEnd/>
            <a:tailEnd/>
          </a:ln>
        </p:spPr>
        <p:txBody>
          <a:bodyPr>
            <a:normAutofit lnSpcReduction="10000"/>
          </a:bodyPr>
          <a:lstStyle/>
          <a:p>
            <a:pPr algn="ctr">
              <a:lnSpc>
                <a:spcPct val="95000"/>
              </a:lnSpc>
              <a:spcBef>
                <a:spcPct val="15000"/>
              </a:spcBef>
              <a:buFont typeface="Arial" charset="0"/>
              <a:buNone/>
            </a:pPr>
            <a:r>
              <a:rPr lang="en-US" altLang="x-none" sz="3600" b="1" u="sng"/>
              <a:t>Isolationists</a:t>
            </a:r>
          </a:p>
          <a:p>
            <a:pPr>
              <a:lnSpc>
                <a:spcPct val="95000"/>
              </a:lnSpc>
              <a:spcBef>
                <a:spcPct val="15000"/>
              </a:spcBef>
            </a:pPr>
            <a:r>
              <a:rPr lang="en-US" altLang="x-none" sz="3600"/>
              <a:t>Were appalled by this departure from neutrality &amp; FDR’s involvement of the  U.S. in foreign war</a:t>
            </a:r>
          </a:p>
          <a:p>
            <a:pPr>
              <a:lnSpc>
                <a:spcPct val="95000"/>
              </a:lnSpc>
              <a:spcBef>
                <a:spcPct val="15000"/>
              </a:spcBef>
            </a:pPr>
            <a:r>
              <a:rPr lang="en-US" altLang="x-none" sz="3600"/>
              <a:t>Their “</a:t>
            </a:r>
            <a:r>
              <a:rPr lang="en-US" altLang="x-none" sz="3600" u="sng"/>
              <a:t>fortress of America</a:t>
            </a:r>
            <a:r>
              <a:rPr lang="en-US" altLang="x-none" sz="3600"/>
              <a:t>” idea argued that Germany was not a threat to the U.S.</a:t>
            </a:r>
          </a:p>
        </p:txBody>
      </p:sp>
      <p:sp>
        <p:nvSpPr>
          <p:cNvPr id="124934" name="Rectangle 6"/>
          <p:cNvSpPr>
            <a:spLocks noGrp="1" noChangeArrowheads="1"/>
          </p:cNvSpPr>
          <p:nvPr>
            <p:ph type="body" sz="half" idx="2"/>
          </p:nvPr>
        </p:nvSpPr>
        <p:spPr>
          <a:xfrm>
            <a:off x="6019800" y="914400"/>
            <a:ext cx="4648200" cy="5943600"/>
          </a:xfrm>
          <a:solidFill>
            <a:srgbClr val="CCFFCC"/>
          </a:solidFill>
          <a:ln w="38100">
            <a:solidFill>
              <a:schemeClr val="tx1"/>
            </a:solidFill>
            <a:miter lim="800000"/>
            <a:headEnd/>
            <a:tailEnd/>
          </a:ln>
        </p:spPr>
        <p:txBody>
          <a:bodyPr/>
          <a:lstStyle/>
          <a:p>
            <a:pPr algn="ctr">
              <a:lnSpc>
                <a:spcPct val="95000"/>
              </a:lnSpc>
              <a:spcBef>
                <a:spcPct val="10000"/>
              </a:spcBef>
              <a:buFont typeface="Arial" charset="0"/>
              <a:buNone/>
              <a:defRPr/>
            </a:pPr>
            <a:r>
              <a:rPr lang="en-US" sz="3600" b="1" u="sng"/>
              <a:t>Interventionists</a:t>
            </a:r>
          </a:p>
          <a:p>
            <a:pPr>
              <a:lnSpc>
                <a:spcPct val="95000"/>
              </a:lnSpc>
              <a:spcBef>
                <a:spcPct val="10000"/>
              </a:spcBef>
              <a:defRPr/>
            </a:pPr>
            <a:r>
              <a:rPr lang="en-US" sz="3600"/>
              <a:t>Groups like the  </a:t>
            </a:r>
            <a:r>
              <a:rPr lang="en-US" sz="3600" u="sng">
                <a:effectLst>
                  <a:outerShdw blurRad="38100" dist="38100" dir="2700000" algn="tl">
                    <a:srgbClr val="FFFFFF"/>
                  </a:outerShdw>
                </a:effectLst>
              </a:rPr>
              <a:t>Committee to Defend America by Aiding the Allies</a:t>
            </a:r>
            <a:r>
              <a:rPr lang="en-US" sz="3600"/>
              <a:t>  called for unlimited aid to England</a:t>
            </a:r>
          </a:p>
          <a:p>
            <a:pPr>
              <a:lnSpc>
                <a:spcPct val="95000"/>
              </a:lnSpc>
              <a:spcBef>
                <a:spcPct val="10000"/>
              </a:spcBef>
              <a:defRPr/>
            </a:pPr>
            <a:r>
              <a:rPr lang="en-US" sz="3600"/>
              <a:t>They argued that the events in Europe </a:t>
            </a:r>
            <a:r>
              <a:rPr lang="en-US" sz="3600" i="1" u="sng"/>
              <a:t>did</a:t>
            </a:r>
            <a:r>
              <a:rPr lang="en-US" sz="3600"/>
              <a:t> impact the security of U.S.</a:t>
            </a:r>
          </a:p>
        </p:txBody>
      </p:sp>
      <p:sp>
        <p:nvSpPr>
          <p:cNvPr id="124935" name="AutoShape 7"/>
          <p:cNvSpPr>
            <a:spLocks noChangeArrowheads="1"/>
          </p:cNvSpPr>
          <p:nvPr/>
        </p:nvSpPr>
        <p:spPr bwMode="auto">
          <a:xfrm>
            <a:off x="1676400" y="5181600"/>
            <a:ext cx="5410200" cy="1447800"/>
          </a:xfrm>
          <a:prstGeom prst="wedgeRectCallout">
            <a:avLst>
              <a:gd name="adj1" fmla="val -11269"/>
              <a:gd name="adj2" fmla="val -227083"/>
            </a:avLst>
          </a:prstGeom>
          <a:solidFill>
            <a:srgbClr val="CC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
              </a:spcBef>
            </a:pPr>
            <a:r>
              <a:rPr lang="en-US" altLang="x-none" sz="3600" i="1"/>
              <a:t>St. Louis Dispatch</a:t>
            </a:r>
            <a:r>
              <a:rPr lang="en-US" altLang="x-none" sz="3600"/>
              <a:t> headline: </a:t>
            </a:r>
            <a:r>
              <a:rPr lang="en-US" altLang="x-none" sz="3600" i="1"/>
              <a:t>“Dictator Roosevelt Commits Act of War”</a:t>
            </a:r>
          </a:p>
        </p:txBody>
      </p:sp>
      <p:sp>
        <p:nvSpPr>
          <p:cNvPr id="124936" name="AutoShape 8"/>
          <p:cNvSpPr>
            <a:spLocks noChangeArrowheads="1"/>
          </p:cNvSpPr>
          <p:nvPr/>
        </p:nvSpPr>
        <p:spPr bwMode="auto">
          <a:xfrm>
            <a:off x="4495800" y="762000"/>
            <a:ext cx="6019800" cy="2362200"/>
          </a:xfrm>
          <a:prstGeom prst="wedgeRectCallout">
            <a:avLst>
              <a:gd name="adj1" fmla="val 17009"/>
              <a:gd name="adj2" fmla="val 163171"/>
            </a:avLst>
          </a:prstGeom>
          <a:solidFill>
            <a:srgbClr val="FF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
              </a:spcBef>
            </a:pPr>
            <a:r>
              <a:rPr lang="en-US" altLang="x-none" sz="3600" i="1"/>
              <a:t>“The future of western civilization is being decided upon the battlefield of Europe”</a:t>
            </a:r>
            <a:r>
              <a:rPr lang="en-US" altLang="x-none" sz="3600"/>
              <a:t> </a:t>
            </a:r>
          </a:p>
          <a:p>
            <a:pPr algn="ctr">
              <a:lnSpc>
                <a:spcPct val="80000"/>
              </a:lnSpc>
              <a:spcBef>
                <a:spcPct val="5000"/>
              </a:spcBef>
            </a:pPr>
            <a:r>
              <a:rPr lang="en-US" altLang="x-none" sz="3600"/>
              <a:t>—CDAAA chair, William Allen White</a:t>
            </a:r>
          </a:p>
        </p:txBody>
      </p:sp>
      <p:sp>
        <p:nvSpPr>
          <p:cNvPr id="2" name="TextBox 1"/>
          <p:cNvSpPr txBox="1"/>
          <p:nvPr/>
        </p:nvSpPr>
        <p:spPr>
          <a:xfrm>
            <a:off x="1524000" y="0"/>
            <a:ext cx="1371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TAKE A PIC!</a:t>
            </a:r>
          </a:p>
        </p:txBody>
      </p:sp>
    </p:spTree>
    <p:extLst>
      <p:ext uri="{BB962C8B-B14F-4D97-AF65-F5344CB8AC3E}">
        <p14:creationId xmlns:p14="http://schemas.microsoft.com/office/powerpoint/2010/main" val="1830977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 calcmode="lin" valueType="num">
                                      <p:cBhvr>
                                        <p:cTn id="7" dur="500" fill="hold"/>
                                        <p:tgtEl>
                                          <p:spTgt spid="124935"/>
                                        </p:tgtEl>
                                        <p:attrNameLst>
                                          <p:attrName>ppt_w</p:attrName>
                                        </p:attrNameLst>
                                      </p:cBhvr>
                                      <p:tavLst>
                                        <p:tav tm="0">
                                          <p:val>
                                            <p:fltVal val="0"/>
                                          </p:val>
                                        </p:tav>
                                        <p:tav tm="100000">
                                          <p:val>
                                            <p:strVal val="#ppt_w"/>
                                          </p:val>
                                        </p:tav>
                                      </p:tavLst>
                                    </p:anim>
                                    <p:anim calcmode="lin" valueType="num">
                                      <p:cBhvr>
                                        <p:cTn id="8" dur="500" fill="hold"/>
                                        <p:tgtEl>
                                          <p:spTgt spid="124935"/>
                                        </p:tgtEl>
                                        <p:attrNameLst>
                                          <p:attrName>ppt_h</p:attrName>
                                        </p:attrNameLst>
                                      </p:cBhvr>
                                      <p:tavLst>
                                        <p:tav tm="0">
                                          <p:val>
                                            <p:fltVal val="0"/>
                                          </p:val>
                                        </p:tav>
                                        <p:tav tm="100000">
                                          <p:val>
                                            <p:strVal val="#ppt_h"/>
                                          </p:val>
                                        </p:tav>
                                      </p:tavLst>
                                    </p:anim>
                                    <p:animEffect transition="in" filter="fade">
                                      <p:cBhvr>
                                        <p:cTn id="9" dur="500"/>
                                        <p:tgtEl>
                                          <p:spTgt spid="1249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4936"/>
                                        </p:tgtEl>
                                        <p:attrNameLst>
                                          <p:attrName>style.visibility</p:attrName>
                                        </p:attrNameLst>
                                      </p:cBhvr>
                                      <p:to>
                                        <p:strVal val="visible"/>
                                      </p:to>
                                    </p:set>
                                    <p:anim calcmode="lin" valueType="num">
                                      <p:cBhvr>
                                        <p:cTn id="14" dur="500" fill="hold"/>
                                        <p:tgtEl>
                                          <p:spTgt spid="124936"/>
                                        </p:tgtEl>
                                        <p:attrNameLst>
                                          <p:attrName>ppt_w</p:attrName>
                                        </p:attrNameLst>
                                      </p:cBhvr>
                                      <p:tavLst>
                                        <p:tav tm="0">
                                          <p:val>
                                            <p:fltVal val="0"/>
                                          </p:val>
                                        </p:tav>
                                        <p:tav tm="100000">
                                          <p:val>
                                            <p:strVal val="#ppt_w"/>
                                          </p:val>
                                        </p:tav>
                                      </p:tavLst>
                                    </p:anim>
                                    <p:anim calcmode="lin" valueType="num">
                                      <p:cBhvr>
                                        <p:cTn id="15" dur="500" fill="hold"/>
                                        <p:tgtEl>
                                          <p:spTgt spid="124936"/>
                                        </p:tgtEl>
                                        <p:attrNameLst>
                                          <p:attrName>ppt_h</p:attrName>
                                        </p:attrNameLst>
                                      </p:cBhvr>
                                      <p:tavLst>
                                        <p:tav tm="0">
                                          <p:val>
                                            <p:fltVal val="0"/>
                                          </p:val>
                                        </p:tav>
                                        <p:tav tm="100000">
                                          <p:val>
                                            <p:strVal val="#ppt_h"/>
                                          </p:val>
                                        </p:tav>
                                      </p:tavLst>
                                    </p:anim>
                                    <p:animEffect transition="in" filter="fade">
                                      <p:cBhvr>
                                        <p:cTn id="16"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p:bldP spid="1249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9144000" cy="990600"/>
          </a:xfrm>
        </p:spPr>
        <p:txBody>
          <a:bodyPr>
            <a:normAutofit fontScale="90000"/>
          </a:bodyPr>
          <a:lstStyle/>
          <a:p>
            <a:r>
              <a:rPr lang="en-US" altLang="x-none" sz="2400" b="1" dirty="0">
                <a:solidFill>
                  <a:schemeClr val="bg1"/>
                </a:solidFill>
              </a:rPr>
              <a:t>First president to break 2 term tradition and seek a 3</a:t>
            </a:r>
            <a:r>
              <a:rPr lang="en-US" altLang="x-none" sz="2400" b="1" baseline="30000" dirty="0">
                <a:solidFill>
                  <a:schemeClr val="bg1"/>
                </a:solidFill>
              </a:rPr>
              <a:t>rd</a:t>
            </a:r>
            <a:r>
              <a:rPr lang="en-US" altLang="x-none" sz="2400" b="1" dirty="0">
                <a:solidFill>
                  <a:schemeClr val="bg1"/>
                </a:solidFill>
              </a:rPr>
              <a:t> term?</a:t>
            </a:r>
            <a:br>
              <a:rPr lang="en-US" altLang="x-none" sz="2400" b="1" dirty="0">
                <a:solidFill>
                  <a:schemeClr val="bg1"/>
                </a:solidFill>
              </a:rPr>
            </a:br>
            <a:r>
              <a:rPr lang="en-US" altLang="x-none" sz="2400" b="1" dirty="0">
                <a:solidFill>
                  <a:schemeClr val="bg1"/>
                </a:solidFill>
              </a:rPr>
              <a:t>FDR </a:t>
            </a:r>
            <a:r>
              <a:rPr lang="mr-IN" altLang="x-none" sz="2400" b="1" dirty="0">
                <a:solidFill>
                  <a:schemeClr val="bg1"/>
                </a:solidFill>
              </a:rPr>
              <a:t>–</a:t>
            </a:r>
            <a:r>
              <a:rPr lang="en-US" altLang="x-none" sz="2400" b="1" dirty="0">
                <a:solidFill>
                  <a:schemeClr val="bg1"/>
                </a:solidFill>
              </a:rPr>
              <a:t> ITS CRITICAL!</a:t>
            </a:r>
            <a:br>
              <a:rPr lang="en-US" altLang="x-none" sz="2400" b="1" dirty="0">
                <a:solidFill>
                  <a:schemeClr val="bg1"/>
                </a:solidFill>
              </a:rPr>
            </a:br>
            <a:r>
              <a:rPr lang="en-US" altLang="x-none" sz="2400" b="1" dirty="0">
                <a:solidFill>
                  <a:srgbClr val="FFFF00"/>
                </a:solidFill>
              </a:rPr>
              <a:t>“Your boys are not going to be sent into any foreign wars”</a:t>
            </a:r>
          </a:p>
        </p:txBody>
      </p:sp>
      <p:pic>
        <p:nvPicPr>
          <p:cNvPr id="123916" name="Picture 12" descr="1940_Electoral_Map"/>
          <p:cNvPicPr>
            <a:picLocks noChangeAspect="1" noChangeArrowheads="1"/>
          </p:cNvPicPr>
          <p:nvPr/>
        </p:nvPicPr>
        <p:blipFill>
          <a:blip r:embed="rId2">
            <a:lum bright="18000"/>
            <a:extLst>
              <a:ext uri="{28A0092B-C50C-407E-A947-70E740481C1C}">
                <a14:useLocalDpi xmlns:a14="http://schemas.microsoft.com/office/drawing/2010/main" val="0"/>
              </a:ext>
            </a:extLst>
          </a:blip>
          <a:srcRect l="2437"/>
          <a:stretch>
            <a:fillRect/>
          </a:stretch>
        </p:blipFill>
        <p:spPr bwMode="auto">
          <a:xfrm>
            <a:off x="1524000" y="1801133"/>
            <a:ext cx="9144000" cy="5038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6470525"/>
            <a:ext cx="5867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Smaller margin, </a:t>
            </a:r>
            <a:r>
              <a:rPr lang="en-US" b="1">
                <a:solidFill>
                  <a:srgbClr val="FF0000"/>
                </a:solidFill>
              </a:rPr>
              <a:t>but Americans TRUST HIM.</a:t>
            </a:r>
            <a:endParaRPr lang="en-US" b="1" dirty="0">
              <a:solidFill>
                <a:srgbClr val="FF0000"/>
              </a:solidFill>
            </a:endParaRPr>
          </a:p>
        </p:txBody>
      </p:sp>
    </p:spTree>
    <p:extLst>
      <p:ext uri="{BB962C8B-B14F-4D97-AF65-F5344CB8AC3E}">
        <p14:creationId xmlns:p14="http://schemas.microsoft.com/office/powerpoint/2010/main" val="1940538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916"/>
                                        </p:tgtEl>
                                        <p:attrNameLst>
                                          <p:attrName>style.visibility</p:attrName>
                                        </p:attrNameLst>
                                      </p:cBhvr>
                                      <p:to>
                                        <p:strVal val="visible"/>
                                      </p:to>
                                    </p:set>
                                    <p:anim calcmode="lin" valueType="num">
                                      <p:cBhvr>
                                        <p:cTn id="7" dur="500" fill="hold"/>
                                        <p:tgtEl>
                                          <p:spTgt spid="123916"/>
                                        </p:tgtEl>
                                        <p:attrNameLst>
                                          <p:attrName>ppt_w</p:attrName>
                                        </p:attrNameLst>
                                      </p:cBhvr>
                                      <p:tavLst>
                                        <p:tav tm="0">
                                          <p:val>
                                            <p:fltVal val="0"/>
                                          </p:val>
                                        </p:tav>
                                        <p:tav tm="100000">
                                          <p:val>
                                            <p:strVal val="#ppt_w"/>
                                          </p:val>
                                        </p:tav>
                                      </p:tavLst>
                                    </p:anim>
                                    <p:anim calcmode="lin" valueType="num">
                                      <p:cBhvr>
                                        <p:cTn id="8" dur="500" fill="hold"/>
                                        <p:tgtEl>
                                          <p:spTgt spid="123916"/>
                                        </p:tgtEl>
                                        <p:attrNameLst>
                                          <p:attrName>ppt_h</p:attrName>
                                        </p:attrNameLst>
                                      </p:cBhvr>
                                      <p:tavLst>
                                        <p:tav tm="0">
                                          <p:val>
                                            <p:fltVal val="0"/>
                                          </p:val>
                                        </p:tav>
                                        <p:tav tm="100000">
                                          <p:val>
                                            <p:strVal val="#ppt_h"/>
                                          </p:val>
                                        </p:tav>
                                      </p:tavLst>
                                    </p:anim>
                                    <p:animEffect transition="in" filter="fade">
                                      <p:cBhvr>
                                        <p:cTn id="9" dur="500"/>
                                        <p:tgtEl>
                                          <p:spTgt spid="1239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p:cNvSpPr txBox="1"/>
          <p:nvPr/>
        </p:nvSpPr>
        <p:spPr>
          <a:xfrm>
            <a:off x="1524000" y="7258"/>
            <a:ext cx="1066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DON</a:t>
            </a:r>
            <a:r>
              <a:rPr lang="mr-IN" b="1" dirty="0">
                <a:solidFill>
                  <a:srgbClr val="FF0000"/>
                </a:solidFill>
              </a:rPr>
              <a:t>’</a:t>
            </a:r>
            <a:r>
              <a:rPr lang="en-US" b="1" dirty="0">
                <a:solidFill>
                  <a:srgbClr val="FF0000"/>
                </a:solidFill>
              </a:rPr>
              <a:t>T COPY</a:t>
            </a:r>
          </a:p>
        </p:txBody>
      </p:sp>
    </p:spTree>
    <p:extLst>
      <p:ext uri="{BB962C8B-B14F-4D97-AF65-F5344CB8AC3E}">
        <p14:creationId xmlns:p14="http://schemas.microsoft.com/office/powerpoint/2010/main" val="796456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828800" y="1524000"/>
            <a:ext cx="7924800" cy="369332"/>
          </a:xfrm>
          <a:prstGeom prst="rect">
            <a:avLst/>
          </a:prstGeom>
          <a:noFill/>
          <a:ln w="53975">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772521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76400" y="457200"/>
            <a:ext cx="4038600" cy="6248400"/>
          </a:xfrm>
          <a:prstGeom prst="rect">
            <a:avLst/>
          </a:prstGeom>
        </p:spPr>
        <p:txBody>
          <a:bodyPr>
            <a:normAutofit fontScale="85000" lnSpcReduction="20000"/>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buClr>
                <a:schemeClr val="bg1"/>
              </a:buClr>
            </a:pPr>
            <a:r>
              <a:rPr lang="en-US" b="1" kern="0" dirty="0">
                <a:solidFill>
                  <a:schemeClr val="bg1"/>
                </a:solidFill>
              </a:rPr>
              <a:t>Cash and Carry left the Allies short on cash</a:t>
            </a:r>
          </a:p>
          <a:p>
            <a:r>
              <a:rPr lang="en-US" b="1" u="sng" kern="0" dirty="0">
                <a:solidFill>
                  <a:srgbClr val="FFFF00"/>
                </a:solidFill>
              </a:rPr>
              <a:t>Lend-Lease Act</a:t>
            </a:r>
            <a:r>
              <a:rPr lang="en-US" kern="0" dirty="0">
                <a:solidFill>
                  <a:srgbClr val="FFFF00"/>
                </a:solidFill>
              </a:rPr>
              <a:t> (1941)</a:t>
            </a:r>
          </a:p>
          <a:p>
            <a:pPr lvl="1"/>
            <a:r>
              <a:rPr lang="en-US" kern="0" dirty="0">
                <a:solidFill>
                  <a:srgbClr val="FFFF00"/>
                </a:solidFill>
              </a:rPr>
              <a:t> “lease, lend, or otherwise dispose of” any items not vital to the nation’s defense</a:t>
            </a:r>
          </a:p>
          <a:p>
            <a:pPr lvl="1"/>
            <a:r>
              <a:rPr lang="en-US" kern="0" dirty="0">
                <a:solidFill>
                  <a:srgbClr val="FFFF00"/>
                </a:solidFill>
              </a:rPr>
              <a:t>Isolationists HATED it, but its too late now</a:t>
            </a:r>
            <a:r>
              <a:rPr lang="mr-IN" kern="0" dirty="0">
                <a:solidFill>
                  <a:srgbClr val="FFFF00"/>
                </a:solidFill>
              </a:rPr>
              <a:t>…</a:t>
            </a:r>
            <a:endParaRPr lang="en-US" kern="0" dirty="0">
              <a:solidFill>
                <a:srgbClr val="FFFF00"/>
              </a:solidFill>
            </a:endParaRPr>
          </a:p>
        </p:txBody>
      </p:sp>
      <p:pic>
        <p:nvPicPr>
          <p:cNvPr id="3" name="Picture 2"/>
          <p:cNvPicPr>
            <a:picLocks noChangeAspect="1" noChangeArrowheads="1"/>
          </p:cNvPicPr>
          <p:nvPr/>
        </p:nvPicPr>
        <p:blipFill>
          <a:blip r:embed="rId2" cstate="print"/>
          <a:srcRect/>
          <a:stretch>
            <a:fillRect/>
          </a:stretch>
        </p:blipFill>
        <p:spPr bwMode="auto">
          <a:xfrm>
            <a:off x="6509676" y="3585029"/>
            <a:ext cx="4158324" cy="3276600"/>
          </a:xfrm>
          <a:prstGeom prst="rect">
            <a:avLst/>
          </a:prstGeom>
          <a:noFill/>
          <a:ln w="9525">
            <a:noFill/>
            <a:miter lim="800000"/>
            <a:headEnd/>
            <a:tailEnd/>
          </a:ln>
        </p:spPr>
      </p:pic>
      <p:sp>
        <p:nvSpPr>
          <p:cNvPr id="4" name="TextBox 3"/>
          <p:cNvSpPr txBox="1"/>
          <p:nvPr/>
        </p:nvSpPr>
        <p:spPr>
          <a:xfrm>
            <a:off x="5715000" y="228601"/>
            <a:ext cx="4648200" cy="2485787"/>
          </a:xfrm>
          <a:prstGeom prst="wedgeRoundRectCallout">
            <a:avLst>
              <a:gd name="adj1" fmla="val 3683"/>
              <a:gd name="adj2" fmla="val 99894"/>
              <a:gd name="adj3" fmla="val 16667"/>
            </a:avLst>
          </a:prstGeom>
          <a:solidFill>
            <a:schemeClr val="accent1"/>
          </a:solidFill>
          <a:ln>
            <a:solidFill>
              <a:schemeClr val="accent2"/>
            </a:solidFill>
          </a:ln>
        </p:spPr>
        <p:txBody>
          <a:bodyPr wrap="square" rtlCol="0">
            <a:spAutoFit/>
          </a:bodyPr>
          <a:lstStyle/>
          <a:p>
            <a:pPr algn="ctr"/>
            <a:r>
              <a:rPr lang="en-US" sz="2800" b="1" dirty="0">
                <a:solidFill>
                  <a:schemeClr val="bg1"/>
                </a:solidFill>
              </a:rPr>
              <a:t>“If your neighbor’s house is on fire, you don’t sell him a hose.  You lend it to him and take it back after the fire is out.”</a:t>
            </a:r>
          </a:p>
        </p:txBody>
      </p:sp>
    </p:spTree>
    <p:extLst>
      <p:ext uri="{BB962C8B-B14F-4D97-AF65-F5344CB8AC3E}">
        <p14:creationId xmlns:p14="http://schemas.microsoft.com/office/powerpoint/2010/main" val="7640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0"/>
            <a:ext cx="9144000" cy="990600"/>
          </a:xfrm>
        </p:spPr>
        <p:txBody>
          <a:bodyPr/>
          <a:lstStyle/>
          <a:p>
            <a:r>
              <a:rPr lang="en-US" altLang="x-none" b="1" dirty="0">
                <a:solidFill>
                  <a:schemeClr val="tx1"/>
                </a:solidFill>
              </a:rPr>
              <a:t>Lend-Lease Supply Routes</a:t>
            </a:r>
          </a:p>
        </p:txBody>
      </p:sp>
      <p:sp>
        <p:nvSpPr>
          <p:cNvPr id="35843" name="Rectangle 3"/>
          <p:cNvSpPr>
            <a:spLocks noGrp="1" noChangeArrowheads="1"/>
          </p:cNvSpPr>
          <p:nvPr>
            <p:ph type="body" idx="1"/>
          </p:nvPr>
        </p:nvSpPr>
        <p:spPr/>
        <p:txBody>
          <a:bodyPr/>
          <a:lstStyle/>
          <a:p>
            <a:endParaRPr lang="x-none" altLang="x-none"/>
          </a:p>
        </p:txBody>
      </p:sp>
      <p:pic>
        <p:nvPicPr>
          <p:cNvPr id="35844" name="Picture 5" descr="81201"/>
          <p:cNvPicPr>
            <a:picLocks noChangeAspect="1" noChangeArrowheads="1"/>
          </p:cNvPicPr>
          <p:nvPr/>
        </p:nvPicPr>
        <p:blipFill>
          <a:blip r:embed="rId2">
            <a:extLst>
              <a:ext uri="{28A0092B-C50C-407E-A947-70E740481C1C}">
                <a14:useLocalDpi xmlns:a14="http://schemas.microsoft.com/office/drawing/2010/main" val="0"/>
              </a:ext>
            </a:extLst>
          </a:blip>
          <a:srcRect r="2480"/>
          <a:stretch>
            <a:fillRect/>
          </a:stretch>
        </p:blipFill>
        <p:spPr bwMode="auto">
          <a:xfrm>
            <a:off x="1524000" y="1219200"/>
            <a:ext cx="9145588"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47" name="Picture 7" descr="81202"/>
          <p:cNvPicPr>
            <a:picLocks noChangeAspect="1" noChangeArrowheads="1"/>
          </p:cNvPicPr>
          <p:nvPr/>
        </p:nvPicPr>
        <p:blipFill>
          <a:blip r:embed="rId3">
            <a:extLst>
              <a:ext uri="{28A0092B-C50C-407E-A947-70E740481C1C}">
                <a14:useLocalDpi xmlns:a14="http://schemas.microsoft.com/office/drawing/2010/main" val="0"/>
              </a:ext>
            </a:extLst>
          </a:blip>
          <a:srcRect t="261"/>
          <a:stretch>
            <a:fillRect/>
          </a:stretch>
        </p:blipFill>
        <p:spPr bwMode="auto">
          <a:xfrm>
            <a:off x="1524000" y="984250"/>
            <a:ext cx="9144000" cy="5873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odposter"/>
          <p:cNvPicPr>
            <a:picLocks noChangeAspect="1" noChangeArrowheads="1"/>
          </p:cNvPicPr>
          <p:nvPr/>
        </p:nvPicPr>
        <p:blipFill>
          <a:blip r:embed="rId4" cstate="print"/>
          <a:srcRect/>
          <a:stretch>
            <a:fillRect/>
          </a:stretch>
        </p:blipFill>
        <p:spPr bwMode="auto">
          <a:xfrm>
            <a:off x="1536290" y="0"/>
            <a:ext cx="9144000" cy="6850626"/>
          </a:xfrm>
          <a:prstGeom prst="rect">
            <a:avLst/>
          </a:prstGeom>
          <a:noFill/>
        </p:spPr>
      </p:pic>
    </p:spTree>
    <p:extLst>
      <p:ext uri="{BB962C8B-B14F-4D97-AF65-F5344CB8AC3E}">
        <p14:creationId xmlns:p14="http://schemas.microsoft.com/office/powerpoint/2010/main" val="2029012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3847"/>
                                        </p:tgtEl>
                                        <p:attrNameLst>
                                          <p:attrName>style.visibility</p:attrName>
                                        </p:attrNameLst>
                                      </p:cBhvr>
                                      <p:to>
                                        <p:strVal val="visible"/>
                                      </p:to>
                                    </p:set>
                                    <p:anim calcmode="lin" valueType="num">
                                      <p:cBhvr>
                                        <p:cTn id="7" dur="500" fill="hold"/>
                                        <p:tgtEl>
                                          <p:spTgt spid="163847"/>
                                        </p:tgtEl>
                                        <p:attrNameLst>
                                          <p:attrName>ppt_w</p:attrName>
                                        </p:attrNameLst>
                                      </p:cBhvr>
                                      <p:tavLst>
                                        <p:tav tm="0">
                                          <p:val>
                                            <p:fltVal val="0"/>
                                          </p:val>
                                        </p:tav>
                                        <p:tav tm="100000">
                                          <p:val>
                                            <p:strVal val="#ppt_w"/>
                                          </p:val>
                                        </p:tav>
                                      </p:tavLst>
                                    </p:anim>
                                    <p:anim calcmode="lin" valueType="num">
                                      <p:cBhvr>
                                        <p:cTn id="8" dur="500" fill="hold"/>
                                        <p:tgtEl>
                                          <p:spTgt spid="163847"/>
                                        </p:tgtEl>
                                        <p:attrNameLst>
                                          <p:attrName>ppt_h</p:attrName>
                                        </p:attrNameLst>
                                      </p:cBhvr>
                                      <p:tavLst>
                                        <p:tav tm="0">
                                          <p:val>
                                            <p:fltVal val="0"/>
                                          </p:val>
                                        </p:tav>
                                        <p:tav tm="100000">
                                          <p:val>
                                            <p:strVal val="#ppt_h"/>
                                          </p:val>
                                        </p:tav>
                                      </p:tavLst>
                                    </p:anim>
                                    <p:animEffect transition="in" filter="fade">
                                      <p:cBhvr>
                                        <p:cTn id="9" dur="500"/>
                                        <p:tgtEl>
                                          <p:spTgt spid="16384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9144000" cy="1143000"/>
          </a:xfrm>
        </p:spPr>
        <p:txBody>
          <a:bodyPr/>
          <a:lstStyle/>
          <a:p>
            <a:r>
              <a:rPr lang="en-US" altLang="x-none" sz="3600" b="1" dirty="0">
                <a:solidFill>
                  <a:srgbClr val="C00000"/>
                </a:solidFill>
              </a:rPr>
              <a:t>US isolationism? Really?</a:t>
            </a:r>
          </a:p>
        </p:txBody>
      </p:sp>
      <p:sp>
        <p:nvSpPr>
          <p:cNvPr id="5123" name="Rectangle 3"/>
          <p:cNvSpPr>
            <a:spLocks noGrp="1" noChangeArrowheads="1"/>
          </p:cNvSpPr>
          <p:nvPr>
            <p:ph type="body" idx="1"/>
          </p:nvPr>
        </p:nvSpPr>
        <p:spPr>
          <a:xfrm>
            <a:off x="1501588" y="838200"/>
            <a:ext cx="9144000" cy="5867400"/>
          </a:xfrm>
        </p:spPr>
        <p:txBody>
          <a:bodyPr/>
          <a:lstStyle/>
          <a:p>
            <a:r>
              <a:rPr lang="en-US" altLang="x-none" sz="2600" dirty="0">
                <a:solidFill>
                  <a:schemeClr val="bg1"/>
                </a:solidFill>
              </a:rPr>
              <a:t>After WWI, the U.S. assumed a </a:t>
            </a:r>
            <a:r>
              <a:rPr lang="en-US" altLang="x-none" sz="2600" b="1" i="1" dirty="0">
                <a:solidFill>
                  <a:schemeClr val="bg1"/>
                </a:solidFill>
              </a:rPr>
              <a:t>selective isolationist </a:t>
            </a:r>
            <a:r>
              <a:rPr lang="en-US" altLang="x-none" sz="2600" dirty="0">
                <a:solidFill>
                  <a:schemeClr val="bg1"/>
                </a:solidFill>
              </a:rPr>
              <a:t>foreign policy</a:t>
            </a:r>
          </a:p>
          <a:p>
            <a:pPr lvl="1"/>
            <a:r>
              <a:rPr lang="en-US" altLang="x-none" sz="2600" dirty="0">
                <a:solidFill>
                  <a:schemeClr val="bg1"/>
                </a:solidFill>
              </a:rPr>
              <a:t>Americans wanted to maintain the economic boom of the 1920s &amp; were desperate for an answer to the depression in the 1930s</a:t>
            </a:r>
          </a:p>
          <a:p>
            <a:pPr lvl="1"/>
            <a:r>
              <a:rPr lang="en-US" altLang="x-none" sz="2600" dirty="0">
                <a:solidFill>
                  <a:schemeClr val="bg1"/>
                </a:solidFill>
              </a:rPr>
              <a:t>But, the U.S. did play an active role in attempts at international disarmament &amp; economic stability:</a:t>
            </a:r>
          </a:p>
        </p:txBody>
      </p:sp>
      <p:sp>
        <p:nvSpPr>
          <p:cNvPr id="2" name="TextBox 1"/>
          <p:cNvSpPr txBox="1"/>
          <p:nvPr/>
        </p:nvSpPr>
        <p:spPr>
          <a:xfrm>
            <a:off x="1524000" y="3962401"/>
            <a:ext cx="9144000" cy="24314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US" sz="1900" b="1" dirty="0">
                <a:solidFill>
                  <a:srgbClr val="C00000"/>
                </a:solidFill>
              </a:rPr>
              <a:t>The Washington Naval Conference (1921) </a:t>
            </a:r>
            <a:r>
              <a:rPr lang="mr-IN" sz="1900" dirty="0">
                <a:solidFill>
                  <a:srgbClr val="C00000"/>
                </a:solidFill>
              </a:rPr>
              <a:t>–</a:t>
            </a:r>
            <a:r>
              <a:rPr lang="en-US" sz="1900" dirty="0">
                <a:solidFill>
                  <a:srgbClr val="C00000"/>
                </a:solidFill>
              </a:rPr>
              <a:t>disarmament, free trade, collective security among world leaders</a:t>
            </a:r>
          </a:p>
          <a:p>
            <a:pPr marL="342900" indent="-342900">
              <a:buAutoNum type="arabicPeriod"/>
            </a:pPr>
            <a:r>
              <a:rPr lang="en-US" sz="1900" b="1" dirty="0">
                <a:solidFill>
                  <a:srgbClr val="C00000"/>
                </a:solidFill>
              </a:rPr>
              <a:t>Kellogg-Briand Pact (1928) </a:t>
            </a:r>
            <a:r>
              <a:rPr lang="mr-IN" sz="1900" dirty="0">
                <a:solidFill>
                  <a:srgbClr val="C00000"/>
                </a:solidFill>
              </a:rPr>
              <a:t>–</a:t>
            </a:r>
            <a:r>
              <a:rPr lang="en-US" sz="1900" dirty="0">
                <a:solidFill>
                  <a:srgbClr val="C00000"/>
                </a:solidFill>
              </a:rPr>
              <a:t> international “no war to resolve disputes or conflicts” agreement</a:t>
            </a:r>
          </a:p>
          <a:p>
            <a:pPr marL="342900" indent="-342900">
              <a:buAutoNum type="arabicPeriod"/>
            </a:pPr>
            <a:r>
              <a:rPr lang="en-US" sz="1900" b="1" dirty="0">
                <a:solidFill>
                  <a:srgbClr val="C00000"/>
                </a:solidFill>
              </a:rPr>
              <a:t>Dawes Plan (1924) </a:t>
            </a:r>
            <a:r>
              <a:rPr lang="mr-IN" sz="1900" dirty="0">
                <a:solidFill>
                  <a:srgbClr val="C00000"/>
                </a:solidFill>
              </a:rPr>
              <a:t>–</a:t>
            </a:r>
            <a:r>
              <a:rPr lang="en-US" sz="1900" dirty="0">
                <a:solidFill>
                  <a:srgbClr val="C00000"/>
                </a:solidFill>
              </a:rPr>
              <a:t> help stabilize German economy; gave loans to help Germany pay war debts to England &amp; France</a:t>
            </a:r>
          </a:p>
          <a:p>
            <a:pPr marL="342900" indent="-342900">
              <a:buAutoNum type="arabicPeriod"/>
            </a:pPr>
            <a:r>
              <a:rPr lang="en-US" sz="1900" b="1" dirty="0">
                <a:solidFill>
                  <a:srgbClr val="C00000"/>
                </a:solidFill>
              </a:rPr>
              <a:t>Hawley-Smoot Tariff (1930) </a:t>
            </a:r>
            <a:r>
              <a:rPr lang="mr-IN" sz="1900" dirty="0">
                <a:solidFill>
                  <a:srgbClr val="C00000"/>
                </a:solidFill>
              </a:rPr>
              <a:t>–</a:t>
            </a:r>
            <a:r>
              <a:rPr lang="en-US" sz="1900" dirty="0">
                <a:solidFill>
                  <a:srgbClr val="C00000"/>
                </a:solidFill>
              </a:rPr>
              <a:t> limited European attempts to sell their goods in the US; US unable to provide loans leaving Germany unable to pay reparations and war debts</a:t>
            </a:r>
          </a:p>
        </p:txBody>
      </p:sp>
      <p:sp>
        <p:nvSpPr>
          <p:cNvPr id="5" name="TextBox 4"/>
          <p:cNvSpPr txBox="1"/>
          <p:nvPr/>
        </p:nvSpPr>
        <p:spPr>
          <a:xfrm>
            <a:off x="9296400" y="10886"/>
            <a:ext cx="1371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DON</a:t>
            </a:r>
            <a:r>
              <a:rPr lang="mr-IN" b="1" dirty="0">
                <a:solidFill>
                  <a:srgbClr val="FF0000"/>
                </a:solidFill>
              </a:rPr>
              <a:t>’</a:t>
            </a:r>
            <a:r>
              <a:rPr lang="en-US" b="1" dirty="0">
                <a:solidFill>
                  <a:srgbClr val="FF0000"/>
                </a:solidFill>
              </a:rPr>
              <a:t>T COPY</a:t>
            </a:r>
          </a:p>
        </p:txBody>
      </p:sp>
    </p:spTree>
    <p:extLst>
      <p:ext uri="{BB962C8B-B14F-4D97-AF65-F5344CB8AC3E}">
        <p14:creationId xmlns:p14="http://schemas.microsoft.com/office/powerpoint/2010/main" val="1436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1" y="1"/>
            <a:ext cx="9143999"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Close to war, time for a secret meeting</a:t>
            </a:r>
            <a:r>
              <a:rPr lang="mr-IN"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Rectangle 3"/>
          <p:cNvSpPr/>
          <p:nvPr/>
        </p:nvSpPr>
        <p:spPr>
          <a:xfrm>
            <a:off x="1863911" y="677434"/>
            <a:ext cx="8464177" cy="769441"/>
          </a:xfrm>
          <a:prstGeom prst="rect">
            <a:avLst/>
          </a:prstGeom>
          <a:noFill/>
        </p:spPr>
        <p:txBody>
          <a:bodyPr wrap="none" lIns="91440" tIns="45720" rIns="91440" bIns="45720">
            <a:spAutoFit/>
          </a:bodyPr>
          <a:lstStyle/>
          <a:p>
            <a:pPr algn="ctr"/>
            <a:r>
              <a:rPr lang="en-US" sz="4400" b="1" u="sng"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ea typeface="Arial" charset="0"/>
                <a:cs typeface="Arial" charset="0"/>
              </a:rPr>
              <a:t>Atlantic Charter</a:t>
            </a:r>
            <a:r>
              <a:rPr lang="en-US" sz="4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 (August, 1941)</a:t>
            </a:r>
          </a:p>
        </p:txBody>
      </p:sp>
      <p:sp>
        <p:nvSpPr>
          <p:cNvPr id="5" name="TextBox 4"/>
          <p:cNvSpPr txBox="1"/>
          <p:nvPr/>
        </p:nvSpPr>
        <p:spPr>
          <a:xfrm>
            <a:off x="1702837" y="1676401"/>
            <a:ext cx="5906007" cy="4401205"/>
          </a:xfrm>
          <a:prstGeom prst="rect">
            <a:avLst/>
          </a:prstGeom>
          <a:noFill/>
        </p:spPr>
        <p:txBody>
          <a:bodyPr wrap="square" rtlCol="0">
            <a:spAutoFit/>
          </a:bodyPr>
          <a:lstStyle/>
          <a:p>
            <a:r>
              <a:rPr lang="en-US" sz="2800" dirty="0">
                <a:solidFill>
                  <a:schemeClr val="bg1"/>
                </a:solidFill>
              </a:rPr>
              <a:t>FDR and Churchill meet:</a:t>
            </a:r>
          </a:p>
          <a:p>
            <a:pPr marL="285750" indent="-285750">
              <a:buFont typeface="Arial" charset="0"/>
              <a:buChar char="•"/>
            </a:pPr>
            <a:r>
              <a:rPr lang="en-US" sz="2800" b="1" u="sng" dirty="0">
                <a:solidFill>
                  <a:srgbClr val="FFFF00"/>
                </a:solidFill>
              </a:rPr>
              <a:t>Allies goals for the post-war world</a:t>
            </a:r>
          </a:p>
          <a:p>
            <a:pPr marL="285750" indent="-285750">
              <a:buFont typeface="Arial" charset="0"/>
              <a:buChar char="•"/>
            </a:pPr>
            <a:r>
              <a:rPr lang="en-US" sz="2800" dirty="0">
                <a:solidFill>
                  <a:schemeClr val="bg1"/>
                </a:solidFill>
              </a:rPr>
              <a:t>“a permanent system of general security”</a:t>
            </a:r>
            <a:r>
              <a:rPr lang="mr-IN" sz="2800" dirty="0">
                <a:solidFill>
                  <a:schemeClr val="bg1"/>
                </a:solidFill>
              </a:rPr>
              <a:t>…</a:t>
            </a:r>
            <a:r>
              <a:rPr lang="en-US" sz="2800" dirty="0">
                <a:solidFill>
                  <a:schemeClr val="bg1"/>
                </a:solidFill>
              </a:rPr>
              <a:t>which becomes WHAT?</a:t>
            </a:r>
          </a:p>
          <a:p>
            <a:pPr marL="742950" lvl="1" indent="-285750">
              <a:buFont typeface="Arial" charset="0"/>
              <a:buChar char="•"/>
            </a:pPr>
            <a:r>
              <a:rPr lang="en-US" sz="2800" b="1" dirty="0">
                <a:solidFill>
                  <a:schemeClr val="bg1"/>
                </a:solidFill>
              </a:rPr>
              <a:t>United Nations (1945)</a:t>
            </a:r>
          </a:p>
          <a:p>
            <a:pPr marL="742950" lvl="1" indent="-285750">
              <a:buFont typeface="Arial" charset="0"/>
              <a:buChar char="•"/>
            </a:pPr>
            <a:endParaRPr lang="en-US" sz="2800" b="1" dirty="0">
              <a:solidFill>
                <a:schemeClr val="bg1"/>
              </a:solidFill>
            </a:endParaRPr>
          </a:p>
          <a:p>
            <a:pPr marL="285750" indent="-285750">
              <a:buFont typeface="Arial" charset="0"/>
              <a:buChar char="•"/>
            </a:pPr>
            <a:r>
              <a:rPr lang="en-US" sz="2800" b="1" u="sng" dirty="0">
                <a:solidFill>
                  <a:schemeClr val="bg1"/>
                </a:solidFill>
              </a:rPr>
              <a:t>SIGNIFICANCE</a:t>
            </a:r>
            <a:r>
              <a:rPr lang="en-US" sz="2800" dirty="0">
                <a:solidFill>
                  <a:schemeClr val="bg1"/>
                </a:solidFill>
              </a:rPr>
              <a:t>?</a:t>
            </a:r>
            <a:endParaRPr lang="en-US" sz="2800" b="1" u="sng" dirty="0">
              <a:solidFill>
                <a:schemeClr val="bg1"/>
              </a:solidFill>
            </a:endParaRPr>
          </a:p>
          <a:p>
            <a:pPr marL="742950" lvl="1" indent="-285750">
              <a:buFont typeface="Arial" charset="0"/>
              <a:buChar char="•"/>
            </a:pPr>
            <a:r>
              <a:rPr lang="en-US" sz="2800" b="1" dirty="0">
                <a:solidFill>
                  <a:srgbClr val="FFFF00"/>
                </a:solidFill>
              </a:rPr>
              <a:t>FDR’s commitment to end isolation</a:t>
            </a:r>
          </a:p>
          <a:p>
            <a:pPr marL="742950" lvl="1" indent="-285750">
              <a:buFont typeface="Arial" charset="0"/>
              <a:buChar char="•"/>
            </a:pPr>
            <a:r>
              <a:rPr lang="en-US" sz="2800" b="1" dirty="0">
                <a:solidFill>
                  <a:srgbClr val="FFFF00"/>
                </a:solidFill>
              </a:rPr>
              <a:t>US committed to British victory</a:t>
            </a:r>
          </a:p>
        </p:txBody>
      </p:sp>
    </p:spTree>
    <p:extLst>
      <p:ext uri="{BB962C8B-B14F-4D97-AF65-F5344CB8AC3E}">
        <p14:creationId xmlns:p14="http://schemas.microsoft.com/office/powerpoint/2010/main" val="17233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5"/>
          <p:cNvSpPr>
            <a:spLocks noGrp="1" noChangeArrowheads="1"/>
          </p:cNvSpPr>
          <p:nvPr>
            <p:ph type="body" idx="1"/>
          </p:nvPr>
        </p:nvSpPr>
        <p:spPr>
          <a:xfrm>
            <a:off x="1546412" y="26894"/>
            <a:ext cx="9144000" cy="963706"/>
          </a:xfrm>
        </p:spPr>
        <p:style>
          <a:lnRef idx="2">
            <a:schemeClr val="dk1"/>
          </a:lnRef>
          <a:fillRef idx="1">
            <a:schemeClr val="lt1"/>
          </a:fillRef>
          <a:effectRef idx="0">
            <a:schemeClr val="dk1"/>
          </a:effectRef>
          <a:fontRef idx="minor">
            <a:schemeClr val="dk1"/>
          </a:fontRef>
        </p:style>
        <p:txBody>
          <a:bodyPr/>
          <a:lstStyle/>
          <a:p>
            <a:pPr marL="0" indent="0">
              <a:spcBef>
                <a:spcPct val="10000"/>
              </a:spcBef>
              <a:buNone/>
              <a:defRPr/>
            </a:pPr>
            <a:r>
              <a:rPr lang="en-US" b="1" u="sng" dirty="0">
                <a:solidFill>
                  <a:srgbClr val="C00000"/>
                </a:solidFill>
                <a:effectLst>
                  <a:outerShdw blurRad="38100" dist="38100" dir="2700000" algn="tl">
                    <a:srgbClr val="C0C0C0"/>
                  </a:outerShdw>
                </a:effectLst>
              </a:rPr>
              <a:t>AIM</a:t>
            </a:r>
            <a:r>
              <a:rPr lang="en-US" b="1" dirty="0">
                <a:solidFill>
                  <a:srgbClr val="C00000"/>
                </a:solidFill>
              </a:rPr>
              <a:t>: Why did the Japanese attack the US at Pearl Harbor, and how did the American home front react?</a:t>
            </a:r>
          </a:p>
        </p:txBody>
      </p:sp>
      <p:pic>
        <p:nvPicPr>
          <p:cNvPr id="3" name="Picture 2"/>
          <p:cNvPicPr>
            <a:picLocks noChangeAspect="1"/>
          </p:cNvPicPr>
          <p:nvPr/>
        </p:nvPicPr>
        <p:blipFill>
          <a:blip r:embed="rId3"/>
          <a:stretch>
            <a:fillRect/>
          </a:stretch>
        </p:blipFill>
        <p:spPr>
          <a:xfrm>
            <a:off x="1546413" y="1703294"/>
            <a:ext cx="4230221" cy="5154706"/>
          </a:xfrm>
          <a:prstGeom prst="rect">
            <a:avLst/>
          </a:prstGeom>
        </p:spPr>
      </p:pic>
      <p:pic>
        <p:nvPicPr>
          <p:cNvPr id="4" name="Picture 3"/>
          <p:cNvPicPr>
            <a:picLocks noChangeAspect="1"/>
          </p:cNvPicPr>
          <p:nvPr/>
        </p:nvPicPr>
        <p:blipFill>
          <a:blip r:embed="rId4"/>
          <a:stretch>
            <a:fillRect/>
          </a:stretch>
        </p:blipFill>
        <p:spPr>
          <a:xfrm>
            <a:off x="6184340" y="1716741"/>
            <a:ext cx="4483660" cy="5201046"/>
          </a:xfrm>
          <a:prstGeom prst="rect">
            <a:avLst/>
          </a:prstGeom>
        </p:spPr>
      </p:pic>
      <p:sp>
        <p:nvSpPr>
          <p:cNvPr id="5" name="TextBox 4"/>
          <p:cNvSpPr txBox="1"/>
          <p:nvPr/>
        </p:nvSpPr>
        <p:spPr>
          <a:xfrm>
            <a:off x="4038600" y="1981200"/>
            <a:ext cx="1524000" cy="369332"/>
          </a:xfrm>
          <a:prstGeom prst="rect">
            <a:avLst/>
          </a:prstGeom>
          <a:noFill/>
        </p:spPr>
        <p:txBody>
          <a:bodyPr wrap="square" rtlCol="0">
            <a:spAutoFit/>
          </a:bodyPr>
          <a:lstStyle/>
          <a:p>
            <a:r>
              <a:rPr lang="en-US" b="1" dirty="0"/>
              <a:t>May 22, 1941</a:t>
            </a:r>
          </a:p>
        </p:txBody>
      </p:sp>
      <p:sp>
        <p:nvSpPr>
          <p:cNvPr id="7" name="TextBox 6"/>
          <p:cNvSpPr txBox="1"/>
          <p:nvPr/>
        </p:nvSpPr>
        <p:spPr>
          <a:xfrm>
            <a:off x="8569232" y="6484186"/>
            <a:ext cx="2098769" cy="369332"/>
          </a:xfrm>
          <a:prstGeom prst="rect">
            <a:avLst/>
          </a:prstGeom>
          <a:noFill/>
        </p:spPr>
        <p:txBody>
          <a:bodyPr wrap="square" rtlCol="0">
            <a:spAutoFit/>
          </a:bodyPr>
          <a:lstStyle/>
          <a:p>
            <a:r>
              <a:rPr lang="en-US" b="1" dirty="0"/>
              <a:t>December 8, 1941</a:t>
            </a:r>
          </a:p>
        </p:txBody>
      </p:sp>
      <p:sp>
        <p:nvSpPr>
          <p:cNvPr id="9" name="Rectangle 2"/>
          <p:cNvSpPr txBox="1">
            <a:spLocks noChangeArrowheads="1"/>
          </p:cNvSpPr>
          <p:nvPr/>
        </p:nvSpPr>
        <p:spPr bwMode="auto">
          <a:xfrm>
            <a:off x="1546413" y="1042148"/>
            <a:ext cx="9121589" cy="452717"/>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spcBef>
                <a:spcPct val="10000"/>
              </a:spcBef>
              <a:defRPr/>
            </a:pPr>
            <a:r>
              <a:rPr lang="en-US" sz="1800" b="1" u="sng" kern="0" dirty="0">
                <a:effectLst>
                  <a:outerShdw blurRad="38100" dist="38100" dir="2700000" algn="tl">
                    <a:srgbClr val="C0C0C0"/>
                  </a:outerShdw>
                </a:effectLst>
              </a:rPr>
              <a:t>EQ</a:t>
            </a:r>
            <a:r>
              <a:rPr lang="en-US" sz="1800" b="1" kern="0" dirty="0">
                <a:effectLst>
                  <a:outerShdw blurRad="38100" dist="38100" dir="2700000" algn="tl">
                    <a:srgbClr val="C0C0C0"/>
                  </a:outerShdw>
                </a:effectLst>
              </a:rPr>
              <a:t>: </a:t>
            </a:r>
            <a:r>
              <a:rPr lang="en-US" sz="1800" b="1" kern="0" dirty="0"/>
              <a:t>What role did the US play in winning the wars in Europe and the Pacific?</a:t>
            </a:r>
          </a:p>
        </p:txBody>
      </p:sp>
    </p:spTree>
    <p:extLst>
      <p:ext uri="{BB962C8B-B14F-4D97-AF65-F5344CB8AC3E}">
        <p14:creationId xmlns:p14="http://schemas.microsoft.com/office/powerpoint/2010/main" val="1572606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0"/>
            <a:ext cx="9144000" cy="762000"/>
          </a:xfrm>
        </p:spPr>
        <p:txBody>
          <a:bodyPr/>
          <a:lstStyle/>
          <a:p>
            <a:r>
              <a:rPr lang="en-US" altLang="x-none" sz="3600" b="1" dirty="0">
                <a:solidFill>
                  <a:schemeClr val="bg1"/>
                </a:solidFill>
              </a:rPr>
              <a:t>Calm before the storm</a:t>
            </a:r>
            <a:r>
              <a:rPr lang="mr-IN" altLang="x-none" sz="3600" b="1" dirty="0">
                <a:solidFill>
                  <a:schemeClr val="bg1"/>
                </a:solidFill>
              </a:rPr>
              <a:t>…</a:t>
            </a:r>
            <a:endParaRPr lang="en-US" altLang="x-none" sz="3600" b="1" dirty="0">
              <a:solidFill>
                <a:schemeClr val="bg1"/>
              </a:solidFill>
            </a:endParaRPr>
          </a:p>
        </p:txBody>
      </p:sp>
      <p:sp>
        <p:nvSpPr>
          <p:cNvPr id="39939" name="Rectangle 3"/>
          <p:cNvSpPr>
            <a:spLocks noGrp="1" noChangeArrowheads="1"/>
          </p:cNvSpPr>
          <p:nvPr>
            <p:ph type="body" idx="1"/>
          </p:nvPr>
        </p:nvSpPr>
        <p:spPr>
          <a:xfrm>
            <a:off x="1524000" y="990600"/>
            <a:ext cx="9144000" cy="5867400"/>
          </a:xfrm>
        </p:spPr>
        <p:txBody>
          <a:bodyPr/>
          <a:lstStyle/>
          <a:p>
            <a:pPr>
              <a:buClr>
                <a:srgbClr val="FFFF00"/>
              </a:buClr>
            </a:pPr>
            <a:r>
              <a:rPr lang="en-US" altLang="x-none" dirty="0">
                <a:solidFill>
                  <a:schemeClr val="bg1"/>
                </a:solidFill>
              </a:rPr>
              <a:t>FDR brought U.S. to the brink of war &amp; opened himself to criticism:  </a:t>
            </a:r>
          </a:p>
          <a:p>
            <a:pPr lvl="1"/>
            <a:r>
              <a:rPr lang="en-US" altLang="x-none" dirty="0" smtClean="0">
                <a:solidFill>
                  <a:schemeClr val="bg1"/>
                </a:solidFill>
              </a:rPr>
              <a:t> In </a:t>
            </a:r>
            <a:r>
              <a:rPr lang="en-US" altLang="x-none" dirty="0">
                <a:solidFill>
                  <a:schemeClr val="bg1"/>
                </a:solidFill>
              </a:rPr>
              <a:t>Sept 1941, polls showed  80% of Americans supported remaining neutral in </a:t>
            </a:r>
            <a:r>
              <a:rPr lang="en-US" altLang="x-none" dirty="0" smtClean="0">
                <a:solidFill>
                  <a:schemeClr val="bg1"/>
                </a:solidFill>
              </a:rPr>
              <a:t>WWII</a:t>
            </a:r>
            <a:endParaRPr lang="en-US" altLang="x-none" dirty="0">
              <a:solidFill>
                <a:schemeClr val="bg1"/>
              </a:solidFill>
            </a:endParaRPr>
          </a:p>
          <a:p>
            <a:pPr lvl="1"/>
            <a:r>
              <a:rPr lang="en-US" altLang="x-none" dirty="0" smtClean="0">
                <a:solidFill>
                  <a:schemeClr val="bg1"/>
                </a:solidFill>
              </a:rPr>
              <a:t> FDR </a:t>
            </a:r>
            <a:r>
              <a:rPr lang="en-US" altLang="x-none" dirty="0">
                <a:solidFill>
                  <a:schemeClr val="bg1"/>
                </a:solidFill>
              </a:rPr>
              <a:t>had to wait for the Axis to make a decisive </a:t>
            </a:r>
            <a:r>
              <a:rPr lang="en-US" altLang="x-none" b="1" dirty="0">
                <a:solidFill>
                  <a:schemeClr val="bg1"/>
                </a:solidFill>
              </a:rPr>
              <a:t>move…which Japan delivered on Dec 7, 1941</a:t>
            </a:r>
          </a:p>
        </p:txBody>
      </p:sp>
    </p:spTree>
    <p:extLst>
      <p:ext uri="{BB962C8B-B14F-4D97-AF65-F5344CB8AC3E}">
        <p14:creationId xmlns:p14="http://schemas.microsoft.com/office/powerpoint/2010/main" val="255669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0" y="0"/>
            <a:ext cx="9144000" cy="838200"/>
          </a:xfrm>
        </p:spPr>
        <p:txBody>
          <a:bodyPr/>
          <a:lstStyle/>
          <a:p>
            <a:r>
              <a:rPr lang="en-US" altLang="x-none" sz="4000" b="1" dirty="0">
                <a:solidFill>
                  <a:schemeClr val="bg1"/>
                </a:solidFill>
              </a:rPr>
              <a:t>Showdown in the Pacific</a:t>
            </a:r>
          </a:p>
        </p:txBody>
      </p:sp>
      <p:sp>
        <p:nvSpPr>
          <p:cNvPr id="45059" name="Rectangle 3"/>
          <p:cNvSpPr>
            <a:spLocks noGrp="1" noChangeArrowheads="1"/>
          </p:cNvSpPr>
          <p:nvPr>
            <p:ph type="body" idx="1"/>
          </p:nvPr>
        </p:nvSpPr>
        <p:spPr>
          <a:xfrm>
            <a:off x="1524000" y="838200"/>
            <a:ext cx="9144000" cy="6019800"/>
          </a:xfrm>
        </p:spPr>
        <p:txBody>
          <a:bodyPr/>
          <a:lstStyle/>
          <a:p>
            <a:pPr>
              <a:buClr>
                <a:srgbClr val="FFFF00"/>
              </a:buClr>
            </a:pPr>
            <a:r>
              <a:rPr lang="en-US" altLang="x-none" sz="3200" dirty="0">
                <a:solidFill>
                  <a:schemeClr val="bg1"/>
                </a:solidFill>
              </a:rPr>
              <a:t>In 1941, the U.S. &amp; Japan were unable to diplomatically resolve their differences, so the USA:</a:t>
            </a:r>
          </a:p>
          <a:p>
            <a:pPr>
              <a:buClr>
                <a:srgbClr val="FFFF00"/>
              </a:buClr>
            </a:pPr>
            <a:endParaRPr lang="en-US" altLang="x-none" sz="3200" dirty="0">
              <a:solidFill>
                <a:schemeClr val="bg1"/>
              </a:solidFill>
            </a:endParaRPr>
          </a:p>
          <a:p>
            <a:pPr>
              <a:buClr>
                <a:srgbClr val="FFFF00"/>
              </a:buClr>
            </a:pPr>
            <a:endParaRPr lang="en-US" altLang="x-none" sz="3200" dirty="0">
              <a:solidFill>
                <a:schemeClr val="bg1"/>
              </a:solidFill>
            </a:endParaRPr>
          </a:p>
          <a:p>
            <a:pPr>
              <a:buClr>
                <a:srgbClr val="FFFF00"/>
              </a:buClr>
            </a:pPr>
            <a:endParaRPr lang="en-US" altLang="x-none" sz="2400" dirty="0">
              <a:solidFill>
                <a:schemeClr val="bg1"/>
              </a:solidFill>
            </a:endParaRPr>
          </a:p>
          <a:p>
            <a:pPr lvl="1"/>
            <a:endParaRPr lang="en-US" sz="2200" dirty="0">
              <a:solidFill>
                <a:schemeClr val="bg1"/>
              </a:solidFill>
            </a:endParaRPr>
          </a:p>
          <a:p>
            <a:pPr lvl="1"/>
            <a:r>
              <a:rPr lang="en-US" sz="2200" dirty="0">
                <a:solidFill>
                  <a:schemeClr val="bg1"/>
                </a:solidFill>
              </a:rPr>
              <a:t>The U.S. supported China through the Lend-Lease Act</a:t>
            </a:r>
          </a:p>
          <a:p>
            <a:pPr lvl="1"/>
            <a:r>
              <a:rPr lang="en-US" sz="2200" dirty="0">
                <a:solidFill>
                  <a:schemeClr val="bg1"/>
                </a:solidFill>
              </a:rPr>
              <a:t>Embargoes and Sanctions</a:t>
            </a:r>
          </a:p>
          <a:p>
            <a:pPr lvl="3"/>
            <a:r>
              <a:rPr lang="en-US" sz="2200" b="1" dirty="0">
                <a:solidFill>
                  <a:srgbClr val="FFFF00"/>
                </a:solidFill>
              </a:rPr>
              <a:t>US froze Japan’s assets in America</a:t>
            </a:r>
          </a:p>
          <a:p>
            <a:pPr lvl="3"/>
            <a:r>
              <a:rPr lang="en-US" sz="2200" b="1" dirty="0">
                <a:solidFill>
                  <a:srgbClr val="FFFF00"/>
                </a:solidFill>
              </a:rPr>
              <a:t>US refused to trade oil, steel and rubber to Japan</a:t>
            </a:r>
          </a:p>
          <a:p>
            <a:pPr lvl="4"/>
            <a:r>
              <a:rPr lang="en-US" sz="2200" b="1" dirty="0">
                <a:solidFill>
                  <a:srgbClr val="FFFF00"/>
                </a:solidFill>
              </a:rPr>
              <a:t>Japan needed these resources to continue its imperial march in the Pacific</a:t>
            </a:r>
          </a:p>
        </p:txBody>
      </p:sp>
      <p:sp>
        <p:nvSpPr>
          <p:cNvPr id="132100" name="AutoShape 4"/>
          <p:cNvSpPr>
            <a:spLocks noChangeArrowheads="1"/>
          </p:cNvSpPr>
          <p:nvPr/>
        </p:nvSpPr>
        <p:spPr bwMode="auto">
          <a:xfrm>
            <a:off x="2133600" y="2381071"/>
            <a:ext cx="3657600" cy="1447800"/>
          </a:xfrm>
          <a:prstGeom prst="wedgeRectCallout">
            <a:avLst>
              <a:gd name="adj1" fmla="val -37394"/>
              <a:gd name="adj2" fmla="val -88866"/>
            </a:avLst>
          </a:prstGeom>
          <a:solidFill>
            <a:srgbClr val="CCFF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kumimoji="1" lang="en-US" altLang="x-none" sz="3600" dirty="0"/>
              <a:t>U.S. wanted the Japanese removed from China</a:t>
            </a:r>
            <a:endParaRPr lang="en-US" altLang="x-none" sz="3600" dirty="0"/>
          </a:p>
        </p:txBody>
      </p:sp>
      <p:sp>
        <p:nvSpPr>
          <p:cNvPr id="132101" name="AutoShape 5"/>
          <p:cNvSpPr>
            <a:spLocks noChangeArrowheads="1"/>
          </p:cNvSpPr>
          <p:nvPr/>
        </p:nvSpPr>
        <p:spPr bwMode="auto">
          <a:xfrm>
            <a:off x="6019800" y="2381071"/>
            <a:ext cx="4038600" cy="1447800"/>
          </a:xfrm>
          <a:prstGeom prst="wedgeRectCallout">
            <a:avLst>
              <a:gd name="adj1" fmla="val -85596"/>
              <a:gd name="adj2" fmla="val -85870"/>
            </a:avLst>
          </a:prstGeom>
          <a:solidFill>
            <a:srgbClr val="CC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kumimoji="1" lang="en-US" altLang="x-none" sz="3600" dirty="0"/>
              <a:t>Japan wanted an end to sanctions &amp; a free hand to China</a:t>
            </a:r>
            <a:endParaRPr lang="en-US" altLang="x-none" sz="3600" dirty="0"/>
          </a:p>
        </p:txBody>
      </p:sp>
      <p:sp>
        <p:nvSpPr>
          <p:cNvPr id="8" name="Rectangle 7"/>
          <p:cNvSpPr/>
          <p:nvPr/>
        </p:nvSpPr>
        <p:spPr>
          <a:xfrm>
            <a:off x="1828800" y="2504807"/>
            <a:ext cx="88392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a:solidFill>
                  <a:srgbClr val="FF0000"/>
                </a:solidFill>
                <a:ea typeface="Times New Roman" charset="0"/>
              </a:rPr>
              <a:t>Why did the Japanese feel as though they were provoked by the United States? (read documents 3&amp;4 in your packet)</a:t>
            </a:r>
            <a:endParaRPr lang="en-US" sz="3200" b="1" dirty="0">
              <a:solidFill>
                <a:srgbClr val="FF0000"/>
              </a:solidFill>
            </a:endParaRPr>
          </a:p>
        </p:txBody>
      </p:sp>
    </p:spTree>
    <p:extLst>
      <p:ext uri="{BB962C8B-B14F-4D97-AF65-F5344CB8AC3E}">
        <p14:creationId xmlns:p14="http://schemas.microsoft.com/office/powerpoint/2010/main" val="207459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p:cTn id="7" dur="500" fill="hold"/>
                                        <p:tgtEl>
                                          <p:spTgt spid="132100"/>
                                        </p:tgtEl>
                                        <p:attrNameLst>
                                          <p:attrName>ppt_w</p:attrName>
                                        </p:attrNameLst>
                                      </p:cBhvr>
                                      <p:tavLst>
                                        <p:tav tm="0">
                                          <p:val>
                                            <p:fltVal val="0"/>
                                          </p:val>
                                        </p:tav>
                                        <p:tav tm="100000">
                                          <p:val>
                                            <p:strVal val="#ppt_w"/>
                                          </p:val>
                                        </p:tav>
                                      </p:tavLst>
                                    </p:anim>
                                    <p:anim calcmode="lin" valueType="num">
                                      <p:cBhvr>
                                        <p:cTn id="8" dur="500" fill="hold"/>
                                        <p:tgtEl>
                                          <p:spTgt spid="132100"/>
                                        </p:tgtEl>
                                        <p:attrNameLst>
                                          <p:attrName>ppt_h</p:attrName>
                                        </p:attrNameLst>
                                      </p:cBhvr>
                                      <p:tavLst>
                                        <p:tav tm="0">
                                          <p:val>
                                            <p:fltVal val="0"/>
                                          </p:val>
                                        </p:tav>
                                        <p:tav tm="100000">
                                          <p:val>
                                            <p:strVal val="#ppt_h"/>
                                          </p:val>
                                        </p:tav>
                                      </p:tavLst>
                                    </p:anim>
                                    <p:animEffect transition="in" filter="fade">
                                      <p:cBhvr>
                                        <p:cTn id="9" dur="500"/>
                                        <p:tgtEl>
                                          <p:spTgt spid="13210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2101"/>
                                        </p:tgtEl>
                                        <p:attrNameLst>
                                          <p:attrName>style.visibility</p:attrName>
                                        </p:attrNameLst>
                                      </p:cBhvr>
                                      <p:to>
                                        <p:strVal val="visible"/>
                                      </p:to>
                                    </p:set>
                                    <p:anim calcmode="lin" valueType="num">
                                      <p:cBhvr>
                                        <p:cTn id="12" dur="500" fill="hold"/>
                                        <p:tgtEl>
                                          <p:spTgt spid="132101"/>
                                        </p:tgtEl>
                                        <p:attrNameLst>
                                          <p:attrName>ppt_w</p:attrName>
                                        </p:attrNameLst>
                                      </p:cBhvr>
                                      <p:tavLst>
                                        <p:tav tm="0">
                                          <p:val>
                                            <p:fltVal val="0"/>
                                          </p:val>
                                        </p:tav>
                                        <p:tav tm="100000">
                                          <p:val>
                                            <p:strVal val="#ppt_w"/>
                                          </p:val>
                                        </p:tav>
                                      </p:tavLst>
                                    </p:anim>
                                    <p:anim calcmode="lin" valueType="num">
                                      <p:cBhvr>
                                        <p:cTn id="13" dur="500" fill="hold"/>
                                        <p:tgtEl>
                                          <p:spTgt spid="132101"/>
                                        </p:tgtEl>
                                        <p:attrNameLst>
                                          <p:attrName>ppt_h</p:attrName>
                                        </p:attrNameLst>
                                      </p:cBhvr>
                                      <p:tavLst>
                                        <p:tav tm="0">
                                          <p:val>
                                            <p:fltVal val="0"/>
                                          </p:val>
                                        </p:tav>
                                        <p:tav tm="100000">
                                          <p:val>
                                            <p:strVal val="#ppt_h"/>
                                          </p:val>
                                        </p:tav>
                                      </p:tavLst>
                                    </p:anim>
                                    <p:animEffect transition="in" filter="fade">
                                      <p:cBhvr>
                                        <p:cTn id="14" dur="500"/>
                                        <p:tgtEl>
                                          <p:spTgt spid="1321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132100"/>
                                        </p:tgtEl>
                                        <p:attrNameLst>
                                          <p:attrName>ppt_w</p:attrName>
                                        </p:attrNameLst>
                                      </p:cBhvr>
                                      <p:tavLst>
                                        <p:tav tm="0">
                                          <p:val>
                                            <p:strVal val="ppt_w"/>
                                          </p:val>
                                        </p:tav>
                                        <p:tav tm="100000">
                                          <p:val>
                                            <p:fltVal val="0"/>
                                          </p:val>
                                        </p:tav>
                                      </p:tavLst>
                                    </p:anim>
                                    <p:anim calcmode="lin" valueType="num">
                                      <p:cBhvr>
                                        <p:cTn id="19" dur="500"/>
                                        <p:tgtEl>
                                          <p:spTgt spid="132100"/>
                                        </p:tgtEl>
                                        <p:attrNameLst>
                                          <p:attrName>ppt_h</p:attrName>
                                        </p:attrNameLst>
                                      </p:cBhvr>
                                      <p:tavLst>
                                        <p:tav tm="0">
                                          <p:val>
                                            <p:strVal val="ppt_h"/>
                                          </p:val>
                                        </p:tav>
                                        <p:tav tm="100000">
                                          <p:val>
                                            <p:fltVal val="0"/>
                                          </p:val>
                                        </p:tav>
                                      </p:tavLst>
                                    </p:anim>
                                    <p:animEffect transition="out" filter="fade">
                                      <p:cBhvr>
                                        <p:cTn id="20" dur="500"/>
                                        <p:tgtEl>
                                          <p:spTgt spid="132100"/>
                                        </p:tgtEl>
                                      </p:cBhvr>
                                    </p:animEffect>
                                    <p:set>
                                      <p:cBhvr>
                                        <p:cTn id="21" dur="1" fill="hold">
                                          <p:stCondLst>
                                            <p:cond delay="499"/>
                                          </p:stCondLst>
                                        </p:cTn>
                                        <p:tgtEl>
                                          <p:spTgt spid="132100"/>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32101"/>
                                        </p:tgtEl>
                                        <p:attrNameLst>
                                          <p:attrName>ppt_w</p:attrName>
                                        </p:attrNameLst>
                                      </p:cBhvr>
                                      <p:tavLst>
                                        <p:tav tm="0">
                                          <p:val>
                                            <p:strVal val="ppt_w"/>
                                          </p:val>
                                        </p:tav>
                                        <p:tav tm="100000">
                                          <p:val>
                                            <p:fltVal val="0"/>
                                          </p:val>
                                        </p:tav>
                                      </p:tavLst>
                                    </p:anim>
                                    <p:anim calcmode="lin" valueType="num">
                                      <p:cBhvr>
                                        <p:cTn id="24" dur="500"/>
                                        <p:tgtEl>
                                          <p:spTgt spid="132101"/>
                                        </p:tgtEl>
                                        <p:attrNameLst>
                                          <p:attrName>ppt_h</p:attrName>
                                        </p:attrNameLst>
                                      </p:cBhvr>
                                      <p:tavLst>
                                        <p:tav tm="0">
                                          <p:val>
                                            <p:strVal val="ppt_h"/>
                                          </p:val>
                                        </p:tav>
                                        <p:tav tm="100000">
                                          <p:val>
                                            <p:fltVal val="0"/>
                                          </p:val>
                                        </p:tav>
                                      </p:tavLst>
                                    </p:anim>
                                    <p:animEffect transition="out" filter="fade">
                                      <p:cBhvr>
                                        <p:cTn id="25" dur="500"/>
                                        <p:tgtEl>
                                          <p:spTgt spid="132101"/>
                                        </p:tgtEl>
                                      </p:cBhvr>
                                    </p:animEffect>
                                    <p:set>
                                      <p:cBhvr>
                                        <p:cTn id="26" dur="1" fill="hold">
                                          <p:stCondLst>
                                            <p:cond delay="499"/>
                                          </p:stCondLst>
                                        </p:cTn>
                                        <p:tgtEl>
                                          <p:spTgt spid="13210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xit" presetSubtype="4" fill="hold" grpId="1" nodeType="clickEffect">
                                  <p:stCondLst>
                                    <p:cond delay="0"/>
                                  </p:stCondLst>
                                  <p:childTnLst>
                                    <p:anim calcmode="lin" valueType="num">
                                      <p:cBhvr additive="base">
                                        <p:cTn id="34" dur="500"/>
                                        <p:tgtEl>
                                          <p:spTgt spid="8"/>
                                        </p:tgtEl>
                                        <p:attrNameLst>
                                          <p:attrName>ppt_y</p:attrName>
                                        </p:attrNameLst>
                                      </p:cBhvr>
                                      <p:tavLst>
                                        <p:tav tm="0">
                                          <p:val>
                                            <p:strVal val="#ppt_y"/>
                                          </p:val>
                                        </p:tav>
                                        <p:tav tm="100000">
                                          <p:val>
                                            <p:strVal val="#ppt_y+#ppt_h*1.125000"/>
                                          </p:val>
                                        </p:tav>
                                      </p:tavLst>
                                    </p:anim>
                                    <p:animEffect transition="out" filter="wipe(down)">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059">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059">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059">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0" grpId="1" animBg="1"/>
      <p:bldP spid="132101" grpId="0" animBg="1"/>
      <p:bldP spid="132101"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x-none" altLang="x-none"/>
          </a:p>
        </p:txBody>
      </p:sp>
      <p:sp>
        <p:nvSpPr>
          <p:cNvPr id="46083" name="Rectangle 3"/>
          <p:cNvSpPr>
            <a:spLocks noGrp="1" noChangeArrowheads="1"/>
          </p:cNvSpPr>
          <p:nvPr>
            <p:ph type="body" idx="1"/>
          </p:nvPr>
        </p:nvSpPr>
        <p:spPr/>
        <p:txBody>
          <a:bodyPr/>
          <a:lstStyle/>
          <a:p>
            <a:endParaRPr lang="x-none" altLang="x-none"/>
          </a:p>
        </p:txBody>
      </p:sp>
      <p:pic>
        <p:nvPicPr>
          <p:cNvPr id="46084" name="Picture 5" descr="pearl-harb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11"/>
          <p:cNvSpPr txBox="1">
            <a:spLocks noChangeArrowheads="1"/>
          </p:cNvSpPr>
          <p:nvPr/>
        </p:nvSpPr>
        <p:spPr bwMode="auto">
          <a:xfrm>
            <a:off x="1524000" y="76200"/>
            <a:ext cx="9144000" cy="1449388"/>
          </a:xfrm>
          <a:prstGeom prst="rect">
            <a:avLst/>
          </a:prstGeom>
          <a:solidFill>
            <a:srgbClr val="CC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pPr>
            <a:r>
              <a:rPr lang="en-US" altLang="x-none" sz="3600" dirty="0">
                <a:hlinkClick r:id="rId4"/>
              </a:rPr>
              <a:t>On Dec 7, 1941, the U.S. naval fleet in the Pacific was crippled by the attack; 8 battleships were sunk &amp; 2,400 Americans were killed</a:t>
            </a:r>
            <a:endParaRPr lang="en-US" altLang="x-none" sz="3600" dirty="0"/>
          </a:p>
        </p:txBody>
      </p:sp>
      <p:pic>
        <p:nvPicPr>
          <p:cNvPr id="162828" name="Picture 12" descr="Burning ships at Pearl Harbor.">
            <a:hlinkClick r:id="rId5"/>
          </p:cNvPr>
          <p:cNvPicPr>
            <a:picLocks noChangeAspect="1" noChangeArrowheads="1"/>
          </p:cNvPicPr>
          <p:nvPr/>
        </p:nvPicPr>
        <p:blipFill>
          <a:blip r:embed="rId6">
            <a:lum bright="-12000"/>
            <a:extLst>
              <a:ext uri="{28A0092B-C50C-407E-A947-70E740481C1C}">
                <a14:useLocalDpi xmlns:a14="http://schemas.microsoft.com/office/drawing/2010/main" val="0"/>
              </a:ext>
            </a:extLst>
          </a:blip>
          <a:srcRect t="13583" b="22787"/>
          <a:stretch>
            <a:fillRect/>
          </a:stretch>
        </p:blipFill>
        <p:spPr bwMode="auto">
          <a:xfrm>
            <a:off x="1552576" y="62204"/>
            <a:ext cx="9115425" cy="678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2829" name="Picture 13" descr="PearlHarbor"/>
          <p:cNvPicPr>
            <a:picLocks noChangeAspect="1" noChangeArrowheads="1"/>
          </p:cNvPicPr>
          <p:nvPr/>
        </p:nvPicPr>
        <p:blipFill>
          <a:blip r:embed="rId7">
            <a:extLst>
              <a:ext uri="{28A0092B-C50C-407E-A947-70E740481C1C}">
                <a14:useLocalDpi xmlns:a14="http://schemas.microsoft.com/office/drawing/2010/main" val="0"/>
              </a:ext>
            </a:extLst>
          </a:blip>
          <a:srcRect b="43979"/>
          <a:stretch>
            <a:fillRect/>
          </a:stretch>
        </p:blipFill>
        <p:spPr bwMode="auto">
          <a:xfrm>
            <a:off x="1537996" y="24104"/>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99996" y="4800600"/>
            <a:ext cx="7620000" cy="1815882"/>
          </a:xfrm>
          <a:prstGeom prst="rect">
            <a:avLst/>
          </a:prstGeom>
          <a:solidFill>
            <a:schemeClr val="bg2"/>
          </a:solidFill>
          <a:ln>
            <a:solidFill>
              <a:schemeClr val="accent1">
                <a:lumMod val="75000"/>
              </a:schemeClr>
            </a:solidFill>
          </a:ln>
        </p:spPr>
        <p:txBody>
          <a:bodyPr wrap="square" rtlCol="0">
            <a:spAutoFit/>
          </a:bodyPr>
          <a:lstStyle/>
          <a:p>
            <a:r>
              <a:rPr lang="en-US" sz="2800" b="1" dirty="0">
                <a:solidFill>
                  <a:schemeClr val="bg1"/>
                </a:solidFill>
              </a:rPr>
              <a:t>Japan believed attacking Pearl Harbor would cripple the US Pacific Fleet for 18 months, thus allowing them to continue their plans for a Greater East Asia Co-Prosperity Sphere.</a:t>
            </a:r>
          </a:p>
        </p:txBody>
      </p:sp>
    </p:spTree>
    <p:extLst>
      <p:ext uri="{BB962C8B-B14F-4D97-AF65-F5344CB8AC3E}">
        <p14:creationId xmlns:p14="http://schemas.microsoft.com/office/powerpoint/2010/main" val="2059010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2828"/>
                                        </p:tgtEl>
                                        <p:attrNameLst>
                                          <p:attrName>style.visibility</p:attrName>
                                        </p:attrNameLst>
                                      </p:cBhvr>
                                      <p:to>
                                        <p:strVal val="visible"/>
                                      </p:to>
                                    </p:set>
                                    <p:anim calcmode="lin" valueType="num">
                                      <p:cBhvr>
                                        <p:cTn id="7" dur="500" fill="hold"/>
                                        <p:tgtEl>
                                          <p:spTgt spid="162828"/>
                                        </p:tgtEl>
                                        <p:attrNameLst>
                                          <p:attrName>ppt_w</p:attrName>
                                        </p:attrNameLst>
                                      </p:cBhvr>
                                      <p:tavLst>
                                        <p:tav tm="0">
                                          <p:val>
                                            <p:fltVal val="0"/>
                                          </p:val>
                                        </p:tav>
                                        <p:tav tm="100000">
                                          <p:val>
                                            <p:strVal val="#ppt_w"/>
                                          </p:val>
                                        </p:tav>
                                      </p:tavLst>
                                    </p:anim>
                                    <p:anim calcmode="lin" valueType="num">
                                      <p:cBhvr>
                                        <p:cTn id="8" dur="500" fill="hold"/>
                                        <p:tgtEl>
                                          <p:spTgt spid="162828"/>
                                        </p:tgtEl>
                                        <p:attrNameLst>
                                          <p:attrName>ppt_h</p:attrName>
                                        </p:attrNameLst>
                                      </p:cBhvr>
                                      <p:tavLst>
                                        <p:tav tm="0">
                                          <p:val>
                                            <p:fltVal val="0"/>
                                          </p:val>
                                        </p:tav>
                                        <p:tav tm="100000">
                                          <p:val>
                                            <p:strVal val="#ppt_h"/>
                                          </p:val>
                                        </p:tav>
                                      </p:tavLst>
                                    </p:anim>
                                    <p:animEffect transition="in" filter="fade">
                                      <p:cBhvr>
                                        <p:cTn id="9" dur="500"/>
                                        <p:tgtEl>
                                          <p:spTgt spid="1628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2829"/>
                                        </p:tgtEl>
                                        <p:attrNameLst>
                                          <p:attrName>style.visibility</p:attrName>
                                        </p:attrNameLst>
                                      </p:cBhvr>
                                      <p:to>
                                        <p:strVal val="visible"/>
                                      </p:to>
                                    </p:set>
                                    <p:anim calcmode="lin" valueType="num">
                                      <p:cBhvr>
                                        <p:cTn id="14" dur="500" fill="hold"/>
                                        <p:tgtEl>
                                          <p:spTgt spid="162829"/>
                                        </p:tgtEl>
                                        <p:attrNameLst>
                                          <p:attrName>ppt_w</p:attrName>
                                        </p:attrNameLst>
                                      </p:cBhvr>
                                      <p:tavLst>
                                        <p:tav tm="0">
                                          <p:val>
                                            <p:fltVal val="0"/>
                                          </p:val>
                                        </p:tav>
                                        <p:tav tm="100000">
                                          <p:val>
                                            <p:strVal val="#ppt_w"/>
                                          </p:val>
                                        </p:tav>
                                      </p:tavLst>
                                    </p:anim>
                                    <p:anim calcmode="lin" valueType="num">
                                      <p:cBhvr>
                                        <p:cTn id="15" dur="500" fill="hold"/>
                                        <p:tgtEl>
                                          <p:spTgt spid="162829"/>
                                        </p:tgtEl>
                                        <p:attrNameLst>
                                          <p:attrName>ppt_h</p:attrName>
                                        </p:attrNameLst>
                                      </p:cBhvr>
                                      <p:tavLst>
                                        <p:tav tm="0">
                                          <p:val>
                                            <p:fltVal val="0"/>
                                          </p:val>
                                        </p:tav>
                                        <p:tav tm="100000">
                                          <p:val>
                                            <p:strVal val="#ppt_h"/>
                                          </p:val>
                                        </p:tav>
                                      </p:tavLst>
                                    </p:anim>
                                    <p:animEffect transition="in" filter="fade">
                                      <p:cBhvr>
                                        <p:cTn id="16" dur="500"/>
                                        <p:tgtEl>
                                          <p:spTgt spid="1628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4650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68292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143000"/>
          </a:xfrm>
        </p:spPr>
        <p:txBody>
          <a:bodyPr>
            <a:normAutofit/>
          </a:bodyPr>
          <a:lstStyle/>
          <a:p>
            <a:r>
              <a:rPr lang="en-US" sz="2800" dirty="0">
                <a:ln w="0"/>
                <a:solidFill>
                  <a:srgbClr val="FFFF00"/>
                </a:solidFill>
                <a:effectLst>
                  <a:outerShdw blurRad="38100" dist="19050" dir="2700000" algn="tl" rotWithShape="0">
                    <a:schemeClr val="dk1">
                      <a:alpha val="40000"/>
                    </a:schemeClr>
                  </a:outerShdw>
                </a:effectLst>
              </a:rPr>
              <a:t>December 7, 1941: A date which will live in infamy</a:t>
            </a:r>
          </a:p>
        </p:txBody>
      </p:sp>
      <p:sp>
        <p:nvSpPr>
          <p:cNvPr id="3" name="Content Placeholder 2"/>
          <p:cNvSpPr>
            <a:spLocks noGrp="1"/>
          </p:cNvSpPr>
          <p:nvPr>
            <p:ph sz="quarter" idx="1"/>
          </p:nvPr>
        </p:nvSpPr>
        <p:spPr>
          <a:xfrm>
            <a:off x="1524000" y="1219200"/>
            <a:ext cx="9144000" cy="5638800"/>
          </a:xfrm>
        </p:spPr>
        <p:txBody>
          <a:bodyPr/>
          <a:lstStyle/>
          <a:p>
            <a:r>
              <a:rPr lang="en-US" sz="3600" dirty="0">
                <a:solidFill>
                  <a:schemeClr val="bg1"/>
                </a:solidFill>
              </a:rPr>
              <a:t>The attack on Pearl Harbor prompted FDR to ask Congress for a </a:t>
            </a:r>
            <a:r>
              <a:rPr lang="en-US" sz="3600" b="1" dirty="0">
                <a:solidFill>
                  <a:srgbClr val="FFFF00"/>
                </a:solidFill>
              </a:rPr>
              <a:t>declaration of war</a:t>
            </a:r>
          </a:p>
          <a:p>
            <a:pPr lvl="1"/>
            <a:r>
              <a:rPr lang="en-US" sz="3600" dirty="0">
                <a:solidFill>
                  <a:schemeClr val="bg1"/>
                </a:solidFill>
              </a:rPr>
              <a:t>Congress votes 477 – 1 in favor of war</a:t>
            </a:r>
          </a:p>
        </p:txBody>
      </p:sp>
      <p:pic>
        <p:nvPicPr>
          <p:cNvPr id="4" name="Picture 2">
            <a:hlinkClick r:id="rId2"/>
          </p:cNvPr>
          <p:cNvPicPr>
            <a:picLocks noChangeAspect="1" noChangeArrowheads="1"/>
          </p:cNvPicPr>
          <p:nvPr/>
        </p:nvPicPr>
        <p:blipFill>
          <a:blip r:embed="rId3" cstate="print"/>
          <a:srcRect/>
          <a:stretch>
            <a:fillRect/>
          </a:stretch>
        </p:blipFill>
        <p:spPr bwMode="auto">
          <a:xfrm>
            <a:off x="1524000" y="3200400"/>
            <a:ext cx="4876800" cy="3622766"/>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934200" y="3200400"/>
            <a:ext cx="2743200" cy="3547242"/>
          </a:xfrm>
          <a:prstGeom prst="rect">
            <a:avLst/>
          </a:prstGeom>
          <a:noFill/>
          <a:ln w="9525">
            <a:noFill/>
            <a:miter lim="800000"/>
            <a:headEnd/>
            <a:tailEnd/>
          </a:ln>
        </p:spPr>
      </p:pic>
      <p:sp>
        <p:nvSpPr>
          <p:cNvPr id="6" name="Rectangle 5"/>
          <p:cNvSpPr/>
          <p:nvPr/>
        </p:nvSpPr>
        <p:spPr>
          <a:xfrm>
            <a:off x="1524000" y="4038601"/>
            <a:ext cx="914400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1"/>
            <a:r>
              <a:rPr lang="en-US" sz="2800" dirty="0"/>
              <a:t>Japan, Germany, and Italy made an agreement that if a country not involved in WWII attacked one of the three, the others would come to that countries aid.</a:t>
            </a:r>
          </a:p>
          <a:p>
            <a:pPr marL="800100" lvl="1" indent="-342900">
              <a:buFont typeface="Arial" charset="0"/>
              <a:buChar char="•"/>
            </a:pPr>
            <a:r>
              <a:rPr lang="en-US" sz="2800" dirty="0"/>
              <a:t>Germany &amp; Italy declare war on the U.S. on December 11, 1941</a:t>
            </a:r>
          </a:p>
        </p:txBody>
      </p:sp>
    </p:spTree>
    <p:extLst>
      <p:ext uri="{BB962C8B-B14F-4D97-AF65-F5344CB8AC3E}">
        <p14:creationId xmlns:p14="http://schemas.microsoft.com/office/powerpoint/2010/main" val="8492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x-none" altLang="x-none"/>
          </a:p>
        </p:txBody>
      </p:sp>
      <p:sp>
        <p:nvSpPr>
          <p:cNvPr id="4099" name="Rectangle 3"/>
          <p:cNvSpPr>
            <a:spLocks noGrp="1" noChangeArrowheads="1"/>
          </p:cNvSpPr>
          <p:nvPr>
            <p:ph type="body" idx="1"/>
          </p:nvPr>
        </p:nvSpPr>
        <p:spPr/>
        <p:txBody>
          <a:bodyPr/>
          <a:lstStyle/>
          <a:p>
            <a:endParaRPr lang="x-none" altLang="x-none"/>
          </a:p>
        </p:txBody>
      </p:sp>
      <p:pic>
        <p:nvPicPr>
          <p:cNvPr id="4100" name="Picture 5" descr="eto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6"/>
          <p:cNvSpPr txBox="1">
            <a:spLocks noChangeArrowheads="1"/>
          </p:cNvSpPr>
          <p:nvPr/>
        </p:nvSpPr>
        <p:spPr bwMode="auto">
          <a:xfrm>
            <a:off x="2133600" y="133350"/>
            <a:ext cx="8153400" cy="10096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50000"/>
              </a:spcBef>
            </a:pPr>
            <a:r>
              <a:rPr kumimoji="1" lang="en-US" altLang="x-none" sz="3600" b="0"/>
              <a:t>When the U.S. entered WW2 in late 1941, victory seemed remote</a:t>
            </a:r>
          </a:p>
        </p:txBody>
      </p:sp>
      <p:sp>
        <p:nvSpPr>
          <p:cNvPr id="46087" name="AutoShape 7"/>
          <p:cNvSpPr>
            <a:spLocks noChangeArrowheads="1"/>
          </p:cNvSpPr>
          <p:nvPr/>
        </p:nvSpPr>
        <p:spPr bwMode="auto">
          <a:xfrm>
            <a:off x="1828800" y="304800"/>
            <a:ext cx="4038600" cy="990600"/>
          </a:xfrm>
          <a:prstGeom prst="wedgeRectCallout">
            <a:avLst>
              <a:gd name="adj1" fmla="val 41000"/>
              <a:gd name="adj2" fmla="val 108171"/>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pPr>
            <a:r>
              <a:rPr kumimoji="1" lang="en-US" altLang="x-none" sz="3600" b="0"/>
              <a:t>Germany controlled almost all of Europe</a:t>
            </a:r>
          </a:p>
        </p:txBody>
      </p:sp>
      <p:sp>
        <p:nvSpPr>
          <p:cNvPr id="46088" name="AutoShape 8"/>
          <p:cNvSpPr>
            <a:spLocks noChangeArrowheads="1"/>
          </p:cNvSpPr>
          <p:nvPr/>
        </p:nvSpPr>
        <p:spPr bwMode="auto">
          <a:xfrm>
            <a:off x="1752600" y="4495800"/>
            <a:ext cx="3200400" cy="2286000"/>
          </a:xfrm>
          <a:prstGeom prst="wedgeRectCallout">
            <a:avLst>
              <a:gd name="adj1" fmla="val 133333"/>
              <a:gd name="adj2" fmla="val 1562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pPr>
            <a:r>
              <a:rPr kumimoji="1" lang="en-US" altLang="x-none" sz="3600" b="0"/>
              <a:t>Axis armies controlled Northern Africa &amp; threatened the Suez Canal</a:t>
            </a:r>
          </a:p>
        </p:txBody>
      </p:sp>
      <p:sp>
        <p:nvSpPr>
          <p:cNvPr id="46092" name="AutoShape 12"/>
          <p:cNvSpPr>
            <a:spLocks noChangeArrowheads="1"/>
          </p:cNvSpPr>
          <p:nvPr/>
        </p:nvSpPr>
        <p:spPr bwMode="auto">
          <a:xfrm>
            <a:off x="6934200" y="3962400"/>
            <a:ext cx="3505200" cy="990600"/>
          </a:xfrm>
          <a:prstGeom prst="wedgeRectCallout">
            <a:avLst>
              <a:gd name="adj1" fmla="val 5708"/>
              <a:gd name="adj2" fmla="val -29086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pPr>
            <a:r>
              <a:rPr kumimoji="1" lang="en-US" altLang="x-none" sz="3600" b="0"/>
              <a:t>Germany pressed into Russia</a:t>
            </a:r>
          </a:p>
        </p:txBody>
      </p:sp>
      <p:pic>
        <p:nvPicPr>
          <p:cNvPr id="46099" name="Picture 19" descr="20407"/>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AutoShape 20"/>
          <p:cNvSpPr>
            <a:spLocks noChangeArrowheads="1"/>
          </p:cNvSpPr>
          <p:nvPr/>
        </p:nvSpPr>
        <p:spPr bwMode="auto">
          <a:xfrm>
            <a:off x="6934200" y="152400"/>
            <a:ext cx="3657600" cy="1371600"/>
          </a:xfrm>
          <a:prstGeom prst="wedgeRectCallout">
            <a:avLst>
              <a:gd name="adj1" fmla="val -84810"/>
              <a:gd name="adj2" fmla="val 6770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pPr>
            <a:r>
              <a:rPr kumimoji="1" lang="en-US" altLang="x-none" sz="3600" b="0"/>
              <a:t>Japan dominated the western half of the Pacific Ocean</a:t>
            </a:r>
          </a:p>
        </p:txBody>
      </p:sp>
      <p:sp>
        <p:nvSpPr>
          <p:cNvPr id="46101" name="Text Box 21"/>
          <p:cNvSpPr txBox="1">
            <a:spLocks noChangeArrowheads="1"/>
          </p:cNvSpPr>
          <p:nvPr/>
        </p:nvSpPr>
        <p:spPr bwMode="auto">
          <a:xfrm>
            <a:off x="1524000" y="5873750"/>
            <a:ext cx="9144000" cy="781752"/>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50000"/>
              </a:spcBef>
            </a:pPr>
            <a:r>
              <a:rPr kumimoji="1" lang="en-US" altLang="x-none" sz="2800" dirty="0">
                <a:hlinkClick r:id="rId4"/>
              </a:rPr>
              <a:t>VIDEO</a:t>
            </a:r>
            <a:r>
              <a:rPr kumimoji="1" lang="en-US" altLang="x-none" sz="2800" dirty="0"/>
              <a:t>: </a:t>
            </a:r>
            <a:r>
              <a:rPr kumimoji="1" lang="en-US" altLang="x-none" sz="2800" b="0" dirty="0"/>
              <a:t>But…over the next 2 years, the U.S. &amp; the Allies began to win the wars in Europe &amp; the Pacific </a:t>
            </a:r>
          </a:p>
        </p:txBody>
      </p:sp>
    </p:spTree>
    <p:extLst>
      <p:ext uri="{BB962C8B-B14F-4D97-AF65-F5344CB8AC3E}">
        <p14:creationId xmlns:p14="http://schemas.microsoft.com/office/powerpoint/2010/main" val="120099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p:cTn id="7" dur="500" fill="hold"/>
                                        <p:tgtEl>
                                          <p:spTgt spid="46086"/>
                                        </p:tgtEl>
                                        <p:attrNameLst>
                                          <p:attrName>ppt_w</p:attrName>
                                        </p:attrNameLst>
                                      </p:cBhvr>
                                      <p:tavLst>
                                        <p:tav tm="0">
                                          <p:val>
                                            <p:fltVal val="0"/>
                                          </p:val>
                                        </p:tav>
                                        <p:tav tm="100000">
                                          <p:val>
                                            <p:strVal val="#ppt_w"/>
                                          </p:val>
                                        </p:tav>
                                      </p:tavLst>
                                    </p:anim>
                                    <p:anim calcmode="lin" valueType="num">
                                      <p:cBhvr>
                                        <p:cTn id="8" dur="500" fill="hold"/>
                                        <p:tgtEl>
                                          <p:spTgt spid="46086"/>
                                        </p:tgtEl>
                                        <p:attrNameLst>
                                          <p:attrName>ppt_h</p:attrName>
                                        </p:attrNameLst>
                                      </p:cBhvr>
                                      <p:tavLst>
                                        <p:tav tm="0">
                                          <p:val>
                                            <p:fltVal val="0"/>
                                          </p:val>
                                        </p:tav>
                                        <p:tav tm="100000">
                                          <p:val>
                                            <p:strVal val="#ppt_h"/>
                                          </p:val>
                                        </p:tav>
                                      </p:tavLst>
                                    </p:anim>
                                    <p:animEffect transition="in" filter="fade">
                                      <p:cBhvr>
                                        <p:cTn id="9" dur="500"/>
                                        <p:tgtEl>
                                          <p:spTgt spid="460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087"/>
                                        </p:tgtEl>
                                        <p:attrNameLst>
                                          <p:attrName>style.visibility</p:attrName>
                                        </p:attrNameLst>
                                      </p:cBhvr>
                                      <p:to>
                                        <p:strVal val="visible"/>
                                      </p:to>
                                    </p:set>
                                    <p:anim calcmode="lin" valueType="num">
                                      <p:cBhvr>
                                        <p:cTn id="14" dur="500" fill="hold"/>
                                        <p:tgtEl>
                                          <p:spTgt spid="46087"/>
                                        </p:tgtEl>
                                        <p:attrNameLst>
                                          <p:attrName>ppt_w</p:attrName>
                                        </p:attrNameLst>
                                      </p:cBhvr>
                                      <p:tavLst>
                                        <p:tav tm="0">
                                          <p:val>
                                            <p:fltVal val="0"/>
                                          </p:val>
                                        </p:tav>
                                        <p:tav tm="100000">
                                          <p:val>
                                            <p:strVal val="#ppt_w"/>
                                          </p:val>
                                        </p:tav>
                                      </p:tavLst>
                                    </p:anim>
                                    <p:anim calcmode="lin" valueType="num">
                                      <p:cBhvr>
                                        <p:cTn id="15" dur="500" fill="hold"/>
                                        <p:tgtEl>
                                          <p:spTgt spid="46087"/>
                                        </p:tgtEl>
                                        <p:attrNameLst>
                                          <p:attrName>ppt_h</p:attrName>
                                        </p:attrNameLst>
                                      </p:cBhvr>
                                      <p:tavLst>
                                        <p:tav tm="0">
                                          <p:val>
                                            <p:fltVal val="0"/>
                                          </p:val>
                                        </p:tav>
                                        <p:tav tm="100000">
                                          <p:val>
                                            <p:strVal val="#ppt_h"/>
                                          </p:val>
                                        </p:tav>
                                      </p:tavLst>
                                    </p:anim>
                                    <p:animEffect transition="in" filter="fade">
                                      <p:cBhvr>
                                        <p:cTn id="16" dur="500"/>
                                        <p:tgtEl>
                                          <p:spTgt spid="460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92"/>
                                        </p:tgtEl>
                                        <p:attrNameLst>
                                          <p:attrName>style.visibility</p:attrName>
                                        </p:attrNameLst>
                                      </p:cBhvr>
                                      <p:to>
                                        <p:strVal val="visible"/>
                                      </p:to>
                                    </p:set>
                                    <p:anim calcmode="lin" valueType="num">
                                      <p:cBhvr>
                                        <p:cTn id="21" dur="500" fill="hold"/>
                                        <p:tgtEl>
                                          <p:spTgt spid="46092"/>
                                        </p:tgtEl>
                                        <p:attrNameLst>
                                          <p:attrName>ppt_w</p:attrName>
                                        </p:attrNameLst>
                                      </p:cBhvr>
                                      <p:tavLst>
                                        <p:tav tm="0">
                                          <p:val>
                                            <p:fltVal val="0"/>
                                          </p:val>
                                        </p:tav>
                                        <p:tav tm="100000">
                                          <p:val>
                                            <p:strVal val="#ppt_w"/>
                                          </p:val>
                                        </p:tav>
                                      </p:tavLst>
                                    </p:anim>
                                    <p:anim calcmode="lin" valueType="num">
                                      <p:cBhvr>
                                        <p:cTn id="22" dur="500" fill="hold"/>
                                        <p:tgtEl>
                                          <p:spTgt spid="46092"/>
                                        </p:tgtEl>
                                        <p:attrNameLst>
                                          <p:attrName>ppt_h</p:attrName>
                                        </p:attrNameLst>
                                      </p:cBhvr>
                                      <p:tavLst>
                                        <p:tav tm="0">
                                          <p:val>
                                            <p:fltVal val="0"/>
                                          </p:val>
                                        </p:tav>
                                        <p:tav tm="100000">
                                          <p:val>
                                            <p:strVal val="#ppt_h"/>
                                          </p:val>
                                        </p:tav>
                                      </p:tavLst>
                                    </p:anim>
                                    <p:animEffect transition="in" filter="fade">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088"/>
                                        </p:tgtEl>
                                        <p:attrNameLst>
                                          <p:attrName>style.visibility</p:attrName>
                                        </p:attrNameLst>
                                      </p:cBhvr>
                                      <p:to>
                                        <p:strVal val="visible"/>
                                      </p:to>
                                    </p:set>
                                    <p:anim calcmode="lin" valueType="num">
                                      <p:cBhvr>
                                        <p:cTn id="28" dur="500" fill="hold"/>
                                        <p:tgtEl>
                                          <p:spTgt spid="46088"/>
                                        </p:tgtEl>
                                        <p:attrNameLst>
                                          <p:attrName>ppt_w</p:attrName>
                                        </p:attrNameLst>
                                      </p:cBhvr>
                                      <p:tavLst>
                                        <p:tav tm="0">
                                          <p:val>
                                            <p:fltVal val="0"/>
                                          </p:val>
                                        </p:tav>
                                        <p:tav tm="100000">
                                          <p:val>
                                            <p:strVal val="#ppt_w"/>
                                          </p:val>
                                        </p:tav>
                                      </p:tavLst>
                                    </p:anim>
                                    <p:anim calcmode="lin" valueType="num">
                                      <p:cBhvr>
                                        <p:cTn id="29" dur="500" fill="hold"/>
                                        <p:tgtEl>
                                          <p:spTgt spid="46088"/>
                                        </p:tgtEl>
                                        <p:attrNameLst>
                                          <p:attrName>ppt_h</p:attrName>
                                        </p:attrNameLst>
                                      </p:cBhvr>
                                      <p:tavLst>
                                        <p:tav tm="0">
                                          <p:val>
                                            <p:fltVal val="0"/>
                                          </p:val>
                                        </p:tav>
                                        <p:tav tm="100000">
                                          <p:val>
                                            <p:strVal val="#ppt_h"/>
                                          </p:val>
                                        </p:tav>
                                      </p:tavLst>
                                    </p:anim>
                                    <p:animEffect transition="in" filter="fade">
                                      <p:cBhvr>
                                        <p:cTn id="30" dur="500"/>
                                        <p:tgtEl>
                                          <p:spTgt spid="460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46099"/>
                                        </p:tgtEl>
                                        <p:attrNameLst>
                                          <p:attrName>style.visibility</p:attrName>
                                        </p:attrNameLst>
                                      </p:cBhvr>
                                      <p:to>
                                        <p:strVal val="visible"/>
                                      </p:to>
                                    </p:set>
                                    <p:anim calcmode="lin" valueType="num">
                                      <p:cBhvr>
                                        <p:cTn id="35" dur="500" fill="hold"/>
                                        <p:tgtEl>
                                          <p:spTgt spid="46099"/>
                                        </p:tgtEl>
                                        <p:attrNameLst>
                                          <p:attrName>ppt_w</p:attrName>
                                        </p:attrNameLst>
                                      </p:cBhvr>
                                      <p:tavLst>
                                        <p:tav tm="0">
                                          <p:val>
                                            <p:fltVal val="0"/>
                                          </p:val>
                                        </p:tav>
                                        <p:tav tm="100000">
                                          <p:val>
                                            <p:strVal val="#ppt_w"/>
                                          </p:val>
                                        </p:tav>
                                      </p:tavLst>
                                    </p:anim>
                                    <p:anim calcmode="lin" valueType="num">
                                      <p:cBhvr>
                                        <p:cTn id="36" dur="500" fill="hold"/>
                                        <p:tgtEl>
                                          <p:spTgt spid="46099"/>
                                        </p:tgtEl>
                                        <p:attrNameLst>
                                          <p:attrName>ppt_h</p:attrName>
                                        </p:attrNameLst>
                                      </p:cBhvr>
                                      <p:tavLst>
                                        <p:tav tm="0">
                                          <p:val>
                                            <p:fltVal val="0"/>
                                          </p:val>
                                        </p:tav>
                                        <p:tav tm="100000">
                                          <p:val>
                                            <p:strVal val="#ppt_h"/>
                                          </p:val>
                                        </p:tav>
                                      </p:tavLst>
                                    </p:anim>
                                    <p:animEffect transition="in" filter="fade">
                                      <p:cBhvr>
                                        <p:cTn id="37" dur="500"/>
                                        <p:tgtEl>
                                          <p:spTgt spid="46099"/>
                                        </p:tgtEl>
                                      </p:cBhvr>
                                    </p:animEffect>
                                  </p:childTnLst>
                                </p:cTn>
                              </p:par>
                            </p:childTnLst>
                          </p:cTn>
                        </p:par>
                        <p:par>
                          <p:cTn id="38" fill="hold" nodeType="afterGroup">
                            <p:stCondLst>
                              <p:cond delay="500"/>
                            </p:stCondLst>
                            <p:childTnLst>
                              <p:par>
                                <p:cTn id="39" presetID="53" presetClass="entr" presetSubtype="0" fill="hold" grpId="0" nodeType="afterEffect">
                                  <p:stCondLst>
                                    <p:cond delay="0"/>
                                  </p:stCondLst>
                                  <p:childTnLst>
                                    <p:set>
                                      <p:cBhvr>
                                        <p:cTn id="40" dur="1" fill="hold">
                                          <p:stCondLst>
                                            <p:cond delay="0"/>
                                          </p:stCondLst>
                                        </p:cTn>
                                        <p:tgtEl>
                                          <p:spTgt spid="46100"/>
                                        </p:tgtEl>
                                        <p:attrNameLst>
                                          <p:attrName>style.visibility</p:attrName>
                                        </p:attrNameLst>
                                      </p:cBhvr>
                                      <p:to>
                                        <p:strVal val="visible"/>
                                      </p:to>
                                    </p:set>
                                    <p:anim calcmode="lin" valueType="num">
                                      <p:cBhvr>
                                        <p:cTn id="41" dur="500" fill="hold"/>
                                        <p:tgtEl>
                                          <p:spTgt spid="46100"/>
                                        </p:tgtEl>
                                        <p:attrNameLst>
                                          <p:attrName>ppt_w</p:attrName>
                                        </p:attrNameLst>
                                      </p:cBhvr>
                                      <p:tavLst>
                                        <p:tav tm="0">
                                          <p:val>
                                            <p:fltVal val="0"/>
                                          </p:val>
                                        </p:tav>
                                        <p:tav tm="100000">
                                          <p:val>
                                            <p:strVal val="#ppt_w"/>
                                          </p:val>
                                        </p:tav>
                                      </p:tavLst>
                                    </p:anim>
                                    <p:anim calcmode="lin" valueType="num">
                                      <p:cBhvr>
                                        <p:cTn id="42" dur="500" fill="hold"/>
                                        <p:tgtEl>
                                          <p:spTgt spid="46100"/>
                                        </p:tgtEl>
                                        <p:attrNameLst>
                                          <p:attrName>ppt_h</p:attrName>
                                        </p:attrNameLst>
                                      </p:cBhvr>
                                      <p:tavLst>
                                        <p:tav tm="0">
                                          <p:val>
                                            <p:fltVal val="0"/>
                                          </p:val>
                                        </p:tav>
                                        <p:tav tm="100000">
                                          <p:val>
                                            <p:strVal val="#ppt_h"/>
                                          </p:val>
                                        </p:tav>
                                      </p:tavLst>
                                    </p:anim>
                                    <p:animEffect transition="in" filter="fade">
                                      <p:cBhvr>
                                        <p:cTn id="43" dur="500"/>
                                        <p:tgtEl>
                                          <p:spTgt spid="4610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46101"/>
                                        </p:tgtEl>
                                        <p:attrNameLst>
                                          <p:attrName>style.visibility</p:attrName>
                                        </p:attrNameLst>
                                      </p:cBhvr>
                                      <p:to>
                                        <p:strVal val="visible"/>
                                      </p:to>
                                    </p:set>
                                    <p:anim calcmode="lin" valueType="num">
                                      <p:cBhvr>
                                        <p:cTn id="48" dur="500" fill="hold"/>
                                        <p:tgtEl>
                                          <p:spTgt spid="46101"/>
                                        </p:tgtEl>
                                        <p:attrNameLst>
                                          <p:attrName>ppt_w</p:attrName>
                                        </p:attrNameLst>
                                      </p:cBhvr>
                                      <p:tavLst>
                                        <p:tav tm="0">
                                          <p:val>
                                            <p:fltVal val="0"/>
                                          </p:val>
                                        </p:tav>
                                        <p:tav tm="100000">
                                          <p:val>
                                            <p:strVal val="#ppt_w"/>
                                          </p:val>
                                        </p:tav>
                                      </p:tavLst>
                                    </p:anim>
                                    <p:anim calcmode="lin" valueType="num">
                                      <p:cBhvr>
                                        <p:cTn id="49" dur="500" fill="hold"/>
                                        <p:tgtEl>
                                          <p:spTgt spid="46101"/>
                                        </p:tgtEl>
                                        <p:attrNameLst>
                                          <p:attrName>ppt_h</p:attrName>
                                        </p:attrNameLst>
                                      </p:cBhvr>
                                      <p:tavLst>
                                        <p:tav tm="0">
                                          <p:val>
                                            <p:fltVal val="0"/>
                                          </p:val>
                                        </p:tav>
                                        <p:tav tm="100000">
                                          <p:val>
                                            <p:strVal val="#ppt_h"/>
                                          </p:val>
                                        </p:tav>
                                      </p:tavLst>
                                    </p:anim>
                                    <p:animEffect transition="in" filter="fade">
                                      <p:cBhvr>
                                        <p:cTn id="50" dur="500"/>
                                        <p:tgtEl>
                                          <p:spTgt spid="4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animBg="1"/>
      <p:bldP spid="46088" grpId="0" animBg="1"/>
      <p:bldP spid="46092" grpId="0" animBg="1"/>
      <p:bldP spid="46100" grpId="0" animBg="1"/>
      <p:bldP spid="461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67000" y="0"/>
            <a:ext cx="7772400" cy="838200"/>
          </a:xfrm>
        </p:spPr>
        <p:txBody>
          <a:bodyPr/>
          <a:lstStyle/>
          <a:p>
            <a:endParaRPr lang="en-US" altLang="x-none" dirty="0"/>
          </a:p>
        </p:txBody>
      </p:sp>
      <p:sp>
        <p:nvSpPr>
          <p:cNvPr id="8195" name="Rectangle 3"/>
          <p:cNvSpPr>
            <a:spLocks noGrp="1" noChangeArrowheads="1"/>
          </p:cNvSpPr>
          <p:nvPr>
            <p:ph type="body" idx="1"/>
          </p:nvPr>
        </p:nvSpPr>
        <p:spPr>
          <a:xfrm>
            <a:off x="2362200" y="762000"/>
            <a:ext cx="8305800" cy="6096000"/>
          </a:xfrm>
        </p:spPr>
        <p:txBody>
          <a:bodyPr/>
          <a:lstStyle/>
          <a:p>
            <a:pPr>
              <a:lnSpc>
                <a:spcPct val="90000"/>
              </a:lnSpc>
              <a:spcBef>
                <a:spcPct val="15000"/>
              </a:spcBef>
            </a:pPr>
            <a:r>
              <a:rPr lang="en-US" altLang="x-none" sz="3800">
                <a:solidFill>
                  <a:schemeClr val="bg1"/>
                </a:solidFill>
              </a:rPr>
              <a:t>In 1943, FDR, Churchill, Stalin met in Tehran, Iran for the first of three wartime conferences: </a:t>
            </a:r>
          </a:p>
          <a:p>
            <a:pPr lvl="1">
              <a:lnSpc>
                <a:spcPct val="90000"/>
              </a:lnSpc>
              <a:spcBef>
                <a:spcPct val="15000"/>
              </a:spcBef>
            </a:pPr>
            <a:r>
              <a:rPr lang="en-US" altLang="x-none" sz="3800" dirty="0">
                <a:solidFill>
                  <a:schemeClr val="bg1"/>
                </a:solidFill>
              </a:rPr>
              <a:t>The USA, Britain, USSR coordinated their war strategy</a:t>
            </a:r>
          </a:p>
          <a:p>
            <a:pPr lvl="1">
              <a:lnSpc>
                <a:spcPct val="90000"/>
              </a:lnSpc>
              <a:spcBef>
                <a:spcPct val="15000"/>
              </a:spcBef>
            </a:pPr>
            <a:r>
              <a:rPr lang="en-US" altLang="x-none" sz="3800" dirty="0">
                <a:solidFill>
                  <a:schemeClr val="bg1"/>
                </a:solidFill>
              </a:rPr>
              <a:t>FDR &amp; Churchill finally committed to Stalin’s demands to open a western front (D-Day)</a:t>
            </a:r>
          </a:p>
          <a:p>
            <a:pPr lvl="1">
              <a:lnSpc>
                <a:spcPct val="90000"/>
              </a:lnSpc>
              <a:spcBef>
                <a:spcPct val="15000"/>
              </a:spcBef>
            </a:pPr>
            <a:r>
              <a:rPr lang="en-US" altLang="x-none" sz="3800" dirty="0">
                <a:solidFill>
                  <a:schemeClr val="bg1"/>
                </a:solidFill>
              </a:rPr>
              <a:t>Discussed plans to create a “general </a:t>
            </a:r>
            <a:r>
              <a:rPr lang="en-US" altLang="x-none" sz="3800" dirty="0" err="1">
                <a:solidFill>
                  <a:schemeClr val="bg1"/>
                </a:solidFill>
              </a:rPr>
              <a:t>internat’l</a:t>
            </a:r>
            <a:r>
              <a:rPr lang="en-US" altLang="x-none" sz="3800" dirty="0">
                <a:solidFill>
                  <a:schemeClr val="bg1"/>
                </a:solidFill>
              </a:rPr>
              <a:t> organization” to promote “peace &amp; security” (UN)</a:t>
            </a:r>
          </a:p>
        </p:txBody>
      </p:sp>
      <p:sp>
        <p:nvSpPr>
          <p:cNvPr id="242692" name="AutoShape 4"/>
          <p:cNvSpPr>
            <a:spLocks noChangeArrowheads="1"/>
          </p:cNvSpPr>
          <p:nvPr/>
        </p:nvSpPr>
        <p:spPr bwMode="auto">
          <a:xfrm>
            <a:off x="2743200" y="457200"/>
            <a:ext cx="7696200" cy="1524000"/>
          </a:xfrm>
          <a:prstGeom prst="wedgeRectCallout">
            <a:avLst>
              <a:gd name="adj1" fmla="val 681"/>
              <a:gd name="adj2" fmla="val 2219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5000"/>
              </a:lnSpc>
            </a:pPr>
            <a:r>
              <a:rPr lang="en-US" altLang="x-none" sz="3600" b="0"/>
              <a:t>By agreeing to “Operation Overlord” (D-Day), the Allies would divide the Axis military across two fronts</a:t>
            </a:r>
          </a:p>
        </p:txBody>
      </p:sp>
      <p:sp>
        <p:nvSpPr>
          <p:cNvPr id="242693" name="AutoShape 5"/>
          <p:cNvSpPr>
            <a:spLocks noChangeArrowheads="1"/>
          </p:cNvSpPr>
          <p:nvPr/>
        </p:nvSpPr>
        <p:spPr bwMode="auto">
          <a:xfrm>
            <a:off x="1600200" y="838200"/>
            <a:ext cx="8991600" cy="1981200"/>
          </a:xfrm>
          <a:prstGeom prst="wedgeRectCallout">
            <a:avLst>
              <a:gd name="adj1" fmla="val 38912"/>
              <a:gd name="adj2" fmla="val 222116"/>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eaLnBrk="1" hangingPunct="1">
              <a:lnSpc>
                <a:spcPct val="85000"/>
              </a:lnSpc>
            </a:pPr>
            <a:r>
              <a:rPr lang="en-US" altLang="x-none" sz="3400" b="0"/>
              <a:t>FDR proposed a future United Nations dominated by “4 policemen” (USA, Britain, China, &amp; USSR) with power to “deal immediately with any   sudden emergency which requires action”</a:t>
            </a:r>
            <a:endParaRPr lang="en-US" altLang="x-none" sz="3400"/>
          </a:p>
        </p:txBody>
      </p:sp>
      <p:sp>
        <p:nvSpPr>
          <p:cNvPr id="6" name="TextBox 5"/>
          <p:cNvSpPr txBox="1"/>
          <p:nvPr/>
        </p:nvSpPr>
        <p:spPr>
          <a:xfrm>
            <a:off x="1524000" y="7258"/>
            <a:ext cx="1066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rPr>
              <a:t>DON</a:t>
            </a:r>
            <a:r>
              <a:rPr lang="mr-IN" b="1" dirty="0">
                <a:solidFill>
                  <a:srgbClr val="FF0000"/>
                </a:solidFill>
              </a:rPr>
              <a:t>’</a:t>
            </a:r>
            <a:r>
              <a:rPr lang="en-US" b="1" dirty="0">
                <a:solidFill>
                  <a:srgbClr val="FF0000"/>
                </a:solidFill>
              </a:rPr>
              <a:t>T COPY</a:t>
            </a:r>
          </a:p>
        </p:txBody>
      </p:sp>
    </p:spTree>
    <p:extLst>
      <p:ext uri="{BB962C8B-B14F-4D97-AF65-F5344CB8AC3E}">
        <p14:creationId xmlns:p14="http://schemas.microsoft.com/office/powerpoint/2010/main" val="99771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animEffect transition="in" filter="fade">
                                      <p:cBhvr>
                                        <p:cTn id="9" dur="500"/>
                                        <p:tgtEl>
                                          <p:spTgt spid="2426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2693"/>
                                        </p:tgtEl>
                                        <p:attrNameLst>
                                          <p:attrName>style.visibility</p:attrName>
                                        </p:attrNameLst>
                                      </p:cBhvr>
                                      <p:to>
                                        <p:strVal val="visible"/>
                                      </p:to>
                                    </p:set>
                                    <p:anim calcmode="lin" valueType="num">
                                      <p:cBhvr>
                                        <p:cTn id="14" dur="500" fill="hold"/>
                                        <p:tgtEl>
                                          <p:spTgt spid="242693"/>
                                        </p:tgtEl>
                                        <p:attrNameLst>
                                          <p:attrName>ppt_w</p:attrName>
                                        </p:attrNameLst>
                                      </p:cBhvr>
                                      <p:tavLst>
                                        <p:tav tm="0">
                                          <p:val>
                                            <p:fltVal val="0"/>
                                          </p:val>
                                        </p:tav>
                                        <p:tav tm="100000">
                                          <p:val>
                                            <p:strVal val="#ppt_w"/>
                                          </p:val>
                                        </p:tav>
                                      </p:tavLst>
                                    </p:anim>
                                    <p:anim calcmode="lin" valueType="num">
                                      <p:cBhvr>
                                        <p:cTn id="15" dur="500" fill="hold"/>
                                        <p:tgtEl>
                                          <p:spTgt spid="242693"/>
                                        </p:tgtEl>
                                        <p:attrNameLst>
                                          <p:attrName>ppt_h</p:attrName>
                                        </p:attrNameLst>
                                      </p:cBhvr>
                                      <p:tavLst>
                                        <p:tav tm="0">
                                          <p:val>
                                            <p:fltVal val="0"/>
                                          </p:val>
                                        </p:tav>
                                        <p:tav tm="100000">
                                          <p:val>
                                            <p:strVal val="#ppt_h"/>
                                          </p:val>
                                        </p:tav>
                                      </p:tavLst>
                                    </p:anim>
                                    <p:animEffect transition="in" filter="fade">
                                      <p:cBhvr>
                                        <p:cTn id="16" dur="500"/>
                                        <p:tgtEl>
                                          <p:spTgt spid="24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2426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534390" y="4465"/>
            <a:ext cx="5361710" cy="6858000"/>
          </a:xfrm>
          <a:prstGeom prst="rect">
            <a:avLst/>
          </a:prstGeom>
          <a:noFill/>
          <a:ln w="9525">
            <a:noFill/>
            <a:miter lim="800000"/>
            <a:headEnd/>
            <a:tailEnd/>
          </a:ln>
        </p:spPr>
      </p:pic>
      <p:sp>
        <p:nvSpPr>
          <p:cNvPr id="3" name="Rectangle 2"/>
          <p:cNvSpPr/>
          <p:nvPr/>
        </p:nvSpPr>
        <p:spPr>
          <a:xfrm>
            <a:off x="6019800" y="6705601"/>
            <a:ext cx="685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53938" y="6374779"/>
            <a:ext cx="6858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62800" y="381001"/>
            <a:ext cx="3352800" cy="954107"/>
          </a:xfrm>
          <a:prstGeom prst="rect">
            <a:avLst/>
          </a:prstGeom>
          <a:solidFill>
            <a:schemeClr val="accent3">
              <a:lumMod val="20000"/>
              <a:lumOff val="80000"/>
            </a:schemeClr>
          </a:solidFill>
          <a:ln w="38100">
            <a:solidFill>
              <a:schemeClr val="accent2"/>
            </a:solidFill>
          </a:ln>
        </p:spPr>
        <p:txBody>
          <a:bodyPr wrap="square" rtlCol="0">
            <a:spAutoFit/>
          </a:bodyPr>
          <a:lstStyle/>
          <a:p>
            <a:pPr algn="ctr"/>
            <a:r>
              <a:rPr lang="en-US" sz="2800" dirty="0">
                <a:solidFill>
                  <a:schemeClr val="accent2">
                    <a:lumMod val="50000"/>
                  </a:schemeClr>
                </a:solidFill>
              </a:rPr>
              <a:t>Do you recognize the cartoonist?</a:t>
            </a:r>
          </a:p>
        </p:txBody>
      </p:sp>
      <p:sp>
        <p:nvSpPr>
          <p:cNvPr id="6" name="TextBox 5"/>
          <p:cNvSpPr txBox="1"/>
          <p:nvPr/>
        </p:nvSpPr>
        <p:spPr>
          <a:xfrm>
            <a:off x="7162800" y="2510135"/>
            <a:ext cx="3352800" cy="1384995"/>
          </a:xfrm>
          <a:prstGeom prst="rect">
            <a:avLst/>
          </a:prstGeom>
          <a:solidFill>
            <a:schemeClr val="accent3">
              <a:lumMod val="20000"/>
              <a:lumOff val="80000"/>
            </a:schemeClr>
          </a:solidFill>
          <a:ln w="38100">
            <a:solidFill>
              <a:schemeClr val="accent2"/>
            </a:solidFill>
          </a:ln>
        </p:spPr>
        <p:txBody>
          <a:bodyPr wrap="square" rtlCol="0">
            <a:spAutoFit/>
          </a:bodyPr>
          <a:lstStyle/>
          <a:p>
            <a:pPr algn="ctr"/>
            <a:r>
              <a:rPr lang="en-US" sz="2800" dirty="0">
                <a:solidFill>
                  <a:schemeClr val="accent2">
                    <a:lumMod val="50000"/>
                  </a:schemeClr>
                </a:solidFill>
              </a:rPr>
              <a:t>Why did Americans believe they could remain neutral?</a:t>
            </a:r>
          </a:p>
        </p:txBody>
      </p:sp>
      <p:sp>
        <p:nvSpPr>
          <p:cNvPr id="7" name="TextBox 6"/>
          <p:cNvSpPr txBox="1"/>
          <p:nvPr/>
        </p:nvSpPr>
        <p:spPr>
          <a:xfrm>
            <a:off x="7772400" y="1460212"/>
            <a:ext cx="1981200" cy="646331"/>
          </a:xfrm>
          <a:prstGeom prst="rect">
            <a:avLst/>
          </a:prstGeom>
          <a:noFill/>
        </p:spPr>
        <p:txBody>
          <a:bodyPr wrap="square" rtlCol="0">
            <a:spAutoFit/>
          </a:bodyPr>
          <a:lstStyle/>
          <a:p>
            <a:pPr algn="ctr"/>
            <a:r>
              <a:rPr lang="en-US" sz="3600" b="1" i="1" dirty="0">
                <a:solidFill>
                  <a:srgbClr val="FFFF00"/>
                </a:solidFill>
              </a:rPr>
              <a:t>Dr. Seuss</a:t>
            </a:r>
          </a:p>
        </p:txBody>
      </p:sp>
      <p:sp>
        <p:nvSpPr>
          <p:cNvPr id="8" name="TextBox 7"/>
          <p:cNvSpPr txBox="1"/>
          <p:nvPr/>
        </p:nvSpPr>
        <p:spPr>
          <a:xfrm>
            <a:off x="6896100" y="4100660"/>
            <a:ext cx="3771900" cy="2677656"/>
          </a:xfrm>
          <a:prstGeom prst="rect">
            <a:avLst/>
          </a:prstGeom>
          <a:noFill/>
        </p:spPr>
        <p:txBody>
          <a:bodyPr wrap="square" rtlCol="0">
            <a:spAutoFit/>
          </a:bodyPr>
          <a:lstStyle/>
          <a:p>
            <a:pPr algn="ctr"/>
            <a:r>
              <a:rPr lang="en-US" sz="2800" b="1" i="1" dirty="0">
                <a:solidFill>
                  <a:srgbClr val="FFFF00"/>
                </a:solidFill>
              </a:rPr>
              <a:t>The separate beds meant they were separated by an ocean.  Europe’s “diseases” wouldn’t spread to America.</a:t>
            </a:r>
          </a:p>
        </p:txBody>
      </p:sp>
    </p:spTree>
    <p:extLst>
      <p:ext uri="{BB962C8B-B14F-4D97-AF65-F5344CB8AC3E}">
        <p14:creationId xmlns:p14="http://schemas.microsoft.com/office/powerpoint/2010/main" val="55888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x-none" altLang="x-none"/>
          </a:p>
        </p:txBody>
      </p:sp>
      <p:sp>
        <p:nvSpPr>
          <p:cNvPr id="9219" name="Rectangle 3"/>
          <p:cNvSpPr>
            <a:spLocks noGrp="1" noChangeArrowheads="1"/>
          </p:cNvSpPr>
          <p:nvPr>
            <p:ph type="body" idx="1"/>
          </p:nvPr>
        </p:nvSpPr>
        <p:spPr/>
        <p:txBody>
          <a:bodyPr/>
          <a:lstStyle/>
          <a:p>
            <a:endParaRPr lang="x-none" altLang="x-none"/>
          </a:p>
        </p:txBody>
      </p:sp>
      <p:pic>
        <p:nvPicPr>
          <p:cNvPr id="9220" name="Picture 5" descr="20405"/>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5051"/>
          <a:stretch>
            <a:fillRect/>
          </a:stretch>
        </p:blipFill>
        <p:spPr bwMode="auto">
          <a:xfrm>
            <a:off x="1524000" y="30164"/>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6172200" y="5257800"/>
            <a:ext cx="4267200" cy="1449388"/>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50000"/>
              </a:spcBef>
            </a:pPr>
            <a:r>
              <a:rPr kumimoji="1" lang="en-US" altLang="x-none" sz="3600" b="0" dirty="0"/>
              <a:t>The long-awaited 2</a:t>
            </a:r>
            <a:r>
              <a:rPr kumimoji="1" lang="en-US" altLang="x-none" sz="3600" b="0" baseline="30000" dirty="0"/>
              <a:t>nd</a:t>
            </a:r>
            <a:r>
              <a:rPr kumimoji="1" lang="en-US" altLang="x-none" sz="3600" b="0" dirty="0"/>
              <a:t> front came on June 6, 1944 with </a:t>
            </a:r>
            <a:r>
              <a:rPr kumimoji="1" lang="en-US" altLang="x-none" sz="3600" b="0" dirty="0">
                <a:hlinkClick r:id="rId3"/>
              </a:rPr>
              <a:t>D-Day</a:t>
            </a:r>
            <a:endParaRPr kumimoji="1" lang="en-US" altLang="x-none" sz="3600" b="0" dirty="0"/>
          </a:p>
        </p:txBody>
      </p:sp>
      <p:sp>
        <p:nvSpPr>
          <p:cNvPr id="229383" name="AutoShape 7"/>
          <p:cNvSpPr>
            <a:spLocks noChangeArrowheads="1"/>
          </p:cNvSpPr>
          <p:nvPr/>
        </p:nvSpPr>
        <p:spPr bwMode="auto">
          <a:xfrm>
            <a:off x="6934200" y="152400"/>
            <a:ext cx="3657600" cy="2743200"/>
          </a:xfrm>
          <a:prstGeom prst="wedgeRectCallout">
            <a:avLst>
              <a:gd name="adj1" fmla="val -108463"/>
              <a:gd name="adj2" fmla="val -474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pPr>
            <a:r>
              <a:rPr kumimoji="1" lang="en-US" altLang="x-none" sz="3600" b="0"/>
              <a:t>U.S. &amp; British troops landed at   5 strategic points, pushed through France drove towards Germany</a:t>
            </a:r>
          </a:p>
        </p:txBody>
      </p:sp>
      <p:sp>
        <p:nvSpPr>
          <p:cNvPr id="9223" name="Text Box 8"/>
          <p:cNvSpPr txBox="1">
            <a:spLocks noChangeArrowheads="1"/>
          </p:cNvSpPr>
          <p:nvPr/>
        </p:nvSpPr>
        <p:spPr bwMode="auto">
          <a:xfrm>
            <a:off x="1524000" y="1"/>
            <a:ext cx="3810000" cy="535531"/>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50000"/>
              </a:spcBef>
            </a:pPr>
            <a:r>
              <a:rPr lang="en-US" altLang="x-none" sz="3600" b="0"/>
              <a:t>Europe 1944-1945</a:t>
            </a:r>
          </a:p>
        </p:txBody>
      </p:sp>
    </p:spTree>
    <p:extLst>
      <p:ext uri="{BB962C8B-B14F-4D97-AF65-F5344CB8AC3E}">
        <p14:creationId xmlns:p14="http://schemas.microsoft.com/office/powerpoint/2010/main" val="98465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9383"/>
                                        </p:tgtEl>
                                        <p:attrNameLst>
                                          <p:attrName>style.visibility</p:attrName>
                                        </p:attrNameLst>
                                      </p:cBhvr>
                                      <p:to>
                                        <p:strVal val="visible"/>
                                      </p:to>
                                    </p:set>
                                    <p:anim calcmode="lin" valueType="num">
                                      <p:cBhvr>
                                        <p:cTn id="7" dur="500" fill="hold"/>
                                        <p:tgtEl>
                                          <p:spTgt spid="229383"/>
                                        </p:tgtEl>
                                        <p:attrNameLst>
                                          <p:attrName>ppt_w</p:attrName>
                                        </p:attrNameLst>
                                      </p:cBhvr>
                                      <p:tavLst>
                                        <p:tav tm="0">
                                          <p:val>
                                            <p:fltVal val="0"/>
                                          </p:val>
                                        </p:tav>
                                        <p:tav tm="100000">
                                          <p:val>
                                            <p:strVal val="#ppt_w"/>
                                          </p:val>
                                        </p:tav>
                                      </p:tavLst>
                                    </p:anim>
                                    <p:anim calcmode="lin" valueType="num">
                                      <p:cBhvr>
                                        <p:cTn id="8" dur="500" fill="hold"/>
                                        <p:tgtEl>
                                          <p:spTgt spid="229383"/>
                                        </p:tgtEl>
                                        <p:attrNameLst>
                                          <p:attrName>ppt_h</p:attrName>
                                        </p:attrNameLst>
                                      </p:cBhvr>
                                      <p:tavLst>
                                        <p:tav tm="0">
                                          <p:val>
                                            <p:fltVal val="0"/>
                                          </p:val>
                                        </p:tav>
                                        <p:tav tm="100000">
                                          <p:val>
                                            <p:strVal val="#ppt_h"/>
                                          </p:val>
                                        </p:tav>
                                      </p:tavLst>
                                    </p:anim>
                                    <p:animEffect transition="in" filter="fade">
                                      <p:cBhvr>
                                        <p:cTn id="9" dur="500"/>
                                        <p:tgtEl>
                                          <p:spTgt spid="22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0"/>
            <a:ext cx="9144000" cy="838200"/>
          </a:xfrm>
        </p:spPr>
        <p:txBody>
          <a:bodyPr/>
          <a:lstStyle/>
          <a:p>
            <a:r>
              <a:rPr lang="en-US" altLang="x-none" sz="4000" b="1" dirty="0">
                <a:solidFill>
                  <a:srgbClr val="FFFF00"/>
                </a:solidFill>
              </a:rPr>
              <a:t>Yalta Conference in February 1945 </a:t>
            </a:r>
          </a:p>
        </p:txBody>
      </p:sp>
      <p:sp>
        <p:nvSpPr>
          <p:cNvPr id="11267" name="Rectangle 3"/>
          <p:cNvSpPr>
            <a:spLocks noGrp="1" noChangeArrowheads="1"/>
          </p:cNvSpPr>
          <p:nvPr>
            <p:ph type="body" idx="1"/>
          </p:nvPr>
        </p:nvSpPr>
        <p:spPr>
          <a:xfrm>
            <a:off x="1524000" y="685800"/>
            <a:ext cx="9144000" cy="6172200"/>
          </a:xfrm>
        </p:spPr>
        <p:txBody>
          <a:bodyPr/>
          <a:lstStyle/>
          <a:p>
            <a:pPr>
              <a:lnSpc>
                <a:spcPct val="95000"/>
              </a:lnSpc>
              <a:spcBef>
                <a:spcPct val="15000"/>
              </a:spcBef>
            </a:pPr>
            <a:r>
              <a:rPr lang="en-US" altLang="x-none" dirty="0">
                <a:solidFill>
                  <a:schemeClr val="bg1"/>
                </a:solidFill>
              </a:rPr>
              <a:t>The “Big 3” met at Yalta to discuss post-war Europe given  the eminent defeat of Germany:</a:t>
            </a:r>
          </a:p>
          <a:p>
            <a:pPr lvl="1">
              <a:lnSpc>
                <a:spcPct val="95000"/>
              </a:lnSpc>
              <a:spcBef>
                <a:spcPct val="15000"/>
              </a:spcBef>
            </a:pPr>
            <a:r>
              <a:rPr lang="en-US" altLang="x-none" dirty="0" smtClean="0">
                <a:solidFill>
                  <a:schemeClr val="bg1"/>
                </a:solidFill>
              </a:rPr>
              <a:t> Stalin </a:t>
            </a:r>
            <a:r>
              <a:rPr lang="en-US" altLang="x-none" dirty="0">
                <a:solidFill>
                  <a:schemeClr val="bg1"/>
                </a:solidFill>
              </a:rPr>
              <a:t>refused to give up Eastern Europe but he did agree to “</a:t>
            </a:r>
            <a:r>
              <a:rPr lang="en-US" altLang="x-none" b="1" dirty="0">
                <a:solidFill>
                  <a:srgbClr val="FFFF00"/>
                </a:solidFill>
              </a:rPr>
              <a:t>self-determination</a:t>
            </a:r>
            <a:r>
              <a:rPr lang="en-US" altLang="x-none" dirty="0">
                <a:solidFill>
                  <a:schemeClr val="bg1"/>
                </a:solidFill>
              </a:rPr>
              <a:t>” </a:t>
            </a:r>
          </a:p>
          <a:p>
            <a:pPr lvl="1">
              <a:lnSpc>
                <a:spcPct val="95000"/>
              </a:lnSpc>
              <a:spcBef>
                <a:spcPct val="15000"/>
              </a:spcBef>
            </a:pPr>
            <a:r>
              <a:rPr lang="en-US" altLang="x-none" dirty="0" smtClean="0">
                <a:solidFill>
                  <a:schemeClr val="bg1"/>
                </a:solidFill>
              </a:rPr>
              <a:t> Stalin </a:t>
            </a:r>
            <a:r>
              <a:rPr lang="en-US" altLang="x-none" dirty="0">
                <a:solidFill>
                  <a:schemeClr val="bg1"/>
                </a:solidFill>
              </a:rPr>
              <a:t>agreed to send Soviet troops to the Pacific after the German surrender if the USSR could keep Manchuria </a:t>
            </a:r>
          </a:p>
        </p:txBody>
      </p:sp>
      <p:sp>
        <p:nvSpPr>
          <p:cNvPr id="216068" name="AutoShape 4"/>
          <p:cNvSpPr>
            <a:spLocks noChangeArrowheads="1"/>
          </p:cNvSpPr>
          <p:nvPr/>
        </p:nvSpPr>
        <p:spPr bwMode="auto">
          <a:xfrm>
            <a:off x="2971800" y="404352"/>
            <a:ext cx="7696200" cy="1066800"/>
          </a:xfrm>
          <a:prstGeom prst="wedgeRectCallout">
            <a:avLst>
              <a:gd name="adj1" fmla="val 29103"/>
              <a:gd name="adj2" fmla="val 220685"/>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5000"/>
              </a:lnSpc>
            </a:pPr>
            <a:r>
              <a:rPr lang="en-US" altLang="x-none" sz="3600" b="0"/>
              <a:t>To recognize the independence &amp; sovereignty of nations in Eastern Europe</a:t>
            </a:r>
          </a:p>
        </p:txBody>
      </p:sp>
    </p:spTree>
    <p:extLst>
      <p:ext uri="{BB962C8B-B14F-4D97-AF65-F5344CB8AC3E}">
        <p14:creationId xmlns:p14="http://schemas.microsoft.com/office/powerpoint/2010/main" val="52050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6068"/>
                                        </p:tgtEl>
                                        <p:attrNameLst>
                                          <p:attrName>style.visibility</p:attrName>
                                        </p:attrNameLst>
                                      </p:cBhvr>
                                      <p:to>
                                        <p:strVal val="visible"/>
                                      </p:to>
                                    </p:set>
                                    <p:anim calcmode="lin" valueType="num">
                                      <p:cBhvr>
                                        <p:cTn id="7" dur="500" fill="hold"/>
                                        <p:tgtEl>
                                          <p:spTgt spid="216068"/>
                                        </p:tgtEl>
                                        <p:attrNameLst>
                                          <p:attrName>ppt_w</p:attrName>
                                        </p:attrNameLst>
                                      </p:cBhvr>
                                      <p:tavLst>
                                        <p:tav tm="0">
                                          <p:val>
                                            <p:fltVal val="0"/>
                                          </p:val>
                                        </p:tav>
                                        <p:tav tm="100000">
                                          <p:val>
                                            <p:strVal val="#ppt_w"/>
                                          </p:val>
                                        </p:tav>
                                      </p:tavLst>
                                    </p:anim>
                                    <p:anim calcmode="lin" valueType="num">
                                      <p:cBhvr>
                                        <p:cTn id="8" dur="500" fill="hold"/>
                                        <p:tgtEl>
                                          <p:spTgt spid="216068"/>
                                        </p:tgtEl>
                                        <p:attrNameLst>
                                          <p:attrName>ppt_h</p:attrName>
                                        </p:attrNameLst>
                                      </p:cBhvr>
                                      <p:tavLst>
                                        <p:tav tm="0">
                                          <p:val>
                                            <p:fltVal val="0"/>
                                          </p:val>
                                        </p:tav>
                                        <p:tav tm="100000">
                                          <p:val>
                                            <p:strVal val="#ppt_h"/>
                                          </p:val>
                                        </p:tav>
                                      </p:tavLst>
                                    </p:anim>
                                    <p:animEffect transition="in" filter="fade">
                                      <p:cBhvr>
                                        <p:cTn id="9" dur="5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x-none" altLang="x-none"/>
          </a:p>
        </p:txBody>
      </p:sp>
      <p:sp>
        <p:nvSpPr>
          <p:cNvPr id="13315" name="Rectangle 3"/>
          <p:cNvSpPr>
            <a:spLocks noGrp="1" noChangeArrowheads="1"/>
          </p:cNvSpPr>
          <p:nvPr>
            <p:ph type="body" idx="1"/>
          </p:nvPr>
        </p:nvSpPr>
        <p:spPr/>
        <p:txBody>
          <a:bodyPr/>
          <a:lstStyle/>
          <a:p>
            <a:endParaRPr lang="x-none" altLang="x-none"/>
          </a:p>
        </p:txBody>
      </p:sp>
      <p:pic>
        <p:nvPicPr>
          <p:cNvPr id="13316" name="Picture 4" descr="vh0146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288"/>
            <a:ext cx="723900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9" name="Text Box 7"/>
          <p:cNvSpPr txBox="1">
            <a:spLocks noChangeArrowheads="1"/>
          </p:cNvSpPr>
          <p:nvPr/>
        </p:nvSpPr>
        <p:spPr bwMode="auto">
          <a:xfrm>
            <a:off x="1524000" y="5638800"/>
            <a:ext cx="9144000" cy="9842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50000"/>
              </a:spcBef>
            </a:pPr>
            <a:r>
              <a:rPr lang="en-US" altLang="x-none" sz="3500" b="0"/>
              <a:t>Soon after the Yalta Conference in Feb 1945, FDR died…and Harry Truman became president</a:t>
            </a:r>
          </a:p>
        </p:txBody>
      </p:sp>
      <p:pic>
        <p:nvPicPr>
          <p:cNvPr id="213000" name="Picture 8" descr="20050420181209990011"/>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3001" name="Picture 9" descr="image019"/>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a:stretch>
            <a:fillRect/>
          </a:stretch>
        </p:blipFill>
        <p:spPr bwMode="auto">
          <a:xfrm>
            <a:off x="3429000" y="0"/>
            <a:ext cx="53721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2999"/>
                                        </p:tgtEl>
                                        <p:attrNameLst>
                                          <p:attrName>style.visibility</p:attrName>
                                        </p:attrNameLst>
                                      </p:cBhvr>
                                      <p:to>
                                        <p:strVal val="visible"/>
                                      </p:to>
                                    </p:set>
                                    <p:anim calcmode="lin" valueType="num">
                                      <p:cBhvr>
                                        <p:cTn id="7" dur="500" fill="hold"/>
                                        <p:tgtEl>
                                          <p:spTgt spid="212999"/>
                                        </p:tgtEl>
                                        <p:attrNameLst>
                                          <p:attrName>ppt_w</p:attrName>
                                        </p:attrNameLst>
                                      </p:cBhvr>
                                      <p:tavLst>
                                        <p:tav tm="0">
                                          <p:val>
                                            <p:fltVal val="0"/>
                                          </p:val>
                                        </p:tav>
                                        <p:tav tm="100000">
                                          <p:val>
                                            <p:strVal val="#ppt_w"/>
                                          </p:val>
                                        </p:tav>
                                      </p:tavLst>
                                    </p:anim>
                                    <p:anim calcmode="lin" valueType="num">
                                      <p:cBhvr>
                                        <p:cTn id="8" dur="500" fill="hold"/>
                                        <p:tgtEl>
                                          <p:spTgt spid="212999"/>
                                        </p:tgtEl>
                                        <p:attrNameLst>
                                          <p:attrName>ppt_h</p:attrName>
                                        </p:attrNameLst>
                                      </p:cBhvr>
                                      <p:tavLst>
                                        <p:tav tm="0">
                                          <p:val>
                                            <p:fltVal val="0"/>
                                          </p:val>
                                        </p:tav>
                                        <p:tav tm="100000">
                                          <p:val>
                                            <p:strVal val="#ppt_h"/>
                                          </p:val>
                                        </p:tav>
                                      </p:tavLst>
                                    </p:anim>
                                    <p:animEffect transition="in" filter="fade">
                                      <p:cBhvr>
                                        <p:cTn id="9" dur="500"/>
                                        <p:tgtEl>
                                          <p:spTgt spid="2129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13000"/>
                                        </p:tgtEl>
                                        <p:attrNameLst>
                                          <p:attrName>style.visibility</p:attrName>
                                        </p:attrNameLst>
                                      </p:cBhvr>
                                      <p:to>
                                        <p:strVal val="visible"/>
                                      </p:to>
                                    </p:set>
                                    <p:anim calcmode="lin" valueType="num">
                                      <p:cBhvr>
                                        <p:cTn id="14" dur="500" fill="hold"/>
                                        <p:tgtEl>
                                          <p:spTgt spid="213000"/>
                                        </p:tgtEl>
                                        <p:attrNameLst>
                                          <p:attrName>ppt_w</p:attrName>
                                        </p:attrNameLst>
                                      </p:cBhvr>
                                      <p:tavLst>
                                        <p:tav tm="0">
                                          <p:val>
                                            <p:fltVal val="0"/>
                                          </p:val>
                                        </p:tav>
                                        <p:tav tm="100000">
                                          <p:val>
                                            <p:strVal val="#ppt_w"/>
                                          </p:val>
                                        </p:tav>
                                      </p:tavLst>
                                    </p:anim>
                                    <p:anim calcmode="lin" valueType="num">
                                      <p:cBhvr>
                                        <p:cTn id="15" dur="500" fill="hold"/>
                                        <p:tgtEl>
                                          <p:spTgt spid="213000"/>
                                        </p:tgtEl>
                                        <p:attrNameLst>
                                          <p:attrName>ppt_h</p:attrName>
                                        </p:attrNameLst>
                                      </p:cBhvr>
                                      <p:tavLst>
                                        <p:tav tm="0">
                                          <p:val>
                                            <p:fltVal val="0"/>
                                          </p:val>
                                        </p:tav>
                                        <p:tav tm="100000">
                                          <p:val>
                                            <p:strVal val="#ppt_h"/>
                                          </p:val>
                                        </p:tav>
                                      </p:tavLst>
                                    </p:anim>
                                    <p:animEffect transition="in" filter="fade">
                                      <p:cBhvr>
                                        <p:cTn id="16" dur="500"/>
                                        <p:tgtEl>
                                          <p:spTgt spid="2130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13001"/>
                                        </p:tgtEl>
                                        <p:attrNameLst>
                                          <p:attrName>style.visibility</p:attrName>
                                        </p:attrNameLst>
                                      </p:cBhvr>
                                      <p:to>
                                        <p:strVal val="visible"/>
                                      </p:to>
                                    </p:set>
                                    <p:anim calcmode="lin" valueType="num">
                                      <p:cBhvr>
                                        <p:cTn id="21" dur="500" fill="hold"/>
                                        <p:tgtEl>
                                          <p:spTgt spid="213001"/>
                                        </p:tgtEl>
                                        <p:attrNameLst>
                                          <p:attrName>ppt_w</p:attrName>
                                        </p:attrNameLst>
                                      </p:cBhvr>
                                      <p:tavLst>
                                        <p:tav tm="0">
                                          <p:val>
                                            <p:fltVal val="0"/>
                                          </p:val>
                                        </p:tav>
                                        <p:tav tm="100000">
                                          <p:val>
                                            <p:strVal val="#ppt_w"/>
                                          </p:val>
                                        </p:tav>
                                      </p:tavLst>
                                    </p:anim>
                                    <p:anim calcmode="lin" valueType="num">
                                      <p:cBhvr>
                                        <p:cTn id="22" dur="500" fill="hold"/>
                                        <p:tgtEl>
                                          <p:spTgt spid="213001"/>
                                        </p:tgtEl>
                                        <p:attrNameLst>
                                          <p:attrName>ppt_h</p:attrName>
                                        </p:attrNameLst>
                                      </p:cBhvr>
                                      <p:tavLst>
                                        <p:tav tm="0">
                                          <p:val>
                                            <p:fltVal val="0"/>
                                          </p:val>
                                        </p:tav>
                                        <p:tav tm="100000">
                                          <p:val>
                                            <p:strVal val="#ppt_h"/>
                                          </p:val>
                                        </p:tav>
                                      </p:tavLst>
                                    </p:anim>
                                    <p:animEffect transition="in" filter="fade">
                                      <p:cBhvr>
                                        <p:cTn id="23" dur="500"/>
                                        <p:tgtEl>
                                          <p:spTgt spid="21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x-none" altLang="x-none"/>
          </a:p>
        </p:txBody>
      </p:sp>
      <p:sp>
        <p:nvSpPr>
          <p:cNvPr id="14339" name="Rectangle 3"/>
          <p:cNvSpPr>
            <a:spLocks noGrp="1" noChangeArrowheads="1"/>
          </p:cNvSpPr>
          <p:nvPr>
            <p:ph type="body" idx="1"/>
          </p:nvPr>
        </p:nvSpPr>
        <p:spPr/>
        <p:txBody>
          <a:bodyPr/>
          <a:lstStyle/>
          <a:p>
            <a:endParaRPr lang="x-none" altLang="x-none"/>
          </a:p>
        </p:txBody>
      </p:sp>
      <p:pic>
        <p:nvPicPr>
          <p:cNvPr id="14340" name="Picture 16" descr="After years of fighting against the German enemy, American and Soviet soldiers finally meet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1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9220" name="Text Box 20"/>
          <p:cNvSpPr txBox="1">
            <a:spLocks noChangeArrowheads="1"/>
          </p:cNvSpPr>
          <p:nvPr/>
        </p:nvSpPr>
        <p:spPr bwMode="auto">
          <a:xfrm>
            <a:off x="1905000" y="5408614"/>
            <a:ext cx="8458200" cy="1449387"/>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50000"/>
              </a:spcBef>
            </a:pPr>
            <a:r>
              <a:rPr lang="en-US" altLang="x-none" sz="3600" b="0"/>
              <a:t>In late April 1945, the Allies broke through the Eastern &amp; Western Fronts forcing both Italy &amp; Germany to surrender </a:t>
            </a:r>
          </a:p>
        </p:txBody>
      </p:sp>
      <p:pic>
        <p:nvPicPr>
          <p:cNvPr id="179230" name="Picture 30"/>
          <p:cNvPicPr>
            <a:picLocks noChangeAspect="1" noChangeArrowheads="1"/>
          </p:cNvPicPr>
          <p:nvPr/>
        </p:nvPicPr>
        <p:blipFill>
          <a:blip r:embed="rId3">
            <a:extLst>
              <a:ext uri="{28A0092B-C50C-407E-A947-70E740481C1C}">
                <a14:useLocalDpi xmlns:a14="http://schemas.microsoft.com/office/drawing/2010/main" val="0"/>
              </a:ext>
            </a:extLst>
          </a:blip>
          <a:srcRect l="32817" t="25504" r="32817" b="26878"/>
          <a:stretch>
            <a:fillRect/>
          </a:stretch>
        </p:blipFill>
        <p:spPr bwMode="auto">
          <a:xfrm>
            <a:off x="2820988" y="3176"/>
            <a:ext cx="6813550" cy="70834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9231" name="Picture 31"/>
          <p:cNvPicPr>
            <a:picLocks noChangeAspect="1" noChangeArrowheads="1"/>
          </p:cNvPicPr>
          <p:nvPr/>
        </p:nvPicPr>
        <p:blipFill>
          <a:blip r:embed="rId4">
            <a:extLst>
              <a:ext uri="{28A0092B-C50C-407E-A947-70E740481C1C}">
                <a14:useLocalDpi xmlns:a14="http://schemas.microsoft.com/office/drawing/2010/main" val="0"/>
              </a:ext>
            </a:extLst>
          </a:blip>
          <a:srcRect l="32813" t="22917" r="32031" b="28645"/>
          <a:stretch>
            <a:fillRect/>
          </a:stretch>
        </p:blipFill>
        <p:spPr bwMode="auto">
          <a:xfrm>
            <a:off x="2819400" y="0"/>
            <a:ext cx="6858000" cy="7086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9232" name="Picture 32"/>
          <p:cNvPicPr>
            <a:picLocks noChangeAspect="1" noChangeArrowheads="1"/>
          </p:cNvPicPr>
          <p:nvPr/>
        </p:nvPicPr>
        <p:blipFill>
          <a:blip r:embed="rId5">
            <a:extLst>
              <a:ext uri="{28A0092B-C50C-407E-A947-70E740481C1C}">
                <a14:useLocalDpi xmlns:a14="http://schemas.microsoft.com/office/drawing/2010/main" val="0"/>
              </a:ext>
            </a:extLst>
          </a:blip>
          <a:srcRect l="32813" t="22917" r="32031" b="28645"/>
          <a:stretch>
            <a:fillRect/>
          </a:stretch>
        </p:blipFill>
        <p:spPr bwMode="auto">
          <a:xfrm>
            <a:off x="2895600" y="0"/>
            <a:ext cx="6858000" cy="7086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41372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9220"/>
                                        </p:tgtEl>
                                        <p:attrNameLst>
                                          <p:attrName>style.visibility</p:attrName>
                                        </p:attrNameLst>
                                      </p:cBhvr>
                                      <p:to>
                                        <p:strVal val="visible"/>
                                      </p:to>
                                    </p:set>
                                    <p:anim calcmode="lin" valueType="num">
                                      <p:cBhvr>
                                        <p:cTn id="7" dur="500" fill="hold"/>
                                        <p:tgtEl>
                                          <p:spTgt spid="179220"/>
                                        </p:tgtEl>
                                        <p:attrNameLst>
                                          <p:attrName>ppt_w</p:attrName>
                                        </p:attrNameLst>
                                      </p:cBhvr>
                                      <p:tavLst>
                                        <p:tav tm="0">
                                          <p:val>
                                            <p:fltVal val="0"/>
                                          </p:val>
                                        </p:tav>
                                        <p:tav tm="100000">
                                          <p:val>
                                            <p:strVal val="#ppt_w"/>
                                          </p:val>
                                        </p:tav>
                                      </p:tavLst>
                                    </p:anim>
                                    <p:anim calcmode="lin" valueType="num">
                                      <p:cBhvr>
                                        <p:cTn id="8" dur="500" fill="hold"/>
                                        <p:tgtEl>
                                          <p:spTgt spid="179220"/>
                                        </p:tgtEl>
                                        <p:attrNameLst>
                                          <p:attrName>ppt_h</p:attrName>
                                        </p:attrNameLst>
                                      </p:cBhvr>
                                      <p:tavLst>
                                        <p:tav tm="0">
                                          <p:val>
                                            <p:fltVal val="0"/>
                                          </p:val>
                                        </p:tav>
                                        <p:tav tm="100000">
                                          <p:val>
                                            <p:strVal val="#ppt_h"/>
                                          </p:val>
                                        </p:tav>
                                      </p:tavLst>
                                    </p:anim>
                                    <p:animEffect transition="in" filter="fade">
                                      <p:cBhvr>
                                        <p:cTn id="9" dur="500"/>
                                        <p:tgtEl>
                                          <p:spTgt spid="1792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9230"/>
                                        </p:tgtEl>
                                        <p:attrNameLst>
                                          <p:attrName>style.visibility</p:attrName>
                                        </p:attrNameLst>
                                      </p:cBhvr>
                                      <p:to>
                                        <p:strVal val="visible"/>
                                      </p:to>
                                    </p:set>
                                    <p:anim calcmode="lin" valueType="num">
                                      <p:cBhvr>
                                        <p:cTn id="14" dur="500" fill="hold"/>
                                        <p:tgtEl>
                                          <p:spTgt spid="179230"/>
                                        </p:tgtEl>
                                        <p:attrNameLst>
                                          <p:attrName>ppt_w</p:attrName>
                                        </p:attrNameLst>
                                      </p:cBhvr>
                                      <p:tavLst>
                                        <p:tav tm="0">
                                          <p:val>
                                            <p:fltVal val="0"/>
                                          </p:val>
                                        </p:tav>
                                        <p:tav tm="100000">
                                          <p:val>
                                            <p:strVal val="#ppt_w"/>
                                          </p:val>
                                        </p:tav>
                                      </p:tavLst>
                                    </p:anim>
                                    <p:anim calcmode="lin" valueType="num">
                                      <p:cBhvr>
                                        <p:cTn id="15" dur="500" fill="hold"/>
                                        <p:tgtEl>
                                          <p:spTgt spid="179230"/>
                                        </p:tgtEl>
                                        <p:attrNameLst>
                                          <p:attrName>ppt_h</p:attrName>
                                        </p:attrNameLst>
                                      </p:cBhvr>
                                      <p:tavLst>
                                        <p:tav tm="0">
                                          <p:val>
                                            <p:fltVal val="0"/>
                                          </p:val>
                                        </p:tav>
                                        <p:tav tm="100000">
                                          <p:val>
                                            <p:strVal val="#ppt_h"/>
                                          </p:val>
                                        </p:tav>
                                      </p:tavLst>
                                    </p:anim>
                                    <p:animEffect transition="in" filter="fade">
                                      <p:cBhvr>
                                        <p:cTn id="16" dur="500"/>
                                        <p:tgtEl>
                                          <p:spTgt spid="1792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79231"/>
                                        </p:tgtEl>
                                        <p:attrNameLst>
                                          <p:attrName>style.visibility</p:attrName>
                                        </p:attrNameLst>
                                      </p:cBhvr>
                                      <p:to>
                                        <p:strVal val="visible"/>
                                      </p:to>
                                    </p:set>
                                    <p:anim calcmode="lin" valueType="num">
                                      <p:cBhvr>
                                        <p:cTn id="21" dur="500" fill="hold"/>
                                        <p:tgtEl>
                                          <p:spTgt spid="179231"/>
                                        </p:tgtEl>
                                        <p:attrNameLst>
                                          <p:attrName>ppt_w</p:attrName>
                                        </p:attrNameLst>
                                      </p:cBhvr>
                                      <p:tavLst>
                                        <p:tav tm="0">
                                          <p:val>
                                            <p:fltVal val="0"/>
                                          </p:val>
                                        </p:tav>
                                        <p:tav tm="100000">
                                          <p:val>
                                            <p:strVal val="#ppt_w"/>
                                          </p:val>
                                        </p:tav>
                                      </p:tavLst>
                                    </p:anim>
                                    <p:anim calcmode="lin" valueType="num">
                                      <p:cBhvr>
                                        <p:cTn id="22" dur="500" fill="hold"/>
                                        <p:tgtEl>
                                          <p:spTgt spid="179231"/>
                                        </p:tgtEl>
                                        <p:attrNameLst>
                                          <p:attrName>ppt_h</p:attrName>
                                        </p:attrNameLst>
                                      </p:cBhvr>
                                      <p:tavLst>
                                        <p:tav tm="0">
                                          <p:val>
                                            <p:fltVal val="0"/>
                                          </p:val>
                                        </p:tav>
                                        <p:tav tm="100000">
                                          <p:val>
                                            <p:strVal val="#ppt_h"/>
                                          </p:val>
                                        </p:tav>
                                      </p:tavLst>
                                    </p:anim>
                                    <p:animEffect transition="in" filter="fade">
                                      <p:cBhvr>
                                        <p:cTn id="23" dur="500"/>
                                        <p:tgtEl>
                                          <p:spTgt spid="1792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79232"/>
                                        </p:tgtEl>
                                        <p:attrNameLst>
                                          <p:attrName>style.visibility</p:attrName>
                                        </p:attrNameLst>
                                      </p:cBhvr>
                                      <p:to>
                                        <p:strVal val="visible"/>
                                      </p:to>
                                    </p:set>
                                    <p:anim calcmode="lin" valueType="num">
                                      <p:cBhvr>
                                        <p:cTn id="28" dur="500" fill="hold"/>
                                        <p:tgtEl>
                                          <p:spTgt spid="179232"/>
                                        </p:tgtEl>
                                        <p:attrNameLst>
                                          <p:attrName>ppt_w</p:attrName>
                                        </p:attrNameLst>
                                      </p:cBhvr>
                                      <p:tavLst>
                                        <p:tav tm="0">
                                          <p:val>
                                            <p:fltVal val="0"/>
                                          </p:val>
                                        </p:tav>
                                        <p:tav tm="100000">
                                          <p:val>
                                            <p:strVal val="#ppt_w"/>
                                          </p:val>
                                        </p:tav>
                                      </p:tavLst>
                                    </p:anim>
                                    <p:anim calcmode="lin" valueType="num">
                                      <p:cBhvr>
                                        <p:cTn id="29" dur="500" fill="hold"/>
                                        <p:tgtEl>
                                          <p:spTgt spid="179232"/>
                                        </p:tgtEl>
                                        <p:attrNameLst>
                                          <p:attrName>ppt_h</p:attrName>
                                        </p:attrNameLst>
                                      </p:cBhvr>
                                      <p:tavLst>
                                        <p:tav tm="0">
                                          <p:val>
                                            <p:fltVal val="0"/>
                                          </p:val>
                                        </p:tav>
                                        <p:tav tm="100000">
                                          <p:val>
                                            <p:strVal val="#ppt_h"/>
                                          </p:val>
                                        </p:tav>
                                      </p:tavLst>
                                    </p:anim>
                                    <p:animEffect transition="in" filter="fade">
                                      <p:cBhvr>
                                        <p:cTn id="30" dur="500"/>
                                        <p:tgtEl>
                                          <p:spTgt spid="17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x-none" altLang="x-none"/>
          </a:p>
        </p:txBody>
      </p:sp>
      <p:sp>
        <p:nvSpPr>
          <p:cNvPr id="21507" name="Rectangle 3"/>
          <p:cNvSpPr>
            <a:spLocks noGrp="1" noChangeArrowheads="1"/>
          </p:cNvSpPr>
          <p:nvPr>
            <p:ph type="body" idx="1"/>
          </p:nvPr>
        </p:nvSpPr>
        <p:spPr/>
        <p:txBody>
          <a:bodyPr/>
          <a:lstStyle/>
          <a:p>
            <a:endParaRPr lang="x-none" altLang="x-none"/>
          </a:p>
        </p:txBody>
      </p:sp>
      <p:pic>
        <p:nvPicPr>
          <p:cNvPr id="21508" name="Picture 5" descr="20407"/>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31" name="AutoShape 7"/>
          <p:cNvSpPr>
            <a:spLocks noChangeArrowheads="1"/>
          </p:cNvSpPr>
          <p:nvPr/>
        </p:nvSpPr>
        <p:spPr bwMode="auto">
          <a:xfrm>
            <a:off x="2362200" y="5638800"/>
            <a:ext cx="6858000" cy="990600"/>
          </a:xfrm>
          <a:prstGeom prst="wedgeRectCallout">
            <a:avLst>
              <a:gd name="adj1" fmla="val 44097"/>
              <a:gd name="adj2" fmla="val -32628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20000"/>
              </a:spcBef>
              <a:buClr>
                <a:schemeClr val="accent1"/>
              </a:buClr>
              <a:buFont typeface="Arial" charset="0"/>
              <a:buNone/>
            </a:pPr>
            <a:r>
              <a:rPr kumimoji="1" lang="en-US" altLang="x-none" sz="3200" b="0" dirty="0"/>
              <a:t>In the Pacific, </a:t>
            </a:r>
            <a:r>
              <a:rPr kumimoji="1" lang="en-US" altLang="x-none" sz="3200" u="sng" dirty="0">
                <a:solidFill>
                  <a:srgbClr val="FF0000"/>
                </a:solidFill>
              </a:rPr>
              <a:t>U.S. victory at Midway </a:t>
            </a:r>
            <a:r>
              <a:rPr kumimoji="1" lang="en-US" altLang="x-none" sz="3200" b="0" dirty="0"/>
              <a:t>(1942) gave the </a:t>
            </a:r>
            <a:r>
              <a:rPr kumimoji="1" lang="en-US" altLang="x-none" sz="3200" dirty="0">
                <a:solidFill>
                  <a:srgbClr val="FF0000"/>
                </a:solidFill>
              </a:rPr>
              <a:t>Allies naval supremacy</a:t>
            </a:r>
          </a:p>
        </p:txBody>
      </p:sp>
      <p:sp>
        <p:nvSpPr>
          <p:cNvPr id="231432" name="AutoShape 8"/>
          <p:cNvSpPr>
            <a:spLocks noChangeArrowheads="1"/>
          </p:cNvSpPr>
          <p:nvPr/>
        </p:nvSpPr>
        <p:spPr bwMode="auto">
          <a:xfrm>
            <a:off x="1752600" y="76200"/>
            <a:ext cx="8686800" cy="1447800"/>
          </a:xfrm>
          <a:prstGeom prst="wedgeRectCallout">
            <a:avLst>
              <a:gd name="adj1" fmla="val -28986"/>
              <a:gd name="adj2" fmla="val 21589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buFont typeface="Arial" charset="0"/>
              <a:buNone/>
            </a:pPr>
            <a:r>
              <a:rPr kumimoji="1" lang="en-US" altLang="x-none" sz="3600" b="0" dirty="0"/>
              <a:t>Next,</a:t>
            </a:r>
            <a:r>
              <a:rPr kumimoji="1" lang="en-US" altLang="x-none" sz="3600" b="0" i="1" dirty="0"/>
              <a:t> “</a:t>
            </a:r>
            <a:r>
              <a:rPr kumimoji="1" lang="en-US" altLang="x-none" sz="3600" u="sng" dirty="0">
                <a:solidFill>
                  <a:srgbClr val="FF0000"/>
                </a:solidFill>
              </a:rPr>
              <a:t>Island-hopping</a:t>
            </a:r>
            <a:r>
              <a:rPr kumimoji="1" lang="en-US" altLang="x-none" sz="3600" b="0" dirty="0"/>
              <a:t>” allowed the Allies to </a:t>
            </a:r>
            <a:r>
              <a:rPr kumimoji="1" lang="en-US" altLang="x-none" sz="3600" dirty="0">
                <a:solidFill>
                  <a:srgbClr val="FF0000"/>
                </a:solidFill>
              </a:rPr>
              <a:t>win strategic islands without investing precious time, resources, &amp; American lives</a:t>
            </a:r>
            <a:endParaRPr lang="en-US" altLang="x-none" sz="3600" dirty="0">
              <a:solidFill>
                <a:srgbClr val="FF0000"/>
              </a:solidFill>
            </a:endParaRPr>
          </a:p>
        </p:txBody>
      </p:sp>
    </p:spTree>
    <p:extLst>
      <p:ext uri="{BB962C8B-B14F-4D97-AF65-F5344CB8AC3E}">
        <p14:creationId xmlns:p14="http://schemas.microsoft.com/office/powerpoint/2010/main" val="74575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1431"/>
                                        </p:tgtEl>
                                        <p:attrNameLst>
                                          <p:attrName>style.visibility</p:attrName>
                                        </p:attrNameLst>
                                      </p:cBhvr>
                                      <p:to>
                                        <p:strVal val="visible"/>
                                      </p:to>
                                    </p:set>
                                    <p:anim calcmode="lin" valueType="num">
                                      <p:cBhvr>
                                        <p:cTn id="7" dur="500" fill="hold"/>
                                        <p:tgtEl>
                                          <p:spTgt spid="231431"/>
                                        </p:tgtEl>
                                        <p:attrNameLst>
                                          <p:attrName>ppt_w</p:attrName>
                                        </p:attrNameLst>
                                      </p:cBhvr>
                                      <p:tavLst>
                                        <p:tav tm="0">
                                          <p:val>
                                            <p:fltVal val="0"/>
                                          </p:val>
                                        </p:tav>
                                        <p:tav tm="100000">
                                          <p:val>
                                            <p:strVal val="#ppt_w"/>
                                          </p:val>
                                        </p:tav>
                                      </p:tavLst>
                                    </p:anim>
                                    <p:anim calcmode="lin" valueType="num">
                                      <p:cBhvr>
                                        <p:cTn id="8" dur="500" fill="hold"/>
                                        <p:tgtEl>
                                          <p:spTgt spid="231431"/>
                                        </p:tgtEl>
                                        <p:attrNameLst>
                                          <p:attrName>ppt_h</p:attrName>
                                        </p:attrNameLst>
                                      </p:cBhvr>
                                      <p:tavLst>
                                        <p:tav tm="0">
                                          <p:val>
                                            <p:fltVal val="0"/>
                                          </p:val>
                                        </p:tav>
                                        <p:tav tm="100000">
                                          <p:val>
                                            <p:strVal val="#ppt_h"/>
                                          </p:val>
                                        </p:tav>
                                      </p:tavLst>
                                    </p:anim>
                                    <p:animEffect transition="in" filter="fade">
                                      <p:cBhvr>
                                        <p:cTn id="9" dur="500"/>
                                        <p:tgtEl>
                                          <p:spTgt spid="2314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31431"/>
                                        </p:tgtEl>
                                        <p:attrNameLst>
                                          <p:attrName>ppt_w</p:attrName>
                                        </p:attrNameLst>
                                      </p:cBhvr>
                                      <p:tavLst>
                                        <p:tav tm="0">
                                          <p:val>
                                            <p:strVal val="ppt_w"/>
                                          </p:val>
                                        </p:tav>
                                        <p:tav tm="100000">
                                          <p:val>
                                            <p:fltVal val="0"/>
                                          </p:val>
                                        </p:tav>
                                      </p:tavLst>
                                    </p:anim>
                                    <p:anim calcmode="lin" valueType="num">
                                      <p:cBhvr>
                                        <p:cTn id="14" dur="500"/>
                                        <p:tgtEl>
                                          <p:spTgt spid="231431"/>
                                        </p:tgtEl>
                                        <p:attrNameLst>
                                          <p:attrName>ppt_h</p:attrName>
                                        </p:attrNameLst>
                                      </p:cBhvr>
                                      <p:tavLst>
                                        <p:tav tm="0">
                                          <p:val>
                                            <p:strVal val="ppt_h"/>
                                          </p:val>
                                        </p:tav>
                                        <p:tav tm="100000">
                                          <p:val>
                                            <p:fltVal val="0"/>
                                          </p:val>
                                        </p:tav>
                                      </p:tavLst>
                                    </p:anim>
                                    <p:animEffect transition="out" filter="fade">
                                      <p:cBhvr>
                                        <p:cTn id="15" dur="500"/>
                                        <p:tgtEl>
                                          <p:spTgt spid="231431"/>
                                        </p:tgtEl>
                                      </p:cBhvr>
                                    </p:animEffect>
                                    <p:set>
                                      <p:cBhvr>
                                        <p:cTn id="16" dur="1" fill="hold">
                                          <p:stCondLst>
                                            <p:cond delay="499"/>
                                          </p:stCondLst>
                                        </p:cTn>
                                        <p:tgtEl>
                                          <p:spTgt spid="231431"/>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31432"/>
                                        </p:tgtEl>
                                        <p:attrNameLst>
                                          <p:attrName>style.visibility</p:attrName>
                                        </p:attrNameLst>
                                      </p:cBhvr>
                                      <p:to>
                                        <p:strVal val="visible"/>
                                      </p:to>
                                    </p:set>
                                    <p:anim calcmode="lin" valueType="num">
                                      <p:cBhvr>
                                        <p:cTn id="19" dur="500" fill="hold"/>
                                        <p:tgtEl>
                                          <p:spTgt spid="231432"/>
                                        </p:tgtEl>
                                        <p:attrNameLst>
                                          <p:attrName>ppt_w</p:attrName>
                                        </p:attrNameLst>
                                      </p:cBhvr>
                                      <p:tavLst>
                                        <p:tav tm="0">
                                          <p:val>
                                            <p:fltVal val="0"/>
                                          </p:val>
                                        </p:tav>
                                        <p:tav tm="100000">
                                          <p:val>
                                            <p:strVal val="#ppt_w"/>
                                          </p:val>
                                        </p:tav>
                                      </p:tavLst>
                                    </p:anim>
                                    <p:anim calcmode="lin" valueType="num">
                                      <p:cBhvr>
                                        <p:cTn id="20" dur="500" fill="hold"/>
                                        <p:tgtEl>
                                          <p:spTgt spid="231432"/>
                                        </p:tgtEl>
                                        <p:attrNameLst>
                                          <p:attrName>ppt_h</p:attrName>
                                        </p:attrNameLst>
                                      </p:cBhvr>
                                      <p:tavLst>
                                        <p:tav tm="0">
                                          <p:val>
                                            <p:fltVal val="0"/>
                                          </p:val>
                                        </p:tav>
                                        <p:tav tm="100000">
                                          <p:val>
                                            <p:strVal val="#ppt_h"/>
                                          </p:val>
                                        </p:tav>
                                      </p:tavLst>
                                    </p:anim>
                                    <p:animEffect transition="in" filter="fade">
                                      <p:cBhvr>
                                        <p:cTn id="21" dur="500"/>
                                        <p:tgtEl>
                                          <p:spTgt spid="23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1" grpId="0" animBg="1"/>
      <p:bldP spid="231431" grpId="1" animBg="1"/>
      <p:bldP spid="2314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x-none" altLang="x-none"/>
          </a:p>
        </p:txBody>
      </p:sp>
      <p:sp>
        <p:nvSpPr>
          <p:cNvPr id="22531" name="Rectangle 3"/>
          <p:cNvSpPr>
            <a:spLocks noGrp="1" noChangeArrowheads="1"/>
          </p:cNvSpPr>
          <p:nvPr>
            <p:ph type="body" idx="1"/>
          </p:nvPr>
        </p:nvSpPr>
        <p:spPr/>
        <p:txBody>
          <a:bodyPr/>
          <a:lstStyle/>
          <a:p>
            <a:endParaRPr lang="x-none" altLang="x-none"/>
          </a:p>
        </p:txBody>
      </p:sp>
      <p:pic>
        <p:nvPicPr>
          <p:cNvPr id="22532" name="Picture 4" descr="20407"/>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5"/>
          <p:cNvSpPr>
            <a:spLocks noChangeArrowheads="1"/>
          </p:cNvSpPr>
          <p:nvPr/>
        </p:nvSpPr>
        <p:spPr bwMode="auto">
          <a:xfrm>
            <a:off x="2057400" y="5791200"/>
            <a:ext cx="8229600" cy="990600"/>
          </a:xfrm>
          <a:prstGeom prst="wedgeRectCallout">
            <a:avLst>
              <a:gd name="adj1" fmla="val -6750"/>
              <a:gd name="adj2" fmla="val -4968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20000"/>
              </a:spcBef>
              <a:buFont typeface="Arial" charset="0"/>
              <a:buNone/>
            </a:pPr>
            <a:r>
              <a:rPr kumimoji="1" lang="en-US" altLang="x-none" sz="3600" b="0"/>
              <a:t>The Japanese refused to play according to the Geneva Convention “rules” of war</a:t>
            </a:r>
            <a:endParaRPr lang="en-US" altLang="x-none" sz="3600" b="0"/>
          </a:p>
        </p:txBody>
      </p:sp>
      <p:pic>
        <p:nvPicPr>
          <p:cNvPr id="232454" name="Picture 6" descr="Image:LeonardGSiffl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3997325" cy="5610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2455" name="Picture 7" descr="bayonet1"/>
          <p:cNvPicPr>
            <a:picLocks noChangeAspect="1" noChangeArrowheads="1"/>
          </p:cNvPicPr>
          <p:nvPr/>
        </p:nvPicPr>
        <p:blipFill>
          <a:blip r:embed="rId4">
            <a:extLst>
              <a:ext uri="{28A0092B-C50C-407E-A947-70E740481C1C}">
                <a14:useLocalDpi xmlns:a14="http://schemas.microsoft.com/office/drawing/2010/main" val="0"/>
              </a:ext>
            </a:extLst>
          </a:blip>
          <a:srcRect l="9230"/>
          <a:stretch>
            <a:fillRect/>
          </a:stretch>
        </p:blipFill>
        <p:spPr bwMode="auto">
          <a:xfrm>
            <a:off x="5638800" y="1068389"/>
            <a:ext cx="5029200" cy="4022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19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2454"/>
                                        </p:tgtEl>
                                        <p:attrNameLst>
                                          <p:attrName>style.visibility</p:attrName>
                                        </p:attrNameLst>
                                      </p:cBhvr>
                                      <p:to>
                                        <p:strVal val="visible"/>
                                      </p:to>
                                    </p:set>
                                    <p:anim calcmode="lin" valueType="num">
                                      <p:cBhvr>
                                        <p:cTn id="7" dur="500" fill="hold"/>
                                        <p:tgtEl>
                                          <p:spTgt spid="232454"/>
                                        </p:tgtEl>
                                        <p:attrNameLst>
                                          <p:attrName>ppt_w</p:attrName>
                                        </p:attrNameLst>
                                      </p:cBhvr>
                                      <p:tavLst>
                                        <p:tav tm="0">
                                          <p:val>
                                            <p:fltVal val="0"/>
                                          </p:val>
                                        </p:tav>
                                        <p:tav tm="100000">
                                          <p:val>
                                            <p:strVal val="#ppt_w"/>
                                          </p:val>
                                        </p:tav>
                                      </p:tavLst>
                                    </p:anim>
                                    <p:anim calcmode="lin" valueType="num">
                                      <p:cBhvr>
                                        <p:cTn id="8" dur="500" fill="hold"/>
                                        <p:tgtEl>
                                          <p:spTgt spid="232454"/>
                                        </p:tgtEl>
                                        <p:attrNameLst>
                                          <p:attrName>ppt_h</p:attrName>
                                        </p:attrNameLst>
                                      </p:cBhvr>
                                      <p:tavLst>
                                        <p:tav tm="0">
                                          <p:val>
                                            <p:fltVal val="0"/>
                                          </p:val>
                                        </p:tav>
                                        <p:tav tm="100000">
                                          <p:val>
                                            <p:strVal val="#ppt_h"/>
                                          </p:val>
                                        </p:tav>
                                      </p:tavLst>
                                    </p:anim>
                                    <p:animEffect transition="in" filter="fade">
                                      <p:cBhvr>
                                        <p:cTn id="9" dur="500"/>
                                        <p:tgtEl>
                                          <p:spTgt spid="23245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32455"/>
                                        </p:tgtEl>
                                        <p:attrNameLst>
                                          <p:attrName>style.visibility</p:attrName>
                                        </p:attrNameLst>
                                      </p:cBhvr>
                                      <p:to>
                                        <p:strVal val="visible"/>
                                      </p:to>
                                    </p:set>
                                    <p:anim calcmode="lin" valueType="num">
                                      <p:cBhvr>
                                        <p:cTn id="13" dur="500" fill="hold"/>
                                        <p:tgtEl>
                                          <p:spTgt spid="232455"/>
                                        </p:tgtEl>
                                        <p:attrNameLst>
                                          <p:attrName>ppt_w</p:attrName>
                                        </p:attrNameLst>
                                      </p:cBhvr>
                                      <p:tavLst>
                                        <p:tav tm="0">
                                          <p:val>
                                            <p:fltVal val="0"/>
                                          </p:val>
                                        </p:tav>
                                        <p:tav tm="100000">
                                          <p:val>
                                            <p:strVal val="#ppt_w"/>
                                          </p:val>
                                        </p:tav>
                                      </p:tavLst>
                                    </p:anim>
                                    <p:anim calcmode="lin" valueType="num">
                                      <p:cBhvr>
                                        <p:cTn id="14" dur="500" fill="hold"/>
                                        <p:tgtEl>
                                          <p:spTgt spid="232455"/>
                                        </p:tgtEl>
                                        <p:attrNameLst>
                                          <p:attrName>ppt_h</p:attrName>
                                        </p:attrNameLst>
                                      </p:cBhvr>
                                      <p:tavLst>
                                        <p:tav tm="0">
                                          <p:val>
                                            <p:fltVal val="0"/>
                                          </p:val>
                                        </p:tav>
                                        <p:tav tm="100000">
                                          <p:val>
                                            <p:strVal val="#ppt_h"/>
                                          </p:val>
                                        </p:tav>
                                      </p:tavLst>
                                    </p:anim>
                                    <p:animEffect transition="in" filter="fade">
                                      <p:cBhvr>
                                        <p:cTn id="15" dur="500"/>
                                        <p:tgtEl>
                                          <p:spTgt spid="23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x-none" altLang="x-none"/>
          </a:p>
        </p:txBody>
      </p:sp>
      <p:sp>
        <p:nvSpPr>
          <p:cNvPr id="23555" name="Rectangle 3"/>
          <p:cNvSpPr>
            <a:spLocks noGrp="1" noChangeArrowheads="1"/>
          </p:cNvSpPr>
          <p:nvPr>
            <p:ph type="body" idx="1"/>
          </p:nvPr>
        </p:nvSpPr>
        <p:spPr/>
        <p:txBody>
          <a:bodyPr/>
          <a:lstStyle/>
          <a:p>
            <a:endParaRPr lang="x-none" altLang="x-none"/>
          </a:p>
        </p:txBody>
      </p:sp>
      <p:pic>
        <p:nvPicPr>
          <p:cNvPr id="23556" name="Picture 4" descr="20407"/>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8" name="AutoShape 6"/>
          <p:cNvSpPr>
            <a:spLocks noChangeArrowheads="1"/>
          </p:cNvSpPr>
          <p:nvPr/>
        </p:nvSpPr>
        <p:spPr bwMode="auto">
          <a:xfrm>
            <a:off x="1600200" y="5791200"/>
            <a:ext cx="8991600" cy="990600"/>
          </a:xfrm>
          <a:prstGeom prst="wedgeRectCallout">
            <a:avLst>
              <a:gd name="adj1" fmla="val -10273"/>
              <a:gd name="adj2" fmla="val -32035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spcBef>
                <a:spcPct val="20000"/>
              </a:spcBef>
              <a:buClr>
                <a:schemeClr val="accent1"/>
              </a:buClr>
              <a:buFont typeface="Arial" charset="0"/>
              <a:buNone/>
            </a:pPr>
            <a:r>
              <a:rPr kumimoji="1" lang="en-US" altLang="x-none" sz="3500" b="0"/>
              <a:t>Victories at Saipan in 1944 &amp; Iwo Jima &amp; Okinawa in 1945 allowed for bombings on Japan</a:t>
            </a:r>
          </a:p>
        </p:txBody>
      </p:sp>
      <p:pic>
        <p:nvPicPr>
          <p:cNvPr id="233480" name="Picture 8" descr="iwo%20jima%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914650"/>
            <a:ext cx="5295900" cy="3943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81" name="Picture 9" descr="tokyo_194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6934200" cy="5481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3482" name="AutoShape 10"/>
          <p:cNvSpPr>
            <a:spLocks noChangeArrowheads="1"/>
          </p:cNvSpPr>
          <p:nvPr/>
        </p:nvSpPr>
        <p:spPr bwMode="auto">
          <a:xfrm>
            <a:off x="1752600" y="228600"/>
            <a:ext cx="8763000" cy="990600"/>
          </a:xfrm>
          <a:prstGeom prst="wedgeRectCallout">
            <a:avLst>
              <a:gd name="adj1" fmla="val -5579"/>
              <a:gd name="adj2" fmla="val 123880"/>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lnSpc>
                <a:spcPct val="80000"/>
              </a:lnSpc>
            </a:pPr>
            <a:r>
              <a:rPr kumimoji="1" lang="en-US" altLang="x-none" sz="3600" b="0"/>
              <a:t>The German surrender in May 1945, allowed the U.S. to turn its full attention towards Japan</a:t>
            </a:r>
          </a:p>
        </p:txBody>
      </p:sp>
    </p:spTree>
    <p:extLst>
      <p:ext uri="{BB962C8B-B14F-4D97-AF65-F5344CB8AC3E}">
        <p14:creationId xmlns:p14="http://schemas.microsoft.com/office/powerpoint/2010/main" val="166766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233478"/>
                                        </p:tgtEl>
                                        <p:attrNameLst>
                                          <p:attrName>style.visibility</p:attrName>
                                        </p:attrNameLst>
                                      </p:cBhvr>
                                      <p:to>
                                        <p:strVal val="visible"/>
                                      </p:to>
                                    </p:set>
                                    <p:anim calcmode="lin" valueType="num">
                                      <p:cBhvr>
                                        <p:cTn id="7" dur="500" fill="hold"/>
                                        <p:tgtEl>
                                          <p:spTgt spid="233478"/>
                                        </p:tgtEl>
                                        <p:attrNameLst>
                                          <p:attrName>ppt_w</p:attrName>
                                        </p:attrNameLst>
                                      </p:cBhvr>
                                      <p:tavLst>
                                        <p:tav tm="0">
                                          <p:val>
                                            <p:fltVal val="0"/>
                                          </p:val>
                                        </p:tav>
                                        <p:tav tm="100000">
                                          <p:val>
                                            <p:strVal val="#ppt_w"/>
                                          </p:val>
                                        </p:tav>
                                      </p:tavLst>
                                    </p:anim>
                                    <p:anim calcmode="lin" valueType="num">
                                      <p:cBhvr>
                                        <p:cTn id="8" dur="500" fill="hold"/>
                                        <p:tgtEl>
                                          <p:spTgt spid="233478"/>
                                        </p:tgtEl>
                                        <p:attrNameLst>
                                          <p:attrName>ppt_h</p:attrName>
                                        </p:attrNameLst>
                                      </p:cBhvr>
                                      <p:tavLst>
                                        <p:tav tm="0">
                                          <p:val>
                                            <p:fltVal val="0"/>
                                          </p:val>
                                        </p:tav>
                                        <p:tav tm="100000">
                                          <p:val>
                                            <p:strVal val="#ppt_h"/>
                                          </p:val>
                                        </p:tav>
                                      </p:tavLst>
                                    </p:anim>
                                    <p:animEffect transition="in" filter="fade">
                                      <p:cBhvr>
                                        <p:cTn id="9" dur="500"/>
                                        <p:tgtEl>
                                          <p:spTgt spid="2334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0" nodeType="clickEffect">
                                  <p:stCondLst>
                                    <p:cond delay="0"/>
                                  </p:stCondLst>
                                  <p:childTnLst>
                                    <p:anim calcmode="lin" valueType="num">
                                      <p:cBhvr>
                                        <p:cTn id="13" dur="500"/>
                                        <p:tgtEl>
                                          <p:spTgt spid="233478"/>
                                        </p:tgtEl>
                                        <p:attrNameLst>
                                          <p:attrName>ppt_w</p:attrName>
                                        </p:attrNameLst>
                                      </p:cBhvr>
                                      <p:tavLst>
                                        <p:tav tm="0">
                                          <p:val>
                                            <p:strVal val="ppt_w"/>
                                          </p:val>
                                        </p:tav>
                                        <p:tav tm="100000">
                                          <p:val>
                                            <p:fltVal val="0"/>
                                          </p:val>
                                        </p:tav>
                                      </p:tavLst>
                                    </p:anim>
                                    <p:anim calcmode="lin" valueType="num">
                                      <p:cBhvr>
                                        <p:cTn id="14" dur="500"/>
                                        <p:tgtEl>
                                          <p:spTgt spid="233478"/>
                                        </p:tgtEl>
                                        <p:attrNameLst>
                                          <p:attrName>ppt_h</p:attrName>
                                        </p:attrNameLst>
                                      </p:cBhvr>
                                      <p:tavLst>
                                        <p:tav tm="0">
                                          <p:val>
                                            <p:strVal val="ppt_h"/>
                                          </p:val>
                                        </p:tav>
                                        <p:tav tm="100000">
                                          <p:val>
                                            <p:fltVal val="0"/>
                                          </p:val>
                                        </p:tav>
                                      </p:tavLst>
                                    </p:anim>
                                    <p:animEffect transition="out" filter="fade">
                                      <p:cBhvr>
                                        <p:cTn id="15" dur="500"/>
                                        <p:tgtEl>
                                          <p:spTgt spid="233478"/>
                                        </p:tgtEl>
                                      </p:cBhvr>
                                    </p:animEffect>
                                    <p:set>
                                      <p:cBhvr>
                                        <p:cTn id="16" dur="1" fill="hold">
                                          <p:stCondLst>
                                            <p:cond delay="499"/>
                                          </p:stCondLst>
                                        </p:cTn>
                                        <p:tgtEl>
                                          <p:spTgt spid="23347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33480"/>
                                        </p:tgtEl>
                                        <p:attrNameLst>
                                          <p:attrName>style.visibility</p:attrName>
                                        </p:attrNameLst>
                                      </p:cBhvr>
                                      <p:to>
                                        <p:strVal val="visible"/>
                                      </p:to>
                                    </p:set>
                                    <p:anim calcmode="lin" valueType="num">
                                      <p:cBhvr>
                                        <p:cTn id="21" dur="500" fill="hold"/>
                                        <p:tgtEl>
                                          <p:spTgt spid="233480"/>
                                        </p:tgtEl>
                                        <p:attrNameLst>
                                          <p:attrName>ppt_w</p:attrName>
                                        </p:attrNameLst>
                                      </p:cBhvr>
                                      <p:tavLst>
                                        <p:tav tm="0">
                                          <p:val>
                                            <p:fltVal val="0"/>
                                          </p:val>
                                        </p:tav>
                                        <p:tav tm="100000">
                                          <p:val>
                                            <p:strVal val="#ppt_w"/>
                                          </p:val>
                                        </p:tav>
                                      </p:tavLst>
                                    </p:anim>
                                    <p:anim calcmode="lin" valueType="num">
                                      <p:cBhvr>
                                        <p:cTn id="22" dur="500" fill="hold"/>
                                        <p:tgtEl>
                                          <p:spTgt spid="233480"/>
                                        </p:tgtEl>
                                        <p:attrNameLst>
                                          <p:attrName>ppt_h</p:attrName>
                                        </p:attrNameLst>
                                      </p:cBhvr>
                                      <p:tavLst>
                                        <p:tav tm="0">
                                          <p:val>
                                            <p:fltVal val="0"/>
                                          </p:val>
                                        </p:tav>
                                        <p:tav tm="100000">
                                          <p:val>
                                            <p:strVal val="#ppt_h"/>
                                          </p:val>
                                        </p:tav>
                                      </p:tavLst>
                                    </p:anim>
                                    <p:animEffect transition="in" filter="fade">
                                      <p:cBhvr>
                                        <p:cTn id="23" dur="500"/>
                                        <p:tgtEl>
                                          <p:spTgt spid="2334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33481"/>
                                        </p:tgtEl>
                                        <p:attrNameLst>
                                          <p:attrName>style.visibility</p:attrName>
                                        </p:attrNameLst>
                                      </p:cBhvr>
                                      <p:to>
                                        <p:strVal val="visible"/>
                                      </p:to>
                                    </p:set>
                                    <p:anim calcmode="lin" valueType="num">
                                      <p:cBhvr>
                                        <p:cTn id="28" dur="500" fill="hold"/>
                                        <p:tgtEl>
                                          <p:spTgt spid="233481"/>
                                        </p:tgtEl>
                                        <p:attrNameLst>
                                          <p:attrName>ppt_w</p:attrName>
                                        </p:attrNameLst>
                                      </p:cBhvr>
                                      <p:tavLst>
                                        <p:tav tm="0">
                                          <p:val>
                                            <p:fltVal val="0"/>
                                          </p:val>
                                        </p:tav>
                                        <p:tav tm="100000">
                                          <p:val>
                                            <p:strVal val="#ppt_w"/>
                                          </p:val>
                                        </p:tav>
                                      </p:tavLst>
                                    </p:anim>
                                    <p:anim calcmode="lin" valueType="num">
                                      <p:cBhvr>
                                        <p:cTn id="29" dur="500" fill="hold"/>
                                        <p:tgtEl>
                                          <p:spTgt spid="233481"/>
                                        </p:tgtEl>
                                        <p:attrNameLst>
                                          <p:attrName>ppt_h</p:attrName>
                                        </p:attrNameLst>
                                      </p:cBhvr>
                                      <p:tavLst>
                                        <p:tav tm="0">
                                          <p:val>
                                            <p:fltVal val="0"/>
                                          </p:val>
                                        </p:tav>
                                        <p:tav tm="100000">
                                          <p:val>
                                            <p:strVal val="#ppt_h"/>
                                          </p:val>
                                        </p:tav>
                                      </p:tavLst>
                                    </p:anim>
                                    <p:animEffect transition="in" filter="fade">
                                      <p:cBhvr>
                                        <p:cTn id="30" dur="500"/>
                                        <p:tgtEl>
                                          <p:spTgt spid="2334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0" fill="hold" nodeType="clickEffect">
                                  <p:stCondLst>
                                    <p:cond delay="0"/>
                                  </p:stCondLst>
                                  <p:childTnLst>
                                    <p:anim calcmode="lin" valueType="num">
                                      <p:cBhvr>
                                        <p:cTn id="34" dur="500"/>
                                        <p:tgtEl>
                                          <p:spTgt spid="233480"/>
                                        </p:tgtEl>
                                        <p:attrNameLst>
                                          <p:attrName>ppt_w</p:attrName>
                                        </p:attrNameLst>
                                      </p:cBhvr>
                                      <p:tavLst>
                                        <p:tav tm="0">
                                          <p:val>
                                            <p:strVal val="ppt_w"/>
                                          </p:val>
                                        </p:tav>
                                        <p:tav tm="100000">
                                          <p:val>
                                            <p:fltVal val="0"/>
                                          </p:val>
                                        </p:tav>
                                      </p:tavLst>
                                    </p:anim>
                                    <p:anim calcmode="lin" valueType="num">
                                      <p:cBhvr>
                                        <p:cTn id="35" dur="500"/>
                                        <p:tgtEl>
                                          <p:spTgt spid="233480"/>
                                        </p:tgtEl>
                                        <p:attrNameLst>
                                          <p:attrName>ppt_h</p:attrName>
                                        </p:attrNameLst>
                                      </p:cBhvr>
                                      <p:tavLst>
                                        <p:tav tm="0">
                                          <p:val>
                                            <p:strVal val="ppt_h"/>
                                          </p:val>
                                        </p:tav>
                                        <p:tav tm="100000">
                                          <p:val>
                                            <p:fltVal val="0"/>
                                          </p:val>
                                        </p:tav>
                                      </p:tavLst>
                                    </p:anim>
                                    <p:animEffect transition="out" filter="fade">
                                      <p:cBhvr>
                                        <p:cTn id="36" dur="500"/>
                                        <p:tgtEl>
                                          <p:spTgt spid="233480"/>
                                        </p:tgtEl>
                                      </p:cBhvr>
                                    </p:animEffect>
                                    <p:set>
                                      <p:cBhvr>
                                        <p:cTn id="37" dur="1" fill="hold">
                                          <p:stCondLst>
                                            <p:cond delay="499"/>
                                          </p:stCondLst>
                                        </p:cTn>
                                        <p:tgtEl>
                                          <p:spTgt spid="233480"/>
                                        </p:tgtEl>
                                        <p:attrNameLst>
                                          <p:attrName>style.visibility</p:attrName>
                                        </p:attrNameLst>
                                      </p:cBhvr>
                                      <p:to>
                                        <p:strVal val="hidden"/>
                                      </p:to>
                                    </p:set>
                                  </p:childTnLst>
                                </p:cTn>
                              </p:par>
                              <p:par>
                                <p:cTn id="38" presetID="53" presetClass="exit" presetSubtype="0" fill="hold" nodeType="withEffect">
                                  <p:stCondLst>
                                    <p:cond delay="0"/>
                                  </p:stCondLst>
                                  <p:childTnLst>
                                    <p:anim calcmode="lin" valueType="num">
                                      <p:cBhvr>
                                        <p:cTn id="39" dur="500"/>
                                        <p:tgtEl>
                                          <p:spTgt spid="233481"/>
                                        </p:tgtEl>
                                        <p:attrNameLst>
                                          <p:attrName>ppt_w</p:attrName>
                                        </p:attrNameLst>
                                      </p:cBhvr>
                                      <p:tavLst>
                                        <p:tav tm="0">
                                          <p:val>
                                            <p:strVal val="ppt_w"/>
                                          </p:val>
                                        </p:tav>
                                        <p:tav tm="100000">
                                          <p:val>
                                            <p:fltVal val="0"/>
                                          </p:val>
                                        </p:tav>
                                      </p:tavLst>
                                    </p:anim>
                                    <p:anim calcmode="lin" valueType="num">
                                      <p:cBhvr>
                                        <p:cTn id="40" dur="500"/>
                                        <p:tgtEl>
                                          <p:spTgt spid="233481"/>
                                        </p:tgtEl>
                                        <p:attrNameLst>
                                          <p:attrName>ppt_h</p:attrName>
                                        </p:attrNameLst>
                                      </p:cBhvr>
                                      <p:tavLst>
                                        <p:tav tm="0">
                                          <p:val>
                                            <p:strVal val="ppt_h"/>
                                          </p:val>
                                        </p:tav>
                                        <p:tav tm="100000">
                                          <p:val>
                                            <p:fltVal val="0"/>
                                          </p:val>
                                        </p:tav>
                                      </p:tavLst>
                                    </p:anim>
                                    <p:animEffect transition="out" filter="fade">
                                      <p:cBhvr>
                                        <p:cTn id="41" dur="500"/>
                                        <p:tgtEl>
                                          <p:spTgt spid="233481"/>
                                        </p:tgtEl>
                                      </p:cBhvr>
                                    </p:animEffect>
                                    <p:set>
                                      <p:cBhvr>
                                        <p:cTn id="42" dur="1" fill="hold">
                                          <p:stCondLst>
                                            <p:cond delay="499"/>
                                          </p:stCondLst>
                                        </p:cTn>
                                        <p:tgtEl>
                                          <p:spTgt spid="233481"/>
                                        </p:tgtEl>
                                        <p:attrNameLst>
                                          <p:attrName>style.visibility</p:attrName>
                                        </p:attrNameLst>
                                      </p:cBhvr>
                                      <p:to>
                                        <p:strVal val="hidden"/>
                                      </p:to>
                                    </p:set>
                                  </p:childTnLst>
                                </p:cTn>
                              </p:par>
                              <p:par>
                                <p:cTn id="43" presetID="53" presetClass="entr" presetSubtype="0" fill="hold" grpId="0" nodeType="withEffect">
                                  <p:stCondLst>
                                    <p:cond delay="0"/>
                                  </p:stCondLst>
                                  <p:childTnLst>
                                    <p:set>
                                      <p:cBhvr>
                                        <p:cTn id="44" dur="1" fill="hold">
                                          <p:stCondLst>
                                            <p:cond delay="0"/>
                                          </p:stCondLst>
                                        </p:cTn>
                                        <p:tgtEl>
                                          <p:spTgt spid="233482"/>
                                        </p:tgtEl>
                                        <p:attrNameLst>
                                          <p:attrName>style.visibility</p:attrName>
                                        </p:attrNameLst>
                                      </p:cBhvr>
                                      <p:to>
                                        <p:strVal val="visible"/>
                                      </p:to>
                                    </p:set>
                                    <p:anim calcmode="lin" valueType="num">
                                      <p:cBhvr>
                                        <p:cTn id="45" dur="500" fill="hold"/>
                                        <p:tgtEl>
                                          <p:spTgt spid="233482"/>
                                        </p:tgtEl>
                                        <p:attrNameLst>
                                          <p:attrName>ppt_w</p:attrName>
                                        </p:attrNameLst>
                                      </p:cBhvr>
                                      <p:tavLst>
                                        <p:tav tm="0">
                                          <p:val>
                                            <p:fltVal val="0"/>
                                          </p:val>
                                        </p:tav>
                                        <p:tav tm="100000">
                                          <p:val>
                                            <p:strVal val="#ppt_w"/>
                                          </p:val>
                                        </p:tav>
                                      </p:tavLst>
                                    </p:anim>
                                    <p:anim calcmode="lin" valueType="num">
                                      <p:cBhvr>
                                        <p:cTn id="46" dur="500" fill="hold"/>
                                        <p:tgtEl>
                                          <p:spTgt spid="233482"/>
                                        </p:tgtEl>
                                        <p:attrNameLst>
                                          <p:attrName>ppt_h</p:attrName>
                                        </p:attrNameLst>
                                      </p:cBhvr>
                                      <p:tavLst>
                                        <p:tav tm="0">
                                          <p:val>
                                            <p:fltVal val="0"/>
                                          </p:val>
                                        </p:tav>
                                        <p:tav tm="100000">
                                          <p:val>
                                            <p:strVal val="#ppt_h"/>
                                          </p:val>
                                        </p:tav>
                                      </p:tavLst>
                                    </p:anim>
                                    <p:animEffect transition="in" filter="fade">
                                      <p:cBhvr>
                                        <p:cTn id="47" dur="500"/>
                                        <p:tgtEl>
                                          <p:spTgt spid="233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animBg="1"/>
      <p:bldP spid="233478" grpId="1" animBg="1"/>
      <p:bldP spid="23348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9144000" cy="609600"/>
          </a:xfrm>
        </p:spPr>
        <p:txBody>
          <a:bodyPr>
            <a:normAutofit fontScale="90000"/>
          </a:bodyPr>
          <a:lstStyle/>
          <a:p>
            <a:r>
              <a:rPr lang="en-US" altLang="x-none" b="1" dirty="0">
                <a:solidFill>
                  <a:srgbClr val="FFFF00"/>
                </a:solidFill>
              </a:rPr>
              <a:t>The Decision to Drop the A-Bomb</a:t>
            </a:r>
          </a:p>
        </p:txBody>
      </p:sp>
      <p:sp>
        <p:nvSpPr>
          <p:cNvPr id="24579" name="Rectangle 3"/>
          <p:cNvSpPr>
            <a:spLocks noGrp="1" noChangeArrowheads="1"/>
          </p:cNvSpPr>
          <p:nvPr>
            <p:ph type="body" idx="1"/>
          </p:nvPr>
        </p:nvSpPr>
        <p:spPr>
          <a:xfrm>
            <a:off x="1524000" y="838200"/>
            <a:ext cx="9144000" cy="6096000"/>
          </a:xfrm>
          <a:noFill/>
        </p:spPr>
        <p:txBody>
          <a:bodyPr/>
          <a:lstStyle/>
          <a:p>
            <a:pPr>
              <a:lnSpc>
                <a:spcPct val="95000"/>
              </a:lnSpc>
              <a:spcBef>
                <a:spcPct val="10000"/>
              </a:spcBef>
              <a:buClr>
                <a:srgbClr val="FFFF00"/>
              </a:buClr>
            </a:pPr>
            <a:r>
              <a:rPr lang="en-US" altLang="x-none" dirty="0">
                <a:solidFill>
                  <a:schemeClr val="bg1"/>
                </a:solidFill>
              </a:rPr>
              <a:t>With no definitive end it sight, how would the Allies defeat Japan?</a:t>
            </a:r>
          </a:p>
          <a:p>
            <a:pPr lvl="1">
              <a:lnSpc>
                <a:spcPct val="95000"/>
              </a:lnSpc>
              <a:spcBef>
                <a:spcPct val="10000"/>
              </a:spcBef>
              <a:buClr>
                <a:srgbClr val="FFFF00"/>
              </a:buClr>
            </a:pPr>
            <a:r>
              <a:rPr lang="en-US" altLang="x-none" dirty="0">
                <a:solidFill>
                  <a:schemeClr val="bg1"/>
                </a:solidFill>
              </a:rPr>
              <a:t>The U.S. military favored a full-scale invasion of Tokyo by 1946</a:t>
            </a:r>
          </a:p>
          <a:p>
            <a:pPr lvl="1">
              <a:lnSpc>
                <a:spcPct val="95000"/>
              </a:lnSpc>
              <a:spcBef>
                <a:spcPct val="10000"/>
              </a:spcBef>
              <a:buClr>
                <a:srgbClr val="FFFF00"/>
              </a:buClr>
            </a:pPr>
            <a:r>
              <a:rPr lang="en-US" altLang="x-none" dirty="0">
                <a:solidFill>
                  <a:schemeClr val="bg1"/>
                </a:solidFill>
              </a:rPr>
              <a:t>The Japanese refused to surrender &amp; were arming civilians for an Allied invasion </a:t>
            </a:r>
          </a:p>
          <a:p>
            <a:pPr lvl="1">
              <a:lnSpc>
                <a:spcPct val="95000"/>
              </a:lnSpc>
              <a:spcBef>
                <a:spcPct val="10000"/>
              </a:spcBef>
              <a:buClr>
                <a:srgbClr val="FFFF00"/>
              </a:buClr>
            </a:pPr>
            <a:r>
              <a:rPr lang="en-US" altLang="x-none" dirty="0">
                <a:solidFill>
                  <a:schemeClr val="bg1"/>
                </a:solidFill>
              </a:rPr>
              <a:t>At the </a:t>
            </a:r>
            <a:r>
              <a:rPr lang="en-US" altLang="x-none" b="1" u="sng" dirty="0">
                <a:solidFill>
                  <a:srgbClr val="FFFF00"/>
                </a:solidFill>
              </a:rPr>
              <a:t>Potsdam Conference</a:t>
            </a:r>
            <a:r>
              <a:rPr lang="en-US" altLang="x-none" dirty="0">
                <a:solidFill>
                  <a:schemeClr val="bg1"/>
                </a:solidFill>
              </a:rPr>
              <a:t> in July 1945, </a:t>
            </a:r>
            <a:r>
              <a:rPr lang="en-US" altLang="x-none" b="1" dirty="0">
                <a:solidFill>
                  <a:srgbClr val="FFFF00"/>
                </a:solidFill>
              </a:rPr>
              <a:t>Truman gave the order to use the atomic bomb</a:t>
            </a:r>
          </a:p>
        </p:txBody>
      </p:sp>
    </p:spTree>
    <p:extLst>
      <p:ext uri="{BB962C8B-B14F-4D97-AF65-F5344CB8AC3E}">
        <p14:creationId xmlns:p14="http://schemas.microsoft.com/office/powerpoint/2010/main" val="163214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67000" y="0"/>
            <a:ext cx="7772400" cy="914400"/>
          </a:xfrm>
        </p:spPr>
        <p:txBody>
          <a:bodyPr/>
          <a:lstStyle/>
          <a:p>
            <a:r>
              <a:rPr lang="en-US" altLang="x-none" sz="4000" dirty="0">
                <a:solidFill>
                  <a:srgbClr val="FFFF00"/>
                </a:solidFill>
              </a:rPr>
              <a:t>Triumph &amp; Tragedy in the Pacific</a:t>
            </a:r>
          </a:p>
        </p:txBody>
      </p:sp>
      <p:sp>
        <p:nvSpPr>
          <p:cNvPr id="28675" name="Rectangle 3"/>
          <p:cNvSpPr>
            <a:spLocks noGrp="1" noChangeArrowheads="1"/>
          </p:cNvSpPr>
          <p:nvPr>
            <p:ph type="body" idx="1"/>
          </p:nvPr>
        </p:nvSpPr>
        <p:spPr>
          <a:xfrm>
            <a:off x="2438400" y="838200"/>
            <a:ext cx="8229600" cy="6019800"/>
          </a:xfrm>
        </p:spPr>
        <p:txBody>
          <a:bodyPr/>
          <a:lstStyle/>
          <a:p>
            <a:pPr>
              <a:lnSpc>
                <a:spcPct val="90000"/>
              </a:lnSpc>
              <a:spcBef>
                <a:spcPct val="15000"/>
              </a:spcBef>
            </a:pPr>
            <a:r>
              <a:rPr lang="en-US" altLang="x-none">
                <a:solidFill>
                  <a:schemeClr val="bg1"/>
                </a:solidFill>
              </a:rPr>
              <a:t>In August 1945, the USA forced Japan to surrender by dropping   2 atomic bombs </a:t>
            </a:r>
          </a:p>
          <a:p>
            <a:pPr>
              <a:lnSpc>
                <a:spcPct val="90000"/>
              </a:lnSpc>
              <a:spcBef>
                <a:spcPct val="15000"/>
              </a:spcBef>
            </a:pPr>
            <a:r>
              <a:rPr lang="en-US" altLang="x-none" dirty="0">
                <a:solidFill>
                  <a:schemeClr val="bg1"/>
                </a:solidFill>
              </a:rPr>
              <a:t>Effect of the atomic bomb:</a:t>
            </a:r>
          </a:p>
          <a:p>
            <a:pPr lvl="1">
              <a:lnSpc>
                <a:spcPct val="90000"/>
              </a:lnSpc>
              <a:spcBef>
                <a:spcPct val="15000"/>
              </a:spcBef>
            </a:pPr>
            <a:r>
              <a:rPr lang="en-US" altLang="x-none" dirty="0">
                <a:solidFill>
                  <a:schemeClr val="bg1"/>
                </a:solidFill>
              </a:rPr>
              <a:t>Saved hundreds of thousands of American (&amp; Japanese) lives</a:t>
            </a:r>
          </a:p>
          <a:p>
            <a:pPr lvl="1">
              <a:lnSpc>
                <a:spcPct val="90000"/>
              </a:lnSpc>
              <a:spcBef>
                <a:spcPct val="15000"/>
              </a:spcBef>
            </a:pPr>
            <a:r>
              <a:rPr lang="en-US" altLang="x-none" dirty="0">
                <a:solidFill>
                  <a:schemeClr val="bg1"/>
                </a:solidFill>
              </a:rPr>
              <a:t>Revenge for Pearl Harbor </a:t>
            </a:r>
          </a:p>
          <a:p>
            <a:pPr lvl="1">
              <a:lnSpc>
                <a:spcPct val="90000"/>
              </a:lnSpc>
              <a:spcBef>
                <a:spcPct val="15000"/>
              </a:spcBef>
            </a:pPr>
            <a:r>
              <a:rPr lang="en-US" altLang="x-none" dirty="0">
                <a:solidFill>
                  <a:schemeClr val="bg1"/>
                </a:solidFill>
              </a:rPr>
              <a:t>Showed the USSR that the USA had the ultimate weapon (began the</a:t>
            </a:r>
            <a:r>
              <a:rPr lang="en-US" altLang="x-none" sz="3500" dirty="0">
                <a:solidFill>
                  <a:schemeClr val="bg1"/>
                </a:solidFill>
              </a:rPr>
              <a:t> </a:t>
            </a:r>
            <a:r>
              <a:rPr lang="en-US" altLang="x-none" dirty="0">
                <a:solidFill>
                  <a:schemeClr val="bg1"/>
                </a:solidFill>
              </a:rPr>
              <a:t>Cold</a:t>
            </a:r>
            <a:r>
              <a:rPr lang="en-US" altLang="x-none" sz="3500" dirty="0">
                <a:solidFill>
                  <a:schemeClr val="bg1"/>
                </a:solidFill>
              </a:rPr>
              <a:t> </a:t>
            </a:r>
            <a:r>
              <a:rPr lang="en-US" altLang="x-none" dirty="0">
                <a:solidFill>
                  <a:schemeClr val="bg1"/>
                </a:solidFill>
              </a:rPr>
              <a:t>War</a:t>
            </a:r>
            <a:r>
              <a:rPr lang="en-US" altLang="x-none" sz="3500" dirty="0">
                <a:solidFill>
                  <a:schemeClr val="bg1"/>
                </a:solidFill>
              </a:rPr>
              <a:t> </a:t>
            </a:r>
            <a:r>
              <a:rPr lang="en-US" altLang="x-none" dirty="0">
                <a:solidFill>
                  <a:schemeClr val="bg1"/>
                </a:solidFill>
              </a:rPr>
              <a:t>nuclear</a:t>
            </a:r>
            <a:r>
              <a:rPr lang="en-US" altLang="x-none" sz="3500" dirty="0">
                <a:solidFill>
                  <a:schemeClr val="bg1"/>
                </a:solidFill>
              </a:rPr>
              <a:t> </a:t>
            </a:r>
            <a:r>
              <a:rPr lang="en-US" altLang="x-none" dirty="0">
                <a:solidFill>
                  <a:schemeClr val="bg1"/>
                </a:solidFill>
              </a:rPr>
              <a:t>arms</a:t>
            </a:r>
            <a:r>
              <a:rPr lang="en-US" altLang="x-none" sz="3500" dirty="0">
                <a:solidFill>
                  <a:schemeClr val="bg1"/>
                </a:solidFill>
              </a:rPr>
              <a:t> </a:t>
            </a:r>
            <a:r>
              <a:rPr lang="en-US" altLang="x-none" dirty="0">
                <a:solidFill>
                  <a:schemeClr val="bg1"/>
                </a:solidFill>
              </a:rPr>
              <a:t>race)</a:t>
            </a:r>
          </a:p>
        </p:txBody>
      </p:sp>
    </p:spTree>
    <p:extLst>
      <p:ext uri="{BB962C8B-B14F-4D97-AF65-F5344CB8AC3E}">
        <p14:creationId xmlns:p14="http://schemas.microsoft.com/office/powerpoint/2010/main" val="34053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x-none" altLang="x-none"/>
          </a:p>
        </p:txBody>
      </p:sp>
      <p:sp>
        <p:nvSpPr>
          <p:cNvPr id="29699" name="Rectangle 3"/>
          <p:cNvSpPr>
            <a:spLocks noGrp="1" noChangeArrowheads="1"/>
          </p:cNvSpPr>
          <p:nvPr>
            <p:ph type="body" idx="1"/>
          </p:nvPr>
        </p:nvSpPr>
        <p:spPr/>
        <p:txBody>
          <a:bodyPr/>
          <a:lstStyle/>
          <a:p>
            <a:endParaRPr lang="x-none" altLang="x-none"/>
          </a:p>
        </p:txBody>
      </p:sp>
      <p:pic>
        <p:nvPicPr>
          <p:cNvPr id="29700" name="Picture 4" descr="Image:Japan map hiroshima nagasaki.png"/>
          <p:cNvPicPr>
            <a:picLocks noChangeAspect="1" noChangeArrowheads="1"/>
          </p:cNvPicPr>
          <p:nvPr/>
        </p:nvPicPr>
        <p:blipFill>
          <a:blip r:embed="rId2">
            <a:extLst>
              <a:ext uri="{28A0092B-C50C-407E-A947-70E740481C1C}">
                <a14:useLocalDpi xmlns:a14="http://schemas.microsoft.com/office/drawing/2010/main" val="0"/>
              </a:ext>
            </a:extLst>
          </a:blip>
          <a:srcRect b="22000"/>
          <a:stretch>
            <a:fillRect/>
          </a:stretch>
        </p:blipFill>
        <p:spPr bwMode="auto">
          <a:xfrm>
            <a:off x="2438400" y="188914"/>
            <a:ext cx="7239000" cy="66690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0165" name="Picture 5" descr="Image:Hiroshima aftermath.jpg"/>
          <p:cNvPicPr>
            <a:picLocks noChangeAspect="1" noChangeArrowheads="1"/>
          </p:cNvPicPr>
          <p:nvPr/>
        </p:nvPicPr>
        <p:blipFill>
          <a:blip r:embed="rId3">
            <a:extLst>
              <a:ext uri="{28A0092B-C50C-407E-A947-70E740481C1C}">
                <a14:useLocalDpi xmlns:a14="http://schemas.microsoft.com/office/drawing/2010/main" val="0"/>
              </a:ext>
            </a:extLst>
          </a:blip>
          <a:srcRect r="5833"/>
          <a:stretch>
            <a:fillRect/>
          </a:stretch>
        </p:blipFill>
        <p:spPr bwMode="auto">
          <a:xfrm>
            <a:off x="1524000" y="990600"/>
            <a:ext cx="9144000" cy="586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0166" name="Text Box 6"/>
          <p:cNvSpPr txBox="1">
            <a:spLocks noChangeArrowheads="1"/>
          </p:cNvSpPr>
          <p:nvPr/>
        </p:nvSpPr>
        <p:spPr bwMode="auto">
          <a:xfrm>
            <a:off x="4648200" y="304800"/>
            <a:ext cx="3048000" cy="800100"/>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spcBef>
                <a:spcPct val="50000"/>
              </a:spcBef>
            </a:pPr>
            <a:r>
              <a:rPr lang="en-US" altLang="x-none" sz="4400" b="0"/>
              <a:t>Hiroshima</a:t>
            </a:r>
          </a:p>
        </p:txBody>
      </p:sp>
      <p:pic>
        <p:nvPicPr>
          <p:cNvPr id="220167" name="Picture 7" descr="Image:Gisei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1447801"/>
            <a:ext cx="4017963" cy="4772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0168" name="Picture 8" descr="Image:Victim of Atomic Bomb 00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808164"/>
            <a:ext cx="5715000" cy="43338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0169" name="Picture 9" descr="Image:Nagasaki temple destroyed.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t="8475"/>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70" name="Text Box 10"/>
          <p:cNvSpPr txBox="1">
            <a:spLocks noChangeArrowheads="1"/>
          </p:cNvSpPr>
          <p:nvPr/>
        </p:nvSpPr>
        <p:spPr bwMode="auto">
          <a:xfrm>
            <a:off x="4800600" y="152400"/>
            <a:ext cx="3048000" cy="800100"/>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b="1">
                <a:solidFill>
                  <a:schemeClr val="tx1"/>
                </a:solidFill>
                <a:latin typeface="Times New Roman" charset="0"/>
              </a:defRPr>
            </a:lvl1pPr>
            <a:lvl2pPr marL="742950" indent="-285750">
              <a:defRPr b="1">
                <a:solidFill>
                  <a:schemeClr val="tx1"/>
                </a:solidFill>
                <a:latin typeface="Times New Roman" charset="0"/>
              </a:defRPr>
            </a:lvl2pPr>
            <a:lvl3pPr marL="1143000" indent="-228600">
              <a:defRPr b="1">
                <a:solidFill>
                  <a:schemeClr val="tx1"/>
                </a:solidFill>
                <a:latin typeface="Times New Roman" charset="0"/>
              </a:defRPr>
            </a:lvl3pPr>
            <a:lvl4pPr marL="1600200" indent="-228600">
              <a:defRPr b="1">
                <a:solidFill>
                  <a:schemeClr val="tx1"/>
                </a:solidFill>
                <a:latin typeface="Times New Roman" charset="0"/>
              </a:defRPr>
            </a:lvl4pPr>
            <a:lvl5pPr marL="2057400" indent="-228600">
              <a:defRPr b="1">
                <a:solidFill>
                  <a:schemeClr val="tx1"/>
                </a:solidFill>
                <a:latin typeface="Times New Roman" charset="0"/>
              </a:defRPr>
            </a:lvl5pPr>
            <a:lvl6pPr marL="2514600" indent="-228600" eaLnBrk="0" fontAlgn="base" hangingPunct="0">
              <a:spcBef>
                <a:spcPct val="0"/>
              </a:spcBef>
              <a:spcAft>
                <a:spcPct val="0"/>
              </a:spcAft>
              <a:defRPr b="1">
                <a:solidFill>
                  <a:schemeClr val="tx1"/>
                </a:solidFill>
                <a:latin typeface="Times New Roman" charset="0"/>
              </a:defRPr>
            </a:lvl6pPr>
            <a:lvl7pPr marL="2971800" indent="-228600" eaLnBrk="0" fontAlgn="base" hangingPunct="0">
              <a:spcBef>
                <a:spcPct val="0"/>
              </a:spcBef>
              <a:spcAft>
                <a:spcPct val="0"/>
              </a:spcAft>
              <a:defRPr b="1">
                <a:solidFill>
                  <a:schemeClr val="tx1"/>
                </a:solidFill>
                <a:latin typeface="Times New Roman" charset="0"/>
              </a:defRPr>
            </a:lvl7pPr>
            <a:lvl8pPr marL="3429000" indent="-228600" eaLnBrk="0" fontAlgn="base" hangingPunct="0">
              <a:spcBef>
                <a:spcPct val="0"/>
              </a:spcBef>
              <a:spcAft>
                <a:spcPct val="0"/>
              </a:spcAft>
              <a:defRPr b="1">
                <a:solidFill>
                  <a:schemeClr val="tx1"/>
                </a:solidFill>
                <a:latin typeface="Times New Roman" charset="0"/>
              </a:defRPr>
            </a:lvl8pPr>
            <a:lvl9pPr marL="3886200" indent="-228600" eaLnBrk="0" fontAlgn="base" hangingPunct="0">
              <a:spcBef>
                <a:spcPct val="0"/>
              </a:spcBef>
              <a:spcAft>
                <a:spcPct val="0"/>
              </a:spcAft>
              <a:defRPr b="1">
                <a:solidFill>
                  <a:schemeClr val="tx1"/>
                </a:solidFill>
                <a:latin typeface="Times New Roman" charset="0"/>
              </a:defRPr>
            </a:lvl9pPr>
          </a:lstStyle>
          <a:p>
            <a:pPr algn="ctr">
              <a:spcBef>
                <a:spcPct val="50000"/>
              </a:spcBef>
            </a:pPr>
            <a:r>
              <a:rPr lang="en-US" altLang="x-none" sz="4400" b="0"/>
              <a:t>Nagasaki</a:t>
            </a:r>
          </a:p>
        </p:txBody>
      </p:sp>
    </p:spTree>
    <p:extLst>
      <p:ext uri="{BB962C8B-B14F-4D97-AF65-F5344CB8AC3E}">
        <p14:creationId xmlns:p14="http://schemas.microsoft.com/office/powerpoint/2010/main" val="36611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0165"/>
                                        </p:tgtEl>
                                        <p:attrNameLst>
                                          <p:attrName>style.visibility</p:attrName>
                                        </p:attrNameLst>
                                      </p:cBhvr>
                                      <p:to>
                                        <p:strVal val="visible"/>
                                      </p:to>
                                    </p:set>
                                    <p:anim calcmode="lin" valueType="num">
                                      <p:cBhvr>
                                        <p:cTn id="7" dur="500" fill="hold"/>
                                        <p:tgtEl>
                                          <p:spTgt spid="220165"/>
                                        </p:tgtEl>
                                        <p:attrNameLst>
                                          <p:attrName>ppt_w</p:attrName>
                                        </p:attrNameLst>
                                      </p:cBhvr>
                                      <p:tavLst>
                                        <p:tav tm="0">
                                          <p:val>
                                            <p:fltVal val="0"/>
                                          </p:val>
                                        </p:tav>
                                        <p:tav tm="100000">
                                          <p:val>
                                            <p:strVal val="#ppt_w"/>
                                          </p:val>
                                        </p:tav>
                                      </p:tavLst>
                                    </p:anim>
                                    <p:anim calcmode="lin" valueType="num">
                                      <p:cBhvr>
                                        <p:cTn id="8" dur="500" fill="hold"/>
                                        <p:tgtEl>
                                          <p:spTgt spid="220165"/>
                                        </p:tgtEl>
                                        <p:attrNameLst>
                                          <p:attrName>ppt_h</p:attrName>
                                        </p:attrNameLst>
                                      </p:cBhvr>
                                      <p:tavLst>
                                        <p:tav tm="0">
                                          <p:val>
                                            <p:fltVal val="0"/>
                                          </p:val>
                                        </p:tav>
                                        <p:tav tm="100000">
                                          <p:val>
                                            <p:strVal val="#ppt_h"/>
                                          </p:val>
                                        </p:tav>
                                      </p:tavLst>
                                    </p:anim>
                                    <p:animEffect transition="in" filter="fade">
                                      <p:cBhvr>
                                        <p:cTn id="9" dur="500"/>
                                        <p:tgtEl>
                                          <p:spTgt spid="22016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20166"/>
                                        </p:tgtEl>
                                        <p:attrNameLst>
                                          <p:attrName>style.visibility</p:attrName>
                                        </p:attrNameLst>
                                      </p:cBhvr>
                                      <p:to>
                                        <p:strVal val="visible"/>
                                      </p:to>
                                    </p:set>
                                    <p:anim calcmode="lin" valueType="num">
                                      <p:cBhvr>
                                        <p:cTn id="12" dur="500" fill="hold"/>
                                        <p:tgtEl>
                                          <p:spTgt spid="220166"/>
                                        </p:tgtEl>
                                        <p:attrNameLst>
                                          <p:attrName>ppt_w</p:attrName>
                                        </p:attrNameLst>
                                      </p:cBhvr>
                                      <p:tavLst>
                                        <p:tav tm="0">
                                          <p:val>
                                            <p:fltVal val="0"/>
                                          </p:val>
                                        </p:tav>
                                        <p:tav tm="100000">
                                          <p:val>
                                            <p:strVal val="#ppt_w"/>
                                          </p:val>
                                        </p:tav>
                                      </p:tavLst>
                                    </p:anim>
                                    <p:anim calcmode="lin" valueType="num">
                                      <p:cBhvr>
                                        <p:cTn id="13" dur="500" fill="hold"/>
                                        <p:tgtEl>
                                          <p:spTgt spid="220166"/>
                                        </p:tgtEl>
                                        <p:attrNameLst>
                                          <p:attrName>ppt_h</p:attrName>
                                        </p:attrNameLst>
                                      </p:cBhvr>
                                      <p:tavLst>
                                        <p:tav tm="0">
                                          <p:val>
                                            <p:fltVal val="0"/>
                                          </p:val>
                                        </p:tav>
                                        <p:tav tm="100000">
                                          <p:val>
                                            <p:strVal val="#ppt_h"/>
                                          </p:val>
                                        </p:tav>
                                      </p:tavLst>
                                    </p:anim>
                                    <p:animEffect transition="in" filter="fade">
                                      <p:cBhvr>
                                        <p:cTn id="14" dur="500"/>
                                        <p:tgtEl>
                                          <p:spTgt spid="2201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20167"/>
                                        </p:tgtEl>
                                        <p:attrNameLst>
                                          <p:attrName>style.visibility</p:attrName>
                                        </p:attrNameLst>
                                      </p:cBhvr>
                                      <p:to>
                                        <p:strVal val="visible"/>
                                      </p:to>
                                    </p:set>
                                    <p:anim calcmode="lin" valueType="num">
                                      <p:cBhvr>
                                        <p:cTn id="19" dur="500" fill="hold"/>
                                        <p:tgtEl>
                                          <p:spTgt spid="220167"/>
                                        </p:tgtEl>
                                        <p:attrNameLst>
                                          <p:attrName>ppt_w</p:attrName>
                                        </p:attrNameLst>
                                      </p:cBhvr>
                                      <p:tavLst>
                                        <p:tav tm="0">
                                          <p:val>
                                            <p:fltVal val="0"/>
                                          </p:val>
                                        </p:tav>
                                        <p:tav tm="100000">
                                          <p:val>
                                            <p:strVal val="#ppt_w"/>
                                          </p:val>
                                        </p:tav>
                                      </p:tavLst>
                                    </p:anim>
                                    <p:anim calcmode="lin" valueType="num">
                                      <p:cBhvr>
                                        <p:cTn id="20" dur="500" fill="hold"/>
                                        <p:tgtEl>
                                          <p:spTgt spid="220167"/>
                                        </p:tgtEl>
                                        <p:attrNameLst>
                                          <p:attrName>ppt_h</p:attrName>
                                        </p:attrNameLst>
                                      </p:cBhvr>
                                      <p:tavLst>
                                        <p:tav tm="0">
                                          <p:val>
                                            <p:fltVal val="0"/>
                                          </p:val>
                                        </p:tav>
                                        <p:tav tm="100000">
                                          <p:val>
                                            <p:strVal val="#ppt_h"/>
                                          </p:val>
                                        </p:tav>
                                      </p:tavLst>
                                    </p:anim>
                                    <p:animEffect transition="in" filter="fade">
                                      <p:cBhvr>
                                        <p:cTn id="21" dur="500"/>
                                        <p:tgtEl>
                                          <p:spTgt spid="220167"/>
                                        </p:tgtEl>
                                      </p:cBhvr>
                                    </p:animEffect>
                                  </p:childTnLst>
                                </p:cTn>
                              </p:par>
                              <p:par>
                                <p:cTn id="22" presetID="53" presetClass="entr" presetSubtype="0" fill="hold" nodeType="withEffect">
                                  <p:stCondLst>
                                    <p:cond delay="0"/>
                                  </p:stCondLst>
                                  <p:childTnLst>
                                    <p:set>
                                      <p:cBhvr>
                                        <p:cTn id="23" dur="1" fill="hold">
                                          <p:stCondLst>
                                            <p:cond delay="0"/>
                                          </p:stCondLst>
                                        </p:cTn>
                                        <p:tgtEl>
                                          <p:spTgt spid="220168"/>
                                        </p:tgtEl>
                                        <p:attrNameLst>
                                          <p:attrName>style.visibility</p:attrName>
                                        </p:attrNameLst>
                                      </p:cBhvr>
                                      <p:to>
                                        <p:strVal val="visible"/>
                                      </p:to>
                                    </p:set>
                                    <p:anim calcmode="lin" valueType="num">
                                      <p:cBhvr>
                                        <p:cTn id="24" dur="500" fill="hold"/>
                                        <p:tgtEl>
                                          <p:spTgt spid="220168"/>
                                        </p:tgtEl>
                                        <p:attrNameLst>
                                          <p:attrName>ppt_w</p:attrName>
                                        </p:attrNameLst>
                                      </p:cBhvr>
                                      <p:tavLst>
                                        <p:tav tm="0">
                                          <p:val>
                                            <p:fltVal val="0"/>
                                          </p:val>
                                        </p:tav>
                                        <p:tav tm="100000">
                                          <p:val>
                                            <p:strVal val="#ppt_w"/>
                                          </p:val>
                                        </p:tav>
                                      </p:tavLst>
                                    </p:anim>
                                    <p:anim calcmode="lin" valueType="num">
                                      <p:cBhvr>
                                        <p:cTn id="25" dur="500" fill="hold"/>
                                        <p:tgtEl>
                                          <p:spTgt spid="220168"/>
                                        </p:tgtEl>
                                        <p:attrNameLst>
                                          <p:attrName>ppt_h</p:attrName>
                                        </p:attrNameLst>
                                      </p:cBhvr>
                                      <p:tavLst>
                                        <p:tav tm="0">
                                          <p:val>
                                            <p:fltVal val="0"/>
                                          </p:val>
                                        </p:tav>
                                        <p:tav tm="100000">
                                          <p:val>
                                            <p:strVal val="#ppt_h"/>
                                          </p:val>
                                        </p:tav>
                                      </p:tavLst>
                                    </p:anim>
                                    <p:animEffect transition="in" filter="fade">
                                      <p:cBhvr>
                                        <p:cTn id="26" dur="500"/>
                                        <p:tgtEl>
                                          <p:spTgt spid="2201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20169"/>
                                        </p:tgtEl>
                                        <p:attrNameLst>
                                          <p:attrName>style.visibility</p:attrName>
                                        </p:attrNameLst>
                                      </p:cBhvr>
                                      <p:to>
                                        <p:strVal val="visible"/>
                                      </p:to>
                                    </p:set>
                                    <p:anim calcmode="lin" valueType="num">
                                      <p:cBhvr>
                                        <p:cTn id="31" dur="500" fill="hold"/>
                                        <p:tgtEl>
                                          <p:spTgt spid="220169"/>
                                        </p:tgtEl>
                                        <p:attrNameLst>
                                          <p:attrName>ppt_w</p:attrName>
                                        </p:attrNameLst>
                                      </p:cBhvr>
                                      <p:tavLst>
                                        <p:tav tm="0">
                                          <p:val>
                                            <p:fltVal val="0"/>
                                          </p:val>
                                        </p:tav>
                                        <p:tav tm="100000">
                                          <p:val>
                                            <p:strVal val="#ppt_w"/>
                                          </p:val>
                                        </p:tav>
                                      </p:tavLst>
                                    </p:anim>
                                    <p:anim calcmode="lin" valueType="num">
                                      <p:cBhvr>
                                        <p:cTn id="32" dur="500" fill="hold"/>
                                        <p:tgtEl>
                                          <p:spTgt spid="220169"/>
                                        </p:tgtEl>
                                        <p:attrNameLst>
                                          <p:attrName>ppt_h</p:attrName>
                                        </p:attrNameLst>
                                      </p:cBhvr>
                                      <p:tavLst>
                                        <p:tav tm="0">
                                          <p:val>
                                            <p:fltVal val="0"/>
                                          </p:val>
                                        </p:tav>
                                        <p:tav tm="100000">
                                          <p:val>
                                            <p:strVal val="#ppt_h"/>
                                          </p:val>
                                        </p:tav>
                                      </p:tavLst>
                                    </p:anim>
                                    <p:animEffect transition="in" filter="fade">
                                      <p:cBhvr>
                                        <p:cTn id="33" dur="500"/>
                                        <p:tgtEl>
                                          <p:spTgt spid="22016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20170"/>
                                        </p:tgtEl>
                                        <p:attrNameLst>
                                          <p:attrName>style.visibility</p:attrName>
                                        </p:attrNameLst>
                                      </p:cBhvr>
                                      <p:to>
                                        <p:strVal val="visible"/>
                                      </p:to>
                                    </p:set>
                                    <p:anim calcmode="lin" valueType="num">
                                      <p:cBhvr>
                                        <p:cTn id="36" dur="500" fill="hold"/>
                                        <p:tgtEl>
                                          <p:spTgt spid="220170"/>
                                        </p:tgtEl>
                                        <p:attrNameLst>
                                          <p:attrName>ppt_w</p:attrName>
                                        </p:attrNameLst>
                                      </p:cBhvr>
                                      <p:tavLst>
                                        <p:tav tm="0">
                                          <p:val>
                                            <p:fltVal val="0"/>
                                          </p:val>
                                        </p:tav>
                                        <p:tav tm="100000">
                                          <p:val>
                                            <p:strVal val="#ppt_w"/>
                                          </p:val>
                                        </p:tav>
                                      </p:tavLst>
                                    </p:anim>
                                    <p:anim calcmode="lin" valueType="num">
                                      <p:cBhvr>
                                        <p:cTn id="37" dur="500" fill="hold"/>
                                        <p:tgtEl>
                                          <p:spTgt spid="220170"/>
                                        </p:tgtEl>
                                        <p:attrNameLst>
                                          <p:attrName>ppt_h</p:attrName>
                                        </p:attrNameLst>
                                      </p:cBhvr>
                                      <p:tavLst>
                                        <p:tav tm="0">
                                          <p:val>
                                            <p:fltVal val="0"/>
                                          </p:val>
                                        </p:tav>
                                        <p:tav tm="100000">
                                          <p:val>
                                            <p:strVal val="#ppt_h"/>
                                          </p:val>
                                        </p:tav>
                                      </p:tavLst>
                                    </p:anim>
                                    <p:animEffect transition="in" filter="fade">
                                      <p:cBhvr>
                                        <p:cTn id="38" dur="500"/>
                                        <p:tgtEl>
                                          <p:spTgt spid="220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animBg="1"/>
      <p:bldP spid="2201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102508"/>
            <a:ext cx="9144000" cy="838200"/>
          </a:xfrm>
        </p:spPr>
        <p:style>
          <a:lnRef idx="2">
            <a:schemeClr val="dk1"/>
          </a:lnRef>
          <a:fillRef idx="1">
            <a:schemeClr val="lt1"/>
          </a:fillRef>
          <a:effectRef idx="0">
            <a:schemeClr val="dk1"/>
          </a:effectRef>
          <a:fontRef idx="minor">
            <a:schemeClr val="dk1"/>
          </a:fontRef>
        </p:style>
        <p:txBody>
          <a:bodyPr>
            <a:normAutofit fontScale="90000"/>
          </a:bodyPr>
          <a:lstStyle/>
          <a:p>
            <a:pPr marL="457200" indent="-457200">
              <a:buFont typeface="Arial" charset="0"/>
              <a:buChar char="•"/>
            </a:pPr>
            <a:r>
              <a:rPr lang="en-US" altLang="x-none" sz="2800" b="1" dirty="0">
                <a:solidFill>
                  <a:srgbClr val="FF0000"/>
                </a:solidFill>
              </a:rPr>
              <a:t>Did Japan stay isolated </a:t>
            </a:r>
            <a:r>
              <a:rPr lang="en-US" altLang="x-none" sz="2800" b="1">
                <a:solidFill>
                  <a:srgbClr val="FF0000"/>
                </a:solidFill>
              </a:rPr>
              <a:t>and neutral?</a:t>
            </a:r>
            <a:r>
              <a:rPr lang="en-US" altLang="x-none" sz="2800" b="1" dirty="0">
                <a:solidFill>
                  <a:srgbClr val="FF0000"/>
                </a:solidFill>
              </a:rPr>
              <a:t/>
            </a:r>
            <a:br>
              <a:rPr lang="en-US" altLang="x-none" sz="2800" b="1" dirty="0">
                <a:solidFill>
                  <a:srgbClr val="FF0000"/>
                </a:solidFill>
              </a:rPr>
            </a:br>
            <a:r>
              <a:rPr lang="en-US" altLang="x-none" sz="2800" b="1" dirty="0">
                <a:solidFill>
                  <a:srgbClr val="FF0000"/>
                </a:solidFill>
              </a:rPr>
              <a:t>Open your document packet to PAGE 1</a:t>
            </a:r>
          </a:p>
        </p:txBody>
      </p:sp>
      <p:sp>
        <p:nvSpPr>
          <p:cNvPr id="10243" name="Rectangle 3"/>
          <p:cNvSpPr>
            <a:spLocks noGrp="1" noChangeArrowheads="1"/>
          </p:cNvSpPr>
          <p:nvPr>
            <p:ph type="body" idx="1"/>
          </p:nvPr>
        </p:nvSpPr>
        <p:spPr>
          <a:xfrm>
            <a:off x="1524000" y="1143000"/>
            <a:ext cx="9144000" cy="3276600"/>
          </a:xfrm>
        </p:spPr>
        <p:txBody>
          <a:bodyPr/>
          <a:lstStyle/>
          <a:p>
            <a:pPr>
              <a:spcBef>
                <a:spcPct val="15000"/>
              </a:spcBef>
              <a:buClr>
                <a:srgbClr val="FFFF00"/>
              </a:buClr>
            </a:pPr>
            <a:r>
              <a:rPr lang="en-US" altLang="x-none" sz="2600" dirty="0">
                <a:solidFill>
                  <a:schemeClr val="bg1"/>
                </a:solidFill>
              </a:rPr>
              <a:t>International agreements did not last:</a:t>
            </a:r>
          </a:p>
          <a:p>
            <a:pPr lvl="1">
              <a:spcBef>
                <a:spcPct val="15000"/>
              </a:spcBef>
            </a:pPr>
            <a:r>
              <a:rPr lang="en-US" altLang="x-none" sz="2600" b="1" dirty="0">
                <a:solidFill>
                  <a:srgbClr val="FFFF00"/>
                </a:solidFill>
              </a:rPr>
              <a:t>Japan needed raw materials</a:t>
            </a:r>
            <a:r>
              <a:rPr lang="en-US" altLang="x-none" sz="2600" dirty="0">
                <a:solidFill>
                  <a:schemeClr val="bg1"/>
                </a:solidFill>
              </a:rPr>
              <a:t> to continue industrial expansion </a:t>
            </a:r>
          </a:p>
          <a:p>
            <a:pPr lvl="1">
              <a:spcBef>
                <a:spcPct val="15000"/>
              </a:spcBef>
            </a:pPr>
            <a:r>
              <a:rPr lang="en-US" altLang="x-none" sz="2600" dirty="0">
                <a:solidFill>
                  <a:schemeClr val="bg1"/>
                </a:solidFill>
              </a:rPr>
              <a:t>Japan began to create an Asian empire by </a:t>
            </a:r>
            <a:r>
              <a:rPr lang="en-US" altLang="x-none" sz="2600" b="1" dirty="0">
                <a:solidFill>
                  <a:srgbClr val="FFFF00"/>
                </a:solidFill>
              </a:rPr>
              <a:t>attacking Manchuria</a:t>
            </a:r>
            <a:r>
              <a:rPr lang="en-US" altLang="x-none" sz="2600" dirty="0">
                <a:solidFill>
                  <a:srgbClr val="FFFF00"/>
                </a:solidFill>
              </a:rPr>
              <a:t> (1931) &amp; </a:t>
            </a:r>
            <a:r>
              <a:rPr lang="en-US" altLang="x-none" sz="2600" b="1" dirty="0">
                <a:solidFill>
                  <a:srgbClr val="FFFF00"/>
                </a:solidFill>
              </a:rPr>
              <a:t>China</a:t>
            </a:r>
            <a:r>
              <a:rPr lang="en-US" altLang="x-none" sz="2600" dirty="0">
                <a:solidFill>
                  <a:srgbClr val="FFFF00"/>
                </a:solidFill>
              </a:rPr>
              <a:t> (1937)</a:t>
            </a:r>
          </a:p>
          <a:p>
            <a:pPr lvl="2">
              <a:spcBef>
                <a:spcPct val="15000"/>
              </a:spcBef>
            </a:pPr>
            <a:r>
              <a:rPr lang="en-US" altLang="x-none" sz="2600" dirty="0">
                <a:solidFill>
                  <a:schemeClr val="bg1"/>
                </a:solidFill>
              </a:rPr>
              <a:t>In both occasions, the League  of Nations reprimanded Japan but chose no punishment</a:t>
            </a:r>
          </a:p>
        </p:txBody>
      </p:sp>
      <p:pic>
        <p:nvPicPr>
          <p:cNvPr id="5" name="Picture 4" descr="Hideki_To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820" y="4205513"/>
            <a:ext cx="2026581" cy="259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Emperor_Hiroh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191178"/>
            <a:ext cx="2133600" cy="262327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560286" y="5662385"/>
            <a:ext cx="4953000" cy="1143000"/>
          </a:xfrm>
          <a:prstGeom prst="rect">
            <a:avLst/>
          </a:prstGeom>
          <a:solidFill>
            <a:srgbClr val="CCFFFF"/>
          </a:solid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a:lstStyle>
          <a:p>
            <a:pPr>
              <a:lnSpc>
                <a:spcPct val="80000"/>
              </a:lnSpc>
            </a:pPr>
            <a:r>
              <a:rPr lang="en-US" altLang="x-none" sz="2800" kern="0" dirty="0">
                <a:solidFill>
                  <a:schemeClr val="tx1"/>
                </a:solidFill>
              </a:rPr>
              <a:t>Totalitarian Regimes: </a:t>
            </a:r>
            <a:br>
              <a:rPr lang="en-US" altLang="x-none" sz="2800" kern="0" dirty="0">
                <a:solidFill>
                  <a:schemeClr val="tx1"/>
                </a:solidFill>
              </a:rPr>
            </a:br>
            <a:r>
              <a:rPr lang="en-US" altLang="x-none" sz="2400" b="1" kern="0" dirty="0">
                <a:solidFill>
                  <a:schemeClr val="tx1"/>
                </a:solidFill>
              </a:rPr>
              <a:t>Hideki </a:t>
            </a:r>
            <a:r>
              <a:rPr lang="en-US" altLang="x-none" sz="2400" b="1" kern="0" dirty="0" err="1">
                <a:solidFill>
                  <a:schemeClr val="tx1"/>
                </a:solidFill>
              </a:rPr>
              <a:t>Tojo</a:t>
            </a:r>
            <a:r>
              <a:rPr lang="en-US" altLang="x-none" sz="2400" b="1" kern="0" dirty="0">
                <a:solidFill>
                  <a:schemeClr val="tx1"/>
                </a:solidFill>
              </a:rPr>
              <a:t> &amp; Emperor Hirohito </a:t>
            </a:r>
            <a:endParaRPr lang="en-US" altLang="x-none" sz="2800" b="1" kern="0" dirty="0">
              <a:solidFill>
                <a:schemeClr val="tx1"/>
              </a:solidFill>
            </a:endParaRPr>
          </a:p>
        </p:txBody>
      </p:sp>
    </p:spTree>
    <p:extLst>
      <p:ext uri="{BB962C8B-B14F-4D97-AF65-F5344CB8AC3E}">
        <p14:creationId xmlns:p14="http://schemas.microsoft.com/office/powerpoint/2010/main" val="1556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endParaRPr lang="x-none" altLang="x-none"/>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l="32813" t="24460" r="32465" b="14627"/>
          <a:stretch>
            <a:fillRect/>
          </a:stretch>
        </p:blipFill>
        <p:spPr bwMode="auto">
          <a:xfrm>
            <a:off x="1524000" y="457200"/>
            <a:ext cx="4572000" cy="60150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l="34375" t="22917" r="33594" b="14627"/>
          <a:stretch>
            <a:fillRect/>
          </a:stretch>
        </p:blipFill>
        <p:spPr bwMode="auto">
          <a:xfrm>
            <a:off x="6346826" y="304800"/>
            <a:ext cx="4321175" cy="63198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0526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0"/>
            <a:ext cx="9144000" cy="1371600"/>
          </a:xfrm>
        </p:spPr>
        <p:txBody>
          <a:bodyPr/>
          <a:lstStyle/>
          <a:p>
            <a:pPr>
              <a:lnSpc>
                <a:spcPct val="80000"/>
              </a:lnSpc>
            </a:pPr>
            <a:r>
              <a:rPr lang="en-US" altLang="x-none">
                <a:solidFill>
                  <a:schemeClr val="tx1"/>
                </a:solidFill>
              </a:rPr>
              <a:t>WW2 Timeline </a:t>
            </a:r>
            <a:br>
              <a:rPr lang="en-US" altLang="x-none">
                <a:solidFill>
                  <a:schemeClr val="tx1"/>
                </a:solidFill>
              </a:rPr>
            </a:br>
            <a:r>
              <a:rPr lang="en-US" altLang="x-none">
                <a:solidFill>
                  <a:schemeClr val="tx1"/>
                </a:solidFill>
              </a:rPr>
              <a:t>(</a:t>
            </a:r>
            <a:r>
              <a:rPr lang="en-US" altLang="x-none">
                <a:solidFill>
                  <a:srgbClr val="0066FF"/>
                </a:solidFill>
              </a:rPr>
              <a:t>Allies</a:t>
            </a:r>
            <a:r>
              <a:rPr lang="en-US" altLang="x-none">
                <a:solidFill>
                  <a:schemeClr val="tx1"/>
                </a:solidFill>
              </a:rPr>
              <a:t>, Axis, </a:t>
            </a:r>
            <a:r>
              <a:rPr lang="en-US" altLang="x-none">
                <a:solidFill>
                  <a:srgbClr val="FF0000"/>
                </a:solidFill>
              </a:rPr>
              <a:t>USSR</a:t>
            </a:r>
            <a:r>
              <a:rPr lang="en-US" altLang="x-none">
                <a:solidFill>
                  <a:schemeClr val="tx1"/>
                </a:solidFill>
              </a:rPr>
              <a:t>)</a:t>
            </a:r>
          </a:p>
        </p:txBody>
      </p:sp>
      <p:pic>
        <p:nvPicPr>
          <p:cNvPr id="31747" name="Picture 6" descr="Ww2_allied_ax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9144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9" name="Picture 7" descr="WorldWarII-DeathsByCountry-Ba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94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3239"/>
                                        </p:tgtEl>
                                        <p:attrNameLst>
                                          <p:attrName>style.visibility</p:attrName>
                                        </p:attrNameLst>
                                      </p:cBhvr>
                                      <p:to>
                                        <p:strVal val="visible"/>
                                      </p:to>
                                    </p:set>
                                    <p:anim calcmode="lin" valueType="num">
                                      <p:cBhvr>
                                        <p:cTn id="7" dur="500" fill="hold"/>
                                        <p:tgtEl>
                                          <p:spTgt spid="223239"/>
                                        </p:tgtEl>
                                        <p:attrNameLst>
                                          <p:attrName>ppt_w</p:attrName>
                                        </p:attrNameLst>
                                      </p:cBhvr>
                                      <p:tavLst>
                                        <p:tav tm="0">
                                          <p:val>
                                            <p:fltVal val="0"/>
                                          </p:val>
                                        </p:tav>
                                        <p:tav tm="100000">
                                          <p:val>
                                            <p:strVal val="#ppt_w"/>
                                          </p:val>
                                        </p:tav>
                                      </p:tavLst>
                                    </p:anim>
                                    <p:anim calcmode="lin" valueType="num">
                                      <p:cBhvr>
                                        <p:cTn id="8" dur="500" fill="hold"/>
                                        <p:tgtEl>
                                          <p:spTgt spid="223239"/>
                                        </p:tgtEl>
                                        <p:attrNameLst>
                                          <p:attrName>ppt_h</p:attrName>
                                        </p:attrNameLst>
                                      </p:cBhvr>
                                      <p:tavLst>
                                        <p:tav tm="0">
                                          <p:val>
                                            <p:fltVal val="0"/>
                                          </p:val>
                                        </p:tav>
                                        <p:tav tm="100000">
                                          <p:val>
                                            <p:strVal val="#ppt_h"/>
                                          </p:val>
                                        </p:tav>
                                      </p:tavLst>
                                    </p:anim>
                                    <p:animEffect transition="in" filter="fade">
                                      <p:cBhvr>
                                        <p:cTn id="9" dur="500"/>
                                        <p:tgtEl>
                                          <p:spTgt spid="223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victorykisslg"/>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5846764" y="762000"/>
            <a:ext cx="4668837"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4" descr="kiss01"/>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b="3334"/>
          <a:stretch>
            <a:fillRect/>
          </a:stretch>
        </p:blipFill>
        <p:spPr bwMode="auto">
          <a:xfrm>
            <a:off x="1701801" y="762000"/>
            <a:ext cx="3978275"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2" name="Rectangle 5"/>
          <p:cNvSpPr>
            <a:spLocks noGrp="1" noChangeArrowheads="1"/>
          </p:cNvSpPr>
          <p:nvPr>
            <p:ph type="title"/>
          </p:nvPr>
        </p:nvSpPr>
        <p:spPr>
          <a:xfrm>
            <a:off x="1524000" y="0"/>
            <a:ext cx="9144000" cy="685800"/>
          </a:xfrm>
        </p:spPr>
        <p:txBody>
          <a:bodyPr>
            <a:normAutofit fontScale="90000"/>
          </a:bodyPr>
          <a:lstStyle/>
          <a:p>
            <a:r>
              <a:rPr lang="en-US" altLang="x-none">
                <a:solidFill>
                  <a:schemeClr val="tx1"/>
                </a:solidFill>
              </a:rPr>
              <a:t>Its Finally Over!</a:t>
            </a:r>
          </a:p>
        </p:txBody>
      </p:sp>
    </p:spTree>
    <p:extLst>
      <p:ext uri="{BB962C8B-B14F-4D97-AF65-F5344CB8AC3E}">
        <p14:creationId xmlns:p14="http://schemas.microsoft.com/office/powerpoint/2010/main" val="102983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p:txBody>
          <a:bodyPr/>
          <a:lstStyle/>
          <a:p>
            <a:endParaRPr lang="x-none" altLang="x-none"/>
          </a:p>
        </p:txBody>
      </p:sp>
      <p:pic>
        <p:nvPicPr>
          <p:cNvPr id="12291" name="Picture 3" descr="0531MC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4" name="Picture 4" descr="015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719138"/>
            <a:ext cx="9144000" cy="61388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085" name="Rectangle 5"/>
          <p:cNvSpPr>
            <a:spLocks noGrp="1" noChangeArrowheads="1"/>
          </p:cNvSpPr>
          <p:nvPr>
            <p:ph type="title"/>
          </p:nvPr>
        </p:nvSpPr>
        <p:spPr>
          <a:xfrm>
            <a:off x="1524000" y="0"/>
            <a:ext cx="9144000" cy="762000"/>
          </a:xfrm>
          <a:solidFill>
            <a:srgbClr val="CCFFCC"/>
          </a:solidFill>
          <a:ln w="38100">
            <a:solidFill>
              <a:schemeClr val="tx1"/>
            </a:solidFill>
            <a:miter lim="800000"/>
            <a:headEnd/>
            <a:tailEnd/>
          </a:ln>
        </p:spPr>
        <p:txBody>
          <a:bodyPr/>
          <a:lstStyle/>
          <a:p>
            <a:pPr>
              <a:lnSpc>
                <a:spcPct val="80000"/>
              </a:lnSpc>
              <a:tabLst>
                <a:tab pos="2628900" algn="l"/>
              </a:tabLst>
            </a:pPr>
            <a:r>
              <a:rPr lang="en-US" altLang="x-none">
                <a:solidFill>
                  <a:schemeClr val="tx1"/>
                </a:solidFill>
              </a:rPr>
              <a:t>Japan Invades Manchuria</a:t>
            </a:r>
          </a:p>
        </p:txBody>
      </p:sp>
      <p:pic>
        <p:nvPicPr>
          <p:cNvPr id="174087" name="Picture 7" descr="panay02"/>
          <p:cNvPicPr>
            <a:picLocks noChangeAspect="1" noChangeArrowheads="1"/>
          </p:cNvPicPr>
          <p:nvPr/>
        </p:nvPicPr>
        <p:blipFill>
          <a:blip r:embed="rId5">
            <a:extLst>
              <a:ext uri="{28A0092B-C50C-407E-A947-70E740481C1C}">
                <a14:useLocalDpi xmlns:a14="http://schemas.microsoft.com/office/drawing/2010/main" val="0"/>
              </a:ext>
            </a:extLst>
          </a:blip>
          <a:srcRect t="3859" b="4242"/>
          <a:stretch>
            <a:fillRect/>
          </a:stretch>
        </p:blipFill>
        <p:spPr bwMode="auto">
          <a:xfrm>
            <a:off x="1524000" y="1905000"/>
            <a:ext cx="9144000"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089" name="Rectangle 9"/>
          <p:cNvSpPr>
            <a:spLocks noChangeArrowheads="1"/>
          </p:cNvSpPr>
          <p:nvPr/>
        </p:nvSpPr>
        <p:spPr bwMode="auto">
          <a:xfrm>
            <a:off x="1524000" y="0"/>
            <a:ext cx="9144000" cy="1905000"/>
          </a:xfrm>
          <a:prstGeom prst="rect">
            <a:avLst/>
          </a:prstGeom>
          <a:solidFill>
            <a:srgbClr val="CCFFCC"/>
          </a:solidFill>
          <a:ln w="38100">
            <a:solidFill>
              <a:schemeClr val="tx1"/>
            </a:solidFill>
            <a:miter lim="800000"/>
            <a:headEnd/>
            <a:tailEnd/>
          </a:ln>
        </p:spPr>
        <p:txBody>
          <a:bodyPr anchor="ctr"/>
          <a:lstStyle>
            <a:lvl1pPr>
              <a:tabLst>
                <a:tab pos="2628900" algn="l"/>
              </a:tabLst>
              <a:defRPr>
                <a:solidFill>
                  <a:schemeClr val="tx1"/>
                </a:solidFill>
                <a:latin typeface="Times New Roman" charset="0"/>
              </a:defRPr>
            </a:lvl1pPr>
            <a:lvl2pPr marL="742950" indent="-285750">
              <a:tabLst>
                <a:tab pos="2628900" algn="l"/>
              </a:tabLst>
              <a:defRPr>
                <a:solidFill>
                  <a:schemeClr val="tx1"/>
                </a:solidFill>
                <a:latin typeface="Times New Roman" charset="0"/>
              </a:defRPr>
            </a:lvl2pPr>
            <a:lvl3pPr marL="1143000" indent="-228600">
              <a:tabLst>
                <a:tab pos="2628900" algn="l"/>
              </a:tabLst>
              <a:defRPr>
                <a:solidFill>
                  <a:schemeClr val="tx1"/>
                </a:solidFill>
                <a:latin typeface="Times New Roman" charset="0"/>
              </a:defRPr>
            </a:lvl3pPr>
            <a:lvl4pPr marL="1600200" indent="-228600">
              <a:tabLst>
                <a:tab pos="2628900" algn="l"/>
              </a:tabLst>
              <a:defRPr>
                <a:solidFill>
                  <a:schemeClr val="tx1"/>
                </a:solidFill>
                <a:latin typeface="Times New Roman" charset="0"/>
              </a:defRPr>
            </a:lvl4pPr>
            <a:lvl5pPr marL="2057400" indent="-228600">
              <a:tabLst>
                <a:tab pos="2628900" algn="l"/>
              </a:tabLst>
              <a:defRPr>
                <a:solidFill>
                  <a:schemeClr val="tx1"/>
                </a:solidFill>
                <a:latin typeface="Times New Roman" charset="0"/>
              </a:defRPr>
            </a:lvl5pPr>
            <a:lvl6pPr marL="2514600" indent="-228600" eaLnBrk="0" fontAlgn="base" hangingPunct="0">
              <a:spcBef>
                <a:spcPct val="0"/>
              </a:spcBef>
              <a:spcAft>
                <a:spcPct val="0"/>
              </a:spcAft>
              <a:tabLst>
                <a:tab pos="2628900" algn="l"/>
              </a:tabLst>
              <a:defRPr>
                <a:solidFill>
                  <a:schemeClr val="tx1"/>
                </a:solidFill>
                <a:latin typeface="Times New Roman" charset="0"/>
              </a:defRPr>
            </a:lvl6pPr>
            <a:lvl7pPr marL="2971800" indent="-228600" eaLnBrk="0" fontAlgn="base" hangingPunct="0">
              <a:spcBef>
                <a:spcPct val="0"/>
              </a:spcBef>
              <a:spcAft>
                <a:spcPct val="0"/>
              </a:spcAft>
              <a:tabLst>
                <a:tab pos="2628900" algn="l"/>
              </a:tabLst>
              <a:defRPr>
                <a:solidFill>
                  <a:schemeClr val="tx1"/>
                </a:solidFill>
                <a:latin typeface="Times New Roman" charset="0"/>
              </a:defRPr>
            </a:lvl7pPr>
            <a:lvl8pPr marL="3429000" indent="-228600" eaLnBrk="0" fontAlgn="base" hangingPunct="0">
              <a:spcBef>
                <a:spcPct val="0"/>
              </a:spcBef>
              <a:spcAft>
                <a:spcPct val="0"/>
              </a:spcAft>
              <a:tabLst>
                <a:tab pos="2628900" algn="l"/>
              </a:tabLst>
              <a:defRPr>
                <a:solidFill>
                  <a:schemeClr val="tx1"/>
                </a:solidFill>
                <a:latin typeface="Times New Roman" charset="0"/>
              </a:defRPr>
            </a:lvl8pPr>
            <a:lvl9pPr marL="3886200" indent="-228600" eaLnBrk="0" fontAlgn="base" hangingPunct="0">
              <a:spcBef>
                <a:spcPct val="0"/>
              </a:spcBef>
              <a:spcAft>
                <a:spcPct val="0"/>
              </a:spcAft>
              <a:tabLst>
                <a:tab pos="2628900" algn="l"/>
              </a:tabLst>
              <a:defRPr>
                <a:solidFill>
                  <a:schemeClr val="tx1"/>
                </a:solidFill>
                <a:latin typeface="Times New Roman" charset="0"/>
              </a:defRPr>
            </a:lvl9pPr>
          </a:lstStyle>
          <a:p>
            <a:pPr algn="ctr">
              <a:lnSpc>
                <a:spcPct val="85000"/>
              </a:lnSpc>
            </a:pPr>
            <a:r>
              <a:rPr kumimoji="1" lang="en-US" altLang="x-none" sz="3500"/>
              <a:t>In 1937, Japanese pilots bombed the </a:t>
            </a:r>
            <a:r>
              <a:rPr kumimoji="1" lang="en-US" altLang="x-none" sz="3500" i="1"/>
              <a:t>USS</a:t>
            </a:r>
            <a:r>
              <a:rPr kumimoji="1" lang="en-US" altLang="x-none" sz="3500"/>
              <a:t> </a:t>
            </a:r>
            <a:r>
              <a:rPr kumimoji="1" lang="en-US" altLang="x-none" sz="3500" i="1"/>
              <a:t>Panay,</a:t>
            </a:r>
            <a:r>
              <a:rPr kumimoji="1" lang="en-US" altLang="x-none" sz="3500"/>
              <a:t> a U.S. gunboat stationed in China, killing 3 Americans. The U.S. accepted Japan's apology &amp; promise against future attacks</a:t>
            </a:r>
          </a:p>
        </p:txBody>
      </p:sp>
      <p:sp>
        <p:nvSpPr>
          <p:cNvPr id="174090" name="AutoShape 10"/>
          <p:cNvSpPr>
            <a:spLocks noChangeArrowheads="1"/>
          </p:cNvSpPr>
          <p:nvPr/>
        </p:nvSpPr>
        <p:spPr bwMode="auto">
          <a:xfrm>
            <a:off x="2362200" y="2057400"/>
            <a:ext cx="7848600" cy="1066800"/>
          </a:xfrm>
          <a:prstGeom prst="wedgeRectCallout">
            <a:avLst>
              <a:gd name="adj1" fmla="val 546"/>
              <a:gd name="adj2" fmla="val 154019"/>
            </a:avLst>
          </a:prstGeom>
          <a:solidFill>
            <a:srgbClr val="FFCCFF"/>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pPr>
            <a:r>
              <a:rPr lang="en-US" altLang="x-none" sz="3600" dirty="0"/>
              <a:t>Unlike the </a:t>
            </a:r>
            <a:r>
              <a:rPr lang="en-US" altLang="x-none" sz="3600" i="1" dirty="0"/>
              <a:t>USS Maine</a:t>
            </a:r>
            <a:r>
              <a:rPr lang="en-US" altLang="x-none" sz="3600" dirty="0"/>
              <a:t> or </a:t>
            </a:r>
            <a:r>
              <a:rPr lang="en-US" altLang="x-none" sz="3600" i="1" dirty="0"/>
              <a:t>Lusitania</a:t>
            </a:r>
            <a:r>
              <a:rPr lang="en-US" altLang="x-none" sz="3600" dirty="0"/>
              <a:t>, </a:t>
            </a:r>
            <a:r>
              <a:rPr lang="en-US" altLang="x-none" sz="3600" b="1" dirty="0"/>
              <a:t>few</a:t>
            </a:r>
            <a:r>
              <a:rPr lang="en-US" altLang="x-none" sz="3600" dirty="0"/>
              <a:t> Americans called for war against Japan</a:t>
            </a:r>
          </a:p>
        </p:txBody>
      </p:sp>
    </p:spTree>
    <p:extLst>
      <p:ext uri="{BB962C8B-B14F-4D97-AF65-F5344CB8AC3E}">
        <p14:creationId xmlns:p14="http://schemas.microsoft.com/office/powerpoint/2010/main" val="499069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4084"/>
                                        </p:tgtEl>
                                        <p:attrNameLst>
                                          <p:attrName>style.visibility</p:attrName>
                                        </p:attrNameLst>
                                      </p:cBhvr>
                                      <p:to>
                                        <p:strVal val="visible"/>
                                      </p:to>
                                    </p:set>
                                    <p:anim calcmode="lin" valueType="num">
                                      <p:cBhvr>
                                        <p:cTn id="7" dur="500" fill="hold"/>
                                        <p:tgtEl>
                                          <p:spTgt spid="174084"/>
                                        </p:tgtEl>
                                        <p:attrNameLst>
                                          <p:attrName>ppt_w</p:attrName>
                                        </p:attrNameLst>
                                      </p:cBhvr>
                                      <p:tavLst>
                                        <p:tav tm="0">
                                          <p:val>
                                            <p:fltVal val="0"/>
                                          </p:val>
                                        </p:tav>
                                        <p:tav tm="100000">
                                          <p:val>
                                            <p:strVal val="#ppt_w"/>
                                          </p:val>
                                        </p:tav>
                                      </p:tavLst>
                                    </p:anim>
                                    <p:anim calcmode="lin" valueType="num">
                                      <p:cBhvr>
                                        <p:cTn id="8" dur="500" fill="hold"/>
                                        <p:tgtEl>
                                          <p:spTgt spid="174084"/>
                                        </p:tgtEl>
                                        <p:attrNameLst>
                                          <p:attrName>ppt_h</p:attrName>
                                        </p:attrNameLst>
                                      </p:cBhvr>
                                      <p:tavLst>
                                        <p:tav tm="0">
                                          <p:val>
                                            <p:fltVal val="0"/>
                                          </p:val>
                                        </p:tav>
                                        <p:tav tm="100000">
                                          <p:val>
                                            <p:strVal val="#ppt_h"/>
                                          </p:val>
                                        </p:tav>
                                      </p:tavLst>
                                    </p:anim>
                                    <p:animEffect transition="in" filter="fade">
                                      <p:cBhvr>
                                        <p:cTn id="9" dur="500"/>
                                        <p:tgtEl>
                                          <p:spTgt spid="17408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4085"/>
                                        </p:tgtEl>
                                        <p:attrNameLst>
                                          <p:attrName>style.visibility</p:attrName>
                                        </p:attrNameLst>
                                      </p:cBhvr>
                                      <p:to>
                                        <p:strVal val="visible"/>
                                      </p:to>
                                    </p:set>
                                    <p:anim calcmode="lin" valueType="num">
                                      <p:cBhvr>
                                        <p:cTn id="12" dur="500" fill="hold"/>
                                        <p:tgtEl>
                                          <p:spTgt spid="174085"/>
                                        </p:tgtEl>
                                        <p:attrNameLst>
                                          <p:attrName>ppt_w</p:attrName>
                                        </p:attrNameLst>
                                      </p:cBhvr>
                                      <p:tavLst>
                                        <p:tav tm="0">
                                          <p:val>
                                            <p:fltVal val="0"/>
                                          </p:val>
                                        </p:tav>
                                        <p:tav tm="100000">
                                          <p:val>
                                            <p:strVal val="#ppt_w"/>
                                          </p:val>
                                        </p:tav>
                                      </p:tavLst>
                                    </p:anim>
                                    <p:anim calcmode="lin" valueType="num">
                                      <p:cBhvr>
                                        <p:cTn id="13" dur="500" fill="hold"/>
                                        <p:tgtEl>
                                          <p:spTgt spid="174085"/>
                                        </p:tgtEl>
                                        <p:attrNameLst>
                                          <p:attrName>ppt_h</p:attrName>
                                        </p:attrNameLst>
                                      </p:cBhvr>
                                      <p:tavLst>
                                        <p:tav tm="0">
                                          <p:val>
                                            <p:fltVal val="0"/>
                                          </p:val>
                                        </p:tav>
                                        <p:tav tm="100000">
                                          <p:val>
                                            <p:strVal val="#ppt_h"/>
                                          </p:val>
                                        </p:tav>
                                      </p:tavLst>
                                    </p:anim>
                                    <p:animEffect transition="in" filter="fade">
                                      <p:cBhvr>
                                        <p:cTn id="14" dur="500"/>
                                        <p:tgtEl>
                                          <p:spTgt spid="17408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74089"/>
                                        </p:tgtEl>
                                        <p:attrNameLst>
                                          <p:attrName>style.visibility</p:attrName>
                                        </p:attrNameLst>
                                      </p:cBhvr>
                                      <p:to>
                                        <p:strVal val="visible"/>
                                      </p:to>
                                    </p:set>
                                    <p:anim calcmode="lin" valueType="num">
                                      <p:cBhvr>
                                        <p:cTn id="19" dur="500" fill="hold"/>
                                        <p:tgtEl>
                                          <p:spTgt spid="174089"/>
                                        </p:tgtEl>
                                        <p:attrNameLst>
                                          <p:attrName>ppt_w</p:attrName>
                                        </p:attrNameLst>
                                      </p:cBhvr>
                                      <p:tavLst>
                                        <p:tav tm="0">
                                          <p:val>
                                            <p:fltVal val="0"/>
                                          </p:val>
                                        </p:tav>
                                        <p:tav tm="100000">
                                          <p:val>
                                            <p:strVal val="#ppt_w"/>
                                          </p:val>
                                        </p:tav>
                                      </p:tavLst>
                                    </p:anim>
                                    <p:anim calcmode="lin" valueType="num">
                                      <p:cBhvr>
                                        <p:cTn id="20" dur="500" fill="hold"/>
                                        <p:tgtEl>
                                          <p:spTgt spid="174089"/>
                                        </p:tgtEl>
                                        <p:attrNameLst>
                                          <p:attrName>ppt_h</p:attrName>
                                        </p:attrNameLst>
                                      </p:cBhvr>
                                      <p:tavLst>
                                        <p:tav tm="0">
                                          <p:val>
                                            <p:fltVal val="0"/>
                                          </p:val>
                                        </p:tav>
                                        <p:tav tm="100000">
                                          <p:val>
                                            <p:strVal val="#ppt_h"/>
                                          </p:val>
                                        </p:tav>
                                      </p:tavLst>
                                    </p:anim>
                                    <p:animEffect transition="in" filter="fade">
                                      <p:cBhvr>
                                        <p:cTn id="21" dur="500"/>
                                        <p:tgtEl>
                                          <p:spTgt spid="174089"/>
                                        </p:tgtEl>
                                      </p:cBhvr>
                                    </p:animEffect>
                                  </p:childTnLst>
                                </p:cTn>
                              </p:par>
                              <p:par>
                                <p:cTn id="22" presetID="53" presetClass="entr" presetSubtype="0" fill="hold" nodeType="withEffect">
                                  <p:stCondLst>
                                    <p:cond delay="0"/>
                                  </p:stCondLst>
                                  <p:childTnLst>
                                    <p:set>
                                      <p:cBhvr>
                                        <p:cTn id="23" dur="1" fill="hold">
                                          <p:stCondLst>
                                            <p:cond delay="0"/>
                                          </p:stCondLst>
                                        </p:cTn>
                                        <p:tgtEl>
                                          <p:spTgt spid="174087"/>
                                        </p:tgtEl>
                                        <p:attrNameLst>
                                          <p:attrName>style.visibility</p:attrName>
                                        </p:attrNameLst>
                                      </p:cBhvr>
                                      <p:to>
                                        <p:strVal val="visible"/>
                                      </p:to>
                                    </p:set>
                                    <p:anim calcmode="lin" valueType="num">
                                      <p:cBhvr>
                                        <p:cTn id="24" dur="500" fill="hold"/>
                                        <p:tgtEl>
                                          <p:spTgt spid="174087"/>
                                        </p:tgtEl>
                                        <p:attrNameLst>
                                          <p:attrName>ppt_w</p:attrName>
                                        </p:attrNameLst>
                                      </p:cBhvr>
                                      <p:tavLst>
                                        <p:tav tm="0">
                                          <p:val>
                                            <p:fltVal val="0"/>
                                          </p:val>
                                        </p:tav>
                                        <p:tav tm="100000">
                                          <p:val>
                                            <p:strVal val="#ppt_w"/>
                                          </p:val>
                                        </p:tav>
                                      </p:tavLst>
                                    </p:anim>
                                    <p:anim calcmode="lin" valueType="num">
                                      <p:cBhvr>
                                        <p:cTn id="25" dur="500" fill="hold"/>
                                        <p:tgtEl>
                                          <p:spTgt spid="174087"/>
                                        </p:tgtEl>
                                        <p:attrNameLst>
                                          <p:attrName>ppt_h</p:attrName>
                                        </p:attrNameLst>
                                      </p:cBhvr>
                                      <p:tavLst>
                                        <p:tav tm="0">
                                          <p:val>
                                            <p:fltVal val="0"/>
                                          </p:val>
                                        </p:tav>
                                        <p:tav tm="100000">
                                          <p:val>
                                            <p:strVal val="#ppt_h"/>
                                          </p:val>
                                        </p:tav>
                                      </p:tavLst>
                                    </p:anim>
                                    <p:animEffect transition="in" filter="fade">
                                      <p:cBhvr>
                                        <p:cTn id="26" dur="500"/>
                                        <p:tgtEl>
                                          <p:spTgt spid="17408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74090"/>
                                        </p:tgtEl>
                                        <p:attrNameLst>
                                          <p:attrName>style.visibility</p:attrName>
                                        </p:attrNameLst>
                                      </p:cBhvr>
                                      <p:to>
                                        <p:strVal val="visible"/>
                                      </p:to>
                                    </p:set>
                                    <p:anim calcmode="lin" valueType="num">
                                      <p:cBhvr>
                                        <p:cTn id="31" dur="500" fill="hold"/>
                                        <p:tgtEl>
                                          <p:spTgt spid="174090"/>
                                        </p:tgtEl>
                                        <p:attrNameLst>
                                          <p:attrName>ppt_w</p:attrName>
                                        </p:attrNameLst>
                                      </p:cBhvr>
                                      <p:tavLst>
                                        <p:tav tm="0">
                                          <p:val>
                                            <p:fltVal val="0"/>
                                          </p:val>
                                        </p:tav>
                                        <p:tav tm="100000">
                                          <p:val>
                                            <p:strVal val="#ppt_w"/>
                                          </p:val>
                                        </p:tav>
                                      </p:tavLst>
                                    </p:anim>
                                    <p:anim calcmode="lin" valueType="num">
                                      <p:cBhvr>
                                        <p:cTn id="32" dur="500" fill="hold"/>
                                        <p:tgtEl>
                                          <p:spTgt spid="174090"/>
                                        </p:tgtEl>
                                        <p:attrNameLst>
                                          <p:attrName>ppt_h</p:attrName>
                                        </p:attrNameLst>
                                      </p:cBhvr>
                                      <p:tavLst>
                                        <p:tav tm="0">
                                          <p:val>
                                            <p:fltVal val="0"/>
                                          </p:val>
                                        </p:tav>
                                        <p:tav tm="100000">
                                          <p:val>
                                            <p:strVal val="#ppt_h"/>
                                          </p:val>
                                        </p:tav>
                                      </p:tavLst>
                                    </p:anim>
                                    <p:animEffect transition="in" filter="fade">
                                      <p:cBhvr>
                                        <p:cTn id="33" dur="500"/>
                                        <p:tgtEl>
                                          <p:spTgt spid="174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9" grpId="0" animBg="1"/>
      <p:bldP spid="1740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0"/>
            <a:ext cx="8915400" cy="838200"/>
          </a:xfrm>
        </p:spPr>
        <p:txBody>
          <a:bodyPr/>
          <a:lstStyle/>
          <a:p>
            <a:r>
              <a:rPr lang="en-US" altLang="x-none" sz="3200" b="1" dirty="0">
                <a:solidFill>
                  <a:schemeClr val="bg1"/>
                </a:solidFill>
              </a:rPr>
              <a:t>US Foreign Policy with Europe and Asia</a:t>
            </a:r>
          </a:p>
        </p:txBody>
      </p:sp>
      <p:sp>
        <p:nvSpPr>
          <p:cNvPr id="18435" name="Rectangle 3"/>
          <p:cNvSpPr>
            <a:spLocks noGrp="1" noChangeArrowheads="1"/>
          </p:cNvSpPr>
          <p:nvPr>
            <p:ph type="body" idx="1"/>
          </p:nvPr>
        </p:nvSpPr>
        <p:spPr>
          <a:xfrm>
            <a:off x="1524000" y="838200"/>
            <a:ext cx="9144000" cy="5867400"/>
          </a:xfrm>
        </p:spPr>
        <p:txBody>
          <a:bodyPr/>
          <a:lstStyle/>
          <a:p>
            <a:pPr>
              <a:buClr>
                <a:srgbClr val="FFFF00"/>
              </a:buClr>
            </a:pPr>
            <a:r>
              <a:rPr lang="en-US" altLang="x-none" dirty="0">
                <a:solidFill>
                  <a:schemeClr val="bg1"/>
                </a:solidFill>
              </a:rPr>
              <a:t>FDR &amp; Congress were too preoccupied with the Great Depression to adequately plan for new world conflicts</a:t>
            </a:r>
          </a:p>
          <a:p>
            <a:pPr>
              <a:buClr>
                <a:srgbClr val="FFFF00"/>
              </a:buClr>
            </a:pPr>
            <a:r>
              <a:rPr lang="en-US" altLang="x-none" dirty="0">
                <a:solidFill>
                  <a:schemeClr val="bg1"/>
                </a:solidFill>
              </a:rPr>
              <a:t>The rising threat of war in Europe &amp; Asia strengthened Americans’ desire to avoid involvement in </a:t>
            </a:r>
            <a:r>
              <a:rPr lang="en-US" altLang="x-none" b="1" dirty="0">
                <a:solidFill>
                  <a:srgbClr val="FFFF00"/>
                </a:solidFill>
              </a:rPr>
              <a:t>another “meaningless” world war (LIKE WWI)</a:t>
            </a:r>
          </a:p>
        </p:txBody>
      </p:sp>
      <p:pic>
        <p:nvPicPr>
          <p:cNvPr id="4" name="Picture 3" descr="anti_war_protest_1"/>
          <p:cNvPicPr>
            <a:picLocks noChangeAspect="1" noChangeArrowheads="1"/>
          </p:cNvPicPr>
          <p:nvPr/>
        </p:nvPicPr>
        <p:blipFill>
          <a:blip r:embed="rId2">
            <a:extLst>
              <a:ext uri="{28A0092B-C50C-407E-A947-70E740481C1C}">
                <a14:useLocalDpi xmlns:a14="http://schemas.microsoft.com/office/drawing/2010/main" val="0"/>
              </a:ext>
            </a:extLst>
          </a:blip>
          <a:srcRect t="9933"/>
          <a:stretch>
            <a:fillRect/>
          </a:stretch>
        </p:blipFill>
        <p:spPr bwMode="auto">
          <a:xfrm>
            <a:off x="5924642" y="3276600"/>
            <a:ext cx="474335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ti_war_protest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486" y="3506335"/>
            <a:ext cx="4372946"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10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85155"/>
            <a:ext cx="9144000" cy="731389"/>
          </a:xfrm>
        </p:spPr>
        <p:style>
          <a:lnRef idx="2">
            <a:schemeClr val="dk1"/>
          </a:lnRef>
          <a:fillRef idx="1">
            <a:schemeClr val="lt1"/>
          </a:fillRef>
          <a:effectRef idx="0">
            <a:schemeClr val="dk1"/>
          </a:effectRef>
          <a:fontRef idx="minor">
            <a:schemeClr val="dk1"/>
          </a:fontRef>
        </p:style>
        <p:txBody>
          <a:bodyPr>
            <a:normAutofit fontScale="90000"/>
          </a:bodyPr>
          <a:lstStyle/>
          <a:p>
            <a:r>
              <a:rPr lang="en-US" altLang="x-none" sz="2400" b="1" dirty="0">
                <a:solidFill>
                  <a:srgbClr val="FF0000"/>
                </a:solidFill>
              </a:rPr>
              <a:t>So, what is our decision?</a:t>
            </a:r>
            <a:br>
              <a:rPr lang="en-US" altLang="x-none" sz="2400" b="1" dirty="0">
                <a:solidFill>
                  <a:srgbClr val="FF0000"/>
                </a:solidFill>
              </a:rPr>
            </a:br>
            <a:r>
              <a:rPr lang="en-US" altLang="x-none" sz="2400" b="1" dirty="0">
                <a:solidFill>
                  <a:srgbClr val="FF0000"/>
                </a:solidFill>
              </a:rPr>
              <a:t>Read the “Neutrality Act” in your packet</a:t>
            </a:r>
          </a:p>
        </p:txBody>
      </p:sp>
      <p:sp>
        <p:nvSpPr>
          <p:cNvPr id="4" name="TextBox 3"/>
          <p:cNvSpPr txBox="1"/>
          <p:nvPr/>
        </p:nvSpPr>
        <p:spPr>
          <a:xfrm>
            <a:off x="1516743" y="852829"/>
            <a:ext cx="8953500" cy="2677656"/>
          </a:xfrm>
          <a:prstGeom prst="rect">
            <a:avLst/>
          </a:prstGeom>
          <a:noFill/>
        </p:spPr>
        <p:txBody>
          <a:bodyPr wrap="square" rtlCol="0">
            <a:spAutoFit/>
          </a:bodyPr>
          <a:lstStyle/>
          <a:p>
            <a:pPr lvl="1"/>
            <a:r>
              <a:rPr lang="en-US" sz="2400" dirty="0">
                <a:solidFill>
                  <a:schemeClr val="bg1"/>
                </a:solidFill>
              </a:rPr>
              <a:t>1. </a:t>
            </a:r>
            <a:r>
              <a:rPr lang="en-US" sz="2400" b="1" u="sng" dirty="0">
                <a:solidFill>
                  <a:srgbClr val="FFFF00"/>
                </a:solidFill>
              </a:rPr>
              <a:t>Neutrality Act of 1935 </a:t>
            </a:r>
            <a:r>
              <a:rPr lang="en-US" sz="2400" dirty="0">
                <a:solidFill>
                  <a:schemeClr val="bg1"/>
                </a:solidFill>
              </a:rPr>
              <a:t>= The President of the United States was banned from</a:t>
            </a:r>
          </a:p>
          <a:p>
            <a:pPr marL="1200150" lvl="2" indent="-285750">
              <a:buFont typeface="Arial" charset="0"/>
              <a:buChar char="•"/>
            </a:pPr>
            <a:r>
              <a:rPr lang="en-US" sz="2400" dirty="0">
                <a:solidFill>
                  <a:schemeClr val="bg1"/>
                </a:solidFill>
              </a:rPr>
              <a:t>Selling arms</a:t>
            </a:r>
          </a:p>
          <a:p>
            <a:pPr marL="1200150" lvl="2" indent="-285750">
              <a:buFont typeface="Arial" charset="0"/>
              <a:buChar char="•"/>
            </a:pPr>
            <a:r>
              <a:rPr lang="en-US" sz="2400" dirty="0">
                <a:solidFill>
                  <a:schemeClr val="bg1"/>
                </a:solidFill>
              </a:rPr>
              <a:t>Providing loans</a:t>
            </a:r>
          </a:p>
          <a:p>
            <a:pPr marL="1200150" lvl="2" indent="-285750">
              <a:buFont typeface="Arial" charset="0"/>
              <a:buChar char="•"/>
            </a:pPr>
            <a:r>
              <a:rPr lang="en-US" sz="2400" dirty="0">
                <a:solidFill>
                  <a:schemeClr val="bg1"/>
                </a:solidFill>
              </a:rPr>
              <a:t>Giving an form of assistance to nations involved in war</a:t>
            </a:r>
          </a:p>
          <a:p>
            <a:pPr marL="1200150" lvl="2" indent="-285750">
              <a:buFont typeface="Arial" charset="0"/>
              <a:buChar char="•"/>
            </a:pPr>
            <a:r>
              <a:rPr lang="en-US" sz="2400" dirty="0">
                <a:solidFill>
                  <a:schemeClr val="bg1"/>
                </a:solidFill>
              </a:rPr>
              <a:t>All U.S. citizens traveling on warring ships, did so at their own risk</a:t>
            </a:r>
          </a:p>
        </p:txBody>
      </p:sp>
      <p:sp>
        <p:nvSpPr>
          <p:cNvPr id="10" name="TextBox 9"/>
          <p:cNvSpPr txBox="1"/>
          <p:nvPr/>
        </p:nvSpPr>
        <p:spPr>
          <a:xfrm>
            <a:off x="1542143" y="3815146"/>
            <a:ext cx="9144000" cy="830997"/>
          </a:xfrm>
          <a:prstGeom prst="rect">
            <a:avLst/>
          </a:prstGeom>
          <a:noFill/>
        </p:spPr>
        <p:txBody>
          <a:bodyPr wrap="square" rtlCol="0">
            <a:spAutoFit/>
          </a:bodyPr>
          <a:lstStyle/>
          <a:p>
            <a:pPr lvl="1"/>
            <a:r>
              <a:rPr lang="en-US" sz="2400" dirty="0">
                <a:solidFill>
                  <a:schemeClr val="bg1"/>
                </a:solidFill>
              </a:rPr>
              <a:t>2. </a:t>
            </a:r>
            <a:r>
              <a:rPr lang="en-US" sz="2400" b="1" u="sng" dirty="0">
                <a:solidFill>
                  <a:srgbClr val="FFFF00"/>
                </a:solidFill>
              </a:rPr>
              <a:t>Neutrality Act of 1936</a:t>
            </a:r>
            <a:r>
              <a:rPr lang="en-US" sz="2400" dirty="0">
                <a:solidFill>
                  <a:schemeClr val="bg1"/>
                </a:solidFill>
              </a:rPr>
              <a:t> = banned loans to any warring nation around the world</a:t>
            </a:r>
          </a:p>
        </p:txBody>
      </p:sp>
      <p:sp>
        <p:nvSpPr>
          <p:cNvPr id="11" name="TextBox 10"/>
          <p:cNvSpPr txBox="1"/>
          <p:nvPr/>
        </p:nvSpPr>
        <p:spPr>
          <a:xfrm>
            <a:off x="1139371" y="4930802"/>
            <a:ext cx="9525000" cy="1569660"/>
          </a:xfrm>
          <a:prstGeom prst="rect">
            <a:avLst/>
          </a:prstGeom>
          <a:noFill/>
        </p:spPr>
        <p:txBody>
          <a:bodyPr wrap="square" rtlCol="0">
            <a:spAutoFit/>
          </a:bodyPr>
          <a:lstStyle/>
          <a:p>
            <a:pPr lvl="2"/>
            <a:r>
              <a:rPr lang="en-US" sz="2400" dirty="0">
                <a:solidFill>
                  <a:schemeClr val="bg1"/>
                </a:solidFill>
              </a:rPr>
              <a:t>3. </a:t>
            </a:r>
            <a:r>
              <a:rPr lang="en-US" sz="2400" b="1" u="sng" dirty="0">
                <a:solidFill>
                  <a:srgbClr val="FFFF00"/>
                </a:solidFill>
              </a:rPr>
              <a:t>Neutrality Act of 1937</a:t>
            </a:r>
            <a:r>
              <a:rPr lang="en-US" sz="2400" b="1" dirty="0">
                <a:solidFill>
                  <a:srgbClr val="FFFF00"/>
                </a:solidFill>
              </a:rPr>
              <a:t> </a:t>
            </a:r>
            <a:r>
              <a:rPr lang="en-US" sz="2400" dirty="0">
                <a:solidFill>
                  <a:schemeClr val="bg1"/>
                </a:solidFill>
              </a:rPr>
              <a:t>= Response to Spanish-American War; U.S. could sell materials to belligerents if</a:t>
            </a:r>
          </a:p>
          <a:p>
            <a:pPr marL="1714500" lvl="3" indent="-342900">
              <a:buFont typeface="Arial" charset="0"/>
              <a:buChar char="•"/>
            </a:pPr>
            <a:r>
              <a:rPr lang="en-US" sz="2400" dirty="0">
                <a:solidFill>
                  <a:schemeClr val="bg1"/>
                </a:solidFill>
              </a:rPr>
              <a:t>They paid cash </a:t>
            </a:r>
          </a:p>
          <a:p>
            <a:pPr marL="1714500" lvl="3" indent="-342900">
              <a:buFont typeface="Arial" charset="0"/>
              <a:buChar char="•"/>
            </a:pPr>
            <a:r>
              <a:rPr lang="en-US" sz="2400" dirty="0">
                <a:solidFill>
                  <a:schemeClr val="bg1"/>
                </a:solidFill>
              </a:rPr>
              <a:t>Arranged for the transportation of those materials</a:t>
            </a:r>
          </a:p>
        </p:txBody>
      </p:sp>
      <p:pic>
        <p:nvPicPr>
          <p:cNvPr id="12" name="Picture 5"/>
          <p:cNvPicPr>
            <a:picLocks noChangeAspect="1" noChangeArrowheads="1"/>
          </p:cNvPicPr>
          <p:nvPr/>
        </p:nvPicPr>
        <p:blipFill>
          <a:blip r:embed="rId2" cstate="print"/>
          <a:srcRect l="3226" t="2784" r="3226" b="2430"/>
          <a:stretch>
            <a:fillRect/>
          </a:stretch>
        </p:blipFill>
        <p:spPr bwMode="auto">
          <a:xfrm>
            <a:off x="5562601" y="-3002"/>
            <a:ext cx="5101771" cy="6861002"/>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rot="1110274">
            <a:off x="5273474" y="-66598"/>
            <a:ext cx="1838855" cy="1838855"/>
          </a:xfrm>
          <a:prstGeom prst="ellipse">
            <a:avLst/>
          </a:prstGeom>
          <a:ln>
            <a:noFill/>
          </a:ln>
          <a:effectLst>
            <a:softEdge rad="112500"/>
          </a:effectLst>
        </p:spPr>
      </p:pic>
    </p:spTree>
    <p:extLst>
      <p:ext uri="{BB962C8B-B14F-4D97-AF65-F5344CB8AC3E}">
        <p14:creationId xmlns:p14="http://schemas.microsoft.com/office/powerpoint/2010/main" val="6681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
                                        <p:tgtEl>
                                          <p:spTgt spid="13"/>
                                        </p:tgtEl>
                                      </p:cBhvr>
                                    </p:animEffect>
                                    <p:anim calcmode="lin" valueType="num">
                                      <p:cBhvr>
                                        <p:cTn id="27" dur="400" fill="hold"/>
                                        <p:tgtEl>
                                          <p:spTgt spid="13"/>
                                        </p:tgtEl>
                                        <p:attrNameLst>
                                          <p:attrName>ppt_x</p:attrName>
                                        </p:attrNameLst>
                                      </p:cBhvr>
                                      <p:tavLst>
                                        <p:tav tm="0">
                                          <p:val>
                                            <p:strVal val="#ppt_x"/>
                                          </p:val>
                                        </p:tav>
                                        <p:tav tm="100000">
                                          <p:val>
                                            <p:strVal val="#ppt_x"/>
                                          </p:val>
                                        </p:tav>
                                      </p:tavLst>
                                    </p:anim>
                                    <p:anim calcmode="lin" valueType="num">
                                      <p:cBhvr>
                                        <p:cTn id="28" dur="400" fill="hold"/>
                                        <p:tgtEl>
                                          <p:spTgt spid="13"/>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b="2719"/>
          <a:stretch>
            <a:fillRect/>
          </a:stretch>
        </p:blipFill>
        <p:spPr bwMode="auto">
          <a:xfrm>
            <a:off x="1524000" y="-47537"/>
            <a:ext cx="6019800" cy="6938075"/>
          </a:xfrm>
          <a:prstGeom prst="rect">
            <a:avLst/>
          </a:prstGeom>
          <a:noFill/>
          <a:ln w="9525">
            <a:noFill/>
            <a:miter lim="800000"/>
            <a:headEnd/>
            <a:tailEnd/>
          </a:ln>
        </p:spPr>
      </p:pic>
      <p:sp>
        <p:nvSpPr>
          <p:cNvPr id="3" name="TextBox 2"/>
          <p:cNvSpPr txBox="1"/>
          <p:nvPr/>
        </p:nvSpPr>
        <p:spPr>
          <a:xfrm>
            <a:off x="7696200" y="1676400"/>
            <a:ext cx="2590800" cy="3539430"/>
          </a:xfrm>
          <a:prstGeom prst="rect">
            <a:avLst/>
          </a:prstGeom>
          <a:solidFill>
            <a:schemeClr val="accent1"/>
          </a:solidFill>
          <a:ln>
            <a:solidFill>
              <a:schemeClr val="accent2"/>
            </a:solidFill>
          </a:ln>
        </p:spPr>
        <p:txBody>
          <a:bodyPr wrap="square" rtlCol="0">
            <a:spAutoFit/>
          </a:bodyPr>
          <a:lstStyle/>
          <a:p>
            <a:pPr algn="ctr"/>
            <a:r>
              <a:rPr lang="en-US" sz="2800" u="sng" dirty="0">
                <a:solidFill>
                  <a:srgbClr val="FFFF00"/>
                </a:solidFill>
              </a:rPr>
              <a:t>POINT OF VIEW</a:t>
            </a:r>
            <a:r>
              <a:rPr lang="en-US" sz="2800" dirty="0">
                <a:solidFill>
                  <a:srgbClr val="FFFF00"/>
                </a:solidFill>
              </a:rPr>
              <a:t>: </a:t>
            </a:r>
            <a:r>
              <a:rPr lang="en-US" sz="2800" b="1" dirty="0">
                <a:solidFill>
                  <a:srgbClr val="FFFF00"/>
                </a:solidFill>
              </a:rPr>
              <a:t>According to the Dr. Seuss cartoon, do you think he was more critical or supportive of US neutrality?</a:t>
            </a:r>
          </a:p>
        </p:txBody>
      </p:sp>
    </p:spTree>
    <p:extLst>
      <p:ext uri="{BB962C8B-B14F-4D97-AF65-F5344CB8AC3E}">
        <p14:creationId xmlns:p14="http://schemas.microsoft.com/office/powerpoint/2010/main" val="1225258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7629" y="0"/>
            <a:ext cx="7086600" cy="6858000"/>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1"/>
            <a:ext cx="5562599" cy="4089457"/>
          </a:xfrm>
          <a:prstGeom prst="rect">
            <a:avLst/>
          </a:prstGeom>
        </p:spPr>
      </p:pic>
    </p:spTree>
    <p:extLst>
      <p:ext uri="{BB962C8B-B14F-4D97-AF65-F5344CB8AC3E}">
        <p14:creationId xmlns:p14="http://schemas.microsoft.com/office/powerpoint/2010/main" val="6946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2163</Words>
  <Application>Microsoft Macintosh PowerPoint</Application>
  <PresentationFormat>Widescreen</PresentationFormat>
  <Paragraphs>164</Paragraphs>
  <Slides>42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Calibri Light</vt:lpstr>
      <vt:lpstr>Mangal</vt:lpstr>
      <vt:lpstr>Arial</vt:lpstr>
      <vt:lpstr>Times New Roman</vt:lpstr>
      <vt:lpstr>Office Theme</vt:lpstr>
      <vt:lpstr>PowerPoint Presentation</vt:lpstr>
      <vt:lpstr>US isolationism? Really?</vt:lpstr>
      <vt:lpstr>PowerPoint Presentation</vt:lpstr>
      <vt:lpstr>Did Japan stay isolated and neutral? Open your document packet to PAGE 1</vt:lpstr>
      <vt:lpstr>Japan Invades Manchuria</vt:lpstr>
      <vt:lpstr>US Foreign Policy with Europe and Asia</vt:lpstr>
      <vt:lpstr>So, what is our decision? Read the “Neutrality Act” in your packet</vt:lpstr>
      <vt:lpstr>PowerPoint Presentation</vt:lpstr>
      <vt:lpstr>PowerPoint Presentation</vt:lpstr>
      <vt:lpstr>The Road Towards American Intervention in World War II</vt:lpstr>
      <vt:lpstr>War breaks out in Europe!</vt:lpstr>
      <vt:lpstr>PowerPoint Presentation</vt:lpstr>
      <vt:lpstr>PowerPoint Presentation</vt:lpstr>
      <vt:lpstr>TWO OPPOSING SIDES</vt:lpstr>
      <vt:lpstr>First president to break 2 term tradition and seek a 3rd term? FDR – ITS CRITICAL! “Your boys are not going to be sent into any foreign wars”</vt:lpstr>
      <vt:lpstr>PowerPoint Presentation</vt:lpstr>
      <vt:lpstr>PowerPoint Presentation</vt:lpstr>
      <vt:lpstr>PowerPoint Presentation</vt:lpstr>
      <vt:lpstr>Lend-Lease Supply Routes</vt:lpstr>
      <vt:lpstr>PowerPoint Presentation</vt:lpstr>
      <vt:lpstr>PowerPoint Presentation</vt:lpstr>
      <vt:lpstr>Calm before the storm…</vt:lpstr>
      <vt:lpstr>Showdown in the Pacific</vt:lpstr>
      <vt:lpstr>PowerPoint Presentation</vt:lpstr>
      <vt:lpstr>PowerPoint Presentation</vt:lpstr>
      <vt:lpstr>PowerPoint Presentation</vt:lpstr>
      <vt:lpstr>December 7, 1941: A date which will live in infamy</vt:lpstr>
      <vt:lpstr>PowerPoint Presentation</vt:lpstr>
      <vt:lpstr>PowerPoint Presentation</vt:lpstr>
      <vt:lpstr>PowerPoint Presentation</vt:lpstr>
      <vt:lpstr>Yalta Conference in February 1945 </vt:lpstr>
      <vt:lpstr>PowerPoint Presentation</vt:lpstr>
      <vt:lpstr>PowerPoint Presentation</vt:lpstr>
      <vt:lpstr>PowerPoint Presentation</vt:lpstr>
      <vt:lpstr>PowerPoint Presentation</vt:lpstr>
      <vt:lpstr>PowerPoint Presentation</vt:lpstr>
      <vt:lpstr>The Decision to Drop the A-Bomb</vt:lpstr>
      <vt:lpstr>Triumph &amp; Tragedy in the Pacific</vt:lpstr>
      <vt:lpstr>PowerPoint Presentation</vt:lpstr>
      <vt:lpstr>PowerPoint Presentation</vt:lpstr>
      <vt:lpstr>WW2 Timeline  (Allies, Axis, USSR)</vt:lpstr>
      <vt:lpstr>Its Finally Over!</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REVIEW: End of the New Deal</dc:title>
  <dc:creator>Demarco Matthew</dc:creator>
  <cp:lastModifiedBy>Demarco Matthew</cp:lastModifiedBy>
  <cp:revision>10</cp:revision>
  <dcterms:created xsi:type="dcterms:W3CDTF">2017-04-02T21:37:01Z</dcterms:created>
  <dcterms:modified xsi:type="dcterms:W3CDTF">2017-04-02T21:45:46Z</dcterms:modified>
</cp:coreProperties>
</file>