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5" r:id="rId32"/>
    <p:sldId id="296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9"/>
  </p:normalViewPr>
  <p:slideViewPr>
    <p:cSldViewPr snapToGrid="0" snapToObjects="1">
      <p:cViewPr varScale="1">
        <p:scale>
          <a:sx n="76" d="100"/>
          <a:sy n="7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B411F-9CFD-A745-8ADF-2E61D36B3052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6FE3A-6CB7-B348-BA8C-9DAC8E1D0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C957975-0258-2649-ACC9-1ABB440F8A0F}" type="slidenum">
              <a:rPr lang="en-US" altLang="x-none">
                <a:latin typeface="Arial" charset="0"/>
              </a:rPr>
              <a:pPr/>
              <a:t>1</a:t>
            </a:fld>
            <a:endParaRPr lang="en-US" altLang="x-none">
              <a:latin typeface="Arial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7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B0F44157-D239-1A49-BCA8-4F488882F1BB}" type="slidenum">
              <a:rPr lang="en-US" altLang="x-none">
                <a:latin typeface="Arial" charset="0"/>
              </a:rPr>
              <a:pPr/>
              <a:t>29</a:t>
            </a:fld>
            <a:endParaRPr lang="en-US" altLang="x-none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15000"/>
              </a:spcBef>
            </a:pPr>
            <a:r>
              <a:rPr lang="en-US" altLang="x-none">
                <a:ea typeface="ＭＳ Ｐゴシック" charset="-128"/>
              </a:rPr>
              <a:t>By 1975, the South Vietnamese capital of Saigon fell &amp; Vietnam became unified under the Communist government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x-none">
                <a:ea typeface="ＭＳ Ｐゴシック" charset="-128"/>
              </a:rPr>
              <a:t>Vietnam proved Containment could not be sustained</a:t>
            </a:r>
          </a:p>
        </p:txBody>
      </p:sp>
    </p:spTree>
    <p:extLst>
      <p:ext uri="{BB962C8B-B14F-4D97-AF65-F5344CB8AC3E}">
        <p14:creationId xmlns:p14="http://schemas.microsoft.com/office/powerpoint/2010/main" val="1751394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6D159F1D-A62D-A641-BC12-90312870A1E9}" type="slidenum">
              <a:rPr lang="en-US" altLang="x-none">
                <a:latin typeface="Arial" charset="0"/>
              </a:rPr>
              <a:pPr/>
              <a:t>30</a:t>
            </a:fld>
            <a:endParaRPr lang="en-US" altLang="x-none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79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0B978CB0-D39C-7843-8D58-8A178764BBA5}" type="slidenum">
              <a:rPr lang="en-US" altLang="x-none">
                <a:latin typeface="Arial" charset="0"/>
              </a:rPr>
              <a:pPr/>
              <a:t>31</a:t>
            </a:fld>
            <a:endParaRPr lang="en-US" altLang="x-none">
              <a:latin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73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F2FA88B-253C-5E48-A5AC-F0F4C9310345}" type="slidenum">
              <a:rPr lang="en-US" altLang="x-none">
                <a:latin typeface="Arial" charset="0"/>
              </a:rPr>
              <a:pPr/>
              <a:t>32</a:t>
            </a:fld>
            <a:endParaRPr lang="en-US" altLang="x-none">
              <a:latin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2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6A6EC906-66AC-7048-BF3A-C39D4EDD12F6}" type="slidenum">
              <a:rPr lang="en-US" altLang="x-none">
                <a:latin typeface="Arial" charset="0"/>
              </a:rPr>
              <a:pPr/>
              <a:t>4</a:t>
            </a:fld>
            <a:endParaRPr lang="en-US" altLang="x-none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2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4551FB73-D656-A34B-8EE1-65851B499670}" type="slidenum">
              <a:rPr lang="en-US" altLang="x-none">
                <a:latin typeface="Arial" charset="0"/>
              </a:rPr>
              <a:pPr/>
              <a:t>5</a:t>
            </a:fld>
            <a:endParaRPr lang="en-US" altLang="x-none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8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CCFC384-AC22-BF48-8478-9A746726D6A6}" type="slidenum">
              <a:rPr lang="en-US" altLang="x-none">
                <a:latin typeface="Arial" charset="0"/>
              </a:rPr>
              <a:pPr/>
              <a:t>6</a:t>
            </a:fld>
            <a:endParaRPr lang="en-US" altLang="x-none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3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A78A8FF9-6BC1-1947-A082-C28B37FF376A}" type="slidenum">
              <a:rPr lang="en-US" altLang="x-none">
                <a:latin typeface="Arial" charset="0"/>
              </a:rPr>
              <a:pPr/>
              <a:t>8</a:t>
            </a:fld>
            <a:endParaRPr lang="en-US" altLang="x-none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95000"/>
              </a:lnSpc>
            </a:pPr>
            <a:r>
              <a:rPr lang="en-US" altLang="x-none" sz="1100">
                <a:ea typeface="ＭＳ Ｐゴシック" charset="-128"/>
              </a:rPr>
              <a:t>Under LBJ, America escalated its role in Vietnam &amp; began</a:t>
            </a: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lvl="1" eaLnBrk="1" hangingPunct="1"/>
            <a:r>
              <a:rPr lang="en-US" altLang="x-none">
                <a:ea typeface="ＭＳ Ｐゴシック" charset="-128"/>
              </a:rPr>
              <a:t>Defend Vietnam at any cost</a:t>
            </a:r>
          </a:p>
          <a:p>
            <a:pPr lvl="1" eaLnBrk="1" hangingPunct="1"/>
            <a:r>
              <a:rPr lang="en-US" altLang="x-none">
                <a:ea typeface="ＭＳ Ｐゴシック" charset="-128"/>
              </a:rPr>
              <a:t>Unlimited military intervention to be used at LBJ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discretion</a:t>
            </a:r>
            <a:r>
              <a:rPr lang="en-US" altLang="ja-JP" i="1">
                <a:ea typeface="ＭＳ Ｐゴシック" charset="-128"/>
              </a:rPr>
              <a:t> </a:t>
            </a:r>
          </a:p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10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353F945A-3C31-B141-ABFE-D1AFBB01784E}" type="slidenum">
              <a:rPr lang="en-US" altLang="x-none">
                <a:latin typeface="Arial" charset="0"/>
              </a:rPr>
              <a:pPr/>
              <a:t>16</a:t>
            </a:fld>
            <a:endParaRPr lang="en-US" altLang="x-none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Dan Rather for CBS </a:t>
            </a:r>
          </a:p>
        </p:txBody>
      </p:sp>
    </p:spTree>
    <p:extLst>
      <p:ext uri="{BB962C8B-B14F-4D97-AF65-F5344CB8AC3E}">
        <p14:creationId xmlns:p14="http://schemas.microsoft.com/office/powerpoint/2010/main" val="198087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A83ECD6B-EA2C-7F4E-85B4-F92A6483609B}" type="slidenum">
              <a:rPr lang="en-US" altLang="x-none">
                <a:latin typeface="Arial" charset="0"/>
              </a:rPr>
              <a:pPr/>
              <a:t>17</a:t>
            </a:fld>
            <a:endParaRPr lang="en-US" altLang="x-none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92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DE9098BE-5546-584E-9CAE-08B37CF326C8}" type="slidenum">
              <a:rPr lang="en-US" altLang="x-none">
                <a:latin typeface="Arial" charset="0"/>
              </a:rPr>
              <a:pPr/>
              <a:t>18</a:t>
            </a:fld>
            <a:endParaRPr lang="en-US" altLang="x-none">
              <a:latin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98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5AE6760-ACC5-0F48-9C15-A515F2560414}" type="slidenum">
              <a:rPr lang="en-US" altLang="x-none">
                <a:latin typeface="Arial" charset="0"/>
              </a:rPr>
              <a:pPr/>
              <a:t>21</a:t>
            </a:fld>
            <a:endParaRPr lang="en-US" altLang="x-none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14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6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7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6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95B9-E2B4-554C-8FE9-2EE9D46B7D0D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5D054-7557-6441-8B5F-8A0C0E7C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O7Al0EurG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2/21/DakToVietnam1966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png"/><Relationship Id="rId8" Type="http://schemas.openxmlformats.org/officeDocument/2006/relationships/image" Target="../media/image36.jpeg"/><Relationship Id="rId9" Type="http://schemas.openxmlformats.org/officeDocument/2006/relationships/image" Target="../media/image37.jpeg"/><Relationship Id="rId10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3PIcbx35mM" TargetMode="External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hyperlink" Target="https://www.google.com/search?sa=X&amp;biw=1280&amp;bih=557&amp;q=lyndon+b.+johnson+presidential+term&amp;stick=H4sIAAAAAAAAAOPgE-LQz9U3SDNPq9TSzk620k_PL0stystNzSvRL8jPySzJTM5MzLMqKEotzkwBCmYm5sSXpBblAgCDICyBOQAAAA&amp;ved=0ahUKEwjqnNz92bvTAhVL5CYKHZLjD4kQ6BMImgEoADA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TRE9vMBBe1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upload.wikimedia.org/wikipedia/commons/6/6b/Flag_of_North_Vietnam_1945-1955.svg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://upload.wikimedia.org/wikipedia/commons/4/4a/FNL_Flag.svg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"/>
            <a:ext cx="9144000" cy="23622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sz="3400" b="1" u="sng"/>
              <a:t>AIM</a:t>
            </a:r>
            <a:r>
              <a:rPr lang="en-US" altLang="x-none" sz="3400" b="1"/>
              <a:t>: What were the causes &amp; consequences of America</a:t>
            </a:r>
            <a:r>
              <a:rPr lang="ja-JP" altLang="en-US" sz="3400" b="1"/>
              <a:t>’</a:t>
            </a:r>
            <a:r>
              <a:rPr lang="en-US" altLang="ja-JP" sz="3400" b="1"/>
              <a:t>s involvement in the Vietnam War? </a:t>
            </a: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2366625" y="6400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6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1" y="1"/>
            <a:ext cx="9123381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The U.S. had a </a:t>
            </a: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draft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 to bring </a:t>
            </a:r>
          </a:p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more soldiers to Vietnam</a:t>
            </a:r>
          </a:p>
        </p:txBody>
      </p:sp>
    </p:spTree>
    <p:extLst>
      <p:ext uri="{BB962C8B-B14F-4D97-AF65-F5344CB8AC3E}">
        <p14:creationId xmlns:p14="http://schemas.microsoft.com/office/powerpoint/2010/main" val="13669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altLang="x-none" sz="4000" b="1"/>
              <a:t>Fighting the War in Vietnam: </a:t>
            </a:r>
            <a:br>
              <a:rPr lang="en-US" altLang="x-none" sz="4000" b="1"/>
            </a:br>
            <a:r>
              <a:rPr lang="en-US" altLang="x-none" sz="4000" b="1">
                <a:solidFill>
                  <a:srgbClr val="FF0000"/>
                </a:solidFill>
              </a:rPr>
              <a:t>what do you think our GOAL was? </a:t>
            </a:r>
          </a:p>
        </p:txBody>
      </p:sp>
      <p:sp>
        <p:nvSpPr>
          <p:cNvPr id="18434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9144000" cy="4800600"/>
          </a:xfrm>
        </p:spPr>
        <p:txBody>
          <a:bodyPr/>
          <a:lstStyle/>
          <a:p>
            <a:pPr>
              <a:defRPr/>
            </a:pPr>
            <a:r>
              <a:rPr lang="en-US" altLang="x-none" sz="3200" dirty="0"/>
              <a:t>The goal of U.S. military was to </a:t>
            </a:r>
            <a:r>
              <a:rPr lang="en-US" altLang="x-none" sz="3200" b="1" dirty="0"/>
              <a:t>defeat the Vietcong &amp; support democracy in South Vietnam</a:t>
            </a:r>
            <a:r>
              <a:rPr lang="en-US" altLang="x-none" sz="3200" dirty="0"/>
              <a:t>:</a:t>
            </a:r>
          </a:p>
          <a:p>
            <a:pPr lvl="1">
              <a:defRPr/>
            </a:pPr>
            <a:r>
              <a:rPr lang="en-US" altLang="x-none" sz="3200" dirty="0"/>
              <a:t>But, the Vietcong lived among the civilians in Vietnamese in cities  &amp; villages (</a:t>
            </a:r>
            <a:r>
              <a:rPr lang="en-US" altLang="x-none" sz="3200" i="1" dirty="0"/>
              <a:t>who is the enemy?</a:t>
            </a:r>
            <a:r>
              <a:rPr lang="en-US" altLang="x-none" sz="3200" dirty="0"/>
              <a:t>)</a:t>
            </a:r>
          </a:p>
          <a:p>
            <a:pPr marL="457200" lvl="1" indent="0">
              <a:buNone/>
              <a:defRPr/>
            </a:pPr>
            <a:r>
              <a:rPr lang="en-US" altLang="x-none" sz="3200" b="1" i="1" dirty="0"/>
              <a:t>(We Were Soldiers) </a:t>
            </a:r>
            <a:r>
              <a:rPr lang="en-US" altLang="x-none" sz="3200" b="1" u="sng" dirty="0"/>
              <a:t>WHILE YOU WATCH</a:t>
            </a:r>
            <a:r>
              <a:rPr lang="en-US" altLang="x-none" sz="3200" dirty="0"/>
              <a:t>: What made fighting in Vietnam SO DIFFICULT for the United States troops?</a:t>
            </a:r>
            <a:endParaRPr lang="en-US" altLang="x-none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7467601" y="5775013"/>
            <a:ext cx="20083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VIDEO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2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 descr="19-607-clos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4445"/>
          <a:stretch>
            <a:fillRect/>
          </a:stretch>
        </p:blipFill>
        <p:spPr bwMode="auto">
          <a:xfrm>
            <a:off x="2971800" y="0"/>
            <a:ext cx="636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4009" name="Oval 9"/>
          <p:cNvSpPr>
            <a:spLocks noChangeArrowheads="1"/>
          </p:cNvSpPr>
          <p:nvPr/>
        </p:nvSpPr>
        <p:spPr bwMode="auto">
          <a:xfrm>
            <a:off x="5638800" y="2438400"/>
            <a:ext cx="685800" cy="8382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x-none" altLang="x-none" sz="1800">
              <a:latin typeface="Calibri" charset="0"/>
            </a:endParaRPr>
          </a:p>
        </p:txBody>
      </p:sp>
      <p:pic>
        <p:nvPicPr>
          <p:cNvPr id="384010" name="Picture 10" descr="54632e49_ANP_2579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70866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57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x-none" sz="4000">
                <a:latin typeface="Calibri" charset="0"/>
              </a:rPr>
              <a:t>The U.S. military used a variety of </a:t>
            </a:r>
            <a:br>
              <a:rPr lang="en-US" altLang="x-none" sz="4000">
                <a:latin typeface="Calibri" charset="0"/>
              </a:rPr>
            </a:br>
            <a:r>
              <a:rPr lang="en-US" altLang="x-none" sz="4000">
                <a:latin typeface="Calibri" charset="0"/>
              </a:rPr>
              <a:t>tactics to fight the war in Vietnam</a:t>
            </a:r>
          </a:p>
        </p:txBody>
      </p:sp>
      <p:pic>
        <p:nvPicPr>
          <p:cNvPr id="41986" name="Picture 8" descr="viet-show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4649788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9"/>
          <p:cNvSpPr txBox="1">
            <a:spLocks noChangeArrowheads="1"/>
          </p:cNvSpPr>
          <p:nvPr/>
        </p:nvSpPr>
        <p:spPr bwMode="auto">
          <a:xfrm>
            <a:off x="6172200" y="1250950"/>
            <a:ext cx="4495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600">
                <a:latin typeface="Calibri" charset="0"/>
              </a:rPr>
              <a:t>The air force bombed villages &amp; supply lines (Ho Chi Minh Trail)</a:t>
            </a:r>
          </a:p>
        </p:txBody>
      </p:sp>
      <p:pic>
        <p:nvPicPr>
          <p:cNvPr id="4198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2474" r="34375" b="6250"/>
          <a:stretch>
            <a:fillRect/>
          </a:stretch>
        </p:blipFill>
        <p:spPr bwMode="auto">
          <a:xfrm>
            <a:off x="7872414" y="2743200"/>
            <a:ext cx="27955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1" descr="viet-show1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861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8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x-none" sz="4000">
                <a:latin typeface="Calibri" charset="0"/>
              </a:rPr>
              <a:t>The U.S. military used a variety of </a:t>
            </a:r>
            <a:br>
              <a:rPr lang="en-US" altLang="x-none" sz="4000">
                <a:latin typeface="Calibri" charset="0"/>
              </a:rPr>
            </a:br>
            <a:r>
              <a:rPr lang="en-US" altLang="x-none" sz="4000">
                <a:latin typeface="Calibri" charset="0"/>
              </a:rPr>
              <a:t>tactics to fight the war in Vietnam</a:t>
            </a:r>
          </a:p>
        </p:txBody>
      </p:sp>
      <p:sp>
        <p:nvSpPr>
          <p:cNvPr id="414727" name="Text Box 7"/>
          <p:cNvSpPr txBox="1">
            <a:spLocks noChangeArrowheads="1"/>
          </p:cNvSpPr>
          <p:nvPr/>
        </p:nvSpPr>
        <p:spPr bwMode="auto">
          <a:xfrm>
            <a:off x="1524000" y="5832476"/>
            <a:ext cx="9144000" cy="102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600" dirty="0">
                <a:ea typeface="ＭＳ Ｐゴシック" charset="0"/>
              </a:rPr>
              <a:t>The military used 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napalm</a:t>
            </a:r>
            <a:r>
              <a:rPr lang="en-US" sz="3600" dirty="0">
                <a:ea typeface="ＭＳ Ｐゴシック" charset="0"/>
              </a:rPr>
              <a:t> to destroy villages </a:t>
            </a:r>
            <a:br>
              <a:rPr lang="en-US" sz="3600" dirty="0">
                <a:ea typeface="ＭＳ Ｐゴシック" charset="0"/>
              </a:rPr>
            </a:br>
            <a:r>
              <a:rPr lang="en-US" sz="3600" dirty="0">
                <a:ea typeface="ＭＳ Ｐゴシック" charset="0"/>
              </a:rPr>
              <a:t>&amp; </a:t>
            </a: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pesticides</a:t>
            </a:r>
            <a:r>
              <a:rPr lang="en-US" sz="3600" dirty="0">
                <a:ea typeface="ＭＳ Ｐゴシック" charset="0"/>
              </a:rPr>
              <a:t> (</a:t>
            </a: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Agent Orange</a:t>
            </a:r>
            <a:r>
              <a:rPr lang="en-US" sz="3600" dirty="0">
                <a:ea typeface="ＭＳ Ｐゴシック" charset="0"/>
              </a:rPr>
              <a:t>) to destroy crops</a:t>
            </a:r>
          </a:p>
        </p:txBody>
      </p:sp>
      <p:pic>
        <p:nvPicPr>
          <p:cNvPr id="43011" name="Picture 8" descr="File:Defoliation agent spra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371600"/>
            <a:ext cx="4564062" cy="44196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9" descr="File:US riverboat using napalm in Vietn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933950" cy="40005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x-none" sz="4000" b="1">
                <a:latin typeface="Calibri" charset="0"/>
              </a:rPr>
              <a:t>The U.S. military used a variety of </a:t>
            </a:r>
            <a:br>
              <a:rPr lang="en-US" altLang="x-none" sz="4000" b="1">
                <a:latin typeface="Calibri" charset="0"/>
              </a:rPr>
            </a:br>
            <a:r>
              <a:rPr lang="en-US" altLang="x-none" sz="4000" b="1">
                <a:latin typeface="Calibri" charset="0"/>
              </a:rPr>
              <a:t>tactics to fight the war in Vietnam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524000" y="5832476"/>
            <a:ext cx="9144000" cy="1025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600">
                <a:latin typeface="Calibri" charset="0"/>
              </a:rPr>
              <a:t>Soldiers</a:t>
            </a:r>
            <a:r>
              <a:rPr kumimoji="0" lang="en-US" altLang="x-none" sz="3000">
                <a:latin typeface="Calibri" charset="0"/>
              </a:rPr>
              <a:t> </a:t>
            </a:r>
            <a:r>
              <a:rPr kumimoji="0" lang="en-US" altLang="x-none" sz="3600">
                <a:latin typeface="Calibri" charset="0"/>
              </a:rPr>
              <a:t>were sent on deadly </a:t>
            </a:r>
            <a:r>
              <a:rPr kumimoji="0" lang="ja-JP" altLang="en-US" sz="3600"/>
              <a:t>“</a:t>
            </a:r>
            <a:r>
              <a:rPr kumimoji="0" lang="en-US" altLang="ja-JP" sz="3600">
                <a:latin typeface="Calibri" charset="0"/>
              </a:rPr>
              <a:t>search</a:t>
            </a:r>
            <a:r>
              <a:rPr kumimoji="0" lang="en-US" altLang="ja-JP" sz="1800">
                <a:latin typeface="Calibri" charset="0"/>
              </a:rPr>
              <a:t> </a:t>
            </a:r>
            <a:r>
              <a:rPr kumimoji="0" lang="en-US" altLang="ja-JP" sz="3600">
                <a:latin typeface="Calibri" charset="0"/>
              </a:rPr>
              <a:t>&amp;</a:t>
            </a:r>
            <a:r>
              <a:rPr kumimoji="0" lang="en-US" altLang="ja-JP" sz="1800">
                <a:latin typeface="Calibri" charset="0"/>
              </a:rPr>
              <a:t> </a:t>
            </a:r>
            <a:r>
              <a:rPr kumimoji="0" lang="en-US" altLang="ja-JP" sz="3600">
                <a:latin typeface="Calibri" charset="0"/>
              </a:rPr>
              <a:t>destroy</a:t>
            </a:r>
            <a:r>
              <a:rPr kumimoji="0" lang="ja-JP" altLang="en-US" sz="3600"/>
              <a:t>”</a:t>
            </a:r>
            <a:r>
              <a:rPr kumimoji="0" lang="en-US" altLang="ja-JP" sz="3600">
                <a:latin typeface="Calibri" charset="0"/>
              </a:rPr>
              <a:t> missions into the jungles to find the Vietcong</a:t>
            </a:r>
            <a:endParaRPr kumimoji="0" lang="en-US" altLang="x-none" sz="3600">
              <a:latin typeface="Calibri" charset="0"/>
            </a:endParaRPr>
          </a:p>
        </p:txBody>
      </p:sp>
      <p:pic>
        <p:nvPicPr>
          <p:cNvPr id="415750" name="Picture 6" descr="File:DakToVietnam196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066800"/>
            <a:ext cx="46323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3" name="Picture 9" descr="Vietnam-War-helicop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143000"/>
            <a:ext cx="4140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4" name="Picture 10" descr="tiger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74738"/>
            <a:ext cx="74676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6" name="Picture 12" descr="viet-show8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33476"/>
            <a:ext cx="8534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7" name="Picture 13" descr="viet-show12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8" name="Picture 14" descr="viet-show9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123950"/>
            <a:ext cx="66262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15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6002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altLang="x-none" sz="4000">
                <a:latin typeface="Calibri" charset="0"/>
              </a:rPr>
              <a:t>Despite overwhelming military superiority, the U.S. could not win in Vietnam </a:t>
            </a:r>
            <a:br>
              <a:rPr lang="en-US" altLang="x-none" sz="4000">
                <a:latin typeface="Calibri" charset="0"/>
              </a:rPr>
            </a:br>
            <a:r>
              <a:rPr lang="en-US" altLang="x-none" sz="4000">
                <a:latin typeface="Calibri" charset="0"/>
              </a:rPr>
              <a:t>&amp; the war became unpopular at home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524000" y="5832475"/>
            <a:ext cx="91440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endParaRPr kumimoji="0" lang="x-none" altLang="x-none" sz="3600">
              <a:latin typeface="Calibri" charset="0"/>
            </a:endParaRPr>
          </a:p>
        </p:txBody>
      </p:sp>
      <p:sp>
        <p:nvSpPr>
          <p:cNvPr id="416781" name="Text Box 13"/>
          <p:cNvSpPr txBox="1">
            <a:spLocks noChangeArrowheads="1"/>
          </p:cNvSpPr>
          <p:nvPr/>
        </p:nvSpPr>
        <p:spPr bwMode="auto">
          <a:xfrm>
            <a:off x="1524000" y="61722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600">
                <a:latin typeface="Calibri" charset="0"/>
              </a:rPr>
              <a:t>Television made Vietnam a </a:t>
            </a:r>
            <a:r>
              <a:rPr kumimoji="0" lang="ja-JP" altLang="en-US" sz="3600"/>
              <a:t>“</a:t>
            </a:r>
            <a:r>
              <a:rPr kumimoji="0" lang="en-US" altLang="ja-JP" sz="3600">
                <a:latin typeface="Calibri" charset="0"/>
              </a:rPr>
              <a:t>living room war</a:t>
            </a:r>
            <a:r>
              <a:rPr kumimoji="0" lang="ja-JP" altLang="en-US" sz="3600"/>
              <a:t>”</a:t>
            </a:r>
            <a:r>
              <a:rPr kumimoji="0" lang="en-US" altLang="ja-JP" sz="3600">
                <a:latin typeface="Calibri" charset="0"/>
              </a:rPr>
              <a:t> </a:t>
            </a:r>
            <a:endParaRPr kumimoji="0" lang="en-US" altLang="x-none" sz="3600">
              <a:latin typeface="Calibri" charset="0"/>
            </a:endParaRPr>
          </a:p>
        </p:txBody>
      </p:sp>
      <p:pic>
        <p:nvPicPr>
          <p:cNvPr id="416783" name="Picture 15" descr="1966_DanRather_Viet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4814"/>
            <a:ext cx="4572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85" name="Picture 17" descr="1965_Vietnam_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44958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86" name="Text Box 18"/>
          <p:cNvSpPr txBox="1">
            <a:spLocks noChangeArrowheads="1"/>
          </p:cNvSpPr>
          <p:nvPr/>
        </p:nvSpPr>
        <p:spPr bwMode="auto">
          <a:xfrm>
            <a:off x="1524000" y="5778500"/>
            <a:ext cx="9144000" cy="107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600">
                <a:latin typeface="Calibri" charset="0"/>
              </a:rPr>
              <a:t>TV broadcasts reported body counts, atrocities, </a:t>
            </a:r>
            <a:br>
              <a:rPr kumimoji="0" lang="en-US" altLang="x-none" sz="3600">
                <a:latin typeface="Calibri" charset="0"/>
              </a:rPr>
            </a:br>
            <a:r>
              <a:rPr kumimoji="0" lang="en-US" altLang="x-none" sz="3600">
                <a:latin typeface="Calibri" charset="0"/>
              </a:rPr>
              <a:t>declining</a:t>
            </a:r>
            <a:r>
              <a:rPr kumimoji="0" lang="en-US" altLang="x-none" sz="3000">
                <a:latin typeface="Calibri" charset="0"/>
              </a:rPr>
              <a:t> </a:t>
            </a:r>
            <a:r>
              <a:rPr kumimoji="0" lang="en-US" altLang="x-none" sz="3600">
                <a:latin typeface="Calibri" charset="0"/>
              </a:rPr>
              <a:t>troop</a:t>
            </a:r>
            <a:r>
              <a:rPr kumimoji="0" lang="en-US" altLang="x-none" sz="3000">
                <a:latin typeface="Calibri" charset="0"/>
              </a:rPr>
              <a:t> </a:t>
            </a:r>
            <a:r>
              <a:rPr kumimoji="0" lang="en-US" altLang="x-none" sz="3600">
                <a:latin typeface="Calibri" charset="0"/>
              </a:rPr>
              <a:t>morale,</a:t>
            </a:r>
            <a:r>
              <a:rPr kumimoji="0" lang="en-US" altLang="x-none" sz="3000">
                <a:latin typeface="Calibri" charset="0"/>
              </a:rPr>
              <a:t> </a:t>
            </a:r>
            <a:r>
              <a:rPr kumimoji="0" lang="en-US" altLang="x-none" sz="3600">
                <a:latin typeface="Calibri" charset="0"/>
              </a:rPr>
              <a:t>&amp;</a:t>
            </a:r>
            <a:r>
              <a:rPr kumimoji="0" lang="en-US" altLang="x-none" sz="3000">
                <a:latin typeface="Calibri" charset="0"/>
              </a:rPr>
              <a:t> </a:t>
            </a:r>
            <a:r>
              <a:rPr kumimoji="0" lang="en-US" altLang="x-none" sz="3600">
                <a:latin typeface="Calibri" charset="0"/>
              </a:rPr>
              <a:t>lack</a:t>
            </a:r>
            <a:r>
              <a:rPr kumimoji="0" lang="en-US" altLang="x-none" sz="3000">
                <a:latin typeface="Calibri" charset="0"/>
              </a:rPr>
              <a:t> </a:t>
            </a:r>
            <a:r>
              <a:rPr kumimoji="0" lang="en-US" altLang="x-none" sz="3600">
                <a:latin typeface="Calibri" charset="0"/>
              </a:rPr>
              <a:t>of</a:t>
            </a:r>
            <a:r>
              <a:rPr kumimoji="0" lang="en-US" altLang="x-none" sz="3000">
                <a:latin typeface="Calibri" charset="0"/>
              </a:rPr>
              <a:t> </a:t>
            </a:r>
            <a:r>
              <a:rPr kumimoji="0" lang="en-US" altLang="x-none" sz="3600">
                <a:latin typeface="Calibri" charset="0"/>
              </a:rPr>
              <a:t>gains</a:t>
            </a:r>
            <a:r>
              <a:rPr kumimoji="0" lang="en-US" altLang="x-none" sz="3000">
                <a:latin typeface="Calibri" charset="0"/>
              </a:rPr>
              <a:t> </a:t>
            </a:r>
            <a:r>
              <a:rPr kumimoji="0" lang="en-US" altLang="x-none" sz="3600">
                <a:latin typeface="Calibri" charset="0"/>
              </a:rPr>
              <a:t>in</a:t>
            </a:r>
            <a:r>
              <a:rPr kumimoji="0" lang="en-US" altLang="x-none" sz="3000">
                <a:latin typeface="Calibri" charset="0"/>
              </a:rPr>
              <a:t> </a:t>
            </a:r>
            <a:r>
              <a:rPr kumimoji="0" lang="en-US" altLang="x-none" sz="3600">
                <a:latin typeface="Calibri" charset="0"/>
              </a:rPr>
              <a:t>the</a:t>
            </a:r>
            <a:r>
              <a:rPr kumimoji="0" lang="en-US" altLang="x-none" sz="3000">
                <a:latin typeface="Calibri" charset="0"/>
              </a:rPr>
              <a:t> </a:t>
            </a:r>
            <a:r>
              <a:rPr kumimoji="0" lang="en-US" altLang="x-none" sz="3600">
                <a:latin typeface="Calibri" charset="0"/>
              </a:rPr>
              <a:t>war</a:t>
            </a:r>
          </a:p>
        </p:txBody>
      </p:sp>
      <p:pic>
        <p:nvPicPr>
          <p:cNvPr id="416788" name="Picture 20" descr="004VietnamWar_468x3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1"/>
            <a:ext cx="4495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92" name="Picture 24" descr="Mutters%2520Ridge%252019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90688"/>
            <a:ext cx="4800600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93" name="Picture 25" descr="1025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9"/>
          <a:stretch>
            <a:fillRect/>
          </a:stretch>
        </p:blipFill>
        <p:spPr bwMode="auto">
          <a:xfrm>
            <a:off x="1676400" y="1538288"/>
            <a:ext cx="88392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94" name="Picture 26" descr="vietn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9436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95" name="Picture 27" descr="viet-show11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09801"/>
            <a:ext cx="32781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98" name="Picture 30" descr="my-lai-pic-2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696200" cy="572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799" name="Text Box 31"/>
          <p:cNvSpPr txBox="1">
            <a:spLocks noChangeArrowheads="1"/>
          </p:cNvSpPr>
          <p:nvPr/>
        </p:nvSpPr>
        <p:spPr bwMode="auto">
          <a:xfrm>
            <a:off x="2286000" y="184150"/>
            <a:ext cx="2286000" cy="1530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ja-JP" altLang="en-US" sz="3600"/>
              <a:t>“</a:t>
            </a:r>
            <a:r>
              <a:rPr kumimoji="0" lang="en-US" altLang="ja-JP" sz="3600">
                <a:latin typeface="Calibri" charset="0"/>
              </a:rPr>
              <a:t>My Lai Massacre</a:t>
            </a:r>
            <a:r>
              <a:rPr kumimoji="0" lang="ja-JP" altLang="en-US" sz="3600"/>
              <a:t>”</a:t>
            </a:r>
            <a:r>
              <a:rPr kumimoji="0" lang="en-US" altLang="ja-JP" sz="3600">
                <a:latin typeface="Calibri" charset="0"/>
              </a:rPr>
              <a:t> 1968</a:t>
            </a:r>
            <a:endParaRPr kumimoji="0" lang="en-US" altLang="x-none" sz="36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16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16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16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16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16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16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1" grpId="0"/>
      <p:bldP spid="416786" grpId="0" animBg="1"/>
      <p:bldP spid="4167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altLang="x-none" sz="2700" b="1">
                <a:latin typeface="Calibri" charset="0"/>
                <a:hlinkClick r:id="rId3"/>
              </a:rPr>
              <a:t>Why was the The Tet Offensive (1968</a:t>
            </a:r>
            <a:r>
              <a:rPr lang="en-US" altLang="x-none" sz="2700" b="1">
                <a:latin typeface="Calibri" charset="0"/>
              </a:rPr>
              <a:t>) </a:t>
            </a:r>
            <a:br>
              <a:rPr lang="en-US" altLang="x-none" sz="2700" b="1">
                <a:latin typeface="Calibri" charset="0"/>
              </a:rPr>
            </a:br>
            <a:r>
              <a:rPr lang="en-US" altLang="x-none" sz="2700" b="1">
                <a:latin typeface="Calibri" charset="0"/>
              </a:rPr>
              <a:t>considered a </a:t>
            </a:r>
            <a:r>
              <a:rPr lang="en-US" altLang="x-none" sz="2700" b="1" i="1">
                <a:latin typeface="Calibri" charset="0"/>
              </a:rPr>
              <a:t>turning point </a:t>
            </a:r>
            <a:r>
              <a:rPr lang="en-US" altLang="x-none" sz="2700" b="1">
                <a:latin typeface="Calibri" charset="0"/>
              </a:rPr>
              <a:t>in the war?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3733800" cy="25908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dirty="0">
                <a:latin typeface="Calibri" charset="0"/>
              </a:rPr>
              <a:t>In 1968, the Vietcong </a:t>
            </a:r>
            <a:r>
              <a:rPr lang="en-US" sz="3600" dirty="0">
                <a:solidFill>
                  <a:srgbClr val="FF0000"/>
                </a:solidFill>
                <a:latin typeface="Calibri" charset="0"/>
              </a:rPr>
              <a:t>launched the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Tet Offensive</a:t>
            </a:r>
            <a:r>
              <a:rPr lang="en-US" sz="36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charset="0"/>
              </a:rPr>
              <a:t>against U.S. forces in South Vietnam</a:t>
            </a:r>
          </a:p>
        </p:txBody>
      </p:sp>
      <p:pic>
        <p:nvPicPr>
          <p:cNvPr id="411652" name="Picture 4" descr="20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/>
          <a:stretch>
            <a:fillRect/>
          </a:stretch>
        </p:blipFill>
        <p:spPr bwMode="auto">
          <a:xfrm>
            <a:off x="5314950" y="762000"/>
            <a:ext cx="53530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524000" y="38100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x-none" sz="3600">
                <a:solidFill>
                  <a:schemeClr val="folHlink"/>
                </a:solidFill>
                <a:latin typeface="Calibri" charset="0"/>
              </a:rPr>
              <a:t>The attack was contrary to media reports that the U.S. was winning the Vietnam War</a:t>
            </a:r>
          </a:p>
        </p:txBody>
      </p:sp>
      <p:pic>
        <p:nvPicPr>
          <p:cNvPr id="411657" name="Picture 9" descr="Photo of VIETNAM WAR: HUE, 1968. &#13;&#10;An American tank passes the bodies of dead Vietnamese civilians during the Battle of Hue, Febraury 1968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762000"/>
            <a:ext cx="529431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59" name="Picture 11" descr="Photo of VIETNAM WAR: TET OFFENSIVE. &#13;&#10;A U.S. Marine drags a wounded comrade from the ruins of the Citadel at Hue, South Vietnam, February 1968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5334000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411651" grpId="0" build="p"/>
      <p:bldP spid="460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US" altLang="x-none" b="1">
                <a:latin typeface="Calibri" charset="0"/>
              </a:rPr>
              <a:t>The Tet Offensive, 1968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3886200" cy="16764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dirty="0">
                <a:latin typeface="Calibri" charset="0"/>
              </a:rPr>
              <a:t>The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Tet Offensive</a:t>
            </a:r>
            <a:r>
              <a:rPr lang="en-US" sz="36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3600" dirty="0">
                <a:latin typeface="Calibri" charset="0"/>
              </a:rPr>
              <a:t>was a turning point in the Vietnam War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600200" y="2895600"/>
            <a:ext cx="373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x-none" sz="3600">
                <a:solidFill>
                  <a:schemeClr val="folHlink"/>
                </a:solidFill>
                <a:latin typeface="Calibri" charset="0"/>
              </a:rPr>
              <a:t>President Johnson began to question whether the war could be won…</a:t>
            </a:r>
          </a:p>
        </p:txBody>
      </p:sp>
      <p:sp>
        <p:nvSpPr>
          <p:cNvPr id="421896" name="Rectangle 8"/>
          <p:cNvSpPr>
            <a:spLocks noChangeArrowheads="1"/>
          </p:cNvSpPr>
          <p:nvPr/>
        </p:nvSpPr>
        <p:spPr bwMode="auto">
          <a:xfrm>
            <a:off x="1600200" y="4876800"/>
            <a:ext cx="373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x-none" sz="3500" b="1">
                <a:solidFill>
                  <a:srgbClr val="FF0000"/>
                </a:solidFill>
                <a:latin typeface="Calibri" charset="0"/>
              </a:rPr>
              <a:t>…&amp; LBJ announced that he would not seek re-election</a:t>
            </a:r>
          </a:p>
        </p:txBody>
      </p:sp>
      <p:pic>
        <p:nvPicPr>
          <p:cNvPr id="49157" name="Picture 9" descr="lbj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838200"/>
            <a:ext cx="50831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5867400" y="61722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</a:t>
            </a:r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Johnson</a:t>
            </a:r>
            <a:r>
              <a:rPr lang="ja-JP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’</a:t>
            </a:r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War</a:t>
            </a:r>
            <a:r>
              <a:rPr lang="ja-JP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”</a:t>
            </a:r>
            <a:endParaRPr lang="en-US" altLang="x-none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1524000" y="28956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x-none" sz="3600">
                <a:solidFill>
                  <a:srgbClr val="0000CC"/>
                </a:solidFill>
                <a:latin typeface="Calibri" charset="0"/>
              </a:rPr>
              <a:t>American attitudes towards the war changed &amp; anti-war movement grew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1060451"/>
            <a:ext cx="2590800" cy="212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vietnam_protest_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838200"/>
            <a:ext cx="51546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10417" r="21875" b="7292"/>
          <a:stretch>
            <a:fillRect/>
          </a:stretch>
        </p:blipFill>
        <p:spPr bwMode="auto">
          <a:xfrm>
            <a:off x="5395913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0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  <p:bldP spid="421896" grpId="0"/>
      <p:bldP spid="421898" grpId="0"/>
      <p:bldP spid="4218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4"/>
          <p:cNvSpPr txBox="1">
            <a:spLocks noChangeArrowheads="1"/>
          </p:cNvSpPr>
          <p:nvPr/>
        </p:nvSpPr>
        <p:spPr bwMode="auto">
          <a:xfrm>
            <a:off x="1524000" y="5410200"/>
            <a:ext cx="9144000" cy="1390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300">
                <a:latin typeface="Calibri" charset="0"/>
              </a:rPr>
              <a:t>The American public believed their was a </a:t>
            </a:r>
            <a:r>
              <a:rPr kumimoji="0" lang="ja-JP" altLang="en-US" sz="3300" b="1"/>
              <a:t>“</a:t>
            </a:r>
            <a:r>
              <a:rPr kumimoji="0" lang="en-US" altLang="ja-JP" sz="3300" b="1">
                <a:latin typeface="Calibri" charset="0"/>
              </a:rPr>
              <a:t>credibility gap</a:t>
            </a:r>
            <a:r>
              <a:rPr kumimoji="0" lang="ja-JP" altLang="en-US" sz="3300" b="1"/>
              <a:t>”</a:t>
            </a:r>
            <a:r>
              <a:rPr kumimoji="0" lang="en-US" altLang="ja-JP" sz="3300" b="1">
                <a:latin typeface="Calibri" charset="0"/>
              </a:rPr>
              <a:t> between what the government was saying &amp; the reality of the Vietnam War </a:t>
            </a:r>
            <a:endParaRPr kumimoji="0" lang="en-US" altLang="x-none" sz="3300" b="1">
              <a:latin typeface="Calibri" charset="0"/>
            </a:endParaRPr>
          </a:p>
        </p:txBody>
      </p:sp>
      <p:pic>
        <p:nvPicPr>
          <p:cNvPr id="51202" name="Picture 5" descr="Johnson-Westmore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7375"/>
            <a:ext cx="6858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46" name="AutoShape 6"/>
          <p:cNvSpPr>
            <a:spLocks noChangeArrowheads="1"/>
          </p:cNvSpPr>
          <p:nvPr/>
        </p:nvSpPr>
        <p:spPr bwMode="auto">
          <a:xfrm>
            <a:off x="1676400" y="762000"/>
            <a:ext cx="2667000" cy="1524000"/>
          </a:xfrm>
          <a:prstGeom prst="wedgeRectCallout">
            <a:avLst>
              <a:gd name="adj1" fmla="val 70000"/>
              <a:gd name="adj2" fmla="val 83648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kumimoji="0" lang="ja-JP" altLang="en-US" sz="3600"/>
              <a:t>“</a:t>
            </a:r>
            <a:r>
              <a:rPr kumimoji="0" lang="en-US" altLang="ja-JP" sz="3600">
                <a:latin typeface="Calibri" charset="0"/>
              </a:rPr>
              <a:t>Vietcong surrender </a:t>
            </a:r>
            <a:br>
              <a:rPr kumimoji="0" lang="en-US" altLang="ja-JP" sz="3600">
                <a:latin typeface="Calibri" charset="0"/>
              </a:rPr>
            </a:br>
            <a:r>
              <a:rPr kumimoji="0" lang="en-US" altLang="ja-JP" sz="3600">
                <a:latin typeface="Calibri" charset="0"/>
              </a:rPr>
              <a:t>is imminent</a:t>
            </a:r>
            <a:r>
              <a:rPr kumimoji="0" lang="ja-JP" altLang="en-US" sz="3600"/>
              <a:t>”</a:t>
            </a:r>
            <a:endParaRPr kumimoji="0" lang="en-US" altLang="x-none" sz="3600">
              <a:latin typeface="Calibri" charset="0"/>
            </a:endParaRP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1524000" y="1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800" b="1">
                <a:latin typeface="Calibri" charset="0"/>
              </a:rPr>
              <a:t>General Westmoreland &amp; the Credibility Gap</a:t>
            </a:r>
          </a:p>
        </p:txBody>
      </p:sp>
      <p:sp>
        <p:nvSpPr>
          <p:cNvPr id="419848" name="AutoShape 8"/>
          <p:cNvSpPr>
            <a:spLocks noChangeArrowheads="1"/>
          </p:cNvSpPr>
          <p:nvPr/>
        </p:nvSpPr>
        <p:spPr bwMode="auto">
          <a:xfrm>
            <a:off x="1828800" y="3733800"/>
            <a:ext cx="3048000" cy="1524000"/>
          </a:xfrm>
          <a:prstGeom prst="wedgeRectCallout">
            <a:avLst>
              <a:gd name="adj1" fmla="val 56667"/>
              <a:gd name="adj2" fmla="val -79167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kumimoji="0" lang="ja-JP" altLang="en-US" sz="3600"/>
              <a:t>“</a:t>
            </a:r>
            <a:r>
              <a:rPr kumimoji="0" lang="en-US" altLang="ja-JP" sz="3600">
                <a:latin typeface="Calibri" charset="0"/>
              </a:rPr>
              <a:t>There is a light at the end of the tunnel</a:t>
            </a:r>
            <a:r>
              <a:rPr kumimoji="0" lang="ja-JP" altLang="en-US" sz="3600"/>
              <a:t>”</a:t>
            </a:r>
            <a:endParaRPr kumimoji="0" lang="en-US" altLang="x-none" sz="3600">
              <a:latin typeface="Calibri" charset="0"/>
            </a:endParaRPr>
          </a:p>
        </p:txBody>
      </p:sp>
      <p:sp>
        <p:nvSpPr>
          <p:cNvPr id="419849" name="AutoShape 9"/>
          <p:cNvSpPr>
            <a:spLocks noChangeArrowheads="1"/>
          </p:cNvSpPr>
          <p:nvPr/>
        </p:nvSpPr>
        <p:spPr bwMode="auto">
          <a:xfrm>
            <a:off x="5562600" y="762000"/>
            <a:ext cx="4800600" cy="990600"/>
          </a:xfrm>
          <a:prstGeom prst="wedgeRectCallout">
            <a:avLst>
              <a:gd name="adj1" fmla="val -48579"/>
              <a:gd name="adj2" fmla="val 168588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kumimoji="0" lang="ja-JP" altLang="en-US" sz="3600"/>
              <a:t>“</a:t>
            </a:r>
            <a:r>
              <a:rPr kumimoji="0" lang="en-US" altLang="ja-JP" sz="3600">
                <a:latin typeface="Calibri" charset="0"/>
              </a:rPr>
              <a:t>The U.S. has never lost a battle in Vietnam</a:t>
            </a:r>
            <a:r>
              <a:rPr kumimoji="0" lang="ja-JP" altLang="en-US" sz="3600"/>
              <a:t>”</a:t>
            </a:r>
            <a:endParaRPr kumimoji="0" lang="en-US" altLang="x-none" sz="3600">
              <a:latin typeface="Calibri" charset="0"/>
            </a:endParaRPr>
          </a:p>
        </p:txBody>
      </p:sp>
      <p:sp>
        <p:nvSpPr>
          <p:cNvPr id="419850" name="AutoShape 10"/>
          <p:cNvSpPr>
            <a:spLocks noChangeArrowheads="1"/>
          </p:cNvSpPr>
          <p:nvPr/>
        </p:nvSpPr>
        <p:spPr bwMode="auto">
          <a:xfrm>
            <a:off x="6248400" y="3276600"/>
            <a:ext cx="4114800" cy="1981200"/>
          </a:xfrm>
          <a:prstGeom prst="wedgeRectCallout">
            <a:avLst>
              <a:gd name="adj1" fmla="val -4940"/>
              <a:gd name="adj2" fmla="val -4088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x-none" sz="3600">
                <a:latin typeface="Calibri" charset="0"/>
              </a:rPr>
              <a:t>But, the military continued to draft more young men to fight in Vietnam</a:t>
            </a:r>
          </a:p>
        </p:txBody>
      </p:sp>
    </p:spTree>
    <p:extLst>
      <p:ext uri="{BB962C8B-B14F-4D97-AF65-F5344CB8AC3E}">
        <p14:creationId xmlns:p14="http://schemas.microsoft.com/office/powerpoint/2010/main" val="5423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6" grpId="0" animBg="1"/>
      <p:bldP spid="419848" grpId="0" animBg="1"/>
      <p:bldP spid="419849" grpId="0" animBg="1"/>
      <p:bldP spid="4198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33350"/>
            <a:ext cx="6172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96200" y="350838"/>
            <a:ext cx="2743200" cy="27733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3200" kern="0" dirty="0">
                <a:solidFill>
                  <a:schemeClr val="bg1"/>
                </a:solidFill>
              </a:rPr>
              <a:t>According to the cartoon, why did the Great Society programs fail?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85088" y="31242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FF00"/>
                </a:solidFill>
              </a:rPr>
              <a:t>Vietnam limited the impact of some Great Society programs.</a:t>
            </a:r>
          </a:p>
        </p:txBody>
      </p:sp>
    </p:spTree>
    <p:extLst>
      <p:ext uri="{BB962C8B-B14F-4D97-AF65-F5344CB8AC3E}">
        <p14:creationId xmlns:p14="http://schemas.microsoft.com/office/powerpoint/2010/main" val="142849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altLang="x-none" sz="4000" b="1">
                <a:latin typeface="Calibri" charset="0"/>
              </a:rPr>
              <a:t>Protesting the Vietnam War</a:t>
            </a:r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1524000" y="5334000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3600">
                <a:latin typeface="Calibri" charset="0"/>
              </a:rPr>
              <a:t>Since 1965, U.S. troops had been in Vietnam… but 1968 was the height of the Vietnam War &amp; the year of the disastrous Tet Offensive </a:t>
            </a:r>
          </a:p>
        </p:txBody>
      </p:sp>
      <p:pic>
        <p:nvPicPr>
          <p:cNvPr id="425989" name="Picture 5" descr="204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"/>
          <a:stretch>
            <a:fillRect/>
          </a:stretch>
        </p:blipFill>
        <p:spPr bwMode="auto">
          <a:xfrm>
            <a:off x="1524001" y="609600"/>
            <a:ext cx="4594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99" name="Picture 15" descr="19-609-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6080126" y="1066800"/>
            <a:ext cx="4587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6002" name="Rectangle 18"/>
          <p:cNvSpPr>
            <a:spLocks noChangeArrowheads="1"/>
          </p:cNvSpPr>
          <p:nvPr/>
        </p:nvSpPr>
        <p:spPr bwMode="auto">
          <a:xfrm>
            <a:off x="1524000" y="5832476"/>
            <a:ext cx="9144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3600">
                <a:latin typeface="Calibri" charset="0"/>
              </a:rPr>
              <a:t>As more men were drafted into the war, the larger the anti-Vietnam protests became </a:t>
            </a:r>
          </a:p>
        </p:txBody>
      </p:sp>
      <p:pic>
        <p:nvPicPr>
          <p:cNvPr id="426010" name="Picture 26" descr="1967_vietnam_protes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1"/>
            <a:ext cx="50292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011" name="Picture 27" descr="1968_Protes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406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9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25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5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/>
      <p:bldP spid="4260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r>
              <a:rPr lang="en-US" altLang="x-none" b="1">
                <a:latin typeface="Calibri" charset="0"/>
              </a:rPr>
              <a:t>Richard Nixon &amp; the Election of 1968</a:t>
            </a:r>
          </a:p>
        </p:txBody>
      </p:sp>
      <p:sp>
        <p:nvSpPr>
          <p:cNvPr id="436233" name="Rectangle 9"/>
          <p:cNvSpPr>
            <a:spLocks noChangeArrowheads="1"/>
          </p:cNvSpPr>
          <p:nvPr/>
        </p:nvSpPr>
        <p:spPr bwMode="auto">
          <a:xfrm>
            <a:off x="1524000" y="5334000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3600">
                <a:latin typeface="Calibri" charset="0"/>
              </a:rPr>
              <a:t>LBJ</a:t>
            </a:r>
            <a:r>
              <a:rPr lang="ja-JP" altLang="en-US" sz="3600"/>
              <a:t>’</a:t>
            </a:r>
            <a:r>
              <a:rPr lang="en-US" altLang="ja-JP" sz="3600">
                <a:latin typeface="Calibri" charset="0"/>
              </a:rPr>
              <a:t>s decision not to run for re-election &amp; the assassination of Robert Kennedy left the Democrats divided for the election of 1968</a:t>
            </a:r>
            <a:endParaRPr lang="en-US" altLang="x-none" sz="3600">
              <a:latin typeface="Calibri" charset="0"/>
            </a:endParaRPr>
          </a:p>
        </p:txBody>
      </p:sp>
      <p:sp>
        <p:nvSpPr>
          <p:cNvPr id="436235" name="Rectangle 11"/>
          <p:cNvSpPr>
            <a:spLocks noChangeArrowheads="1"/>
          </p:cNvSpPr>
          <p:nvPr/>
        </p:nvSpPr>
        <p:spPr bwMode="auto">
          <a:xfrm>
            <a:off x="1524000" y="5832476"/>
            <a:ext cx="9144000" cy="1025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3600">
                <a:latin typeface="Calibri" charset="0"/>
              </a:rPr>
              <a:t>Republican Richard Nixon took advantage of  the divided Democrats &amp; won the 1968 election </a:t>
            </a:r>
          </a:p>
        </p:txBody>
      </p:sp>
      <p:pic>
        <p:nvPicPr>
          <p:cNvPr id="436236" name="Picture 12" descr="rfkandcrow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42672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237" name="Picture 13" descr="chicago-rio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35014"/>
            <a:ext cx="48006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2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25374" r="40599" b="26003"/>
          <a:stretch>
            <a:fillRect/>
          </a:stretch>
        </p:blipFill>
        <p:spPr bwMode="auto">
          <a:xfrm>
            <a:off x="2133600" y="838200"/>
            <a:ext cx="7772400" cy="490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746126"/>
            <a:ext cx="82550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36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3" grpId="0"/>
      <p:bldP spid="4362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228601"/>
            <a:ext cx="31242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Richard Nixon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560513" y="5394325"/>
            <a:ext cx="9182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x-none" sz="3200" b="1">
                <a:solidFill>
                  <a:srgbClr val="1A0DAB"/>
                </a:solidFill>
                <a:latin typeface="Roboto" charset="0"/>
                <a:hlinkClick r:id="rId3"/>
              </a:rPr>
              <a:t>Presidential term</a:t>
            </a:r>
            <a:r>
              <a:rPr kumimoji="0" lang="en-US" altLang="x-none" sz="3200" b="1">
                <a:solidFill>
                  <a:srgbClr val="222222"/>
                </a:solidFill>
                <a:latin typeface="Roboto" charset="0"/>
              </a:rPr>
              <a:t>: </a:t>
            </a:r>
            <a:r>
              <a:rPr kumimoji="0" lang="en-US" altLang="x-none" sz="3200">
                <a:solidFill>
                  <a:srgbClr val="222222"/>
                </a:solidFill>
                <a:latin typeface="Roboto" charset="0"/>
              </a:rPr>
              <a:t>January 20, 1969 – August 9, 1974</a:t>
            </a:r>
            <a:endParaRPr kumimoji="0" lang="en-US" altLang="x-none" sz="3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600" b="1">
                <a:solidFill>
                  <a:schemeClr val="tx2"/>
                </a:solidFill>
                <a:latin typeface="Calibri" charset="0"/>
              </a:rPr>
              <a:t>Nixon wanted </a:t>
            </a:r>
            <a:r>
              <a:rPr kumimoji="0" lang="ja-JP" altLang="en-US" sz="3600" b="1">
                <a:solidFill>
                  <a:schemeClr val="tx2"/>
                </a:solidFill>
              </a:rPr>
              <a:t>“</a:t>
            </a:r>
            <a:r>
              <a:rPr kumimoji="0" lang="en-US" altLang="ja-JP" sz="3600" b="1">
                <a:solidFill>
                  <a:schemeClr val="tx2"/>
                </a:solidFill>
                <a:latin typeface="Calibri" charset="0"/>
              </a:rPr>
              <a:t>peace with honor</a:t>
            </a:r>
            <a:r>
              <a:rPr kumimoji="0" lang="ja-JP" altLang="en-US" sz="3600" b="1">
                <a:solidFill>
                  <a:schemeClr val="tx2"/>
                </a:solidFill>
              </a:rPr>
              <a:t>”</a:t>
            </a:r>
            <a:r>
              <a:rPr kumimoji="0" lang="en-US" altLang="ja-JP" sz="3600" b="1">
                <a:solidFill>
                  <a:schemeClr val="tx2"/>
                </a:solidFill>
                <a:latin typeface="Calibri" charset="0"/>
              </a:rPr>
              <a:t> in Vietnam</a:t>
            </a:r>
            <a:endParaRPr kumimoji="0" lang="en-US" altLang="x-none" sz="3600" b="1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57346" name="Picture 3" descr=" 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79450"/>
            <a:ext cx="8686800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6"/>
          <p:cNvSpPr txBox="1">
            <a:spLocks noChangeArrowheads="1"/>
          </p:cNvSpPr>
          <p:nvPr/>
        </p:nvSpPr>
        <p:spPr bwMode="auto">
          <a:xfrm>
            <a:off x="1524000" y="147638"/>
            <a:ext cx="91440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800" b="1" u="sng">
                <a:solidFill>
                  <a:srgbClr val="FF0000"/>
                </a:solidFill>
                <a:latin typeface="Calibri" charset="0"/>
              </a:rPr>
              <a:t>Vietnamization</a:t>
            </a:r>
          </a:p>
        </p:txBody>
      </p:sp>
      <p:pic>
        <p:nvPicPr>
          <p:cNvPr id="379918" name="Picture 14" descr="poar01a_kissinger070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4" y="1981200"/>
            <a:ext cx="3805237" cy="403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18"/>
          <p:cNvSpPr txBox="1">
            <a:spLocks noChangeArrowheads="1"/>
          </p:cNvSpPr>
          <p:nvPr/>
        </p:nvSpPr>
        <p:spPr bwMode="auto">
          <a:xfrm>
            <a:off x="1447800" y="762001"/>
            <a:ext cx="5410200" cy="354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600">
                <a:solidFill>
                  <a:schemeClr val="folHlink"/>
                </a:solidFill>
                <a:latin typeface="Calibri" charset="0"/>
              </a:rPr>
              <a:t>Nixon &amp; National Security Advisor Henry Kissinger developed a plan called </a:t>
            </a:r>
            <a:r>
              <a:rPr kumimoji="0" lang="en-US" altLang="x-none" sz="3600" b="1" u="sng">
                <a:solidFill>
                  <a:schemeClr val="folHlink"/>
                </a:solidFill>
                <a:latin typeface="Calibri" charset="0"/>
              </a:rPr>
              <a:t>Vietnamization</a:t>
            </a:r>
            <a:r>
              <a:rPr kumimoji="0" lang="en-US" altLang="x-none" sz="3600">
                <a:solidFill>
                  <a:schemeClr val="folHlink"/>
                </a:solidFill>
                <a:latin typeface="Calibri" charset="0"/>
              </a:rPr>
              <a:t>: </a:t>
            </a:r>
            <a:br>
              <a:rPr kumimoji="0" lang="en-US" altLang="x-none" sz="3600">
                <a:solidFill>
                  <a:schemeClr val="folHlink"/>
                </a:solidFill>
                <a:latin typeface="Calibri" charset="0"/>
              </a:rPr>
            </a:br>
            <a:r>
              <a:rPr kumimoji="0" lang="en-US" altLang="x-none" sz="3600">
                <a:solidFill>
                  <a:schemeClr val="folHlink"/>
                </a:solidFill>
                <a:latin typeface="Calibri" charset="0"/>
              </a:rPr>
              <a:t>gradually withdraw U.S. troops &amp; replace them with South Vietnamese soldiers</a:t>
            </a:r>
            <a:endParaRPr kumimoji="0" lang="en-US" altLang="x-none" sz="3600" u="sng">
              <a:solidFill>
                <a:schemeClr val="folHlink"/>
              </a:solidFill>
              <a:latin typeface="Calibri" charset="0"/>
            </a:endParaRPr>
          </a:p>
        </p:txBody>
      </p:sp>
      <p:sp>
        <p:nvSpPr>
          <p:cNvPr id="379923" name="Text Box 19"/>
          <p:cNvSpPr txBox="1">
            <a:spLocks noChangeArrowheads="1"/>
          </p:cNvSpPr>
          <p:nvPr/>
        </p:nvSpPr>
        <p:spPr bwMode="auto">
          <a:xfrm>
            <a:off x="1524000" y="4267200"/>
            <a:ext cx="5410200" cy="2560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But, Nixon really wanted a </a:t>
            </a:r>
            <a:r>
              <a:rPr kumimoji="0" lang="ja-JP" altLang="en-US" sz="3600">
                <a:solidFill>
                  <a:srgbClr val="0000CC"/>
                </a:solidFill>
              </a:rPr>
              <a:t>“</a:t>
            </a:r>
            <a:r>
              <a:rPr kumimoji="0" lang="en-US" altLang="ja-JP" sz="3600">
                <a:solidFill>
                  <a:srgbClr val="0000CC"/>
                </a:solidFill>
                <a:latin typeface="Calibri" charset="0"/>
              </a:rPr>
              <a:t>knockout</a:t>
            </a:r>
            <a:r>
              <a:rPr kumimoji="0" lang="en-US" altLang="ja-JP" sz="3000">
                <a:solidFill>
                  <a:srgbClr val="0000CC"/>
                </a:solidFill>
                <a:latin typeface="Calibri" charset="0"/>
              </a:rPr>
              <a:t> </a:t>
            </a:r>
            <a:r>
              <a:rPr kumimoji="0" lang="en-US" altLang="ja-JP" sz="3600">
                <a:solidFill>
                  <a:srgbClr val="0000CC"/>
                </a:solidFill>
                <a:latin typeface="Calibri" charset="0"/>
              </a:rPr>
              <a:t>blow</a:t>
            </a:r>
            <a:r>
              <a:rPr kumimoji="0" lang="ja-JP" altLang="en-US" sz="3600">
                <a:solidFill>
                  <a:srgbClr val="0000CC"/>
                </a:solidFill>
              </a:rPr>
              <a:t>”</a:t>
            </a:r>
            <a:r>
              <a:rPr kumimoji="0" lang="en-US" altLang="ja-JP" sz="1800">
                <a:latin typeface="Calibri" charset="0"/>
              </a:rPr>
              <a:t> </a:t>
            </a:r>
            <a:r>
              <a:rPr kumimoji="0" lang="en-US" altLang="ja-JP" sz="3600">
                <a:solidFill>
                  <a:srgbClr val="0000CC"/>
                </a:solidFill>
                <a:latin typeface="Calibri" charset="0"/>
              </a:rPr>
              <a:t>in</a:t>
            </a:r>
            <a:r>
              <a:rPr kumimoji="0" lang="en-US" altLang="ja-JP" sz="1800">
                <a:latin typeface="Calibri" charset="0"/>
              </a:rPr>
              <a:t> </a:t>
            </a:r>
            <a:r>
              <a:rPr kumimoji="0" lang="en-US" altLang="ja-JP" sz="3600">
                <a:solidFill>
                  <a:srgbClr val="0000CC"/>
                </a:solidFill>
                <a:latin typeface="Calibri" charset="0"/>
              </a:rPr>
              <a:t>Vietnam &amp; secretly sent U.S. troops Cambodia &amp; ordered bombings of Laos</a:t>
            </a:r>
            <a:endParaRPr kumimoji="0" lang="en-US" altLang="x-none" sz="3600">
              <a:solidFill>
                <a:srgbClr val="0000CC"/>
              </a:solidFill>
              <a:latin typeface="Calibri" charset="0"/>
            </a:endParaRPr>
          </a:p>
        </p:txBody>
      </p:sp>
      <p:pic>
        <p:nvPicPr>
          <p:cNvPr id="379924" name="Picture 20" descr="DIVI650"/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4" y="838200"/>
            <a:ext cx="383698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9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3800" b="1">
                <a:latin typeface="Calibri" charset="0"/>
              </a:rPr>
              <a:t>When Americans found out about    </a:t>
            </a:r>
            <a:br>
              <a:rPr lang="en-US" altLang="x-none" sz="3800" b="1">
                <a:latin typeface="Calibri" charset="0"/>
              </a:rPr>
            </a:br>
            <a:r>
              <a:rPr lang="en-US" altLang="x-none" sz="3800" b="1">
                <a:latin typeface="Calibri" charset="0"/>
              </a:rPr>
              <a:t>Nixon</a:t>
            </a:r>
            <a:r>
              <a:rPr lang="ja-JP" altLang="en-US" sz="3800" b="1">
                <a:latin typeface="Arial" charset="0"/>
              </a:rPr>
              <a:t>’</a:t>
            </a:r>
            <a:r>
              <a:rPr lang="en-US" altLang="ja-JP" sz="3800" b="1">
                <a:latin typeface="Calibri" charset="0"/>
              </a:rPr>
              <a:t>s attacks on Cambodia &amp; Laos, </a:t>
            </a:r>
            <a:br>
              <a:rPr lang="en-US" altLang="ja-JP" sz="3800" b="1">
                <a:latin typeface="Calibri" charset="0"/>
              </a:rPr>
            </a:br>
            <a:r>
              <a:rPr lang="en-US" altLang="ja-JP" sz="3800" b="1">
                <a:latin typeface="Calibri" charset="0"/>
              </a:rPr>
              <a:t>it set off the largest protest in U.S. history </a:t>
            </a:r>
            <a:endParaRPr lang="en-US" altLang="x-none" sz="3800" b="1">
              <a:latin typeface="Calibri" charset="0"/>
            </a:endParaRPr>
          </a:p>
        </p:txBody>
      </p:sp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1608138" y="2514601"/>
            <a:ext cx="46482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Tx/>
              <a:buFontTx/>
              <a:buNone/>
            </a:pPr>
            <a:r>
              <a:rPr kumimoji="0" lang="en-US" altLang="x-none" sz="3600">
                <a:solidFill>
                  <a:schemeClr val="folHlink"/>
                </a:solidFill>
                <a:latin typeface="Calibri" charset="0"/>
              </a:rPr>
              <a:t>250,000 people, mostly students on college campuses, protested the war &amp; some protests turned violent</a:t>
            </a:r>
            <a:r>
              <a:rPr kumimoji="0" lang="mr-IN" altLang="x-none" sz="3600">
                <a:solidFill>
                  <a:schemeClr val="folHlink"/>
                </a:solidFill>
                <a:latin typeface="Calibri" charset="0"/>
              </a:rPr>
              <a:t>…</a:t>
            </a:r>
            <a:r>
              <a:rPr kumimoji="0" lang="en-US" altLang="x-none" sz="3600">
                <a:solidFill>
                  <a:schemeClr val="folHlink"/>
                </a:solidFill>
                <a:latin typeface="Calibri" charset="0"/>
              </a:rPr>
              <a:t> </a:t>
            </a:r>
          </a:p>
        </p:txBody>
      </p:sp>
      <p:pic>
        <p:nvPicPr>
          <p:cNvPr id="59395" name="Picture 14" descr="15_Protest_march_1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752600"/>
            <a:ext cx="4411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1"/>
            <a:ext cx="911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MUSIC reacts to </a:t>
            </a:r>
            <a:r>
              <a:rPr lang="en-US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the Vietnam war</a:t>
            </a:r>
            <a:r>
              <a:rPr lang="is-I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…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charset="0"/>
            </a:endParaRPr>
          </a:p>
        </p:txBody>
      </p:sp>
      <p:pic>
        <p:nvPicPr>
          <p:cNvPr id="614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533776"/>
            <a:ext cx="4191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7938"/>
            <a:ext cx="489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637" y="1828801"/>
            <a:ext cx="7924800" cy="10864513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en-US" sz="2200" dirty="0">
                <a:ea typeface="ＭＳ Ｐゴシック" charset="0"/>
              </a:rPr>
              <a:t>Tin soldiers and Nixon coming,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We're finally on our own.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This summer I hear the drumming,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Four dead in Ohio.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/>
            </a:r>
            <a:br>
              <a:rPr lang="en-US" sz="2200" dirty="0">
                <a:ea typeface="ＭＳ Ｐゴシック" charset="0"/>
              </a:rPr>
            </a:br>
            <a:r>
              <a:rPr lang="en-US" sz="2200" dirty="0" err="1">
                <a:ea typeface="ＭＳ Ｐゴシック" charset="0"/>
              </a:rPr>
              <a:t>Gotta</a:t>
            </a:r>
            <a:r>
              <a:rPr lang="en-US" sz="2200" dirty="0">
                <a:ea typeface="ＭＳ Ｐゴシック" charset="0"/>
              </a:rPr>
              <a:t> get down to it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Soldiers are cutting us down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Should have been done long ago.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What if you knew her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And found her dead on the ground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How can you run when you know?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/>
            </a:r>
            <a:br>
              <a:rPr lang="en-US" sz="2200" dirty="0">
                <a:ea typeface="ＭＳ Ｐゴシック" charset="0"/>
              </a:rPr>
            </a:br>
            <a:endParaRPr lang="en-US" sz="2200" dirty="0">
              <a:ea typeface="ＭＳ Ｐゴシック" charset="0"/>
            </a:endParaRPr>
          </a:p>
          <a:p>
            <a:pPr>
              <a:defRPr/>
            </a:pPr>
            <a:endParaRPr lang="en-US" sz="2200" dirty="0">
              <a:ea typeface="ＭＳ Ｐゴシック" charset="0"/>
            </a:endParaRPr>
          </a:p>
          <a:p>
            <a:pPr>
              <a:defRPr/>
            </a:pPr>
            <a:endParaRPr lang="en-US" sz="2200" dirty="0">
              <a:ea typeface="ＭＳ Ｐゴシック" charset="0"/>
            </a:endParaRPr>
          </a:p>
          <a:p>
            <a:pPr>
              <a:defRPr/>
            </a:pPr>
            <a:endParaRPr lang="en-US" sz="2200" dirty="0">
              <a:ea typeface="ＭＳ Ｐゴシック" charset="0"/>
            </a:endParaRPr>
          </a:p>
          <a:p>
            <a:pPr>
              <a:defRPr/>
            </a:pPr>
            <a:endParaRPr lang="en-US" sz="2200" dirty="0">
              <a:ea typeface="ＭＳ Ｐゴシック" charset="0"/>
            </a:endParaRPr>
          </a:p>
          <a:p>
            <a:pPr>
              <a:defRPr/>
            </a:pPr>
            <a:endParaRPr lang="en-US" sz="2200" dirty="0">
              <a:ea typeface="ＭＳ Ｐゴシック" charset="0"/>
            </a:endParaRPr>
          </a:p>
          <a:p>
            <a:pPr>
              <a:defRPr/>
            </a:pPr>
            <a:endParaRPr lang="en-US" sz="2200" dirty="0">
              <a:ea typeface="ＭＳ Ｐゴシック" charset="0"/>
            </a:endParaRPr>
          </a:p>
          <a:p>
            <a:pPr>
              <a:defRPr/>
            </a:pPr>
            <a:endParaRPr lang="en-US" sz="2200" dirty="0">
              <a:ea typeface="ＭＳ Ｐゴシック" charset="0"/>
            </a:endParaRPr>
          </a:p>
          <a:p>
            <a:pPr>
              <a:defRPr/>
            </a:pPr>
            <a:endParaRPr lang="en-US" sz="2200" dirty="0">
              <a:ea typeface="ＭＳ Ｐゴシック" charset="0"/>
            </a:endParaRPr>
          </a:p>
          <a:p>
            <a:pPr>
              <a:defRPr/>
            </a:pPr>
            <a:endParaRPr lang="en-US" sz="2200" dirty="0">
              <a:ea typeface="ＭＳ Ｐゴシック" charset="0"/>
            </a:endParaRPr>
          </a:p>
          <a:p>
            <a:pPr>
              <a:defRPr/>
            </a:pPr>
            <a:endParaRPr lang="en-US" sz="2200" dirty="0">
              <a:ea typeface="ＭＳ Ｐゴシック" charset="0"/>
            </a:endParaRPr>
          </a:p>
          <a:p>
            <a:pPr>
              <a:defRPr/>
            </a:pPr>
            <a:r>
              <a:rPr lang="en-US" sz="2200" dirty="0" err="1">
                <a:ea typeface="ＭＳ Ｐゴシック" charset="0"/>
              </a:rPr>
              <a:t>Gotta</a:t>
            </a:r>
            <a:r>
              <a:rPr lang="en-US" sz="2200" dirty="0">
                <a:ea typeface="ＭＳ Ｐゴシック" charset="0"/>
              </a:rPr>
              <a:t> get down to it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Soldiers are cutting us down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Should have been done long ago.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What if you knew her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And found her dead on the ground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How can you run when you know?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/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Tin soldiers and Nixon coming,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We're finally on our own.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This summer I hear the drumming,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Four dead in Ohio.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0414" y="152400"/>
            <a:ext cx="710380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hlinkClick r:id="rId2"/>
              </a:rPr>
              <a:t>“Ohio”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by Crosby, Stills, </a:t>
            </a:r>
          </a:p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Nash &amp; Young</a:t>
            </a:r>
          </a:p>
        </p:txBody>
      </p:sp>
    </p:spTree>
    <p:extLst>
      <p:ext uri="{BB962C8B-B14F-4D97-AF65-F5344CB8AC3E}">
        <p14:creationId xmlns:p14="http://schemas.microsoft.com/office/powerpoint/2010/main" val="16116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 txBox="1">
            <a:spLocks noChangeArrowheads="1"/>
          </p:cNvSpPr>
          <p:nvPr/>
        </p:nvSpPr>
        <p:spPr bwMode="auto">
          <a:xfrm>
            <a:off x="1519238" y="76200"/>
            <a:ext cx="9148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x-none" sz="4400" b="1">
                <a:latin typeface="Times New Roman" charset="0"/>
              </a:rPr>
              <a:t>Kent State Massacre (</a:t>
            </a:r>
            <a:r>
              <a:rPr kumimoji="0" lang="en-US" altLang="x-none" sz="4400" b="1">
                <a:latin typeface="Times New Roman" charset="0"/>
              </a:rPr>
              <a:t>May 4, 1970)</a:t>
            </a:r>
            <a:endParaRPr lang="en-US" altLang="x-none" sz="4400" b="1">
              <a:latin typeface="Times New Roman" charset="0"/>
            </a:endParaRPr>
          </a:p>
        </p:txBody>
      </p:sp>
      <p:sp>
        <p:nvSpPr>
          <p:cNvPr id="63490" name="Rectangle 3"/>
          <p:cNvSpPr txBox="1">
            <a:spLocks noChangeArrowheads="1"/>
          </p:cNvSpPr>
          <p:nvPr/>
        </p:nvSpPr>
        <p:spPr bwMode="auto">
          <a:xfrm>
            <a:off x="1519238" y="1371600"/>
            <a:ext cx="335280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800"/>
              <a:t>At Kent State University in Ohio, four students were killed by National Guardsmen who were called out to preserve order on campus after days of anti-Nixon protest.</a:t>
            </a:r>
          </a:p>
        </p:txBody>
      </p:sp>
      <p:pic>
        <p:nvPicPr>
          <p:cNvPr id="63491" name="Picture 5" descr="kent_stnbva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9" y="1371600"/>
            <a:ext cx="6206067" cy="491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r>
              <a:rPr lang="en-US" altLang="x-none" sz="4000"/>
              <a:t>Ending the Vietnam War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4572000" cy="25146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10000"/>
              </a:spcBef>
              <a:buNone/>
            </a:pPr>
            <a:r>
              <a:rPr lang="en-US" altLang="x-none" sz="3600">
                <a:solidFill>
                  <a:srgbClr val="0000CC"/>
                </a:solidFill>
                <a:latin typeface="Calibri" charset="0"/>
              </a:rPr>
              <a:t>In 1973, the U.S. &amp; North Vietnam </a:t>
            </a:r>
            <a:br>
              <a:rPr lang="en-US" altLang="x-none" sz="3600">
                <a:solidFill>
                  <a:srgbClr val="0000CC"/>
                </a:solidFill>
                <a:latin typeface="Calibri" charset="0"/>
              </a:rPr>
            </a:br>
            <a:r>
              <a:rPr lang="en-US" altLang="x-none" sz="3600">
                <a:solidFill>
                  <a:srgbClr val="0000CC"/>
                </a:solidFill>
                <a:latin typeface="Calibri" charset="0"/>
              </a:rPr>
              <a:t>agreed to a cease fire </a:t>
            </a:r>
            <a:br>
              <a:rPr lang="en-US" altLang="x-none" sz="3600">
                <a:solidFill>
                  <a:srgbClr val="0000CC"/>
                </a:solidFill>
                <a:latin typeface="Calibri" charset="0"/>
              </a:rPr>
            </a:br>
            <a:r>
              <a:rPr lang="en-US" altLang="x-none" sz="3600">
                <a:solidFill>
                  <a:srgbClr val="0000CC"/>
                </a:solidFill>
                <a:latin typeface="Calibri" charset="0"/>
              </a:rPr>
              <a:t>&amp; the U.S. withdrew troops from Vietnam</a:t>
            </a:r>
          </a:p>
        </p:txBody>
      </p:sp>
      <p:pic>
        <p:nvPicPr>
          <p:cNvPr id="432133" name="Picture 5" descr="TIME cover 02-05-1973 re Vietnam Cease-fire; Photo credits, Charles Bonnay, Charles Simonpietri-Gamma, AP, Steve Hans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44275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2136" name="Picture 8" descr="watermarkco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7" name="Rectangle 9"/>
          <p:cNvSpPr>
            <a:spLocks noChangeArrowheads="1"/>
          </p:cNvSpPr>
          <p:nvPr/>
        </p:nvSpPr>
        <p:spPr bwMode="auto">
          <a:xfrm>
            <a:off x="1524000" y="3581400"/>
            <a:ext cx="46482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Font typeface="Arial" charset="0"/>
              <a:buNone/>
            </a:pPr>
            <a:r>
              <a:rPr lang="en-US" altLang="x-none" sz="3600">
                <a:solidFill>
                  <a:schemeClr val="folHlink"/>
                </a:solidFill>
                <a:latin typeface="Calibri" charset="0"/>
              </a:rPr>
              <a:t>In 1975, North Vietnam violated the cease fire, invaded South Vietnam, &amp; unified the nation under a communist government</a:t>
            </a:r>
          </a:p>
        </p:txBody>
      </p:sp>
      <p:pic>
        <p:nvPicPr>
          <p:cNvPr id="432139" name="Picture 11" descr="usnp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449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2141" name="Picture 13" descr="nva-t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4572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2142" name="Picture 14" descr="fall_of_saig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0"/>
            <a:ext cx="46466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2144" name="Picture 16" descr="vietnam-ma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0"/>
            <a:ext cx="4195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2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32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32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US" altLang="x-none" sz="2800" b="1">
                <a:solidFill>
                  <a:srgbClr val="FF0000"/>
                </a:solidFill>
              </a:rPr>
              <a:t>The Vietnam War (November 1, 1955 – April 30, 1975)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79463"/>
            <a:ext cx="7442200" cy="6096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x-none" sz="3200" b="1"/>
              <a:t>During the Cold War, the U.S. was committed to containing communism</a:t>
            </a:r>
          </a:p>
          <a:p>
            <a:pPr lvl="1">
              <a:lnSpc>
                <a:spcPct val="95000"/>
              </a:lnSpc>
            </a:pPr>
            <a:r>
              <a:rPr lang="en-US" altLang="x-none" sz="3000"/>
              <a:t>So far, the U.S. was effective in limiting communist influence in Europe</a:t>
            </a:r>
          </a:p>
          <a:p>
            <a:pPr lvl="1">
              <a:lnSpc>
                <a:spcPct val="95000"/>
              </a:lnSpc>
            </a:pPr>
            <a:r>
              <a:rPr lang="en-US" altLang="x-none" sz="3000" b="1">
                <a:solidFill>
                  <a:srgbClr val="FF0000"/>
                </a:solidFill>
              </a:rPr>
              <a:t>But, the spread of communism in Asia led the U.S. to become involved in a civil war in Vietnam </a:t>
            </a:r>
          </a:p>
          <a:p>
            <a:pPr lvl="1">
              <a:lnSpc>
                <a:spcPct val="95000"/>
              </a:lnSpc>
            </a:pPr>
            <a:r>
              <a:rPr lang="en-US" altLang="x-none" sz="3000"/>
              <a:t>Involvement in Vietnam from 1950 to 1973 proved to be America</a:t>
            </a:r>
            <a:r>
              <a:rPr lang="ja-JP" altLang="en-US" sz="3000"/>
              <a:t>’</a:t>
            </a:r>
            <a:r>
              <a:rPr lang="en-US" altLang="ja-JP" sz="3000"/>
              <a:t>s </a:t>
            </a:r>
            <a:r>
              <a:rPr lang="en-US" altLang="ja-JP" sz="3000" b="1" i="1"/>
              <a:t>longest &amp; most controversial war</a:t>
            </a:r>
            <a:r>
              <a:rPr lang="mr-IN" altLang="ja-JP" sz="3000" b="1" i="1"/>
              <a:t>…</a:t>
            </a:r>
            <a:endParaRPr lang="en-US" altLang="x-none" sz="3000" b="1" i="1"/>
          </a:p>
        </p:txBody>
      </p:sp>
    </p:spTree>
    <p:extLst>
      <p:ext uri="{BB962C8B-B14F-4D97-AF65-F5344CB8AC3E}">
        <p14:creationId xmlns:p14="http://schemas.microsoft.com/office/powerpoint/2010/main" val="10316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r>
              <a:rPr lang="en-US" altLang="x-none" sz="4000" b="1">
                <a:latin typeface="Calibri" charset="0"/>
              </a:rPr>
              <a:t>The Impact of the Vietnam War 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85800"/>
            <a:ext cx="91440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>
                <a:latin typeface="Calibri" charset="0"/>
              </a:rPr>
              <a:t>The conflict in Vietnam was the longest </a:t>
            </a:r>
            <a:br>
              <a:rPr lang="en-US" altLang="x-none">
                <a:latin typeface="Calibri" charset="0"/>
              </a:rPr>
            </a:br>
            <a:r>
              <a:rPr lang="en-US" altLang="x-none">
                <a:latin typeface="Calibri" charset="0"/>
              </a:rPr>
              <a:t>&amp; most divisive war in U.S. history</a:t>
            </a:r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1752600" y="1876426"/>
            <a:ext cx="5715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6263" indent="-225425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10000"/>
              </a:spcBef>
              <a:buClrTx/>
              <a:buFontTx/>
              <a:buChar char="•"/>
            </a:pP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Of the 3.3 million U.S. soldiers who served: 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Font typeface="Wingdings" charset="2"/>
              <a:buChar char="§"/>
            </a:pP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58,000 were killed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Font typeface="Wingdings" charset="2"/>
              <a:buChar char="§"/>
            </a:pP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303,000 were wounded 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Font typeface="Wingdings" charset="2"/>
              <a:buChar char="§"/>
            </a:pP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15% were diagnosed with post-traumatic stress disorder after the war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Font typeface="Wingdings" charset="2"/>
              <a:buChar char="§"/>
            </a:pP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Many vets faced hostility from other U.S. citizens when they returned home</a:t>
            </a:r>
          </a:p>
        </p:txBody>
      </p:sp>
      <p:pic>
        <p:nvPicPr>
          <p:cNvPr id="433159" name="Picture 7" descr="nixon_mcc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828800"/>
            <a:ext cx="33162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3162" name="Picture 10" descr="vietnam-memor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3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r>
              <a:rPr lang="en-US" altLang="x-none" sz="4000" b="1">
                <a:latin typeface="Calibri" charset="0"/>
              </a:rPr>
              <a:t>The Impact of the Vietnam War </a:t>
            </a:r>
          </a:p>
        </p:txBody>
      </p:sp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1600200" y="685800"/>
            <a:ext cx="90678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6263" indent="-225425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10000"/>
              </a:spcBef>
              <a:buClrTx/>
              <a:buFontTx/>
              <a:buChar char="•"/>
            </a:pPr>
            <a:r>
              <a:rPr kumimoji="0" lang="en-US" altLang="x-none" sz="3600">
                <a:latin typeface="Calibri" charset="0"/>
              </a:rPr>
              <a:t>The war changed </a:t>
            </a:r>
            <a:r>
              <a:rPr kumimoji="0" lang="en-US" altLang="x-none" sz="3600" b="1" i="1">
                <a:latin typeface="Calibri" charset="0"/>
              </a:rPr>
              <a:t>foreign policy</a:t>
            </a:r>
            <a:r>
              <a:rPr kumimoji="0" lang="en-US" altLang="x-none" sz="3600">
                <a:latin typeface="Calibri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Font typeface="Wingdings" charset="2"/>
              <a:buChar char="§"/>
            </a:pPr>
            <a:r>
              <a:rPr kumimoji="0" lang="en-US" altLang="x-none" sz="3600">
                <a:latin typeface="Calibri" charset="0"/>
              </a:rPr>
              <a:t>Containment ended </a:t>
            </a:r>
            <a:br>
              <a:rPr kumimoji="0" lang="en-US" altLang="x-none" sz="3600">
                <a:latin typeface="Calibri" charset="0"/>
              </a:rPr>
            </a:br>
            <a:r>
              <a:rPr kumimoji="0" lang="en-US" altLang="x-none" sz="3600">
                <a:latin typeface="Calibri" charset="0"/>
              </a:rPr>
              <a:t>as Americans became </a:t>
            </a:r>
            <a:br>
              <a:rPr kumimoji="0" lang="en-US" altLang="x-none" sz="3600">
                <a:latin typeface="Calibri" charset="0"/>
              </a:rPr>
            </a:br>
            <a:r>
              <a:rPr kumimoji="0" lang="en-US" altLang="x-none" sz="3600">
                <a:latin typeface="Calibri" charset="0"/>
              </a:rPr>
              <a:t>cautious of the U.S. </a:t>
            </a:r>
            <a:br>
              <a:rPr kumimoji="0" lang="en-US" altLang="x-none" sz="3600">
                <a:latin typeface="Calibri" charset="0"/>
              </a:rPr>
            </a:br>
            <a:r>
              <a:rPr kumimoji="0" lang="en-US" altLang="x-none" sz="3600">
                <a:latin typeface="Calibri" charset="0"/>
              </a:rPr>
              <a:t>role in the world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Font typeface="Wingdings" charset="2"/>
              <a:buChar char="§"/>
            </a:pPr>
            <a:r>
              <a:rPr kumimoji="0" lang="en-US" altLang="x-none" sz="3600">
                <a:latin typeface="Calibri" charset="0"/>
              </a:rPr>
              <a:t>Congress </a:t>
            </a:r>
            <a: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  <a:t>limited </a:t>
            </a:r>
            <a:b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</a:br>
            <a: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  <a:t>a president's ability </a:t>
            </a:r>
            <a:b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</a:br>
            <a: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  <a:t>to send troops </a:t>
            </a:r>
            <a:b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</a:br>
            <a: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  <a:t>without a declaration </a:t>
            </a:r>
            <a:b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</a:br>
            <a: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  <a:t>of war</a:t>
            </a:r>
            <a:r>
              <a:rPr kumimoji="0" lang="en-US" altLang="x-none" sz="3600">
                <a:latin typeface="Calibri" charset="0"/>
              </a:rPr>
              <a:t> by passing the </a:t>
            </a:r>
            <a:br>
              <a:rPr kumimoji="0" lang="en-US" altLang="x-none" sz="3600">
                <a:latin typeface="Calibri" charset="0"/>
              </a:rPr>
            </a:br>
            <a:r>
              <a:rPr kumimoji="0" lang="en-US" altLang="x-none" sz="3600" b="1" u="sng">
                <a:solidFill>
                  <a:srgbClr val="FF0000"/>
                </a:solidFill>
                <a:latin typeface="Calibri" charset="0"/>
              </a:rPr>
              <a:t>War Powers Act</a:t>
            </a:r>
            <a: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  <a:t> </a:t>
            </a:r>
            <a:r>
              <a:rPr kumimoji="0" lang="en-US" altLang="x-none" sz="3600">
                <a:latin typeface="Calibri" charset="0"/>
              </a:rPr>
              <a:t/>
            </a:r>
            <a:br>
              <a:rPr kumimoji="0" lang="en-US" altLang="x-none" sz="3600">
                <a:latin typeface="Calibri" charset="0"/>
              </a:rPr>
            </a:br>
            <a:r>
              <a:rPr kumimoji="0" lang="en-US" altLang="x-none" sz="3600">
                <a:latin typeface="Calibri" charset="0"/>
              </a:rPr>
              <a:t>in 1973 </a:t>
            </a:r>
          </a:p>
        </p:txBody>
      </p:sp>
      <p:pic>
        <p:nvPicPr>
          <p:cNvPr id="69635" name="Picture 7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6" y="1676400"/>
            <a:ext cx="4202113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r>
              <a:rPr lang="en-US" altLang="x-none" sz="4000" b="1">
                <a:latin typeface="Calibri" charset="0"/>
              </a:rPr>
              <a:t>The Impact of the Vietnam War </a:t>
            </a: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524000" y="990600"/>
            <a:ext cx="8534400" cy="56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6263" indent="-225425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10000"/>
              </a:spcBef>
              <a:buClrTx/>
              <a:buFontTx/>
              <a:buChar char="•"/>
            </a:pPr>
            <a:r>
              <a:rPr kumimoji="0" lang="en-US" altLang="x-none" sz="3200">
                <a:latin typeface="Calibri" charset="0"/>
              </a:rPr>
              <a:t>The war changed America </a:t>
            </a:r>
            <a:r>
              <a:rPr kumimoji="0" lang="en-US" altLang="x-none" sz="3200" b="1" i="1">
                <a:latin typeface="Calibri" charset="0"/>
              </a:rPr>
              <a:t>domestically</a:t>
            </a:r>
            <a:r>
              <a:rPr kumimoji="0" lang="en-US" altLang="x-none" sz="3200">
                <a:latin typeface="Calibri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Font typeface="Wingdings" charset="2"/>
              <a:buChar char="§"/>
            </a:pPr>
            <a:r>
              <a:rPr kumimoji="0" lang="en-US" altLang="x-none" sz="3200">
                <a:latin typeface="Calibri" charset="0"/>
              </a:rPr>
              <a:t>People began to </a:t>
            </a:r>
            <a:r>
              <a:rPr kumimoji="0" lang="en-US" altLang="x-none" sz="3200" b="1">
                <a:latin typeface="Calibri" charset="0"/>
              </a:rPr>
              <a:t>lose </a:t>
            </a:r>
            <a:br>
              <a:rPr kumimoji="0" lang="en-US" altLang="x-none" sz="3200" b="1">
                <a:latin typeface="Calibri" charset="0"/>
              </a:rPr>
            </a:br>
            <a:r>
              <a:rPr kumimoji="0" lang="en-US" altLang="x-none" sz="3200" b="1">
                <a:latin typeface="Calibri" charset="0"/>
              </a:rPr>
              <a:t>faith in the honesty of </a:t>
            </a:r>
            <a:br>
              <a:rPr kumimoji="0" lang="en-US" altLang="x-none" sz="3200" b="1">
                <a:latin typeface="Calibri" charset="0"/>
              </a:rPr>
            </a:br>
            <a:r>
              <a:rPr kumimoji="0" lang="en-US" altLang="x-none" sz="3200" b="1">
                <a:latin typeface="Calibri" charset="0"/>
              </a:rPr>
              <a:t>gov</a:t>
            </a:r>
            <a:r>
              <a:rPr kumimoji="0" lang="en-US" altLang="x-none" sz="3200" b="1"/>
              <a:t>ernmen</a:t>
            </a:r>
            <a:r>
              <a:rPr kumimoji="0" lang="en-US" altLang="ja-JP" sz="3200" b="1">
                <a:latin typeface="Calibri" charset="0"/>
              </a:rPr>
              <a:t>t leaders</a:t>
            </a:r>
            <a:r>
              <a:rPr kumimoji="0" lang="en-US" altLang="ja-JP" sz="3200">
                <a:latin typeface="Calibri" charset="0"/>
              </a:rPr>
              <a:t> during the </a:t>
            </a:r>
            <a:br>
              <a:rPr kumimoji="0" lang="en-US" altLang="ja-JP" sz="3200">
                <a:latin typeface="Calibri" charset="0"/>
              </a:rPr>
            </a:br>
            <a:r>
              <a:rPr kumimoji="0" lang="en-US" altLang="ja-JP" sz="3200">
                <a:latin typeface="Calibri" charset="0"/>
              </a:rPr>
              <a:t>Johnson &amp; Nixon years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Font typeface="Wingdings" charset="2"/>
              <a:buChar char="§"/>
            </a:pPr>
            <a:r>
              <a:rPr kumimoji="0" lang="en-US" altLang="x-none" sz="3200">
                <a:latin typeface="Calibri" charset="0"/>
              </a:rPr>
              <a:t>The $176 billion cost of </a:t>
            </a:r>
            <a:br>
              <a:rPr kumimoji="0" lang="en-US" altLang="x-none" sz="3200">
                <a:latin typeface="Calibri" charset="0"/>
              </a:rPr>
            </a:br>
            <a:r>
              <a:rPr kumimoji="0" lang="en-US" altLang="x-none" sz="3200">
                <a:latin typeface="Calibri" charset="0"/>
              </a:rPr>
              <a:t>the war </a:t>
            </a:r>
            <a:r>
              <a:rPr kumimoji="0" lang="en-US" altLang="x-none" sz="3200" b="1">
                <a:latin typeface="Calibri" charset="0"/>
              </a:rPr>
              <a:t>led to high </a:t>
            </a:r>
            <a:br>
              <a:rPr kumimoji="0" lang="en-US" altLang="x-none" sz="3200" b="1">
                <a:latin typeface="Calibri" charset="0"/>
              </a:rPr>
            </a:br>
            <a:r>
              <a:rPr kumimoji="0" lang="en-US" altLang="x-none" sz="3200" b="1">
                <a:latin typeface="Calibri" charset="0"/>
              </a:rPr>
              <a:t>inflation in the 1970</a:t>
            </a:r>
            <a:br>
              <a:rPr kumimoji="0" lang="en-US" altLang="x-none" sz="3200" b="1">
                <a:latin typeface="Calibri" charset="0"/>
              </a:rPr>
            </a:br>
            <a:r>
              <a:rPr kumimoji="0" lang="en-US" altLang="x-none" sz="3200" b="1">
                <a:latin typeface="Calibri" charset="0"/>
              </a:rPr>
              <a:t>&amp; weakened LBJ</a:t>
            </a:r>
            <a:r>
              <a:rPr kumimoji="0" lang="ja-JP" altLang="en-US" sz="3200" b="1"/>
              <a:t>’</a:t>
            </a:r>
            <a:r>
              <a:rPr kumimoji="0" lang="en-US" altLang="ja-JP" sz="3200" b="1">
                <a:latin typeface="Calibri" charset="0"/>
              </a:rPr>
              <a:t>s </a:t>
            </a:r>
            <a:br>
              <a:rPr kumimoji="0" lang="en-US" altLang="ja-JP" sz="3200" b="1">
                <a:latin typeface="Calibri" charset="0"/>
              </a:rPr>
            </a:br>
            <a:r>
              <a:rPr kumimoji="0" lang="en-US" altLang="ja-JP" sz="3200" b="1">
                <a:latin typeface="Calibri" charset="0"/>
              </a:rPr>
              <a:t>Great Society 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Font typeface="Wingdings" charset="2"/>
              <a:buChar char="§"/>
            </a:pPr>
            <a:r>
              <a:rPr kumimoji="0" lang="en-US" altLang="x-none" sz="3200">
                <a:latin typeface="Calibri" charset="0"/>
              </a:rPr>
              <a:t>The </a:t>
            </a:r>
            <a:r>
              <a:rPr kumimoji="0" lang="en-US" altLang="x-none" sz="3200" b="1" u="sng">
                <a:solidFill>
                  <a:srgbClr val="FF0000"/>
                </a:solidFill>
                <a:latin typeface="Calibri" charset="0"/>
              </a:rPr>
              <a:t>26</a:t>
            </a:r>
            <a:r>
              <a:rPr kumimoji="0" lang="en-US" altLang="x-none" sz="3200" b="1" u="sng" baseline="30000">
                <a:solidFill>
                  <a:srgbClr val="FF0000"/>
                </a:solidFill>
                <a:latin typeface="Calibri" charset="0"/>
              </a:rPr>
              <a:t>th</a:t>
            </a:r>
            <a:r>
              <a:rPr kumimoji="0" lang="en-US" altLang="x-none" sz="3200" b="1" u="sng">
                <a:solidFill>
                  <a:srgbClr val="FF0000"/>
                </a:solidFill>
                <a:latin typeface="Calibri" charset="0"/>
              </a:rPr>
              <a:t> Amendment </a:t>
            </a:r>
            <a:br>
              <a:rPr kumimoji="0" lang="en-US" altLang="x-none" sz="3200" b="1" u="sng">
                <a:solidFill>
                  <a:srgbClr val="FF0000"/>
                </a:solidFill>
                <a:latin typeface="Calibri" charset="0"/>
              </a:rPr>
            </a:br>
            <a:r>
              <a:rPr kumimoji="0" lang="en-US" altLang="x-none" sz="3200" b="1" u="sng">
                <a:solidFill>
                  <a:srgbClr val="FF0000"/>
                </a:solidFill>
                <a:latin typeface="Calibri" charset="0"/>
              </a:rPr>
              <a:t>lowered the voting age </a:t>
            </a:r>
            <a:br>
              <a:rPr kumimoji="0" lang="en-US" altLang="x-none" sz="3200" b="1" u="sng">
                <a:solidFill>
                  <a:srgbClr val="FF0000"/>
                </a:solidFill>
                <a:latin typeface="Calibri" charset="0"/>
              </a:rPr>
            </a:br>
            <a:r>
              <a:rPr kumimoji="0" lang="en-US" altLang="x-none" sz="3200" b="1" u="sng">
                <a:solidFill>
                  <a:srgbClr val="FF0000"/>
                </a:solidFill>
                <a:latin typeface="Calibri" charset="0"/>
              </a:rPr>
              <a:t>to 18 years old </a:t>
            </a:r>
          </a:p>
        </p:txBody>
      </p:sp>
      <p:pic>
        <p:nvPicPr>
          <p:cNvPr id="71683" name="Picture 6" descr="58968651v4_225x225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8194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85800"/>
            <a:ext cx="9144000" cy="48006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sz="2800" dirty="0"/>
              <a:t>In 1971, the </a:t>
            </a:r>
            <a:r>
              <a:rPr lang="en-US" sz="2800" i="1" dirty="0"/>
              <a:t>New York Times </a:t>
            </a:r>
            <a:r>
              <a:rPr lang="en-US" sz="2800" dirty="0"/>
              <a:t>published the </a:t>
            </a:r>
            <a:r>
              <a:rPr lang="en-US" sz="2800" b="1" u="sng" dirty="0">
                <a:solidFill>
                  <a:srgbClr val="FF0000"/>
                </a:solidFill>
              </a:rPr>
              <a:t>Pentagon Papers</a:t>
            </a:r>
            <a:r>
              <a:rPr lang="en-US" sz="2800" dirty="0"/>
              <a:t> (classified documents) </a:t>
            </a:r>
          </a:p>
          <a:p>
            <a:pPr lvl="1">
              <a:defRPr/>
            </a:pPr>
            <a:r>
              <a:rPr lang="en-US" sz="2800" b="1" dirty="0">
                <a:solidFill>
                  <a:srgbClr val="FF0000"/>
                </a:solidFill>
              </a:rPr>
              <a:t>The U.S. was involved in Vietnam going back to World War II</a:t>
            </a:r>
          </a:p>
          <a:p>
            <a:pPr lvl="1">
              <a:defRPr/>
            </a:pPr>
            <a:r>
              <a:rPr lang="en-US" sz="2800" dirty="0"/>
              <a:t>Revealed how Presidents Truman, Eisenhower, Kennedy, Johnson, and Nixon misled the American people about involvement in Vietnam</a:t>
            </a:r>
          </a:p>
        </p:txBody>
      </p:sp>
      <p:pic>
        <p:nvPicPr>
          <p:cNvPr id="9218" name="Picture 2" descr="http://nsarchive.gwu.edu/NSAEBB/NSAEBB359/nytfront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44958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r>
              <a:rPr lang="en-US" altLang="x-none" sz="4000" b="1">
                <a:latin typeface="Calibri" charset="0"/>
              </a:rPr>
              <a:t>The Impact of the Vietnam War </a:t>
            </a:r>
          </a:p>
        </p:txBody>
      </p:sp>
    </p:spTree>
    <p:extLst>
      <p:ext uri="{BB962C8B-B14F-4D97-AF65-F5344CB8AC3E}">
        <p14:creationId xmlns:p14="http://schemas.microsoft.com/office/powerpoint/2010/main" val="2883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US" altLang="x-none">
                <a:latin typeface="Calibri" charset="0"/>
              </a:rPr>
              <a:t>America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Calibri" charset="0"/>
              </a:rPr>
              <a:t>s Commitment to Vietnam </a:t>
            </a:r>
            <a:endParaRPr lang="en-US" altLang="x-none">
              <a:latin typeface="Calibri" charset="0"/>
            </a:endParaRPr>
          </a:p>
        </p:txBody>
      </p:sp>
      <p:pic>
        <p:nvPicPr>
          <p:cNvPr id="23554" name="Picture 4" descr="Asia-decolon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066800"/>
            <a:ext cx="45640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524000" y="685801"/>
            <a:ext cx="45720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Since 1887, </a:t>
            </a:r>
            <a:r>
              <a:rPr kumimoji="0" lang="en-US" altLang="x-none" sz="3600" b="1">
                <a:solidFill>
                  <a:srgbClr val="0000CC"/>
                </a:solidFill>
                <a:latin typeface="Calibri" charset="0"/>
              </a:rPr>
              <a:t>France</a:t>
            </a: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 </a:t>
            </a:r>
            <a:r>
              <a:rPr kumimoji="0" lang="en-US" altLang="x-none" sz="3600" b="1">
                <a:solidFill>
                  <a:srgbClr val="0000CC"/>
                </a:solidFill>
                <a:latin typeface="Calibri" charset="0"/>
              </a:rPr>
              <a:t>controlled the colony of Vietnam</a:t>
            </a: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 in SE Asia</a:t>
            </a:r>
          </a:p>
        </p:txBody>
      </p:sp>
      <p:sp>
        <p:nvSpPr>
          <p:cNvPr id="386055" name="Rectangle 7"/>
          <p:cNvSpPr>
            <a:spLocks noChangeArrowheads="1"/>
          </p:cNvSpPr>
          <p:nvPr/>
        </p:nvSpPr>
        <p:spPr bwMode="auto">
          <a:xfrm>
            <a:off x="1524000" y="2276476"/>
            <a:ext cx="4572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x-none" sz="3600">
                <a:solidFill>
                  <a:schemeClr val="folHlink"/>
                </a:solidFill>
                <a:latin typeface="Calibri" charset="0"/>
              </a:rPr>
              <a:t>By 1945, Communist leader </a:t>
            </a:r>
            <a:r>
              <a:rPr kumimoji="0" lang="en-US" altLang="x-none" sz="3600" b="1" u="sng">
                <a:solidFill>
                  <a:schemeClr val="folHlink"/>
                </a:solidFill>
                <a:latin typeface="Calibri" charset="0"/>
              </a:rPr>
              <a:t>Ho Chi Minh</a:t>
            </a:r>
            <a:r>
              <a:rPr kumimoji="0" lang="en-US" altLang="x-none" sz="3600" b="1">
                <a:solidFill>
                  <a:schemeClr val="folHlink"/>
                </a:solidFill>
                <a:latin typeface="Calibri" charset="0"/>
              </a:rPr>
              <a:t> </a:t>
            </a:r>
            <a:r>
              <a:rPr kumimoji="0" lang="en-US" altLang="x-none" sz="3600">
                <a:solidFill>
                  <a:schemeClr val="folHlink"/>
                </a:solidFill>
                <a:latin typeface="Calibri" charset="0"/>
              </a:rPr>
              <a:t>led a war of independence for Vietnam </a:t>
            </a: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1524000" y="4297364"/>
            <a:ext cx="45720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x-none" sz="3600" b="1">
                <a:solidFill>
                  <a:srgbClr val="0000CC"/>
                </a:solidFill>
                <a:latin typeface="Calibri" charset="0"/>
              </a:rPr>
              <a:t>Truman &amp; Eisenhower </a:t>
            </a: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feared the spread of communism in Asia (</a:t>
            </a:r>
            <a:r>
              <a:rPr kumimoji="0" lang="ja-JP" altLang="en-US" sz="3600" b="1">
                <a:solidFill>
                  <a:srgbClr val="0000CC"/>
                </a:solidFill>
              </a:rPr>
              <a:t>“</a:t>
            </a:r>
            <a:r>
              <a:rPr kumimoji="0" lang="en-US" altLang="ja-JP" sz="3600" b="1" u="sng">
                <a:solidFill>
                  <a:srgbClr val="0000CC"/>
                </a:solidFill>
                <a:latin typeface="Calibri" charset="0"/>
              </a:rPr>
              <a:t>domino theory</a:t>
            </a:r>
            <a:r>
              <a:rPr kumimoji="0" lang="ja-JP" altLang="en-US" sz="3600" b="1">
                <a:solidFill>
                  <a:srgbClr val="0000CC"/>
                </a:solidFill>
              </a:rPr>
              <a:t>”</a:t>
            </a:r>
            <a:r>
              <a:rPr kumimoji="0" lang="en-US" altLang="ja-JP" sz="3600">
                <a:solidFill>
                  <a:srgbClr val="0000CC"/>
                </a:solidFill>
                <a:latin typeface="Calibri" charset="0"/>
              </a:rPr>
              <a:t>) </a:t>
            </a:r>
            <a:br>
              <a:rPr kumimoji="0" lang="en-US" altLang="ja-JP" sz="3600">
                <a:solidFill>
                  <a:srgbClr val="0000CC"/>
                </a:solidFill>
                <a:latin typeface="Calibri" charset="0"/>
              </a:rPr>
            </a:br>
            <a:r>
              <a:rPr kumimoji="0" lang="en-US" altLang="ja-JP" sz="3600">
                <a:solidFill>
                  <a:srgbClr val="0000CC"/>
                </a:solidFill>
                <a:latin typeface="Calibri" charset="0"/>
              </a:rPr>
              <a:t>&amp; </a:t>
            </a:r>
            <a:r>
              <a:rPr kumimoji="0" lang="en-US" altLang="ja-JP" sz="3600" b="1">
                <a:solidFill>
                  <a:srgbClr val="0000CC"/>
                </a:solidFill>
                <a:latin typeface="Calibri" charset="0"/>
              </a:rPr>
              <a:t>sent aid to France</a:t>
            </a:r>
            <a:endParaRPr kumimoji="0" lang="en-US" altLang="x-none" sz="3600" b="1">
              <a:solidFill>
                <a:srgbClr val="0000CC"/>
              </a:solidFill>
              <a:latin typeface="Calibri" charset="0"/>
            </a:endParaRPr>
          </a:p>
        </p:txBody>
      </p:sp>
      <p:sp>
        <p:nvSpPr>
          <p:cNvPr id="2" name="Donut 1"/>
          <p:cNvSpPr/>
          <p:nvPr/>
        </p:nvSpPr>
        <p:spPr bwMode="auto">
          <a:xfrm>
            <a:off x="8153400" y="2514600"/>
            <a:ext cx="1143000" cy="1295400"/>
          </a:xfrm>
          <a:prstGeom prst="donut">
            <a:avLst>
              <a:gd name="adj" fmla="val 720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/>
      <p:bldP spid="3860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US" altLang="x-none">
                <a:latin typeface="Calibri" charset="0"/>
              </a:rPr>
              <a:t>America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Calibri" charset="0"/>
              </a:rPr>
              <a:t>s Commitment to Vietnam </a:t>
            </a:r>
            <a:endParaRPr lang="en-US" altLang="x-none">
              <a:latin typeface="Calibri" charset="0"/>
            </a:endParaRP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1524000" y="2667001"/>
            <a:ext cx="4572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x-none" sz="3600">
                <a:latin typeface="Calibri" charset="0"/>
              </a:rPr>
              <a:t>Vietnam won independence in 1954 but was divided along the 17th parallel </a:t>
            </a:r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1524000" y="685801"/>
            <a:ext cx="45720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x-none" sz="3600" b="1">
                <a:solidFill>
                  <a:schemeClr val="folHlink"/>
                </a:solidFill>
                <a:latin typeface="Calibri" charset="0"/>
              </a:rPr>
              <a:t>Ho Chi Minh</a:t>
            </a:r>
            <a:r>
              <a:rPr kumimoji="0" lang="en-US" altLang="x-none" sz="3600">
                <a:solidFill>
                  <a:schemeClr val="folHlink"/>
                </a:solidFill>
                <a:latin typeface="Calibri" charset="0"/>
              </a:rPr>
              <a:t> gained control of </a:t>
            </a:r>
            <a:r>
              <a:rPr kumimoji="0" lang="en-US" altLang="x-none" sz="3600" b="1">
                <a:solidFill>
                  <a:schemeClr val="folHlink"/>
                </a:solidFill>
                <a:latin typeface="Calibri" charset="0"/>
              </a:rPr>
              <a:t>communist North Vietnam</a:t>
            </a:r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1524000" y="5284788"/>
            <a:ext cx="4800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x-none" sz="3500" b="1">
                <a:solidFill>
                  <a:srgbClr val="0000CC"/>
                </a:solidFill>
                <a:latin typeface="Calibri" charset="0"/>
              </a:rPr>
              <a:t>Ngo Dinh Diem</a:t>
            </a:r>
            <a:r>
              <a:rPr kumimoji="0" lang="en-US" altLang="x-none" sz="3500">
                <a:solidFill>
                  <a:srgbClr val="0000CC"/>
                </a:solidFill>
                <a:latin typeface="Calibri" charset="0"/>
              </a:rPr>
              <a:t> became </a:t>
            </a:r>
            <a:r>
              <a:rPr kumimoji="0" lang="en-US" altLang="x-none" sz="3500" b="1">
                <a:solidFill>
                  <a:srgbClr val="0000CC"/>
                </a:solidFill>
                <a:latin typeface="Calibri" charset="0"/>
              </a:rPr>
              <a:t>democratic president of South Vietnam  </a:t>
            </a:r>
          </a:p>
        </p:txBody>
      </p:sp>
      <p:pic>
        <p:nvPicPr>
          <p:cNvPr id="25605" name="Picture 9" descr="SE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/>
          <a:stretch>
            <a:fillRect/>
          </a:stretch>
        </p:blipFill>
        <p:spPr bwMode="auto">
          <a:xfrm>
            <a:off x="6172201" y="685800"/>
            <a:ext cx="44545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106" name="Picture 10" descr="Ho_Chi_Minh_1946_cropped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4" y="2286000"/>
            <a:ext cx="2211387" cy="29718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10" name="Picture 14" descr="01adi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3300"/>
            <a:ext cx="3354388" cy="29845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/>
      <p:bldP spid="388102" grpId="0"/>
      <p:bldP spid="388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US" altLang="x-none">
                <a:latin typeface="Calibri" charset="0"/>
              </a:rPr>
              <a:t>America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Calibri" charset="0"/>
              </a:rPr>
              <a:t>s Commitment to Vietnam </a:t>
            </a:r>
            <a:endParaRPr lang="en-US" altLang="x-none">
              <a:latin typeface="Calibri" charset="0"/>
            </a:endParaRPr>
          </a:p>
        </p:txBody>
      </p:sp>
      <p:pic>
        <p:nvPicPr>
          <p:cNvPr id="27650" name="Picture 6" descr="SE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/>
          <a:stretch>
            <a:fillRect/>
          </a:stretch>
        </p:blipFill>
        <p:spPr bwMode="auto">
          <a:xfrm>
            <a:off x="6172201" y="685800"/>
            <a:ext cx="44545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1524000" y="981076"/>
            <a:ext cx="4648200" cy="2066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x-none" sz="3600">
                <a:latin typeface="Calibri" charset="0"/>
              </a:rPr>
              <a:t>Ho Chi Minh</a:t>
            </a:r>
            <a:r>
              <a:rPr kumimoji="0" lang="ja-JP" altLang="en-US" sz="3600"/>
              <a:t>’</a:t>
            </a:r>
            <a:r>
              <a:rPr kumimoji="0" lang="en-US" altLang="ja-JP" sz="3600">
                <a:latin typeface="Calibri" charset="0"/>
              </a:rPr>
              <a:t>s communist supporters in the North were called the </a:t>
            </a:r>
            <a:r>
              <a:rPr kumimoji="0" lang="en-US" altLang="ja-JP" sz="3600" b="1" i="1">
                <a:latin typeface="Calibri" charset="0"/>
              </a:rPr>
              <a:t>Vietminh </a:t>
            </a:r>
            <a:endParaRPr kumimoji="0" lang="en-US" altLang="x-none" sz="3600" b="1" i="1">
              <a:latin typeface="Calibri" charset="0"/>
            </a:endParaRPr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1524000" y="3657600"/>
            <a:ext cx="4648200" cy="2560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x-none" sz="3600">
                <a:latin typeface="Calibri" charset="0"/>
              </a:rPr>
              <a:t>In </a:t>
            </a:r>
            <a:r>
              <a:rPr kumimoji="0" lang="en-US" altLang="x-none" sz="3600" b="1">
                <a:latin typeface="Calibri" charset="0"/>
              </a:rPr>
              <a:t>South Vietnam</a:t>
            </a:r>
            <a:r>
              <a:rPr kumimoji="0" lang="en-US" altLang="x-none" sz="3600">
                <a:latin typeface="Calibri" charset="0"/>
              </a:rPr>
              <a:t>, a </a:t>
            </a:r>
            <a: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  <a:t>group of communists (</a:t>
            </a:r>
            <a:r>
              <a:rPr kumimoji="0" lang="en-US" altLang="x-none" sz="3600" b="1" u="sng">
                <a:solidFill>
                  <a:srgbClr val="FF0000"/>
                </a:solidFill>
                <a:latin typeface="Calibri" charset="0"/>
              </a:rPr>
              <a:t>Vietcong</a:t>
            </a:r>
            <a: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  <a:t>) were formed to </a:t>
            </a:r>
            <a:r>
              <a:rPr kumimoji="0" lang="en-US" altLang="x-none" sz="3600" b="1" u="sng">
                <a:solidFill>
                  <a:srgbClr val="FF0000"/>
                </a:solidFill>
                <a:latin typeface="Calibri" charset="0"/>
              </a:rPr>
              <a:t>oppose Diem &amp; unify Vietnam</a:t>
            </a:r>
          </a:p>
        </p:txBody>
      </p:sp>
      <p:pic>
        <p:nvPicPr>
          <p:cNvPr id="391180" name="Picture 12" descr="File:Flag of North Vietnam 1945-1955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1"/>
            <a:ext cx="18288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82" name="Picture 14" descr="File:FNL Flag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5626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1524000" y="1262064"/>
            <a:ext cx="457200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South Vietnamese President Diem led a corrupt government, offered little assistance to the poor, &amp; oppressed Buddhists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Presidents Eisenhower &amp; Kennedy supported Diem despite his growing unpopularity</a:t>
            </a:r>
          </a:p>
        </p:txBody>
      </p:sp>
      <p:pic>
        <p:nvPicPr>
          <p:cNvPr id="393222" name="Picture 6" descr="19052-004-69271A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14400"/>
            <a:ext cx="42783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noFill/>
        </p:spPr>
        <p:txBody>
          <a:bodyPr/>
          <a:lstStyle/>
          <a:p>
            <a:r>
              <a:rPr lang="en-US" altLang="x-none" b="1">
                <a:latin typeface="Calibri" charset="0"/>
              </a:rPr>
              <a:t>America</a:t>
            </a:r>
            <a:r>
              <a:rPr lang="ja-JP" altLang="en-US" b="1">
                <a:latin typeface="Arial" charset="0"/>
              </a:rPr>
              <a:t>’</a:t>
            </a:r>
            <a:r>
              <a:rPr lang="en-US" altLang="ja-JP" b="1">
                <a:latin typeface="Calibri" charset="0"/>
              </a:rPr>
              <a:t>s Commitment to Vietnam </a:t>
            </a:r>
            <a:endParaRPr lang="en-US" altLang="x-none" b="1">
              <a:latin typeface="Calibri" charset="0"/>
            </a:endParaRPr>
          </a:p>
        </p:txBody>
      </p:sp>
      <p:pic>
        <p:nvPicPr>
          <p:cNvPr id="393225" name="Picture 9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92" b="67348"/>
          <a:stretch>
            <a:fillRect/>
          </a:stretch>
        </p:blipFill>
        <p:spPr bwMode="auto">
          <a:xfrm>
            <a:off x="6096000" y="6858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1524000" y="866776"/>
            <a:ext cx="4572000" cy="2066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x-none" sz="3600">
                <a:solidFill>
                  <a:schemeClr val="folHlink"/>
                </a:solidFill>
                <a:latin typeface="Calibri" charset="0"/>
              </a:rPr>
              <a:t>In 1963, Buddhist monk </a:t>
            </a:r>
            <a:r>
              <a:rPr lang="en-US" altLang="x-none" sz="3600">
                <a:solidFill>
                  <a:schemeClr val="folHlink"/>
                </a:solidFill>
                <a:latin typeface="Calibri" charset="0"/>
              </a:rPr>
              <a:t>Quang Duc immolated himself to protest Diem</a:t>
            </a:r>
            <a:r>
              <a:rPr lang="ja-JP" altLang="en-US" sz="3600">
                <a:solidFill>
                  <a:schemeClr val="folHlink"/>
                </a:solidFill>
              </a:rPr>
              <a:t>’</a:t>
            </a:r>
            <a:r>
              <a:rPr lang="en-US" altLang="ja-JP" sz="3600">
                <a:solidFill>
                  <a:schemeClr val="folHlink"/>
                </a:solidFill>
                <a:latin typeface="Calibri" charset="0"/>
              </a:rPr>
              <a:t>s regime </a:t>
            </a:r>
            <a:endParaRPr lang="en-US" altLang="x-none" sz="3600">
              <a:solidFill>
                <a:schemeClr val="folHlink"/>
              </a:solidFill>
              <a:latin typeface="Calibri" charset="0"/>
            </a:endParaRPr>
          </a:p>
        </p:txBody>
      </p:sp>
      <p:pic>
        <p:nvPicPr>
          <p:cNvPr id="393227" name="Picture 11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r="33542" b="67348"/>
          <a:stretch>
            <a:fillRect/>
          </a:stretch>
        </p:blipFill>
        <p:spPr bwMode="auto">
          <a:xfrm>
            <a:off x="5943600" y="6858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28" name="Picture 12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7" r="34" b="67348"/>
          <a:stretch>
            <a:fillRect/>
          </a:stretch>
        </p:blipFill>
        <p:spPr bwMode="auto">
          <a:xfrm>
            <a:off x="6019800" y="685800"/>
            <a:ext cx="449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29" name="Picture 13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9" r="67050" b="33472"/>
          <a:stretch>
            <a:fillRect/>
          </a:stretch>
        </p:blipFill>
        <p:spPr bwMode="auto">
          <a:xfrm>
            <a:off x="6172200" y="685800"/>
            <a:ext cx="449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30" name="Picture 14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33469" r="32425" b="33472"/>
          <a:stretch>
            <a:fillRect/>
          </a:stretch>
        </p:blipFill>
        <p:spPr bwMode="auto">
          <a:xfrm>
            <a:off x="5943600" y="685800"/>
            <a:ext cx="4724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31" name="Rectangle 15"/>
          <p:cNvSpPr>
            <a:spLocks noChangeArrowheads="1"/>
          </p:cNvSpPr>
          <p:nvPr/>
        </p:nvSpPr>
        <p:spPr bwMode="auto">
          <a:xfrm>
            <a:off x="1524000" y="3727450"/>
            <a:ext cx="4572000" cy="305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In 1963 President Kennedy recognized that Diem had lost control of Vietnam &amp; gave approval for the  assassination of Diem  </a:t>
            </a:r>
            <a:endParaRPr lang="en-US" altLang="x-none" sz="3600">
              <a:solidFill>
                <a:srgbClr val="0000CC"/>
              </a:solidFill>
              <a:latin typeface="Calibri" charset="0"/>
            </a:endParaRPr>
          </a:p>
        </p:txBody>
      </p:sp>
      <p:pic>
        <p:nvPicPr>
          <p:cNvPr id="393234" name="Picture 18" descr="john-f-kenne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6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35" name="AutoShape 19"/>
          <p:cNvSpPr>
            <a:spLocks noChangeArrowheads="1"/>
          </p:cNvSpPr>
          <p:nvPr/>
        </p:nvSpPr>
        <p:spPr bwMode="auto">
          <a:xfrm>
            <a:off x="6019800" y="1143000"/>
            <a:ext cx="4495800" cy="3581400"/>
          </a:xfrm>
          <a:prstGeom prst="wedgeRectCallout">
            <a:avLst>
              <a:gd name="adj1" fmla="val -105861"/>
              <a:gd name="adj2" fmla="val -20569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sz="3600"/>
              <a:t>“</a:t>
            </a:r>
            <a:r>
              <a:rPr lang="en-US" altLang="ja-JP" sz="3600" i="1">
                <a:latin typeface="Calibri" charset="0"/>
              </a:rPr>
              <a:t>Strongly in our mind </a:t>
            </a:r>
            <a:br>
              <a:rPr lang="en-US" altLang="ja-JP" sz="3600" i="1">
                <a:latin typeface="Calibri" charset="0"/>
              </a:rPr>
            </a:br>
            <a:r>
              <a:rPr lang="en-US" altLang="ja-JP" sz="3600" i="1">
                <a:latin typeface="Calibri" charset="0"/>
              </a:rPr>
              <a:t>is what happened in China at the end of World War II, where China was lost. We don</a:t>
            </a:r>
            <a:r>
              <a:rPr lang="ja-JP" altLang="en-US" sz="3600" i="1"/>
              <a:t>’</a:t>
            </a:r>
            <a:r>
              <a:rPr lang="en-US" altLang="ja-JP" sz="3600" i="1">
                <a:latin typeface="Calibri" charset="0"/>
              </a:rPr>
              <a:t>t want that</a:t>
            </a:r>
            <a:r>
              <a:rPr lang="en-US" altLang="ja-JP" sz="3600">
                <a:latin typeface="Calibri" charset="0"/>
              </a:rPr>
              <a:t>.</a:t>
            </a:r>
            <a:r>
              <a:rPr lang="ja-JP" altLang="en-US" sz="3600"/>
              <a:t>”</a:t>
            </a:r>
            <a:endParaRPr lang="en-US" altLang="ja-JP" sz="3600">
              <a:latin typeface="Calibri" charset="0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3600">
                <a:latin typeface="Calibri" charset="0"/>
              </a:rPr>
              <a:t>       —JFK	 </a:t>
            </a:r>
          </a:p>
        </p:txBody>
      </p:sp>
      <p:sp>
        <p:nvSpPr>
          <p:cNvPr id="393237" name="Rectangle 21"/>
          <p:cNvSpPr>
            <a:spLocks noChangeArrowheads="1"/>
          </p:cNvSpPr>
          <p:nvPr/>
        </p:nvSpPr>
        <p:spPr bwMode="auto">
          <a:xfrm>
            <a:off x="1524000" y="4446588"/>
            <a:ext cx="4572000" cy="1573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x-none" sz="3600">
                <a:latin typeface="Calibri" charset="0"/>
              </a:rPr>
              <a:t>Diem</a:t>
            </a:r>
            <a:r>
              <a:rPr kumimoji="0" lang="ja-JP" altLang="en-US" sz="3600"/>
              <a:t>’</a:t>
            </a:r>
            <a:r>
              <a:rPr kumimoji="0" lang="en-US" altLang="ja-JP" sz="3600">
                <a:latin typeface="Calibri" charset="0"/>
              </a:rPr>
              <a:t>s assassination led to chaos in </a:t>
            </a:r>
            <a:br>
              <a:rPr kumimoji="0" lang="en-US" altLang="ja-JP" sz="3600">
                <a:latin typeface="Calibri" charset="0"/>
              </a:rPr>
            </a:br>
            <a:r>
              <a:rPr kumimoji="0" lang="en-US" altLang="ja-JP" sz="3600">
                <a:latin typeface="Calibri" charset="0"/>
              </a:rPr>
              <a:t>South Vietnam </a:t>
            </a:r>
            <a:endParaRPr lang="en-US" altLang="x-none" sz="3600">
              <a:latin typeface="Calibri" charset="0"/>
            </a:endParaRPr>
          </a:p>
        </p:txBody>
      </p:sp>
      <p:sp>
        <p:nvSpPr>
          <p:cNvPr id="393238" name="Rectangle 22"/>
          <p:cNvSpPr>
            <a:spLocks noChangeArrowheads="1"/>
          </p:cNvSpPr>
          <p:nvPr/>
        </p:nvSpPr>
        <p:spPr bwMode="auto">
          <a:xfrm>
            <a:off x="1524000" y="4343400"/>
            <a:ext cx="4572000" cy="1976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3400" b="1">
                <a:latin typeface="Calibri" charset="0"/>
              </a:rPr>
              <a:t>After JFK</a:t>
            </a:r>
            <a:r>
              <a:rPr lang="ja-JP" altLang="en-US" sz="3400" b="1"/>
              <a:t>’</a:t>
            </a:r>
            <a:r>
              <a:rPr lang="en-US" altLang="ja-JP" sz="3400" b="1">
                <a:latin typeface="Calibri" charset="0"/>
              </a:rPr>
              <a:t>s death in 1963, the responsibility for Vietnam fell to Lyndon Johnson</a:t>
            </a:r>
            <a:endParaRPr lang="en-US" altLang="x-none" sz="3400" b="1">
              <a:latin typeface="Calibri" charset="0"/>
            </a:endParaRPr>
          </a:p>
        </p:txBody>
      </p:sp>
      <p:pic>
        <p:nvPicPr>
          <p:cNvPr id="393240" name="Picture 24" descr="36-lyndon_johnson_14x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45275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9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93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93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93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9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/>
      <p:bldP spid="393226" grpId="0" animBg="1"/>
      <p:bldP spid="393231" grpId="0" animBg="1"/>
      <p:bldP spid="393231" grpId="1" animBg="1"/>
      <p:bldP spid="393235" grpId="0" animBg="1"/>
      <p:bldP spid="393235" grpId="1" animBg="1"/>
      <p:bldP spid="393237" grpId="0" animBg="1"/>
      <p:bldP spid="393237" grpId="1" animBg="1"/>
      <p:bldP spid="3932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067800" cy="762000"/>
          </a:xfrm>
        </p:spPr>
        <p:txBody>
          <a:bodyPr/>
          <a:lstStyle/>
          <a:p>
            <a:r>
              <a:rPr lang="en-US" altLang="x-none" b="1" u="sng">
                <a:solidFill>
                  <a:srgbClr val="FF0000"/>
                </a:solidFill>
                <a:latin typeface="Calibri" charset="0"/>
              </a:rPr>
              <a:t>The Gulf of Tonkin Resolution, 1964</a:t>
            </a:r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524000" y="762000"/>
            <a:ext cx="46482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3600">
                <a:latin typeface="Calibri" charset="0"/>
              </a:rPr>
              <a:t>In 1964, </a:t>
            </a:r>
            <a:br>
              <a:rPr lang="en-US" altLang="x-none" sz="3600">
                <a:latin typeface="Calibri" charset="0"/>
              </a:rPr>
            </a:br>
            <a:r>
              <a:rPr lang="en-US" altLang="x-none" sz="3600">
                <a:latin typeface="Calibri" charset="0"/>
              </a:rPr>
              <a:t>a North Vietnamese gunboat attacked the USS Maddox in the </a:t>
            </a:r>
            <a:br>
              <a:rPr lang="en-US" altLang="x-none" sz="3600">
                <a:latin typeface="Calibri" charset="0"/>
              </a:rPr>
            </a:br>
            <a:r>
              <a:rPr lang="en-US" altLang="x-none" sz="3600">
                <a:latin typeface="Calibri" charset="0"/>
              </a:rPr>
              <a:t>Gulf of Tonkin</a:t>
            </a: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2474" r="34375" b="6250"/>
          <a:stretch>
            <a:fillRect/>
          </a:stretch>
        </p:blipFill>
        <p:spPr bwMode="auto">
          <a:xfrm>
            <a:off x="6248400" y="685800"/>
            <a:ext cx="41925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8" name="Picture 8" descr="USS_Maddox_(DD-73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03600"/>
            <a:ext cx="4572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1524000" y="3459163"/>
            <a:ext cx="4648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3600">
                <a:latin typeface="Calibri" charset="0"/>
              </a:rPr>
              <a:t>Congress responded with the </a:t>
            </a:r>
            <a:r>
              <a:rPr lang="en-US" altLang="x-none" sz="3600" b="1" u="sng">
                <a:solidFill>
                  <a:srgbClr val="FF0000"/>
                </a:solidFill>
                <a:latin typeface="Calibri" charset="0"/>
              </a:rPr>
              <a:t>Gulf of Tonkin Resolution</a:t>
            </a:r>
            <a:r>
              <a:rPr lang="en-US" altLang="x-none" sz="3600">
                <a:latin typeface="Calibri" charset="0"/>
              </a:rPr>
              <a:t> which gave </a:t>
            </a:r>
            <a:r>
              <a:rPr lang="en-US" altLang="x-none" sz="3600" b="1">
                <a:solidFill>
                  <a:srgbClr val="FF0000"/>
                </a:solidFill>
                <a:latin typeface="Calibri" charset="0"/>
              </a:rPr>
              <a:t>Lyndon Johnson broad powers to </a:t>
            </a:r>
            <a:r>
              <a:rPr lang="ja-JP" altLang="en-US" sz="3600" b="1">
                <a:solidFill>
                  <a:srgbClr val="FF0000"/>
                </a:solidFill>
              </a:rPr>
              <a:t>“</a:t>
            </a:r>
            <a:r>
              <a:rPr lang="en-US" altLang="ja-JP" sz="3600" b="1">
                <a:solidFill>
                  <a:srgbClr val="FF0000"/>
                </a:solidFill>
                <a:latin typeface="Calibri" charset="0"/>
              </a:rPr>
              <a:t>defend Vietnam at any cost</a:t>
            </a:r>
            <a:r>
              <a:rPr lang="ja-JP" altLang="en-US" sz="3600" b="1">
                <a:solidFill>
                  <a:srgbClr val="FF0000"/>
                </a:solidFill>
              </a:rPr>
              <a:t>”</a:t>
            </a:r>
            <a:endParaRPr lang="en-US" altLang="x-none" sz="3600" b="1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0448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75 -0.37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7" name="Picture 5" descr="DIVI6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b="-3569"/>
          <a:stretch>
            <a:fillRect/>
          </a:stretch>
        </p:blipFill>
        <p:spPr bwMode="auto">
          <a:xfrm>
            <a:off x="4391026" y="609600"/>
            <a:ext cx="62769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4419600" y="45720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3200">
                <a:latin typeface="Calibri" charset="0"/>
              </a:rPr>
              <a:t>U.S. Troops in Vietnam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1600200" y="727075"/>
            <a:ext cx="41148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600">
                <a:latin typeface="Calibri" charset="0"/>
              </a:rPr>
              <a:t>In an effort to </a:t>
            </a:r>
            <a: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  <a:t>contain the spread of communism </a:t>
            </a:r>
            <a:r>
              <a:rPr kumimoji="0" lang="en-US" altLang="x-none" sz="3600">
                <a:latin typeface="Calibri" charset="0"/>
              </a:rPr>
              <a:t>into South Vietnam, </a:t>
            </a:r>
            <a:br>
              <a:rPr kumimoji="0" lang="en-US" altLang="x-none" sz="3600">
                <a:latin typeface="Calibri" charset="0"/>
              </a:rPr>
            </a:br>
            <a:r>
              <a:rPr kumimoji="0" lang="en-US" altLang="x-none" sz="3600" b="1">
                <a:solidFill>
                  <a:srgbClr val="FF0000"/>
                </a:solidFill>
                <a:latin typeface="Calibri" charset="0"/>
              </a:rPr>
              <a:t>LBJ began sending U.S. troops in 1965</a:t>
            </a: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1524000" y="4187826"/>
            <a:ext cx="4648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600">
                <a:solidFill>
                  <a:srgbClr val="0000CC"/>
                </a:solidFill>
                <a:latin typeface="Calibri" charset="0"/>
              </a:rPr>
              <a:t>In </a:t>
            </a:r>
            <a:r>
              <a:rPr kumimoji="0" lang="ja-JP" altLang="en-US" sz="3600">
                <a:solidFill>
                  <a:srgbClr val="0000CC"/>
                </a:solidFill>
              </a:rPr>
              <a:t>“</a:t>
            </a:r>
            <a:r>
              <a:rPr kumimoji="0" lang="en-US" altLang="ja-JP" sz="3600">
                <a:solidFill>
                  <a:srgbClr val="0000CC"/>
                </a:solidFill>
                <a:latin typeface="Calibri" charset="0"/>
              </a:rPr>
              <a:t>Operation Rolling Thunder,</a:t>
            </a:r>
            <a:r>
              <a:rPr kumimoji="0" lang="ja-JP" altLang="en-US" sz="3600">
                <a:solidFill>
                  <a:srgbClr val="0000CC"/>
                </a:solidFill>
              </a:rPr>
              <a:t>”</a:t>
            </a:r>
            <a:r>
              <a:rPr kumimoji="0" lang="en-US" altLang="ja-JP" sz="3600">
                <a:solidFill>
                  <a:srgbClr val="0000CC"/>
                </a:solidFill>
                <a:latin typeface="Calibri" charset="0"/>
              </a:rPr>
              <a:t> the U.S. military began bombing North Vietnam </a:t>
            </a:r>
            <a:endParaRPr kumimoji="0" lang="en-US" altLang="x-none" sz="3600">
              <a:solidFill>
                <a:srgbClr val="0000CC"/>
              </a:solidFill>
              <a:latin typeface="Calibri" charset="0"/>
            </a:endParaRPr>
          </a:p>
        </p:txBody>
      </p:sp>
      <p:pic>
        <p:nvPicPr>
          <p:cNvPr id="407565" name="Picture 13" descr="File:B-52D(061127-F-1234S-0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7388"/>
            <a:ext cx="502920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66" name="Picture 14" descr="Map of Vietnam during Operation Rolling thu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33801"/>
            <a:ext cx="32004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15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  <a:noFill/>
        </p:spPr>
        <p:txBody>
          <a:bodyPr>
            <a:normAutofit fontScale="90000"/>
          </a:bodyPr>
          <a:lstStyle/>
          <a:p>
            <a:r>
              <a:rPr lang="en-US" altLang="x-none">
                <a:latin typeface="Calibri" charset="0"/>
              </a:rPr>
              <a:t>The Escalation of the Vietnam War</a:t>
            </a:r>
          </a:p>
        </p:txBody>
      </p:sp>
      <p:sp>
        <p:nvSpPr>
          <p:cNvPr id="407568" name="Text Box 16"/>
          <p:cNvSpPr txBox="1">
            <a:spLocks noChangeArrowheads="1"/>
          </p:cNvSpPr>
          <p:nvPr/>
        </p:nvSpPr>
        <p:spPr bwMode="auto">
          <a:xfrm>
            <a:off x="1676400" y="3989388"/>
            <a:ext cx="43434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x-none" sz="3600">
                <a:solidFill>
                  <a:schemeClr val="folHlink"/>
                </a:solidFill>
                <a:latin typeface="Calibri" charset="0"/>
              </a:rPr>
              <a:t>By 1968, over 500,000 U.S. soldiers were fighting in Vietnam</a:t>
            </a:r>
          </a:p>
        </p:txBody>
      </p:sp>
    </p:spTree>
    <p:extLst>
      <p:ext uri="{BB962C8B-B14F-4D97-AF65-F5344CB8AC3E}">
        <p14:creationId xmlns:p14="http://schemas.microsoft.com/office/powerpoint/2010/main" val="3250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7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07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07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8" grpId="0"/>
      <p:bldP spid="407562" grpId="0"/>
      <p:bldP spid="407568" grpId="0"/>
      <p:bldP spid="40756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1251</Words>
  <Application>Microsoft Macintosh PowerPoint</Application>
  <PresentationFormat>Widescreen</PresentationFormat>
  <Paragraphs>143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Calibri Light</vt:lpstr>
      <vt:lpstr>ＭＳ Ｐゴシック</vt:lpstr>
      <vt:lpstr>Yu Gothic</vt:lpstr>
      <vt:lpstr>Yu Gothic Light</vt:lpstr>
      <vt:lpstr>Arial</vt:lpstr>
      <vt:lpstr>Calibri</vt:lpstr>
      <vt:lpstr>Mangal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The Vietnam War (November 1, 1955 – April 30, 1975)</vt:lpstr>
      <vt:lpstr>America’s Commitment to Vietnam </vt:lpstr>
      <vt:lpstr>America’s Commitment to Vietnam </vt:lpstr>
      <vt:lpstr>America’s Commitment to Vietnam </vt:lpstr>
      <vt:lpstr>America’s Commitment to Vietnam </vt:lpstr>
      <vt:lpstr>The Gulf of Tonkin Resolution, 1964</vt:lpstr>
      <vt:lpstr>The Escalation of the Vietnam War</vt:lpstr>
      <vt:lpstr>PowerPoint Presentation</vt:lpstr>
      <vt:lpstr>Fighting the War in Vietnam:  what do you think our GOAL was? </vt:lpstr>
      <vt:lpstr>PowerPoint Presentation</vt:lpstr>
      <vt:lpstr>The U.S. military used a variety of  tactics to fight the war in Vietnam</vt:lpstr>
      <vt:lpstr>The U.S. military used a variety of  tactics to fight the war in Vietnam</vt:lpstr>
      <vt:lpstr>The U.S. military used a variety of  tactics to fight the war in Vietnam</vt:lpstr>
      <vt:lpstr>Despite overwhelming military superiority, the U.S. could not win in Vietnam  &amp; the war became unpopular at home</vt:lpstr>
      <vt:lpstr>Why was the The Tet Offensive (1968)  considered a turning point in the war?</vt:lpstr>
      <vt:lpstr>The Tet Offensive, 1968</vt:lpstr>
      <vt:lpstr>PowerPoint Presentation</vt:lpstr>
      <vt:lpstr>Protesting the Vietnam War</vt:lpstr>
      <vt:lpstr>Richard Nixon &amp; the Election of 1968</vt:lpstr>
      <vt:lpstr>PowerPoint Presentation</vt:lpstr>
      <vt:lpstr>PowerPoint Presentation</vt:lpstr>
      <vt:lpstr>PowerPoint Presentation</vt:lpstr>
      <vt:lpstr>When Americans found out about     Nixon’s attacks on Cambodia &amp; Laos,  it set off the largest protest in U.S. history </vt:lpstr>
      <vt:lpstr>PowerPoint Presentation</vt:lpstr>
      <vt:lpstr>PowerPoint Presentation</vt:lpstr>
      <vt:lpstr>PowerPoint Presentation</vt:lpstr>
      <vt:lpstr>Ending the Vietnam War</vt:lpstr>
      <vt:lpstr>The Impact of the Vietnam War </vt:lpstr>
      <vt:lpstr>The Impact of the Vietnam War </vt:lpstr>
      <vt:lpstr>The Impact of the Vietnam War </vt:lpstr>
      <vt:lpstr>The Impact of the Vietnam War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Demarco Matthew</dc:creator>
  <cp:lastModifiedBy>Demarco Matthew</cp:lastModifiedBy>
  <cp:revision>14</cp:revision>
  <dcterms:created xsi:type="dcterms:W3CDTF">2017-04-24T23:59:02Z</dcterms:created>
  <dcterms:modified xsi:type="dcterms:W3CDTF">2017-04-25T00:04:33Z</dcterms:modified>
</cp:coreProperties>
</file>