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60" r:id="rId4"/>
    <p:sldId id="261" r:id="rId5"/>
    <p:sldId id="262" r:id="rId6"/>
    <p:sldId id="263"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9094D-6E42-4845-8AA0-9E3BEFB5EEC8}" type="datetimeFigureOut">
              <a:rPr lang="en-US" smtClean="0"/>
              <a:t>3/8/17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28D79-E4BD-794E-8167-014306010DD9}" type="slidenum">
              <a:rPr lang="en-US" smtClean="0"/>
              <a:t>‹#›</a:t>
            </a:fld>
            <a:endParaRPr lang="en-US"/>
          </a:p>
        </p:txBody>
      </p:sp>
    </p:spTree>
    <p:extLst>
      <p:ext uri="{BB962C8B-B14F-4D97-AF65-F5344CB8AC3E}">
        <p14:creationId xmlns:p14="http://schemas.microsoft.com/office/powerpoint/2010/main" val="96634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128"/>
              </a:defRPr>
            </a:lvl1pPr>
            <a:lvl2pPr marL="742950" indent="-285750">
              <a:defRPr>
                <a:solidFill>
                  <a:schemeClr val="tx1"/>
                </a:solidFill>
                <a:latin typeface="Times New Roman" charset="0"/>
                <a:ea typeface="ＭＳ Ｐゴシック" charset="-128"/>
              </a:defRPr>
            </a:lvl2pPr>
            <a:lvl3pPr marL="1143000" indent="-228600">
              <a:defRPr>
                <a:solidFill>
                  <a:schemeClr val="tx1"/>
                </a:solidFill>
                <a:latin typeface="Times New Roman" charset="0"/>
                <a:ea typeface="ＭＳ Ｐゴシック" charset="-128"/>
              </a:defRPr>
            </a:lvl3pPr>
            <a:lvl4pPr marL="1600200" indent="-228600">
              <a:defRPr>
                <a:solidFill>
                  <a:schemeClr val="tx1"/>
                </a:solidFill>
                <a:latin typeface="Times New Roman" charset="0"/>
                <a:ea typeface="ＭＳ Ｐゴシック" charset="-128"/>
              </a:defRPr>
            </a:lvl4pPr>
            <a:lvl5pPr marL="2057400" indent="-228600">
              <a:defRPr>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a:solidFill>
                  <a:schemeClr val="tx1"/>
                </a:solidFill>
                <a:latin typeface="Times New Roman" charset="0"/>
                <a:ea typeface="ＭＳ Ｐゴシック" charset="-128"/>
              </a:defRPr>
            </a:lvl9pPr>
          </a:lstStyle>
          <a:p>
            <a:fld id="{868D1BFB-B724-A342-8898-6F40CC4CFF45}" type="slidenum">
              <a:rPr lang="en-US" altLang="x-none">
                <a:latin typeface="Arial" charset="0"/>
              </a:rPr>
              <a:pPr/>
              <a:t>1</a:t>
            </a:fld>
            <a:endParaRPr lang="en-US" altLang="x-none">
              <a:latin typeface="Arial" charset="0"/>
            </a:endParaRPr>
          </a:p>
        </p:txBody>
      </p:sp>
      <p:sp>
        <p:nvSpPr>
          <p:cNvPr id="8194" name="Rectangle 2"/>
          <p:cNvSpPr>
            <a:spLocks noGrp="1" noRot="1" noChangeAspect="1" noChangeArrowheads="1" noTextEdit="1"/>
          </p:cNvSpPr>
          <p:nvPr>
            <p:ph type="sldImg"/>
          </p:nvPr>
        </p:nvSpPr>
        <p:spPr>
          <a:xfrm>
            <a:off x="393700" y="692150"/>
            <a:ext cx="6070600" cy="3416300"/>
          </a:xfrm>
          <a:ln/>
        </p:spPr>
      </p:sp>
      <p:sp>
        <p:nvSpPr>
          <p:cNvPr id="24579" name="Rectangle 3"/>
          <p:cNvSpPr>
            <a:spLocks noGrp="1" noChangeArrowheads="1"/>
          </p:cNvSpPr>
          <p:nvPr>
            <p:ph type="body" idx="1"/>
          </p:nvPr>
        </p:nvSpPr>
        <p:spPr>
          <a:xfrm>
            <a:off x="914400" y="4343400"/>
            <a:ext cx="5029200" cy="4114800"/>
          </a:xfrm>
        </p:spPr>
        <p:txBody>
          <a:bodyPr/>
          <a:lstStyle/>
          <a:p>
            <a:pPr eaLnBrk="1" hangingPunct="1">
              <a:defRPr/>
            </a:pPr>
            <a:r>
              <a:rPr lang="en-US" dirty="0" smtClean="0">
                <a:cs typeface="+mn-cs"/>
              </a:rPr>
              <a:t>Lesson Plan for Friday, January 16, 2009: Warm-Up Question, Foreign policy notes, Compare foreign policy cartoons</a:t>
            </a:r>
          </a:p>
        </p:txBody>
      </p:sp>
    </p:spTree>
    <p:extLst>
      <p:ext uri="{BB962C8B-B14F-4D97-AF65-F5344CB8AC3E}">
        <p14:creationId xmlns:p14="http://schemas.microsoft.com/office/powerpoint/2010/main" val="31067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73143C-1E08-FB4C-9B58-3997076658D6}"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62766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3143C-1E08-FB4C-9B58-3997076658D6}"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21192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3143C-1E08-FB4C-9B58-3997076658D6}"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129195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78"/>
          <p:cNvSpPr>
            <a:spLocks noGrp="1" noChangeArrowheads="1"/>
          </p:cNvSpPr>
          <p:nvPr>
            <p:ph type="dt" sz="half" idx="10"/>
          </p:nvPr>
        </p:nvSpPr>
        <p:spPr>
          <a:xfrm>
            <a:off x="402167" y="6245225"/>
            <a:ext cx="3052233" cy="476250"/>
          </a:xfrm>
          <a:prstGeom prst="rect">
            <a:avLst/>
          </a:prstGeom>
        </p:spPr>
        <p:txBody>
          <a:bodyPr/>
          <a:lstStyle>
            <a:lvl1pPr>
              <a:defRPr/>
            </a:lvl1pPr>
          </a:lstStyle>
          <a:p>
            <a:pPr>
              <a:defRPr/>
            </a:pPr>
            <a:endParaRPr lang="en-US"/>
          </a:p>
        </p:txBody>
      </p:sp>
      <p:sp>
        <p:nvSpPr>
          <p:cNvPr id="6" name="Rectangle 1179"/>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7" name="Rectangle 1180"/>
          <p:cNvSpPr>
            <a:spLocks noGrp="1" noChangeArrowheads="1"/>
          </p:cNvSpPr>
          <p:nvPr>
            <p:ph type="sldNum" sz="quarter" idx="12"/>
          </p:nvPr>
        </p:nvSpPr>
        <p:spPr>
          <a:xfrm>
            <a:off x="8737601" y="6245225"/>
            <a:ext cx="3052233" cy="476250"/>
          </a:xfrm>
          <a:prstGeom prst="rect">
            <a:avLst/>
          </a:prstGeom>
        </p:spPr>
        <p:txBody>
          <a:bodyPr/>
          <a:lstStyle>
            <a:lvl1pPr>
              <a:defRPr/>
            </a:lvl1pPr>
          </a:lstStyle>
          <a:p>
            <a:pPr>
              <a:defRPr/>
            </a:pPr>
            <a:fld id="{B75393BE-8C76-0A44-9D21-ECDDE9F4BC69}" type="slidenum">
              <a:rPr lang="en-US" altLang="x-none"/>
              <a:pPr>
                <a:defRPr/>
              </a:pPr>
              <a:t>‹#›</a:t>
            </a:fld>
            <a:endParaRPr lang="en-US" altLang="x-none"/>
          </a:p>
        </p:txBody>
      </p:sp>
    </p:spTree>
    <p:extLst>
      <p:ext uri="{BB962C8B-B14F-4D97-AF65-F5344CB8AC3E}">
        <p14:creationId xmlns:p14="http://schemas.microsoft.com/office/powerpoint/2010/main" val="205227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3143C-1E08-FB4C-9B58-3997076658D6}"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76971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3143C-1E08-FB4C-9B58-3997076658D6}"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12069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73143C-1E08-FB4C-9B58-3997076658D6}"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137566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73143C-1E08-FB4C-9B58-3997076658D6}" type="datetimeFigureOut">
              <a:rPr lang="en-US" smtClean="0"/>
              <a:t>3/8/17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99079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73143C-1E08-FB4C-9B58-3997076658D6}" type="datetimeFigureOut">
              <a:rPr lang="en-US" smtClean="0"/>
              <a:t>3/8/17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71008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3143C-1E08-FB4C-9B58-3997076658D6}" type="datetimeFigureOut">
              <a:rPr lang="en-US" smtClean="0"/>
              <a:t>3/8/17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89855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3143C-1E08-FB4C-9B58-3997076658D6}"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95854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3143C-1E08-FB4C-9B58-3997076658D6}"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3B0FA-485D-B942-BE99-E6CA66EE5949}" type="slidenum">
              <a:rPr lang="en-US" smtClean="0"/>
              <a:t>‹#›</a:t>
            </a:fld>
            <a:endParaRPr lang="en-US"/>
          </a:p>
        </p:txBody>
      </p:sp>
    </p:spTree>
    <p:extLst>
      <p:ext uri="{BB962C8B-B14F-4D97-AF65-F5344CB8AC3E}">
        <p14:creationId xmlns:p14="http://schemas.microsoft.com/office/powerpoint/2010/main" val="1973852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3143C-1E08-FB4C-9B58-3997076658D6}" type="datetimeFigureOut">
              <a:rPr lang="en-US" smtClean="0"/>
              <a:t>3/8/17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3B0FA-485D-B942-BE99-E6CA66EE5949}" type="slidenum">
              <a:rPr lang="en-US" smtClean="0"/>
              <a:t>‹#›</a:t>
            </a:fld>
            <a:endParaRPr lang="en-US"/>
          </a:p>
        </p:txBody>
      </p:sp>
    </p:spTree>
    <p:extLst>
      <p:ext uri="{BB962C8B-B14F-4D97-AF65-F5344CB8AC3E}">
        <p14:creationId xmlns:p14="http://schemas.microsoft.com/office/powerpoint/2010/main" val="125732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1"/>
            <a:ext cx="8915400" cy="1846659"/>
          </a:xfrm>
          <a:prstGeom prst="rect">
            <a:avLst/>
          </a:prstGeom>
          <a:noFill/>
        </p:spPr>
        <p:txBody>
          <a:bodyPr>
            <a:spAutoFit/>
          </a:bodyPr>
          <a:lstStyle/>
          <a:p>
            <a:pPr algn="ctr">
              <a:defRPr/>
            </a:pPr>
            <a:r>
              <a:rPr lang="en-US" sz="38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AIM:</a:t>
            </a:r>
            <a:r>
              <a:rPr lang="en-U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 Why and how did the United States expand its policy of imperialism across the world in the </a:t>
            </a:r>
            <a:r>
              <a:rPr lang="en-U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late 19</a:t>
            </a:r>
            <a:r>
              <a:rPr lang="en-US" sz="3800"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th</a:t>
            </a:r>
            <a:r>
              <a:rPr lang="en-U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 century?</a:t>
            </a:r>
            <a:endParaRPr lang="en-US" sz="38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endParaRPr>
          </a:p>
        </p:txBody>
      </p:sp>
    </p:spTree>
    <p:extLst>
      <p:ext uri="{BB962C8B-B14F-4D97-AF65-F5344CB8AC3E}">
        <p14:creationId xmlns:p14="http://schemas.microsoft.com/office/powerpoint/2010/main" val="188096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00200" y="152400"/>
            <a:ext cx="9067800" cy="1752600"/>
          </a:xfrm>
          <a:prstGeom prst="rect">
            <a:avLst/>
          </a:prstGeom>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eaLnBrk="1" hangingPunct="1">
              <a:defRPr/>
            </a:pPr>
            <a:r>
              <a:rPr lang="en-US" altLang="en-US" sz="2800" kern="0" dirty="0"/>
              <a:t>How do the we see the justifications for imperialism rising up again during the Progressive Movement?</a:t>
            </a:r>
          </a:p>
          <a:p>
            <a:pPr eaLnBrk="1" hangingPunct="1">
              <a:defRPr/>
            </a:pPr>
            <a:r>
              <a:rPr lang="en-US" altLang="en-US" sz="2800" kern="0" dirty="0"/>
              <a:t>…the Industrial Revolution?</a:t>
            </a:r>
          </a:p>
        </p:txBody>
      </p:sp>
      <p:sp>
        <p:nvSpPr>
          <p:cNvPr id="4" name="Rectangle 3"/>
          <p:cNvSpPr txBox="1">
            <a:spLocks noChangeArrowheads="1"/>
          </p:cNvSpPr>
          <p:nvPr/>
        </p:nvSpPr>
        <p:spPr>
          <a:xfrm>
            <a:off x="5954713" y="2667001"/>
            <a:ext cx="4572000" cy="248761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a:lstStyle>
          <a:p>
            <a:pPr marL="0" indent="0" eaLnBrk="1" hangingPunct="1">
              <a:buNone/>
              <a:defRPr/>
            </a:pPr>
            <a:r>
              <a:rPr lang="en-US" altLang="en-US" sz="2100" kern="0" dirty="0">
                <a:latin typeface="Times New Roman" charset="0"/>
                <a:ea typeface="Times New Roman" charset="0"/>
                <a:cs typeface="Times New Roman" charset="0"/>
              </a:rPr>
              <a:t>#2 Imperialism was the product of strains in US society due to industrialization</a:t>
            </a:r>
          </a:p>
          <a:p>
            <a:pPr lvl="1" eaLnBrk="1" hangingPunct="1">
              <a:buFont typeface="Arial" charset="0"/>
              <a:buChar char="•"/>
              <a:defRPr/>
            </a:pPr>
            <a:r>
              <a:rPr lang="en-US" altLang="en-US" sz="2100" b="1" kern="0" dirty="0">
                <a:latin typeface="Times New Roman" charset="0"/>
                <a:ea typeface="Times New Roman" charset="0"/>
                <a:cs typeface="Times New Roman" charset="0"/>
              </a:rPr>
              <a:t>Increase in productivity = need for new markets to expand into</a:t>
            </a:r>
          </a:p>
          <a:p>
            <a:pPr lvl="1" eaLnBrk="1" hangingPunct="1">
              <a:buFont typeface="Arial" charset="0"/>
              <a:buChar char="•"/>
              <a:defRPr/>
            </a:pPr>
            <a:r>
              <a:rPr lang="en-US" altLang="en-US" sz="2100" b="1" kern="0" dirty="0">
                <a:latin typeface="Times New Roman" charset="0"/>
                <a:ea typeface="Times New Roman" charset="0"/>
                <a:cs typeface="Times New Roman" charset="0"/>
              </a:rPr>
              <a:t>US needs more natural resources</a:t>
            </a:r>
          </a:p>
        </p:txBody>
      </p:sp>
      <p:sp>
        <p:nvSpPr>
          <p:cNvPr id="5" name="Rectangle 4"/>
          <p:cNvSpPr/>
          <p:nvPr/>
        </p:nvSpPr>
        <p:spPr>
          <a:xfrm>
            <a:off x="1752600" y="1905000"/>
            <a:ext cx="3810000" cy="2216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altLang="en-US" sz="2300" dirty="0">
                <a:latin typeface="Times New Roman" charset="0"/>
                <a:ea typeface="Times New Roman" charset="0"/>
                <a:cs typeface="Times New Roman" charset="0"/>
              </a:rPr>
              <a:t>#1 </a:t>
            </a:r>
            <a:r>
              <a:rPr lang="en-US" altLang="en-US" sz="2300" b="1" i="1" dirty="0">
                <a:latin typeface="Times New Roman" charset="0"/>
                <a:ea typeface="Times New Roman" charset="0"/>
                <a:cs typeface="Times New Roman" charset="0"/>
              </a:rPr>
              <a:t>Social Darwinism</a:t>
            </a:r>
            <a:r>
              <a:rPr lang="en-US" altLang="en-US" sz="2300" dirty="0">
                <a:latin typeface="Times New Roman" charset="0"/>
                <a:ea typeface="Times New Roman" charset="0"/>
                <a:cs typeface="Times New Roman" charset="0"/>
              </a:rPr>
              <a:t> was a prominent belief</a:t>
            </a:r>
          </a:p>
          <a:p>
            <a:pPr lvl="1" eaLnBrk="1" hangingPunct="1">
              <a:defRPr/>
            </a:pPr>
            <a:r>
              <a:rPr lang="en-US" altLang="en-US" sz="2300" b="1" dirty="0">
                <a:latin typeface="Times New Roman" charset="0"/>
                <a:ea typeface="Times New Roman" charset="0"/>
                <a:cs typeface="Times New Roman" charset="0"/>
              </a:rPr>
              <a:t>People believed that “survival of the fittest” applied to people AND nations</a:t>
            </a:r>
          </a:p>
        </p:txBody>
      </p:sp>
    </p:spTree>
    <p:extLst>
      <p:ext uri="{BB962C8B-B14F-4D97-AF65-F5344CB8AC3E}">
        <p14:creationId xmlns:p14="http://schemas.microsoft.com/office/powerpoint/2010/main" val="211159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400"/>
            <a:ext cx="91313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1600" y="228600"/>
            <a:ext cx="1447800" cy="8001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300" b="1" dirty="0">
                <a:solidFill>
                  <a:srgbClr val="FF0000"/>
                </a:solidFill>
              </a:rPr>
              <a:t>DON’T COPY!</a:t>
            </a:r>
          </a:p>
        </p:txBody>
      </p:sp>
    </p:spTree>
    <p:extLst>
      <p:ext uri="{BB962C8B-B14F-4D97-AF65-F5344CB8AC3E}">
        <p14:creationId xmlns:p14="http://schemas.microsoft.com/office/powerpoint/2010/main" val="284482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1524000" y="0"/>
            <a:ext cx="9144000" cy="6858000"/>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83971" name="Rectangle 3"/>
          <p:cNvSpPr>
            <a:spLocks noGrp="1" noChangeArrowheads="1"/>
          </p:cNvSpPr>
          <p:nvPr>
            <p:ph type="title"/>
          </p:nvPr>
        </p:nvSpPr>
        <p:spPr>
          <a:xfrm>
            <a:off x="1524000" y="0"/>
            <a:ext cx="9144000" cy="838200"/>
          </a:xfrm>
        </p:spPr>
        <p:txBody>
          <a:bodyPr/>
          <a:lstStyle/>
          <a:p>
            <a:pPr>
              <a:lnSpc>
                <a:spcPct val="90000"/>
              </a:lnSpc>
              <a:spcBef>
                <a:spcPct val="10000"/>
              </a:spcBef>
              <a:defRPr/>
            </a:pPr>
            <a:r>
              <a:rPr lang="en-US" sz="3900" b="1" i="1" dirty="0">
                <a:latin typeface="Calibri" charset="0"/>
              </a:rPr>
              <a:t>American Imperialism</a:t>
            </a:r>
            <a:endParaRPr lang="en-US" sz="3900" b="1" i="1" dirty="0">
              <a:effectLst>
                <a:outerShdw blurRad="38100" dist="38100" dir="2700000" algn="tl">
                  <a:srgbClr val="DDDDDD"/>
                </a:outerShdw>
              </a:effectLst>
              <a:latin typeface="Calibri" charset="0"/>
            </a:endParaRPr>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l="1563" t="12500" r="2344" b="5208"/>
          <a:stretch>
            <a:fillRect/>
          </a:stretch>
        </p:blipFill>
        <p:spPr bwMode="auto">
          <a:xfrm>
            <a:off x="1524000" y="831850"/>
            <a:ext cx="9144000" cy="6026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4896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517650" y="152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r>
              <a:rPr kumimoji="0" lang="en-US" altLang="x-none" sz="1800">
                <a:solidFill>
                  <a:srgbClr val="BF0000"/>
                </a:solidFill>
                <a:latin typeface="Times New Roman,Bold" charset="0"/>
              </a:rPr>
              <a:t>In the 1890s a number of economic and political forces sparked a spectacular burst of imperialistic expansionism for the United States that culminated in the Spanish-American War—a war that began over freeing Cuba and ended with the highly controversial acquisition of the Philippines and other territories. </a:t>
            </a:r>
            <a:endParaRPr kumimoji="0" lang="en-US" altLang="x-none" sz="1800">
              <a:latin typeface="Times New Roman" charset="0"/>
            </a:endParaRPr>
          </a:p>
        </p:txBody>
      </p:sp>
      <p:sp>
        <p:nvSpPr>
          <p:cNvPr id="3" name="Rectangle 2"/>
          <p:cNvSpPr/>
          <p:nvPr/>
        </p:nvSpPr>
        <p:spPr>
          <a:xfrm>
            <a:off x="2309624" y="1447800"/>
            <a:ext cx="6710747" cy="55399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 when did American </a:t>
            </a:r>
            <a:r>
              <a:rPr lang="en-US" sz="3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expansion</a:t>
            </a: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begin?</a:t>
            </a:r>
          </a:p>
        </p:txBody>
      </p:sp>
      <p:sp>
        <p:nvSpPr>
          <p:cNvPr id="4" name="TextBox 3"/>
          <p:cNvSpPr txBox="1">
            <a:spLocks noChangeArrowheads="1"/>
          </p:cNvSpPr>
          <p:nvPr/>
        </p:nvSpPr>
        <p:spPr bwMode="auto">
          <a:xfrm>
            <a:off x="1544639" y="2203450"/>
            <a:ext cx="3290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r>
              <a:rPr kumimoji="0" lang="en-US" altLang="x-none" sz="2400" b="1" u="sng">
                <a:solidFill>
                  <a:srgbClr val="FF0000"/>
                </a:solidFill>
                <a:latin typeface="Times New Roman" charset="0"/>
              </a:rPr>
              <a:t>William H. Seward</a:t>
            </a:r>
            <a:r>
              <a:rPr kumimoji="0" lang="en-US" altLang="x-none" sz="2400">
                <a:solidFill>
                  <a:srgbClr val="FF0000"/>
                </a:solidFill>
                <a:latin typeface="Times New Roman" charset="0"/>
              </a:rPr>
              <a:t> </a:t>
            </a:r>
            <a:r>
              <a:rPr kumimoji="0" lang="en-US" altLang="x-none" sz="2400">
                <a:latin typeface="Times New Roman" charset="0"/>
              </a:rPr>
              <a:t>= Sec. of State under Lincoln and Andrew Johnson</a:t>
            </a:r>
            <a:endParaRPr kumimoji="0" lang="en-US" altLang="x-none" sz="2400" b="1" u="sng">
              <a:latin typeface="Times New Roman"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639" y="3975100"/>
            <a:ext cx="25114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a:spLocks noChangeArrowheads="1"/>
          </p:cNvSpPr>
          <p:nvPr/>
        </p:nvSpPr>
        <p:spPr bwMode="auto">
          <a:xfrm>
            <a:off x="2913063" y="3517900"/>
            <a:ext cx="1873250" cy="914400"/>
          </a:xfrm>
          <a:prstGeom prst="wedgeRectCallout">
            <a:avLst>
              <a:gd name="adj1" fmla="val -44722"/>
              <a:gd name="adj2" fmla="val 111681"/>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8" name="TextBox 7"/>
          <p:cNvSpPr txBox="1">
            <a:spLocks noChangeArrowheads="1"/>
          </p:cNvSpPr>
          <p:nvPr/>
        </p:nvSpPr>
        <p:spPr bwMode="auto">
          <a:xfrm>
            <a:off x="2911475" y="3517901"/>
            <a:ext cx="1874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lgn="ctr">
              <a:spcBef>
                <a:spcPct val="0"/>
              </a:spcBef>
              <a:buClrTx/>
              <a:buFontTx/>
              <a:buNone/>
            </a:pPr>
            <a:r>
              <a:rPr kumimoji="0" lang="en-US" altLang="x-none" sz="1800" b="1">
                <a:solidFill>
                  <a:schemeClr val="bg1"/>
                </a:solidFill>
                <a:latin typeface="Times New Roman" charset="0"/>
              </a:rPr>
              <a:t>I give American expansion a THUMBS UP!</a:t>
            </a:r>
          </a:p>
        </p:txBody>
      </p:sp>
      <p:sp>
        <p:nvSpPr>
          <p:cNvPr id="9" name="TextBox 8"/>
          <p:cNvSpPr txBox="1"/>
          <p:nvPr/>
        </p:nvSpPr>
        <p:spPr>
          <a:xfrm>
            <a:off x="4956175" y="2105026"/>
            <a:ext cx="5562600" cy="2462213"/>
          </a:xfrm>
          <a:prstGeom prst="rect">
            <a:avLst/>
          </a:prstGeom>
          <a:noFill/>
        </p:spPr>
        <p:txBody>
          <a:bodyPr>
            <a:spAutoFit/>
          </a:bodyPr>
          <a:lstStyle/>
          <a:p>
            <a:pPr>
              <a:defRPr/>
            </a:pPr>
            <a:r>
              <a:rPr lang="en-US" sz="2200" dirty="0"/>
              <a:t>#1 </a:t>
            </a:r>
            <a:r>
              <a:rPr lang="en-US" sz="2200" b="1" u="sng" dirty="0"/>
              <a:t>The French in Mexico</a:t>
            </a:r>
            <a:endParaRPr lang="en-US" sz="2200" dirty="0"/>
          </a:p>
          <a:p>
            <a:pPr marL="285750" indent="-285750">
              <a:buFont typeface="Wingdings" charset="2"/>
              <a:buChar char="Ø"/>
              <a:defRPr/>
            </a:pPr>
            <a:r>
              <a:rPr lang="en-US" sz="2200" dirty="0"/>
              <a:t>Napoleon III sent French troops to occupy Mexico during the Civil War</a:t>
            </a:r>
          </a:p>
          <a:p>
            <a:pPr marL="285750" indent="-285750">
              <a:buFont typeface="Wingdings" charset="2"/>
              <a:buChar char="Ø"/>
              <a:defRPr/>
            </a:pPr>
            <a:r>
              <a:rPr lang="en-US" sz="2200" dirty="0"/>
              <a:t>What’s the American response?</a:t>
            </a:r>
          </a:p>
          <a:p>
            <a:pPr marL="742950" lvl="1" indent="-285750">
              <a:buFont typeface="Arial" charset="0"/>
              <a:buChar char="•"/>
              <a:defRPr/>
            </a:pPr>
            <a:r>
              <a:rPr lang="en-US" sz="2200" dirty="0"/>
              <a:t>1865 </a:t>
            </a:r>
            <a:r>
              <a:rPr lang="mr-IN" sz="2200" dirty="0"/>
              <a:t>–</a:t>
            </a:r>
            <a:r>
              <a:rPr lang="en-US" sz="2200" dirty="0"/>
              <a:t> </a:t>
            </a:r>
            <a:r>
              <a:rPr lang="en-US" sz="2200" b="1" i="1" u="sng" dirty="0"/>
              <a:t>MONROE DOCTRINE</a:t>
            </a:r>
            <a:r>
              <a:rPr lang="en-US" sz="2200" dirty="0"/>
              <a:t> BROPOLEON!</a:t>
            </a:r>
          </a:p>
          <a:p>
            <a:pPr marL="742950" lvl="1" indent="-285750">
              <a:buFont typeface="Arial" charset="0"/>
              <a:buChar char="•"/>
              <a:defRPr/>
            </a:pPr>
            <a:r>
              <a:rPr lang="en-US" sz="2200" dirty="0"/>
              <a:t>Napoleon backed down, troops left</a:t>
            </a:r>
          </a:p>
        </p:txBody>
      </p:sp>
      <p:sp>
        <p:nvSpPr>
          <p:cNvPr id="10" name="TextBox 9"/>
          <p:cNvSpPr txBox="1"/>
          <p:nvPr/>
        </p:nvSpPr>
        <p:spPr>
          <a:xfrm>
            <a:off x="4362450" y="4681539"/>
            <a:ext cx="6299200" cy="2122487"/>
          </a:xfrm>
          <a:prstGeom prst="rect">
            <a:avLst/>
          </a:prstGeom>
          <a:noFill/>
        </p:spPr>
        <p:txBody>
          <a:bodyPr>
            <a:spAutoFit/>
          </a:bodyPr>
          <a:lstStyle/>
          <a:p>
            <a:pPr>
              <a:defRPr/>
            </a:pPr>
            <a:r>
              <a:rPr lang="en-US" sz="2200" dirty="0"/>
              <a:t>#2 </a:t>
            </a:r>
            <a:r>
              <a:rPr lang="en-US" sz="2200" b="1" u="sng" dirty="0">
                <a:solidFill>
                  <a:srgbClr val="FF0000"/>
                </a:solidFill>
              </a:rPr>
              <a:t>The Purchase of Alaska (1867)</a:t>
            </a:r>
          </a:p>
          <a:p>
            <a:pPr marL="342900" indent="-342900">
              <a:buFont typeface="Wingdings" charset="2"/>
              <a:buChar char="Ø"/>
              <a:defRPr/>
            </a:pPr>
            <a:r>
              <a:rPr lang="en-US" sz="2200" dirty="0"/>
              <a:t>Russia controlled Alaska</a:t>
            </a:r>
          </a:p>
          <a:p>
            <a:pPr marL="800100" lvl="1" indent="-342900">
              <a:buFont typeface="Arial" charset="0"/>
              <a:buChar char="•"/>
              <a:defRPr/>
            </a:pPr>
            <a:r>
              <a:rPr lang="en-US" sz="2200" dirty="0"/>
              <a:t>Nervous of a GB takeover!</a:t>
            </a:r>
          </a:p>
          <a:p>
            <a:pPr marL="800100" lvl="1" indent="-342900">
              <a:buFont typeface="Arial" charset="0"/>
              <a:buChar char="•"/>
              <a:defRPr/>
            </a:pPr>
            <a:r>
              <a:rPr lang="en-US" sz="2200" dirty="0"/>
              <a:t>He’ll buy it!</a:t>
            </a:r>
          </a:p>
          <a:p>
            <a:pPr marL="800100" lvl="1" indent="-342900">
              <a:buFont typeface="Arial" charset="0"/>
              <a:buChar char="•"/>
              <a:defRPr/>
            </a:pPr>
            <a:r>
              <a:rPr lang="en-US" sz="2200" dirty="0"/>
              <a:t>We bought Alaska for $7.2 million</a:t>
            </a:r>
          </a:p>
          <a:p>
            <a:pPr marL="800100" lvl="1" indent="-342900">
              <a:buFont typeface="Arial" charset="0"/>
              <a:buChar char="•"/>
              <a:defRPr/>
            </a:pPr>
            <a:r>
              <a:rPr lang="en-US" sz="2200" b="1" u="sng" dirty="0">
                <a:solidFill>
                  <a:srgbClr val="FF0000"/>
                </a:solidFill>
              </a:rPr>
              <a:t>SEWARD’S FOLLY</a:t>
            </a:r>
            <a:r>
              <a:rPr lang="en-US" sz="2200" dirty="0">
                <a:solidFill>
                  <a:srgbClr val="FF0000"/>
                </a:solidFill>
              </a:rPr>
              <a:t> = we saw no value in it!</a:t>
            </a:r>
            <a:endParaRPr lang="en-US" sz="2200" b="1" u="sng" dirty="0">
              <a:solidFill>
                <a:srgbClr val="FF0000"/>
              </a:solidFill>
            </a:endParaRPr>
          </a:p>
        </p:txBody>
      </p:sp>
      <p:sp>
        <p:nvSpPr>
          <p:cNvPr id="11" name="Left Arrow 10"/>
          <p:cNvSpPr>
            <a:spLocks noChangeArrowheads="1"/>
          </p:cNvSpPr>
          <p:nvPr/>
        </p:nvSpPr>
        <p:spPr bwMode="auto">
          <a:xfrm>
            <a:off x="3657601" y="5638800"/>
            <a:ext cx="1128713" cy="457200"/>
          </a:xfrm>
          <a:prstGeom prst="leftArrow">
            <a:avLst>
              <a:gd name="adj1" fmla="val 50000"/>
              <a:gd name="adj2" fmla="val 50004"/>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4288"/>
            <a:ext cx="9150350" cy="646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2317750" y="2852738"/>
            <a:ext cx="7543800" cy="2252662"/>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40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4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4000">
                <a:solidFill>
                  <a:schemeClr val="dk1"/>
                </a:solidFill>
                <a:latin typeface="+mn-lt"/>
                <a:ea typeface="+mn-ea"/>
                <a:cs typeface="+mn-cs"/>
              </a:defRPr>
            </a:lvl5pPr>
            <a:lvl6pPr marL="2514600" indent="-228600" algn="l" rtl="0" eaLnBrk="0" fontAlgn="base" hangingPunct="0">
              <a:spcBef>
                <a:spcPct val="20000"/>
              </a:spcBef>
              <a:spcAft>
                <a:spcPct val="0"/>
              </a:spcAft>
              <a:buChar char="•"/>
              <a:defRPr kumimoji="1" sz="4000">
                <a:solidFill>
                  <a:schemeClr val="dk1"/>
                </a:solidFill>
                <a:latin typeface="+mn-lt"/>
                <a:ea typeface="+mn-ea"/>
                <a:cs typeface="+mn-cs"/>
              </a:defRPr>
            </a:lvl6pPr>
            <a:lvl7pPr marL="2971800" indent="-228600" algn="l" rtl="0" eaLnBrk="0" fontAlgn="base" hangingPunct="0">
              <a:spcBef>
                <a:spcPct val="20000"/>
              </a:spcBef>
              <a:spcAft>
                <a:spcPct val="0"/>
              </a:spcAft>
              <a:buChar char="•"/>
              <a:defRPr kumimoji="1" sz="4000">
                <a:solidFill>
                  <a:schemeClr val="dk1"/>
                </a:solidFill>
                <a:latin typeface="+mn-lt"/>
                <a:ea typeface="+mn-ea"/>
                <a:cs typeface="+mn-cs"/>
              </a:defRPr>
            </a:lvl7pPr>
            <a:lvl8pPr marL="3429000" indent="-228600" algn="l" rtl="0" eaLnBrk="0" fontAlgn="base" hangingPunct="0">
              <a:spcBef>
                <a:spcPct val="20000"/>
              </a:spcBef>
              <a:spcAft>
                <a:spcPct val="0"/>
              </a:spcAft>
              <a:buChar char="•"/>
              <a:defRPr kumimoji="1" sz="4000">
                <a:solidFill>
                  <a:schemeClr val="dk1"/>
                </a:solidFill>
                <a:latin typeface="+mn-lt"/>
                <a:ea typeface="+mn-ea"/>
                <a:cs typeface="+mn-cs"/>
              </a:defRPr>
            </a:lvl8pPr>
            <a:lvl9pPr marL="3886200" indent="-228600" algn="l" rtl="0" eaLnBrk="0" fontAlgn="base" hangingPunct="0">
              <a:spcBef>
                <a:spcPct val="20000"/>
              </a:spcBef>
              <a:spcAft>
                <a:spcPct val="0"/>
              </a:spcAft>
              <a:buChar char="•"/>
              <a:defRPr kumimoji="1" sz="4000">
                <a:solidFill>
                  <a:schemeClr val="dk1"/>
                </a:solidFill>
                <a:latin typeface="+mn-lt"/>
                <a:ea typeface="+mn-ea"/>
                <a:cs typeface="+mn-cs"/>
              </a:defRPr>
            </a:lvl9pPr>
          </a:lstStyle>
          <a:p>
            <a:pPr>
              <a:defRPr/>
            </a:pPr>
            <a:r>
              <a:rPr lang="en-US" altLang="x-none" sz="3000" kern="0" dirty="0">
                <a:solidFill>
                  <a:schemeClr val="tx1"/>
                </a:solidFill>
              </a:rPr>
              <a:t>BUT, we got some </a:t>
            </a:r>
            <a:r>
              <a:rPr lang="en-US" altLang="x-none" sz="3000" b="1" u="sng" kern="0" dirty="0">
                <a:solidFill>
                  <a:srgbClr val="FF0000"/>
                </a:solidFill>
              </a:rPr>
              <a:t>RESOURCES</a:t>
            </a:r>
            <a:r>
              <a:rPr lang="en-US" altLang="x-none" sz="3000" b="1" kern="0" dirty="0">
                <a:solidFill>
                  <a:schemeClr val="tx1"/>
                </a:solidFill>
              </a:rPr>
              <a:t> </a:t>
            </a:r>
            <a:r>
              <a:rPr lang="en-US" altLang="x-none" sz="3000" kern="0" dirty="0">
                <a:solidFill>
                  <a:schemeClr val="tx1"/>
                </a:solidFill>
              </a:rPr>
              <a:t>and </a:t>
            </a:r>
            <a:r>
              <a:rPr lang="en-US" altLang="x-none" sz="3000" b="1" u="sng" kern="0" dirty="0">
                <a:solidFill>
                  <a:srgbClr val="FF0000"/>
                </a:solidFill>
              </a:rPr>
              <a:t>cut off Russia from the Americas</a:t>
            </a:r>
          </a:p>
          <a:p>
            <a:pPr lvl="1">
              <a:defRPr/>
            </a:pPr>
            <a:r>
              <a:rPr lang="en-US" altLang="x-none" sz="3000" b="1" kern="0" dirty="0">
                <a:solidFill>
                  <a:schemeClr val="tx1"/>
                </a:solidFill>
              </a:rPr>
              <a:t>Paid off! GOLD was found!</a:t>
            </a:r>
          </a:p>
          <a:p>
            <a:pPr lvl="1">
              <a:defRPr/>
            </a:pPr>
            <a:r>
              <a:rPr lang="en-US" altLang="x-none" sz="3000" b="1" kern="0" dirty="0">
                <a:solidFill>
                  <a:schemeClr val="tx1"/>
                </a:solidFill>
              </a:rPr>
              <a:t>49</a:t>
            </a:r>
            <a:r>
              <a:rPr lang="en-US" altLang="x-none" sz="3000" b="1" kern="0" baseline="30000" dirty="0">
                <a:solidFill>
                  <a:schemeClr val="tx1"/>
                </a:solidFill>
              </a:rPr>
              <a:t>th</a:t>
            </a:r>
            <a:r>
              <a:rPr lang="en-US" altLang="x-none" sz="3000" b="1" kern="0" dirty="0">
                <a:solidFill>
                  <a:schemeClr val="tx1"/>
                </a:solidFill>
              </a:rPr>
              <a:t> state to join the US in 1959!</a:t>
            </a:r>
          </a:p>
        </p:txBody>
      </p:sp>
    </p:spTree>
    <p:extLst>
      <p:ext uri="{BB962C8B-B14F-4D97-AF65-F5344CB8AC3E}">
        <p14:creationId xmlns:p14="http://schemas.microsoft.com/office/powerpoint/2010/main" val="92386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ssolve">
                                      <p:cBhvr>
                                        <p:cTn id="60" dur="500"/>
                                        <p:tgtEl>
                                          <p:spTgt spid="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bg/>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xEl>
                                              <p:pRg st="0" end="0"/>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
                                            <p:txEl>
                                              <p:pRg st="1" end="1"/>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p:bldP spid="11" grpId="0" animBg="1"/>
      <p:bldP spid="11" grpId="1" animBg="1"/>
      <p:bldP spid="14"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524000" y="0"/>
            <a:ext cx="9144000" cy="1066800"/>
          </a:xfrm>
        </p:spPr>
        <p:txBody>
          <a:bodyPr/>
          <a:lstStyle/>
          <a:p>
            <a:r>
              <a:rPr lang="en-US" altLang="x-none" sz="4000">
                <a:latin typeface="Calibri" charset="0"/>
              </a:rPr>
              <a:t>U.S. Imperialism: </a:t>
            </a:r>
            <a:r>
              <a:rPr lang="en-US" altLang="x-none" sz="4800" u="sng">
                <a:solidFill>
                  <a:schemeClr val="folHlink"/>
                </a:solidFill>
                <a:latin typeface="Calibri" charset="0"/>
              </a:rPr>
              <a:t>HAWAII</a:t>
            </a:r>
          </a:p>
        </p:txBody>
      </p:sp>
      <p:pic>
        <p:nvPicPr>
          <p:cNvPr id="71683" name="Picture 3" descr="203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1"/>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4"/>
          <p:cNvSpPr>
            <a:spLocks noChangeArrowheads="1"/>
          </p:cNvSpPr>
          <p:nvPr/>
        </p:nvSpPr>
        <p:spPr bwMode="auto">
          <a:xfrm>
            <a:off x="5715000" y="3733800"/>
            <a:ext cx="1676400" cy="838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71685" name="AutoShape 5"/>
          <p:cNvSpPr>
            <a:spLocks noChangeArrowheads="1"/>
          </p:cNvSpPr>
          <p:nvPr/>
        </p:nvSpPr>
        <p:spPr bwMode="auto">
          <a:xfrm>
            <a:off x="1752600" y="228600"/>
            <a:ext cx="3886200" cy="2514600"/>
          </a:xfrm>
          <a:prstGeom prst="wedgeRectCallout">
            <a:avLst>
              <a:gd name="adj1" fmla="val 55023"/>
              <a:gd name="adj2" fmla="val 91856"/>
            </a:avLst>
          </a:prstGeom>
          <a:solidFill>
            <a:srgbClr val="CCCC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lgn="ctr">
              <a:lnSpc>
                <a:spcPct val="85000"/>
              </a:lnSpc>
              <a:spcBef>
                <a:spcPct val="0"/>
              </a:spcBef>
              <a:buClrTx/>
              <a:buFontTx/>
              <a:buNone/>
            </a:pPr>
            <a:r>
              <a:rPr kumimoji="0" lang="en-US" altLang="x-none" sz="3600">
                <a:latin typeface="Calibri" charset="0"/>
              </a:rPr>
              <a:t>From 1820 to 1890, Americans moved to </a:t>
            </a:r>
            <a:r>
              <a:rPr kumimoji="0" lang="en-US" altLang="x-none" sz="3600" b="1" u="sng">
                <a:solidFill>
                  <a:srgbClr val="FF0000"/>
                </a:solidFill>
                <a:latin typeface="Calibri" charset="0"/>
              </a:rPr>
              <a:t>Hawaii</a:t>
            </a:r>
            <a:r>
              <a:rPr kumimoji="0" lang="en-US" altLang="x-none" sz="3600">
                <a:solidFill>
                  <a:srgbClr val="FF0000"/>
                </a:solidFill>
                <a:latin typeface="Calibri" charset="0"/>
              </a:rPr>
              <a:t> </a:t>
            </a:r>
            <a:r>
              <a:rPr kumimoji="0" lang="en-US" altLang="x-none" sz="3600">
                <a:latin typeface="Calibri" charset="0"/>
              </a:rPr>
              <a:t>as missionaries &amp; fruit plantation owners</a:t>
            </a:r>
          </a:p>
        </p:txBody>
      </p:sp>
      <p:sp>
        <p:nvSpPr>
          <p:cNvPr id="71686" name="AutoShape 6"/>
          <p:cNvSpPr>
            <a:spLocks noChangeArrowheads="1"/>
          </p:cNvSpPr>
          <p:nvPr/>
        </p:nvSpPr>
        <p:spPr bwMode="auto">
          <a:xfrm>
            <a:off x="5867400" y="228600"/>
            <a:ext cx="4800600" cy="2362200"/>
          </a:xfrm>
          <a:prstGeom prst="wedgeRectCallout">
            <a:avLst>
              <a:gd name="adj1" fmla="val -29894"/>
              <a:gd name="adj2" fmla="val 102486"/>
            </a:avLst>
          </a:prstGeom>
          <a:solidFill>
            <a:srgbClr val="CCCC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lgn="ctr">
              <a:lnSpc>
                <a:spcPct val="85000"/>
              </a:lnSpc>
              <a:spcBef>
                <a:spcPct val="0"/>
              </a:spcBef>
              <a:buClrTx/>
              <a:buFontTx/>
              <a:buNone/>
            </a:pPr>
            <a:r>
              <a:rPr kumimoji="0" lang="en-US" altLang="x-none" sz="3600">
                <a:latin typeface="Calibri" charset="0"/>
              </a:rPr>
              <a:t>In 1891, </a:t>
            </a:r>
            <a:r>
              <a:rPr kumimoji="0" lang="en-US" altLang="x-none" sz="3600" b="1" u="sng">
                <a:solidFill>
                  <a:srgbClr val="FF0000"/>
                </a:solidFill>
                <a:latin typeface="Calibri" charset="0"/>
              </a:rPr>
              <a:t>Queen Liliuokalani</a:t>
            </a:r>
            <a:r>
              <a:rPr kumimoji="0" lang="en-US" altLang="x-none" sz="3600">
                <a:latin typeface="Calibri" charset="0"/>
              </a:rPr>
              <a:t> came to power &amp; tried to reduce the power of Americans living in Hawaii </a:t>
            </a:r>
          </a:p>
        </p:txBody>
      </p:sp>
      <p:sp>
        <p:nvSpPr>
          <p:cNvPr id="71687" name="AutoShape 7"/>
          <p:cNvSpPr>
            <a:spLocks noChangeArrowheads="1"/>
          </p:cNvSpPr>
          <p:nvPr/>
        </p:nvSpPr>
        <p:spPr bwMode="auto">
          <a:xfrm>
            <a:off x="1524000" y="5715000"/>
            <a:ext cx="9144000" cy="1066800"/>
          </a:xfrm>
          <a:prstGeom prst="wedgeRectCallout">
            <a:avLst>
              <a:gd name="adj1" fmla="val 7968"/>
              <a:gd name="adj2" fmla="val -167111"/>
            </a:avLst>
          </a:prstGeom>
          <a:solidFill>
            <a:srgbClr val="CCCC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lgn="ctr">
              <a:lnSpc>
                <a:spcPct val="85000"/>
              </a:lnSpc>
              <a:spcBef>
                <a:spcPct val="0"/>
              </a:spcBef>
              <a:buClrTx/>
              <a:buFontTx/>
              <a:buNone/>
            </a:pPr>
            <a:r>
              <a:rPr kumimoji="0" lang="en-US" altLang="x-none" sz="3500">
                <a:latin typeface="Calibri" charset="0"/>
              </a:rPr>
              <a:t>Americans </a:t>
            </a:r>
            <a:r>
              <a:rPr kumimoji="0" lang="en-US" altLang="x-none" sz="3500" b="1" i="1">
                <a:latin typeface="Calibri" charset="0"/>
              </a:rPr>
              <a:t>overthrew Queen Liliuokalani </a:t>
            </a:r>
            <a:r>
              <a:rPr kumimoji="0" lang="en-US" altLang="x-none" sz="3500">
                <a:latin typeface="Calibri" charset="0"/>
              </a:rPr>
              <a:t>in </a:t>
            </a:r>
            <a:r>
              <a:rPr kumimoji="0" lang="en-US" altLang="x-none" sz="3500" b="1">
                <a:latin typeface="Calibri" charset="0"/>
              </a:rPr>
              <a:t>1893</a:t>
            </a:r>
            <a:r>
              <a:rPr kumimoji="0" lang="en-US" altLang="x-none" sz="3500">
                <a:latin typeface="Calibri" charset="0"/>
              </a:rPr>
              <a:t> &amp; </a:t>
            </a:r>
            <a:r>
              <a:rPr kumimoji="0" lang="en-US" altLang="x-none" sz="3500" b="1" u="sng">
                <a:solidFill>
                  <a:srgbClr val="FF0000"/>
                </a:solidFill>
                <a:latin typeface="Calibri" charset="0"/>
              </a:rPr>
              <a:t>Hawaii was annexed by the USA in 1898</a:t>
            </a:r>
          </a:p>
        </p:txBody>
      </p:sp>
      <p:pic>
        <p:nvPicPr>
          <p:cNvPr id="71688" name="Picture 8"/>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93851" y="61913"/>
            <a:ext cx="3973513" cy="533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689" name="Picture 9" descr="so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7476"/>
            <a:ext cx="62484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93851" y="2967335"/>
            <a:ext cx="8994775" cy="1477328"/>
          </a:xfrm>
          <a:prstGeom prst="rect">
            <a:avLst/>
          </a:prstGeom>
          <a:solidFill>
            <a:srgbClr val="FFFF00"/>
          </a:solidFill>
        </p:spPr>
        <p:txBody>
          <a:bodyPr>
            <a:spAutoFit/>
          </a:bodyPr>
          <a:lstStyle/>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President Cleveland opposed imperialism and Hawaii was annexed under McKinley</a:t>
            </a:r>
          </a:p>
          <a:p>
            <a:pPr marL="685800" indent="-685800" algn="ctr">
              <a:buFont typeface="Wingdings" charset="2"/>
              <a:buChar char="Ø"/>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Became 50</a:t>
            </a:r>
            <a:r>
              <a:rPr lang="en-US" sz="3000" b="1" baseline="30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th</a:t>
            </a: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 state in August 1959</a:t>
            </a:r>
          </a:p>
        </p:txBody>
      </p:sp>
    </p:spTree>
    <p:extLst>
      <p:ext uri="{BB962C8B-B14F-4D97-AF65-F5344CB8AC3E}">
        <p14:creationId xmlns:p14="http://schemas.microsoft.com/office/powerpoint/2010/main" val="1130691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1683"/>
                                        </p:tgtEl>
                                      </p:cBhvr>
                                      <p:by x="200000" y="200000"/>
                                    </p:animScale>
                                  </p:childTnLst>
                                </p:cTn>
                              </p:par>
                            </p:childTnLst>
                          </p:cTn>
                        </p:par>
                        <p:par>
                          <p:cTn id="7" fill="hold" nodeType="afterGroup">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71684"/>
                                        </p:tgtEl>
                                        <p:attrNameLst>
                                          <p:attrName>style.visibility</p:attrName>
                                        </p:attrNameLst>
                                      </p:cBhvr>
                                      <p:to>
                                        <p:strVal val="visible"/>
                                      </p:to>
                                    </p:set>
                                    <p:anim calcmode="lin" valueType="num">
                                      <p:cBhvr>
                                        <p:cTn id="10" dur="500" fill="hold"/>
                                        <p:tgtEl>
                                          <p:spTgt spid="71684"/>
                                        </p:tgtEl>
                                        <p:attrNameLst>
                                          <p:attrName>ppt_w</p:attrName>
                                        </p:attrNameLst>
                                      </p:cBhvr>
                                      <p:tavLst>
                                        <p:tav tm="0">
                                          <p:val>
                                            <p:fltVal val="0"/>
                                          </p:val>
                                        </p:tav>
                                        <p:tav tm="100000">
                                          <p:val>
                                            <p:strVal val="#ppt_w"/>
                                          </p:val>
                                        </p:tav>
                                      </p:tavLst>
                                    </p:anim>
                                    <p:anim calcmode="lin" valueType="num">
                                      <p:cBhvr>
                                        <p:cTn id="11" dur="500" fill="hold"/>
                                        <p:tgtEl>
                                          <p:spTgt spid="71684"/>
                                        </p:tgtEl>
                                        <p:attrNameLst>
                                          <p:attrName>ppt_h</p:attrName>
                                        </p:attrNameLst>
                                      </p:cBhvr>
                                      <p:tavLst>
                                        <p:tav tm="0">
                                          <p:val>
                                            <p:fltVal val="0"/>
                                          </p:val>
                                        </p:tav>
                                        <p:tav tm="100000">
                                          <p:val>
                                            <p:strVal val="#ppt_h"/>
                                          </p:val>
                                        </p:tav>
                                      </p:tavLst>
                                    </p:anim>
                                    <p:animEffect transition="in" filter="fade">
                                      <p:cBhvr>
                                        <p:cTn id="12" dur="500"/>
                                        <p:tgtEl>
                                          <p:spTgt spid="716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 calcmode="lin" valueType="num">
                                      <p:cBhvr>
                                        <p:cTn id="17" dur="500" fill="hold"/>
                                        <p:tgtEl>
                                          <p:spTgt spid="71685"/>
                                        </p:tgtEl>
                                        <p:attrNameLst>
                                          <p:attrName>ppt_w</p:attrName>
                                        </p:attrNameLst>
                                      </p:cBhvr>
                                      <p:tavLst>
                                        <p:tav tm="0">
                                          <p:val>
                                            <p:fltVal val="0"/>
                                          </p:val>
                                        </p:tav>
                                        <p:tav tm="100000">
                                          <p:val>
                                            <p:strVal val="#ppt_w"/>
                                          </p:val>
                                        </p:tav>
                                      </p:tavLst>
                                    </p:anim>
                                    <p:anim calcmode="lin" valueType="num">
                                      <p:cBhvr>
                                        <p:cTn id="18" dur="500" fill="hold"/>
                                        <p:tgtEl>
                                          <p:spTgt spid="71685"/>
                                        </p:tgtEl>
                                        <p:attrNameLst>
                                          <p:attrName>ppt_h</p:attrName>
                                        </p:attrNameLst>
                                      </p:cBhvr>
                                      <p:tavLst>
                                        <p:tav tm="0">
                                          <p:val>
                                            <p:fltVal val="0"/>
                                          </p:val>
                                        </p:tav>
                                        <p:tav tm="100000">
                                          <p:val>
                                            <p:strVal val="#ppt_h"/>
                                          </p:val>
                                        </p:tav>
                                      </p:tavLst>
                                    </p:anim>
                                    <p:animEffect transition="in" filter="fade">
                                      <p:cBhvr>
                                        <p:cTn id="19" dur="500"/>
                                        <p:tgtEl>
                                          <p:spTgt spid="716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1686"/>
                                        </p:tgtEl>
                                        <p:attrNameLst>
                                          <p:attrName>style.visibility</p:attrName>
                                        </p:attrNameLst>
                                      </p:cBhvr>
                                      <p:to>
                                        <p:strVal val="visible"/>
                                      </p:to>
                                    </p:set>
                                    <p:anim calcmode="lin" valueType="num">
                                      <p:cBhvr>
                                        <p:cTn id="24" dur="500" fill="hold"/>
                                        <p:tgtEl>
                                          <p:spTgt spid="71686"/>
                                        </p:tgtEl>
                                        <p:attrNameLst>
                                          <p:attrName>ppt_w</p:attrName>
                                        </p:attrNameLst>
                                      </p:cBhvr>
                                      <p:tavLst>
                                        <p:tav tm="0">
                                          <p:val>
                                            <p:fltVal val="0"/>
                                          </p:val>
                                        </p:tav>
                                        <p:tav tm="100000">
                                          <p:val>
                                            <p:strVal val="#ppt_w"/>
                                          </p:val>
                                        </p:tav>
                                      </p:tavLst>
                                    </p:anim>
                                    <p:anim calcmode="lin" valueType="num">
                                      <p:cBhvr>
                                        <p:cTn id="25" dur="500" fill="hold"/>
                                        <p:tgtEl>
                                          <p:spTgt spid="71686"/>
                                        </p:tgtEl>
                                        <p:attrNameLst>
                                          <p:attrName>ppt_h</p:attrName>
                                        </p:attrNameLst>
                                      </p:cBhvr>
                                      <p:tavLst>
                                        <p:tav tm="0">
                                          <p:val>
                                            <p:fltVal val="0"/>
                                          </p:val>
                                        </p:tav>
                                        <p:tav tm="100000">
                                          <p:val>
                                            <p:strVal val="#ppt_h"/>
                                          </p:val>
                                        </p:tav>
                                      </p:tavLst>
                                    </p:anim>
                                    <p:animEffect transition="in" filter="fade">
                                      <p:cBhvr>
                                        <p:cTn id="26" dur="500"/>
                                        <p:tgtEl>
                                          <p:spTgt spid="71686"/>
                                        </p:tgtEl>
                                      </p:cBhvr>
                                    </p:animEffect>
                                  </p:childTnLst>
                                </p:cTn>
                              </p:par>
                            </p:childTnLst>
                          </p:cTn>
                        </p:par>
                        <p:par>
                          <p:cTn id="27" fill="hold" nodeType="afterGroup">
                            <p:stCondLst>
                              <p:cond delay="500"/>
                            </p:stCondLst>
                            <p:childTnLst>
                              <p:par>
                                <p:cTn id="28" presetID="53" presetClass="entr" presetSubtype="0" fill="hold" nodeType="afterEffect">
                                  <p:stCondLst>
                                    <p:cond delay="0"/>
                                  </p:stCondLst>
                                  <p:childTnLst>
                                    <p:set>
                                      <p:cBhvr>
                                        <p:cTn id="29" dur="1" fill="hold">
                                          <p:stCondLst>
                                            <p:cond delay="0"/>
                                          </p:stCondLst>
                                        </p:cTn>
                                        <p:tgtEl>
                                          <p:spTgt spid="71688"/>
                                        </p:tgtEl>
                                        <p:attrNameLst>
                                          <p:attrName>style.visibility</p:attrName>
                                        </p:attrNameLst>
                                      </p:cBhvr>
                                      <p:to>
                                        <p:strVal val="visible"/>
                                      </p:to>
                                    </p:set>
                                    <p:anim calcmode="lin" valueType="num">
                                      <p:cBhvr>
                                        <p:cTn id="30" dur="500" fill="hold"/>
                                        <p:tgtEl>
                                          <p:spTgt spid="71688"/>
                                        </p:tgtEl>
                                        <p:attrNameLst>
                                          <p:attrName>ppt_w</p:attrName>
                                        </p:attrNameLst>
                                      </p:cBhvr>
                                      <p:tavLst>
                                        <p:tav tm="0">
                                          <p:val>
                                            <p:fltVal val="0"/>
                                          </p:val>
                                        </p:tav>
                                        <p:tav tm="100000">
                                          <p:val>
                                            <p:strVal val="#ppt_w"/>
                                          </p:val>
                                        </p:tav>
                                      </p:tavLst>
                                    </p:anim>
                                    <p:anim calcmode="lin" valueType="num">
                                      <p:cBhvr>
                                        <p:cTn id="31" dur="500" fill="hold"/>
                                        <p:tgtEl>
                                          <p:spTgt spid="71688"/>
                                        </p:tgtEl>
                                        <p:attrNameLst>
                                          <p:attrName>ppt_h</p:attrName>
                                        </p:attrNameLst>
                                      </p:cBhvr>
                                      <p:tavLst>
                                        <p:tav tm="0">
                                          <p:val>
                                            <p:fltVal val="0"/>
                                          </p:val>
                                        </p:tav>
                                        <p:tav tm="100000">
                                          <p:val>
                                            <p:strVal val="#ppt_h"/>
                                          </p:val>
                                        </p:tav>
                                      </p:tavLst>
                                    </p:anim>
                                    <p:animEffect transition="in" filter="fade">
                                      <p:cBhvr>
                                        <p:cTn id="32" dur="500"/>
                                        <p:tgtEl>
                                          <p:spTgt spid="716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71687"/>
                                        </p:tgtEl>
                                        <p:attrNameLst>
                                          <p:attrName>style.visibility</p:attrName>
                                        </p:attrNameLst>
                                      </p:cBhvr>
                                      <p:to>
                                        <p:strVal val="visible"/>
                                      </p:to>
                                    </p:set>
                                    <p:anim calcmode="lin" valueType="num">
                                      <p:cBhvr>
                                        <p:cTn id="37" dur="500" fill="hold"/>
                                        <p:tgtEl>
                                          <p:spTgt spid="71687"/>
                                        </p:tgtEl>
                                        <p:attrNameLst>
                                          <p:attrName>ppt_w</p:attrName>
                                        </p:attrNameLst>
                                      </p:cBhvr>
                                      <p:tavLst>
                                        <p:tav tm="0">
                                          <p:val>
                                            <p:fltVal val="0"/>
                                          </p:val>
                                        </p:tav>
                                        <p:tav tm="100000">
                                          <p:val>
                                            <p:strVal val="#ppt_w"/>
                                          </p:val>
                                        </p:tav>
                                      </p:tavLst>
                                    </p:anim>
                                    <p:anim calcmode="lin" valueType="num">
                                      <p:cBhvr>
                                        <p:cTn id="38" dur="500" fill="hold"/>
                                        <p:tgtEl>
                                          <p:spTgt spid="71687"/>
                                        </p:tgtEl>
                                        <p:attrNameLst>
                                          <p:attrName>ppt_h</p:attrName>
                                        </p:attrNameLst>
                                      </p:cBhvr>
                                      <p:tavLst>
                                        <p:tav tm="0">
                                          <p:val>
                                            <p:fltVal val="0"/>
                                          </p:val>
                                        </p:tav>
                                        <p:tav tm="100000">
                                          <p:val>
                                            <p:strVal val="#ppt_h"/>
                                          </p:val>
                                        </p:tav>
                                      </p:tavLst>
                                    </p:anim>
                                    <p:animEffect transition="in" filter="fade">
                                      <p:cBhvr>
                                        <p:cTn id="39" dur="500"/>
                                        <p:tgtEl>
                                          <p:spTgt spid="71687"/>
                                        </p:tgtEl>
                                      </p:cBhvr>
                                    </p:animEffect>
                                  </p:childTnLst>
                                </p:cTn>
                              </p:par>
                              <p:par>
                                <p:cTn id="40" presetID="53" presetClass="exit" presetSubtype="0" fill="hold" nodeType="withEffect">
                                  <p:stCondLst>
                                    <p:cond delay="0"/>
                                  </p:stCondLst>
                                  <p:childTnLst>
                                    <p:anim calcmode="lin" valueType="num">
                                      <p:cBhvr>
                                        <p:cTn id="41" dur="500"/>
                                        <p:tgtEl>
                                          <p:spTgt spid="71688"/>
                                        </p:tgtEl>
                                        <p:attrNameLst>
                                          <p:attrName>ppt_w</p:attrName>
                                        </p:attrNameLst>
                                      </p:cBhvr>
                                      <p:tavLst>
                                        <p:tav tm="0">
                                          <p:val>
                                            <p:strVal val="ppt_w"/>
                                          </p:val>
                                        </p:tav>
                                        <p:tav tm="100000">
                                          <p:val>
                                            <p:fltVal val="0"/>
                                          </p:val>
                                        </p:tav>
                                      </p:tavLst>
                                    </p:anim>
                                    <p:anim calcmode="lin" valueType="num">
                                      <p:cBhvr>
                                        <p:cTn id="42" dur="500"/>
                                        <p:tgtEl>
                                          <p:spTgt spid="71688"/>
                                        </p:tgtEl>
                                        <p:attrNameLst>
                                          <p:attrName>ppt_h</p:attrName>
                                        </p:attrNameLst>
                                      </p:cBhvr>
                                      <p:tavLst>
                                        <p:tav tm="0">
                                          <p:val>
                                            <p:strVal val="ppt_h"/>
                                          </p:val>
                                        </p:tav>
                                        <p:tav tm="100000">
                                          <p:val>
                                            <p:fltVal val="0"/>
                                          </p:val>
                                        </p:tav>
                                      </p:tavLst>
                                    </p:anim>
                                    <p:animEffect transition="out" filter="fade">
                                      <p:cBhvr>
                                        <p:cTn id="43" dur="500"/>
                                        <p:tgtEl>
                                          <p:spTgt spid="71688"/>
                                        </p:tgtEl>
                                      </p:cBhvr>
                                    </p:animEffect>
                                    <p:set>
                                      <p:cBhvr>
                                        <p:cTn id="44" dur="1" fill="hold">
                                          <p:stCondLst>
                                            <p:cond delay="499"/>
                                          </p:stCondLst>
                                        </p:cTn>
                                        <p:tgtEl>
                                          <p:spTgt spid="71688"/>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71685"/>
                                        </p:tgtEl>
                                        <p:attrNameLst>
                                          <p:attrName>ppt_w</p:attrName>
                                        </p:attrNameLst>
                                      </p:cBhvr>
                                      <p:tavLst>
                                        <p:tav tm="0">
                                          <p:val>
                                            <p:strVal val="ppt_w"/>
                                          </p:val>
                                        </p:tav>
                                        <p:tav tm="100000">
                                          <p:val>
                                            <p:fltVal val="0"/>
                                          </p:val>
                                        </p:tav>
                                      </p:tavLst>
                                    </p:anim>
                                    <p:anim calcmode="lin" valueType="num">
                                      <p:cBhvr>
                                        <p:cTn id="47" dur="500"/>
                                        <p:tgtEl>
                                          <p:spTgt spid="71685"/>
                                        </p:tgtEl>
                                        <p:attrNameLst>
                                          <p:attrName>ppt_h</p:attrName>
                                        </p:attrNameLst>
                                      </p:cBhvr>
                                      <p:tavLst>
                                        <p:tav tm="0">
                                          <p:val>
                                            <p:strVal val="ppt_h"/>
                                          </p:val>
                                        </p:tav>
                                        <p:tav tm="100000">
                                          <p:val>
                                            <p:fltVal val="0"/>
                                          </p:val>
                                        </p:tav>
                                      </p:tavLst>
                                    </p:anim>
                                    <p:animEffect transition="out" filter="fade">
                                      <p:cBhvr>
                                        <p:cTn id="48" dur="500"/>
                                        <p:tgtEl>
                                          <p:spTgt spid="71685"/>
                                        </p:tgtEl>
                                      </p:cBhvr>
                                    </p:animEffect>
                                    <p:set>
                                      <p:cBhvr>
                                        <p:cTn id="49" dur="1" fill="hold">
                                          <p:stCondLst>
                                            <p:cond delay="499"/>
                                          </p:stCondLst>
                                        </p:cTn>
                                        <p:tgtEl>
                                          <p:spTgt spid="71685"/>
                                        </p:tgtEl>
                                        <p:attrNameLst>
                                          <p:attrName>style.visibility</p:attrName>
                                        </p:attrNameLst>
                                      </p:cBhvr>
                                      <p:to>
                                        <p:strVal val="hidden"/>
                                      </p:to>
                                    </p:set>
                                  </p:childTnLst>
                                </p:cTn>
                              </p:par>
                              <p:par>
                                <p:cTn id="50" presetID="53" presetClass="exit" presetSubtype="0" fill="hold" grpId="1" nodeType="withEffect">
                                  <p:stCondLst>
                                    <p:cond delay="0"/>
                                  </p:stCondLst>
                                  <p:childTnLst>
                                    <p:anim calcmode="lin" valueType="num">
                                      <p:cBhvr>
                                        <p:cTn id="51" dur="500"/>
                                        <p:tgtEl>
                                          <p:spTgt spid="71686"/>
                                        </p:tgtEl>
                                        <p:attrNameLst>
                                          <p:attrName>ppt_w</p:attrName>
                                        </p:attrNameLst>
                                      </p:cBhvr>
                                      <p:tavLst>
                                        <p:tav tm="0">
                                          <p:val>
                                            <p:strVal val="ppt_w"/>
                                          </p:val>
                                        </p:tav>
                                        <p:tav tm="100000">
                                          <p:val>
                                            <p:fltVal val="0"/>
                                          </p:val>
                                        </p:tav>
                                      </p:tavLst>
                                    </p:anim>
                                    <p:anim calcmode="lin" valueType="num">
                                      <p:cBhvr>
                                        <p:cTn id="52" dur="500"/>
                                        <p:tgtEl>
                                          <p:spTgt spid="71686"/>
                                        </p:tgtEl>
                                        <p:attrNameLst>
                                          <p:attrName>ppt_h</p:attrName>
                                        </p:attrNameLst>
                                      </p:cBhvr>
                                      <p:tavLst>
                                        <p:tav tm="0">
                                          <p:val>
                                            <p:strVal val="ppt_h"/>
                                          </p:val>
                                        </p:tav>
                                        <p:tav tm="100000">
                                          <p:val>
                                            <p:fltVal val="0"/>
                                          </p:val>
                                        </p:tav>
                                      </p:tavLst>
                                    </p:anim>
                                    <p:animEffect transition="out" filter="fade">
                                      <p:cBhvr>
                                        <p:cTn id="53" dur="500"/>
                                        <p:tgtEl>
                                          <p:spTgt spid="71686"/>
                                        </p:tgtEl>
                                      </p:cBhvr>
                                    </p:animEffect>
                                    <p:set>
                                      <p:cBhvr>
                                        <p:cTn id="54" dur="1" fill="hold">
                                          <p:stCondLst>
                                            <p:cond delay="499"/>
                                          </p:stCondLst>
                                        </p:cTn>
                                        <p:tgtEl>
                                          <p:spTgt spid="71686"/>
                                        </p:tgtEl>
                                        <p:attrNameLst>
                                          <p:attrName>style.visibility</p:attrName>
                                        </p:attrNameLst>
                                      </p:cBhvr>
                                      <p:to>
                                        <p:strVal val="hidden"/>
                                      </p:to>
                                    </p:set>
                                  </p:childTnLst>
                                </p:cTn>
                              </p:par>
                            </p:childTnLst>
                          </p:cTn>
                        </p:par>
                        <p:par>
                          <p:cTn id="55" fill="hold" nodeType="afterGroup">
                            <p:stCondLst>
                              <p:cond delay="500"/>
                            </p:stCondLst>
                            <p:childTnLst>
                              <p:par>
                                <p:cTn id="56" presetID="53" presetClass="entr" presetSubtype="0" fill="hold" nodeType="afterEffect">
                                  <p:stCondLst>
                                    <p:cond delay="0"/>
                                  </p:stCondLst>
                                  <p:childTnLst>
                                    <p:set>
                                      <p:cBhvr>
                                        <p:cTn id="57" dur="1" fill="hold">
                                          <p:stCondLst>
                                            <p:cond delay="0"/>
                                          </p:stCondLst>
                                        </p:cTn>
                                        <p:tgtEl>
                                          <p:spTgt spid="71689"/>
                                        </p:tgtEl>
                                        <p:attrNameLst>
                                          <p:attrName>style.visibility</p:attrName>
                                        </p:attrNameLst>
                                      </p:cBhvr>
                                      <p:to>
                                        <p:strVal val="visible"/>
                                      </p:to>
                                    </p:set>
                                    <p:anim calcmode="lin" valueType="num">
                                      <p:cBhvr>
                                        <p:cTn id="58" dur="500" fill="hold"/>
                                        <p:tgtEl>
                                          <p:spTgt spid="71689"/>
                                        </p:tgtEl>
                                        <p:attrNameLst>
                                          <p:attrName>ppt_w</p:attrName>
                                        </p:attrNameLst>
                                      </p:cBhvr>
                                      <p:tavLst>
                                        <p:tav tm="0">
                                          <p:val>
                                            <p:fltVal val="0"/>
                                          </p:val>
                                        </p:tav>
                                        <p:tav tm="100000">
                                          <p:val>
                                            <p:strVal val="#ppt_w"/>
                                          </p:val>
                                        </p:tav>
                                      </p:tavLst>
                                    </p:anim>
                                    <p:anim calcmode="lin" valueType="num">
                                      <p:cBhvr>
                                        <p:cTn id="59" dur="500" fill="hold"/>
                                        <p:tgtEl>
                                          <p:spTgt spid="71689"/>
                                        </p:tgtEl>
                                        <p:attrNameLst>
                                          <p:attrName>ppt_h</p:attrName>
                                        </p:attrNameLst>
                                      </p:cBhvr>
                                      <p:tavLst>
                                        <p:tav tm="0">
                                          <p:val>
                                            <p:fltVal val="0"/>
                                          </p:val>
                                        </p:tav>
                                        <p:tav tm="100000">
                                          <p:val>
                                            <p:strVal val="#ppt_h"/>
                                          </p:val>
                                        </p:tav>
                                      </p:tavLst>
                                    </p:anim>
                                    <p:animEffect transition="in" filter="fade">
                                      <p:cBhvr>
                                        <p:cTn id="60" dur="500"/>
                                        <p:tgtEl>
                                          <p:spTgt spid="7168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85" grpId="0" animBg="1"/>
      <p:bldP spid="71685" grpId="1" animBg="1"/>
      <p:bldP spid="71686" grpId="0" animBg="1"/>
      <p:bldP spid="71686" grpId="1" animBg="1"/>
      <p:bldP spid="716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524000" y="0"/>
            <a:ext cx="9144000" cy="1066800"/>
          </a:xfrm>
        </p:spPr>
        <p:txBody>
          <a:bodyPr/>
          <a:lstStyle/>
          <a:p>
            <a:r>
              <a:rPr lang="en-US" altLang="x-none" sz="4000">
                <a:latin typeface="Calibri" charset="0"/>
              </a:rPr>
              <a:t>U.S. Imperialism: </a:t>
            </a:r>
            <a:r>
              <a:rPr lang="en-US" altLang="x-none" sz="4800" u="sng">
                <a:solidFill>
                  <a:schemeClr val="folHlink"/>
                </a:solidFill>
                <a:latin typeface="Calibri" charset="0"/>
              </a:rPr>
              <a:t>CHINA</a:t>
            </a:r>
          </a:p>
        </p:txBody>
      </p:sp>
      <p:pic>
        <p:nvPicPr>
          <p:cNvPr id="72707" name="Picture 3" descr="203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1"/>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08" name="Rectangle 4"/>
          <p:cNvSpPr>
            <a:spLocks noChangeArrowheads="1"/>
          </p:cNvSpPr>
          <p:nvPr/>
        </p:nvSpPr>
        <p:spPr bwMode="auto">
          <a:xfrm>
            <a:off x="1752600" y="2209800"/>
            <a:ext cx="1905000" cy="12954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pic>
        <p:nvPicPr>
          <p:cNvPr id="72709" name="Picture 5" descr="sphe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5715000" cy="4743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10" name="AutoShape 6"/>
          <p:cNvSpPr>
            <a:spLocks noChangeArrowheads="1"/>
          </p:cNvSpPr>
          <p:nvPr/>
        </p:nvSpPr>
        <p:spPr bwMode="auto">
          <a:xfrm>
            <a:off x="1828800" y="152400"/>
            <a:ext cx="8686800" cy="1524000"/>
          </a:xfrm>
          <a:prstGeom prst="wedgeRectCallout">
            <a:avLst>
              <a:gd name="adj1" fmla="val -36935"/>
              <a:gd name="adj2" fmla="val 99065"/>
            </a:avLst>
          </a:prstGeom>
          <a:solidFill>
            <a:srgbClr val="CCCC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lgn="ctr">
              <a:lnSpc>
                <a:spcPct val="85000"/>
              </a:lnSpc>
              <a:spcBef>
                <a:spcPct val="0"/>
              </a:spcBef>
              <a:buClrTx/>
              <a:buFontTx/>
              <a:buNone/>
            </a:pPr>
            <a:r>
              <a:rPr kumimoji="0" lang="en-US" altLang="x-none" sz="3400">
                <a:latin typeface="Calibri" charset="0"/>
              </a:rPr>
              <a:t>By the 1890s, </a:t>
            </a:r>
            <a:r>
              <a:rPr kumimoji="0" lang="en-US" altLang="x-none" sz="3400" b="1" u="sng">
                <a:solidFill>
                  <a:srgbClr val="FF0000"/>
                </a:solidFill>
                <a:latin typeface="Calibri" charset="0"/>
              </a:rPr>
              <a:t>European powers were carving China into</a:t>
            </a:r>
            <a:r>
              <a:rPr kumimoji="0" lang="en-US" altLang="x-none" sz="3400" u="sng">
                <a:solidFill>
                  <a:srgbClr val="FF0000"/>
                </a:solidFill>
                <a:latin typeface="Calibri" charset="0"/>
              </a:rPr>
              <a:t> </a:t>
            </a:r>
            <a:r>
              <a:rPr kumimoji="0" lang="en-US" altLang="x-none" sz="3400" b="1" i="1" u="sng">
                <a:solidFill>
                  <a:srgbClr val="FF0000"/>
                </a:solidFill>
                <a:latin typeface="Calibri" charset="0"/>
              </a:rPr>
              <a:t>spheres of influence</a:t>
            </a:r>
            <a:r>
              <a:rPr kumimoji="0" lang="en-US" altLang="x-none" sz="3400">
                <a:latin typeface="Calibri" charset="0"/>
              </a:rPr>
              <a:t> = </a:t>
            </a:r>
            <a:r>
              <a:rPr kumimoji="0" lang="en-US" altLang="x-none" sz="3400" b="1" u="sng">
                <a:solidFill>
                  <a:srgbClr val="FF0000"/>
                </a:solidFill>
                <a:latin typeface="Calibri" charset="0"/>
              </a:rPr>
              <a:t>exclusive trade rights in Chinese ports</a:t>
            </a:r>
          </a:p>
        </p:txBody>
      </p:sp>
      <p:sp>
        <p:nvSpPr>
          <p:cNvPr id="72711" name="AutoShape 7"/>
          <p:cNvSpPr>
            <a:spLocks noChangeArrowheads="1"/>
          </p:cNvSpPr>
          <p:nvPr/>
        </p:nvSpPr>
        <p:spPr bwMode="auto">
          <a:xfrm>
            <a:off x="1674814" y="5029201"/>
            <a:ext cx="8535987" cy="1793875"/>
          </a:xfrm>
          <a:prstGeom prst="wedgeRectCallout">
            <a:avLst>
              <a:gd name="adj1" fmla="val -38880"/>
              <a:gd name="adj2" fmla="val -164273"/>
            </a:avLst>
          </a:prstGeom>
          <a:solidFill>
            <a:srgbClr val="CCCCFF"/>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lgn="ctr">
              <a:lnSpc>
                <a:spcPct val="85000"/>
              </a:lnSpc>
              <a:spcBef>
                <a:spcPct val="0"/>
              </a:spcBef>
              <a:buClrTx/>
              <a:buFontTx/>
              <a:buNone/>
              <a:defRPr/>
            </a:pPr>
            <a:r>
              <a:rPr kumimoji="0" lang="en-US" altLang="x-none" sz="2800" dirty="0">
                <a:latin typeface="Calibri" charset="0"/>
              </a:rPr>
              <a:t>In 1899, the USA Sec. of State John Hay declared an </a:t>
            </a:r>
            <a:r>
              <a:rPr kumimoji="0" lang="en-US" altLang="x-none" sz="2800" b="1" u="sng" dirty="0">
                <a:solidFill>
                  <a:srgbClr val="FF0000"/>
                </a:solidFill>
                <a:latin typeface="Calibri" charset="0"/>
              </a:rPr>
              <a:t>Open Door Policy</a:t>
            </a:r>
            <a:r>
              <a:rPr kumimoji="0" lang="en-US" altLang="x-none" sz="2800" dirty="0">
                <a:latin typeface="Calibri" charset="0"/>
              </a:rPr>
              <a:t> in China to allow </a:t>
            </a:r>
            <a:r>
              <a:rPr kumimoji="0" lang="en-US" altLang="x-none" sz="2800" b="1" u="sng" dirty="0">
                <a:solidFill>
                  <a:srgbClr val="FF0000"/>
                </a:solidFill>
                <a:latin typeface="Calibri" charset="0"/>
              </a:rPr>
              <a:t>free trade by any nation in any Chinese port</a:t>
            </a:r>
            <a:endParaRPr kumimoji="0" lang="en-US" altLang="x-none" sz="2800" dirty="0">
              <a:solidFill>
                <a:srgbClr val="FF0000"/>
              </a:solidFill>
              <a:latin typeface="Calibri" charset="0"/>
            </a:endParaRPr>
          </a:p>
          <a:p>
            <a:pPr marL="457200" indent="-457200">
              <a:lnSpc>
                <a:spcPct val="85000"/>
              </a:lnSpc>
              <a:spcBef>
                <a:spcPct val="0"/>
              </a:spcBef>
              <a:buClrTx/>
              <a:buFont typeface="Wingdings" charset="2"/>
              <a:buChar char="Ø"/>
              <a:defRPr/>
            </a:pPr>
            <a:r>
              <a:rPr kumimoji="0" lang="en-US" altLang="x-none" sz="2600" b="1" dirty="0">
                <a:latin typeface="Calibri" charset="0"/>
              </a:rPr>
              <a:t>No one responded! So</a:t>
            </a:r>
            <a:r>
              <a:rPr kumimoji="0" lang="mr-IN" altLang="x-none" sz="2600" b="1" dirty="0">
                <a:latin typeface="Calibri" charset="0"/>
              </a:rPr>
              <a:t>…</a:t>
            </a:r>
            <a:r>
              <a:rPr kumimoji="0" lang="en-US" altLang="x-none" sz="2600" b="1" dirty="0">
                <a:latin typeface="Calibri" charset="0"/>
              </a:rPr>
              <a:t>I’ll take that as a yes?</a:t>
            </a:r>
          </a:p>
          <a:p>
            <a:pPr marL="457200" indent="-457200">
              <a:lnSpc>
                <a:spcPct val="85000"/>
              </a:lnSpc>
              <a:spcBef>
                <a:spcPct val="0"/>
              </a:spcBef>
              <a:buClrTx/>
              <a:buFont typeface="Wingdings" charset="2"/>
              <a:buChar char="Ø"/>
              <a:defRPr/>
            </a:pPr>
            <a:r>
              <a:rPr kumimoji="0" lang="en-US" altLang="x-none" sz="2600" b="1" dirty="0">
                <a:latin typeface="Calibri" charset="0"/>
              </a:rPr>
              <a:t>DIPLOMATIC SUCCESS!</a:t>
            </a:r>
          </a:p>
        </p:txBody>
      </p:sp>
      <p:pic>
        <p:nvPicPr>
          <p:cNvPr id="727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825" y="117475"/>
            <a:ext cx="6859588" cy="432593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674813" y="341482"/>
            <a:ext cx="8994775" cy="954107"/>
          </a:xfrm>
          <a:prstGeom prst="rect">
            <a:avLst/>
          </a:prstGeom>
          <a:solidFill>
            <a:srgbClr val="FFFF00"/>
          </a:solidFill>
        </p:spPr>
        <p:txBody>
          <a:bodyPr>
            <a:spAutoFit/>
          </a:bodyPr>
          <a:lstStyle/>
          <a:p>
            <a:pPr algn="ctr">
              <a:defRPr/>
            </a:pP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Russia, Japan, Great Britain, France, AND Germany all had influence to shut out competitors</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endParaRPr>
          </a:p>
        </p:txBody>
      </p:sp>
    </p:spTree>
    <p:extLst>
      <p:ext uri="{BB962C8B-B14F-4D97-AF65-F5344CB8AC3E}">
        <p14:creationId xmlns:p14="http://schemas.microsoft.com/office/powerpoint/2010/main" val="443953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2707"/>
                                        </p:tgtEl>
                                      </p:cBhvr>
                                      <p:by x="200000" y="200000"/>
                                    </p:animScale>
                                  </p:childTnLst>
                                </p:cTn>
                              </p:par>
                              <p:par>
                                <p:cTn id="7" presetID="63" presetClass="path" presetSubtype="0" accel="50000" decel="50000" fill="hold" nodeType="withEffect">
                                  <p:stCondLst>
                                    <p:cond delay="0"/>
                                  </p:stCondLst>
                                  <p:childTnLst>
                                    <p:animMotion origin="layout" path="M 0 2.22222E-6 L 0.5 0.09791 " pathEditMode="relative" rAng="0" ptsTypes="AA">
                                      <p:cBhvr>
                                        <p:cTn id="8" dur="2000" fill="hold"/>
                                        <p:tgtEl>
                                          <p:spTgt spid="72707"/>
                                        </p:tgtEl>
                                        <p:attrNameLst>
                                          <p:attrName>ppt_x</p:attrName>
                                          <p:attrName>ppt_y</p:attrName>
                                        </p:attrNameLst>
                                      </p:cBhvr>
                                      <p:rCtr x="25000" y="4884"/>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p:cTn id="12" dur="500" fill="hold"/>
                                        <p:tgtEl>
                                          <p:spTgt spid="72708"/>
                                        </p:tgtEl>
                                        <p:attrNameLst>
                                          <p:attrName>ppt_w</p:attrName>
                                        </p:attrNameLst>
                                      </p:cBhvr>
                                      <p:tavLst>
                                        <p:tav tm="0">
                                          <p:val>
                                            <p:fltVal val="0"/>
                                          </p:val>
                                        </p:tav>
                                        <p:tav tm="100000">
                                          <p:val>
                                            <p:strVal val="#ppt_w"/>
                                          </p:val>
                                        </p:tav>
                                      </p:tavLst>
                                    </p:anim>
                                    <p:anim calcmode="lin" valueType="num">
                                      <p:cBhvr>
                                        <p:cTn id="13" dur="500" fill="hold"/>
                                        <p:tgtEl>
                                          <p:spTgt spid="72708"/>
                                        </p:tgtEl>
                                        <p:attrNameLst>
                                          <p:attrName>ppt_h</p:attrName>
                                        </p:attrNameLst>
                                      </p:cBhvr>
                                      <p:tavLst>
                                        <p:tav tm="0">
                                          <p:val>
                                            <p:fltVal val="0"/>
                                          </p:val>
                                        </p:tav>
                                        <p:tav tm="100000">
                                          <p:val>
                                            <p:strVal val="#ppt_h"/>
                                          </p:val>
                                        </p:tav>
                                      </p:tavLst>
                                    </p:anim>
                                    <p:animEffect transition="in" filter="fade">
                                      <p:cBhvr>
                                        <p:cTn id="14" dur="500"/>
                                        <p:tgtEl>
                                          <p:spTgt spid="727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2710"/>
                                        </p:tgtEl>
                                        <p:attrNameLst>
                                          <p:attrName>style.visibility</p:attrName>
                                        </p:attrNameLst>
                                      </p:cBhvr>
                                      <p:to>
                                        <p:strVal val="visible"/>
                                      </p:to>
                                    </p:set>
                                    <p:anim calcmode="lin" valueType="num">
                                      <p:cBhvr>
                                        <p:cTn id="19" dur="500" fill="hold"/>
                                        <p:tgtEl>
                                          <p:spTgt spid="72710"/>
                                        </p:tgtEl>
                                        <p:attrNameLst>
                                          <p:attrName>ppt_w</p:attrName>
                                        </p:attrNameLst>
                                      </p:cBhvr>
                                      <p:tavLst>
                                        <p:tav tm="0">
                                          <p:val>
                                            <p:fltVal val="0"/>
                                          </p:val>
                                        </p:tav>
                                        <p:tav tm="100000">
                                          <p:val>
                                            <p:strVal val="#ppt_w"/>
                                          </p:val>
                                        </p:tav>
                                      </p:tavLst>
                                    </p:anim>
                                    <p:anim calcmode="lin" valueType="num">
                                      <p:cBhvr>
                                        <p:cTn id="20" dur="500" fill="hold"/>
                                        <p:tgtEl>
                                          <p:spTgt spid="72710"/>
                                        </p:tgtEl>
                                        <p:attrNameLst>
                                          <p:attrName>ppt_h</p:attrName>
                                        </p:attrNameLst>
                                      </p:cBhvr>
                                      <p:tavLst>
                                        <p:tav tm="0">
                                          <p:val>
                                            <p:fltVal val="0"/>
                                          </p:val>
                                        </p:tav>
                                        <p:tav tm="100000">
                                          <p:val>
                                            <p:strVal val="#ppt_h"/>
                                          </p:val>
                                        </p:tav>
                                      </p:tavLst>
                                    </p:anim>
                                    <p:animEffect transition="in" filter="fade">
                                      <p:cBhvr>
                                        <p:cTn id="21" dur="500"/>
                                        <p:tgtEl>
                                          <p:spTgt spid="727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53" presetClass="entr" presetSubtype="0" fill="hold" nodeType="withEffect">
                                  <p:stCondLst>
                                    <p:cond delay="0"/>
                                  </p:stCondLst>
                                  <p:childTnLst>
                                    <p:set>
                                      <p:cBhvr>
                                        <p:cTn id="32" dur="1" fill="hold">
                                          <p:stCondLst>
                                            <p:cond delay="0"/>
                                          </p:stCondLst>
                                        </p:cTn>
                                        <p:tgtEl>
                                          <p:spTgt spid="72709"/>
                                        </p:tgtEl>
                                        <p:attrNameLst>
                                          <p:attrName>style.visibility</p:attrName>
                                        </p:attrNameLst>
                                      </p:cBhvr>
                                      <p:to>
                                        <p:strVal val="visible"/>
                                      </p:to>
                                    </p:set>
                                    <p:anim calcmode="lin" valueType="num">
                                      <p:cBhvr>
                                        <p:cTn id="33" dur="500" fill="hold"/>
                                        <p:tgtEl>
                                          <p:spTgt spid="72709"/>
                                        </p:tgtEl>
                                        <p:attrNameLst>
                                          <p:attrName>ppt_w</p:attrName>
                                        </p:attrNameLst>
                                      </p:cBhvr>
                                      <p:tavLst>
                                        <p:tav tm="0">
                                          <p:val>
                                            <p:fltVal val="0"/>
                                          </p:val>
                                        </p:tav>
                                        <p:tav tm="100000">
                                          <p:val>
                                            <p:strVal val="#ppt_w"/>
                                          </p:val>
                                        </p:tav>
                                      </p:tavLst>
                                    </p:anim>
                                    <p:anim calcmode="lin" valueType="num">
                                      <p:cBhvr>
                                        <p:cTn id="34" dur="500" fill="hold"/>
                                        <p:tgtEl>
                                          <p:spTgt spid="72709"/>
                                        </p:tgtEl>
                                        <p:attrNameLst>
                                          <p:attrName>ppt_h</p:attrName>
                                        </p:attrNameLst>
                                      </p:cBhvr>
                                      <p:tavLst>
                                        <p:tav tm="0">
                                          <p:val>
                                            <p:fltVal val="0"/>
                                          </p:val>
                                        </p:tav>
                                        <p:tav tm="100000">
                                          <p:val>
                                            <p:strVal val="#ppt_h"/>
                                          </p:val>
                                        </p:tav>
                                      </p:tavLst>
                                    </p:anim>
                                    <p:animEffect transition="in" filter="fade">
                                      <p:cBhvr>
                                        <p:cTn id="35" dur="500"/>
                                        <p:tgtEl>
                                          <p:spTgt spid="727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xit" presetSubtype="0" fill="hold" nodeType="clickEffect">
                                  <p:stCondLst>
                                    <p:cond delay="0"/>
                                  </p:stCondLst>
                                  <p:childTnLst>
                                    <p:anim calcmode="lin" valueType="num">
                                      <p:cBhvr>
                                        <p:cTn id="39" dur="500"/>
                                        <p:tgtEl>
                                          <p:spTgt spid="72709"/>
                                        </p:tgtEl>
                                        <p:attrNameLst>
                                          <p:attrName>ppt_w</p:attrName>
                                        </p:attrNameLst>
                                      </p:cBhvr>
                                      <p:tavLst>
                                        <p:tav tm="0">
                                          <p:val>
                                            <p:strVal val="ppt_w"/>
                                          </p:val>
                                        </p:tav>
                                        <p:tav tm="100000">
                                          <p:val>
                                            <p:fltVal val="0"/>
                                          </p:val>
                                        </p:tav>
                                      </p:tavLst>
                                    </p:anim>
                                    <p:anim calcmode="lin" valueType="num">
                                      <p:cBhvr>
                                        <p:cTn id="40" dur="500"/>
                                        <p:tgtEl>
                                          <p:spTgt spid="72709"/>
                                        </p:tgtEl>
                                        <p:attrNameLst>
                                          <p:attrName>ppt_h</p:attrName>
                                        </p:attrNameLst>
                                      </p:cBhvr>
                                      <p:tavLst>
                                        <p:tav tm="0">
                                          <p:val>
                                            <p:strVal val="ppt_h"/>
                                          </p:val>
                                        </p:tav>
                                        <p:tav tm="100000">
                                          <p:val>
                                            <p:fltVal val="0"/>
                                          </p:val>
                                        </p:tav>
                                      </p:tavLst>
                                    </p:anim>
                                    <p:animEffect transition="out" filter="fade">
                                      <p:cBhvr>
                                        <p:cTn id="41" dur="500"/>
                                        <p:tgtEl>
                                          <p:spTgt spid="72709"/>
                                        </p:tgtEl>
                                      </p:cBhvr>
                                    </p:animEffect>
                                    <p:set>
                                      <p:cBhvr>
                                        <p:cTn id="42" dur="1" fill="hold">
                                          <p:stCondLst>
                                            <p:cond delay="499"/>
                                          </p:stCondLst>
                                        </p:cTn>
                                        <p:tgtEl>
                                          <p:spTgt spid="72709"/>
                                        </p:tgtEl>
                                        <p:attrNameLst>
                                          <p:attrName>style.visibility</p:attrName>
                                        </p:attrNameLst>
                                      </p:cBhvr>
                                      <p:to>
                                        <p:strVal val="hidden"/>
                                      </p:to>
                                    </p:set>
                                  </p:childTnLst>
                                </p:cTn>
                              </p:par>
                              <p:par>
                                <p:cTn id="43" presetID="53" presetClass="entr" presetSubtype="0" fill="hold" grpId="0" nodeType="withEffect">
                                  <p:stCondLst>
                                    <p:cond delay="0"/>
                                  </p:stCondLst>
                                  <p:childTnLst>
                                    <p:set>
                                      <p:cBhvr>
                                        <p:cTn id="44" dur="1" fill="hold">
                                          <p:stCondLst>
                                            <p:cond delay="0"/>
                                          </p:stCondLst>
                                        </p:cTn>
                                        <p:tgtEl>
                                          <p:spTgt spid="72711"/>
                                        </p:tgtEl>
                                        <p:attrNameLst>
                                          <p:attrName>style.visibility</p:attrName>
                                        </p:attrNameLst>
                                      </p:cBhvr>
                                      <p:to>
                                        <p:strVal val="visible"/>
                                      </p:to>
                                    </p:set>
                                    <p:anim calcmode="lin" valueType="num">
                                      <p:cBhvr>
                                        <p:cTn id="45" dur="500" fill="hold"/>
                                        <p:tgtEl>
                                          <p:spTgt spid="72711"/>
                                        </p:tgtEl>
                                        <p:attrNameLst>
                                          <p:attrName>ppt_w</p:attrName>
                                        </p:attrNameLst>
                                      </p:cBhvr>
                                      <p:tavLst>
                                        <p:tav tm="0">
                                          <p:val>
                                            <p:fltVal val="0"/>
                                          </p:val>
                                        </p:tav>
                                        <p:tav tm="100000">
                                          <p:val>
                                            <p:strVal val="#ppt_w"/>
                                          </p:val>
                                        </p:tav>
                                      </p:tavLst>
                                    </p:anim>
                                    <p:anim calcmode="lin" valueType="num">
                                      <p:cBhvr>
                                        <p:cTn id="46" dur="500" fill="hold"/>
                                        <p:tgtEl>
                                          <p:spTgt spid="72711"/>
                                        </p:tgtEl>
                                        <p:attrNameLst>
                                          <p:attrName>ppt_h</p:attrName>
                                        </p:attrNameLst>
                                      </p:cBhvr>
                                      <p:tavLst>
                                        <p:tav tm="0">
                                          <p:val>
                                            <p:fltVal val="0"/>
                                          </p:val>
                                        </p:tav>
                                        <p:tav tm="100000">
                                          <p:val>
                                            <p:strVal val="#ppt_h"/>
                                          </p:val>
                                        </p:tav>
                                      </p:tavLst>
                                    </p:anim>
                                    <p:animEffect transition="in" filter="fade">
                                      <p:cBhvr>
                                        <p:cTn id="47" dur="500"/>
                                        <p:tgtEl>
                                          <p:spTgt spid="72711"/>
                                        </p:tgtEl>
                                      </p:cBhvr>
                                    </p:animEffect>
                                  </p:childTnLst>
                                </p:cTn>
                              </p:par>
                            </p:childTnLst>
                          </p:cTn>
                        </p:par>
                        <p:par>
                          <p:cTn id="48" fill="hold" nodeType="afterGroup">
                            <p:stCondLst>
                              <p:cond delay="500"/>
                            </p:stCondLst>
                            <p:childTnLst>
                              <p:par>
                                <p:cTn id="49" presetID="53" presetClass="entr" presetSubtype="0" fill="hold" grpId="0" nodeType="afterEffect">
                                  <p:stCondLst>
                                    <p:cond delay="0"/>
                                  </p:stCondLst>
                                  <p:childTnLst>
                                    <p:set>
                                      <p:cBhvr>
                                        <p:cTn id="50" dur="1" fill="hold">
                                          <p:stCondLst>
                                            <p:cond delay="0"/>
                                          </p:stCondLst>
                                        </p:cTn>
                                        <p:tgtEl>
                                          <p:spTgt spid="72712"/>
                                        </p:tgtEl>
                                        <p:attrNameLst>
                                          <p:attrName>style.visibility</p:attrName>
                                        </p:attrNameLst>
                                      </p:cBhvr>
                                      <p:to>
                                        <p:strVal val="visible"/>
                                      </p:to>
                                    </p:set>
                                    <p:anim calcmode="lin" valueType="num">
                                      <p:cBhvr>
                                        <p:cTn id="51" dur="500" fill="hold"/>
                                        <p:tgtEl>
                                          <p:spTgt spid="72712"/>
                                        </p:tgtEl>
                                        <p:attrNameLst>
                                          <p:attrName>ppt_w</p:attrName>
                                        </p:attrNameLst>
                                      </p:cBhvr>
                                      <p:tavLst>
                                        <p:tav tm="0">
                                          <p:val>
                                            <p:fltVal val="0"/>
                                          </p:val>
                                        </p:tav>
                                        <p:tav tm="100000">
                                          <p:val>
                                            <p:strVal val="#ppt_w"/>
                                          </p:val>
                                        </p:tav>
                                      </p:tavLst>
                                    </p:anim>
                                    <p:anim calcmode="lin" valueType="num">
                                      <p:cBhvr>
                                        <p:cTn id="52" dur="500" fill="hold"/>
                                        <p:tgtEl>
                                          <p:spTgt spid="72712"/>
                                        </p:tgtEl>
                                        <p:attrNameLst>
                                          <p:attrName>ppt_h</p:attrName>
                                        </p:attrNameLst>
                                      </p:cBhvr>
                                      <p:tavLst>
                                        <p:tav tm="0">
                                          <p:val>
                                            <p:fltVal val="0"/>
                                          </p:val>
                                        </p:tav>
                                        <p:tav tm="100000">
                                          <p:val>
                                            <p:strVal val="#ppt_h"/>
                                          </p:val>
                                        </p:tav>
                                      </p:tavLst>
                                    </p:anim>
                                    <p:animEffect transition="in" filter="fade">
                                      <p:cBhvr>
                                        <p:cTn id="53"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10" grpId="0" animBg="1"/>
      <p:bldP spid="72711" grpId="0" animBg="1"/>
      <p:bldP spid="727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29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76400" y="3124201"/>
            <a:ext cx="88392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altLang="en-US" sz="4000" b="1" dirty="0">
                <a:latin typeface="Times New Roman" charset="0"/>
                <a:ea typeface="Times New Roman" charset="0"/>
                <a:cs typeface="Times New Roman" charset="0"/>
              </a:rPr>
              <a:t>THE BOXER REBELLION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38488"/>
            <a:ext cx="3392332"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85361" y="4225209"/>
            <a:ext cx="2837888" cy="1323439"/>
          </a:xfrm>
          <a:prstGeom prst="rect">
            <a:avLst/>
          </a:prstGeom>
          <a:noFill/>
        </p:spPr>
        <p:txBody>
          <a:bodyPr>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did we react?</a:t>
            </a:r>
          </a:p>
        </p:txBody>
      </p:sp>
      <p:sp>
        <p:nvSpPr>
          <p:cNvPr id="6" name="Right Arrow 5"/>
          <p:cNvSpPr>
            <a:spLocks noChangeArrowheads="1"/>
          </p:cNvSpPr>
          <p:nvPr/>
        </p:nvSpPr>
        <p:spPr bwMode="auto">
          <a:xfrm>
            <a:off x="2514600" y="5548313"/>
            <a:ext cx="2286000" cy="533400"/>
          </a:xfrm>
          <a:prstGeom prst="right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Tree>
    <p:extLst>
      <p:ext uri="{BB962C8B-B14F-4D97-AF65-F5344CB8AC3E}">
        <p14:creationId xmlns:p14="http://schemas.microsoft.com/office/powerpoint/2010/main" val="1176553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655" y="0"/>
            <a:ext cx="5488489" cy="923330"/>
          </a:xfrm>
          <a:prstGeom prst="rect">
            <a:avLst/>
          </a:prstGeom>
          <a:noFill/>
        </p:spPr>
        <p:txBody>
          <a:bodyPr wrap="none">
            <a:spAutoFit/>
          </a:bodyPr>
          <a:lstStyle/>
          <a:p>
            <a:pPr algn="ct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Lesson Vocabulary</a:t>
            </a:r>
          </a:p>
        </p:txBody>
      </p:sp>
      <p:sp>
        <p:nvSpPr>
          <p:cNvPr id="3" name="Rectangle 2"/>
          <p:cNvSpPr/>
          <p:nvPr/>
        </p:nvSpPr>
        <p:spPr>
          <a:xfrm>
            <a:off x="2028964" y="943317"/>
            <a:ext cx="6827702"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t>
            </a:r>
            <a:r>
              <a:rPr lang="en-US" sz="54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imperialism</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4" name="TextBox 3"/>
          <p:cNvSpPr txBox="1">
            <a:spLocks noChangeArrowheads="1"/>
          </p:cNvSpPr>
          <p:nvPr/>
        </p:nvSpPr>
        <p:spPr bwMode="auto">
          <a:xfrm>
            <a:off x="1905000" y="1901825"/>
            <a:ext cx="8534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eaLnBrk="1" hangingPunct="1">
              <a:spcBef>
                <a:spcPct val="0"/>
              </a:spcBef>
              <a:buClrTx/>
              <a:buFontTx/>
              <a:buNone/>
            </a:pPr>
            <a:r>
              <a:rPr kumimoji="0" lang="en-US" altLang="x-none" sz="2500" b="1">
                <a:solidFill>
                  <a:srgbClr val="FF0000"/>
                </a:solidFill>
              </a:rPr>
              <a:t>Policy in which a strong nation seeks to dominate other countries politically, economically, and/or socially. </a:t>
            </a:r>
          </a:p>
        </p:txBody>
      </p:sp>
      <p:sp>
        <p:nvSpPr>
          <p:cNvPr id="5" name="Rectangle 4"/>
          <p:cNvSpPr/>
          <p:nvPr/>
        </p:nvSpPr>
        <p:spPr>
          <a:xfrm>
            <a:off x="2158904" y="3429000"/>
            <a:ext cx="736874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What is </a:t>
            </a:r>
            <a:r>
              <a:rPr lang="en-US" sz="54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expansionism</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6" name="TextBox 5"/>
          <p:cNvSpPr txBox="1">
            <a:spLocks noChangeArrowheads="1"/>
          </p:cNvSpPr>
          <p:nvPr/>
        </p:nvSpPr>
        <p:spPr bwMode="auto">
          <a:xfrm>
            <a:off x="2109788" y="4387851"/>
            <a:ext cx="7467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eaLnBrk="1" hangingPunct="1">
              <a:spcBef>
                <a:spcPct val="0"/>
              </a:spcBef>
              <a:buClrTx/>
              <a:buFontTx/>
              <a:buNone/>
            </a:pPr>
            <a:r>
              <a:rPr kumimoji="0" lang="en-US" altLang="x-none" sz="2500" b="1">
                <a:solidFill>
                  <a:srgbClr val="FF0000"/>
                </a:solidFill>
              </a:rPr>
              <a:t>Policy in which a nation attempts to expand its borders or land holdings into new territories.</a:t>
            </a:r>
          </a:p>
        </p:txBody>
      </p:sp>
    </p:spTree>
    <p:extLst>
      <p:ext uri="{BB962C8B-B14F-4D97-AF65-F5344CB8AC3E}">
        <p14:creationId xmlns:p14="http://schemas.microsoft.com/office/powerpoint/2010/main" val="1019408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1"/>
            <a:ext cx="9144000" cy="5909309"/>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ＭＳ Ｐゴシック" charset="0"/>
                <a:cs typeface="ＭＳ Ｐゴシック" charset="0"/>
              </a:rPr>
              <a:t>Is it better to be</a:t>
            </a:r>
          </a:p>
          <a:p>
            <a:pPr algn="ctr">
              <a:defRPr/>
            </a:pPr>
            <a:r>
              <a:rPr lang="en-US" sz="5400" b="1"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ＭＳ Ｐゴシック" charset="0"/>
                <a:cs typeface="ＭＳ Ｐゴシック" charset="0"/>
              </a:rPr>
              <a:t>imperialistic</a:t>
            </a:r>
            <a:r>
              <a:rPr lang="en-US"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ＭＳ Ｐゴシック" charset="0"/>
                <a:cs typeface="ＭＳ Ｐゴシック" charset="0"/>
              </a:rPr>
              <a:t> and take over foreign lands</a:t>
            </a:r>
          </a:p>
          <a:p>
            <a:pPr algn="ct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OR</a:t>
            </a:r>
          </a:p>
          <a:p>
            <a:pPr algn="ctr">
              <a:defRPr/>
            </a:pP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is it better to stay isolated and not get involved in anyone’s business?</a:t>
            </a:r>
            <a:endParaRPr lang="en-US" sz="54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endParaRPr>
          </a:p>
        </p:txBody>
      </p:sp>
    </p:spTree>
    <p:extLst>
      <p:ext uri="{BB962C8B-B14F-4D97-AF65-F5344CB8AC3E}">
        <p14:creationId xmlns:p14="http://schemas.microsoft.com/office/powerpoint/2010/main" val="571300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6a00e54f195bd88834010535c97e50970c-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474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6"/>
          <p:cNvSpPr>
            <a:spLocks noGrp="1" noChangeArrowheads="1"/>
          </p:cNvSpPr>
          <p:nvPr>
            <p:ph type="title"/>
          </p:nvPr>
        </p:nvSpPr>
        <p:spPr>
          <a:xfrm>
            <a:off x="1524000" y="0"/>
            <a:ext cx="9144000" cy="838200"/>
          </a:xfrm>
        </p:spPr>
        <p:txBody>
          <a:bodyPr/>
          <a:lstStyle/>
          <a:p>
            <a:r>
              <a:rPr lang="en-US" altLang="x-none" b="1">
                <a:latin typeface="Calibri" charset="0"/>
              </a:rPr>
              <a:t>U.S. Foreign Policy Over Time</a:t>
            </a:r>
            <a:r>
              <a:rPr lang="mr-IN" altLang="x-none" b="1">
                <a:latin typeface="Calibri" charset="0"/>
              </a:rPr>
              <a:t>…</a:t>
            </a:r>
            <a:endParaRPr lang="en-US" altLang="x-none" b="1">
              <a:latin typeface="Calibri" charset="0"/>
            </a:endParaRPr>
          </a:p>
        </p:txBody>
      </p:sp>
      <p:pic>
        <p:nvPicPr>
          <p:cNvPr id="84999" name="Picture 7" descr="monroe_doctr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838200"/>
            <a:ext cx="49228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8" descr="image1"/>
          <p:cNvPicPr>
            <a:picLocks noChangeAspect="1" noChangeArrowheads="1"/>
          </p:cNvPicPr>
          <p:nvPr/>
        </p:nvPicPr>
        <p:blipFill>
          <a:blip r:embed="rId4">
            <a:lum bright="12000" contrast="42000"/>
            <a:extLst>
              <a:ext uri="{28A0092B-C50C-407E-A947-70E740481C1C}">
                <a14:useLocalDpi xmlns:a14="http://schemas.microsoft.com/office/drawing/2010/main" val="0"/>
              </a:ext>
            </a:extLst>
          </a:blip>
          <a:srcRect/>
          <a:stretch>
            <a:fillRect/>
          </a:stretch>
        </p:blipFill>
        <p:spPr bwMode="auto">
          <a:xfrm>
            <a:off x="4572000" y="914400"/>
            <a:ext cx="44069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7250" y="949326"/>
            <a:ext cx="7221538"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36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84997"/>
                                        </p:tgtEl>
                                      </p:cBhvr>
                                    </p:animEffect>
                                    <p:set>
                                      <p:cBhvr>
                                        <p:cTn id="7" dur="1" fill="hold">
                                          <p:stCondLst>
                                            <p:cond delay="1999"/>
                                          </p:stCondLst>
                                        </p:cTn>
                                        <p:tgtEl>
                                          <p:spTgt spid="8499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4999"/>
                                        </p:tgtEl>
                                        <p:attrNameLst>
                                          <p:attrName>style.visibility</p:attrName>
                                        </p:attrNameLst>
                                      </p:cBhvr>
                                      <p:to>
                                        <p:strVal val="visible"/>
                                      </p:to>
                                    </p:set>
                                    <p:animEffect transition="in" filter="fade">
                                      <p:cBhvr>
                                        <p:cTn id="10" dur="2000"/>
                                        <p:tgtEl>
                                          <p:spTgt spid="849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84999"/>
                                        </p:tgtEl>
                                      </p:cBhvr>
                                    </p:animEffect>
                                    <p:set>
                                      <p:cBhvr>
                                        <p:cTn id="15" dur="1" fill="hold">
                                          <p:stCondLst>
                                            <p:cond delay="1999"/>
                                          </p:stCondLst>
                                        </p:cTn>
                                        <p:tgtEl>
                                          <p:spTgt spid="8499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5000"/>
                                        </p:tgtEl>
                                        <p:attrNameLst>
                                          <p:attrName>style.visibility</p:attrName>
                                        </p:attrNameLst>
                                      </p:cBhvr>
                                      <p:to>
                                        <p:strVal val="visible"/>
                                      </p:to>
                                    </p:set>
                                    <p:animEffect transition="in" filter="fade">
                                      <p:cBhvr>
                                        <p:cTn id="18" dur="2000"/>
                                        <p:tgtEl>
                                          <p:spTgt spid="850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85000"/>
                                        </p:tgtEl>
                                      </p:cBhvr>
                                    </p:animEffect>
                                    <p:set>
                                      <p:cBhvr>
                                        <p:cTn id="23" dur="1" fill="hold">
                                          <p:stCondLst>
                                            <p:cond delay="1999"/>
                                          </p:stCondLst>
                                        </p:cTn>
                                        <p:tgtEl>
                                          <p:spTgt spid="8500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026"/>
          <p:cNvSpPr>
            <a:spLocks noGrp="1" noRot="1" noChangeArrowheads="1"/>
          </p:cNvSpPr>
          <p:nvPr>
            <p:ph type="title"/>
          </p:nvPr>
        </p:nvSpPr>
        <p:spPr>
          <a:xfrm>
            <a:off x="1828800" y="0"/>
            <a:ext cx="8540750" cy="685800"/>
          </a:xfrm>
        </p:spPr>
        <p:txBody>
          <a:bodyPr>
            <a:normAutofit fontScale="90000"/>
          </a:bodyPr>
          <a:lstStyle/>
          <a:p>
            <a:pPr eaLnBrk="1" hangingPunct="1"/>
            <a:r>
              <a:rPr lang="en-US" altLang="x-none"/>
              <a:t>U.S. Foreign Policy (1789-1850)</a:t>
            </a:r>
          </a:p>
        </p:txBody>
      </p:sp>
      <p:sp>
        <p:nvSpPr>
          <p:cNvPr id="12290" name="Rectangle 1027"/>
          <p:cNvSpPr>
            <a:spLocks noGrp="1" noRot="1" noChangeArrowheads="1"/>
          </p:cNvSpPr>
          <p:nvPr>
            <p:ph type="body" idx="1"/>
          </p:nvPr>
        </p:nvSpPr>
        <p:spPr>
          <a:xfrm>
            <a:off x="1600200" y="762000"/>
            <a:ext cx="8915400" cy="6096000"/>
          </a:xfrm>
        </p:spPr>
        <p:txBody>
          <a:bodyPr>
            <a:normAutofit lnSpcReduction="10000"/>
          </a:bodyPr>
          <a:lstStyle/>
          <a:p>
            <a:pPr eaLnBrk="1" hangingPunct="1">
              <a:lnSpc>
                <a:spcPct val="90000"/>
              </a:lnSpc>
            </a:pPr>
            <a:r>
              <a:rPr lang="en-US" altLang="x-none" sz="2000"/>
              <a:t>Washington’s Farewell Address</a:t>
            </a:r>
          </a:p>
          <a:p>
            <a:pPr lvl="1" eaLnBrk="1" hangingPunct="1">
              <a:lnSpc>
                <a:spcPct val="90000"/>
              </a:lnSpc>
              <a:buFont typeface="Wingdings" charset="2"/>
              <a:buChar char="§"/>
            </a:pPr>
            <a:r>
              <a:rPr lang="en-US" altLang="x-none" sz="1800"/>
              <a:t>Avoid permanent alliances, but defend American interests</a:t>
            </a:r>
          </a:p>
          <a:p>
            <a:pPr eaLnBrk="1" hangingPunct="1">
              <a:lnSpc>
                <a:spcPct val="90000"/>
              </a:lnSpc>
            </a:pPr>
            <a:r>
              <a:rPr lang="en-US" altLang="x-none" sz="2000"/>
              <a:t>Jefferson’s Empire of Liberty</a:t>
            </a:r>
          </a:p>
          <a:p>
            <a:pPr lvl="1" eaLnBrk="1" hangingPunct="1">
              <a:lnSpc>
                <a:spcPct val="90000"/>
              </a:lnSpc>
              <a:buFont typeface="Wingdings" charset="2"/>
              <a:buChar char="§"/>
            </a:pPr>
            <a:r>
              <a:rPr lang="en-US" altLang="x-none" sz="1800"/>
              <a:t>Model of republicanism and democracy</a:t>
            </a:r>
          </a:p>
          <a:p>
            <a:pPr lvl="1" eaLnBrk="1" hangingPunct="1">
              <a:lnSpc>
                <a:spcPct val="90000"/>
              </a:lnSpc>
              <a:buFont typeface="Wingdings" charset="2"/>
              <a:buChar char="§"/>
            </a:pPr>
            <a:r>
              <a:rPr lang="en-US" altLang="x-none" sz="1800"/>
              <a:t>Louisiana Purchase (1803)</a:t>
            </a:r>
          </a:p>
          <a:p>
            <a:pPr eaLnBrk="1" hangingPunct="1">
              <a:lnSpc>
                <a:spcPct val="90000"/>
              </a:lnSpc>
            </a:pPr>
            <a:r>
              <a:rPr lang="en-US" altLang="x-none" sz="2000"/>
              <a:t>Monroe Doctrine</a:t>
            </a:r>
          </a:p>
          <a:p>
            <a:pPr lvl="1" eaLnBrk="1" hangingPunct="1">
              <a:lnSpc>
                <a:spcPct val="90000"/>
              </a:lnSpc>
              <a:buFont typeface="Wingdings" charset="2"/>
              <a:buChar char="§"/>
            </a:pPr>
            <a:r>
              <a:rPr lang="en-US" altLang="x-none" sz="1800"/>
              <a:t>Prevention of European intervention in Western Hemisphere</a:t>
            </a:r>
          </a:p>
          <a:p>
            <a:pPr eaLnBrk="1" hangingPunct="1">
              <a:lnSpc>
                <a:spcPct val="90000"/>
              </a:lnSpc>
            </a:pPr>
            <a:r>
              <a:rPr lang="en-US" altLang="x-none" sz="2000"/>
              <a:t>Manifest Destiny</a:t>
            </a:r>
          </a:p>
          <a:p>
            <a:pPr lvl="1" eaLnBrk="1" hangingPunct="1">
              <a:lnSpc>
                <a:spcPct val="90000"/>
              </a:lnSpc>
              <a:buFont typeface="Wingdings" charset="2"/>
              <a:buChar char="§"/>
            </a:pPr>
            <a:r>
              <a:rPr lang="en-US" altLang="x-none" sz="1800"/>
              <a:t>Adams-Onis Treaty</a:t>
            </a:r>
          </a:p>
          <a:p>
            <a:pPr lvl="1" eaLnBrk="1" hangingPunct="1">
              <a:lnSpc>
                <a:spcPct val="90000"/>
              </a:lnSpc>
              <a:buFont typeface="Wingdings" charset="2"/>
              <a:buChar char="§"/>
            </a:pPr>
            <a:r>
              <a:rPr lang="en-US" altLang="x-none" sz="1800"/>
              <a:t>Webster-Ashburton Treaty</a:t>
            </a:r>
          </a:p>
          <a:p>
            <a:pPr lvl="1" eaLnBrk="1" hangingPunct="1">
              <a:lnSpc>
                <a:spcPct val="90000"/>
              </a:lnSpc>
              <a:buFont typeface="Wingdings" charset="2"/>
              <a:buChar char="§"/>
            </a:pPr>
            <a:r>
              <a:rPr lang="en-US" altLang="x-none" sz="1800"/>
              <a:t>Oregon Territory</a:t>
            </a:r>
          </a:p>
          <a:p>
            <a:pPr lvl="1" eaLnBrk="1" hangingPunct="1">
              <a:lnSpc>
                <a:spcPct val="90000"/>
              </a:lnSpc>
              <a:buFont typeface="Wingdings" charset="2"/>
              <a:buChar char="§"/>
            </a:pPr>
            <a:r>
              <a:rPr lang="en-US" altLang="x-none" sz="1800"/>
              <a:t>Texas</a:t>
            </a:r>
          </a:p>
          <a:p>
            <a:pPr lvl="1" eaLnBrk="1" hangingPunct="1">
              <a:lnSpc>
                <a:spcPct val="90000"/>
              </a:lnSpc>
              <a:buFont typeface="Wingdings" charset="2"/>
              <a:buChar char="§"/>
            </a:pPr>
            <a:r>
              <a:rPr lang="en-US" altLang="x-none" sz="1800"/>
              <a:t>Mexican-American War – Mexican Cession</a:t>
            </a:r>
          </a:p>
          <a:p>
            <a:pPr eaLnBrk="1" hangingPunct="1">
              <a:lnSpc>
                <a:spcPct val="90000"/>
              </a:lnSpc>
            </a:pPr>
            <a:r>
              <a:rPr lang="en-US" altLang="x-none" sz="2000"/>
              <a:t>Limited Involvement</a:t>
            </a:r>
          </a:p>
          <a:p>
            <a:pPr lvl="1" eaLnBrk="1" hangingPunct="1">
              <a:lnSpc>
                <a:spcPct val="90000"/>
              </a:lnSpc>
              <a:buFont typeface="Wingdings" charset="2"/>
              <a:buChar char="§"/>
            </a:pPr>
            <a:r>
              <a:rPr lang="en-US" altLang="x-none" sz="1800"/>
              <a:t>Domestic economic expansion</a:t>
            </a:r>
          </a:p>
          <a:p>
            <a:pPr lvl="2" eaLnBrk="1" hangingPunct="1">
              <a:lnSpc>
                <a:spcPct val="90000"/>
              </a:lnSpc>
            </a:pPr>
            <a:r>
              <a:rPr lang="en-US" altLang="x-none" sz="1600"/>
              <a:t>Protective tariffs</a:t>
            </a:r>
          </a:p>
          <a:p>
            <a:pPr lvl="1" eaLnBrk="1" hangingPunct="1">
              <a:lnSpc>
                <a:spcPct val="90000"/>
              </a:lnSpc>
              <a:buFont typeface="Wingdings" charset="2"/>
              <a:buChar char="§"/>
            </a:pPr>
            <a:r>
              <a:rPr lang="en-US" altLang="x-none" sz="1800"/>
              <a:t>Economic dependency on European powers</a:t>
            </a:r>
          </a:p>
          <a:p>
            <a:pPr eaLnBrk="1" hangingPunct="1">
              <a:lnSpc>
                <a:spcPct val="90000"/>
              </a:lnSpc>
            </a:pPr>
            <a:r>
              <a:rPr lang="en-US" altLang="x-none" sz="2000"/>
              <a:t>Immigration</a:t>
            </a:r>
          </a:p>
          <a:p>
            <a:pPr lvl="1" eaLnBrk="1" hangingPunct="1">
              <a:lnSpc>
                <a:spcPct val="90000"/>
              </a:lnSpc>
              <a:buFont typeface="Wingdings" charset="2"/>
              <a:buChar char="§"/>
            </a:pPr>
            <a:r>
              <a:rPr lang="en-US" altLang="x-none" sz="1600"/>
              <a:t>Mass wave during 1830s-1840s</a:t>
            </a:r>
          </a:p>
        </p:txBody>
      </p:sp>
      <p:sp>
        <p:nvSpPr>
          <p:cNvPr id="4" name="TextBox 3"/>
          <p:cNvSpPr txBox="1"/>
          <p:nvPr/>
        </p:nvSpPr>
        <p:spPr>
          <a:xfrm>
            <a:off x="9047163" y="914400"/>
            <a:ext cx="1447800" cy="8001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300" b="1" dirty="0">
                <a:solidFill>
                  <a:srgbClr val="FF0000"/>
                </a:solidFill>
              </a:rPr>
              <a:t>TAKE A PIC!</a:t>
            </a:r>
          </a:p>
        </p:txBody>
      </p:sp>
    </p:spTree>
    <p:extLst>
      <p:ext uri="{BB962C8B-B14F-4D97-AF65-F5344CB8AC3E}">
        <p14:creationId xmlns:p14="http://schemas.microsoft.com/office/powerpoint/2010/main" val="32032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rrowheads="1"/>
          </p:cNvSpPr>
          <p:nvPr>
            <p:ph type="title"/>
          </p:nvPr>
        </p:nvSpPr>
        <p:spPr>
          <a:xfrm>
            <a:off x="1524000" y="0"/>
            <a:ext cx="9144000" cy="1066800"/>
          </a:xfrm>
        </p:spPr>
        <p:txBody>
          <a:bodyPr>
            <a:normAutofit fontScale="90000"/>
          </a:bodyPr>
          <a:lstStyle/>
          <a:p>
            <a:pPr eaLnBrk="1" hangingPunct="1"/>
            <a:r>
              <a:rPr lang="en-US" altLang="x-none" sz="3600"/>
              <a:t>U.S. Foreign Policy During Sectionalism (1850-1860)</a:t>
            </a:r>
          </a:p>
        </p:txBody>
      </p:sp>
      <p:sp>
        <p:nvSpPr>
          <p:cNvPr id="13314" name="Rectangle 3"/>
          <p:cNvSpPr>
            <a:spLocks noGrp="1" noRot="1" noChangeArrowheads="1"/>
          </p:cNvSpPr>
          <p:nvPr>
            <p:ph type="body" sz="half" idx="1"/>
          </p:nvPr>
        </p:nvSpPr>
        <p:spPr>
          <a:xfrm>
            <a:off x="1524000" y="1143000"/>
            <a:ext cx="4800600" cy="5715000"/>
          </a:xfrm>
        </p:spPr>
        <p:txBody>
          <a:bodyPr/>
          <a:lstStyle/>
          <a:p>
            <a:pPr eaLnBrk="1" hangingPunct="1">
              <a:lnSpc>
                <a:spcPct val="90000"/>
              </a:lnSpc>
            </a:pPr>
            <a:r>
              <a:rPr lang="en-US" altLang="x-none" sz="2400"/>
              <a:t>Zachary Taylor (W)</a:t>
            </a:r>
          </a:p>
          <a:p>
            <a:pPr lvl="1" eaLnBrk="1" hangingPunct="1">
              <a:lnSpc>
                <a:spcPct val="90000"/>
              </a:lnSpc>
              <a:buFont typeface="Wingdings" charset="2"/>
              <a:buChar char="§"/>
            </a:pPr>
            <a:r>
              <a:rPr lang="en-US" altLang="x-none" sz="2000"/>
              <a:t>Clayton-Bulwer Treaty (1850)</a:t>
            </a:r>
          </a:p>
          <a:p>
            <a:pPr lvl="2" eaLnBrk="1" hangingPunct="1">
              <a:lnSpc>
                <a:spcPct val="90000"/>
              </a:lnSpc>
            </a:pPr>
            <a:r>
              <a:rPr lang="en-US" altLang="x-none" sz="1800"/>
              <a:t>Neutrality of possible Nicaragua canal</a:t>
            </a:r>
          </a:p>
          <a:p>
            <a:pPr eaLnBrk="1" hangingPunct="1">
              <a:lnSpc>
                <a:spcPct val="90000"/>
              </a:lnSpc>
            </a:pPr>
            <a:r>
              <a:rPr lang="en-US" altLang="x-none" sz="2400"/>
              <a:t>Millard Fillmore (W)</a:t>
            </a:r>
          </a:p>
          <a:p>
            <a:pPr lvl="1" eaLnBrk="1" hangingPunct="1">
              <a:lnSpc>
                <a:spcPct val="90000"/>
              </a:lnSpc>
              <a:buFont typeface="Wingdings" charset="2"/>
              <a:buChar char="§"/>
            </a:pPr>
            <a:r>
              <a:rPr lang="en-US" altLang="x-none" sz="2000"/>
              <a:t>Pursued Asian markets</a:t>
            </a:r>
          </a:p>
          <a:p>
            <a:pPr eaLnBrk="1" hangingPunct="1">
              <a:lnSpc>
                <a:spcPct val="90000"/>
              </a:lnSpc>
            </a:pPr>
            <a:r>
              <a:rPr lang="en-US" altLang="x-none" sz="2400"/>
              <a:t>Franklin Pierce (D)</a:t>
            </a:r>
          </a:p>
          <a:p>
            <a:pPr lvl="1" eaLnBrk="1" hangingPunct="1">
              <a:lnSpc>
                <a:spcPct val="90000"/>
              </a:lnSpc>
              <a:buFont typeface="Wingdings" charset="2"/>
              <a:buChar char="§"/>
            </a:pPr>
            <a:r>
              <a:rPr lang="en-US" altLang="x-none" sz="2000"/>
              <a:t>Gadsden Purchase (1853)</a:t>
            </a:r>
          </a:p>
          <a:p>
            <a:pPr lvl="1" eaLnBrk="1" hangingPunct="1">
              <a:lnSpc>
                <a:spcPct val="90000"/>
              </a:lnSpc>
              <a:buFont typeface="Wingdings" charset="2"/>
              <a:buChar char="§"/>
            </a:pPr>
            <a:r>
              <a:rPr lang="en-US" altLang="x-none" sz="2000" b="1"/>
              <a:t>Commodore Matthew Perry Expedition (1853-1854)</a:t>
            </a:r>
          </a:p>
          <a:p>
            <a:pPr lvl="2" eaLnBrk="1" hangingPunct="1">
              <a:lnSpc>
                <a:spcPct val="90000"/>
              </a:lnSpc>
            </a:pPr>
            <a:r>
              <a:rPr lang="en-US" altLang="x-none" sz="1800" b="1"/>
              <a:t>Encourage trade and diplomatic relations with Japan</a:t>
            </a:r>
          </a:p>
          <a:p>
            <a:pPr lvl="2" eaLnBrk="1" hangingPunct="1">
              <a:lnSpc>
                <a:spcPct val="90000"/>
              </a:lnSpc>
            </a:pPr>
            <a:r>
              <a:rPr lang="en-US" altLang="x-none" sz="1800" b="1"/>
              <a:t>Convention of Kanagawa (1854)</a:t>
            </a:r>
          </a:p>
          <a:p>
            <a:pPr eaLnBrk="1" hangingPunct="1">
              <a:lnSpc>
                <a:spcPct val="90000"/>
              </a:lnSpc>
            </a:pPr>
            <a:r>
              <a:rPr lang="en-US" altLang="x-none" sz="2400"/>
              <a:t>James Buchanan (D)</a:t>
            </a:r>
          </a:p>
          <a:p>
            <a:pPr lvl="1" eaLnBrk="1" hangingPunct="1">
              <a:lnSpc>
                <a:spcPct val="90000"/>
              </a:lnSpc>
              <a:buFont typeface="Wingdings" charset="2"/>
              <a:buChar char="§"/>
            </a:pPr>
            <a:r>
              <a:rPr lang="en-US" altLang="x-none" sz="2000"/>
              <a:t>Limited foreign affairs due to onset of Civil War</a:t>
            </a:r>
          </a:p>
        </p:txBody>
      </p:sp>
      <p:sp>
        <p:nvSpPr>
          <p:cNvPr id="5" name="TextBox 4"/>
          <p:cNvSpPr txBox="1"/>
          <p:nvPr/>
        </p:nvSpPr>
        <p:spPr>
          <a:xfrm>
            <a:off x="9047163" y="914400"/>
            <a:ext cx="1447800" cy="8001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300" b="1" dirty="0">
                <a:solidFill>
                  <a:srgbClr val="FF0000"/>
                </a:solidFill>
              </a:rPr>
              <a:t>TAKE A PIC!</a:t>
            </a:r>
          </a:p>
        </p:txBody>
      </p:sp>
    </p:spTree>
    <p:extLst>
      <p:ext uri="{BB962C8B-B14F-4D97-AF65-F5344CB8AC3E}">
        <p14:creationId xmlns:p14="http://schemas.microsoft.com/office/powerpoint/2010/main" val="179226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724400" y="1447800"/>
            <a:ext cx="5715000" cy="990600"/>
          </a:xfrm>
          <a:prstGeom prst="rect">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4" name="Rectangle 3"/>
          <p:cNvSpPr>
            <a:spLocks noChangeArrowheads="1"/>
          </p:cNvSpPr>
          <p:nvPr/>
        </p:nvSpPr>
        <p:spPr bwMode="auto">
          <a:xfrm>
            <a:off x="4714875" y="2590800"/>
            <a:ext cx="5715000" cy="1295400"/>
          </a:xfrm>
          <a:prstGeom prst="rect">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5" name="Rectangle 4"/>
          <p:cNvSpPr>
            <a:spLocks noChangeArrowheads="1"/>
          </p:cNvSpPr>
          <p:nvPr/>
        </p:nvSpPr>
        <p:spPr bwMode="auto">
          <a:xfrm>
            <a:off x="4724400" y="3986214"/>
            <a:ext cx="5715000" cy="814387"/>
          </a:xfrm>
          <a:prstGeom prst="rect">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6" name="Rectangle 5"/>
          <p:cNvSpPr>
            <a:spLocks noChangeArrowheads="1"/>
          </p:cNvSpPr>
          <p:nvPr/>
        </p:nvSpPr>
        <p:spPr bwMode="auto">
          <a:xfrm>
            <a:off x="4714875" y="4919663"/>
            <a:ext cx="5715000" cy="990600"/>
          </a:xfrm>
          <a:prstGeom prst="rect">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7" name="Rectangle 6"/>
          <p:cNvSpPr>
            <a:spLocks noChangeArrowheads="1"/>
          </p:cNvSpPr>
          <p:nvPr/>
        </p:nvSpPr>
        <p:spPr bwMode="auto">
          <a:xfrm>
            <a:off x="4572000" y="5943600"/>
            <a:ext cx="6096000" cy="914400"/>
          </a:xfrm>
          <a:prstGeom prst="rect">
            <a:avLst/>
          </a:prstGeom>
          <a:solidFill>
            <a:schemeClr val="accent1"/>
          </a:solidFill>
          <a:ln w="9525">
            <a:solidFill>
              <a:schemeClr val="tx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endParaRPr kumimoji="0" lang="x-none" altLang="x-none" sz="1800">
              <a:latin typeface="Times New Roman" charset="0"/>
            </a:endParaRPr>
          </a:p>
        </p:txBody>
      </p:sp>
      <p:sp>
        <p:nvSpPr>
          <p:cNvPr id="2" name="Rectangle 1"/>
          <p:cNvSpPr/>
          <p:nvPr/>
        </p:nvSpPr>
        <p:spPr>
          <a:xfrm>
            <a:off x="1500266" y="417539"/>
            <a:ext cx="9144000" cy="1015663"/>
          </a:xfrm>
          <a:prstGeom prst="rect">
            <a:avLst/>
          </a:prstGeom>
          <a:solidFill>
            <a:srgbClr val="FFFF00"/>
          </a:solidFill>
        </p:spPr>
        <p:txBody>
          <a:bodyPr>
            <a:spAutoFit/>
          </a:bodyPr>
          <a:lstStyle/>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ALL considered arguments for </a:t>
            </a:r>
          </a:p>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new imperialism</a:t>
            </a: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r>
              <a:rPr lang="mr-IN"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endPar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p:txBody>
      </p:sp>
      <p:sp>
        <p:nvSpPr>
          <p:cNvPr id="8" name="Bent Arrow 7"/>
          <p:cNvSpPr/>
          <p:nvPr/>
        </p:nvSpPr>
        <p:spPr bwMode="auto">
          <a:xfrm>
            <a:off x="3200401" y="3267075"/>
            <a:ext cx="1514475" cy="990600"/>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92600"/>
            <a:ext cx="162083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58925" y="5581650"/>
            <a:ext cx="3200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u="sng" dirty="0">
                <a:solidFill>
                  <a:srgbClr val="FF0000"/>
                </a:solidFill>
              </a:rPr>
              <a:t>Alfred Thayer Mahan</a:t>
            </a:r>
            <a:r>
              <a:rPr lang="en-US" dirty="0">
                <a:solidFill>
                  <a:srgbClr val="FF0000"/>
                </a:solidFill>
              </a:rPr>
              <a:t>: </a:t>
            </a:r>
            <a:r>
              <a:rPr lang="en-US" i="1" dirty="0">
                <a:solidFill>
                  <a:srgbClr val="FF0000"/>
                </a:solidFill>
              </a:rPr>
              <a:t>The Influence of Sea Power Upon History</a:t>
            </a:r>
            <a:r>
              <a:rPr lang="en-US" dirty="0">
                <a:solidFill>
                  <a:srgbClr val="FF0000"/>
                </a:solidFill>
              </a:rPr>
              <a:t> (1890) = NAVY IS VITAL TO IMPERIALISM</a:t>
            </a:r>
          </a:p>
        </p:txBody>
      </p:sp>
    </p:spTree>
    <p:extLst>
      <p:ext uri="{BB962C8B-B14F-4D97-AF65-F5344CB8AC3E}">
        <p14:creationId xmlns:p14="http://schemas.microsoft.com/office/powerpoint/2010/main" val="1599423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grpId="0"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nodeType="clickEffect">
                                  <p:stCondLst>
                                    <p:cond delay="0"/>
                                  </p:stCondLst>
                                  <p:childTnLst>
                                    <p:animEffect transition="out" filter="blinds(horizontal)">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grpId="0" nodeType="clickEffect">
                                  <p:stCondLst>
                                    <p:cond delay="0"/>
                                  </p:stCondLst>
                                  <p:childTnLst>
                                    <p:animEffect transition="out" filter="blinds(horizontal)">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grpId="0" nodeType="clickEffect">
                                  <p:stCondLst>
                                    <p:cond delay="0"/>
                                  </p:stCondLst>
                                  <p:childTnLst>
                                    <p:animEffect transition="out" filter="blinds(horizontal)">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410200" y="300038"/>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r>
              <a:rPr kumimoji="0" lang="mr-IN" altLang="x-none" sz="2100" b="1">
                <a:latin typeface="Times New Roman" charset="0"/>
              </a:rPr>
              <a:t>…</a:t>
            </a:r>
            <a:r>
              <a:rPr kumimoji="0" lang="en-US" altLang="x-none" sz="2100" b="1">
                <a:latin typeface="Times New Roman" charset="0"/>
              </a:rPr>
              <a:t>The time is coming when the pressure of population on the means of subsistence will be felt there as it is now felt in Europe and Asia. Then will the world enter upon a new stage of its history-the final competition of races, for which the Anglo-Saxon is being schooled</a:t>
            </a:r>
            <a:r>
              <a:rPr kumimoji="0" lang="mr-IN" altLang="x-none" sz="2100" b="1">
                <a:latin typeface="Times New Roman" charset="0"/>
              </a:rPr>
              <a:t>…</a:t>
            </a:r>
            <a:endParaRPr kumimoji="0" lang="en-US" altLang="x-none" sz="2100" b="1">
              <a:latin typeface="Times New Roman" charset="0"/>
            </a:endParaRPr>
          </a:p>
        </p:txBody>
      </p:sp>
      <p:sp>
        <p:nvSpPr>
          <p:cNvPr id="16386" name="Rectangle 2"/>
          <p:cNvSpPr>
            <a:spLocks noChangeArrowheads="1"/>
          </p:cNvSpPr>
          <p:nvPr/>
        </p:nvSpPr>
        <p:spPr bwMode="auto">
          <a:xfrm>
            <a:off x="5257800" y="3057526"/>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r>
              <a:rPr kumimoji="0" lang="en-US" altLang="x-none" sz="2100" b="1">
                <a:latin typeface="Times New Roman" charset="0"/>
              </a:rPr>
              <a:t>And can anyone doubt that the result of this competition of races will be the "</a:t>
            </a:r>
            <a:r>
              <a:rPr kumimoji="0" lang="en-US" altLang="x-none" sz="2400" b="1">
                <a:latin typeface="Times New Roman" charset="0"/>
              </a:rPr>
              <a:t>survival of the fittest</a:t>
            </a:r>
            <a:r>
              <a:rPr kumimoji="0" lang="en-US" altLang="x-none" sz="2100" b="1">
                <a:latin typeface="Times New Roman" charset="0"/>
              </a:rPr>
              <a:t>"?...</a:t>
            </a:r>
          </a:p>
        </p:txBody>
      </p:sp>
      <p:sp>
        <p:nvSpPr>
          <p:cNvPr id="16387" name="Rectangle 3"/>
          <p:cNvSpPr>
            <a:spLocks noChangeArrowheads="1"/>
          </p:cNvSpPr>
          <p:nvPr/>
        </p:nvSpPr>
        <p:spPr bwMode="auto">
          <a:xfrm>
            <a:off x="5276850" y="429895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ea typeface="ＭＳ Ｐゴシック" charset="-128"/>
              </a:defRPr>
            </a:lvl1pPr>
            <a:lvl2pPr marL="742950" indent="-285750">
              <a:spcBef>
                <a:spcPct val="20000"/>
              </a:spcBef>
              <a:buFont typeface="Arial" charset="0"/>
              <a:buChar char="–"/>
              <a:defRPr kumimoji="1" sz="4000">
                <a:solidFill>
                  <a:schemeClr val="tx1"/>
                </a:solidFill>
                <a:latin typeface="Arial" charset="0"/>
                <a:ea typeface="ＭＳ Ｐゴシック" charset="-128"/>
              </a:defRPr>
            </a:lvl2pPr>
            <a:lvl3pPr marL="1143000" indent="-228600">
              <a:spcBef>
                <a:spcPct val="20000"/>
              </a:spcBef>
              <a:buChar char="•"/>
              <a:defRPr kumimoji="1" sz="4000">
                <a:solidFill>
                  <a:schemeClr val="tx1"/>
                </a:solidFill>
                <a:latin typeface="Arial" charset="0"/>
                <a:ea typeface="ＭＳ Ｐゴシック" charset="-128"/>
              </a:defRPr>
            </a:lvl3pPr>
            <a:lvl4pPr marL="1600200" indent="-228600">
              <a:spcBef>
                <a:spcPct val="20000"/>
              </a:spcBef>
              <a:buChar char="•"/>
              <a:defRPr kumimoji="1" sz="4000">
                <a:solidFill>
                  <a:schemeClr val="tx1"/>
                </a:solidFill>
                <a:latin typeface="Arial" charset="0"/>
                <a:ea typeface="ＭＳ Ｐゴシック" charset="-128"/>
              </a:defRPr>
            </a:lvl4pPr>
            <a:lvl5pPr marL="2057400" indent="-228600">
              <a:spcBef>
                <a:spcPct val="20000"/>
              </a:spcBef>
              <a:buChar char="•"/>
              <a:defRPr kumimoji="1" sz="4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ＭＳ Ｐゴシック" charset="-128"/>
              </a:defRPr>
            </a:lvl9pPr>
          </a:lstStyle>
          <a:p>
            <a:pPr>
              <a:spcBef>
                <a:spcPct val="0"/>
              </a:spcBef>
              <a:buClrTx/>
              <a:buFontTx/>
              <a:buNone/>
            </a:pPr>
            <a:r>
              <a:rPr kumimoji="0" lang="en-US" altLang="x-none" sz="2100" b="1">
                <a:latin typeface="Times New Roman" charset="0"/>
              </a:rPr>
              <a:t>In my own mind, there is no doubt that the Anglo-Saxon is to exercise the commanding influence in the world's future</a:t>
            </a:r>
            <a:r>
              <a:rPr kumimoji="0" lang="mr-IN" altLang="x-none" sz="2100" b="1">
                <a:latin typeface="Times New Roman" charset="0"/>
              </a:rPr>
              <a:t>…</a:t>
            </a:r>
            <a:endParaRPr kumimoji="0" lang="en-US" altLang="x-none" sz="2100" b="1">
              <a:latin typeface="Times New Roman" charset="0"/>
            </a:endParaRPr>
          </a:p>
        </p:txBody>
      </p:sp>
      <p:sp>
        <p:nvSpPr>
          <p:cNvPr id="6" name="TextBox 5"/>
          <p:cNvSpPr txBox="1"/>
          <p:nvPr/>
        </p:nvSpPr>
        <p:spPr>
          <a:xfrm>
            <a:off x="2640014" y="838200"/>
            <a:ext cx="2160587"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1" i="1" u="sng" dirty="0">
                <a:solidFill>
                  <a:srgbClr val="FF0000"/>
                </a:solidFill>
              </a:rPr>
              <a:t>Missionary</a:t>
            </a:r>
            <a:r>
              <a:rPr lang="en-US" b="1" dirty="0">
                <a:solidFill>
                  <a:srgbClr val="FF0000"/>
                </a:solidFill>
              </a:rPr>
              <a:t> Josiah Strong’s </a:t>
            </a:r>
            <a:r>
              <a:rPr lang="en-US" b="1" i="1" dirty="0">
                <a:solidFill>
                  <a:srgbClr val="FF0000"/>
                </a:solidFill>
              </a:rPr>
              <a:t>Our Country: Its Possible Future and Present Crisis </a:t>
            </a:r>
            <a:r>
              <a:rPr lang="en-US" b="1" dirty="0">
                <a:solidFill>
                  <a:srgbClr val="FF0000"/>
                </a:solidFill>
              </a:rPr>
              <a:t>(1885)</a:t>
            </a:r>
          </a:p>
        </p:txBody>
      </p:sp>
      <p:sp>
        <p:nvSpPr>
          <p:cNvPr id="9" name="Rectangle 8"/>
          <p:cNvSpPr/>
          <p:nvPr/>
        </p:nvSpPr>
        <p:spPr>
          <a:xfrm>
            <a:off x="5000469" y="4166218"/>
            <a:ext cx="5391462" cy="2585323"/>
          </a:xfrm>
          <a:prstGeom prst="rect">
            <a:avLst/>
          </a:prstGeom>
          <a:solidFill>
            <a:srgbClr val="FFFF00"/>
          </a:solidFill>
        </p:spPr>
        <p:txBody>
          <a:bodyPr>
            <a:spAutoFit/>
          </a:bodyPr>
          <a:lstStyle/>
          <a:p>
            <a:pPr algn="ctr">
              <a:defRPr/>
            </a:pPr>
            <a:r>
              <a:rPr lang="en-US" sz="27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Protestant Americans had a “religious duty” to colonize and spread Christianity and the benefits of our “SUPERIOR” civilization (medicine, science, tech.)</a:t>
            </a:r>
          </a:p>
        </p:txBody>
      </p:sp>
    </p:spTree>
    <p:extLst>
      <p:ext uri="{BB962C8B-B14F-4D97-AF65-F5344CB8AC3E}">
        <p14:creationId xmlns:p14="http://schemas.microsoft.com/office/powerpoint/2010/main" val="1452526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9981"/>
            <a:ext cx="9144000" cy="1246495"/>
          </a:xfrm>
          <a:prstGeom prst="rect">
            <a:avLst/>
          </a:prstGeom>
          <a:solidFill>
            <a:srgbClr val="FFC000"/>
          </a:solidFill>
        </p:spPr>
        <p:txBody>
          <a:bodyPr>
            <a:spAutoFit/>
          </a:bodyPr>
          <a:lstStyle/>
          <a:p>
            <a:pPr algn="ctr">
              <a:defRPr/>
            </a:pPr>
            <a:r>
              <a:rPr lang="en-US" sz="25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“We are Anglo-Saxons, and must obey our blood and occupy new markets, and, if necessary, new lands.” </a:t>
            </a:r>
            <a:r>
              <a:rPr lang="mr-IN" sz="25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r>
              <a:rPr lang="en-US" sz="25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 Senator Albert Beveridge, April 1898</a:t>
            </a:r>
          </a:p>
        </p:txBody>
      </p:sp>
      <p:sp>
        <p:nvSpPr>
          <p:cNvPr id="6" name="Rectangle 5"/>
          <p:cNvSpPr/>
          <p:nvPr/>
        </p:nvSpPr>
        <p:spPr>
          <a:xfrm>
            <a:off x="1802923" y="1427815"/>
            <a:ext cx="2424061" cy="1015663"/>
          </a:xfrm>
          <a:prstGeom prst="rect">
            <a:avLst/>
          </a:prstGeom>
          <a:solidFill>
            <a:srgbClr val="FFFF00"/>
          </a:solid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RACIAL </a:t>
            </a:r>
          </a:p>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SUPERIORITY!</a:t>
            </a:r>
          </a:p>
        </p:txBody>
      </p:sp>
      <p:pic>
        <p:nvPicPr>
          <p:cNvPr id="1741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2452688"/>
            <a:ext cx="6070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0"/>
            <a:ext cx="5821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0" y="3923340"/>
            <a:ext cx="3124200" cy="2585323"/>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Also known as</a:t>
            </a:r>
            <a:r>
              <a:rPr lang="mr-IN"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097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916</Words>
  <Application>Microsoft Macintosh PowerPoint</Application>
  <PresentationFormat>Widescreen</PresentationFormat>
  <Paragraphs>101</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 Light</vt:lpstr>
      <vt:lpstr>Mangal</vt:lpstr>
      <vt:lpstr>ＭＳ Ｐゴシック</vt:lpstr>
      <vt:lpstr>Arial</vt:lpstr>
      <vt:lpstr>Calibri</vt:lpstr>
      <vt:lpstr>Times New Roman</vt:lpstr>
      <vt:lpstr>Times New Roman,Bold</vt:lpstr>
      <vt:lpstr>Wingdings</vt:lpstr>
      <vt:lpstr>Office Theme</vt:lpstr>
      <vt:lpstr>PowerPoint Presentation</vt:lpstr>
      <vt:lpstr>PowerPoint Presentation</vt:lpstr>
      <vt:lpstr>PowerPoint Presentation</vt:lpstr>
      <vt:lpstr>U.S. Foreign Policy Over Time…</vt:lpstr>
      <vt:lpstr>U.S. Foreign Policy (1789-1850)</vt:lpstr>
      <vt:lpstr>U.S. Foreign Policy During Sectionalism (1850-1860)</vt:lpstr>
      <vt:lpstr>PowerPoint Presentation</vt:lpstr>
      <vt:lpstr>PowerPoint Presentation</vt:lpstr>
      <vt:lpstr>PowerPoint Presentation</vt:lpstr>
      <vt:lpstr>PowerPoint Presentation</vt:lpstr>
      <vt:lpstr>PowerPoint Presentation</vt:lpstr>
      <vt:lpstr>American Imperialism</vt:lpstr>
      <vt:lpstr>PowerPoint Presentation</vt:lpstr>
      <vt:lpstr>U.S. Imperialism: HAWAII</vt:lpstr>
      <vt:lpstr>U.S. Imperialism: CHINA</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9</cp:revision>
  <dcterms:created xsi:type="dcterms:W3CDTF">2017-03-09T02:04:14Z</dcterms:created>
  <dcterms:modified xsi:type="dcterms:W3CDTF">2017-03-09T02:07:52Z</dcterms:modified>
</cp:coreProperties>
</file>