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1D84D-3019-E444-AC5D-AE615F754255}" type="datetimeFigureOut">
              <a:rPr lang="en-US" smtClean="0"/>
              <a:t>3/14/17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69E99-6AA8-CC44-8169-8F82A296E28A}" type="slidenum">
              <a:rPr lang="en-US" smtClean="0"/>
              <a:t>‹#›</a:t>
            </a:fld>
            <a:endParaRPr lang="en-US"/>
          </a:p>
        </p:txBody>
      </p:sp>
    </p:spTree>
    <p:extLst>
      <p:ext uri="{BB962C8B-B14F-4D97-AF65-F5344CB8AC3E}">
        <p14:creationId xmlns:p14="http://schemas.microsoft.com/office/powerpoint/2010/main" val="50410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93700" y="692150"/>
            <a:ext cx="6070600" cy="3416300"/>
          </a:xfrm>
          <a:ln/>
        </p:spPr>
      </p:sp>
      <p:sp>
        <p:nvSpPr>
          <p:cNvPr id="4198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Tree>
    <p:extLst>
      <p:ext uri="{BB962C8B-B14F-4D97-AF65-F5344CB8AC3E}">
        <p14:creationId xmlns:p14="http://schemas.microsoft.com/office/powerpoint/2010/main" val="74314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393700" y="692150"/>
            <a:ext cx="6070600" cy="3416300"/>
          </a:xfrm>
          <a:ln/>
        </p:spPr>
      </p:sp>
      <p:sp>
        <p:nvSpPr>
          <p:cNvPr id="122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a typeface="ＭＳ Ｐゴシック" charset="-128"/>
            </a:endParaRPr>
          </a:p>
        </p:txBody>
      </p:sp>
      <p:sp>
        <p:nvSpPr>
          <p:cNvPr id="1229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067E3F49-29C1-B743-93A3-73C5AD08ACD9}" type="slidenum">
              <a:rPr lang="en-US" altLang="x-none">
                <a:latin typeface="Arial" charset="0"/>
                <a:ea typeface="ＭＳ Ｐゴシック" charset="-128"/>
              </a:rPr>
              <a:pPr eaLnBrk="1" hangingPunct="1">
                <a:spcBef>
                  <a:spcPct val="0"/>
                </a:spcBef>
              </a:pPr>
              <a:t>5</a:t>
            </a:fld>
            <a:endParaRPr lang="en-US" altLang="x-none">
              <a:latin typeface="Arial" charset="0"/>
              <a:ea typeface="ＭＳ Ｐゴシック" charset="-128"/>
            </a:endParaRPr>
          </a:p>
        </p:txBody>
      </p:sp>
    </p:spTree>
    <p:extLst>
      <p:ext uri="{BB962C8B-B14F-4D97-AF65-F5344CB8AC3E}">
        <p14:creationId xmlns:p14="http://schemas.microsoft.com/office/powerpoint/2010/main" val="145684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69C8CA3C-E7A0-6D44-9A54-24798BEED4F2}" type="slidenum">
              <a:rPr lang="en-US" altLang="x-none">
                <a:latin typeface="Arial" charset="0"/>
                <a:ea typeface="ＭＳ Ｐゴシック" charset="-128"/>
              </a:rPr>
              <a:pPr eaLnBrk="1" hangingPunct="1">
                <a:spcBef>
                  <a:spcPct val="0"/>
                </a:spcBef>
              </a:pPr>
              <a:t>6</a:t>
            </a:fld>
            <a:endParaRPr lang="en-US" altLang="x-none">
              <a:latin typeface="Arial" charset="0"/>
              <a:ea typeface="ＭＳ Ｐゴシック" charset="-128"/>
            </a:endParaRPr>
          </a:p>
        </p:txBody>
      </p:sp>
      <p:sp>
        <p:nvSpPr>
          <p:cNvPr id="40962" name="Rectangle 2"/>
          <p:cNvSpPr>
            <a:spLocks noGrp="1" noRot="1" noChangeAspect="1" noChangeArrowheads="1" noTextEdit="1"/>
          </p:cNvSpPr>
          <p:nvPr>
            <p:ph type="sldImg"/>
          </p:nvPr>
        </p:nvSpPr>
        <p:spPr>
          <a:xfrm>
            <a:off x="393700" y="692150"/>
            <a:ext cx="6070600" cy="3416300"/>
          </a:xfrm>
          <a:ln/>
        </p:spPr>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0000"/>
              </a:lnSpc>
              <a:spcBef>
                <a:spcPct val="20000"/>
              </a:spcBef>
              <a:buClr>
                <a:schemeClr val="accent1"/>
              </a:buClr>
              <a:buSzPct val="80000"/>
              <a:buFont typeface="Wingdings" charset="2"/>
              <a:buNone/>
            </a:pPr>
            <a:endParaRPr lang="x-none" altLang="x-none" sz="1600">
              <a:latin typeface="Times New Roman" charset="0"/>
              <a:ea typeface="ＭＳ Ｐゴシック" charset="-128"/>
            </a:endParaRPr>
          </a:p>
        </p:txBody>
      </p:sp>
    </p:spTree>
    <p:extLst>
      <p:ext uri="{BB962C8B-B14F-4D97-AF65-F5344CB8AC3E}">
        <p14:creationId xmlns:p14="http://schemas.microsoft.com/office/powerpoint/2010/main" val="175812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r">
              <a:defRPr/>
            </a:pPr>
            <a:r>
              <a:rPr lang="en-US" altLang="x-none" sz="1000" i="1" smtClean="0"/>
              <a:t>10</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3014" name="Rectangle 6"/>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4301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13086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813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r">
              <a:defRPr/>
            </a:pPr>
            <a:r>
              <a:rPr lang="en-US" altLang="x-none" sz="1000" i="1" smtClean="0"/>
              <a:t>14</a:t>
            </a:r>
          </a:p>
        </p:txBody>
      </p:sp>
      <p:sp>
        <p:nvSpPr>
          <p:cNvPr id="481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813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8134" name="Rectangle 6"/>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4813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67063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60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r">
              <a:defRPr/>
            </a:pPr>
            <a:r>
              <a:rPr lang="en-US" altLang="x-none" sz="1000" i="1" smtClean="0"/>
              <a:t>13</a:t>
            </a:r>
          </a:p>
        </p:txBody>
      </p:sp>
      <p:sp>
        <p:nvSpPr>
          <p:cNvPr id="46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60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endParaRPr lang="x-none" altLang="x-none" sz="1800"/>
          </a:p>
        </p:txBody>
      </p:sp>
      <p:sp>
        <p:nvSpPr>
          <p:cNvPr id="46086" name="Rectangle 6"/>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46087"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9523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AB04F-B0D1-C744-9998-D2A07114B25D}"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53565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AB04F-B0D1-C744-9998-D2A07114B25D}"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43411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AB04F-B0D1-C744-9998-D2A07114B25D}"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90180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AB04F-B0D1-C744-9998-D2A07114B25D}"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25682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AB04F-B0D1-C744-9998-D2A07114B25D}" type="datetimeFigureOut">
              <a:rPr lang="en-US" smtClean="0"/>
              <a:t>3/14/17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87598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AB04F-B0D1-C744-9998-D2A07114B25D}" type="datetimeFigureOut">
              <a:rPr lang="en-US" smtClean="0"/>
              <a:t>3/14/17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68897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AB04F-B0D1-C744-9998-D2A07114B25D}" type="datetimeFigureOut">
              <a:rPr lang="en-US" smtClean="0"/>
              <a:t>3/14/17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14655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AB04F-B0D1-C744-9998-D2A07114B25D}" type="datetimeFigureOut">
              <a:rPr lang="en-US" smtClean="0"/>
              <a:t>3/14/17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69668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AB04F-B0D1-C744-9998-D2A07114B25D}" type="datetimeFigureOut">
              <a:rPr lang="en-US" smtClean="0"/>
              <a:t>3/14/17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105578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AB04F-B0D1-C744-9998-D2A07114B25D}" type="datetimeFigureOut">
              <a:rPr lang="en-US" smtClean="0"/>
              <a:t>3/14/17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202984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AB04F-B0D1-C744-9998-D2A07114B25D}" type="datetimeFigureOut">
              <a:rPr lang="en-US" smtClean="0"/>
              <a:t>3/14/17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F9B09-6B42-B54B-B879-0214062A3824}" type="slidenum">
              <a:rPr lang="en-US" smtClean="0"/>
              <a:t>‹#›</a:t>
            </a:fld>
            <a:endParaRPr lang="en-US"/>
          </a:p>
        </p:txBody>
      </p:sp>
    </p:spTree>
    <p:extLst>
      <p:ext uri="{BB962C8B-B14F-4D97-AF65-F5344CB8AC3E}">
        <p14:creationId xmlns:p14="http://schemas.microsoft.com/office/powerpoint/2010/main" val="705648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AB04F-B0D1-C744-9998-D2A07114B25D}" type="datetimeFigureOut">
              <a:rPr lang="en-US" smtClean="0"/>
              <a:t>3/14/17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F9B09-6B42-B54B-B879-0214062A3824}" type="slidenum">
              <a:rPr lang="en-US" smtClean="0"/>
              <a:t>‹#›</a:t>
            </a:fld>
            <a:endParaRPr lang="en-US"/>
          </a:p>
        </p:txBody>
      </p:sp>
    </p:spTree>
    <p:extLst>
      <p:ext uri="{BB962C8B-B14F-4D97-AF65-F5344CB8AC3E}">
        <p14:creationId xmlns:p14="http://schemas.microsoft.com/office/powerpoint/2010/main" val="5171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5z4I3aIn7E" TargetMode="External"/><Relationship Id="rId4" Type="http://schemas.openxmlformats.org/officeDocument/2006/relationships/image" Target="../media/image22.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hyperlink" Target="http://www.lookandlearn.com/if?img=18&amp;search=nationalism&amp;cat=&amp;bool=and" TargetMode="External"/><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png"/><Relationship Id="rId5" Type="http://schemas.openxmlformats.org/officeDocument/2006/relationships/hyperlink" Target="http://www.lookandlearn.com/if?img=81&amp;search=First%20World%20War&amp;cat=&amp;bool=phrase" TargetMode="External"/><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25650" y="104122"/>
            <a:ext cx="7924800" cy="1200329"/>
          </a:xfrm>
          <a:prstGeom prst="rect">
            <a:avLst/>
          </a:prstGeom>
          <a:noFill/>
        </p:spPr>
        <p:txBody>
          <a:bodyPr>
            <a:spAutoFit/>
          </a:bodyPr>
          <a:lstStyle/>
          <a:p>
            <a:pPr algn="ctr" eaLnBrk="1" hangingPunct="1">
              <a:defRPr/>
            </a:pPr>
            <a:r>
              <a:rPr lang="en-US" sz="36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AIM:</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 How did the U.S. get involved in WWI and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rPr>
              <a:t>could it have been avoided?</a:t>
            </a:r>
            <a:endParaRPr lang="en-US" sz="36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endParaRPr>
          </a:p>
        </p:txBody>
      </p:sp>
      <p:pic>
        <p:nvPicPr>
          <p:cNvPr id="614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447800"/>
            <a:ext cx="7921625"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89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024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0244" name="Rectangle 4"/>
          <p:cNvSpPr>
            <a:spLocks noChangeArrowheads="1"/>
          </p:cNvSpPr>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0245" name="Rectangle 5"/>
          <p:cNvSpPr>
            <a:spLocks noChangeArrowheads="1"/>
          </p:cNvSpPr>
          <p:nvPr/>
        </p:nvSpPr>
        <p:spPr bwMode="auto">
          <a:xfrm>
            <a:off x="4648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8437" name="Rectangle 6"/>
          <p:cNvSpPr>
            <a:spLocks noGrp="1" noChangeArrowheads="1"/>
          </p:cNvSpPr>
          <p:nvPr>
            <p:ph type="title"/>
          </p:nvPr>
        </p:nvSpPr>
        <p:spPr>
          <a:xfrm>
            <a:off x="1552576" y="38100"/>
            <a:ext cx="5229225" cy="762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a:t>American Neutrality</a:t>
            </a:r>
          </a:p>
        </p:txBody>
      </p:sp>
      <p:pic>
        <p:nvPicPr>
          <p:cNvPr id="184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1028700"/>
            <a:ext cx="43640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ular Callout 2"/>
          <p:cNvSpPr>
            <a:spLocks noChangeArrowheads="1"/>
          </p:cNvSpPr>
          <p:nvPr/>
        </p:nvSpPr>
        <p:spPr bwMode="auto">
          <a:xfrm>
            <a:off x="1905000" y="762000"/>
            <a:ext cx="7162800" cy="914400"/>
          </a:xfrm>
          <a:prstGeom prst="wedgeRectCallout">
            <a:avLst>
              <a:gd name="adj1" fmla="val 41366"/>
              <a:gd name="adj2" fmla="val 115065"/>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r>
              <a:rPr lang="en-US" altLang="x-none" sz="2500">
                <a:solidFill>
                  <a:schemeClr val="bg1"/>
                </a:solidFill>
                <a:latin typeface="Arial" charset="0"/>
              </a:rPr>
              <a:t>War has been declared in Europe, and we will be </a:t>
            </a:r>
            <a:r>
              <a:rPr lang="en-US" altLang="x-none" sz="3000" b="1" u="sng">
                <a:solidFill>
                  <a:srgbClr val="FFFF00"/>
                </a:solidFill>
                <a:latin typeface="Arial" charset="0"/>
              </a:rPr>
              <a:t>NEUTRAL!</a:t>
            </a:r>
            <a:endParaRPr lang="en-US" altLang="x-none" sz="3000">
              <a:solidFill>
                <a:srgbClr val="FFFF00"/>
              </a:solidFill>
            </a:endParaRPr>
          </a:p>
        </p:txBody>
      </p:sp>
      <p:sp>
        <p:nvSpPr>
          <p:cNvPr id="11" name="Rectangle 7"/>
          <p:cNvSpPr txBox="1">
            <a:spLocks noChangeArrowheads="1"/>
          </p:cNvSpPr>
          <p:nvPr/>
        </p:nvSpPr>
        <p:spPr bwMode="auto">
          <a:xfrm>
            <a:off x="1576388" y="2895600"/>
            <a:ext cx="9144000" cy="3962400"/>
          </a:xfrm>
          <a:prstGeom prst="rect">
            <a:avLst/>
          </a:prstGeom>
          <a:ln/>
        </p:spPr>
        <p:style>
          <a:lnRef idx="2">
            <a:schemeClr val="dk1"/>
          </a:lnRef>
          <a:fillRef idx="1">
            <a:schemeClr val="lt1"/>
          </a:fillRef>
          <a:effectRef idx="0">
            <a:schemeClr val="dk1"/>
          </a:effectRef>
          <a:fontRef idx="minor">
            <a:schemeClr val="dk1"/>
          </a:fontRef>
        </p:style>
        <p:txBody>
          <a:bodyPr lIns="90488" tIns="44450" rIns="90488" bIns="44450"/>
          <a:lstStyle>
            <a:lvl1pPr marL="342900" indent="-342900" algn="l" rtl="0" eaLnBrk="0" fontAlgn="base" hangingPunct="0">
              <a:spcBef>
                <a:spcPct val="20000"/>
              </a:spcBef>
              <a:spcAft>
                <a:spcPct val="0"/>
              </a:spcAft>
              <a:buClr>
                <a:schemeClr val="accent1"/>
              </a:buClr>
              <a:buFont typeface="Times New Roman"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lnSpc>
                <a:spcPct val="95000"/>
              </a:lnSpc>
              <a:spcBef>
                <a:spcPct val="10000"/>
              </a:spcBef>
              <a:defRPr/>
            </a:pPr>
            <a:r>
              <a:rPr lang="en-US" altLang="x-none" kern="0" dirty="0">
                <a:latin typeface="Arial" charset="0"/>
              </a:rPr>
              <a:t> But WHY Mr. Wilson?</a:t>
            </a:r>
          </a:p>
          <a:p>
            <a:pPr marL="1200150" lvl="1" indent="-742950">
              <a:lnSpc>
                <a:spcPct val="95000"/>
              </a:lnSpc>
              <a:spcBef>
                <a:spcPct val="10000"/>
              </a:spcBef>
              <a:buFont typeface="+mj-lt"/>
              <a:buAutoNum type="arabicPeriod"/>
              <a:defRPr/>
            </a:pPr>
            <a:r>
              <a:rPr lang="en-US" altLang="x-none" sz="3000" kern="0" dirty="0">
                <a:solidFill>
                  <a:srgbClr val="FF0000"/>
                </a:solidFill>
                <a:latin typeface="Arial" charset="0"/>
              </a:rPr>
              <a:t>Tradition of non-involvement </a:t>
            </a:r>
          </a:p>
          <a:p>
            <a:pPr marL="1200150" lvl="1" indent="-742950">
              <a:lnSpc>
                <a:spcPct val="95000"/>
              </a:lnSpc>
              <a:spcBef>
                <a:spcPct val="10000"/>
              </a:spcBef>
              <a:buFont typeface="+mj-lt"/>
              <a:buAutoNum type="arabicPeriod"/>
              <a:defRPr/>
            </a:pPr>
            <a:r>
              <a:rPr lang="en-US" altLang="x-none" sz="3000" kern="0" dirty="0">
                <a:solidFill>
                  <a:srgbClr val="FF0000"/>
                </a:solidFill>
                <a:latin typeface="Arial" charset="0"/>
              </a:rPr>
              <a:t>Progressives &amp; women organized against war</a:t>
            </a:r>
          </a:p>
          <a:p>
            <a:pPr marL="1200150" lvl="1" indent="-742950">
              <a:lnSpc>
                <a:spcPct val="95000"/>
              </a:lnSpc>
              <a:spcBef>
                <a:spcPct val="10000"/>
              </a:spcBef>
              <a:buFont typeface="+mj-lt"/>
              <a:buAutoNum type="arabicPeriod"/>
              <a:defRPr/>
            </a:pPr>
            <a:r>
              <a:rPr lang="en-US" altLang="x-none" sz="3000" kern="0" dirty="0">
                <a:solidFill>
                  <a:srgbClr val="FF0000"/>
                </a:solidFill>
                <a:latin typeface="Arial" charset="0"/>
              </a:rPr>
              <a:t>America as a land of immigrants should not take sides in Europe</a:t>
            </a:r>
          </a:p>
          <a:p>
            <a:pPr>
              <a:lnSpc>
                <a:spcPct val="95000"/>
              </a:lnSpc>
              <a:spcBef>
                <a:spcPct val="10000"/>
              </a:spcBef>
              <a:defRPr/>
            </a:pPr>
            <a:r>
              <a:rPr lang="en-US" altLang="x-none" b="1" u="sng" kern="0" dirty="0">
                <a:solidFill>
                  <a:srgbClr val="FF0000"/>
                </a:solidFill>
                <a:latin typeface="Arial" charset="0"/>
              </a:rPr>
              <a:t>The majority of the U.S. supported the Allies but wanted to avoid war</a:t>
            </a:r>
          </a:p>
        </p:txBody>
      </p:sp>
    </p:spTree>
    <p:extLst>
      <p:ext uri="{BB962C8B-B14F-4D97-AF65-F5344CB8AC3E}">
        <p14:creationId xmlns:p14="http://schemas.microsoft.com/office/powerpoint/2010/main" val="240791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57201"/>
            <a:ext cx="9144001" cy="240065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5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 your HW</a:t>
            </a:r>
            <a:r>
              <a:rPr 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What were </a:t>
            </a:r>
            <a:r>
              <a:rPr lang="en-US" sz="5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FOUR</a:t>
            </a:r>
            <a:r>
              <a:rPr 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major reasons for the US entering WWI? </a:t>
            </a:r>
          </a:p>
        </p:txBody>
      </p:sp>
      <p:sp>
        <p:nvSpPr>
          <p:cNvPr id="3" name="Rectangle 2"/>
          <p:cNvSpPr/>
          <p:nvPr/>
        </p:nvSpPr>
        <p:spPr>
          <a:xfrm>
            <a:off x="1524000" y="2967336"/>
            <a:ext cx="9144001" cy="4001095"/>
          </a:xfrm>
          <a:prstGeom prst="rect">
            <a:avLst/>
          </a:prstGeom>
          <a:noFill/>
        </p:spPr>
        <p:txBody>
          <a:bodyPr>
            <a:spAutoFit/>
          </a:bodyPr>
          <a:lstStyle/>
          <a:p>
            <a:pPr marL="914400" indent="-914400">
              <a:buFont typeface="+mj-lt"/>
              <a:buAutoNum type="arabicPeriod"/>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United States trade alliances with the Allied Powers</a:t>
            </a:r>
          </a:p>
          <a:p>
            <a:pPr marL="914400" indent="-914400">
              <a:buFont typeface="+mj-lt"/>
              <a:buAutoNum type="arabicPeriod"/>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a:t>
            </a:r>
            <a:r>
              <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Lusitania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tragedy</a:t>
            </a:r>
            <a:endPar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914400" indent="-914400">
              <a:buFont typeface="+mj-lt"/>
              <a:buAutoNum type="arabicPeriod"/>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Zimmerman Telegram</a:t>
            </a:r>
          </a:p>
          <a:p>
            <a:pPr marL="914400" indent="-914400">
              <a:buFont typeface="+mj-lt"/>
              <a:buAutoNum type="arabicPeriod"/>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Woodrow Wilson’s war message</a:t>
            </a:r>
          </a:p>
          <a:p>
            <a:pPr marL="914400" indent="-914400" algn="ctr">
              <a:buFontTx/>
              <a:buAutoNum type="arabicPeriod"/>
              <a:defRPr/>
            </a:pP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43777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708" y="914400"/>
            <a:ext cx="9144000" cy="267765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England creates a </a:t>
            </a:r>
            <a:r>
              <a:rPr lang="en-US" sz="28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naval blockade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around Germany to cut off war supplies</a:t>
            </a:r>
            <a:r>
              <a:rPr lang="mr-IN"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endParaRPr>
          </a:p>
          <a:p>
            <a:pPr marL="457200" indent="-457200">
              <a:buFont typeface="Wingdings" charset="2"/>
              <a:buChar char="Ø"/>
              <a:defRPr/>
            </a:pPr>
            <a:r>
              <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charset="0"/>
                <a:ea typeface="Arial" charset="0"/>
                <a:cs typeface="Arial" charset="0"/>
              </a:rPr>
              <a:t>Woodrow Wilson: that gets in the way of our neutral trade!</a:t>
            </a:r>
          </a:p>
          <a:p>
            <a:pPr marL="457200" indent="-457200">
              <a:buFont typeface="Wingdings" charset="2"/>
              <a:buChar char="Ø"/>
              <a:defRPr/>
            </a:pPr>
            <a:r>
              <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charset="0"/>
                <a:ea typeface="Arial" charset="0"/>
                <a:cs typeface="Arial" charset="0"/>
              </a:rPr>
              <a:t>But it ended up not hurting the US that bad</a:t>
            </a:r>
            <a:r>
              <a:rPr lang="mr-IN"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charset="0"/>
                <a:ea typeface="Arial" charset="0"/>
                <a:cs typeface="Arial" charset="0"/>
              </a:rPr>
              <a:t>…</a:t>
            </a:r>
            <a:r>
              <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charset="0"/>
                <a:ea typeface="Arial" charset="0"/>
                <a:cs typeface="Arial" charset="0"/>
              </a:rPr>
              <a:t>WHY?</a:t>
            </a:r>
          </a:p>
        </p:txBody>
      </p:sp>
      <p:sp>
        <p:nvSpPr>
          <p:cNvPr id="3" name="Rounded Rectangle 2"/>
          <p:cNvSpPr>
            <a:spLocks noChangeArrowheads="1"/>
          </p:cNvSpPr>
          <p:nvPr/>
        </p:nvSpPr>
        <p:spPr bwMode="auto">
          <a:xfrm>
            <a:off x="2133600" y="3592514"/>
            <a:ext cx="7924800" cy="3265487"/>
          </a:xfrm>
          <a:prstGeom prst="roundRect">
            <a:avLst>
              <a:gd name="adj" fmla="val 10000"/>
            </a:avLst>
          </a:prstGeom>
          <a:blipFill dpi="0" rotWithShape="0">
            <a:blip r:embed="rId2"/>
            <a:srcRect/>
            <a:stretch>
              <a:fillRect/>
            </a:stretch>
          </a:blip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endParaRPr lang="x-none" altLang="x-none"/>
          </a:p>
        </p:txBody>
      </p:sp>
      <p:sp>
        <p:nvSpPr>
          <p:cNvPr id="4" name="Rectangle 3"/>
          <p:cNvSpPr/>
          <p:nvPr/>
        </p:nvSpPr>
        <p:spPr>
          <a:xfrm>
            <a:off x="3188922" y="41620"/>
            <a:ext cx="5941114" cy="61555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SOURCE C: United States Trade?</a:t>
            </a:r>
            <a:endPar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47847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0" y="0"/>
            <a:ext cx="9144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lnSpc>
                <a:spcPct val="80000"/>
              </a:lnSpc>
              <a:spcBef>
                <a:spcPct val="50000"/>
              </a:spcBef>
              <a:defRPr/>
            </a:pPr>
            <a:r>
              <a:rPr lang="en-US" altLang="x-none" sz="4000">
                <a:latin typeface="Arial" charset="0"/>
              </a:rPr>
              <a:t>Germany used u-boats to create a naval blockade of England</a:t>
            </a:r>
          </a:p>
        </p:txBody>
      </p:sp>
      <p:pic>
        <p:nvPicPr>
          <p:cNvPr id="21506" name="Picture 3" descr="Uboats used by Germany"/>
          <p:cNvPicPr>
            <a:picLocks noChangeAspect="1" noChangeArrowheads="1"/>
          </p:cNvPicPr>
          <p:nvPr/>
        </p:nvPicPr>
        <p:blipFill>
          <a:blip r:embed="rId2">
            <a:extLst>
              <a:ext uri="{28A0092B-C50C-407E-A947-70E740481C1C}">
                <a14:useLocalDpi xmlns:a14="http://schemas.microsoft.com/office/drawing/2010/main" val="0"/>
              </a:ext>
            </a:extLst>
          </a:blip>
          <a:srcRect r="19958"/>
          <a:stretch>
            <a:fillRect/>
          </a:stretch>
        </p:blipFill>
        <p:spPr bwMode="auto">
          <a:xfrm>
            <a:off x="1524001" y="1066800"/>
            <a:ext cx="9148763" cy="579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252" name="Picture 4" descr="Unrestricted Submarine Warfare"/>
          <p:cNvPicPr>
            <a:picLocks noChangeAspect="1" noChangeArrowheads="1"/>
          </p:cNvPicPr>
          <p:nvPr/>
        </p:nvPicPr>
        <p:blipFill>
          <a:blip r:embed="rId3">
            <a:extLst>
              <a:ext uri="{28A0092B-C50C-407E-A947-70E740481C1C}">
                <a14:useLocalDpi xmlns:a14="http://schemas.microsoft.com/office/drawing/2010/main" val="0"/>
              </a:ext>
            </a:extLst>
          </a:blip>
          <a:srcRect l="2208" t="2438" r="15256" b="4878"/>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886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9252"/>
                                        </p:tgtEl>
                                        <p:attrNameLst>
                                          <p:attrName>style.visibility</p:attrName>
                                        </p:attrNameLst>
                                      </p:cBhvr>
                                      <p:to>
                                        <p:strVal val="visible"/>
                                      </p:to>
                                    </p:set>
                                    <p:anim calcmode="lin" valueType="num">
                                      <p:cBhvr>
                                        <p:cTn id="7" dur="500" fill="hold"/>
                                        <p:tgtEl>
                                          <p:spTgt spid="309252"/>
                                        </p:tgtEl>
                                        <p:attrNameLst>
                                          <p:attrName>ppt_w</p:attrName>
                                        </p:attrNameLst>
                                      </p:cBhvr>
                                      <p:tavLst>
                                        <p:tav tm="0">
                                          <p:val>
                                            <p:fltVal val="0"/>
                                          </p:val>
                                        </p:tav>
                                        <p:tav tm="100000">
                                          <p:val>
                                            <p:strVal val="#ppt_w"/>
                                          </p:val>
                                        </p:tav>
                                      </p:tavLst>
                                    </p:anim>
                                    <p:anim calcmode="lin" valueType="num">
                                      <p:cBhvr>
                                        <p:cTn id="8" dur="500" fill="hold"/>
                                        <p:tgtEl>
                                          <p:spTgt spid="309252"/>
                                        </p:tgtEl>
                                        <p:attrNameLst>
                                          <p:attrName>ppt_h</p:attrName>
                                        </p:attrNameLst>
                                      </p:cBhvr>
                                      <p:tavLst>
                                        <p:tav tm="0">
                                          <p:val>
                                            <p:fltVal val="0"/>
                                          </p:val>
                                        </p:tav>
                                        <p:tav tm="100000">
                                          <p:val>
                                            <p:strVal val="#ppt_h"/>
                                          </p:val>
                                        </p:tav>
                                      </p:tavLst>
                                    </p:anim>
                                    <p:animEffect transition="in" filter="fade">
                                      <p:cBhvr>
                                        <p:cTn id="9" dur="500"/>
                                        <p:tgtEl>
                                          <p:spTgt spid="30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teachpeace.com/teachpeacemoment9_file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826" y="838201"/>
            <a:ext cx="50784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76400" y="838200"/>
            <a:ext cx="3657600" cy="1938992"/>
          </a:xfrm>
          <a:prstGeom prst="rect">
            <a:avLst/>
          </a:prstGeom>
        </p:spPr>
        <p:txBody>
          <a:bodyPr>
            <a:spAutoFit/>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r>
              <a:rPr lang="en-US" altLang="x-none" sz="2400"/>
              <a:t>May 7,1915: a </a:t>
            </a:r>
            <a:r>
              <a:rPr lang="en-US" altLang="x-none" sz="2400" b="1" u="sng"/>
              <a:t>German U-boat sank the British liner </a:t>
            </a:r>
            <a:r>
              <a:rPr lang="en-US" altLang="x-none" sz="2400" b="1" i="1" u="sng"/>
              <a:t>Lusitania</a:t>
            </a:r>
            <a:endParaRPr lang="en-US" altLang="x-none" sz="2400" i="1"/>
          </a:p>
          <a:p>
            <a:pPr>
              <a:buFont typeface="Wingdings" charset="2"/>
              <a:buChar char="Ø"/>
            </a:pPr>
            <a:r>
              <a:rPr lang="en-US" altLang="x-none" sz="2400"/>
              <a:t>Killed 1,198 people (</a:t>
            </a:r>
            <a:r>
              <a:rPr lang="en-US" altLang="x-none" sz="2400" b="1" u="sng"/>
              <a:t>including 128 Americans</a:t>
            </a:r>
            <a:r>
              <a:rPr lang="en-US" altLang="x-none" sz="2400"/>
              <a:t>)</a:t>
            </a:r>
          </a:p>
        </p:txBody>
      </p:sp>
      <p:sp>
        <p:nvSpPr>
          <p:cNvPr id="4" name="Rectangle 3"/>
          <p:cNvSpPr/>
          <p:nvPr/>
        </p:nvSpPr>
        <p:spPr>
          <a:xfrm>
            <a:off x="2025008" y="41620"/>
            <a:ext cx="8268930" cy="61555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SOURCE A: </a:t>
            </a: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3"/>
              </a:rPr>
              <a:t>What happened to the </a:t>
            </a:r>
            <a:r>
              <a:rPr lang="en-US" sz="34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3"/>
              </a:rPr>
              <a:t>Lusitania?</a:t>
            </a:r>
            <a:endPar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33800"/>
            <a:ext cx="514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6696076" y="4070351"/>
            <a:ext cx="3819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r>
              <a:rPr kumimoji="0" lang="en-US" altLang="x-none" sz="2200">
                <a:latin typeface="Arial" charset="0"/>
                <a:ea typeface="ＭＳ Ｐゴシック" charset="-128"/>
              </a:rPr>
              <a:t>Even though the ship was </a:t>
            </a:r>
            <a:r>
              <a:rPr kumimoji="0" lang="en-US" altLang="x-none" sz="2200" b="1">
                <a:latin typeface="Arial" charset="0"/>
                <a:ea typeface="ＭＳ Ｐゴシック" charset="-128"/>
              </a:rPr>
              <a:t>mostly carrying weapons</a:t>
            </a:r>
            <a:r>
              <a:rPr kumimoji="0" lang="en-US" altLang="x-none" sz="2200">
                <a:latin typeface="Arial" charset="0"/>
                <a:ea typeface="ＭＳ Ｐゴシック" charset="-128"/>
              </a:rPr>
              <a:t>, many denounced Germany’s actions as </a:t>
            </a:r>
            <a:r>
              <a:rPr kumimoji="0" lang="en-US" altLang="x-none" sz="2200" b="1">
                <a:latin typeface="Arial" charset="0"/>
                <a:ea typeface="ＭＳ Ｐゴシック" charset="-128"/>
              </a:rPr>
              <a:t>MURDER</a:t>
            </a:r>
            <a:r>
              <a:rPr kumimoji="0" lang="en-US" altLang="x-none" sz="2200" i="1">
                <a:latin typeface="Arial" charset="0"/>
                <a:ea typeface="ＭＳ Ｐゴシック" charset="-128"/>
              </a:rPr>
              <a:t>!</a:t>
            </a:r>
          </a:p>
          <a:p>
            <a:pPr>
              <a:spcBef>
                <a:spcPct val="0"/>
              </a:spcBef>
              <a:buClrTx/>
              <a:buFontTx/>
              <a:buNone/>
            </a:pPr>
            <a:r>
              <a:rPr kumimoji="0" lang="en-US" altLang="x-none" sz="2200" i="1">
                <a:latin typeface="Arial" charset="0"/>
                <a:ea typeface="ＭＳ Ｐゴシック" charset="-128"/>
              </a:rPr>
              <a:t>&gt; </a:t>
            </a:r>
            <a:r>
              <a:rPr kumimoji="0" lang="en-US" altLang="x-none" sz="2400">
                <a:latin typeface="Arial" charset="0"/>
                <a:ea typeface="ＭＳ Ｐゴシック" charset="-128"/>
              </a:rPr>
              <a:t>American public was outraged! (just like with the U.S.S. Maine)</a:t>
            </a:r>
          </a:p>
          <a:p>
            <a:pPr>
              <a:spcBef>
                <a:spcPct val="0"/>
              </a:spcBef>
              <a:buClrTx/>
              <a:buFontTx/>
              <a:buNone/>
            </a:pPr>
            <a:endParaRPr kumimoji="0" lang="en-US" altLang="x-none" sz="2200" i="1">
              <a:latin typeface="Arial" charset="0"/>
              <a:ea typeface="ＭＳ Ｐゴシック" charset="-128"/>
            </a:endParaRPr>
          </a:p>
        </p:txBody>
      </p:sp>
      <p:pic>
        <p:nvPicPr>
          <p:cNvPr id="7" name="Content Placeholder 3" descr="94747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5164" y="657226"/>
            <a:ext cx="6192837"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320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6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rtlCol="0">
            <a:normAutofit fontScale="90000"/>
          </a:bodyPr>
          <a:lstStyle/>
          <a:p>
            <a:pPr>
              <a:defRPr/>
            </a:pPr>
            <a:r>
              <a:rPr lang="en-US" b="1" i="1" dirty="0" smtClean="0"/>
              <a:t>RESULT</a:t>
            </a:r>
            <a:r>
              <a:rPr lang="en-US" dirty="0" smtClean="0"/>
              <a:t> of the Sinking of the Lusitania</a:t>
            </a:r>
            <a:endParaRPr lang="en-US" dirty="0"/>
          </a:p>
        </p:txBody>
      </p:sp>
      <p:sp>
        <p:nvSpPr>
          <p:cNvPr id="3" name="Content Placeholder 2"/>
          <p:cNvSpPr>
            <a:spLocks noGrp="1"/>
          </p:cNvSpPr>
          <p:nvPr>
            <p:ph idx="1"/>
          </p:nvPr>
        </p:nvSpPr>
        <p:spPr>
          <a:xfrm>
            <a:off x="1524000" y="958850"/>
            <a:ext cx="8229600" cy="3124200"/>
          </a:xfrm>
        </p:spPr>
        <p:txBody>
          <a:bodyPr>
            <a:normAutofit lnSpcReduction="10000"/>
          </a:bodyPr>
          <a:lstStyle/>
          <a:p>
            <a:pPr eaLnBrk="1" hangingPunct="1"/>
            <a:r>
              <a:rPr lang="en-US" altLang="en-US" sz="3200">
                <a:ea typeface="MS PGothic" charset="-128"/>
                <a:cs typeface="MS PGothic" charset="-128"/>
              </a:rPr>
              <a:t>Germany (despite promises to stop) sunk </a:t>
            </a:r>
            <a:r>
              <a:rPr lang="en-US" altLang="en-US" sz="3200" b="1" i="1">
                <a:ea typeface="MS PGothic" charset="-128"/>
                <a:cs typeface="MS PGothic" charset="-128"/>
              </a:rPr>
              <a:t>another ship</a:t>
            </a:r>
            <a:r>
              <a:rPr lang="en-US" altLang="en-US" sz="3200">
                <a:ea typeface="MS PGothic" charset="-128"/>
                <a:cs typeface="MS PGothic" charset="-128"/>
              </a:rPr>
              <a:t> – </a:t>
            </a:r>
            <a:r>
              <a:rPr lang="en-US" altLang="en-US" sz="3200" b="1" i="1" u="sng">
                <a:ea typeface="MS PGothic" charset="-128"/>
                <a:cs typeface="MS PGothic" charset="-128"/>
              </a:rPr>
              <a:t>The Sussex</a:t>
            </a:r>
            <a:r>
              <a:rPr lang="en-US" altLang="en-US" sz="3200" b="1" u="sng">
                <a:ea typeface="MS PGothic" charset="-128"/>
                <a:cs typeface="MS PGothic" charset="-128"/>
              </a:rPr>
              <a:t> (killing 2 Americans)</a:t>
            </a:r>
          </a:p>
          <a:p>
            <a:pPr eaLnBrk="1" hangingPunct="1"/>
            <a:r>
              <a:rPr lang="en-US" altLang="en-US" sz="3200" dirty="0">
                <a:ea typeface="MS PGothic" charset="-128"/>
                <a:cs typeface="MS PGothic" charset="-128"/>
              </a:rPr>
              <a:t>President Wilson protested &amp; Germany issued the  </a:t>
            </a:r>
            <a:r>
              <a:rPr lang="en-US" altLang="en-US" sz="3200" b="1" u="sng" dirty="0">
                <a:ea typeface="MS PGothic" charset="-128"/>
                <a:cs typeface="MS PGothic" charset="-128"/>
              </a:rPr>
              <a:t>Sussex Pledge</a:t>
            </a:r>
            <a:r>
              <a:rPr lang="en-US" altLang="en-US" sz="3200" dirty="0">
                <a:ea typeface="MS PGothic" charset="-128"/>
                <a:cs typeface="MS PGothic" charset="-128"/>
              </a:rPr>
              <a:t> – not “to sink merchant or passenger ships without warning and without saving human lives” </a:t>
            </a: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6800" y="4083051"/>
            <a:ext cx="37592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33600" y="4602163"/>
            <a:ext cx="7620000" cy="20621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altLang="en-US" sz="3200" b="1" dirty="0">
                <a:solidFill>
                  <a:srgbClr val="FF0000"/>
                </a:solidFill>
                <a:ea typeface="MS PGothic" charset="-128"/>
              </a:rPr>
              <a:t>Did Germany listen?</a:t>
            </a:r>
          </a:p>
          <a:p>
            <a:pPr marL="457200" indent="-457200">
              <a:buFont typeface="Wingdings" charset="2"/>
              <a:buChar char="Ø"/>
              <a:defRPr/>
            </a:pPr>
            <a:r>
              <a:rPr lang="en-US" altLang="en-US" sz="3200" b="1" dirty="0">
                <a:solidFill>
                  <a:srgbClr val="FF0000"/>
                </a:solidFill>
                <a:ea typeface="MS PGothic" charset="-128"/>
              </a:rPr>
              <a:t>The Sussex Pledge broken: February 1, 1917 Germany </a:t>
            </a:r>
            <a:r>
              <a:rPr lang="en-US" altLang="en-US" sz="3200" b="1" dirty="0">
                <a:solidFill>
                  <a:srgbClr val="FF0000"/>
                </a:solidFill>
                <a:ea typeface="MS PGothic" charset="-128"/>
              </a:rPr>
              <a:t>CONTINUED unrestricted submarine </a:t>
            </a:r>
            <a:r>
              <a:rPr lang="en-US" altLang="en-US" sz="3200" b="1" dirty="0">
                <a:solidFill>
                  <a:srgbClr val="FF0000"/>
                </a:solidFill>
                <a:ea typeface="MS PGothic" charset="-128"/>
              </a:rPr>
              <a:t>warfare</a:t>
            </a:r>
          </a:p>
        </p:txBody>
      </p:sp>
    </p:spTree>
    <p:extLst>
      <p:ext uri="{BB962C8B-B14F-4D97-AF65-F5344CB8AC3E}">
        <p14:creationId xmlns:p14="http://schemas.microsoft.com/office/powerpoint/2010/main" val="347820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741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7412" name="Rectangle 4"/>
          <p:cNvSpPr>
            <a:spLocks noChangeArrowheads="1"/>
          </p:cNvSpPr>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7413" name="Rectangle 5"/>
          <p:cNvSpPr>
            <a:spLocks noChangeArrowheads="1"/>
          </p:cNvSpPr>
          <p:nvPr/>
        </p:nvSpPr>
        <p:spPr bwMode="auto">
          <a:xfrm>
            <a:off x="4648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24581" name="Rectangle 6"/>
          <p:cNvSpPr>
            <a:spLocks noGrp="1" noChangeArrowheads="1"/>
          </p:cNvSpPr>
          <p:nvPr>
            <p:ph type="title"/>
          </p:nvPr>
        </p:nvSpPr>
        <p:spPr>
          <a:xfrm>
            <a:off x="1524000" y="0"/>
            <a:ext cx="9144000" cy="1219200"/>
          </a:xfrm>
          <a:solidFill>
            <a:schemeClr val="bg1"/>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pPr>
              <a:lnSpc>
                <a:spcPct val="80000"/>
              </a:lnSpc>
            </a:pPr>
            <a:r>
              <a:rPr lang="en-US" altLang="x-none">
                <a:solidFill>
                  <a:schemeClr val="tx1"/>
                </a:solidFill>
              </a:rPr>
              <a:t>U.S. Losses to German Submarines, 1916-1918</a:t>
            </a:r>
          </a:p>
        </p:txBody>
      </p:sp>
      <p:pic>
        <p:nvPicPr>
          <p:cNvPr id="24582" name="Picture 8" descr="DIVI509"/>
          <p:cNvPicPr>
            <a:picLocks noChangeAspect="1" noChangeArrowheads="1"/>
          </p:cNvPicPr>
          <p:nvPr/>
        </p:nvPicPr>
        <p:blipFill>
          <a:blip r:embed="rId3">
            <a:extLst>
              <a:ext uri="{28A0092B-C50C-407E-A947-70E740481C1C}">
                <a14:useLocalDpi xmlns:a14="http://schemas.microsoft.com/office/drawing/2010/main" val="0"/>
              </a:ext>
            </a:extLst>
          </a:blip>
          <a:srcRect l="-2136" r="16667"/>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52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536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5364" name="Rectangle 4"/>
          <p:cNvSpPr>
            <a:spLocks noChangeArrowheads="1"/>
          </p:cNvSpPr>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5365" name="Rectangle 5"/>
          <p:cNvSpPr>
            <a:spLocks noChangeArrowheads="1"/>
          </p:cNvSpPr>
          <p:nvPr/>
        </p:nvSpPr>
        <p:spPr bwMode="auto">
          <a:xfrm>
            <a:off x="4648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26629" name="Rectangle 6"/>
          <p:cNvSpPr>
            <a:spLocks noGrp="1" noChangeArrowheads="1"/>
          </p:cNvSpPr>
          <p:nvPr>
            <p:ph type="title"/>
          </p:nvPr>
        </p:nvSpPr>
        <p:spPr>
          <a:xfrm>
            <a:off x="2667000" y="0"/>
            <a:ext cx="7772400" cy="99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a:t>Election of 1916</a:t>
            </a:r>
          </a:p>
        </p:txBody>
      </p:sp>
      <p:sp>
        <p:nvSpPr>
          <p:cNvPr id="23558" name="Rectangle 7"/>
          <p:cNvSpPr>
            <a:spLocks noGrp="1" noChangeArrowheads="1"/>
          </p:cNvSpPr>
          <p:nvPr>
            <p:ph type="body" idx="1"/>
          </p:nvPr>
        </p:nvSpPr>
        <p:spPr>
          <a:xfrm>
            <a:off x="1524000" y="914400"/>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0000"/>
              </a:lnSpc>
            </a:pPr>
            <a:r>
              <a:rPr lang="en-US" altLang="x-none">
                <a:latin typeface="Arial" charset="0"/>
              </a:rPr>
              <a:t>Wilson:</a:t>
            </a:r>
          </a:p>
          <a:p>
            <a:pPr marL="1200150" lvl="1" indent="-742950">
              <a:buFont typeface="Times New Roman" charset="0"/>
              <a:buAutoNum type="arabicPeriod"/>
            </a:pPr>
            <a:r>
              <a:rPr lang="en-US" altLang="x-none">
                <a:latin typeface="Arial" charset="0"/>
              </a:rPr>
              <a:t>Appealed to </a:t>
            </a:r>
            <a:r>
              <a:rPr lang="en-US" altLang="x-none" b="1" i="1">
                <a:solidFill>
                  <a:srgbClr val="FF0000"/>
                </a:solidFill>
                <a:latin typeface="Arial" charset="0"/>
              </a:rPr>
              <a:t>progressives &amp; anti-war voters</a:t>
            </a:r>
            <a:r>
              <a:rPr lang="en-US" altLang="x-none">
                <a:latin typeface="Arial" charset="0"/>
              </a:rPr>
              <a:t> with the slogan “</a:t>
            </a:r>
            <a:r>
              <a:rPr lang="en-US" altLang="x-none" b="1" i="1">
                <a:solidFill>
                  <a:srgbClr val="FF0000"/>
                </a:solidFill>
                <a:latin typeface="Arial" charset="0"/>
              </a:rPr>
              <a:t>He kept us out of war</a:t>
            </a:r>
            <a:r>
              <a:rPr lang="en-US" altLang="x-none">
                <a:latin typeface="Arial" charset="0"/>
              </a:rPr>
              <a:t>”</a:t>
            </a:r>
          </a:p>
          <a:p>
            <a:pPr marL="1200150" lvl="1" indent="-742950">
              <a:buFont typeface="Times New Roman" charset="0"/>
              <a:buAutoNum type="arabicPeriod"/>
            </a:pPr>
            <a:r>
              <a:rPr lang="en-US" altLang="x-none" b="1" i="1">
                <a:solidFill>
                  <a:srgbClr val="FF0000"/>
                </a:solidFill>
                <a:latin typeface="Arial" charset="0"/>
              </a:rPr>
              <a:t>Argued for “preparedness”</a:t>
            </a:r>
            <a:r>
              <a:rPr lang="en-US" altLang="x-none">
                <a:latin typeface="Arial" charset="0"/>
              </a:rPr>
              <a:t> in case the U.S. joins the war</a:t>
            </a:r>
          </a:p>
          <a:p>
            <a:pPr>
              <a:lnSpc>
                <a:spcPct val="90000"/>
              </a:lnSpc>
            </a:pPr>
            <a:r>
              <a:rPr lang="en-US" altLang="x-none">
                <a:latin typeface="Arial" charset="0"/>
              </a:rPr>
              <a:t> Wilson won by campaigning 2 goals: </a:t>
            </a:r>
            <a:r>
              <a:rPr lang="en-US" altLang="x-none" b="1" u="sng">
                <a:solidFill>
                  <a:srgbClr val="FF0000"/>
                </a:solidFill>
                <a:latin typeface="Arial" charset="0"/>
              </a:rPr>
              <a:t>freedom of the seas &amp; neutrality</a:t>
            </a:r>
            <a:r>
              <a:rPr lang="en-US" altLang="x-none">
                <a:latin typeface="Arial" charset="0"/>
              </a:rPr>
              <a:t> </a:t>
            </a:r>
          </a:p>
        </p:txBody>
      </p:sp>
      <p:pic>
        <p:nvPicPr>
          <p:cNvPr id="311308" name="Picture 12" descr="File:1916 Electoral Map.pn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5000"/>
          <a:stretch>
            <a:fillRect/>
          </a:stretch>
        </p:blipFill>
        <p:spPr bwMode="auto">
          <a:xfrm>
            <a:off x="1562100" y="1684338"/>
            <a:ext cx="9144000" cy="5173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6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dissolve">
                                      <p:cBhvr>
                                        <p:cTn id="7" dur="500"/>
                                        <p:tgtEl>
                                          <p:spTgt spid="2355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58">
                                            <p:txEl>
                                              <p:pRg st="1" end="1"/>
                                            </p:txEl>
                                          </p:spTgt>
                                        </p:tgtEl>
                                        <p:attrNameLst>
                                          <p:attrName>style.visibility</p:attrName>
                                        </p:attrNameLst>
                                      </p:cBhvr>
                                      <p:to>
                                        <p:strVal val="visible"/>
                                      </p:to>
                                    </p:set>
                                    <p:animEffect transition="in" filter="dissolve">
                                      <p:cBhvr>
                                        <p:cTn id="10" dur="500"/>
                                        <p:tgtEl>
                                          <p:spTgt spid="2355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3558">
                                            <p:txEl>
                                              <p:pRg st="2" end="2"/>
                                            </p:txEl>
                                          </p:spTgt>
                                        </p:tgtEl>
                                        <p:attrNameLst>
                                          <p:attrName>style.visibility</p:attrName>
                                        </p:attrNameLst>
                                      </p:cBhvr>
                                      <p:to>
                                        <p:strVal val="visible"/>
                                      </p:to>
                                    </p:set>
                                    <p:animEffect transition="in" filter="dissolve">
                                      <p:cBhvr>
                                        <p:cTn id="13" dur="500"/>
                                        <p:tgtEl>
                                          <p:spTgt spid="2355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3558">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11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724" y="41619"/>
            <a:ext cx="9091276" cy="55399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SOURCE D: </a:t>
            </a:r>
            <a:r>
              <a:rPr lang="en-US" sz="3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did </a:t>
            </a: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a:t>
            </a:r>
            <a:r>
              <a:rPr lang="en-US" sz="3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Zimmerman Telegram say?</a:t>
            </a:r>
            <a:endPar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8675" name="Rectangle 3"/>
          <p:cNvSpPr>
            <a:spLocks noChangeArrowheads="1"/>
          </p:cNvSpPr>
          <p:nvPr/>
        </p:nvSpPr>
        <p:spPr bwMode="auto">
          <a:xfrm>
            <a:off x="1576388" y="914400"/>
            <a:ext cx="9067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r>
              <a:rPr kumimoji="0" lang="en-US" altLang="x-none" sz="2400">
                <a:ea typeface="Times New Roman" charset="0"/>
                <a:cs typeface="Times New Roman" charset="0"/>
              </a:rPr>
              <a:t>”On the first of February we intend to begin unrestricted submarine warfare. </a:t>
            </a:r>
            <a:r>
              <a:rPr kumimoji="0" lang="en-US" altLang="x-none" sz="2400" dirty="0">
                <a:ea typeface="Times New Roman" charset="0"/>
                <a:cs typeface="Times New Roman" charset="0"/>
              </a:rPr>
              <a:t>In spite of this, it is our intention to keep the United States of America neutral.</a:t>
            </a:r>
          </a:p>
          <a:p>
            <a:pPr>
              <a:spcBef>
                <a:spcPct val="0"/>
              </a:spcBef>
              <a:buClrTx/>
              <a:buFontTx/>
              <a:buNone/>
            </a:pPr>
            <a:endParaRPr kumimoji="0" lang="en-US" altLang="x-none" sz="2400" dirty="0">
              <a:ea typeface="Times New Roman" charset="0"/>
              <a:cs typeface="Times New Roman" charset="0"/>
            </a:endParaRPr>
          </a:p>
          <a:p>
            <a:pPr>
              <a:spcBef>
                <a:spcPct val="0"/>
              </a:spcBef>
              <a:buClrTx/>
              <a:buFontTx/>
              <a:buNone/>
            </a:pPr>
            <a:endParaRPr kumimoji="0" lang="en-US" altLang="x-none" sz="2400" dirty="0">
              <a:ea typeface="Times New Roman" charset="0"/>
              <a:cs typeface="Times New Roman" charset="0"/>
            </a:endParaRPr>
          </a:p>
          <a:p>
            <a:pPr>
              <a:spcBef>
                <a:spcPct val="0"/>
              </a:spcBef>
              <a:buClrTx/>
              <a:buFontTx/>
              <a:buNone/>
            </a:pPr>
            <a:endParaRPr kumimoji="0" lang="en-US" altLang="x-none" sz="2400" dirty="0">
              <a:ea typeface="Times New Roman" charset="0"/>
              <a:cs typeface="Times New Roman" charset="0"/>
            </a:endParaRPr>
          </a:p>
          <a:p>
            <a:pPr>
              <a:spcBef>
                <a:spcPct val="0"/>
              </a:spcBef>
              <a:buClrTx/>
              <a:buFontTx/>
              <a:buNone/>
            </a:pPr>
            <a:r>
              <a:rPr kumimoji="0" lang="en-US" altLang="x-none" sz="2400" dirty="0">
                <a:ea typeface="Times New Roman" charset="0"/>
                <a:cs typeface="Times New Roman" charset="0"/>
              </a:rPr>
              <a:t>If this attempt is not successful, we propose an alliance on the following basis with Mexico: That we shall make war together and together make peace. We shall give general financial support, and it is understood that Mexico is to reconquer the lost territory in New Mexico, Texas, and Arizona</a:t>
            </a:r>
            <a:r>
              <a:rPr kumimoji="0" lang="mr-IN" altLang="x-none" sz="2400" dirty="0">
                <a:ea typeface="Times New Roman" charset="0"/>
                <a:cs typeface="Times New Roman" charset="0"/>
              </a:rPr>
              <a:t>…</a:t>
            </a:r>
            <a:endParaRPr kumimoji="0" lang="en-US" altLang="x-none" sz="2400" dirty="0">
              <a:ea typeface="Times New Roman" charset="0"/>
              <a:cs typeface="Times New Roman" charset="0"/>
            </a:endParaRPr>
          </a:p>
        </p:txBody>
      </p:sp>
      <p:sp>
        <p:nvSpPr>
          <p:cNvPr id="4" name="Rectangle 3"/>
          <p:cNvSpPr/>
          <p:nvPr/>
        </p:nvSpPr>
        <p:spPr>
          <a:xfrm>
            <a:off x="3319811" y="2176284"/>
            <a:ext cx="5476179" cy="630942"/>
          </a:xfrm>
          <a:prstGeom prst="rect">
            <a:avLst/>
          </a:prstGeom>
          <a:noFill/>
        </p:spPr>
        <p:txBody>
          <a:bodyPr wrap="none">
            <a:spAutoFit/>
          </a:bodyPr>
          <a:lstStyle/>
          <a:p>
            <a:pPr algn="ctr">
              <a:defRPr/>
            </a:pPr>
            <a:r>
              <a:rPr lang="en-US" sz="35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rPr>
              <a:t>What is being said here?</a:t>
            </a:r>
          </a:p>
        </p:txBody>
      </p:sp>
      <p:sp>
        <p:nvSpPr>
          <p:cNvPr id="5" name="Rectangle 4"/>
          <p:cNvSpPr/>
          <p:nvPr/>
        </p:nvSpPr>
        <p:spPr>
          <a:xfrm>
            <a:off x="1575619" y="5015524"/>
            <a:ext cx="9067800" cy="1169551"/>
          </a:xfrm>
          <a:prstGeom prst="rect">
            <a:avLst/>
          </a:prstGeom>
          <a:noFill/>
        </p:spPr>
        <p:txBody>
          <a:bodyPr>
            <a:spAutoFit/>
          </a:bodyPr>
          <a:lstStyle/>
          <a:p>
            <a:pPr algn="ctr">
              <a:defRPr/>
            </a:pPr>
            <a:r>
              <a:rPr lang="en-US" sz="35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rPr>
              <a:t>If the US doesn’t remain neutral, what does Germany propose to Mexico?</a:t>
            </a:r>
          </a:p>
        </p:txBody>
      </p:sp>
    </p:spTree>
    <p:extLst>
      <p:ext uri="{BB962C8B-B14F-4D97-AF65-F5344CB8AC3E}">
        <p14:creationId xmlns:p14="http://schemas.microsoft.com/office/powerpoint/2010/main" val="677108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8800" y="0"/>
            <a:ext cx="8458200" cy="762000"/>
          </a:xfrm>
          <a:prstGeom prst="rect">
            <a:avLst/>
          </a:prstGeom>
        </p:spPr>
        <p:style>
          <a:lnRef idx="2">
            <a:schemeClr val="dk1"/>
          </a:lnRef>
          <a:fillRef idx="1">
            <a:schemeClr val="lt1"/>
          </a:fillRef>
          <a:effectRef idx="0">
            <a:schemeClr val="dk1"/>
          </a:effectRef>
          <a:fontRef idx="minor">
            <a:schemeClr val="dk1"/>
          </a:fontRef>
        </p:style>
        <p:txBody>
          <a:bodyPr/>
          <a:lstStyle>
            <a:lvl1pPr algn="ctr" rtl="0" eaLnBrk="0" fontAlgn="base" hangingPunct="0">
              <a:spcBef>
                <a:spcPct val="0"/>
              </a:spcBef>
              <a:spcAft>
                <a:spcPct val="0"/>
              </a:spcAft>
              <a:defRPr kumimoji="1" sz="44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eaLnBrk="0" fontAlgn="base" hangingPunct="0">
              <a:spcBef>
                <a:spcPct val="0"/>
              </a:spcBef>
              <a:spcAft>
                <a:spcPct val="0"/>
              </a:spcAft>
              <a:defRPr kumimoji="1" sz="4400">
                <a:solidFill>
                  <a:schemeClr val="dk1"/>
                </a:solidFill>
                <a:latin typeface="+mn-lt"/>
                <a:ea typeface="+mn-ea"/>
                <a:cs typeface="+mn-cs"/>
              </a:defRPr>
            </a:lvl6pPr>
            <a:lvl7pPr marL="914400" algn="ctr" rtl="0" eaLnBrk="0" fontAlgn="base" hangingPunct="0">
              <a:spcBef>
                <a:spcPct val="0"/>
              </a:spcBef>
              <a:spcAft>
                <a:spcPct val="0"/>
              </a:spcAft>
              <a:defRPr kumimoji="1" sz="4400">
                <a:solidFill>
                  <a:schemeClr val="dk1"/>
                </a:solidFill>
                <a:latin typeface="+mn-lt"/>
                <a:ea typeface="+mn-ea"/>
                <a:cs typeface="+mn-cs"/>
              </a:defRPr>
            </a:lvl7pPr>
            <a:lvl8pPr marL="1371600" algn="ctr" rtl="0" eaLnBrk="0" fontAlgn="base" hangingPunct="0">
              <a:spcBef>
                <a:spcPct val="0"/>
              </a:spcBef>
              <a:spcAft>
                <a:spcPct val="0"/>
              </a:spcAft>
              <a:defRPr kumimoji="1" sz="4400">
                <a:solidFill>
                  <a:schemeClr val="dk1"/>
                </a:solidFill>
                <a:latin typeface="+mn-lt"/>
                <a:ea typeface="+mn-ea"/>
                <a:cs typeface="+mn-cs"/>
              </a:defRPr>
            </a:lvl8pPr>
            <a:lvl9pPr marL="1828800" algn="ctr" rtl="0" eaLnBrk="0" fontAlgn="base" hangingPunct="0">
              <a:spcBef>
                <a:spcPct val="0"/>
              </a:spcBef>
              <a:spcAft>
                <a:spcPct val="0"/>
              </a:spcAft>
              <a:defRPr kumimoji="1" sz="4400">
                <a:solidFill>
                  <a:schemeClr val="dk1"/>
                </a:solidFill>
                <a:latin typeface="+mn-lt"/>
                <a:ea typeface="+mn-ea"/>
                <a:cs typeface="+mn-cs"/>
              </a:defRPr>
            </a:lvl9pPr>
          </a:lstStyle>
          <a:p>
            <a:pPr>
              <a:defRPr/>
            </a:pPr>
            <a:r>
              <a:rPr lang="en-US" sz="4000" b="1" dirty="0">
                <a:solidFill>
                  <a:srgbClr val="34352E"/>
                </a:solidFill>
              </a:rPr>
              <a:t>Analyzing the </a:t>
            </a:r>
            <a:r>
              <a:rPr lang="en-US" sz="4000" b="1" i="1" dirty="0">
                <a:solidFill>
                  <a:srgbClr val="34352E"/>
                </a:solidFill>
              </a:rPr>
              <a:t>Zimmerman Telegram</a:t>
            </a:r>
          </a:p>
        </p:txBody>
      </p:sp>
      <p:sp>
        <p:nvSpPr>
          <p:cNvPr id="29699" name="Rectangle 3"/>
          <p:cNvSpPr>
            <a:spLocks noChangeArrowheads="1"/>
          </p:cNvSpPr>
          <p:nvPr/>
        </p:nvSpPr>
        <p:spPr bwMode="auto">
          <a:xfrm>
            <a:off x="1576388" y="914401"/>
            <a:ext cx="9067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r>
              <a:rPr kumimoji="0" lang="en-US" altLang="x-none" sz="2800">
                <a:solidFill>
                  <a:schemeClr val="bg1"/>
                </a:solidFill>
                <a:ea typeface="Times New Roman" charset="0"/>
                <a:cs typeface="Times New Roman" charset="0"/>
              </a:rPr>
              <a:t>“You are instructed to inform the President of the above in the greatest confidence as soon as it is certain there will be an outbreak of war with the United States. Please call to the attention of the President of Mexico, that submarine warfare now promises to force England to make peace in a few months.”</a:t>
            </a:r>
          </a:p>
          <a:p>
            <a:pPr>
              <a:spcBef>
                <a:spcPct val="0"/>
              </a:spcBef>
              <a:buClrTx/>
              <a:buFontTx/>
              <a:buNone/>
            </a:pPr>
            <a:r>
              <a:rPr kumimoji="0" lang="en-US" altLang="x-none" sz="2800">
                <a:solidFill>
                  <a:schemeClr val="bg1"/>
                </a:solidFill>
                <a:ea typeface="Times New Roman" charset="0"/>
                <a:cs typeface="Times New Roman" charset="0"/>
              </a:rPr>
              <a:t>					Signed, ZIMMERMANN.</a:t>
            </a:r>
          </a:p>
        </p:txBody>
      </p:sp>
      <p:sp>
        <p:nvSpPr>
          <p:cNvPr id="5" name="Rectangle 4"/>
          <p:cNvSpPr/>
          <p:nvPr/>
        </p:nvSpPr>
        <p:spPr>
          <a:xfrm>
            <a:off x="1548582" y="4495801"/>
            <a:ext cx="9119419" cy="2246769"/>
          </a:xfrm>
          <a:prstGeom prst="rect">
            <a:avLst/>
          </a:prstGeom>
          <a:noFill/>
        </p:spPr>
        <p:txBody>
          <a:bodyPr>
            <a:spAutoFit/>
          </a:bodyPr>
          <a:lstStyle/>
          <a:p>
            <a:pPr marL="514350" indent="-514350">
              <a:buFont typeface="+mj-lt"/>
              <a:buAutoNum type="arabicPeriod"/>
              <a:defRPr/>
            </a:pPr>
            <a:r>
              <a:rPr lang="en-US" sz="35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rPr>
              <a:t>What was the rationale behind this telegram? (think “Moral Diplomacy”)</a:t>
            </a:r>
          </a:p>
          <a:p>
            <a:pPr marL="514350" indent="-514350">
              <a:buFont typeface="+mj-lt"/>
              <a:buAutoNum type="arabicPeriod"/>
              <a:defRPr/>
            </a:pPr>
            <a:r>
              <a:rPr lang="en-US" sz="35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rPr>
              <a:t>Why </a:t>
            </a:r>
            <a:r>
              <a:rPr lang="en-US" sz="35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rPr>
              <a:t>do you think this document cause anti-German feelings in the US?</a:t>
            </a:r>
          </a:p>
        </p:txBody>
      </p:sp>
      <p:sp>
        <p:nvSpPr>
          <p:cNvPr id="6" name="Text Box 5"/>
          <p:cNvSpPr txBox="1">
            <a:spLocks noChangeArrowheads="1"/>
          </p:cNvSpPr>
          <p:nvPr/>
        </p:nvSpPr>
        <p:spPr bwMode="auto">
          <a:xfrm>
            <a:off x="1803400" y="2370139"/>
            <a:ext cx="8610600" cy="188912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a:lnSpc>
                <a:spcPct val="80000"/>
              </a:lnSpc>
              <a:spcBef>
                <a:spcPct val="50000"/>
              </a:spcBef>
              <a:defRPr/>
            </a:pPr>
            <a:r>
              <a:rPr lang="en-US" altLang="x-none" sz="3600" b="1" i="1" u="sng" dirty="0"/>
              <a:t>Rationale behind the Zimmerman Note</a:t>
            </a:r>
            <a:r>
              <a:rPr lang="en-US" altLang="x-none" sz="3600" dirty="0"/>
              <a:t>:    The U.S. &amp; Mexico </a:t>
            </a:r>
            <a:r>
              <a:rPr lang="en-US" altLang="x-none" sz="3600" i="1" dirty="0"/>
              <a:t>almost</a:t>
            </a:r>
            <a:r>
              <a:rPr lang="en-US" altLang="x-none" sz="3600" dirty="0"/>
              <a:t> went to war in June 1916 over events related to the Mexican Revolution (Huerta, Carranza, </a:t>
            </a:r>
            <a:r>
              <a:rPr lang="en-US" altLang="x-none" sz="3600" dirty="0" err="1"/>
              <a:t>Pancho</a:t>
            </a:r>
            <a:r>
              <a:rPr lang="en-US" altLang="x-none" sz="3600" dirty="0"/>
              <a:t> Villa)</a:t>
            </a:r>
          </a:p>
        </p:txBody>
      </p:sp>
    </p:spTree>
    <p:extLst>
      <p:ext uri="{BB962C8B-B14F-4D97-AF65-F5344CB8AC3E}">
        <p14:creationId xmlns:p14="http://schemas.microsoft.com/office/powerpoint/2010/main" val="646226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ubtitle 2"/>
          <p:cNvSpPr>
            <a:spLocks noGrp="1"/>
          </p:cNvSpPr>
          <p:nvPr>
            <p:ph type="subTitle" idx="1"/>
          </p:nvPr>
        </p:nvSpPr>
        <p:spPr>
          <a:xfrm>
            <a:off x="1524000" y="304800"/>
            <a:ext cx="9144000" cy="1905000"/>
          </a:xfrm>
        </p:spPr>
        <p:txBody>
          <a:bodyPr/>
          <a:lstStyle/>
          <a:p>
            <a:pPr eaLnBrk="1" hangingPunct="1">
              <a:buFont typeface="Times New Roman" charset="0"/>
              <a:buNone/>
            </a:pPr>
            <a:r>
              <a:rPr lang="en-US" altLang="x-none" sz="3600">
                <a:ea typeface="ＭＳ Ｐゴシック" charset="-128"/>
              </a:rPr>
              <a:t>Do you think it was wise for the USA to stray away from its policies of </a:t>
            </a:r>
            <a:r>
              <a:rPr lang="en-US" altLang="x-none" sz="3600" b="1" u="sng">
                <a:ea typeface="ＭＳ Ｐゴシック" charset="-128"/>
              </a:rPr>
              <a:t>neutrality</a:t>
            </a:r>
            <a:r>
              <a:rPr lang="en-US" altLang="x-none" sz="3600">
                <a:ea typeface="ＭＳ Ｐゴシック" charset="-128"/>
              </a:rPr>
              <a:t> and </a:t>
            </a:r>
            <a:r>
              <a:rPr lang="en-US" altLang="x-none" sz="3600" b="1" u="sng">
                <a:ea typeface="ＭＳ Ｐゴシック" charset="-128"/>
              </a:rPr>
              <a:t>isolationism</a:t>
            </a:r>
            <a:r>
              <a:rPr lang="en-US" altLang="x-none" sz="3600">
                <a:ea typeface="ＭＳ Ｐゴシック" charset="-128"/>
              </a:rPr>
              <a:t> in the late 1800</a:t>
            </a:r>
            <a:r>
              <a:rPr lang="en-US" altLang="en-US" sz="3600">
                <a:ea typeface="ＭＳ Ｐゴシック" charset="-128"/>
              </a:rPr>
              <a:t>’</a:t>
            </a:r>
            <a:r>
              <a:rPr lang="en-US" altLang="ja-JP" sz="3600">
                <a:ea typeface="ＭＳ Ｐゴシック" charset="-128"/>
              </a:rPr>
              <a:t>s early 1900’s?</a:t>
            </a:r>
          </a:p>
          <a:p>
            <a:pPr eaLnBrk="1" hangingPunct="1">
              <a:buFont typeface="Times New Roman" charset="0"/>
              <a:buNone/>
            </a:pPr>
            <a:endParaRPr lang="en-US" altLang="x-none">
              <a:solidFill>
                <a:srgbClr val="FFFFFF"/>
              </a:solidFill>
              <a:ea typeface="ＭＳ Ｐゴシック" charset="-128"/>
            </a:endParaRPr>
          </a:p>
          <a:p>
            <a:pPr eaLnBrk="1" hangingPunct="1">
              <a:buFont typeface="Times New Roman" charset="0"/>
              <a:buNone/>
            </a:pPr>
            <a:endParaRPr lang="en-US" altLang="x-none">
              <a:solidFill>
                <a:srgbClr val="FFFFFF"/>
              </a:solidFill>
              <a:ea typeface="ＭＳ Ｐゴシック" charset="-128"/>
            </a:endParaRPr>
          </a:p>
        </p:txBody>
      </p:sp>
    </p:spTree>
    <p:extLst>
      <p:ext uri="{BB962C8B-B14F-4D97-AF65-F5344CB8AC3E}">
        <p14:creationId xmlns:p14="http://schemas.microsoft.com/office/powerpoint/2010/main" val="1499929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1"/>
            <a:ext cx="9143999"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SOURCE B</a:t>
            </a: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What does Wilson say is the real reason the US should declare war?</a:t>
            </a:r>
          </a:p>
        </p:txBody>
      </p:sp>
      <p:sp>
        <p:nvSpPr>
          <p:cNvPr id="68610" name="Rectangle 4"/>
          <p:cNvSpPr>
            <a:spLocks noChangeArrowheads="1"/>
          </p:cNvSpPr>
          <p:nvPr/>
        </p:nvSpPr>
        <p:spPr bwMode="auto">
          <a:xfrm>
            <a:off x="1524000" y="11430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r>
              <a:rPr lang="en-US" altLang="x-none">
                <a:latin typeface="Verdana" charset="0"/>
              </a:rPr>
              <a:t>	“It is a distressing and oppressive duty, Gentlemen of the Congress, which I have performed in thus addressing you.  There are, it may be, many months of fiery trial and sacrifice ahead of us.  It is a fearful thing to lead this great peaceful people into war, into the most terrible and disastrous of all wars, civilization itself seeming to be in the balance.</a:t>
            </a:r>
          </a:p>
          <a:p>
            <a:endParaRPr lang="en-US" altLang="x-none">
              <a:latin typeface="Verdana" charset="0"/>
            </a:endParaRPr>
          </a:p>
          <a:p>
            <a:r>
              <a:rPr lang="en-US" altLang="x-none">
                <a:latin typeface="Verdana" charset="0"/>
              </a:rPr>
              <a:t>	But the right is more precious than peace, and we shall fight for the things which we have always carried nearest our hearts - for democracy, for the right of those who submit to authority to have a voice in their own Governments, for the rights and liberties of small nations, for a universal dominion of right by such a concert of free peoples as shall bring peace and safety to all nations and make the world itself at last free.</a:t>
            </a:r>
          </a:p>
          <a:p>
            <a:endParaRPr lang="en-US" altLang="x-none">
              <a:latin typeface="Verdana" charset="0"/>
            </a:endParaRPr>
          </a:p>
          <a:p>
            <a:r>
              <a:rPr lang="en-US" altLang="x-none">
                <a:latin typeface="Verdana" charset="0"/>
              </a:rPr>
              <a:t>	To such a task we can dedicate our lives and our fortunes, everything that we are and everything that we have, with the pride of those who know that the day has come when America is privileged to spend her blood and her might for the principles that gave her birth and happiness and the peace which she has treasured.  God helping her, she can do no other.”</a:t>
            </a:r>
          </a:p>
          <a:p>
            <a:r>
              <a:rPr lang="en-US" altLang="x-none">
                <a:latin typeface="Verdana" charset="0"/>
              </a:rPr>
              <a:t>	</a:t>
            </a:r>
          </a:p>
          <a:p>
            <a:r>
              <a:rPr lang="en-US" altLang="x-none">
                <a:latin typeface="Verdana" charset="0"/>
              </a:rPr>
              <a:t>	- President Woodrow Wilson, </a:t>
            </a:r>
            <a:r>
              <a:rPr lang="en-US" altLang="x-none" i="1">
                <a:latin typeface="Verdana" charset="0"/>
              </a:rPr>
              <a:t>War Message to Congress</a:t>
            </a:r>
            <a:r>
              <a:rPr lang="en-US" altLang="x-none">
                <a:latin typeface="Verdana" charset="0"/>
              </a:rPr>
              <a:t>, April 2, 1917</a:t>
            </a:r>
          </a:p>
        </p:txBody>
      </p:sp>
    </p:spTree>
    <p:extLst>
      <p:ext uri="{BB962C8B-B14F-4D97-AF65-F5344CB8AC3E}">
        <p14:creationId xmlns:p14="http://schemas.microsoft.com/office/powerpoint/2010/main" val="1306402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wilson asks for war 4-2-1917"/>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r="5263"/>
          <a:stretch>
            <a:fillRect/>
          </a:stretch>
        </p:blipFill>
        <p:spPr bwMode="auto">
          <a:xfrm>
            <a:off x="1066800" y="42864"/>
            <a:ext cx="9601200" cy="6815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Oval 4"/>
          <p:cNvSpPr>
            <a:spLocks noChangeArrowheads="1"/>
          </p:cNvSpPr>
          <p:nvPr/>
        </p:nvSpPr>
        <p:spPr bwMode="auto">
          <a:xfrm>
            <a:off x="5257800" y="2286000"/>
            <a:ext cx="1143000" cy="2209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spcBef>
                <a:spcPct val="0"/>
              </a:spcBef>
              <a:buClrTx/>
              <a:buFontTx/>
              <a:buNone/>
            </a:pPr>
            <a:endParaRPr kumimoji="0" lang="x-none" altLang="x-none" sz="1800"/>
          </a:p>
        </p:txBody>
      </p:sp>
      <p:sp>
        <p:nvSpPr>
          <p:cNvPr id="19460" name="Rectangle 6"/>
          <p:cNvSpPr>
            <a:spLocks noChangeArrowheads="1"/>
          </p:cNvSpPr>
          <p:nvPr/>
        </p:nvSpPr>
        <p:spPr bwMode="auto">
          <a:xfrm>
            <a:off x="1981200" y="228601"/>
            <a:ext cx="8153400" cy="1592263"/>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a:lnSpc>
                <a:spcPct val="80000"/>
              </a:lnSpc>
              <a:spcBef>
                <a:spcPct val="15000"/>
              </a:spcBef>
              <a:buFont typeface="Times New Roman" charset="0"/>
              <a:buNone/>
            </a:pPr>
            <a:r>
              <a:rPr lang="en-US" altLang="x-none"/>
              <a:t>April 2, 1917, Wilson asked Congress for a declaration of war to “make the world safe for democracy”</a:t>
            </a:r>
          </a:p>
        </p:txBody>
      </p:sp>
    </p:spTree>
    <p:extLst>
      <p:ext uri="{BB962C8B-B14F-4D97-AF65-F5344CB8AC3E}">
        <p14:creationId xmlns:p14="http://schemas.microsoft.com/office/powerpoint/2010/main" val="839540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524000" y="0"/>
            <a:ext cx="9144000" cy="6858000"/>
          </a:xfrm>
        </p:spPr>
        <p:txBody>
          <a:bodyPr/>
          <a:lstStyle/>
          <a:p>
            <a:pPr>
              <a:defRPr/>
            </a:pPr>
            <a:r>
              <a:rPr lang="en-US" sz="6000" u="sng" dirty="0">
                <a:effectLst>
                  <a:outerShdw blurRad="38100" dist="38100" dir="2700000" algn="tl">
                    <a:srgbClr val="C0C0C0"/>
                  </a:outerShdw>
                </a:effectLst>
              </a:rPr>
              <a:t/>
            </a:r>
            <a:br>
              <a:rPr lang="en-US" sz="6000" u="sng" dirty="0">
                <a:effectLst>
                  <a:outerShdw blurRad="38100" dist="38100" dir="2700000" algn="tl">
                    <a:srgbClr val="C0C0C0"/>
                  </a:outerShdw>
                </a:effectLst>
              </a:rPr>
            </a:br>
            <a:r>
              <a:rPr lang="en-US" sz="6000" u="sng" dirty="0">
                <a:effectLst>
                  <a:outerShdw blurRad="38100" dist="38100" dir="2700000" algn="tl">
                    <a:srgbClr val="C0C0C0"/>
                  </a:outerShdw>
                </a:effectLst>
              </a:rPr>
              <a:t/>
            </a:r>
            <a:br>
              <a:rPr lang="en-US" sz="6000" u="sng" dirty="0">
                <a:effectLst>
                  <a:outerShdw blurRad="38100" dist="38100" dir="2700000" algn="tl">
                    <a:srgbClr val="C0C0C0"/>
                  </a:outerShdw>
                </a:effectLst>
              </a:rPr>
            </a:br>
            <a:r>
              <a:rPr lang="en-US" sz="6000" u="sng" dirty="0">
                <a:effectLst>
                  <a:outerShdw blurRad="38100" dist="38100" dir="2700000" algn="tl">
                    <a:srgbClr val="C0C0C0"/>
                  </a:outerShdw>
                </a:effectLst>
              </a:rPr>
              <a:t>Quick Class Discussion: </a:t>
            </a:r>
            <a:r>
              <a:rPr lang="en-US" sz="6000" i="1" dirty="0">
                <a:effectLst>
                  <a:outerShdw blurRad="38100" dist="38100" dir="2700000" algn="tl">
                    <a:srgbClr val="C0C0C0"/>
                  </a:outerShdw>
                </a:effectLst>
              </a:rPr>
              <a:t/>
            </a:r>
            <a:br>
              <a:rPr lang="en-US" sz="6000" i="1" dirty="0">
                <a:effectLst>
                  <a:outerShdw blurRad="38100" dist="38100" dir="2700000" algn="tl">
                    <a:srgbClr val="C0C0C0"/>
                  </a:outerShdw>
                </a:effectLst>
              </a:rPr>
            </a:br>
            <a:r>
              <a:rPr lang="en-US" sz="6000" b="1" i="1" dirty="0">
                <a:solidFill>
                  <a:srgbClr val="FF0000"/>
                </a:solidFill>
                <a:effectLst>
                  <a:outerShdw blurRad="38100" dist="38100" dir="2700000" algn="tl">
                    <a:srgbClr val="C0C0C0"/>
                  </a:outerShdw>
                </a:effectLst>
              </a:rPr>
              <a:t>What Caused </a:t>
            </a:r>
            <a:br>
              <a:rPr lang="en-US" sz="6000" b="1" i="1" dirty="0">
                <a:solidFill>
                  <a:srgbClr val="FF0000"/>
                </a:solidFill>
                <a:effectLst>
                  <a:outerShdw blurRad="38100" dist="38100" dir="2700000" algn="tl">
                    <a:srgbClr val="C0C0C0"/>
                  </a:outerShdw>
                </a:effectLst>
              </a:rPr>
            </a:br>
            <a:r>
              <a:rPr lang="en-US" sz="6000" b="1" i="1" dirty="0">
                <a:solidFill>
                  <a:srgbClr val="FF0000"/>
                </a:solidFill>
                <a:effectLst>
                  <a:outerShdw blurRad="38100" dist="38100" dir="2700000" algn="tl">
                    <a:srgbClr val="C0C0C0"/>
                  </a:outerShdw>
                </a:effectLst>
              </a:rPr>
              <a:t>the World War I </a:t>
            </a:r>
            <a:br>
              <a:rPr lang="en-US" sz="6000" b="1" i="1" dirty="0">
                <a:solidFill>
                  <a:srgbClr val="FF0000"/>
                </a:solidFill>
                <a:effectLst>
                  <a:outerShdw blurRad="38100" dist="38100" dir="2700000" algn="tl">
                    <a:srgbClr val="C0C0C0"/>
                  </a:outerShdw>
                </a:effectLst>
              </a:rPr>
            </a:br>
            <a:r>
              <a:rPr lang="en-US" sz="6000" b="1" i="1" dirty="0">
                <a:solidFill>
                  <a:srgbClr val="FF0000"/>
                </a:solidFill>
                <a:effectLst>
                  <a:outerShdw blurRad="38100" dist="38100" dir="2700000" algn="tl">
                    <a:srgbClr val="C0C0C0"/>
                  </a:outerShdw>
                </a:effectLst>
              </a:rPr>
              <a:t>(“Great War”)?</a:t>
            </a:r>
            <a:r>
              <a:rPr lang="en-US" sz="6000" i="1" dirty="0">
                <a:effectLst>
                  <a:outerShdw blurRad="38100" dist="38100" dir="2700000" algn="tl">
                    <a:srgbClr val="C0C0C0"/>
                  </a:outerShdw>
                </a:effectLst>
              </a:rPr>
              <a:t/>
            </a:r>
            <a:br>
              <a:rPr lang="en-US" sz="6000" i="1" dirty="0">
                <a:effectLst>
                  <a:outerShdw blurRad="38100" dist="38100" dir="2700000" algn="tl">
                    <a:srgbClr val="C0C0C0"/>
                  </a:outerShdw>
                </a:effectLst>
              </a:rPr>
            </a:br>
            <a:r>
              <a:rPr lang="en-US" sz="2800" i="1" dirty="0">
                <a:effectLst>
                  <a:outerShdw blurRad="38100" dist="38100" dir="2700000" algn="tl">
                    <a:srgbClr val="C0C0C0"/>
                  </a:outerShdw>
                </a:effectLst>
              </a:rPr>
              <a:t/>
            </a:r>
            <a:br>
              <a:rPr lang="en-US" sz="2800" i="1" dirty="0">
                <a:effectLst>
                  <a:outerShdw blurRad="38100" dist="38100" dir="2700000" algn="tl">
                    <a:srgbClr val="C0C0C0"/>
                  </a:outerShdw>
                </a:effectLst>
              </a:rPr>
            </a:br>
            <a:r>
              <a:rPr lang="en-US" sz="2800" i="1" dirty="0">
                <a:effectLst>
                  <a:outerShdw blurRad="38100" dist="38100" dir="2700000" algn="tl">
                    <a:srgbClr val="C0C0C0"/>
                  </a:outerShdw>
                </a:effectLst>
              </a:rPr>
              <a:t/>
            </a:r>
            <a:br>
              <a:rPr lang="en-US" sz="2800" i="1" dirty="0">
                <a:effectLst>
                  <a:outerShdw blurRad="38100" dist="38100" dir="2700000" algn="tl">
                    <a:srgbClr val="C0C0C0"/>
                  </a:outerShdw>
                </a:effectLst>
              </a:rPr>
            </a:br>
            <a:endParaRPr lang="en-US" sz="4800" dirty="0">
              <a:solidFill>
                <a:schemeClr val="folHlink"/>
              </a:solidFill>
            </a:endParaRPr>
          </a:p>
        </p:txBody>
      </p:sp>
    </p:spTree>
    <p:extLst>
      <p:ext uri="{BB962C8B-B14F-4D97-AF65-F5344CB8AC3E}">
        <p14:creationId xmlns:p14="http://schemas.microsoft.com/office/powerpoint/2010/main" val="2146747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676400" y="152400"/>
            <a:ext cx="8763000" cy="762000"/>
          </a:xfrm>
        </p:spPr>
        <p:txBody>
          <a:bodyPr>
            <a:normAutofit fontScale="90000"/>
          </a:bodyPr>
          <a:lstStyle/>
          <a:p>
            <a:r>
              <a:rPr lang="en-US" altLang="x-none" b="1" i="1" u="sng">
                <a:solidFill>
                  <a:srgbClr val="FFFFFF"/>
                </a:solidFill>
                <a:ea typeface="ＭＳ Ｐゴシック" charset="-128"/>
              </a:rPr>
              <a:t>What were the MAIN causes of World War I?</a:t>
            </a:r>
          </a:p>
        </p:txBody>
      </p:sp>
      <p:sp>
        <p:nvSpPr>
          <p:cNvPr id="10243" name="Content Placeholder 2"/>
          <p:cNvSpPr>
            <a:spLocks noGrp="1"/>
          </p:cNvSpPr>
          <p:nvPr>
            <p:ph idx="1"/>
          </p:nvPr>
        </p:nvSpPr>
        <p:spPr>
          <a:xfrm>
            <a:off x="1524000" y="1219200"/>
            <a:ext cx="685800" cy="4876800"/>
          </a:xfrm>
        </p:spPr>
        <p:txBody>
          <a:bodyPr/>
          <a:lstStyle/>
          <a:p>
            <a:pPr marL="0" indent="0" algn="ctr">
              <a:buNone/>
            </a:pPr>
            <a:r>
              <a:rPr lang="en-US" altLang="x-none" sz="5400" b="1">
                <a:solidFill>
                  <a:srgbClr val="FFFF00"/>
                </a:solidFill>
                <a:ea typeface="ＭＳ Ｐゴシック" charset="-128"/>
              </a:rPr>
              <a:t>MA</a:t>
            </a:r>
          </a:p>
          <a:p>
            <a:pPr marL="0" indent="0" algn="ctr">
              <a:buNone/>
            </a:pPr>
            <a:r>
              <a:rPr lang="en-US" altLang="x-none" sz="5400" b="1">
                <a:solidFill>
                  <a:srgbClr val="FFFF00"/>
                </a:solidFill>
                <a:ea typeface="ＭＳ Ｐゴシック" charset="-128"/>
              </a:rPr>
              <a:t>N</a:t>
            </a:r>
          </a:p>
          <a:p>
            <a:pPr marL="0" indent="0" algn="ctr">
              <a:buNone/>
            </a:pPr>
            <a:r>
              <a:rPr lang="en-US" altLang="x-none" sz="5400" b="1">
                <a:solidFill>
                  <a:srgbClr val="FFFF00"/>
                </a:solidFill>
                <a:ea typeface="ＭＳ Ｐゴシック" charset="-128"/>
              </a:rPr>
              <a:t>I</a:t>
            </a:r>
          </a:p>
          <a:p>
            <a:pPr marL="0" indent="0" algn="ctr">
              <a:buNone/>
            </a:pPr>
            <a:r>
              <a:rPr lang="en-US" altLang="x-none" sz="5400" b="1">
                <a:solidFill>
                  <a:srgbClr val="FFFF00"/>
                </a:solidFill>
                <a:ea typeface="ＭＳ Ｐゴシック" charset="-128"/>
              </a:rPr>
              <a:t>A</a:t>
            </a:r>
          </a:p>
        </p:txBody>
      </p:sp>
      <p:sp>
        <p:nvSpPr>
          <p:cNvPr id="6" name="Content Placeholder 2"/>
          <p:cNvSpPr txBox="1">
            <a:spLocks/>
          </p:cNvSpPr>
          <p:nvPr/>
        </p:nvSpPr>
        <p:spPr bwMode="auto">
          <a:xfrm>
            <a:off x="2209800" y="12954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buClrTx/>
              <a:buFont typeface="Arial" charset="0"/>
              <a:buNone/>
            </a:pPr>
            <a:r>
              <a:rPr kumimoji="0" lang="en-US" altLang="x-none" sz="3200" b="1" i="1" u="sng">
                <a:solidFill>
                  <a:srgbClr val="FFFF00"/>
                </a:solidFill>
                <a:latin typeface="Calibri" charset="0"/>
                <a:ea typeface="ＭＳ Ｐゴシック" charset="-128"/>
              </a:rPr>
              <a:t>Militarism</a:t>
            </a:r>
            <a:r>
              <a:rPr kumimoji="0" lang="en-US" altLang="x-none" sz="3200">
                <a:solidFill>
                  <a:srgbClr val="FFFFFF"/>
                </a:solidFill>
                <a:latin typeface="Calibri" charset="0"/>
                <a:ea typeface="ＭＳ Ｐゴシック" charset="-128"/>
              </a:rPr>
              <a:t> – growing a nation</a:t>
            </a:r>
            <a:r>
              <a:rPr kumimoji="0" lang="en-US" altLang="en-US" sz="3200">
                <a:solidFill>
                  <a:srgbClr val="FFFFFF"/>
                </a:solidFill>
                <a:latin typeface="Calibri" charset="0"/>
                <a:ea typeface="ＭＳ Ｐゴシック" charset="-128"/>
              </a:rPr>
              <a:t>’</a:t>
            </a:r>
            <a:r>
              <a:rPr kumimoji="0" lang="en-US" altLang="ja-JP" sz="3200">
                <a:solidFill>
                  <a:srgbClr val="FFFFFF"/>
                </a:solidFill>
                <a:latin typeface="Calibri" charset="0"/>
                <a:ea typeface="ＭＳ Ｐゴシック" charset="-128"/>
              </a:rPr>
              <a:t>s military in preparation for war or defense</a:t>
            </a:r>
          </a:p>
          <a:p>
            <a:pPr>
              <a:buClrTx/>
              <a:buFont typeface="Arial" charset="0"/>
              <a:buNone/>
            </a:pPr>
            <a:r>
              <a:rPr kumimoji="0" lang="en-US" altLang="x-none" sz="3200" b="1" u="sng">
                <a:solidFill>
                  <a:srgbClr val="FFFF00"/>
                </a:solidFill>
                <a:latin typeface="Calibri" charset="0"/>
                <a:ea typeface="ＭＳ Ｐゴシック" charset="-128"/>
              </a:rPr>
              <a:t>Alliances</a:t>
            </a:r>
            <a:r>
              <a:rPr kumimoji="0" lang="en-US" altLang="x-none" sz="3200">
                <a:solidFill>
                  <a:srgbClr val="FFFF00"/>
                </a:solidFill>
                <a:latin typeface="Calibri" charset="0"/>
                <a:ea typeface="ＭＳ Ｐゴシック" charset="-128"/>
              </a:rPr>
              <a:t> </a:t>
            </a:r>
            <a:r>
              <a:rPr kumimoji="0" lang="en-US" altLang="x-none" sz="3200">
                <a:solidFill>
                  <a:srgbClr val="FFFFFF"/>
                </a:solidFill>
                <a:latin typeface="Calibri" charset="0"/>
                <a:ea typeface="ＭＳ Ｐゴシック" charset="-128"/>
              </a:rPr>
              <a:t>– </a:t>
            </a:r>
            <a:r>
              <a:rPr kumimoji="0" lang="en-US" altLang="x-none" sz="3000">
                <a:solidFill>
                  <a:srgbClr val="FFFFFF"/>
                </a:solidFill>
                <a:latin typeface="Calibri" charset="0"/>
                <a:ea typeface="ＭＳ Ｐゴシック" charset="-128"/>
              </a:rPr>
              <a:t>creation of friendships between nations that requires response in times of trouble</a:t>
            </a:r>
          </a:p>
          <a:p>
            <a:pPr>
              <a:buClrTx/>
              <a:buFont typeface="Arial" charset="0"/>
              <a:buNone/>
            </a:pPr>
            <a:r>
              <a:rPr kumimoji="0" lang="en-US" altLang="x-none" sz="3200" b="1" u="sng">
                <a:solidFill>
                  <a:srgbClr val="FFFF00"/>
                </a:solidFill>
                <a:latin typeface="Calibri" charset="0"/>
                <a:ea typeface="ＭＳ Ｐゴシック" charset="-128"/>
              </a:rPr>
              <a:t>Nationalism</a:t>
            </a:r>
            <a:r>
              <a:rPr kumimoji="0" lang="en-US" altLang="x-none" sz="3200">
                <a:solidFill>
                  <a:srgbClr val="FFFFFF"/>
                </a:solidFill>
                <a:latin typeface="Calibri" charset="0"/>
                <a:ea typeface="ＭＳ Ｐゴシック" charset="-128"/>
              </a:rPr>
              <a:t> – growing pride for one</a:t>
            </a:r>
            <a:r>
              <a:rPr kumimoji="0" lang="en-US" altLang="en-US" sz="3200">
                <a:solidFill>
                  <a:srgbClr val="FFFFFF"/>
                </a:solidFill>
                <a:latin typeface="Calibri" charset="0"/>
                <a:ea typeface="ＭＳ Ｐゴシック" charset="-128"/>
              </a:rPr>
              <a:t>’</a:t>
            </a:r>
            <a:r>
              <a:rPr kumimoji="0" lang="en-US" altLang="ja-JP" sz="3200">
                <a:solidFill>
                  <a:srgbClr val="FFFFFF"/>
                </a:solidFill>
                <a:latin typeface="Calibri" charset="0"/>
                <a:ea typeface="ＭＳ Ｐゴシック" charset="-128"/>
              </a:rPr>
              <a:t>s country</a:t>
            </a:r>
          </a:p>
          <a:p>
            <a:pPr>
              <a:buClrTx/>
              <a:buFont typeface="Arial" charset="0"/>
              <a:buNone/>
            </a:pPr>
            <a:endParaRPr kumimoji="0" lang="en-US" altLang="x-none" sz="900">
              <a:solidFill>
                <a:srgbClr val="FFFFFF"/>
              </a:solidFill>
              <a:latin typeface="Calibri" charset="0"/>
              <a:ea typeface="ＭＳ Ｐゴシック" charset="-128"/>
            </a:endParaRPr>
          </a:p>
          <a:p>
            <a:pPr>
              <a:buClrTx/>
              <a:buFont typeface="Arial" charset="0"/>
              <a:buNone/>
            </a:pPr>
            <a:r>
              <a:rPr kumimoji="0" lang="en-US" altLang="x-none" sz="3200" b="1" u="sng">
                <a:solidFill>
                  <a:srgbClr val="FFFF00"/>
                </a:solidFill>
                <a:latin typeface="Calibri" charset="0"/>
                <a:ea typeface="ＭＳ Ｐゴシック" charset="-128"/>
              </a:rPr>
              <a:t>Industrialization &amp; Imperialism</a:t>
            </a:r>
            <a:r>
              <a:rPr kumimoji="0" lang="en-US" altLang="x-none" sz="3200" b="1">
                <a:solidFill>
                  <a:srgbClr val="FFFF00"/>
                </a:solidFill>
                <a:latin typeface="Calibri" charset="0"/>
                <a:ea typeface="ＭＳ Ｐゴシック" charset="-128"/>
              </a:rPr>
              <a:t> </a:t>
            </a:r>
            <a:r>
              <a:rPr kumimoji="0" lang="en-US" altLang="x-none" sz="3200">
                <a:solidFill>
                  <a:srgbClr val="FFFFFF"/>
                </a:solidFill>
                <a:latin typeface="Calibri" charset="0"/>
                <a:ea typeface="ＭＳ Ｐゴシック" charset="-128"/>
              </a:rPr>
              <a:t>– need for growth to get resources and markets (and power!)</a:t>
            </a:r>
          </a:p>
          <a:p>
            <a:pPr>
              <a:buClrTx/>
              <a:buFont typeface="Arial" charset="0"/>
              <a:buNone/>
            </a:pPr>
            <a:r>
              <a:rPr kumimoji="0" lang="en-US" altLang="x-none" sz="3200" b="1" u="sng">
                <a:solidFill>
                  <a:srgbClr val="FFFF00"/>
                </a:solidFill>
                <a:latin typeface="Calibri" charset="0"/>
                <a:ea typeface="ＭＳ Ｐゴシック" charset="-128"/>
              </a:rPr>
              <a:t>Assassination</a:t>
            </a:r>
            <a:r>
              <a:rPr kumimoji="0" lang="en-US" altLang="x-none" sz="3200">
                <a:solidFill>
                  <a:srgbClr val="FFFFFF"/>
                </a:solidFill>
                <a:latin typeface="Calibri" charset="0"/>
                <a:ea typeface="ＭＳ Ｐゴシック" charset="-128"/>
              </a:rPr>
              <a:t> – of Archduke Franz Ferdinand of Austria-Hungary by a Serbian assassin</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8300" y="381000"/>
            <a:ext cx="64643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488950"/>
            <a:ext cx="89916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www.friesian.com/history/britania.jpg"/>
          <p:cNvPicPr>
            <a:picLocks noChangeAspect="1" noChangeArrowheads="1"/>
          </p:cNvPicPr>
          <p:nvPr/>
        </p:nvPicPr>
        <p:blipFill>
          <a:blip r:embed="rId4">
            <a:lum bright="-10000" contrast="30000"/>
            <a:extLst>
              <a:ext uri="{28A0092B-C50C-407E-A947-70E740481C1C}">
                <a14:useLocalDpi xmlns:a14="http://schemas.microsoft.com/office/drawing/2010/main" val="0"/>
              </a:ext>
            </a:extLst>
          </a:blip>
          <a:srcRect/>
          <a:stretch>
            <a:fillRect/>
          </a:stretch>
        </p:blipFill>
        <p:spPr bwMode="auto">
          <a:xfrm>
            <a:off x="1524000" y="381001"/>
            <a:ext cx="4375150"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ustria - National anthem.  Illustration for Les Chants Nationaux (Martin, c 1900).">
            <a:hlinkClick r:id="rId5"/>
          </p:cNvPr>
          <p:cNvPicPr>
            <a:picLocks noChangeAspect="1" noChangeArrowheads="1"/>
          </p:cNvPicPr>
          <p:nvPr/>
        </p:nvPicPr>
        <p:blipFill>
          <a:blip r:embed="rId6">
            <a:lum bright="-10000" contrast="40000"/>
            <a:extLst>
              <a:ext uri="{28A0092B-C50C-407E-A947-70E740481C1C}">
                <a14:useLocalDpi xmlns:a14="http://schemas.microsoft.com/office/drawing/2010/main" val="0"/>
              </a:ext>
            </a:extLst>
          </a:blip>
          <a:srcRect/>
          <a:stretch>
            <a:fillRect/>
          </a:stretch>
        </p:blipFill>
        <p:spPr bwMode="auto">
          <a:xfrm>
            <a:off x="5838826" y="361951"/>
            <a:ext cx="4829175"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59050" y="488950"/>
            <a:ext cx="716280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00050"/>
            <a:ext cx="911225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82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nodeType="clickEffect">
                                  <p:stCondLst>
                                    <p:cond delay="0"/>
                                  </p:stCondLst>
                                  <p:childTnLst>
                                    <p:animEffect transition="out" filter="blinds(horizontal)">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nodeType="clickEffect">
                                  <p:stCondLst>
                                    <p:cond delay="0"/>
                                  </p:stCondLst>
                                  <p:childTnLst>
                                    <p:animEffect transition="out" filter="blinds(horizontal)">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ular Callout 3"/>
          <p:cNvSpPr>
            <a:spLocks noChangeArrowheads="1"/>
          </p:cNvSpPr>
          <p:nvPr/>
        </p:nvSpPr>
        <p:spPr bwMode="auto">
          <a:xfrm>
            <a:off x="1828800" y="76200"/>
            <a:ext cx="8458200" cy="533400"/>
          </a:xfrm>
          <a:prstGeom prst="wedgeRectCallout">
            <a:avLst>
              <a:gd name="adj1" fmla="val -9407"/>
              <a:gd name="adj2" fmla="val 5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a:lnSpc>
                <a:spcPct val="80000"/>
              </a:lnSpc>
              <a:spcBef>
                <a:spcPct val="0"/>
              </a:spcBef>
              <a:buClrTx/>
              <a:buFontTx/>
              <a:buNone/>
            </a:pPr>
            <a:r>
              <a:rPr kumimoji="0" lang="en-US" altLang="x-none">
                <a:latin typeface="Calibri" charset="0"/>
                <a:ea typeface="ＭＳ Ｐゴシック" charset="-128"/>
              </a:rPr>
              <a:t>The Outbreak of World War I </a:t>
            </a:r>
          </a:p>
        </p:txBody>
      </p:sp>
      <p:pic>
        <p:nvPicPr>
          <p:cNvPr id="11266" name="Picture 2"/>
          <p:cNvPicPr>
            <a:picLocks noChangeAspect="1" noChangeArrowheads="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a:off x="1524000" y="685800"/>
            <a:ext cx="91328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p:cNvSpPr>
            <a:spLocks noChangeArrowheads="1"/>
          </p:cNvSpPr>
          <p:nvPr/>
        </p:nvSpPr>
        <p:spPr bwMode="auto">
          <a:xfrm>
            <a:off x="4800600" y="609600"/>
            <a:ext cx="5715000" cy="1600200"/>
          </a:xfrm>
          <a:prstGeom prst="wedgeRectCallout">
            <a:avLst>
              <a:gd name="adj1" fmla="val -9407"/>
              <a:gd name="adj2" fmla="val 5227"/>
            </a:avLst>
          </a:prstGeom>
          <a:solidFill>
            <a:srgbClr val="FFCCFF"/>
          </a:solidFill>
          <a:ln w="9525">
            <a:solidFill>
              <a:schemeClr val="tx1"/>
            </a:solidFill>
            <a:round/>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a:lnSpc>
                <a:spcPct val="80000"/>
              </a:lnSpc>
              <a:spcBef>
                <a:spcPct val="0"/>
              </a:spcBef>
              <a:buClrTx/>
              <a:buFontTx/>
              <a:buNone/>
            </a:pPr>
            <a:r>
              <a:rPr kumimoji="0" lang="en-US" altLang="x-none" sz="3200">
                <a:latin typeface="Calibri" charset="0"/>
                <a:ea typeface="ＭＳ Ｐゴシック" charset="-128"/>
              </a:rPr>
              <a:t>On June 28, 1914, the Austro-Hungarian Archduke Franz Ferdinand &amp; his wife were assassinated</a:t>
            </a:r>
            <a:r>
              <a:rPr kumimoji="0" lang="en-US" altLang="x-none" sz="2000">
                <a:latin typeface="Calibri" charset="0"/>
                <a:ea typeface="ＭＳ Ｐゴシック" charset="-128"/>
              </a:rPr>
              <a:t> </a:t>
            </a:r>
            <a:r>
              <a:rPr kumimoji="0" lang="en-US" altLang="x-none" sz="3200">
                <a:latin typeface="Calibri" charset="0"/>
                <a:ea typeface="ＭＳ Ｐゴシック" charset="-128"/>
              </a:rPr>
              <a:t>by</a:t>
            </a:r>
            <a:r>
              <a:rPr kumimoji="0" lang="en-US" altLang="x-none" sz="2000">
                <a:latin typeface="Calibri" charset="0"/>
                <a:ea typeface="ＭＳ Ｐゴシック" charset="-128"/>
              </a:rPr>
              <a:t> </a:t>
            </a:r>
            <a:r>
              <a:rPr kumimoji="0" lang="en-US" altLang="x-none" sz="3200">
                <a:latin typeface="Calibri" charset="0"/>
                <a:ea typeface="ＭＳ Ｐゴシック" charset="-128"/>
              </a:rPr>
              <a:t>a</a:t>
            </a:r>
            <a:r>
              <a:rPr kumimoji="0" lang="en-US" altLang="x-none" sz="2000">
                <a:latin typeface="Calibri" charset="0"/>
                <a:ea typeface="ＭＳ Ｐゴシック" charset="-128"/>
              </a:rPr>
              <a:t> </a:t>
            </a:r>
            <a:r>
              <a:rPr kumimoji="0" lang="en-US" altLang="x-none" sz="3200">
                <a:latin typeface="Calibri" charset="0"/>
                <a:ea typeface="ＭＳ Ｐゴシック" charset="-128"/>
              </a:rPr>
              <a:t>Serbian</a:t>
            </a:r>
            <a:r>
              <a:rPr kumimoji="0" lang="en-US" altLang="x-none" sz="2000">
                <a:latin typeface="Calibri" charset="0"/>
                <a:ea typeface="ＭＳ Ｐゴシック" charset="-128"/>
              </a:rPr>
              <a:t> </a:t>
            </a:r>
            <a:r>
              <a:rPr kumimoji="0" lang="en-US" altLang="x-none" sz="3200">
                <a:latin typeface="Calibri" charset="0"/>
                <a:ea typeface="ＭＳ Ｐゴシック" charset="-128"/>
              </a:rPr>
              <a:t>terrorist</a:t>
            </a:r>
          </a:p>
        </p:txBody>
      </p:sp>
      <p:pic>
        <p:nvPicPr>
          <p:cNvPr id="20" name="Picture 8" descr="The Story of World War I: The Great Wa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266950"/>
            <a:ext cx="4038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6324600" y="762000"/>
            <a:ext cx="3886200" cy="1284288"/>
          </a:xfrm>
          <a:prstGeom prst="rect">
            <a:avLst/>
          </a:prstGeom>
          <a:solidFill>
            <a:schemeClr val="tx2">
              <a:lumMod val="20000"/>
              <a:lumOff val="80000"/>
            </a:schemeClr>
          </a:solidFill>
          <a:ln w="38100">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lnSpc>
                <a:spcPct val="80000"/>
              </a:lnSpc>
              <a:spcBef>
                <a:spcPct val="20000"/>
              </a:spcBef>
              <a:buClr>
                <a:schemeClr val="accent1"/>
              </a:buClr>
              <a:buSzPct val="70000"/>
              <a:buFont typeface="Monotype Sorts" charset="2"/>
              <a:buNone/>
              <a:defRPr/>
            </a:pPr>
            <a:r>
              <a:rPr kumimoji="1" lang="en-US" altLang="x-none" sz="3200"/>
              <a:t>The Balkans became a </a:t>
            </a:r>
            <a:r>
              <a:rPr kumimoji="1" lang="ja-JP" altLang="en-US" sz="3200" dirty="0"/>
              <a:t>“</a:t>
            </a:r>
            <a:r>
              <a:rPr kumimoji="1" lang="en-US" altLang="ja-JP" sz="3200" dirty="0"/>
              <a:t>powder keg</a:t>
            </a:r>
            <a:r>
              <a:rPr kumimoji="1" lang="ja-JP" altLang="en-US" sz="3200" dirty="0"/>
              <a:t>”</a:t>
            </a:r>
            <a:r>
              <a:rPr kumimoji="1" lang="en-US" altLang="ja-JP" sz="3200" dirty="0"/>
              <a:t> waiting for a spark to blow up</a:t>
            </a:r>
            <a:endParaRPr lang="en-US" altLang="x-none" sz="3200" dirty="0"/>
          </a:p>
        </p:txBody>
      </p:sp>
      <p:pic>
        <p:nvPicPr>
          <p:cNvPr id="13" name="Picture 4"/>
          <p:cNvPicPr>
            <a:picLocks noChangeAspect="1" noChangeArrowheads="1"/>
          </p:cNvPicPr>
          <p:nvPr/>
        </p:nvPicPr>
        <p:blipFill>
          <a:blip r:embed="rId7">
            <a:lum bright="-10000" contrast="20000"/>
            <a:extLst>
              <a:ext uri="{28A0092B-C50C-407E-A947-70E740481C1C}">
                <a14:useLocalDpi xmlns:a14="http://schemas.microsoft.com/office/drawing/2010/main" val="0"/>
              </a:ext>
            </a:extLst>
          </a:blip>
          <a:srcRect/>
          <a:stretch>
            <a:fillRect/>
          </a:stretch>
        </p:blipFill>
        <p:spPr bwMode="auto">
          <a:xfrm>
            <a:off x="5748338" y="2292351"/>
            <a:ext cx="4724400" cy="45434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8" descr="kaboom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4326" y="2943225"/>
            <a:ext cx="17573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2bars3stars.com/wp-content/uploads/2009/11/Gavrilloprinci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1" y="2286000"/>
            <a:ext cx="2733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ular Callout 16"/>
          <p:cNvSpPr>
            <a:spLocks noChangeArrowheads="1"/>
          </p:cNvSpPr>
          <p:nvPr/>
        </p:nvSpPr>
        <p:spPr bwMode="auto">
          <a:xfrm>
            <a:off x="7924800" y="4876800"/>
            <a:ext cx="2743200" cy="228600"/>
          </a:xfrm>
          <a:prstGeom prst="wedgeRectCallout">
            <a:avLst>
              <a:gd name="adj1" fmla="val -9407"/>
              <a:gd name="adj2" fmla="val 522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a:lnSpc>
                <a:spcPct val="80000"/>
              </a:lnSpc>
              <a:spcBef>
                <a:spcPct val="0"/>
              </a:spcBef>
              <a:buClrTx/>
              <a:buFontTx/>
              <a:buNone/>
            </a:pPr>
            <a:r>
              <a:rPr kumimoji="0" lang="en-US" altLang="x-none" sz="1800">
                <a:latin typeface="Calibri" charset="0"/>
                <a:ea typeface="ＭＳ Ｐゴシック" charset="-128"/>
              </a:rPr>
              <a:t>The assassin Gavrilo Princip </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66700"/>
            <a:ext cx="9144000"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478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53"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3" name="Stopwatc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body" idx="1"/>
          </p:nvPr>
        </p:nvSpPr>
        <p:spPr>
          <a:xfrm>
            <a:off x="2590800" y="1219200"/>
            <a:ext cx="8229600" cy="5638800"/>
          </a:xfrm>
        </p:spPr>
        <p:txBody>
          <a:bodyPr/>
          <a:lstStyle/>
          <a:p>
            <a:pPr>
              <a:lnSpc>
                <a:spcPct val="80000"/>
              </a:lnSpc>
              <a:spcBef>
                <a:spcPct val="0"/>
              </a:spcBef>
            </a:pPr>
            <a:endParaRPr lang="x-none" altLang="x-none" sz="3600">
              <a:latin typeface="Calibri" charset="0"/>
              <a:ea typeface="ＭＳ Ｐゴシック" charset="-128"/>
            </a:endParaRPr>
          </a:p>
        </p:txBody>
      </p:sp>
      <p:sp>
        <p:nvSpPr>
          <p:cNvPr id="13314" name="Rectangle 6"/>
          <p:cNvSpPr>
            <a:spLocks noGrp="1" noChangeArrowheads="1"/>
          </p:cNvSpPr>
          <p:nvPr>
            <p:ph type="title"/>
          </p:nvPr>
        </p:nvSpPr>
        <p:spPr>
          <a:xfrm>
            <a:off x="2590800" y="0"/>
            <a:ext cx="7772400" cy="685800"/>
          </a:xfrm>
          <a:noFill/>
        </p:spPr>
        <p:txBody>
          <a:bodyPr/>
          <a:lstStyle/>
          <a:p>
            <a:pPr>
              <a:lnSpc>
                <a:spcPct val="80000"/>
              </a:lnSpc>
            </a:pPr>
            <a:r>
              <a:rPr lang="en-US" altLang="x-none" sz="3600">
                <a:latin typeface="Calibri" charset="0"/>
                <a:ea typeface="ＭＳ Ｐゴシック" charset="-128"/>
              </a:rPr>
              <a:t>World War 1 Begins</a:t>
            </a:r>
          </a:p>
        </p:txBody>
      </p:sp>
      <p:pic>
        <p:nvPicPr>
          <p:cNvPr id="13315" name="Picture 7" descr="alliance_entente"/>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l="73" t="4312"/>
          <a:stretch>
            <a:fillRect/>
          </a:stretch>
        </p:blipFill>
        <p:spPr bwMode="auto">
          <a:xfrm>
            <a:off x="1524000" y="711200"/>
            <a:ext cx="9144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9752" name="AutoShape 8"/>
          <p:cNvSpPr>
            <a:spLocks noChangeArrowheads="1"/>
          </p:cNvSpPr>
          <p:nvPr/>
        </p:nvSpPr>
        <p:spPr bwMode="auto">
          <a:xfrm>
            <a:off x="1905000" y="228600"/>
            <a:ext cx="4495800" cy="1447800"/>
          </a:xfrm>
          <a:prstGeom prst="wedgeRectCallout">
            <a:avLst>
              <a:gd name="adj1" fmla="val 56639"/>
              <a:gd name="adj2" fmla="val 203620"/>
            </a:avLst>
          </a:prstGeom>
          <a:solidFill>
            <a:srgbClr val="FF7D7D"/>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SzPct val="80000"/>
              <a:buFont typeface="Wingdings" charset="2"/>
              <a:buNone/>
            </a:pPr>
            <a:r>
              <a:rPr kumimoji="0" lang="en-US" altLang="x-none" sz="3600">
                <a:latin typeface="Calibri" charset="0"/>
                <a:ea typeface="ＭＳ Ｐゴシック" charset="-128"/>
              </a:rPr>
              <a:t>Austria-Hungary declared war on Serbia &amp; its ally Russia</a:t>
            </a:r>
            <a:endParaRPr kumimoji="0" lang="en-US" altLang="x-none" sz="3600" i="1" u="sng">
              <a:latin typeface="Calibri" charset="0"/>
              <a:ea typeface="ＭＳ Ｐゴシック" charset="-128"/>
            </a:endParaRPr>
          </a:p>
        </p:txBody>
      </p:sp>
      <p:sp>
        <p:nvSpPr>
          <p:cNvPr id="159753" name="AutoShape 9"/>
          <p:cNvSpPr>
            <a:spLocks noChangeArrowheads="1"/>
          </p:cNvSpPr>
          <p:nvPr/>
        </p:nvSpPr>
        <p:spPr bwMode="auto">
          <a:xfrm>
            <a:off x="1981200" y="5486400"/>
            <a:ext cx="4800600" cy="990600"/>
          </a:xfrm>
          <a:prstGeom prst="wedgeRectCallout">
            <a:avLst>
              <a:gd name="adj1" fmla="val 66435"/>
              <a:gd name="adj2" fmla="val -49361"/>
            </a:avLst>
          </a:prstGeom>
          <a:solidFill>
            <a:srgbClr val="99CCFF"/>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ClrTx/>
              <a:buFontTx/>
              <a:buNone/>
            </a:pPr>
            <a:r>
              <a:rPr kumimoji="0" lang="en-US" altLang="x-none" sz="3600">
                <a:latin typeface="Calibri" charset="0"/>
                <a:ea typeface="ＭＳ Ｐゴシック" charset="-128"/>
              </a:rPr>
              <a:t>On July 28,1914, Serbia declined the ultimatum</a:t>
            </a:r>
          </a:p>
        </p:txBody>
      </p:sp>
      <p:sp>
        <p:nvSpPr>
          <p:cNvPr id="159756" name="AutoShape 12"/>
          <p:cNvSpPr>
            <a:spLocks noChangeArrowheads="1"/>
          </p:cNvSpPr>
          <p:nvPr/>
        </p:nvSpPr>
        <p:spPr bwMode="auto">
          <a:xfrm rot="-1096075">
            <a:off x="7315200" y="4724400"/>
            <a:ext cx="533400" cy="685800"/>
          </a:xfrm>
          <a:prstGeom prst="downArrow">
            <a:avLst>
              <a:gd name="adj1" fmla="val 49935"/>
              <a:gd name="adj2" fmla="val 70810"/>
            </a:avLst>
          </a:prstGeom>
          <a:solidFill>
            <a:srgbClr val="00FF00"/>
          </a:solidFill>
          <a:ln w="76200">
            <a:solidFill>
              <a:schemeClr val="tx1"/>
            </a:solidFill>
            <a:miter lim="800000"/>
            <a:headEnd/>
            <a:tailEnd/>
          </a:ln>
        </p:spPr>
        <p:txBody>
          <a:bodyPr vert="eaVert"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eaLnBrk="1" hangingPunct="1">
              <a:lnSpc>
                <a:spcPct val="80000"/>
              </a:lnSpc>
              <a:spcBef>
                <a:spcPct val="0"/>
              </a:spcBef>
              <a:buClrTx/>
              <a:buFontTx/>
              <a:buNone/>
            </a:pPr>
            <a:endParaRPr kumimoji="0" lang="x-none" altLang="x-none" sz="3600">
              <a:latin typeface="Calibri" charset="0"/>
              <a:ea typeface="ＭＳ Ｐゴシック" charset="-128"/>
            </a:endParaRPr>
          </a:p>
        </p:txBody>
      </p:sp>
      <p:sp>
        <p:nvSpPr>
          <p:cNvPr id="159757" name="AutoShape 13"/>
          <p:cNvSpPr>
            <a:spLocks noChangeArrowheads="1"/>
          </p:cNvSpPr>
          <p:nvPr/>
        </p:nvSpPr>
        <p:spPr bwMode="auto">
          <a:xfrm rot="-8075772">
            <a:off x="8229600" y="3276600"/>
            <a:ext cx="533400" cy="685800"/>
          </a:xfrm>
          <a:prstGeom prst="downArrow">
            <a:avLst>
              <a:gd name="adj1" fmla="val 49935"/>
              <a:gd name="adj2" fmla="val 70810"/>
            </a:avLst>
          </a:prstGeom>
          <a:solidFill>
            <a:srgbClr val="00FF00"/>
          </a:solidFill>
          <a:ln w="76200">
            <a:solidFill>
              <a:schemeClr val="tx1"/>
            </a:solidFill>
            <a:miter lim="800000"/>
            <a:headEnd/>
            <a:tailEnd/>
          </a:ln>
        </p:spPr>
        <p:txBody>
          <a:bodyPr vert="eaVert"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eaLnBrk="1" hangingPunct="1">
              <a:lnSpc>
                <a:spcPct val="80000"/>
              </a:lnSpc>
              <a:spcBef>
                <a:spcPct val="0"/>
              </a:spcBef>
              <a:buClrTx/>
              <a:buFontTx/>
              <a:buNone/>
            </a:pPr>
            <a:endParaRPr kumimoji="0" lang="x-none" altLang="x-none" sz="3600">
              <a:latin typeface="Calibri" charset="0"/>
              <a:ea typeface="ＭＳ Ｐゴシック" charset="-128"/>
            </a:endParaRPr>
          </a:p>
        </p:txBody>
      </p:sp>
      <p:sp>
        <p:nvSpPr>
          <p:cNvPr id="159758" name="AutoShape 14"/>
          <p:cNvSpPr>
            <a:spLocks noChangeArrowheads="1"/>
          </p:cNvSpPr>
          <p:nvPr/>
        </p:nvSpPr>
        <p:spPr bwMode="auto">
          <a:xfrm>
            <a:off x="2057400" y="381000"/>
            <a:ext cx="4495800" cy="1447800"/>
          </a:xfrm>
          <a:prstGeom prst="wedgeRectCallout">
            <a:avLst>
              <a:gd name="adj1" fmla="val 40324"/>
              <a:gd name="adj2" fmla="val 114583"/>
            </a:avLst>
          </a:prstGeom>
          <a:solidFill>
            <a:srgbClr val="FF7D7D"/>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SzPct val="80000"/>
              <a:buFont typeface="Wingdings" charset="2"/>
              <a:buNone/>
            </a:pPr>
            <a:r>
              <a:rPr kumimoji="0" lang="en-US" altLang="x-none" sz="3600">
                <a:latin typeface="Calibri" charset="0"/>
                <a:ea typeface="ＭＳ Ｐゴシック" charset="-128"/>
              </a:rPr>
              <a:t>On August 1, 1914, Germany declared war on Russia</a:t>
            </a:r>
          </a:p>
        </p:txBody>
      </p:sp>
      <p:sp>
        <p:nvSpPr>
          <p:cNvPr id="159759" name="AutoShape 15"/>
          <p:cNvSpPr>
            <a:spLocks noChangeArrowheads="1"/>
          </p:cNvSpPr>
          <p:nvPr/>
        </p:nvSpPr>
        <p:spPr bwMode="auto">
          <a:xfrm rot="-5400000">
            <a:off x="7391400" y="2438400"/>
            <a:ext cx="533400" cy="685800"/>
          </a:xfrm>
          <a:prstGeom prst="downArrow">
            <a:avLst>
              <a:gd name="adj1" fmla="val 49935"/>
              <a:gd name="adj2" fmla="val 70810"/>
            </a:avLst>
          </a:prstGeom>
          <a:solidFill>
            <a:srgbClr val="00FF00"/>
          </a:solidFill>
          <a:ln w="76200">
            <a:solidFill>
              <a:schemeClr val="tx1"/>
            </a:solidFill>
            <a:miter lim="800000"/>
            <a:headEnd/>
            <a:tailEnd/>
          </a:ln>
        </p:spPr>
        <p:txBody>
          <a:bodyPr vert="eaVert"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eaLnBrk="1" hangingPunct="1">
              <a:lnSpc>
                <a:spcPct val="80000"/>
              </a:lnSpc>
              <a:spcBef>
                <a:spcPct val="0"/>
              </a:spcBef>
              <a:buClrTx/>
              <a:buFontTx/>
              <a:buNone/>
            </a:pPr>
            <a:endParaRPr kumimoji="0" lang="x-none" altLang="x-none" sz="3600">
              <a:latin typeface="Calibri" charset="0"/>
              <a:ea typeface="ＭＳ Ｐゴシック" charset="-128"/>
            </a:endParaRPr>
          </a:p>
        </p:txBody>
      </p:sp>
      <p:sp>
        <p:nvSpPr>
          <p:cNvPr id="159760" name="AutoShape 16"/>
          <p:cNvSpPr>
            <a:spLocks noChangeArrowheads="1"/>
          </p:cNvSpPr>
          <p:nvPr/>
        </p:nvSpPr>
        <p:spPr bwMode="auto">
          <a:xfrm>
            <a:off x="2209800" y="533400"/>
            <a:ext cx="4495800" cy="1447800"/>
          </a:xfrm>
          <a:prstGeom prst="wedgeRectCallout">
            <a:avLst>
              <a:gd name="adj1" fmla="val 40324"/>
              <a:gd name="adj2" fmla="val 114583"/>
            </a:avLst>
          </a:prstGeom>
          <a:solidFill>
            <a:srgbClr val="FF7D7D"/>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SzPct val="80000"/>
              <a:buFont typeface="Wingdings" charset="2"/>
              <a:buNone/>
            </a:pPr>
            <a:r>
              <a:rPr kumimoji="0" lang="en-US" altLang="x-none" sz="3600">
                <a:latin typeface="Calibri" charset="0"/>
                <a:ea typeface="ＭＳ Ｐゴシック" charset="-128"/>
              </a:rPr>
              <a:t>On August 3, 1914, Germany declared war on France</a:t>
            </a:r>
          </a:p>
        </p:txBody>
      </p:sp>
      <p:sp>
        <p:nvSpPr>
          <p:cNvPr id="159761" name="AutoShape 17"/>
          <p:cNvSpPr>
            <a:spLocks noChangeArrowheads="1"/>
          </p:cNvSpPr>
          <p:nvPr/>
        </p:nvSpPr>
        <p:spPr bwMode="auto">
          <a:xfrm rot="4364463">
            <a:off x="4876800" y="3429000"/>
            <a:ext cx="533400" cy="685800"/>
          </a:xfrm>
          <a:prstGeom prst="downArrow">
            <a:avLst>
              <a:gd name="adj1" fmla="val 49935"/>
              <a:gd name="adj2" fmla="val 70810"/>
            </a:avLst>
          </a:prstGeom>
          <a:solidFill>
            <a:srgbClr val="00FF00"/>
          </a:solidFill>
          <a:ln w="76200">
            <a:solidFill>
              <a:schemeClr val="tx1"/>
            </a:solidFill>
            <a:miter lim="800000"/>
            <a:headEnd/>
            <a:tailEnd/>
          </a:ln>
        </p:spPr>
        <p:txBody>
          <a:bodyPr vert="eaVert"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eaLnBrk="1" hangingPunct="1">
              <a:lnSpc>
                <a:spcPct val="80000"/>
              </a:lnSpc>
              <a:spcBef>
                <a:spcPct val="0"/>
              </a:spcBef>
              <a:buClrTx/>
              <a:buFontTx/>
              <a:buNone/>
            </a:pPr>
            <a:endParaRPr kumimoji="0" lang="x-none" altLang="x-none" sz="3600">
              <a:latin typeface="Calibri" charset="0"/>
              <a:ea typeface="ＭＳ Ｐゴシック" charset="-128"/>
            </a:endParaRPr>
          </a:p>
        </p:txBody>
      </p:sp>
      <p:sp>
        <p:nvSpPr>
          <p:cNvPr id="159763" name="AutoShape 19"/>
          <p:cNvSpPr>
            <a:spLocks noChangeArrowheads="1"/>
          </p:cNvSpPr>
          <p:nvPr/>
        </p:nvSpPr>
        <p:spPr bwMode="auto">
          <a:xfrm>
            <a:off x="1981200" y="685800"/>
            <a:ext cx="5334000" cy="1447800"/>
          </a:xfrm>
          <a:prstGeom prst="wedgeRectCallout">
            <a:avLst>
              <a:gd name="adj1" fmla="val 22588"/>
              <a:gd name="adj2" fmla="val 238815"/>
            </a:avLst>
          </a:prstGeom>
          <a:solidFill>
            <a:srgbClr val="FF7D7D"/>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SzPct val="80000"/>
              <a:buFont typeface="Wingdings" charset="2"/>
              <a:buNone/>
            </a:pPr>
            <a:r>
              <a:rPr kumimoji="0" lang="en-US" altLang="x-none" sz="3600">
                <a:latin typeface="Calibri" charset="0"/>
                <a:ea typeface="ＭＳ Ｐゴシック" charset="-128"/>
              </a:rPr>
              <a:t>Italy backed out of its agreement with Germany &amp; Austria-Hungary…</a:t>
            </a:r>
          </a:p>
        </p:txBody>
      </p:sp>
      <p:sp>
        <p:nvSpPr>
          <p:cNvPr id="159764" name="AutoShape 20"/>
          <p:cNvSpPr>
            <a:spLocks noChangeArrowheads="1"/>
          </p:cNvSpPr>
          <p:nvPr/>
        </p:nvSpPr>
        <p:spPr bwMode="auto">
          <a:xfrm>
            <a:off x="7543800" y="914400"/>
            <a:ext cx="2743200" cy="990600"/>
          </a:xfrm>
          <a:prstGeom prst="wedgeRectCallout">
            <a:avLst>
              <a:gd name="adj1" fmla="val -106134"/>
              <a:gd name="adj2" fmla="val 352403"/>
            </a:avLst>
          </a:prstGeom>
          <a:solidFill>
            <a:srgbClr val="99CCFF"/>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ClrTx/>
              <a:buFontTx/>
              <a:buNone/>
            </a:pPr>
            <a:r>
              <a:rPr kumimoji="0" lang="en-US" altLang="x-none" sz="3600">
                <a:latin typeface="Calibri" charset="0"/>
                <a:ea typeface="ＭＳ Ｐゴシック" charset="-128"/>
              </a:rPr>
              <a:t>…and joined the Allies</a:t>
            </a:r>
          </a:p>
        </p:txBody>
      </p:sp>
      <p:sp>
        <p:nvSpPr>
          <p:cNvPr id="159765" name="AutoShape 21"/>
          <p:cNvSpPr>
            <a:spLocks noChangeArrowheads="1"/>
          </p:cNvSpPr>
          <p:nvPr/>
        </p:nvSpPr>
        <p:spPr bwMode="auto">
          <a:xfrm>
            <a:off x="4648200" y="228600"/>
            <a:ext cx="5715000" cy="1447800"/>
          </a:xfrm>
          <a:prstGeom prst="wedgeRectCallout">
            <a:avLst>
              <a:gd name="adj1" fmla="val -58338"/>
              <a:gd name="adj2" fmla="val 49454"/>
            </a:avLst>
          </a:prstGeom>
          <a:solidFill>
            <a:srgbClr val="99CCFF"/>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ClrTx/>
              <a:buFontTx/>
              <a:buNone/>
            </a:pPr>
            <a:r>
              <a:rPr kumimoji="0" lang="en-US" altLang="x-none" sz="3600">
                <a:latin typeface="Calibri" charset="0"/>
                <a:ea typeface="ＭＳ Ｐゴシック" charset="-128"/>
              </a:rPr>
              <a:t>On August 4, 1914, England declared war on Germany &amp; Austria-Hungary</a:t>
            </a:r>
          </a:p>
        </p:txBody>
      </p:sp>
      <p:sp>
        <p:nvSpPr>
          <p:cNvPr id="159766" name="AutoShape 22"/>
          <p:cNvSpPr>
            <a:spLocks noChangeArrowheads="1"/>
          </p:cNvSpPr>
          <p:nvPr/>
        </p:nvSpPr>
        <p:spPr bwMode="auto">
          <a:xfrm rot="-4670219">
            <a:off x="4876800" y="1905000"/>
            <a:ext cx="533400" cy="1447800"/>
          </a:xfrm>
          <a:prstGeom prst="downArrow">
            <a:avLst>
              <a:gd name="adj1" fmla="val 46565"/>
              <a:gd name="adj2" fmla="val 70106"/>
            </a:avLst>
          </a:prstGeom>
          <a:solidFill>
            <a:srgbClr val="00FF00"/>
          </a:solidFill>
          <a:ln w="76200">
            <a:solidFill>
              <a:schemeClr val="tx1"/>
            </a:solidFill>
            <a:miter lim="800000"/>
            <a:headEnd/>
            <a:tailEnd/>
          </a:ln>
        </p:spPr>
        <p:txBody>
          <a:bodyPr vert="eaVert"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eaLnBrk="1" hangingPunct="1">
              <a:lnSpc>
                <a:spcPct val="80000"/>
              </a:lnSpc>
              <a:spcBef>
                <a:spcPct val="0"/>
              </a:spcBef>
              <a:buClrTx/>
              <a:buFontTx/>
              <a:buNone/>
            </a:pPr>
            <a:endParaRPr kumimoji="0" lang="x-none" altLang="x-none" sz="3600">
              <a:latin typeface="Calibri" charset="0"/>
              <a:ea typeface="ＭＳ Ｐゴシック" charset="-128"/>
            </a:endParaRPr>
          </a:p>
        </p:txBody>
      </p:sp>
      <p:sp>
        <p:nvSpPr>
          <p:cNvPr id="159767" name="AutoShape 23"/>
          <p:cNvSpPr>
            <a:spLocks noChangeArrowheads="1"/>
          </p:cNvSpPr>
          <p:nvPr/>
        </p:nvSpPr>
        <p:spPr bwMode="auto">
          <a:xfrm rot="-3379279">
            <a:off x="5135563" y="2317750"/>
            <a:ext cx="533400" cy="2590800"/>
          </a:xfrm>
          <a:prstGeom prst="downArrow">
            <a:avLst>
              <a:gd name="adj1" fmla="val 43676"/>
              <a:gd name="adj2" fmla="val 89205"/>
            </a:avLst>
          </a:prstGeom>
          <a:solidFill>
            <a:srgbClr val="00FF00"/>
          </a:solidFill>
          <a:ln w="76200">
            <a:solidFill>
              <a:schemeClr val="tx1"/>
            </a:solidFill>
            <a:miter lim="800000"/>
            <a:headEnd/>
            <a:tailEnd/>
          </a:ln>
        </p:spPr>
        <p:txBody>
          <a:bodyPr vert="eaVert" wrap="none" anchor="ct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eaLnBrk="1" hangingPunct="1">
              <a:lnSpc>
                <a:spcPct val="80000"/>
              </a:lnSpc>
              <a:spcBef>
                <a:spcPct val="0"/>
              </a:spcBef>
              <a:buClrTx/>
              <a:buFontTx/>
              <a:buNone/>
            </a:pPr>
            <a:endParaRPr kumimoji="0" lang="x-none" altLang="x-none" sz="3600">
              <a:latin typeface="Calibri" charset="0"/>
              <a:ea typeface="ＭＳ Ｐゴシック" charset="-128"/>
            </a:endParaRPr>
          </a:p>
        </p:txBody>
      </p:sp>
      <p:sp>
        <p:nvSpPr>
          <p:cNvPr id="19" name="AutoShape 9"/>
          <p:cNvSpPr>
            <a:spLocks noChangeArrowheads="1"/>
          </p:cNvSpPr>
          <p:nvPr/>
        </p:nvSpPr>
        <p:spPr bwMode="auto">
          <a:xfrm>
            <a:off x="5715000" y="609600"/>
            <a:ext cx="4800600" cy="990600"/>
          </a:xfrm>
          <a:prstGeom prst="wedgeRectCallout">
            <a:avLst>
              <a:gd name="adj1" fmla="val 30458"/>
              <a:gd name="adj2" fmla="val 141694"/>
            </a:avLst>
          </a:prstGeom>
          <a:solidFill>
            <a:srgbClr val="99CCFF"/>
          </a:solidFill>
          <a:ln w="38100">
            <a:solidFill>
              <a:schemeClr val="tx1"/>
            </a:solidFill>
            <a:miter lim="800000"/>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eaLnBrk="1" hangingPunct="1">
              <a:lnSpc>
                <a:spcPct val="80000"/>
              </a:lnSpc>
              <a:spcBef>
                <a:spcPct val="0"/>
              </a:spcBef>
              <a:buClrTx/>
              <a:buFontTx/>
              <a:buNone/>
            </a:pPr>
            <a:r>
              <a:rPr kumimoji="0" lang="en-US" altLang="x-none" sz="3600">
                <a:latin typeface="Calibri" charset="0"/>
                <a:ea typeface="ＭＳ Ｐゴシック" charset="-128"/>
              </a:rPr>
              <a:t>Russia mobilized for war to protect Serbia </a:t>
            </a:r>
          </a:p>
        </p:txBody>
      </p:sp>
      <p:sp>
        <p:nvSpPr>
          <p:cNvPr id="20" name="Rectangular Callout 19"/>
          <p:cNvSpPr>
            <a:spLocks noChangeArrowheads="1"/>
          </p:cNvSpPr>
          <p:nvPr/>
        </p:nvSpPr>
        <p:spPr bwMode="auto">
          <a:xfrm>
            <a:off x="3962400" y="6172200"/>
            <a:ext cx="4572000" cy="533400"/>
          </a:xfrm>
          <a:prstGeom prst="wedgeRectCallout">
            <a:avLst>
              <a:gd name="adj1" fmla="val -10241"/>
              <a:gd name="adj2" fmla="val 34394"/>
            </a:avLst>
          </a:prstGeom>
          <a:solidFill>
            <a:srgbClr val="FFFFCC"/>
          </a:solidFill>
          <a:ln w="19050">
            <a:solidFill>
              <a:schemeClr val="tx1"/>
            </a:solidFill>
            <a:round/>
            <a:headEnd/>
            <a:tailEnd/>
          </a:ln>
        </p:spPr>
        <p:txBody>
          <a:bodyPr/>
          <a:lstStyle>
            <a:lvl1pPr>
              <a:spcBef>
                <a:spcPct val="20000"/>
              </a:spcBef>
              <a:buClr>
                <a:schemeClr val="accent1"/>
              </a:buClr>
              <a:buFont typeface="Times New Roman" charset="0"/>
              <a:buChar char="■"/>
              <a:defRPr kumimoji="1" sz="4000">
                <a:solidFill>
                  <a:schemeClr val="tx1"/>
                </a:solidFill>
                <a:latin typeface="Times New Roman" charset="0"/>
              </a:defRPr>
            </a:lvl1pPr>
            <a:lvl2pPr marL="742950" indent="-285750">
              <a:spcBef>
                <a:spcPct val="20000"/>
              </a:spcBef>
              <a:buFont typeface="Times New Roman" charset="0"/>
              <a:buChar char="–"/>
              <a:defRPr kumimoji="1" sz="4000">
                <a:solidFill>
                  <a:schemeClr val="tx1"/>
                </a:solidFill>
                <a:latin typeface="Times New Roman" charset="0"/>
              </a:defRPr>
            </a:lvl2pPr>
            <a:lvl3pPr marL="1143000" indent="-228600">
              <a:spcBef>
                <a:spcPct val="20000"/>
              </a:spcBef>
              <a:buChar char="•"/>
              <a:defRPr kumimoji="1" sz="4000">
                <a:solidFill>
                  <a:schemeClr val="tx1"/>
                </a:solidFill>
                <a:latin typeface="Times New Roman" charset="0"/>
              </a:defRPr>
            </a:lvl3pPr>
            <a:lvl4pPr marL="1600200" indent="-228600">
              <a:spcBef>
                <a:spcPct val="20000"/>
              </a:spcBef>
              <a:buChar char="•"/>
              <a:defRPr kumimoji="1" sz="4000">
                <a:solidFill>
                  <a:schemeClr val="tx1"/>
                </a:solidFill>
                <a:latin typeface="Times New Roman" charset="0"/>
              </a:defRPr>
            </a:lvl4pPr>
            <a:lvl5pPr marL="2057400" indent="-228600">
              <a:spcBef>
                <a:spcPct val="20000"/>
              </a:spcBef>
              <a:buChar char="•"/>
              <a:defRPr kumimoji="1" sz="4000">
                <a:solidFill>
                  <a:schemeClr val="tx1"/>
                </a:solidFill>
                <a:latin typeface="Times New Roman" charset="0"/>
              </a:defRPr>
            </a:lvl5pPr>
            <a:lvl6pPr marL="2514600" indent="-228600" eaLnBrk="0" fontAlgn="base" hangingPunct="0">
              <a:spcBef>
                <a:spcPct val="20000"/>
              </a:spcBef>
              <a:spcAft>
                <a:spcPct val="0"/>
              </a:spcAft>
              <a:buChar char="•"/>
              <a:defRPr kumimoji="1" sz="4000">
                <a:solidFill>
                  <a:schemeClr val="tx1"/>
                </a:solidFill>
                <a:latin typeface="Times New Roman" charset="0"/>
              </a:defRPr>
            </a:lvl6pPr>
            <a:lvl7pPr marL="2971800" indent="-228600" eaLnBrk="0" fontAlgn="base" hangingPunct="0">
              <a:spcBef>
                <a:spcPct val="20000"/>
              </a:spcBef>
              <a:spcAft>
                <a:spcPct val="0"/>
              </a:spcAft>
              <a:buChar char="•"/>
              <a:defRPr kumimoji="1" sz="4000">
                <a:solidFill>
                  <a:schemeClr val="tx1"/>
                </a:solidFill>
                <a:latin typeface="Times New Roman" charset="0"/>
              </a:defRPr>
            </a:lvl7pPr>
            <a:lvl8pPr marL="3429000" indent="-228600" eaLnBrk="0" fontAlgn="base" hangingPunct="0">
              <a:spcBef>
                <a:spcPct val="20000"/>
              </a:spcBef>
              <a:spcAft>
                <a:spcPct val="0"/>
              </a:spcAft>
              <a:buChar char="•"/>
              <a:defRPr kumimoji="1" sz="4000">
                <a:solidFill>
                  <a:schemeClr val="tx1"/>
                </a:solidFill>
                <a:latin typeface="Times New Roman" charset="0"/>
              </a:defRPr>
            </a:lvl8pPr>
            <a:lvl9pPr marL="3886200" indent="-228600" eaLnBrk="0" fontAlgn="base" hangingPunct="0">
              <a:spcBef>
                <a:spcPct val="20000"/>
              </a:spcBef>
              <a:spcAft>
                <a:spcPct val="0"/>
              </a:spcAft>
              <a:buChar char="•"/>
              <a:defRPr kumimoji="1" sz="4000">
                <a:solidFill>
                  <a:schemeClr val="tx1"/>
                </a:solidFill>
                <a:latin typeface="Times New Roman" charset="0"/>
              </a:defRPr>
            </a:lvl9pPr>
          </a:lstStyle>
          <a:p>
            <a:pPr algn="ctr">
              <a:lnSpc>
                <a:spcPct val="80000"/>
              </a:lnSpc>
              <a:spcBef>
                <a:spcPct val="0"/>
              </a:spcBef>
              <a:buClrTx/>
              <a:buFontTx/>
              <a:buNone/>
            </a:pPr>
            <a:r>
              <a:rPr kumimoji="0" lang="en-US" altLang="x-none" sz="3600">
                <a:latin typeface="Calibri" charset="0"/>
                <a:ea typeface="ＭＳ Ｐゴシック" charset="-128"/>
              </a:rPr>
              <a:t>World War I had begun</a:t>
            </a:r>
          </a:p>
        </p:txBody>
      </p:sp>
    </p:spTree>
    <p:extLst>
      <p:ext uri="{BB962C8B-B14F-4D97-AF65-F5344CB8AC3E}">
        <p14:creationId xmlns:p14="http://schemas.microsoft.com/office/powerpoint/2010/main" val="1739864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9753"/>
                                        </p:tgtEl>
                                        <p:attrNameLst>
                                          <p:attrName>style.visibility</p:attrName>
                                        </p:attrNameLst>
                                      </p:cBhvr>
                                      <p:to>
                                        <p:strVal val="visible"/>
                                      </p:to>
                                    </p:set>
                                    <p:anim calcmode="lin" valueType="num">
                                      <p:cBhvr>
                                        <p:cTn id="7" dur="500" fill="hold"/>
                                        <p:tgtEl>
                                          <p:spTgt spid="159753"/>
                                        </p:tgtEl>
                                        <p:attrNameLst>
                                          <p:attrName>ppt_w</p:attrName>
                                        </p:attrNameLst>
                                      </p:cBhvr>
                                      <p:tavLst>
                                        <p:tav tm="0">
                                          <p:val>
                                            <p:fltVal val="0"/>
                                          </p:val>
                                        </p:tav>
                                        <p:tav tm="100000">
                                          <p:val>
                                            <p:strVal val="#ppt_w"/>
                                          </p:val>
                                        </p:tav>
                                      </p:tavLst>
                                    </p:anim>
                                    <p:anim calcmode="lin" valueType="num">
                                      <p:cBhvr>
                                        <p:cTn id="8" dur="500" fill="hold"/>
                                        <p:tgtEl>
                                          <p:spTgt spid="159753"/>
                                        </p:tgtEl>
                                        <p:attrNameLst>
                                          <p:attrName>ppt_h</p:attrName>
                                        </p:attrNameLst>
                                      </p:cBhvr>
                                      <p:tavLst>
                                        <p:tav tm="0">
                                          <p:val>
                                            <p:fltVal val="0"/>
                                          </p:val>
                                        </p:tav>
                                        <p:tav tm="100000">
                                          <p:val>
                                            <p:strVal val="#ppt_h"/>
                                          </p:val>
                                        </p:tav>
                                      </p:tavLst>
                                    </p:anim>
                                    <p:animEffect transition="in" filter="fade">
                                      <p:cBhvr>
                                        <p:cTn id="9" dur="500"/>
                                        <p:tgtEl>
                                          <p:spTgt spid="15975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19"/>
                                        </p:tgtEl>
                                        <p:attrNameLst>
                                          <p:attrName>ppt_w</p:attrName>
                                        </p:attrNameLst>
                                      </p:cBhvr>
                                      <p:tavLst>
                                        <p:tav tm="0">
                                          <p:val>
                                            <p:strVal val="ppt_w"/>
                                          </p:val>
                                        </p:tav>
                                        <p:tav tm="100000">
                                          <p:val>
                                            <p:fltVal val="0"/>
                                          </p:val>
                                        </p:tav>
                                      </p:tavLst>
                                    </p:anim>
                                    <p:anim calcmode="lin" valueType="num">
                                      <p:cBhvr>
                                        <p:cTn id="19" dur="500"/>
                                        <p:tgtEl>
                                          <p:spTgt spid="19"/>
                                        </p:tgtEl>
                                        <p:attrNameLst>
                                          <p:attrName>ppt_h</p:attrName>
                                        </p:attrNameLst>
                                      </p:cBhvr>
                                      <p:tavLst>
                                        <p:tav tm="0">
                                          <p:val>
                                            <p:strVal val="ppt_h"/>
                                          </p:val>
                                        </p:tav>
                                        <p:tav tm="100000">
                                          <p:val>
                                            <p:fltVal val="0"/>
                                          </p:val>
                                        </p:tav>
                                      </p:tavLst>
                                    </p:anim>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59753"/>
                                        </p:tgtEl>
                                        <p:attrNameLst>
                                          <p:attrName>ppt_w</p:attrName>
                                        </p:attrNameLst>
                                      </p:cBhvr>
                                      <p:tavLst>
                                        <p:tav tm="0">
                                          <p:val>
                                            <p:strVal val="ppt_w"/>
                                          </p:val>
                                        </p:tav>
                                        <p:tav tm="100000">
                                          <p:val>
                                            <p:fltVal val="0"/>
                                          </p:val>
                                        </p:tav>
                                      </p:tavLst>
                                    </p:anim>
                                    <p:anim calcmode="lin" valueType="num">
                                      <p:cBhvr>
                                        <p:cTn id="24" dur="500"/>
                                        <p:tgtEl>
                                          <p:spTgt spid="159753"/>
                                        </p:tgtEl>
                                        <p:attrNameLst>
                                          <p:attrName>ppt_h</p:attrName>
                                        </p:attrNameLst>
                                      </p:cBhvr>
                                      <p:tavLst>
                                        <p:tav tm="0">
                                          <p:val>
                                            <p:strVal val="ppt_h"/>
                                          </p:val>
                                        </p:tav>
                                        <p:tav tm="100000">
                                          <p:val>
                                            <p:fltVal val="0"/>
                                          </p:val>
                                        </p:tav>
                                      </p:tavLst>
                                    </p:anim>
                                    <p:animEffect transition="out" filter="fade">
                                      <p:cBhvr>
                                        <p:cTn id="25" dur="500"/>
                                        <p:tgtEl>
                                          <p:spTgt spid="159753"/>
                                        </p:tgtEl>
                                      </p:cBhvr>
                                    </p:animEffect>
                                    <p:set>
                                      <p:cBhvr>
                                        <p:cTn id="26" dur="1" fill="hold">
                                          <p:stCondLst>
                                            <p:cond delay="499"/>
                                          </p:stCondLst>
                                        </p:cTn>
                                        <p:tgtEl>
                                          <p:spTgt spid="159753"/>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159752"/>
                                        </p:tgtEl>
                                        <p:attrNameLst>
                                          <p:attrName>style.visibility</p:attrName>
                                        </p:attrNameLst>
                                      </p:cBhvr>
                                      <p:to>
                                        <p:strVal val="visible"/>
                                      </p:to>
                                    </p:set>
                                    <p:anim calcmode="lin" valueType="num">
                                      <p:cBhvr>
                                        <p:cTn id="29" dur="500" fill="hold"/>
                                        <p:tgtEl>
                                          <p:spTgt spid="159752"/>
                                        </p:tgtEl>
                                        <p:attrNameLst>
                                          <p:attrName>ppt_w</p:attrName>
                                        </p:attrNameLst>
                                      </p:cBhvr>
                                      <p:tavLst>
                                        <p:tav tm="0">
                                          <p:val>
                                            <p:fltVal val="0"/>
                                          </p:val>
                                        </p:tav>
                                        <p:tav tm="100000">
                                          <p:val>
                                            <p:strVal val="#ppt_w"/>
                                          </p:val>
                                        </p:tav>
                                      </p:tavLst>
                                    </p:anim>
                                    <p:anim calcmode="lin" valueType="num">
                                      <p:cBhvr>
                                        <p:cTn id="30" dur="500" fill="hold"/>
                                        <p:tgtEl>
                                          <p:spTgt spid="159752"/>
                                        </p:tgtEl>
                                        <p:attrNameLst>
                                          <p:attrName>ppt_h</p:attrName>
                                        </p:attrNameLst>
                                      </p:cBhvr>
                                      <p:tavLst>
                                        <p:tav tm="0">
                                          <p:val>
                                            <p:fltVal val="0"/>
                                          </p:val>
                                        </p:tav>
                                        <p:tav tm="100000">
                                          <p:val>
                                            <p:strVal val="#ppt_h"/>
                                          </p:val>
                                        </p:tav>
                                      </p:tavLst>
                                    </p:anim>
                                    <p:animEffect transition="in" filter="fade">
                                      <p:cBhvr>
                                        <p:cTn id="31" dur="500"/>
                                        <p:tgtEl>
                                          <p:spTgt spid="15975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59756"/>
                                        </p:tgtEl>
                                        <p:attrNameLst>
                                          <p:attrName>style.visibility</p:attrName>
                                        </p:attrNameLst>
                                      </p:cBhvr>
                                      <p:to>
                                        <p:strVal val="visible"/>
                                      </p:to>
                                    </p:set>
                                    <p:anim calcmode="lin" valueType="num">
                                      <p:cBhvr>
                                        <p:cTn id="34" dur="500" fill="hold"/>
                                        <p:tgtEl>
                                          <p:spTgt spid="159756"/>
                                        </p:tgtEl>
                                        <p:attrNameLst>
                                          <p:attrName>ppt_w</p:attrName>
                                        </p:attrNameLst>
                                      </p:cBhvr>
                                      <p:tavLst>
                                        <p:tav tm="0">
                                          <p:val>
                                            <p:fltVal val="0"/>
                                          </p:val>
                                        </p:tav>
                                        <p:tav tm="100000">
                                          <p:val>
                                            <p:strVal val="#ppt_w"/>
                                          </p:val>
                                        </p:tav>
                                      </p:tavLst>
                                    </p:anim>
                                    <p:anim calcmode="lin" valueType="num">
                                      <p:cBhvr>
                                        <p:cTn id="35" dur="500" fill="hold"/>
                                        <p:tgtEl>
                                          <p:spTgt spid="159756"/>
                                        </p:tgtEl>
                                        <p:attrNameLst>
                                          <p:attrName>ppt_h</p:attrName>
                                        </p:attrNameLst>
                                      </p:cBhvr>
                                      <p:tavLst>
                                        <p:tav tm="0">
                                          <p:val>
                                            <p:fltVal val="0"/>
                                          </p:val>
                                        </p:tav>
                                        <p:tav tm="100000">
                                          <p:val>
                                            <p:strVal val="#ppt_h"/>
                                          </p:val>
                                        </p:tav>
                                      </p:tavLst>
                                    </p:anim>
                                    <p:animEffect transition="in" filter="fade">
                                      <p:cBhvr>
                                        <p:cTn id="36" dur="500"/>
                                        <p:tgtEl>
                                          <p:spTgt spid="159756"/>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59757"/>
                                        </p:tgtEl>
                                        <p:attrNameLst>
                                          <p:attrName>style.visibility</p:attrName>
                                        </p:attrNameLst>
                                      </p:cBhvr>
                                      <p:to>
                                        <p:strVal val="visible"/>
                                      </p:to>
                                    </p:set>
                                    <p:anim calcmode="lin" valueType="num">
                                      <p:cBhvr>
                                        <p:cTn id="39" dur="500" fill="hold"/>
                                        <p:tgtEl>
                                          <p:spTgt spid="159757"/>
                                        </p:tgtEl>
                                        <p:attrNameLst>
                                          <p:attrName>ppt_w</p:attrName>
                                        </p:attrNameLst>
                                      </p:cBhvr>
                                      <p:tavLst>
                                        <p:tav tm="0">
                                          <p:val>
                                            <p:fltVal val="0"/>
                                          </p:val>
                                        </p:tav>
                                        <p:tav tm="100000">
                                          <p:val>
                                            <p:strVal val="#ppt_w"/>
                                          </p:val>
                                        </p:tav>
                                      </p:tavLst>
                                    </p:anim>
                                    <p:anim calcmode="lin" valueType="num">
                                      <p:cBhvr>
                                        <p:cTn id="40" dur="500" fill="hold"/>
                                        <p:tgtEl>
                                          <p:spTgt spid="159757"/>
                                        </p:tgtEl>
                                        <p:attrNameLst>
                                          <p:attrName>ppt_h</p:attrName>
                                        </p:attrNameLst>
                                      </p:cBhvr>
                                      <p:tavLst>
                                        <p:tav tm="0">
                                          <p:val>
                                            <p:fltVal val="0"/>
                                          </p:val>
                                        </p:tav>
                                        <p:tav tm="100000">
                                          <p:val>
                                            <p:strVal val="#ppt_h"/>
                                          </p:val>
                                        </p:tav>
                                      </p:tavLst>
                                    </p:anim>
                                    <p:animEffect transition="in" filter="fade">
                                      <p:cBhvr>
                                        <p:cTn id="41" dur="500"/>
                                        <p:tgtEl>
                                          <p:spTgt spid="159757"/>
                                        </p:tgtEl>
                                      </p:cBhvr>
                                    </p:animEffect>
                                  </p:childTnLst>
                                </p:cTn>
                              </p:par>
                              <p:par>
                                <p:cTn id="42" presetID="23" presetClass="emph" presetSubtype="0" fill="hold" grpId="1" nodeType="withEffect">
                                  <p:stCondLst>
                                    <p:cond delay="0"/>
                                  </p:stCondLst>
                                  <p:childTnLst>
                                    <p:animClr clrSpc="hsl" dir="cw">
                                      <p:cBhvr override="childStyle">
                                        <p:cTn id="43" dur="500" fill="hold"/>
                                        <p:tgtEl>
                                          <p:spTgt spid="159756"/>
                                        </p:tgtEl>
                                        <p:attrNameLst>
                                          <p:attrName>style.color</p:attrName>
                                        </p:attrNameLst>
                                      </p:cBhvr>
                                      <p:by>
                                        <p:hsl h="10842353" s="0" l="0"/>
                                      </p:by>
                                    </p:animClr>
                                    <p:animClr clrSpc="hsl" dir="cw">
                                      <p:cBhvr>
                                        <p:cTn id="44" dur="500" fill="hold"/>
                                        <p:tgtEl>
                                          <p:spTgt spid="159756"/>
                                        </p:tgtEl>
                                        <p:attrNameLst>
                                          <p:attrName>fillcolor</p:attrName>
                                        </p:attrNameLst>
                                      </p:cBhvr>
                                      <p:by>
                                        <p:hsl h="10842353" s="0" l="0"/>
                                      </p:by>
                                    </p:animClr>
                                    <p:animClr clrSpc="hsl" dir="cw">
                                      <p:cBhvr>
                                        <p:cTn id="45" dur="500" fill="hold"/>
                                        <p:tgtEl>
                                          <p:spTgt spid="159756"/>
                                        </p:tgtEl>
                                        <p:attrNameLst>
                                          <p:attrName>stroke.color</p:attrName>
                                        </p:attrNameLst>
                                      </p:cBhvr>
                                      <p:by>
                                        <p:hsl h="10842353" s="0" l="0"/>
                                      </p:by>
                                    </p:animClr>
                                    <p:set>
                                      <p:cBhvr>
                                        <p:cTn id="46" dur="500" fill="hold"/>
                                        <p:tgtEl>
                                          <p:spTgt spid="159756"/>
                                        </p:tgtEl>
                                        <p:attrNameLst>
                                          <p:attrName>fill.type</p:attrName>
                                        </p:attrNameLst>
                                      </p:cBhvr>
                                      <p:to>
                                        <p:strVal val="solid"/>
                                      </p:to>
                                    </p:set>
                                  </p:childTnLst>
                                </p:cTn>
                              </p:par>
                              <p:par>
                                <p:cTn id="47" presetID="23" presetClass="emph" presetSubtype="0" fill="hold" grpId="1" nodeType="withEffect">
                                  <p:stCondLst>
                                    <p:cond delay="0"/>
                                  </p:stCondLst>
                                  <p:childTnLst>
                                    <p:animClr clrSpc="hsl" dir="cw">
                                      <p:cBhvr override="childStyle">
                                        <p:cTn id="48" dur="500" fill="hold"/>
                                        <p:tgtEl>
                                          <p:spTgt spid="159757"/>
                                        </p:tgtEl>
                                        <p:attrNameLst>
                                          <p:attrName>style.color</p:attrName>
                                        </p:attrNameLst>
                                      </p:cBhvr>
                                      <p:by>
                                        <p:hsl h="10842353" s="0" l="0"/>
                                      </p:by>
                                    </p:animClr>
                                    <p:animClr clrSpc="hsl" dir="cw">
                                      <p:cBhvr>
                                        <p:cTn id="49" dur="500" fill="hold"/>
                                        <p:tgtEl>
                                          <p:spTgt spid="159757"/>
                                        </p:tgtEl>
                                        <p:attrNameLst>
                                          <p:attrName>fillcolor</p:attrName>
                                        </p:attrNameLst>
                                      </p:cBhvr>
                                      <p:by>
                                        <p:hsl h="10842353" s="0" l="0"/>
                                      </p:by>
                                    </p:animClr>
                                    <p:animClr clrSpc="hsl" dir="cw">
                                      <p:cBhvr>
                                        <p:cTn id="50" dur="500" fill="hold"/>
                                        <p:tgtEl>
                                          <p:spTgt spid="159757"/>
                                        </p:tgtEl>
                                        <p:attrNameLst>
                                          <p:attrName>stroke.color</p:attrName>
                                        </p:attrNameLst>
                                      </p:cBhvr>
                                      <p:by>
                                        <p:hsl h="10842353" s="0" l="0"/>
                                      </p:by>
                                    </p:animClr>
                                    <p:set>
                                      <p:cBhvr>
                                        <p:cTn id="51" dur="500" fill="hold"/>
                                        <p:tgtEl>
                                          <p:spTgt spid="159757"/>
                                        </p:tgtEl>
                                        <p:attrNameLst>
                                          <p:attrName>fill.type</p:attrName>
                                        </p:attrNameLst>
                                      </p:cBhvr>
                                      <p:to>
                                        <p:strVal val="solid"/>
                                      </p:to>
                                    </p:set>
                                  </p:childTnLst>
                                </p:cTn>
                              </p:par>
                            </p:childTnLst>
                          </p:cTn>
                        </p:par>
                        <p:par>
                          <p:cTn id="52" fill="hold" nodeType="afterGroup">
                            <p:stCondLst>
                              <p:cond delay="500"/>
                            </p:stCondLst>
                            <p:childTnLst>
                              <p:par>
                                <p:cTn id="53" presetID="23" presetClass="emph" presetSubtype="0" fill="hold" grpId="2" nodeType="afterEffect">
                                  <p:stCondLst>
                                    <p:cond delay="0"/>
                                  </p:stCondLst>
                                  <p:childTnLst>
                                    <p:animClr clrSpc="hsl" dir="cw">
                                      <p:cBhvr override="childStyle">
                                        <p:cTn id="54" dur="500" fill="hold"/>
                                        <p:tgtEl>
                                          <p:spTgt spid="159757"/>
                                        </p:tgtEl>
                                        <p:attrNameLst>
                                          <p:attrName>style.color</p:attrName>
                                        </p:attrNameLst>
                                      </p:cBhvr>
                                      <p:by>
                                        <p:hsl h="10842353" s="0" l="0"/>
                                      </p:by>
                                    </p:animClr>
                                    <p:animClr clrSpc="hsl" dir="cw">
                                      <p:cBhvr>
                                        <p:cTn id="55" dur="500" fill="hold"/>
                                        <p:tgtEl>
                                          <p:spTgt spid="159757"/>
                                        </p:tgtEl>
                                        <p:attrNameLst>
                                          <p:attrName>fillcolor</p:attrName>
                                        </p:attrNameLst>
                                      </p:cBhvr>
                                      <p:by>
                                        <p:hsl h="10842353" s="0" l="0"/>
                                      </p:by>
                                    </p:animClr>
                                    <p:animClr clrSpc="hsl" dir="cw">
                                      <p:cBhvr>
                                        <p:cTn id="56" dur="500" fill="hold"/>
                                        <p:tgtEl>
                                          <p:spTgt spid="159757"/>
                                        </p:tgtEl>
                                        <p:attrNameLst>
                                          <p:attrName>stroke.color</p:attrName>
                                        </p:attrNameLst>
                                      </p:cBhvr>
                                      <p:by>
                                        <p:hsl h="10842353" s="0" l="0"/>
                                      </p:by>
                                    </p:animClr>
                                    <p:set>
                                      <p:cBhvr>
                                        <p:cTn id="57" dur="500" fill="hold"/>
                                        <p:tgtEl>
                                          <p:spTgt spid="159757"/>
                                        </p:tgtEl>
                                        <p:attrNameLst>
                                          <p:attrName>fill.type</p:attrName>
                                        </p:attrNameLst>
                                      </p:cBhvr>
                                      <p:to>
                                        <p:strVal val="solid"/>
                                      </p:to>
                                    </p:set>
                                  </p:childTnLst>
                                </p:cTn>
                              </p:par>
                              <p:par>
                                <p:cTn id="58" presetID="23" presetClass="emph" presetSubtype="0" fill="hold" grpId="2" nodeType="withEffect">
                                  <p:stCondLst>
                                    <p:cond delay="0"/>
                                  </p:stCondLst>
                                  <p:childTnLst>
                                    <p:animClr clrSpc="hsl" dir="cw">
                                      <p:cBhvr override="childStyle">
                                        <p:cTn id="59" dur="500" fill="hold"/>
                                        <p:tgtEl>
                                          <p:spTgt spid="159756"/>
                                        </p:tgtEl>
                                        <p:attrNameLst>
                                          <p:attrName>style.color</p:attrName>
                                        </p:attrNameLst>
                                      </p:cBhvr>
                                      <p:by>
                                        <p:hsl h="10842353" s="0" l="0"/>
                                      </p:by>
                                    </p:animClr>
                                    <p:animClr clrSpc="hsl" dir="cw">
                                      <p:cBhvr>
                                        <p:cTn id="60" dur="500" fill="hold"/>
                                        <p:tgtEl>
                                          <p:spTgt spid="159756"/>
                                        </p:tgtEl>
                                        <p:attrNameLst>
                                          <p:attrName>fillcolor</p:attrName>
                                        </p:attrNameLst>
                                      </p:cBhvr>
                                      <p:by>
                                        <p:hsl h="10842353" s="0" l="0"/>
                                      </p:by>
                                    </p:animClr>
                                    <p:animClr clrSpc="hsl" dir="cw">
                                      <p:cBhvr>
                                        <p:cTn id="61" dur="500" fill="hold"/>
                                        <p:tgtEl>
                                          <p:spTgt spid="159756"/>
                                        </p:tgtEl>
                                        <p:attrNameLst>
                                          <p:attrName>stroke.color</p:attrName>
                                        </p:attrNameLst>
                                      </p:cBhvr>
                                      <p:by>
                                        <p:hsl h="10842353" s="0" l="0"/>
                                      </p:by>
                                    </p:animClr>
                                    <p:set>
                                      <p:cBhvr>
                                        <p:cTn id="62" dur="500" fill="hold"/>
                                        <p:tgtEl>
                                          <p:spTgt spid="159756"/>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xit" presetSubtype="0" fill="hold" grpId="1" nodeType="clickEffect">
                                  <p:stCondLst>
                                    <p:cond delay="0"/>
                                  </p:stCondLst>
                                  <p:childTnLst>
                                    <p:anim calcmode="lin" valueType="num">
                                      <p:cBhvr>
                                        <p:cTn id="66" dur="500"/>
                                        <p:tgtEl>
                                          <p:spTgt spid="159752"/>
                                        </p:tgtEl>
                                        <p:attrNameLst>
                                          <p:attrName>ppt_w</p:attrName>
                                        </p:attrNameLst>
                                      </p:cBhvr>
                                      <p:tavLst>
                                        <p:tav tm="0">
                                          <p:val>
                                            <p:strVal val="ppt_w"/>
                                          </p:val>
                                        </p:tav>
                                        <p:tav tm="100000">
                                          <p:val>
                                            <p:fltVal val="0"/>
                                          </p:val>
                                        </p:tav>
                                      </p:tavLst>
                                    </p:anim>
                                    <p:anim calcmode="lin" valueType="num">
                                      <p:cBhvr>
                                        <p:cTn id="67" dur="500"/>
                                        <p:tgtEl>
                                          <p:spTgt spid="159752"/>
                                        </p:tgtEl>
                                        <p:attrNameLst>
                                          <p:attrName>ppt_h</p:attrName>
                                        </p:attrNameLst>
                                      </p:cBhvr>
                                      <p:tavLst>
                                        <p:tav tm="0">
                                          <p:val>
                                            <p:strVal val="ppt_h"/>
                                          </p:val>
                                        </p:tav>
                                        <p:tav tm="100000">
                                          <p:val>
                                            <p:fltVal val="0"/>
                                          </p:val>
                                        </p:tav>
                                      </p:tavLst>
                                    </p:anim>
                                    <p:animEffect transition="out" filter="fade">
                                      <p:cBhvr>
                                        <p:cTn id="68" dur="500"/>
                                        <p:tgtEl>
                                          <p:spTgt spid="159752"/>
                                        </p:tgtEl>
                                      </p:cBhvr>
                                    </p:animEffect>
                                    <p:set>
                                      <p:cBhvr>
                                        <p:cTn id="69" dur="1" fill="hold">
                                          <p:stCondLst>
                                            <p:cond delay="499"/>
                                          </p:stCondLst>
                                        </p:cTn>
                                        <p:tgtEl>
                                          <p:spTgt spid="159752"/>
                                        </p:tgtEl>
                                        <p:attrNameLst>
                                          <p:attrName>style.visibility</p:attrName>
                                        </p:attrNameLst>
                                      </p:cBhvr>
                                      <p:to>
                                        <p:strVal val="hidden"/>
                                      </p:to>
                                    </p:set>
                                  </p:childTnLst>
                                </p:cTn>
                              </p:par>
                              <p:par>
                                <p:cTn id="70" presetID="53" presetClass="exit" presetSubtype="0" fill="hold" grpId="3" nodeType="withEffect">
                                  <p:stCondLst>
                                    <p:cond delay="0"/>
                                  </p:stCondLst>
                                  <p:childTnLst>
                                    <p:anim calcmode="lin" valueType="num">
                                      <p:cBhvr>
                                        <p:cTn id="71" dur="500"/>
                                        <p:tgtEl>
                                          <p:spTgt spid="159757"/>
                                        </p:tgtEl>
                                        <p:attrNameLst>
                                          <p:attrName>ppt_w</p:attrName>
                                        </p:attrNameLst>
                                      </p:cBhvr>
                                      <p:tavLst>
                                        <p:tav tm="0">
                                          <p:val>
                                            <p:strVal val="ppt_w"/>
                                          </p:val>
                                        </p:tav>
                                        <p:tav tm="100000">
                                          <p:val>
                                            <p:fltVal val="0"/>
                                          </p:val>
                                        </p:tav>
                                      </p:tavLst>
                                    </p:anim>
                                    <p:anim calcmode="lin" valueType="num">
                                      <p:cBhvr>
                                        <p:cTn id="72" dur="500"/>
                                        <p:tgtEl>
                                          <p:spTgt spid="159757"/>
                                        </p:tgtEl>
                                        <p:attrNameLst>
                                          <p:attrName>ppt_h</p:attrName>
                                        </p:attrNameLst>
                                      </p:cBhvr>
                                      <p:tavLst>
                                        <p:tav tm="0">
                                          <p:val>
                                            <p:strVal val="ppt_h"/>
                                          </p:val>
                                        </p:tav>
                                        <p:tav tm="100000">
                                          <p:val>
                                            <p:fltVal val="0"/>
                                          </p:val>
                                        </p:tav>
                                      </p:tavLst>
                                    </p:anim>
                                    <p:animEffect transition="out" filter="fade">
                                      <p:cBhvr>
                                        <p:cTn id="73" dur="500"/>
                                        <p:tgtEl>
                                          <p:spTgt spid="159757"/>
                                        </p:tgtEl>
                                      </p:cBhvr>
                                    </p:animEffect>
                                    <p:set>
                                      <p:cBhvr>
                                        <p:cTn id="74" dur="1" fill="hold">
                                          <p:stCondLst>
                                            <p:cond delay="499"/>
                                          </p:stCondLst>
                                        </p:cTn>
                                        <p:tgtEl>
                                          <p:spTgt spid="159757"/>
                                        </p:tgtEl>
                                        <p:attrNameLst>
                                          <p:attrName>style.visibility</p:attrName>
                                        </p:attrNameLst>
                                      </p:cBhvr>
                                      <p:to>
                                        <p:strVal val="hidden"/>
                                      </p:to>
                                    </p:set>
                                  </p:childTnLst>
                                </p:cTn>
                              </p:par>
                              <p:par>
                                <p:cTn id="75" presetID="53" presetClass="exit" presetSubtype="0" fill="hold" grpId="3" nodeType="withEffect">
                                  <p:stCondLst>
                                    <p:cond delay="0"/>
                                  </p:stCondLst>
                                  <p:childTnLst>
                                    <p:anim calcmode="lin" valueType="num">
                                      <p:cBhvr>
                                        <p:cTn id="76" dur="500"/>
                                        <p:tgtEl>
                                          <p:spTgt spid="159756"/>
                                        </p:tgtEl>
                                        <p:attrNameLst>
                                          <p:attrName>ppt_w</p:attrName>
                                        </p:attrNameLst>
                                      </p:cBhvr>
                                      <p:tavLst>
                                        <p:tav tm="0">
                                          <p:val>
                                            <p:strVal val="ppt_w"/>
                                          </p:val>
                                        </p:tav>
                                        <p:tav tm="100000">
                                          <p:val>
                                            <p:fltVal val="0"/>
                                          </p:val>
                                        </p:tav>
                                      </p:tavLst>
                                    </p:anim>
                                    <p:anim calcmode="lin" valueType="num">
                                      <p:cBhvr>
                                        <p:cTn id="77" dur="500"/>
                                        <p:tgtEl>
                                          <p:spTgt spid="159756"/>
                                        </p:tgtEl>
                                        <p:attrNameLst>
                                          <p:attrName>ppt_h</p:attrName>
                                        </p:attrNameLst>
                                      </p:cBhvr>
                                      <p:tavLst>
                                        <p:tav tm="0">
                                          <p:val>
                                            <p:strVal val="ppt_h"/>
                                          </p:val>
                                        </p:tav>
                                        <p:tav tm="100000">
                                          <p:val>
                                            <p:fltVal val="0"/>
                                          </p:val>
                                        </p:tav>
                                      </p:tavLst>
                                    </p:anim>
                                    <p:animEffect transition="out" filter="fade">
                                      <p:cBhvr>
                                        <p:cTn id="78" dur="500"/>
                                        <p:tgtEl>
                                          <p:spTgt spid="159756"/>
                                        </p:tgtEl>
                                      </p:cBhvr>
                                    </p:animEffect>
                                    <p:set>
                                      <p:cBhvr>
                                        <p:cTn id="79" dur="1" fill="hold">
                                          <p:stCondLst>
                                            <p:cond delay="499"/>
                                          </p:stCondLst>
                                        </p:cTn>
                                        <p:tgtEl>
                                          <p:spTgt spid="159756"/>
                                        </p:tgtEl>
                                        <p:attrNameLst>
                                          <p:attrName>style.visibility</p:attrName>
                                        </p:attrNameLst>
                                      </p:cBhvr>
                                      <p:to>
                                        <p:strVal val="hidden"/>
                                      </p:to>
                                    </p:set>
                                  </p:childTnLst>
                                </p:cTn>
                              </p:par>
                              <p:par>
                                <p:cTn id="80" presetID="53" presetClass="entr" presetSubtype="0" fill="hold" grpId="0" nodeType="withEffect">
                                  <p:stCondLst>
                                    <p:cond delay="0"/>
                                  </p:stCondLst>
                                  <p:childTnLst>
                                    <p:set>
                                      <p:cBhvr>
                                        <p:cTn id="81" dur="1" fill="hold">
                                          <p:stCondLst>
                                            <p:cond delay="0"/>
                                          </p:stCondLst>
                                        </p:cTn>
                                        <p:tgtEl>
                                          <p:spTgt spid="159758"/>
                                        </p:tgtEl>
                                        <p:attrNameLst>
                                          <p:attrName>style.visibility</p:attrName>
                                        </p:attrNameLst>
                                      </p:cBhvr>
                                      <p:to>
                                        <p:strVal val="visible"/>
                                      </p:to>
                                    </p:set>
                                    <p:anim calcmode="lin" valueType="num">
                                      <p:cBhvr>
                                        <p:cTn id="82" dur="500" fill="hold"/>
                                        <p:tgtEl>
                                          <p:spTgt spid="159758"/>
                                        </p:tgtEl>
                                        <p:attrNameLst>
                                          <p:attrName>ppt_w</p:attrName>
                                        </p:attrNameLst>
                                      </p:cBhvr>
                                      <p:tavLst>
                                        <p:tav tm="0">
                                          <p:val>
                                            <p:fltVal val="0"/>
                                          </p:val>
                                        </p:tav>
                                        <p:tav tm="100000">
                                          <p:val>
                                            <p:strVal val="#ppt_w"/>
                                          </p:val>
                                        </p:tav>
                                      </p:tavLst>
                                    </p:anim>
                                    <p:anim calcmode="lin" valueType="num">
                                      <p:cBhvr>
                                        <p:cTn id="83" dur="500" fill="hold"/>
                                        <p:tgtEl>
                                          <p:spTgt spid="159758"/>
                                        </p:tgtEl>
                                        <p:attrNameLst>
                                          <p:attrName>ppt_h</p:attrName>
                                        </p:attrNameLst>
                                      </p:cBhvr>
                                      <p:tavLst>
                                        <p:tav tm="0">
                                          <p:val>
                                            <p:fltVal val="0"/>
                                          </p:val>
                                        </p:tav>
                                        <p:tav tm="100000">
                                          <p:val>
                                            <p:strVal val="#ppt_h"/>
                                          </p:val>
                                        </p:tav>
                                      </p:tavLst>
                                    </p:anim>
                                    <p:animEffect transition="in" filter="fade">
                                      <p:cBhvr>
                                        <p:cTn id="84" dur="500"/>
                                        <p:tgtEl>
                                          <p:spTgt spid="159758"/>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159759"/>
                                        </p:tgtEl>
                                        <p:attrNameLst>
                                          <p:attrName>style.visibility</p:attrName>
                                        </p:attrNameLst>
                                      </p:cBhvr>
                                      <p:to>
                                        <p:strVal val="visible"/>
                                      </p:to>
                                    </p:set>
                                    <p:anim calcmode="lin" valueType="num">
                                      <p:cBhvr>
                                        <p:cTn id="87" dur="500" fill="hold"/>
                                        <p:tgtEl>
                                          <p:spTgt spid="159759"/>
                                        </p:tgtEl>
                                        <p:attrNameLst>
                                          <p:attrName>ppt_w</p:attrName>
                                        </p:attrNameLst>
                                      </p:cBhvr>
                                      <p:tavLst>
                                        <p:tav tm="0">
                                          <p:val>
                                            <p:fltVal val="0"/>
                                          </p:val>
                                        </p:tav>
                                        <p:tav tm="100000">
                                          <p:val>
                                            <p:strVal val="#ppt_w"/>
                                          </p:val>
                                        </p:tav>
                                      </p:tavLst>
                                    </p:anim>
                                    <p:anim calcmode="lin" valueType="num">
                                      <p:cBhvr>
                                        <p:cTn id="88" dur="500" fill="hold"/>
                                        <p:tgtEl>
                                          <p:spTgt spid="159759"/>
                                        </p:tgtEl>
                                        <p:attrNameLst>
                                          <p:attrName>ppt_h</p:attrName>
                                        </p:attrNameLst>
                                      </p:cBhvr>
                                      <p:tavLst>
                                        <p:tav tm="0">
                                          <p:val>
                                            <p:fltVal val="0"/>
                                          </p:val>
                                        </p:tav>
                                        <p:tav tm="100000">
                                          <p:val>
                                            <p:strVal val="#ppt_h"/>
                                          </p:val>
                                        </p:tav>
                                      </p:tavLst>
                                    </p:anim>
                                    <p:animEffect transition="in" filter="fade">
                                      <p:cBhvr>
                                        <p:cTn id="89" dur="500"/>
                                        <p:tgtEl>
                                          <p:spTgt spid="159759"/>
                                        </p:tgtEl>
                                      </p:cBhvr>
                                    </p:animEffect>
                                  </p:childTnLst>
                                </p:cTn>
                              </p:par>
                              <p:par>
                                <p:cTn id="90" presetID="23" presetClass="emph" presetSubtype="0" fill="hold" grpId="1" nodeType="withEffect">
                                  <p:stCondLst>
                                    <p:cond delay="0"/>
                                  </p:stCondLst>
                                  <p:childTnLst>
                                    <p:animClr clrSpc="hsl" dir="cw">
                                      <p:cBhvr override="childStyle">
                                        <p:cTn id="91" dur="500" fill="hold"/>
                                        <p:tgtEl>
                                          <p:spTgt spid="159759"/>
                                        </p:tgtEl>
                                        <p:attrNameLst>
                                          <p:attrName>style.color</p:attrName>
                                        </p:attrNameLst>
                                      </p:cBhvr>
                                      <p:by>
                                        <p:hsl h="10842353" s="0" l="0"/>
                                      </p:by>
                                    </p:animClr>
                                    <p:animClr clrSpc="hsl" dir="cw">
                                      <p:cBhvr>
                                        <p:cTn id="92" dur="500" fill="hold"/>
                                        <p:tgtEl>
                                          <p:spTgt spid="159759"/>
                                        </p:tgtEl>
                                        <p:attrNameLst>
                                          <p:attrName>fillcolor</p:attrName>
                                        </p:attrNameLst>
                                      </p:cBhvr>
                                      <p:by>
                                        <p:hsl h="10842353" s="0" l="0"/>
                                      </p:by>
                                    </p:animClr>
                                    <p:animClr clrSpc="hsl" dir="cw">
                                      <p:cBhvr>
                                        <p:cTn id="93" dur="500" fill="hold"/>
                                        <p:tgtEl>
                                          <p:spTgt spid="159759"/>
                                        </p:tgtEl>
                                        <p:attrNameLst>
                                          <p:attrName>stroke.color</p:attrName>
                                        </p:attrNameLst>
                                      </p:cBhvr>
                                      <p:by>
                                        <p:hsl h="10842353" s="0" l="0"/>
                                      </p:by>
                                    </p:animClr>
                                    <p:set>
                                      <p:cBhvr>
                                        <p:cTn id="94" dur="500" fill="hold"/>
                                        <p:tgtEl>
                                          <p:spTgt spid="159759"/>
                                        </p:tgtEl>
                                        <p:attrNameLst>
                                          <p:attrName>fill.type</p:attrName>
                                        </p:attrNameLst>
                                      </p:cBhvr>
                                      <p:to>
                                        <p:strVal val="solid"/>
                                      </p:to>
                                    </p:set>
                                  </p:childTnLst>
                                </p:cTn>
                              </p:par>
                            </p:childTnLst>
                          </p:cTn>
                        </p:par>
                        <p:par>
                          <p:cTn id="95" fill="hold" nodeType="afterGroup">
                            <p:stCondLst>
                              <p:cond delay="500"/>
                            </p:stCondLst>
                            <p:childTnLst>
                              <p:par>
                                <p:cTn id="96" presetID="23" presetClass="emph" presetSubtype="0" fill="hold" grpId="2" nodeType="afterEffect">
                                  <p:stCondLst>
                                    <p:cond delay="0"/>
                                  </p:stCondLst>
                                  <p:childTnLst>
                                    <p:animClr clrSpc="hsl" dir="cw">
                                      <p:cBhvr override="childStyle">
                                        <p:cTn id="97" dur="500" fill="hold"/>
                                        <p:tgtEl>
                                          <p:spTgt spid="159759"/>
                                        </p:tgtEl>
                                        <p:attrNameLst>
                                          <p:attrName>style.color</p:attrName>
                                        </p:attrNameLst>
                                      </p:cBhvr>
                                      <p:by>
                                        <p:hsl h="10842353" s="0" l="0"/>
                                      </p:by>
                                    </p:animClr>
                                    <p:animClr clrSpc="hsl" dir="cw">
                                      <p:cBhvr>
                                        <p:cTn id="98" dur="500" fill="hold"/>
                                        <p:tgtEl>
                                          <p:spTgt spid="159759"/>
                                        </p:tgtEl>
                                        <p:attrNameLst>
                                          <p:attrName>fillcolor</p:attrName>
                                        </p:attrNameLst>
                                      </p:cBhvr>
                                      <p:by>
                                        <p:hsl h="10842353" s="0" l="0"/>
                                      </p:by>
                                    </p:animClr>
                                    <p:animClr clrSpc="hsl" dir="cw">
                                      <p:cBhvr>
                                        <p:cTn id="99" dur="500" fill="hold"/>
                                        <p:tgtEl>
                                          <p:spTgt spid="159759"/>
                                        </p:tgtEl>
                                        <p:attrNameLst>
                                          <p:attrName>stroke.color</p:attrName>
                                        </p:attrNameLst>
                                      </p:cBhvr>
                                      <p:by>
                                        <p:hsl h="10842353" s="0" l="0"/>
                                      </p:by>
                                    </p:animClr>
                                    <p:set>
                                      <p:cBhvr>
                                        <p:cTn id="100" dur="500" fill="hold"/>
                                        <p:tgtEl>
                                          <p:spTgt spid="159759"/>
                                        </p:tgtEl>
                                        <p:attrNameLst>
                                          <p:attrName>fill.type</p:attrName>
                                        </p:attrNameLst>
                                      </p:cBhvr>
                                      <p:to>
                                        <p:strVal val="solid"/>
                                      </p:to>
                                    </p:set>
                                  </p:childTnLst>
                                </p:cTn>
                              </p:par>
                              <p:par>
                                <p:cTn id="101" presetID="23" presetClass="emph" presetSubtype="0" fill="hold" grpId="4" nodeType="withEffect">
                                  <p:stCondLst>
                                    <p:cond delay="0"/>
                                  </p:stCondLst>
                                  <p:childTnLst>
                                    <p:animClr clrSpc="hsl" dir="cw">
                                      <p:cBhvr override="childStyle">
                                        <p:cTn id="102" dur="500" fill="hold"/>
                                        <p:tgtEl>
                                          <p:spTgt spid="159756"/>
                                        </p:tgtEl>
                                        <p:attrNameLst>
                                          <p:attrName>style.color</p:attrName>
                                        </p:attrNameLst>
                                      </p:cBhvr>
                                      <p:by>
                                        <p:hsl h="10842353" s="0" l="0"/>
                                      </p:by>
                                    </p:animClr>
                                    <p:animClr clrSpc="hsl" dir="cw">
                                      <p:cBhvr>
                                        <p:cTn id="103" dur="500" fill="hold"/>
                                        <p:tgtEl>
                                          <p:spTgt spid="159756"/>
                                        </p:tgtEl>
                                        <p:attrNameLst>
                                          <p:attrName>fillcolor</p:attrName>
                                        </p:attrNameLst>
                                      </p:cBhvr>
                                      <p:by>
                                        <p:hsl h="10842353" s="0" l="0"/>
                                      </p:by>
                                    </p:animClr>
                                    <p:animClr clrSpc="hsl" dir="cw">
                                      <p:cBhvr>
                                        <p:cTn id="104" dur="500" fill="hold"/>
                                        <p:tgtEl>
                                          <p:spTgt spid="159756"/>
                                        </p:tgtEl>
                                        <p:attrNameLst>
                                          <p:attrName>stroke.color</p:attrName>
                                        </p:attrNameLst>
                                      </p:cBhvr>
                                      <p:by>
                                        <p:hsl h="10842353" s="0" l="0"/>
                                      </p:by>
                                    </p:animClr>
                                    <p:set>
                                      <p:cBhvr>
                                        <p:cTn id="105" dur="500" fill="hold"/>
                                        <p:tgtEl>
                                          <p:spTgt spid="159756"/>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grpId="1" nodeType="clickEffect">
                                  <p:stCondLst>
                                    <p:cond delay="0"/>
                                  </p:stCondLst>
                                  <p:childTnLst>
                                    <p:anim calcmode="lin" valueType="num">
                                      <p:cBhvr>
                                        <p:cTn id="109" dur="500"/>
                                        <p:tgtEl>
                                          <p:spTgt spid="159758"/>
                                        </p:tgtEl>
                                        <p:attrNameLst>
                                          <p:attrName>ppt_w</p:attrName>
                                        </p:attrNameLst>
                                      </p:cBhvr>
                                      <p:tavLst>
                                        <p:tav tm="0">
                                          <p:val>
                                            <p:strVal val="ppt_w"/>
                                          </p:val>
                                        </p:tav>
                                        <p:tav tm="100000">
                                          <p:val>
                                            <p:fltVal val="0"/>
                                          </p:val>
                                        </p:tav>
                                      </p:tavLst>
                                    </p:anim>
                                    <p:anim calcmode="lin" valueType="num">
                                      <p:cBhvr>
                                        <p:cTn id="110" dur="500"/>
                                        <p:tgtEl>
                                          <p:spTgt spid="159758"/>
                                        </p:tgtEl>
                                        <p:attrNameLst>
                                          <p:attrName>ppt_h</p:attrName>
                                        </p:attrNameLst>
                                      </p:cBhvr>
                                      <p:tavLst>
                                        <p:tav tm="0">
                                          <p:val>
                                            <p:strVal val="ppt_h"/>
                                          </p:val>
                                        </p:tav>
                                        <p:tav tm="100000">
                                          <p:val>
                                            <p:fltVal val="0"/>
                                          </p:val>
                                        </p:tav>
                                      </p:tavLst>
                                    </p:anim>
                                    <p:animEffect transition="out" filter="fade">
                                      <p:cBhvr>
                                        <p:cTn id="111" dur="500"/>
                                        <p:tgtEl>
                                          <p:spTgt spid="159758"/>
                                        </p:tgtEl>
                                      </p:cBhvr>
                                    </p:animEffect>
                                    <p:set>
                                      <p:cBhvr>
                                        <p:cTn id="112" dur="1" fill="hold">
                                          <p:stCondLst>
                                            <p:cond delay="499"/>
                                          </p:stCondLst>
                                        </p:cTn>
                                        <p:tgtEl>
                                          <p:spTgt spid="159758"/>
                                        </p:tgtEl>
                                        <p:attrNameLst>
                                          <p:attrName>style.visibility</p:attrName>
                                        </p:attrNameLst>
                                      </p:cBhvr>
                                      <p:to>
                                        <p:strVal val="hidden"/>
                                      </p:to>
                                    </p:set>
                                  </p:childTnLst>
                                </p:cTn>
                              </p:par>
                              <p:par>
                                <p:cTn id="113" presetID="53" presetClass="exit" presetSubtype="0" fill="hold" grpId="3" nodeType="withEffect">
                                  <p:stCondLst>
                                    <p:cond delay="0"/>
                                  </p:stCondLst>
                                  <p:childTnLst>
                                    <p:anim calcmode="lin" valueType="num">
                                      <p:cBhvr>
                                        <p:cTn id="114" dur="500"/>
                                        <p:tgtEl>
                                          <p:spTgt spid="159759"/>
                                        </p:tgtEl>
                                        <p:attrNameLst>
                                          <p:attrName>ppt_w</p:attrName>
                                        </p:attrNameLst>
                                      </p:cBhvr>
                                      <p:tavLst>
                                        <p:tav tm="0">
                                          <p:val>
                                            <p:strVal val="ppt_w"/>
                                          </p:val>
                                        </p:tav>
                                        <p:tav tm="100000">
                                          <p:val>
                                            <p:fltVal val="0"/>
                                          </p:val>
                                        </p:tav>
                                      </p:tavLst>
                                    </p:anim>
                                    <p:anim calcmode="lin" valueType="num">
                                      <p:cBhvr>
                                        <p:cTn id="115" dur="500"/>
                                        <p:tgtEl>
                                          <p:spTgt spid="159759"/>
                                        </p:tgtEl>
                                        <p:attrNameLst>
                                          <p:attrName>ppt_h</p:attrName>
                                        </p:attrNameLst>
                                      </p:cBhvr>
                                      <p:tavLst>
                                        <p:tav tm="0">
                                          <p:val>
                                            <p:strVal val="ppt_h"/>
                                          </p:val>
                                        </p:tav>
                                        <p:tav tm="100000">
                                          <p:val>
                                            <p:fltVal val="0"/>
                                          </p:val>
                                        </p:tav>
                                      </p:tavLst>
                                    </p:anim>
                                    <p:animEffect transition="out" filter="fade">
                                      <p:cBhvr>
                                        <p:cTn id="116" dur="500"/>
                                        <p:tgtEl>
                                          <p:spTgt spid="159759"/>
                                        </p:tgtEl>
                                      </p:cBhvr>
                                    </p:animEffect>
                                    <p:set>
                                      <p:cBhvr>
                                        <p:cTn id="117" dur="1" fill="hold">
                                          <p:stCondLst>
                                            <p:cond delay="499"/>
                                          </p:stCondLst>
                                        </p:cTn>
                                        <p:tgtEl>
                                          <p:spTgt spid="159759"/>
                                        </p:tgtEl>
                                        <p:attrNameLst>
                                          <p:attrName>style.visibility</p:attrName>
                                        </p:attrNameLst>
                                      </p:cBhvr>
                                      <p:to>
                                        <p:strVal val="hidden"/>
                                      </p:to>
                                    </p:set>
                                  </p:childTnLst>
                                </p:cTn>
                              </p:par>
                              <p:par>
                                <p:cTn id="118" presetID="53" presetClass="entr" presetSubtype="0" fill="hold" grpId="0" nodeType="withEffect">
                                  <p:stCondLst>
                                    <p:cond delay="0"/>
                                  </p:stCondLst>
                                  <p:childTnLst>
                                    <p:set>
                                      <p:cBhvr>
                                        <p:cTn id="119" dur="1" fill="hold">
                                          <p:stCondLst>
                                            <p:cond delay="0"/>
                                          </p:stCondLst>
                                        </p:cTn>
                                        <p:tgtEl>
                                          <p:spTgt spid="159760"/>
                                        </p:tgtEl>
                                        <p:attrNameLst>
                                          <p:attrName>style.visibility</p:attrName>
                                        </p:attrNameLst>
                                      </p:cBhvr>
                                      <p:to>
                                        <p:strVal val="visible"/>
                                      </p:to>
                                    </p:set>
                                    <p:anim calcmode="lin" valueType="num">
                                      <p:cBhvr>
                                        <p:cTn id="120" dur="500" fill="hold"/>
                                        <p:tgtEl>
                                          <p:spTgt spid="159760"/>
                                        </p:tgtEl>
                                        <p:attrNameLst>
                                          <p:attrName>ppt_w</p:attrName>
                                        </p:attrNameLst>
                                      </p:cBhvr>
                                      <p:tavLst>
                                        <p:tav tm="0">
                                          <p:val>
                                            <p:fltVal val="0"/>
                                          </p:val>
                                        </p:tav>
                                        <p:tav tm="100000">
                                          <p:val>
                                            <p:strVal val="#ppt_w"/>
                                          </p:val>
                                        </p:tav>
                                      </p:tavLst>
                                    </p:anim>
                                    <p:anim calcmode="lin" valueType="num">
                                      <p:cBhvr>
                                        <p:cTn id="121" dur="500" fill="hold"/>
                                        <p:tgtEl>
                                          <p:spTgt spid="159760"/>
                                        </p:tgtEl>
                                        <p:attrNameLst>
                                          <p:attrName>ppt_h</p:attrName>
                                        </p:attrNameLst>
                                      </p:cBhvr>
                                      <p:tavLst>
                                        <p:tav tm="0">
                                          <p:val>
                                            <p:fltVal val="0"/>
                                          </p:val>
                                        </p:tav>
                                        <p:tav tm="100000">
                                          <p:val>
                                            <p:strVal val="#ppt_h"/>
                                          </p:val>
                                        </p:tav>
                                      </p:tavLst>
                                    </p:anim>
                                    <p:animEffect transition="in" filter="fade">
                                      <p:cBhvr>
                                        <p:cTn id="122" dur="500"/>
                                        <p:tgtEl>
                                          <p:spTgt spid="159760"/>
                                        </p:tgtEl>
                                      </p:cBhvr>
                                    </p:animEffect>
                                  </p:childTnLst>
                                </p:cTn>
                              </p:par>
                              <p:par>
                                <p:cTn id="123" presetID="53" presetClass="entr" presetSubtype="0" fill="hold" grpId="0" nodeType="withEffect">
                                  <p:stCondLst>
                                    <p:cond delay="0"/>
                                  </p:stCondLst>
                                  <p:childTnLst>
                                    <p:set>
                                      <p:cBhvr>
                                        <p:cTn id="124" dur="1" fill="hold">
                                          <p:stCondLst>
                                            <p:cond delay="0"/>
                                          </p:stCondLst>
                                        </p:cTn>
                                        <p:tgtEl>
                                          <p:spTgt spid="159761"/>
                                        </p:tgtEl>
                                        <p:attrNameLst>
                                          <p:attrName>style.visibility</p:attrName>
                                        </p:attrNameLst>
                                      </p:cBhvr>
                                      <p:to>
                                        <p:strVal val="visible"/>
                                      </p:to>
                                    </p:set>
                                    <p:anim calcmode="lin" valueType="num">
                                      <p:cBhvr>
                                        <p:cTn id="125" dur="500" fill="hold"/>
                                        <p:tgtEl>
                                          <p:spTgt spid="159761"/>
                                        </p:tgtEl>
                                        <p:attrNameLst>
                                          <p:attrName>ppt_w</p:attrName>
                                        </p:attrNameLst>
                                      </p:cBhvr>
                                      <p:tavLst>
                                        <p:tav tm="0">
                                          <p:val>
                                            <p:fltVal val="0"/>
                                          </p:val>
                                        </p:tav>
                                        <p:tav tm="100000">
                                          <p:val>
                                            <p:strVal val="#ppt_w"/>
                                          </p:val>
                                        </p:tav>
                                      </p:tavLst>
                                    </p:anim>
                                    <p:anim calcmode="lin" valueType="num">
                                      <p:cBhvr>
                                        <p:cTn id="126" dur="500" fill="hold"/>
                                        <p:tgtEl>
                                          <p:spTgt spid="159761"/>
                                        </p:tgtEl>
                                        <p:attrNameLst>
                                          <p:attrName>ppt_h</p:attrName>
                                        </p:attrNameLst>
                                      </p:cBhvr>
                                      <p:tavLst>
                                        <p:tav tm="0">
                                          <p:val>
                                            <p:fltVal val="0"/>
                                          </p:val>
                                        </p:tav>
                                        <p:tav tm="100000">
                                          <p:val>
                                            <p:strVal val="#ppt_h"/>
                                          </p:val>
                                        </p:tav>
                                      </p:tavLst>
                                    </p:anim>
                                    <p:animEffect transition="in" filter="fade">
                                      <p:cBhvr>
                                        <p:cTn id="127" dur="500"/>
                                        <p:tgtEl>
                                          <p:spTgt spid="159761"/>
                                        </p:tgtEl>
                                      </p:cBhvr>
                                    </p:animEffect>
                                  </p:childTnLst>
                                </p:cTn>
                              </p:par>
                              <p:par>
                                <p:cTn id="128" presetID="23" presetClass="emph" presetSubtype="0" fill="hold" grpId="1" nodeType="withEffect">
                                  <p:stCondLst>
                                    <p:cond delay="0"/>
                                  </p:stCondLst>
                                  <p:childTnLst>
                                    <p:animClr clrSpc="hsl" dir="cw">
                                      <p:cBhvr override="childStyle">
                                        <p:cTn id="129" dur="500" fill="hold"/>
                                        <p:tgtEl>
                                          <p:spTgt spid="159761"/>
                                        </p:tgtEl>
                                        <p:attrNameLst>
                                          <p:attrName>style.color</p:attrName>
                                        </p:attrNameLst>
                                      </p:cBhvr>
                                      <p:by>
                                        <p:hsl h="10842353" s="0" l="0"/>
                                      </p:by>
                                    </p:animClr>
                                    <p:animClr clrSpc="hsl" dir="cw">
                                      <p:cBhvr>
                                        <p:cTn id="130" dur="500" fill="hold"/>
                                        <p:tgtEl>
                                          <p:spTgt spid="159761"/>
                                        </p:tgtEl>
                                        <p:attrNameLst>
                                          <p:attrName>fillcolor</p:attrName>
                                        </p:attrNameLst>
                                      </p:cBhvr>
                                      <p:by>
                                        <p:hsl h="10842353" s="0" l="0"/>
                                      </p:by>
                                    </p:animClr>
                                    <p:animClr clrSpc="hsl" dir="cw">
                                      <p:cBhvr>
                                        <p:cTn id="131" dur="500" fill="hold"/>
                                        <p:tgtEl>
                                          <p:spTgt spid="159761"/>
                                        </p:tgtEl>
                                        <p:attrNameLst>
                                          <p:attrName>stroke.color</p:attrName>
                                        </p:attrNameLst>
                                      </p:cBhvr>
                                      <p:by>
                                        <p:hsl h="10842353" s="0" l="0"/>
                                      </p:by>
                                    </p:animClr>
                                    <p:set>
                                      <p:cBhvr>
                                        <p:cTn id="132" dur="500" fill="hold"/>
                                        <p:tgtEl>
                                          <p:spTgt spid="159761"/>
                                        </p:tgtEl>
                                        <p:attrNameLst>
                                          <p:attrName>fill.type</p:attrName>
                                        </p:attrNameLst>
                                      </p:cBhvr>
                                      <p:to>
                                        <p:strVal val="solid"/>
                                      </p:to>
                                    </p:set>
                                  </p:childTnLst>
                                </p:cTn>
                              </p:par>
                            </p:childTnLst>
                          </p:cTn>
                        </p:par>
                        <p:par>
                          <p:cTn id="133" fill="hold" nodeType="afterGroup">
                            <p:stCondLst>
                              <p:cond delay="500"/>
                            </p:stCondLst>
                            <p:childTnLst>
                              <p:par>
                                <p:cTn id="134" presetID="23" presetClass="emph" presetSubtype="0" fill="hold" grpId="2" nodeType="afterEffect">
                                  <p:stCondLst>
                                    <p:cond delay="0"/>
                                  </p:stCondLst>
                                  <p:childTnLst>
                                    <p:animClr clrSpc="hsl" dir="cw">
                                      <p:cBhvr override="childStyle">
                                        <p:cTn id="135" dur="500" fill="hold"/>
                                        <p:tgtEl>
                                          <p:spTgt spid="159761"/>
                                        </p:tgtEl>
                                        <p:attrNameLst>
                                          <p:attrName>style.color</p:attrName>
                                        </p:attrNameLst>
                                      </p:cBhvr>
                                      <p:by>
                                        <p:hsl h="10842353" s="0" l="0"/>
                                      </p:by>
                                    </p:animClr>
                                    <p:animClr clrSpc="hsl" dir="cw">
                                      <p:cBhvr>
                                        <p:cTn id="136" dur="500" fill="hold"/>
                                        <p:tgtEl>
                                          <p:spTgt spid="159761"/>
                                        </p:tgtEl>
                                        <p:attrNameLst>
                                          <p:attrName>fillcolor</p:attrName>
                                        </p:attrNameLst>
                                      </p:cBhvr>
                                      <p:by>
                                        <p:hsl h="10842353" s="0" l="0"/>
                                      </p:by>
                                    </p:animClr>
                                    <p:animClr clrSpc="hsl" dir="cw">
                                      <p:cBhvr>
                                        <p:cTn id="137" dur="500" fill="hold"/>
                                        <p:tgtEl>
                                          <p:spTgt spid="159761"/>
                                        </p:tgtEl>
                                        <p:attrNameLst>
                                          <p:attrName>stroke.color</p:attrName>
                                        </p:attrNameLst>
                                      </p:cBhvr>
                                      <p:by>
                                        <p:hsl h="10842353" s="0" l="0"/>
                                      </p:by>
                                    </p:animClr>
                                    <p:set>
                                      <p:cBhvr>
                                        <p:cTn id="138" dur="500" fill="hold"/>
                                        <p:tgtEl>
                                          <p:spTgt spid="159761"/>
                                        </p:tgtEl>
                                        <p:attrNameLst>
                                          <p:attrName>fill.type</p:attrName>
                                        </p:attrNameLst>
                                      </p:cBhvr>
                                      <p:to>
                                        <p:strVal val="solid"/>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xit" presetSubtype="0" fill="hold" grpId="1" nodeType="clickEffect">
                                  <p:stCondLst>
                                    <p:cond delay="0"/>
                                  </p:stCondLst>
                                  <p:childTnLst>
                                    <p:anim calcmode="lin" valueType="num">
                                      <p:cBhvr>
                                        <p:cTn id="142" dur="500"/>
                                        <p:tgtEl>
                                          <p:spTgt spid="159760"/>
                                        </p:tgtEl>
                                        <p:attrNameLst>
                                          <p:attrName>ppt_w</p:attrName>
                                        </p:attrNameLst>
                                      </p:cBhvr>
                                      <p:tavLst>
                                        <p:tav tm="0">
                                          <p:val>
                                            <p:strVal val="ppt_w"/>
                                          </p:val>
                                        </p:tav>
                                        <p:tav tm="100000">
                                          <p:val>
                                            <p:fltVal val="0"/>
                                          </p:val>
                                        </p:tav>
                                      </p:tavLst>
                                    </p:anim>
                                    <p:anim calcmode="lin" valueType="num">
                                      <p:cBhvr>
                                        <p:cTn id="143" dur="500"/>
                                        <p:tgtEl>
                                          <p:spTgt spid="159760"/>
                                        </p:tgtEl>
                                        <p:attrNameLst>
                                          <p:attrName>ppt_h</p:attrName>
                                        </p:attrNameLst>
                                      </p:cBhvr>
                                      <p:tavLst>
                                        <p:tav tm="0">
                                          <p:val>
                                            <p:strVal val="ppt_h"/>
                                          </p:val>
                                        </p:tav>
                                        <p:tav tm="100000">
                                          <p:val>
                                            <p:fltVal val="0"/>
                                          </p:val>
                                        </p:tav>
                                      </p:tavLst>
                                    </p:anim>
                                    <p:animEffect transition="out" filter="fade">
                                      <p:cBhvr>
                                        <p:cTn id="144" dur="500"/>
                                        <p:tgtEl>
                                          <p:spTgt spid="159760"/>
                                        </p:tgtEl>
                                      </p:cBhvr>
                                    </p:animEffect>
                                    <p:set>
                                      <p:cBhvr>
                                        <p:cTn id="145" dur="1" fill="hold">
                                          <p:stCondLst>
                                            <p:cond delay="499"/>
                                          </p:stCondLst>
                                        </p:cTn>
                                        <p:tgtEl>
                                          <p:spTgt spid="159760"/>
                                        </p:tgtEl>
                                        <p:attrNameLst>
                                          <p:attrName>style.visibility</p:attrName>
                                        </p:attrNameLst>
                                      </p:cBhvr>
                                      <p:to>
                                        <p:strVal val="hidden"/>
                                      </p:to>
                                    </p:set>
                                  </p:childTnLst>
                                </p:cTn>
                              </p:par>
                              <p:par>
                                <p:cTn id="146" presetID="53" presetClass="exit" presetSubtype="0" fill="hold" grpId="3" nodeType="withEffect">
                                  <p:stCondLst>
                                    <p:cond delay="0"/>
                                  </p:stCondLst>
                                  <p:childTnLst>
                                    <p:anim calcmode="lin" valueType="num">
                                      <p:cBhvr>
                                        <p:cTn id="147" dur="500"/>
                                        <p:tgtEl>
                                          <p:spTgt spid="159761"/>
                                        </p:tgtEl>
                                        <p:attrNameLst>
                                          <p:attrName>ppt_w</p:attrName>
                                        </p:attrNameLst>
                                      </p:cBhvr>
                                      <p:tavLst>
                                        <p:tav tm="0">
                                          <p:val>
                                            <p:strVal val="ppt_w"/>
                                          </p:val>
                                        </p:tav>
                                        <p:tav tm="100000">
                                          <p:val>
                                            <p:fltVal val="0"/>
                                          </p:val>
                                        </p:tav>
                                      </p:tavLst>
                                    </p:anim>
                                    <p:anim calcmode="lin" valueType="num">
                                      <p:cBhvr>
                                        <p:cTn id="148" dur="500"/>
                                        <p:tgtEl>
                                          <p:spTgt spid="159761"/>
                                        </p:tgtEl>
                                        <p:attrNameLst>
                                          <p:attrName>ppt_h</p:attrName>
                                        </p:attrNameLst>
                                      </p:cBhvr>
                                      <p:tavLst>
                                        <p:tav tm="0">
                                          <p:val>
                                            <p:strVal val="ppt_h"/>
                                          </p:val>
                                        </p:tav>
                                        <p:tav tm="100000">
                                          <p:val>
                                            <p:fltVal val="0"/>
                                          </p:val>
                                        </p:tav>
                                      </p:tavLst>
                                    </p:anim>
                                    <p:animEffect transition="out" filter="fade">
                                      <p:cBhvr>
                                        <p:cTn id="149" dur="500"/>
                                        <p:tgtEl>
                                          <p:spTgt spid="159761"/>
                                        </p:tgtEl>
                                      </p:cBhvr>
                                    </p:animEffect>
                                    <p:set>
                                      <p:cBhvr>
                                        <p:cTn id="150" dur="1" fill="hold">
                                          <p:stCondLst>
                                            <p:cond delay="499"/>
                                          </p:stCondLst>
                                        </p:cTn>
                                        <p:tgtEl>
                                          <p:spTgt spid="159761"/>
                                        </p:tgtEl>
                                        <p:attrNameLst>
                                          <p:attrName>style.visibility</p:attrName>
                                        </p:attrNameLst>
                                      </p:cBhvr>
                                      <p:to>
                                        <p:strVal val="hidden"/>
                                      </p:to>
                                    </p:set>
                                  </p:childTnLst>
                                </p:cTn>
                              </p:par>
                              <p:par>
                                <p:cTn id="151" presetID="53" presetClass="entr" presetSubtype="0" fill="hold" grpId="0" nodeType="withEffect">
                                  <p:stCondLst>
                                    <p:cond delay="0"/>
                                  </p:stCondLst>
                                  <p:childTnLst>
                                    <p:set>
                                      <p:cBhvr>
                                        <p:cTn id="152" dur="1" fill="hold">
                                          <p:stCondLst>
                                            <p:cond delay="0"/>
                                          </p:stCondLst>
                                        </p:cTn>
                                        <p:tgtEl>
                                          <p:spTgt spid="159765"/>
                                        </p:tgtEl>
                                        <p:attrNameLst>
                                          <p:attrName>style.visibility</p:attrName>
                                        </p:attrNameLst>
                                      </p:cBhvr>
                                      <p:to>
                                        <p:strVal val="visible"/>
                                      </p:to>
                                    </p:set>
                                    <p:anim calcmode="lin" valueType="num">
                                      <p:cBhvr>
                                        <p:cTn id="153" dur="500" fill="hold"/>
                                        <p:tgtEl>
                                          <p:spTgt spid="159765"/>
                                        </p:tgtEl>
                                        <p:attrNameLst>
                                          <p:attrName>ppt_w</p:attrName>
                                        </p:attrNameLst>
                                      </p:cBhvr>
                                      <p:tavLst>
                                        <p:tav tm="0">
                                          <p:val>
                                            <p:fltVal val="0"/>
                                          </p:val>
                                        </p:tav>
                                        <p:tav tm="100000">
                                          <p:val>
                                            <p:strVal val="#ppt_w"/>
                                          </p:val>
                                        </p:tav>
                                      </p:tavLst>
                                    </p:anim>
                                    <p:anim calcmode="lin" valueType="num">
                                      <p:cBhvr>
                                        <p:cTn id="154" dur="500" fill="hold"/>
                                        <p:tgtEl>
                                          <p:spTgt spid="159765"/>
                                        </p:tgtEl>
                                        <p:attrNameLst>
                                          <p:attrName>ppt_h</p:attrName>
                                        </p:attrNameLst>
                                      </p:cBhvr>
                                      <p:tavLst>
                                        <p:tav tm="0">
                                          <p:val>
                                            <p:fltVal val="0"/>
                                          </p:val>
                                        </p:tav>
                                        <p:tav tm="100000">
                                          <p:val>
                                            <p:strVal val="#ppt_h"/>
                                          </p:val>
                                        </p:tav>
                                      </p:tavLst>
                                    </p:anim>
                                    <p:animEffect transition="in" filter="fade">
                                      <p:cBhvr>
                                        <p:cTn id="155" dur="500"/>
                                        <p:tgtEl>
                                          <p:spTgt spid="159765"/>
                                        </p:tgtEl>
                                      </p:cBhvr>
                                    </p:animEffect>
                                  </p:childTnLst>
                                </p:cTn>
                              </p:par>
                              <p:par>
                                <p:cTn id="156" presetID="53" presetClass="entr" presetSubtype="0" fill="hold" grpId="0" nodeType="withEffect">
                                  <p:stCondLst>
                                    <p:cond delay="0"/>
                                  </p:stCondLst>
                                  <p:childTnLst>
                                    <p:set>
                                      <p:cBhvr>
                                        <p:cTn id="157" dur="1" fill="hold">
                                          <p:stCondLst>
                                            <p:cond delay="0"/>
                                          </p:stCondLst>
                                        </p:cTn>
                                        <p:tgtEl>
                                          <p:spTgt spid="159766"/>
                                        </p:tgtEl>
                                        <p:attrNameLst>
                                          <p:attrName>style.visibility</p:attrName>
                                        </p:attrNameLst>
                                      </p:cBhvr>
                                      <p:to>
                                        <p:strVal val="visible"/>
                                      </p:to>
                                    </p:set>
                                    <p:anim calcmode="lin" valueType="num">
                                      <p:cBhvr>
                                        <p:cTn id="158" dur="500" fill="hold"/>
                                        <p:tgtEl>
                                          <p:spTgt spid="159766"/>
                                        </p:tgtEl>
                                        <p:attrNameLst>
                                          <p:attrName>ppt_w</p:attrName>
                                        </p:attrNameLst>
                                      </p:cBhvr>
                                      <p:tavLst>
                                        <p:tav tm="0">
                                          <p:val>
                                            <p:fltVal val="0"/>
                                          </p:val>
                                        </p:tav>
                                        <p:tav tm="100000">
                                          <p:val>
                                            <p:strVal val="#ppt_w"/>
                                          </p:val>
                                        </p:tav>
                                      </p:tavLst>
                                    </p:anim>
                                    <p:anim calcmode="lin" valueType="num">
                                      <p:cBhvr>
                                        <p:cTn id="159" dur="500" fill="hold"/>
                                        <p:tgtEl>
                                          <p:spTgt spid="159766"/>
                                        </p:tgtEl>
                                        <p:attrNameLst>
                                          <p:attrName>ppt_h</p:attrName>
                                        </p:attrNameLst>
                                      </p:cBhvr>
                                      <p:tavLst>
                                        <p:tav tm="0">
                                          <p:val>
                                            <p:fltVal val="0"/>
                                          </p:val>
                                        </p:tav>
                                        <p:tav tm="100000">
                                          <p:val>
                                            <p:strVal val="#ppt_h"/>
                                          </p:val>
                                        </p:tav>
                                      </p:tavLst>
                                    </p:anim>
                                    <p:animEffect transition="in" filter="fade">
                                      <p:cBhvr>
                                        <p:cTn id="160" dur="500"/>
                                        <p:tgtEl>
                                          <p:spTgt spid="159766"/>
                                        </p:tgtEl>
                                      </p:cBhvr>
                                    </p:animEffect>
                                  </p:childTnLst>
                                </p:cTn>
                              </p:par>
                              <p:par>
                                <p:cTn id="161" presetID="53" presetClass="entr" presetSubtype="0" fill="hold" grpId="0" nodeType="withEffect">
                                  <p:stCondLst>
                                    <p:cond delay="0"/>
                                  </p:stCondLst>
                                  <p:childTnLst>
                                    <p:set>
                                      <p:cBhvr>
                                        <p:cTn id="162" dur="1" fill="hold">
                                          <p:stCondLst>
                                            <p:cond delay="0"/>
                                          </p:stCondLst>
                                        </p:cTn>
                                        <p:tgtEl>
                                          <p:spTgt spid="159767"/>
                                        </p:tgtEl>
                                        <p:attrNameLst>
                                          <p:attrName>style.visibility</p:attrName>
                                        </p:attrNameLst>
                                      </p:cBhvr>
                                      <p:to>
                                        <p:strVal val="visible"/>
                                      </p:to>
                                    </p:set>
                                    <p:anim calcmode="lin" valueType="num">
                                      <p:cBhvr>
                                        <p:cTn id="163" dur="500" fill="hold"/>
                                        <p:tgtEl>
                                          <p:spTgt spid="159767"/>
                                        </p:tgtEl>
                                        <p:attrNameLst>
                                          <p:attrName>ppt_w</p:attrName>
                                        </p:attrNameLst>
                                      </p:cBhvr>
                                      <p:tavLst>
                                        <p:tav tm="0">
                                          <p:val>
                                            <p:fltVal val="0"/>
                                          </p:val>
                                        </p:tav>
                                        <p:tav tm="100000">
                                          <p:val>
                                            <p:strVal val="#ppt_w"/>
                                          </p:val>
                                        </p:tav>
                                      </p:tavLst>
                                    </p:anim>
                                    <p:anim calcmode="lin" valueType="num">
                                      <p:cBhvr>
                                        <p:cTn id="164" dur="500" fill="hold"/>
                                        <p:tgtEl>
                                          <p:spTgt spid="159767"/>
                                        </p:tgtEl>
                                        <p:attrNameLst>
                                          <p:attrName>ppt_h</p:attrName>
                                        </p:attrNameLst>
                                      </p:cBhvr>
                                      <p:tavLst>
                                        <p:tav tm="0">
                                          <p:val>
                                            <p:fltVal val="0"/>
                                          </p:val>
                                        </p:tav>
                                        <p:tav tm="100000">
                                          <p:val>
                                            <p:strVal val="#ppt_h"/>
                                          </p:val>
                                        </p:tav>
                                      </p:tavLst>
                                    </p:anim>
                                    <p:animEffect transition="in" filter="fade">
                                      <p:cBhvr>
                                        <p:cTn id="165" dur="500"/>
                                        <p:tgtEl>
                                          <p:spTgt spid="159767"/>
                                        </p:tgtEl>
                                      </p:cBhvr>
                                    </p:animEffect>
                                  </p:childTnLst>
                                </p:cTn>
                              </p:par>
                              <p:par>
                                <p:cTn id="166" presetID="23" presetClass="emph" presetSubtype="0" fill="hold" grpId="1" nodeType="withEffect">
                                  <p:stCondLst>
                                    <p:cond delay="0"/>
                                  </p:stCondLst>
                                  <p:childTnLst>
                                    <p:animClr clrSpc="hsl" dir="cw">
                                      <p:cBhvr override="childStyle">
                                        <p:cTn id="167" dur="500" fill="hold"/>
                                        <p:tgtEl>
                                          <p:spTgt spid="159766"/>
                                        </p:tgtEl>
                                        <p:attrNameLst>
                                          <p:attrName>style.color</p:attrName>
                                        </p:attrNameLst>
                                      </p:cBhvr>
                                      <p:by>
                                        <p:hsl h="10842353" s="0" l="0"/>
                                      </p:by>
                                    </p:animClr>
                                    <p:animClr clrSpc="hsl" dir="cw">
                                      <p:cBhvr>
                                        <p:cTn id="168" dur="500" fill="hold"/>
                                        <p:tgtEl>
                                          <p:spTgt spid="159766"/>
                                        </p:tgtEl>
                                        <p:attrNameLst>
                                          <p:attrName>fillcolor</p:attrName>
                                        </p:attrNameLst>
                                      </p:cBhvr>
                                      <p:by>
                                        <p:hsl h="10842353" s="0" l="0"/>
                                      </p:by>
                                    </p:animClr>
                                    <p:animClr clrSpc="hsl" dir="cw">
                                      <p:cBhvr>
                                        <p:cTn id="169" dur="500" fill="hold"/>
                                        <p:tgtEl>
                                          <p:spTgt spid="159766"/>
                                        </p:tgtEl>
                                        <p:attrNameLst>
                                          <p:attrName>stroke.color</p:attrName>
                                        </p:attrNameLst>
                                      </p:cBhvr>
                                      <p:by>
                                        <p:hsl h="10842353" s="0" l="0"/>
                                      </p:by>
                                    </p:animClr>
                                    <p:set>
                                      <p:cBhvr>
                                        <p:cTn id="170" dur="500" fill="hold"/>
                                        <p:tgtEl>
                                          <p:spTgt spid="159766"/>
                                        </p:tgtEl>
                                        <p:attrNameLst>
                                          <p:attrName>fill.type</p:attrName>
                                        </p:attrNameLst>
                                      </p:cBhvr>
                                      <p:to>
                                        <p:strVal val="solid"/>
                                      </p:to>
                                    </p:set>
                                  </p:childTnLst>
                                </p:cTn>
                              </p:par>
                              <p:par>
                                <p:cTn id="171" presetID="23" presetClass="emph" presetSubtype="0" fill="hold" grpId="1" nodeType="withEffect">
                                  <p:stCondLst>
                                    <p:cond delay="0"/>
                                  </p:stCondLst>
                                  <p:childTnLst>
                                    <p:animClr clrSpc="hsl" dir="cw">
                                      <p:cBhvr override="childStyle">
                                        <p:cTn id="172" dur="500" fill="hold"/>
                                        <p:tgtEl>
                                          <p:spTgt spid="159767"/>
                                        </p:tgtEl>
                                        <p:attrNameLst>
                                          <p:attrName>style.color</p:attrName>
                                        </p:attrNameLst>
                                      </p:cBhvr>
                                      <p:by>
                                        <p:hsl h="10842353" s="0" l="0"/>
                                      </p:by>
                                    </p:animClr>
                                    <p:animClr clrSpc="hsl" dir="cw">
                                      <p:cBhvr>
                                        <p:cTn id="173" dur="500" fill="hold"/>
                                        <p:tgtEl>
                                          <p:spTgt spid="159767"/>
                                        </p:tgtEl>
                                        <p:attrNameLst>
                                          <p:attrName>fillcolor</p:attrName>
                                        </p:attrNameLst>
                                      </p:cBhvr>
                                      <p:by>
                                        <p:hsl h="10842353" s="0" l="0"/>
                                      </p:by>
                                    </p:animClr>
                                    <p:animClr clrSpc="hsl" dir="cw">
                                      <p:cBhvr>
                                        <p:cTn id="174" dur="500" fill="hold"/>
                                        <p:tgtEl>
                                          <p:spTgt spid="159767"/>
                                        </p:tgtEl>
                                        <p:attrNameLst>
                                          <p:attrName>stroke.color</p:attrName>
                                        </p:attrNameLst>
                                      </p:cBhvr>
                                      <p:by>
                                        <p:hsl h="10842353" s="0" l="0"/>
                                      </p:by>
                                    </p:animClr>
                                    <p:set>
                                      <p:cBhvr>
                                        <p:cTn id="175" dur="500" fill="hold"/>
                                        <p:tgtEl>
                                          <p:spTgt spid="159767"/>
                                        </p:tgtEl>
                                        <p:attrNameLst>
                                          <p:attrName>fill.type</p:attrName>
                                        </p:attrNameLst>
                                      </p:cBhvr>
                                      <p:to>
                                        <p:strVal val="solid"/>
                                      </p:to>
                                    </p:set>
                                  </p:childTnLst>
                                </p:cTn>
                              </p:par>
                            </p:childTnLst>
                          </p:cTn>
                        </p:par>
                        <p:par>
                          <p:cTn id="176" fill="hold" nodeType="afterGroup">
                            <p:stCondLst>
                              <p:cond delay="500"/>
                            </p:stCondLst>
                            <p:childTnLst>
                              <p:par>
                                <p:cTn id="177" presetID="23" presetClass="emph" presetSubtype="0" fill="hold" grpId="2" nodeType="afterEffect">
                                  <p:stCondLst>
                                    <p:cond delay="0"/>
                                  </p:stCondLst>
                                  <p:childTnLst>
                                    <p:animClr clrSpc="hsl" dir="cw">
                                      <p:cBhvr override="childStyle">
                                        <p:cTn id="178" dur="500" fill="hold"/>
                                        <p:tgtEl>
                                          <p:spTgt spid="159766"/>
                                        </p:tgtEl>
                                        <p:attrNameLst>
                                          <p:attrName>style.color</p:attrName>
                                        </p:attrNameLst>
                                      </p:cBhvr>
                                      <p:by>
                                        <p:hsl h="10842353" s="0" l="0"/>
                                      </p:by>
                                    </p:animClr>
                                    <p:animClr clrSpc="hsl" dir="cw">
                                      <p:cBhvr>
                                        <p:cTn id="179" dur="500" fill="hold"/>
                                        <p:tgtEl>
                                          <p:spTgt spid="159766"/>
                                        </p:tgtEl>
                                        <p:attrNameLst>
                                          <p:attrName>fillcolor</p:attrName>
                                        </p:attrNameLst>
                                      </p:cBhvr>
                                      <p:by>
                                        <p:hsl h="10842353" s="0" l="0"/>
                                      </p:by>
                                    </p:animClr>
                                    <p:animClr clrSpc="hsl" dir="cw">
                                      <p:cBhvr>
                                        <p:cTn id="180" dur="500" fill="hold"/>
                                        <p:tgtEl>
                                          <p:spTgt spid="159766"/>
                                        </p:tgtEl>
                                        <p:attrNameLst>
                                          <p:attrName>stroke.color</p:attrName>
                                        </p:attrNameLst>
                                      </p:cBhvr>
                                      <p:by>
                                        <p:hsl h="10842353" s="0" l="0"/>
                                      </p:by>
                                    </p:animClr>
                                    <p:set>
                                      <p:cBhvr>
                                        <p:cTn id="181" dur="500" fill="hold"/>
                                        <p:tgtEl>
                                          <p:spTgt spid="159766"/>
                                        </p:tgtEl>
                                        <p:attrNameLst>
                                          <p:attrName>fill.type</p:attrName>
                                        </p:attrNameLst>
                                      </p:cBhvr>
                                      <p:to>
                                        <p:strVal val="solid"/>
                                      </p:to>
                                    </p:set>
                                  </p:childTnLst>
                                </p:cTn>
                              </p:par>
                              <p:par>
                                <p:cTn id="182" presetID="23" presetClass="emph" presetSubtype="0" fill="hold" grpId="2" nodeType="withEffect">
                                  <p:stCondLst>
                                    <p:cond delay="0"/>
                                  </p:stCondLst>
                                  <p:childTnLst>
                                    <p:animClr clrSpc="hsl" dir="cw">
                                      <p:cBhvr override="childStyle">
                                        <p:cTn id="183" dur="500" fill="hold"/>
                                        <p:tgtEl>
                                          <p:spTgt spid="159767"/>
                                        </p:tgtEl>
                                        <p:attrNameLst>
                                          <p:attrName>style.color</p:attrName>
                                        </p:attrNameLst>
                                      </p:cBhvr>
                                      <p:by>
                                        <p:hsl h="10842353" s="0" l="0"/>
                                      </p:by>
                                    </p:animClr>
                                    <p:animClr clrSpc="hsl" dir="cw">
                                      <p:cBhvr>
                                        <p:cTn id="184" dur="500" fill="hold"/>
                                        <p:tgtEl>
                                          <p:spTgt spid="159767"/>
                                        </p:tgtEl>
                                        <p:attrNameLst>
                                          <p:attrName>fillcolor</p:attrName>
                                        </p:attrNameLst>
                                      </p:cBhvr>
                                      <p:by>
                                        <p:hsl h="10842353" s="0" l="0"/>
                                      </p:by>
                                    </p:animClr>
                                    <p:animClr clrSpc="hsl" dir="cw">
                                      <p:cBhvr>
                                        <p:cTn id="185" dur="500" fill="hold"/>
                                        <p:tgtEl>
                                          <p:spTgt spid="159767"/>
                                        </p:tgtEl>
                                        <p:attrNameLst>
                                          <p:attrName>stroke.color</p:attrName>
                                        </p:attrNameLst>
                                      </p:cBhvr>
                                      <p:by>
                                        <p:hsl h="10842353" s="0" l="0"/>
                                      </p:by>
                                    </p:animClr>
                                    <p:set>
                                      <p:cBhvr>
                                        <p:cTn id="186" dur="500" fill="hold"/>
                                        <p:tgtEl>
                                          <p:spTgt spid="159767"/>
                                        </p:tgtEl>
                                        <p:attrNameLst>
                                          <p:attrName>fill.type</p:attrName>
                                        </p:attrNameLst>
                                      </p:cBhvr>
                                      <p:to>
                                        <p:strVal val="solid"/>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53" presetClass="exit" presetSubtype="0" fill="hold" grpId="1" nodeType="clickEffect">
                                  <p:stCondLst>
                                    <p:cond delay="0"/>
                                  </p:stCondLst>
                                  <p:childTnLst>
                                    <p:anim calcmode="lin" valueType="num">
                                      <p:cBhvr>
                                        <p:cTn id="190" dur="500"/>
                                        <p:tgtEl>
                                          <p:spTgt spid="159765"/>
                                        </p:tgtEl>
                                        <p:attrNameLst>
                                          <p:attrName>ppt_w</p:attrName>
                                        </p:attrNameLst>
                                      </p:cBhvr>
                                      <p:tavLst>
                                        <p:tav tm="0">
                                          <p:val>
                                            <p:strVal val="ppt_w"/>
                                          </p:val>
                                        </p:tav>
                                        <p:tav tm="100000">
                                          <p:val>
                                            <p:fltVal val="0"/>
                                          </p:val>
                                        </p:tav>
                                      </p:tavLst>
                                    </p:anim>
                                    <p:anim calcmode="lin" valueType="num">
                                      <p:cBhvr>
                                        <p:cTn id="191" dur="500"/>
                                        <p:tgtEl>
                                          <p:spTgt spid="159765"/>
                                        </p:tgtEl>
                                        <p:attrNameLst>
                                          <p:attrName>ppt_h</p:attrName>
                                        </p:attrNameLst>
                                      </p:cBhvr>
                                      <p:tavLst>
                                        <p:tav tm="0">
                                          <p:val>
                                            <p:strVal val="ppt_h"/>
                                          </p:val>
                                        </p:tav>
                                        <p:tav tm="100000">
                                          <p:val>
                                            <p:fltVal val="0"/>
                                          </p:val>
                                        </p:tav>
                                      </p:tavLst>
                                    </p:anim>
                                    <p:animEffect transition="out" filter="fade">
                                      <p:cBhvr>
                                        <p:cTn id="192" dur="500"/>
                                        <p:tgtEl>
                                          <p:spTgt spid="159765"/>
                                        </p:tgtEl>
                                      </p:cBhvr>
                                    </p:animEffect>
                                    <p:set>
                                      <p:cBhvr>
                                        <p:cTn id="193" dur="1" fill="hold">
                                          <p:stCondLst>
                                            <p:cond delay="499"/>
                                          </p:stCondLst>
                                        </p:cTn>
                                        <p:tgtEl>
                                          <p:spTgt spid="159765"/>
                                        </p:tgtEl>
                                        <p:attrNameLst>
                                          <p:attrName>style.visibility</p:attrName>
                                        </p:attrNameLst>
                                      </p:cBhvr>
                                      <p:to>
                                        <p:strVal val="hidden"/>
                                      </p:to>
                                    </p:set>
                                  </p:childTnLst>
                                </p:cTn>
                              </p:par>
                              <p:par>
                                <p:cTn id="194" presetID="53" presetClass="exit" presetSubtype="0" fill="hold" grpId="3" nodeType="withEffect">
                                  <p:stCondLst>
                                    <p:cond delay="0"/>
                                  </p:stCondLst>
                                  <p:childTnLst>
                                    <p:anim calcmode="lin" valueType="num">
                                      <p:cBhvr>
                                        <p:cTn id="195" dur="500"/>
                                        <p:tgtEl>
                                          <p:spTgt spid="159767"/>
                                        </p:tgtEl>
                                        <p:attrNameLst>
                                          <p:attrName>ppt_w</p:attrName>
                                        </p:attrNameLst>
                                      </p:cBhvr>
                                      <p:tavLst>
                                        <p:tav tm="0">
                                          <p:val>
                                            <p:strVal val="ppt_w"/>
                                          </p:val>
                                        </p:tav>
                                        <p:tav tm="100000">
                                          <p:val>
                                            <p:fltVal val="0"/>
                                          </p:val>
                                        </p:tav>
                                      </p:tavLst>
                                    </p:anim>
                                    <p:anim calcmode="lin" valueType="num">
                                      <p:cBhvr>
                                        <p:cTn id="196" dur="500"/>
                                        <p:tgtEl>
                                          <p:spTgt spid="159767"/>
                                        </p:tgtEl>
                                        <p:attrNameLst>
                                          <p:attrName>ppt_h</p:attrName>
                                        </p:attrNameLst>
                                      </p:cBhvr>
                                      <p:tavLst>
                                        <p:tav tm="0">
                                          <p:val>
                                            <p:strVal val="ppt_h"/>
                                          </p:val>
                                        </p:tav>
                                        <p:tav tm="100000">
                                          <p:val>
                                            <p:fltVal val="0"/>
                                          </p:val>
                                        </p:tav>
                                      </p:tavLst>
                                    </p:anim>
                                    <p:animEffect transition="out" filter="fade">
                                      <p:cBhvr>
                                        <p:cTn id="197" dur="500"/>
                                        <p:tgtEl>
                                          <p:spTgt spid="159767"/>
                                        </p:tgtEl>
                                      </p:cBhvr>
                                    </p:animEffect>
                                    <p:set>
                                      <p:cBhvr>
                                        <p:cTn id="198" dur="1" fill="hold">
                                          <p:stCondLst>
                                            <p:cond delay="499"/>
                                          </p:stCondLst>
                                        </p:cTn>
                                        <p:tgtEl>
                                          <p:spTgt spid="159767"/>
                                        </p:tgtEl>
                                        <p:attrNameLst>
                                          <p:attrName>style.visibility</p:attrName>
                                        </p:attrNameLst>
                                      </p:cBhvr>
                                      <p:to>
                                        <p:strVal val="hidden"/>
                                      </p:to>
                                    </p:set>
                                  </p:childTnLst>
                                </p:cTn>
                              </p:par>
                              <p:par>
                                <p:cTn id="199" presetID="53" presetClass="exit" presetSubtype="0" fill="hold" grpId="3" nodeType="withEffect">
                                  <p:stCondLst>
                                    <p:cond delay="0"/>
                                  </p:stCondLst>
                                  <p:childTnLst>
                                    <p:anim calcmode="lin" valueType="num">
                                      <p:cBhvr>
                                        <p:cTn id="200" dur="500"/>
                                        <p:tgtEl>
                                          <p:spTgt spid="159766"/>
                                        </p:tgtEl>
                                        <p:attrNameLst>
                                          <p:attrName>ppt_w</p:attrName>
                                        </p:attrNameLst>
                                      </p:cBhvr>
                                      <p:tavLst>
                                        <p:tav tm="0">
                                          <p:val>
                                            <p:strVal val="ppt_w"/>
                                          </p:val>
                                        </p:tav>
                                        <p:tav tm="100000">
                                          <p:val>
                                            <p:fltVal val="0"/>
                                          </p:val>
                                        </p:tav>
                                      </p:tavLst>
                                    </p:anim>
                                    <p:anim calcmode="lin" valueType="num">
                                      <p:cBhvr>
                                        <p:cTn id="201" dur="500"/>
                                        <p:tgtEl>
                                          <p:spTgt spid="159766"/>
                                        </p:tgtEl>
                                        <p:attrNameLst>
                                          <p:attrName>ppt_h</p:attrName>
                                        </p:attrNameLst>
                                      </p:cBhvr>
                                      <p:tavLst>
                                        <p:tav tm="0">
                                          <p:val>
                                            <p:strVal val="ppt_h"/>
                                          </p:val>
                                        </p:tav>
                                        <p:tav tm="100000">
                                          <p:val>
                                            <p:fltVal val="0"/>
                                          </p:val>
                                        </p:tav>
                                      </p:tavLst>
                                    </p:anim>
                                    <p:animEffect transition="out" filter="fade">
                                      <p:cBhvr>
                                        <p:cTn id="202" dur="500"/>
                                        <p:tgtEl>
                                          <p:spTgt spid="159766"/>
                                        </p:tgtEl>
                                      </p:cBhvr>
                                    </p:animEffect>
                                    <p:set>
                                      <p:cBhvr>
                                        <p:cTn id="203" dur="1" fill="hold">
                                          <p:stCondLst>
                                            <p:cond delay="499"/>
                                          </p:stCondLst>
                                        </p:cTn>
                                        <p:tgtEl>
                                          <p:spTgt spid="159766"/>
                                        </p:tgtEl>
                                        <p:attrNameLst>
                                          <p:attrName>style.visibility</p:attrName>
                                        </p:attrNameLst>
                                      </p:cBhvr>
                                      <p:to>
                                        <p:strVal val="hidden"/>
                                      </p:to>
                                    </p:set>
                                  </p:childTnLst>
                                </p:cTn>
                              </p:par>
                              <p:par>
                                <p:cTn id="204" presetID="53" presetClass="entr" presetSubtype="0" fill="hold" grpId="0" nodeType="withEffect">
                                  <p:stCondLst>
                                    <p:cond delay="0"/>
                                  </p:stCondLst>
                                  <p:childTnLst>
                                    <p:set>
                                      <p:cBhvr>
                                        <p:cTn id="205" dur="1" fill="hold">
                                          <p:stCondLst>
                                            <p:cond delay="0"/>
                                          </p:stCondLst>
                                        </p:cTn>
                                        <p:tgtEl>
                                          <p:spTgt spid="159763"/>
                                        </p:tgtEl>
                                        <p:attrNameLst>
                                          <p:attrName>style.visibility</p:attrName>
                                        </p:attrNameLst>
                                      </p:cBhvr>
                                      <p:to>
                                        <p:strVal val="visible"/>
                                      </p:to>
                                    </p:set>
                                    <p:anim calcmode="lin" valueType="num">
                                      <p:cBhvr>
                                        <p:cTn id="206" dur="500" fill="hold"/>
                                        <p:tgtEl>
                                          <p:spTgt spid="159763"/>
                                        </p:tgtEl>
                                        <p:attrNameLst>
                                          <p:attrName>ppt_w</p:attrName>
                                        </p:attrNameLst>
                                      </p:cBhvr>
                                      <p:tavLst>
                                        <p:tav tm="0">
                                          <p:val>
                                            <p:fltVal val="0"/>
                                          </p:val>
                                        </p:tav>
                                        <p:tav tm="100000">
                                          <p:val>
                                            <p:strVal val="#ppt_w"/>
                                          </p:val>
                                        </p:tav>
                                      </p:tavLst>
                                    </p:anim>
                                    <p:anim calcmode="lin" valueType="num">
                                      <p:cBhvr>
                                        <p:cTn id="207" dur="500" fill="hold"/>
                                        <p:tgtEl>
                                          <p:spTgt spid="159763"/>
                                        </p:tgtEl>
                                        <p:attrNameLst>
                                          <p:attrName>ppt_h</p:attrName>
                                        </p:attrNameLst>
                                      </p:cBhvr>
                                      <p:tavLst>
                                        <p:tav tm="0">
                                          <p:val>
                                            <p:fltVal val="0"/>
                                          </p:val>
                                        </p:tav>
                                        <p:tav tm="100000">
                                          <p:val>
                                            <p:strVal val="#ppt_h"/>
                                          </p:val>
                                        </p:tav>
                                      </p:tavLst>
                                    </p:anim>
                                    <p:animEffect transition="in" filter="fade">
                                      <p:cBhvr>
                                        <p:cTn id="208" dur="500"/>
                                        <p:tgtEl>
                                          <p:spTgt spid="159763"/>
                                        </p:tgtEl>
                                      </p:cBhvr>
                                    </p:animEffect>
                                  </p:childTnLst>
                                </p:cTn>
                              </p:par>
                            </p:childTnLst>
                          </p:cTn>
                        </p:par>
                        <p:par>
                          <p:cTn id="209" fill="hold" nodeType="afterGroup">
                            <p:stCondLst>
                              <p:cond delay="500"/>
                            </p:stCondLst>
                            <p:childTnLst>
                              <p:par>
                                <p:cTn id="210" presetID="53" presetClass="entr" presetSubtype="0" fill="hold" grpId="0" nodeType="afterEffect">
                                  <p:stCondLst>
                                    <p:cond delay="0"/>
                                  </p:stCondLst>
                                  <p:childTnLst>
                                    <p:set>
                                      <p:cBhvr>
                                        <p:cTn id="211" dur="1" fill="hold">
                                          <p:stCondLst>
                                            <p:cond delay="0"/>
                                          </p:stCondLst>
                                        </p:cTn>
                                        <p:tgtEl>
                                          <p:spTgt spid="159764"/>
                                        </p:tgtEl>
                                        <p:attrNameLst>
                                          <p:attrName>style.visibility</p:attrName>
                                        </p:attrNameLst>
                                      </p:cBhvr>
                                      <p:to>
                                        <p:strVal val="visible"/>
                                      </p:to>
                                    </p:set>
                                    <p:anim calcmode="lin" valueType="num">
                                      <p:cBhvr>
                                        <p:cTn id="212" dur="500" fill="hold"/>
                                        <p:tgtEl>
                                          <p:spTgt spid="159764"/>
                                        </p:tgtEl>
                                        <p:attrNameLst>
                                          <p:attrName>ppt_w</p:attrName>
                                        </p:attrNameLst>
                                      </p:cBhvr>
                                      <p:tavLst>
                                        <p:tav tm="0">
                                          <p:val>
                                            <p:fltVal val="0"/>
                                          </p:val>
                                        </p:tav>
                                        <p:tav tm="100000">
                                          <p:val>
                                            <p:strVal val="#ppt_w"/>
                                          </p:val>
                                        </p:tav>
                                      </p:tavLst>
                                    </p:anim>
                                    <p:anim calcmode="lin" valueType="num">
                                      <p:cBhvr>
                                        <p:cTn id="213" dur="500" fill="hold"/>
                                        <p:tgtEl>
                                          <p:spTgt spid="159764"/>
                                        </p:tgtEl>
                                        <p:attrNameLst>
                                          <p:attrName>ppt_h</p:attrName>
                                        </p:attrNameLst>
                                      </p:cBhvr>
                                      <p:tavLst>
                                        <p:tav tm="0">
                                          <p:val>
                                            <p:fltVal val="0"/>
                                          </p:val>
                                        </p:tav>
                                        <p:tav tm="100000">
                                          <p:val>
                                            <p:strVal val="#ppt_h"/>
                                          </p:val>
                                        </p:tav>
                                      </p:tavLst>
                                    </p:anim>
                                    <p:animEffect transition="in" filter="fade">
                                      <p:cBhvr>
                                        <p:cTn id="214" dur="500"/>
                                        <p:tgtEl>
                                          <p:spTgt spid="15976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20"/>
                                        </p:tgtEl>
                                        <p:attrNameLst>
                                          <p:attrName>style.visibility</p:attrName>
                                        </p:attrNameLst>
                                      </p:cBhvr>
                                      <p:to>
                                        <p:strVal val="visible"/>
                                      </p:to>
                                    </p:set>
                                    <p:animEffect transition="in" filter="fade">
                                      <p:cBhvr>
                                        <p:cTn id="2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animBg="1"/>
      <p:bldP spid="159752" grpId="1" animBg="1"/>
      <p:bldP spid="159753" grpId="0" animBg="1"/>
      <p:bldP spid="159753" grpId="1" animBg="1"/>
      <p:bldP spid="159756" grpId="0" animBg="1"/>
      <p:bldP spid="159756" grpId="1" animBg="1"/>
      <p:bldP spid="159756" grpId="2" animBg="1"/>
      <p:bldP spid="159756" grpId="3" animBg="1"/>
      <p:bldP spid="159756" grpId="4" animBg="1"/>
      <p:bldP spid="159757" grpId="0" animBg="1"/>
      <p:bldP spid="159757" grpId="1" animBg="1"/>
      <p:bldP spid="159757" grpId="2" animBg="1"/>
      <p:bldP spid="159757" grpId="3" animBg="1"/>
      <p:bldP spid="159758" grpId="0" animBg="1"/>
      <p:bldP spid="159758" grpId="1" animBg="1"/>
      <p:bldP spid="159759" grpId="0" animBg="1"/>
      <p:bldP spid="159759" grpId="1" animBg="1"/>
      <p:bldP spid="159759" grpId="2" animBg="1"/>
      <p:bldP spid="159759" grpId="3" animBg="1"/>
      <p:bldP spid="159760" grpId="0" animBg="1"/>
      <p:bldP spid="159760" grpId="1" animBg="1"/>
      <p:bldP spid="159761" grpId="0" animBg="1"/>
      <p:bldP spid="159761" grpId="1" animBg="1"/>
      <p:bldP spid="159761" grpId="2" animBg="1"/>
      <p:bldP spid="159761" grpId="3" animBg="1"/>
      <p:bldP spid="159763" grpId="0" animBg="1"/>
      <p:bldP spid="159764" grpId="0" animBg="1"/>
      <p:bldP spid="159765" grpId="0" animBg="1"/>
      <p:bldP spid="159765" grpId="1" animBg="1"/>
      <p:bldP spid="159766" grpId="0" animBg="1"/>
      <p:bldP spid="159766" grpId="1" animBg="1"/>
      <p:bldP spid="159766" grpId="2" animBg="1"/>
      <p:bldP spid="159766" grpId="3" animBg="1"/>
      <p:bldP spid="159767" grpId="0" animBg="1"/>
      <p:bldP spid="159767" grpId="1" animBg="1"/>
      <p:bldP spid="159767" grpId="2" animBg="1"/>
      <p:bldP spid="159767" grpId="3" animBg="1"/>
      <p:bldP spid="19" grpId="0" animBg="1"/>
      <p:bldP spid="19"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alliance_entente"/>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l="4271" t="4312"/>
          <a:stretch>
            <a:fillRect/>
          </a:stretch>
        </p:blipFill>
        <p:spPr bwMode="auto">
          <a:xfrm>
            <a:off x="152400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1237" name="AutoShape 5"/>
          <p:cNvSpPr>
            <a:spLocks noChangeArrowheads="1"/>
          </p:cNvSpPr>
          <p:nvPr/>
        </p:nvSpPr>
        <p:spPr bwMode="auto">
          <a:xfrm>
            <a:off x="1600200" y="76200"/>
            <a:ext cx="4572000" cy="1447800"/>
          </a:xfrm>
          <a:prstGeom prst="wedgeRectCallout">
            <a:avLst>
              <a:gd name="adj1" fmla="val 43231"/>
              <a:gd name="adj2" fmla="val 87282"/>
            </a:avLst>
          </a:prstGeom>
          <a:solidFill>
            <a:srgbClr val="FF7D7D"/>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a:lnSpc>
                <a:spcPct val="80000"/>
              </a:lnSpc>
              <a:spcBef>
                <a:spcPct val="30000"/>
              </a:spcBef>
              <a:defRPr/>
            </a:pPr>
            <a:r>
              <a:rPr lang="en-US" altLang="x-none" sz="3600" dirty="0"/>
              <a:t>Germany, Austria-Hungary, &amp; Italy made up the </a:t>
            </a:r>
            <a:r>
              <a:rPr lang="en-US" altLang="x-none" sz="3600" b="1" i="1" u="sng" dirty="0">
                <a:solidFill>
                  <a:srgbClr val="FFFF00"/>
                </a:solidFill>
              </a:rPr>
              <a:t>Triple Alliance</a:t>
            </a:r>
          </a:p>
        </p:txBody>
      </p:sp>
      <p:sp>
        <p:nvSpPr>
          <p:cNvPr id="351238" name="AutoShape 6"/>
          <p:cNvSpPr>
            <a:spLocks noChangeArrowheads="1"/>
          </p:cNvSpPr>
          <p:nvPr/>
        </p:nvSpPr>
        <p:spPr bwMode="auto">
          <a:xfrm>
            <a:off x="6705600" y="76200"/>
            <a:ext cx="3886200" cy="1447800"/>
          </a:xfrm>
          <a:prstGeom prst="wedgeRectCallout">
            <a:avLst>
              <a:gd name="adj1" fmla="val 2204"/>
              <a:gd name="adj2" fmla="val 73028"/>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Times New Roman" charset="0"/>
                <a:ea typeface="Arial"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a:lnSpc>
                <a:spcPct val="80000"/>
              </a:lnSpc>
              <a:spcBef>
                <a:spcPct val="30000"/>
              </a:spcBef>
              <a:defRPr/>
            </a:pPr>
            <a:r>
              <a:rPr lang="en-US" altLang="x-none" sz="3600" dirty="0"/>
              <a:t>England, France, &amp; Russia made up the   </a:t>
            </a:r>
            <a:r>
              <a:rPr lang="en-US" altLang="x-none" sz="3600" b="1" i="1" u="sng" dirty="0">
                <a:solidFill>
                  <a:srgbClr val="FF0000"/>
                </a:solidFill>
              </a:rPr>
              <a:t>Triple Entente</a:t>
            </a:r>
          </a:p>
        </p:txBody>
      </p:sp>
    </p:spTree>
    <p:extLst>
      <p:ext uri="{BB962C8B-B14F-4D97-AF65-F5344CB8AC3E}">
        <p14:creationId xmlns:p14="http://schemas.microsoft.com/office/powerpoint/2010/main" val="1504618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51237"/>
                                        </p:tgtEl>
                                        <p:attrNameLst>
                                          <p:attrName>style.visibility</p:attrName>
                                        </p:attrNameLst>
                                      </p:cBhvr>
                                      <p:to>
                                        <p:strVal val="visible"/>
                                      </p:to>
                                    </p:set>
                                    <p:anim calcmode="lin" valueType="num">
                                      <p:cBhvr>
                                        <p:cTn id="7" dur="500" fill="hold"/>
                                        <p:tgtEl>
                                          <p:spTgt spid="351237"/>
                                        </p:tgtEl>
                                        <p:attrNameLst>
                                          <p:attrName>ppt_w</p:attrName>
                                        </p:attrNameLst>
                                      </p:cBhvr>
                                      <p:tavLst>
                                        <p:tav tm="0">
                                          <p:val>
                                            <p:fltVal val="0"/>
                                          </p:val>
                                        </p:tav>
                                        <p:tav tm="100000">
                                          <p:val>
                                            <p:strVal val="#ppt_w"/>
                                          </p:val>
                                        </p:tav>
                                      </p:tavLst>
                                    </p:anim>
                                    <p:anim calcmode="lin" valueType="num">
                                      <p:cBhvr>
                                        <p:cTn id="8" dur="500" fill="hold"/>
                                        <p:tgtEl>
                                          <p:spTgt spid="351237"/>
                                        </p:tgtEl>
                                        <p:attrNameLst>
                                          <p:attrName>ppt_h</p:attrName>
                                        </p:attrNameLst>
                                      </p:cBhvr>
                                      <p:tavLst>
                                        <p:tav tm="0">
                                          <p:val>
                                            <p:fltVal val="0"/>
                                          </p:val>
                                        </p:tav>
                                        <p:tav tm="100000">
                                          <p:val>
                                            <p:strVal val="#ppt_h"/>
                                          </p:val>
                                        </p:tav>
                                      </p:tavLst>
                                    </p:anim>
                                    <p:animEffect transition="in" filter="fade">
                                      <p:cBhvr>
                                        <p:cTn id="9" dur="500"/>
                                        <p:tgtEl>
                                          <p:spTgt spid="3512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51238"/>
                                        </p:tgtEl>
                                        <p:attrNameLst>
                                          <p:attrName>style.visibility</p:attrName>
                                        </p:attrNameLst>
                                      </p:cBhvr>
                                      <p:to>
                                        <p:strVal val="visible"/>
                                      </p:to>
                                    </p:set>
                                    <p:anim calcmode="lin" valueType="num">
                                      <p:cBhvr>
                                        <p:cTn id="14" dur="500" fill="hold"/>
                                        <p:tgtEl>
                                          <p:spTgt spid="351238"/>
                                        </p:tgtEl>
                                        <p:attrNameLst>
                                          <p:attrName>ppt_w</p:attrName>
                                        </p:attrNameLst>
                                      </p:cBhvr>
                                      <p:tavLst>
                                        <p:tav tm="0">
                                          <p:val>
                                            <p:fltVal val="0"/>
                                          </p:val>
                                        </p:tav>
                                        <p:tav tm="100000">
                                          <p:val>
                                            <p:strVal val="#ppt_w"/>
                                          </p:val>
                                        </p:tav>
                                      </p:tavLst>
                                    </p:anim>
                                    <p:anim calcmode="lin" valueType="num">
                                      <p:cBhvr>
                                        <p:cTn id="15" dur="500" fill="hold"/>
                                        <p:tgtEl>
                                          <p:spTgt spid="351238"/>
                                        </p:tgtEl>
                                        <p:attrNameLst>
                                          <p:attrName>ppt_h</p:attrName>
                                        </p:attrNameLst>
                                      </p:cBhvr>
                                      <p:tavLst>
                                        <p:tav tm="0">
                                          <p:val>
                                            <p:fltVal val="0"/>
                                          </p:val>
                                        </p:tav>
                                        <p:tav tm="100000">
                                          <p:val>
                                            <p:strVal val="#ppt_h"/>
                                          </p:val>
                                        </p:tav>
                                      </p:tavLst>
                                    </p:anim>
                                    <p:animEffect transition="in" filter="fade">
                                      <p:cBhvr>
                                        <p:cTn id="16" dur="500"/>
                                        <p:tgtEl>
                                          <p:spTgt spid="35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0"/>
            <a:ext cx="9144000" cy="838200"/>
          </a:xfrm>
        </p:spPr>
        <p:txBody>
          <a:bodyPr/>
          <a:lstStyle/>
          <a:p>
            <a:r>
              <a:rPr lang="en-US" altLang="x-none" b="1"/>
              <a:t>How was WW1 a “world war”?</a:t>
            </a:r>
          </a:p>
        </p:txBody>
      </p:sp>
      <p:sp>
        <p:nvSpPr>
          <p:cNvPr id="16386" name="Rectangle 3"/>
          <p:cNvSpPr>
            <a:spLocks noGrp="1" noChangeArrowheads="1"/>
          </p:cNvSpPr>
          <p:nvPr>
            <p:ph type="body" idx="1"/>
          </p:nvPr>
        </p:nvSpPr>
        <p:spPr/>
        <p:txBody>
          <a:bodyPr/>
          <a:lstStyle/>
          <a:p>
            <a:endParaRPr lang="x-none" altLang="x-none"/>
          </a:p>
        </p:txBody>
      </p:sp>
      <p:pic>
        <p:nvPicPr>
          <p:cNvPr id="9220" name="Picture 4"/>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7813" t="11458" r="7683" b="14583"/>
          <a:stretch>
            <a:fillRect/>
          </a:stretch>
        </p:blipFill>
        <p:spPr bwMode="auto">
          <a:xfrm>
            <a:off x="1524000" y="855664"/>
            <a:ext cx="9144000" cy="600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01354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bwMode="auto">
          <a:xfrm>
            <a:off x="1524000" y="-19050"/>
            <a:ext cx="9144000" cy="1176338"/>
          </a:xfrm>
          <a:prstGeom prst="rect">
            <a:avLst/>
          </a:prstGeom>
          <a:gradFill rotWithShape="1">
            <a:gsLst>
              <a:gs pos="0">
                <a:srgbClr val="E1E8FF"/>
              </a:gs>
              <a:gs pos="64999">
                <a:srgbClr val="B6C5FF"/>
              </a:gs>
              <a:gs pos="100000">
                <a:srgbClr val="95ADFF"/>
              </a:gs>
            </a:gsLst>
            <a:lin ang="5400000" scaled="1"/>
          </a:gradFill>
          <a:ln w="9525">
            <a:solidFill>
              <a:srgbClr val="2E62CB"/>
            </a:solidFill>
            <a:miter lim="800000"/>
            <a:headEnd/>
            <a:tailEnd/>
          </a:ln>
          <a:effectLst>
            <a:outerShdw blurRad="40000" dist="20000" dir="5400000" rotWithShape="0">
              <a:srgbClr val="000000">
                <a:alpha val="37999"/>
              </a:srgbClr>
            </a:outerShdw>
          </a:effectLst>
        </p:spPr>
        <p:txBody>
          <a:bodyPr/>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0" indent="0" algn="ctr">
              <a:spcBef>
                <a:spcPct val="20000"/>
              </a:spcBef>
              <a:buClr>
                <a:schemeClr val="accent1"/>
              </a:buClr>
              <a:defRPr/>
            </a:pPr>
            <a:r>
              <a:rPr kumimoji="1" lang="en-US" altLang="x-none" sz="2600" b="1" u="sng" dirty="0">
                <a:solidFill>
                  <a:srgbClr val="FF0000"/>
                </a:solidFill>
                <a:latin typeface="Arial" charset="0"/>
              </a:rPr>
              <a:t>QUOTE ANALYSIS</a:t>
            </a:r>
            <a:r>
              <a:rPr kumimoji="1" lang="en-US" altLang="x-none" sz="2600" dirty="0">
                <a:solidFill>
                  <a:srgbClr val="000000"/>
                </a:solidFill>
                <a:latin typeface="Arial" charset="0"/>
              </a:rPr>
              <a:t>: </a:t>
            </a:r>
          </a:p>
          <a:p>
            <a:pPr marL="0" indent="0" algn="ctr">
              <a:spcBef>
                <a:spcPct val="20000"/>
              </a:spcBef>
              <a:buClr>
                <a:schemeClr val="accent1"/>
              </a:buClr>
              <a:defRPr/>
            </a:pPr>
            <a:r>
              <a:rPr kumimoji="1" lang="en-US" altLang="x-none" sz="2600" b="1" dirty="0">
                <a:solidFill>
                  <a:srgbClr val="000000"/>
                </a:solidFill>
                <a:latin typeface="Arial" charset="0"/>
              </a:rPr>
              <a:t>What did WOODROW want to do?</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1101"/>
            <a:ext cx="9144000" cy="56165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08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906</Words>
  <Application>Microsoft Macintosh PowerPoint</Application>
  <PresentationFormat>Widescreen</PresentationFormat>
  <Paragraphs>94</Paragraphs>
  <Slides>21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Calibri Light</vt:lpstr>
      <vt:lpstr>ＭＳ Ｐゴシック</vt:lpstr>
      <vt:lpstr>Arial</vt:lpstr>
      <vt:lpstr>Calibri</vt:lpstr>
      <vt:lpstr>Monotype Sorts</vt:lpstr>
      <vt:lpstr>MS PGothic</vt:lpstr>
      <vt:lpstr>Times New Roman</vt:lpstr>
      <vt:lpstr>Verdana</vt:lpstr>
      <vt:lpstr>Wingdings</vt:lpstr>
      <vt:lpstr>Office Theme</vt:lpstr>
      <vt:lpstr>PowerPoint Presentation</vt:lpstr>
      <vt:lpstr>PowerPoint Presentation</vt:lpstr>
      <vt:lpstr>  Quick Class Discussion:  What Caused  the World War I  (“Great War”)?   </vt:lpstr>
      <vt:lpstr>What were the MAIN causes of World War I?</vt:lpstr>
      <vt:lpstr>PowerPoint Presentation</vt:lpstr>
      <vt:lpstr>World War 1 Begins</vt:lpstr>
      <vt:lpstr>PowerPoint Presentation</vt:lpstr>
      <vt:lpstr>How was WW1 a “world war”?</vt:lpstr>
      <vt:lpstr>PowerPoint Presentation</vt:lpstr>
      <vt:lpstr>American Neutrality</vt:lpstr>
      <vt:lpstr>PowerPoint Presentation</vt:lpstr>
      <vt:lpstr>PowerPoint Presentation</vt:lpstr>
      <vt:lpstr>PowerPoint Presentation</vt:lpstr>
      <vt:lpstr>PowerPoint Presentation</vt:lpstr>
      <vt:lpstr>RESULT of the Sinking of the Lusitania</vt:lpstr>
      <vt:lpstr>U.S. Losses to German Submarines, 1916-1918</vt:lpstr>
      <vt:lpstr>Election of 1916</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2</cp:revision>
  <dcterms:created xsi:type="dcterms:W3CDTF">2017-03-15T01:31:05Z</dcterms:created>
  <dcterms:modified xsi:type="dcterms:W3CDTF">2017-03-15T01:32:28Z</dcterms:modified>
</cp:coreProperties>
</file>