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61" r:id="rId4"/>
    <p:sldId id="262" r:id="rId5"/>
    <p:sldId id="263" r:id="rId6"/>
    <p:sldId id="267" r:id="rId7"/>
    <p:sldId id="268" r:id="rId8"/>
    <p:sldId id="270" r:id="rId9"/>
    <p:sldId id="271" r:id="rId10"/>
    <p:sldId id="273" r:id="rId11"/>
    <p:sldId id="274" r:id="rId12"/>
    <p:sldId id="275" r:id="rId13"/>
    <p:sldId id="276" r:id="rId14"/>
    <p:sldId id="277" r:id="rId15"/>
    <p:sldId id="280" r:id="rId16"/>
    <p:sldId id="286" r:id="rId17"/>
    <p:sldId id="287" r:id="rId18"/>
    <p:sldId id="288" r:id="rId19"/>
    <p:sldId id="289" r:id="rId20"/>
    <p:sldId id="291" r:id="rId21"/>
    <p:sldId id="292" r:id="rId22"/>
    <p:sldId id="293" r:id="rId23"/>
    <p:sldId id="295" r:id="rId24"/>
    <p:sldId id="296" r:id="rId25"/>
    <p:sldId id="297" r:id="rId26"/>
    <p:sldId id="298" r:id="rId27"/>
    <p:sldId id="299" r:id="rId28"/>
    <p:sldId id="300" r:id="rId29"/>
    <p:sldId id="302"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43"/>
  </p:normalViewPr>
  <p:slideViewPr>
    <p:cSldViewPr snapToGrid="0" snapToObjects="1">
      <p:cViewPr varScale="1">
        <p:scale>
          <a:sx n="76" d="100"/>
          <a:sy n="76" d="100"/>
        </p:scale>
        <p:origin x="21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2DA32-8FBF-5943-A413-13B3BC767E8F}" type="datetimeFigureOut">
              <a:rPr lang="en-US" smtClean="0"/>
              <a:t>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84FFE-851D-1F49-A1D3-ECBF537AA129}" type="slidenum">
              <a:rPr lang="en-US" smtClean="0"/>
              <a:t>‹#›</a:t>
            </a:fld>
            <a:endParaRPr lang="en-US"/>
          </a:p>
        </p:txBody>
      </p:sp>
    </p:spTree>
    <p:extLst>
      <p:ext uri="{BB962C8B-B14F-4D97-AF65-F5344CB8AC3E}">
        <p14:creationId xmlns:p14="http://schemas.microsoft.com/office/powerpoint/2010/main" val="174933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B17B376-1E1C-7D41-A44D-8587B5C02F38}" type="slidenum">
              <a:rPr lang="en-US">
                <a:solidFill>
                  <a:prstClr val="black"/>
                </a:solidFill>
              </a:rPr>
              <a:pPr/>
              <a:t>11</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5874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0A3E39F-F155-5B46-B6B1-B6E0CD650440}" type="slidenum">
              <a:rPr lang="en-US">
                <a:solidFill>
                  <a:prstClr val="black"/>
                </a:solidFill>
              </a:rPr>
              <a:pPr/>
              <a:t>14</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085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CC228-7DFA-9140-9ADA-4C864874BA6D}" type="slidenum">
              <a:rPr lang="en-US" smtClean="0"/>
              <a:t>16</a:t>
            </a:fld>
            <a:endParaRPr lang="en-US"/>
          </a:p>
        </p:txBody>
      </p:sp>
    </p:spTree>
    <p:extLst>
      <p:ext uri="{BB962C8B-B14F-4D97-AF65-F5344CB8AC3E}">
        <p14:creationId xmlns:p14="http://schemas.microsoft.com/office/powerpoint/2010/main" val="149325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a student to volunteer to read in a dramatic voice over</a:t>
            </a:r>
            <a:endParaRPr lang="en-US" dirty="0"/>
          </a:p>
        </p:txBody>
      </p:sp>
      <p:sp>
        <p:nvSpPr>
          <p:cNvPr id="4" name="Slide Number Placeholder 3"/>
          <p:cNvSpPr>
            <a:spLocks noGrp="1"/>
          </p:cNvSpPr>
          <p:nvPr>
            <p:ph type="sldNum" sz="quarter" idx="10"/>
          </p:nvPr>
        </p:nvSpPr>
        <p:spPr/>
        <p:txBody>
          <a:bodyPr/>
          <a:lstStyle/>
          <a:p>
            <a:fld id="{8A3CC228-7DFA-9140-9ADA-4C864874BA6D}" type="slidenum">
              <a:rPr lang="en-US" smtClean="0"/>
              <a:t>17</a:t>
            </a:fld>
            <a:endParaRPr lang="en-US"/>
          </a:p>
        </p:txBody>
      </p:sp>
    </p:spTree>
    <p:extLst>
      <p:ext uri="{BB962C8B-B14F-4D97-AF65-F5344CB8AC3E}">
        <p14:creationId xmlns:p14="http://schemas.microsoft.com/office/powerpoint/2010/main" val="49486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8616BCB-4F7A-AA46-9C0B-8D8BAD3EDF35}" type="slidenum">
              <a:rPr lang="en-US">
                <a:solidFill>
                  <a:prstClr val="black"/>
                </a:solidFill>
              </a:rPr>
              <a:pPr/>
              <a:t>18</a:t>
            </a:fld>
            <a:endParaRPr lang="en-US">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From Wikipedia Commons</a:t>
            </a:r>
          </a:p>
        </p:txBody>
      </p:sp>
    </p:spTree>
    <p:extLst>
      <p:ext uri="{BB962C8B-B14F-4D97-AF65-F5344CB8AC3E}">
        <p14:creationId xmlns:p14="http://schemas.microsoft.com/office/powerpoint/2010/main" val="16933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E717190-4F05-2541-8C87-AE21E2178E82}" type="slidenum">
              <a:rPr lang="en-US">
                <a:solidFill>
                  <a:prstClr val="black"/>
                </a:solidFill>
              </a:rPr>
              <a:pPr/>
              <a:t>21</a:t>
            </a:fld>
            <a:endParaRPr 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Encyclopedia Commons</a:t>
            </a:r>
          </a:p>
        </p:txBody>
      </p:sp>
    </p:spTree>
    <p:extLst>
      <p:ext uri="{BB962C8B-B14F-4D97-AF65-F5344CB8AC3E}">
        <p14:creationId xmlns:p14="http://schemas.microsoft.com/office/powerpoint/2010/main" val="178340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hape 1736"/>
          <p:cNvSpPr>
            <a:spLocks noGrp="1" noRot="1" noChangeAspect="1"/>
          </p:cNvSpPr>
          <p:nvPr>
            <p:ph type="sldImg"/>
          </p:nvPr>
        </p:nvSpPr>
        <p:spPr>
          <a:prstGeom prst="rect">
            <a:avLst/>
          </a:prstGeom>
        </p:spPr>
        <p:txBody>
          <a:bodyPr/>
          <a:lstStyle/>
          <a:p>
            <a:endParaRPr/>
          </a:p>
        </p:txBody>
      </p:sp>
      <p:sp>
        <p:nvSpPr>
          <p:cNvPr id="1737" name="Shape 1737"/>
          <p:cNvSpPr>
            <a:spLocks noGrp="1"/>
          </p:cNvSpPr>
          <p:nvPr>
            <p:ph type="body" sz="quarter" idx="1"/>
          </p:nvPr>
        </p:nvSpPr>
        <p:spPr>
          <a:prstGeom prst="rect">
            <a:avLst/>
          </a:prstGeom>
        </p:spPr>
        <p:txBody>
          <a:bodyPr/>
          <a:lstStyle>
            <a:lvl1pPr marL="57410" marR="57410" defTabSz="914400">
              <a:spcBef>
                <a:spcPts val="400"/>
              </a:spcBef>
              <a:buClr>
                <a:srgbClr val="0C053A"/>
              </a:buClr>
              <a:buFont typeface="Tahoma"/>
              <a:defRPr sz="1200">
                <a:solidFill>
                  <a:srgbClr val="0C053A"/>
                </a:solidFill>
                <a:uFill>
                  <a:solidFill>
                    <a:srgbClr val="0C053A"/>
                  </a:solidFill>
                </a:uFill>
                <a:latin typeface="Tahoma"/>
                <a:ea typeface="Tahoma"/>
                <a:cs typeface="Tahoma"/>
                <a:sym typeface="Tahoma"/>
              </a:defRPr>
            </a:lvl1pPr>
          </a:lstStyle>
          <a:p>
            <a:r>
              <a:rPr dirty="0"/>
              <a:t>Four of the five transcontinental railroads were built with assistance from the federal government through land grants. Receiving millions of acres of public lands from Congress, the railroads were assured land on which to lay the tracks and land to sell, the proceeds of which helped companies finance the construction of their railroads.</a:t>
            </a:r>
          </a:p>
        </p:txBody>
      </p:sp>
    </p:spTree>
    <p:extLst>
      <p:ext uri="{BB962C8B-B14F-4D97-AF65-F5344CB8AC3E}">
        <p14:creationId xmlns:p14="http://schemas.microsoft.com/office/powerpoint/2010/main" val="202890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A54A1-9020-4844-8CD0-5339C9677FB1}"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6707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A54A1-9020-4844-8CD0-5339C9677FB1}"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15494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A54A1-9020-4844-8CD0-5339C9677FB1}"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211941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06400" y="1752600"/>
            <a:ext cx="5486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6400800" y="1752600"/>
            <a:ext cx="5486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4" name="Rectangle 45"/>
          <p:cNvSpPr>
            <a:spLocks noGrp="1" noChangeArrowheads="1"/>
          </p:cNvSpPr>
          <p:nvPr>
            <p:ph type="ftr" sz="quarter" idx="11"/>
          </p:nvPr>
        </p:nvSpPr>
        <p:spPr/>
        <p:txBody>
          <a:bodyPr/>
          <a:lstStyle>
            <a:lvl1pPr>
              <a:defRPr/>
            </a:lvl1pPr>
          </a:lstStyle>
          <a:p>
            <a:pPr>
              <a:defRPr/>
            </a:pPr>
            <a:endParaRPr lang="en-US">
              <a:solidFill>
                <a:prstClr val="white"/>
              </a:solidFill>
            </a:endParaRPr>
          </a:p>
        </p:txBody>
      </p:sp>
      <p:sp>
        <p:nvSpPr>
          <p:cNvPr id="5" name="Rectangle 46"/>
          <p:cNvSpPr>
            <a:spLocks noGrp="1" noChangeArrowheads="1"/>
          </p:cNvSpPr>
          <p:nvPr>
            <p:ph type="sldNum" sz="quarter" idx="12"/>
          </p:nvPr>
        </p:nvSpPr>
        <p:spPr/>
        <p:txBody>
          <a:bodyPr/>
          <a:lstStyle>
            <a:lvl1pPr>
              <a:defRPr/>
            </a:lvl1pPr>
          </a:lstStyle>
          <a:p>
            <a:fld id="{27AF3EBA-C54D-784A-A664-05978950AC9A}"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4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ass">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Title Text</a:t>
            </a:r>
          </a:p>
        </p:txBody>
      </p:sp>
      <p:sp>
        <p:nvSpPr>
          <p:cNvPr id="163" name="Shape 1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prstGeom prst="rect">
            <a:avLst/>
          </a:prstGeom>
        </p:spPr>
        <p:txBody>
          <a:bodyPr/>
          <a:lstStyle/>
          <a:p>
            <a:fld id="{86CB4B4D-7CA3-9044-876B-883B54F8677D}" type="slidenum">
              <a:rPr>
                <a:solidFill>
                  <a:srgbClr val="FFFFFF"/>
                </a:solidFill>
                <a:cs typeface="Arial"/>
              </a:rPr>
              <a:pPr/>
              <a:t>‹#›</a:t>
            </a:fld>
            <a:endParaRPr>
              <a:solidFill>
                <a:srgbClr val="FFFFFF"/>
              </a:solidFill>
              <a:cs typeface="Arial"/>
            </a:endParaRPr>
          </a:p>
        </p:txBody>
      </p:sp>
    </p:spTree>
    <p:extLst>
      <p:ext uri="{BB962C8B-B14F-4D97-AF65-F5344CB8AC3E}">
        <p14:creationId xmlns:p14="http://schemas.microsoft.com/office/powerpoint/2010/main" val="17076099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A54A1-9020-4844-8CD0-5339C9677FB1}"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208782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A54A1-9020-4844-8CD0-5339C9677FB1}"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24761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A54A1-9020-4844-8CD0-5339C9677FB1}"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97586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A54A1-9020-4844-8CD0-5339C9677FB1}" type="datetimeFigureOut">
              <a:rPr lang="en-US" smtClean="0"/>
              <a:t>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85856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A54A1-9020-4844-8CD0-5339C9677FB1}" type="datetimeFigureOut">
              <a:rPr lang="en-US" smtClean="0"/>
              <a:t>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75022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54A1-9020-4844-8CD0-5339C9677FB1}" type="datetimeFigureOut">
              <a:rPr lang="en-US" smtClean="0"/>
              <a:t>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95338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A54A1-9020-4844-8CD0-5339C9677FB1}"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204086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A54A1-9020-4844-8CD0-5339C9677FB1}"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01286-89E8-304A-82D2-4EBDFD76CC98}" type="slidenum">
              <a:rPr lang="en-US" smtClean="0"/>
              <a:t>‹#›</a:t>
            </a:fld>
            <a:endParaRPr lang="en-US"/>
          </a:p>
        </p:txBody>
      </p:sp>
    </p:spTree>
    <p:extLst>
      <p:ext uri="{BB962C8B-B14F-4D97-AF65-F5344CB8AC3E}">
        <p14:creationId xmlns:p14="http://schemas.microsoft.com/office/powerpoint/2010/main" val="12148082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A54A1-9020-4844-8CD0-5339C9677FB1}" type="datetimeFigureOut">
              <a:rPr lang="en-US" smtClean="0"/>
              <a:t>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01286-89E8-304A-82D2-4EBDFD76CC98}" type="slidenum">
              <a:rPr lang="en-US" smtClean="0"/>
              <a:t>‹#›</a:t>
            </a:fld>
            <a:endParaRPr lang="en-US"/>
          </a:p>
        </p:txBody>
      </p:sp>
    </p:spTree>
    <p:extLst>
      <p:ext uri="{BB962C8B-B14F-4D97-AF65-F5344CB8AC3E}">
        <p14:creationId xmlns:p14="http://schemas.microsoft.com/office/powerpoint/2010/main" val="144981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youtube.com/watch?v=P4qYUnm4ZY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file:///localhost/upload.wikimedia.org/wikipedia/commons/c/ce/Graph_rel_share_world_manuf_1750_1900_02.png" TargetMode="External"/><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MUQMSXLlH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524000" y="2030335"/>
            <a:ext cx="9144000" cy="1371600"/>
          </a:xfrm>
        </p:spPr>
        <p:txBody>
          <a:bodyPr>
            <a:normAutofit fontScale="90000"/>
          </a:bodyPr>
          <a:lstStyle/>
          <a:p>
            <a:pPr eaLnBrk="1" hangingPunct="1"/>
            <a:r>
              <a:rPr lang="en-US" altLang="x-none" b="1" u="sng" dirty="0">
                <a:solidFill>
                  <a:srgbClr val="C00000"/>
                </a:solidFill>
                <a:ea typeface="ＭＳ Ｐゴシック" charset="-128"/>
              </a:rPr>
              <a:t>Aim</a:t>
            </a:r>
            <a:r>
              <a:rPr lang="en-US" altLang="x-none" b="1" dirty="0">
                <a:solidFill>
                  <a:srgbClr val="C00000"/>
                </a:solidFill>
                <a:ea typeface="ＭＳ Ｐゴシック" charset="-128"/>
              </a:rPr>
              <a:t>: </a:t>
            </a:r>
            <a:r>
              <a:rPr lang="en-US" altLang="x-none" dirty="0">
                <a:solidFill>
                  <a:srgbClr val="C00000"/>
                </a:solidFill>
                <a:ea typeface="ＭＳ Ｐゴシック" charset="-128"/>
              </a:rPr>
              <a:t>How did the frontier change </a:t>
            </a:r>
            <a:r>
              <a:rPr lang="en-US" altLang="x-none" dirty="0" smtClean="0">
                <a:solidFill>
                  <a:srgbClr val="C00000"/>
                </a:solidFill>
                <a:ea typeface="ＭＳ Ｐゴシック" charset="-128"/>
              </a:rPr>
              <a:t>during and after the </a:t>
            </a:r>
            <a:r>
              <a:rPr lang="en-US" altLang="x-none" dirty="0">
                <a:solidFill>
                  <a:srgbClr val="C00000"/>
                </a:solidFill>
                <a:ea typeface="ＭＳ Ｐゴシック" charset="-128"/>
              </a:rPr>
              <a:t>Civil </a:t>
            </a:r>
            <a:r>
              <a:rPr lang="en-US" altLang="x-none" dirty="0" smtClean="0">
                <a:solidFill>
                  <a:srgbClr val="C00000"/>
                </a:solidFill>
                <a:ea typeface="ＭＳ Ｐゴシック" charset="-128"/>
              </a:rPr>
              <a:t>War &amp; Reconstruction?</a:t>
            </a:r>
            <a:endParaRPr lang="en-US" altLang="x-none" dirty="0">
              <a:solidFill>
                <a:srgbClr val="C00000"/>
              </a:solidFill>
              <a:ea typeface="ＭＳ Ｐゴシック" charset="-128"/>
            </a:endParaRPr>
          </a:p>
        </p:txBody>
      </p:sp>
    </p:spTree>
    <p:extLst>
      <p:ext uri="{BB962C8B-B14F-4D97-AF65-F5344CB8AC3E}">
        <p14:creationId xmlns:p14="http://schemas.microsoft.com/office/powerpoint/2010/main" val="109192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114"/>
            <a:ext cx="9144000" cy="827087"/>
          </a:xfrm>
        </p:spPr>
        <p:txBody>
          <a:bodyPr/>
          <a:lstStyle/>
          <a:p>
            <a:pPr>
              <a:defRPr/>
            </a:pPr>
            <a:r>
              <a:rPr lang="en-US" b="1" u="sng" dirty="0" smtClean="0">
                <a:solidFill>
                  <a:srgbClr val="FF0000"/>
                </a:solidFill>
              </a:rPr>
              <a:t>Morrill Land Grants</a:t>
            </a:r>
            <a:endParaRPr lang="en-US" b="1" u="sng" dirty="0">
              <a:solidFill>
                <a:srgbClr val="FF0000"/>
              </a:solidFill>
            </a:endParaRPr>
          </a:p>
        </p:txBody>
      </p:sp>
      <p:sp>
        <p:nvSpPr>
          <p:cNvPr id="3" name="Content Placeholder 2"/>
          <p:cNvSpPr>
            <a:spLocks noGrp="1"/>
          </p:cNvSpPr>
          <p:nvPr>
            <p:ph sz="quarter" idx="13"/>
          </p:nvPr>
        </p:nvSpPr>
        <p:spPr>
          <a:xfrm>
            <a:off x="1546226" y="838200"/>
            <a:ext cx="3635375" cy="4038600"/>
          </a:xfrm>
        </p:spPr>
        <p:txBody>
          <a:bodyPr>
            <a:normAutofit fontScale="92500" lnSpcReduction="10000"/>
          </a:bodyPr>
          <a:lstStyle/>
          <a:p>
            <a:pPr>
              <a:buFont typeface="Arial" panose="020B0604020202020204" pitchFamily="34" charset="0"/>
              <a:buChar char="►"/>
              <a:defRPr/>
            </a:pPr>
            <a:r>
              <a:rPr lang="en-US" sz="2500" b="1" dirty="0">
                <a:solidFill>
                  <a:srgbClr val="002060"/>
                </a:solidFill>
              </a:rPr>
              <a:t>July 1862 -  </a:t>
            </a:r>
            <a:r>
              <a:rPr lang="en-US" sz="2500" b="1" u="sng" dirty="0">
                <a:solidFill>
                  <a:srgbClr val="FF0000"/>
                </a:solidFill>
              </a:rPr>
              <a:t>gave </a:t>
            </a:r>
            <a:r>
              <a:rPr lang="en-US" sz="2500" b="1" u="sng" dirty="0">
                <a:solidFill>
                  <a:srgbClr val="FF0000"/>
                </a:solidFill>
              </a:rPr>
              <a:t>proceeds from the sale of public lands to states for the establishment of agricultural </a:t>
            </a:r>
            <a:r>
              <a:rPr lang="en-US" sz="2500" b="1" u="sng" dirty="0">
                <a:solidFill>
                  <a:srgbClr val="FF0000"/>
                </a:solidFill>
              </a:rPr>
              <a:t>colleges</a:t>
            </a:r>
            <a:endParaRPr lang="en-US" sz="2500" dirty="0"/>
          </a:p>
          <a:p>
            <a:pPr lvl="1">
              <a:buFont typeface="Wingdings" panose="05000000000000000000" pitchFamily="2" charset="2"/>
              <a:buChar char="§"/>
              <a:defRPr/>
            </a:pPr>
            <a:r>
              <a:rPr lang="en-US" sz="2500" b="1" dirty="0">
                <a:solidFill>
                  <a:srgbClr val="002060"/>
                </a:solidFill>
              </a:rPr>
              <a:t>30,000 acres of federal land</a:t>
            </a:r>
          </a:p>
          <a:p>
            <a:pPr>
              <a:buFont typeface="Arial" panose="020B0604020202020204" pitchFamily="34" charset="0"/>
              <a:buChar char="►"/>
              <a:defRPr/>
            </a:pPr>
            <a:r>
              <a:rPr lang="en-US" sz="2500" b="1" dirty="0">
                <a:solidFill>
                  <a:srgbClr val="002060"/>
                </a:solidFill>
              </a:rPr>
              <a:t>Colleges created:</a:t>
            </a:r>
          </a:p>
          <a:p>
            <a:pPr lvl="1">
              <a:buFont typeface="Wingdings" panose="05000000000000000000" pitchFamily="2" charset="2"/>
              <a:buChar char="§"/>
              <a:defRPr/>
            </a:pPr>
            <a:r>
              <a:rPr lang="en-US" sz="2500" b="1" dirty="0">
                <a:solidFill>
                  <a:srgbClr val="002060"/>
                </a:solidFill>
              </a:rPr>
              <a:t>University of Florida</a:t>
            </a:r>
          </a:p>
          <a:p>
            <a:pPr lvl="1">
              <a:buFont typeface="Wingdings" panose="05000000000000000000" pitchFamily="2" charset="2"/>
              <a:buChar char="§"/>
              <a:defRPr/>
            </a:pPr>
            <a:r>
              <a:rPr lang="en-US" sz="2500" b="1" dirty="0">
                <a:solidFill>
                  <a:srgbClr val="002060"/>
                </a:solidFill>
              </a:rPr>
              <a:t>Florida A&amp;M</a:t>
            </a:r>
          </a:p>
          <a:p>
            <a:pPr lvl="1">
              <a:buFont typeface="Wingdings" panose="05000000000000000000" pitchFamily="2" charset="2"/>
              <a:buChar char="§"/>
              <a:defRPr/>
            </a:pPr>
            <a:r>
              <a:rPr lang="en-US" sz="2500" b="1" dirty="0">
                <a:solidFill>
                  <a:srgbClr val="002060"/>
                </a:solidFill>
              </a:rPr>
              <a:t>MIT</a:t>
            </a:r>
          </a:p>
          <a:p>
            <a:pPr lvl="1">
              <a:buFont typeface="Wingdings" panose="05000000000000000000" pitchFamily="2" charset="2"/>
              <a:buChar char="§"/>
              <a:defRPr/>
            </a:pPr>
            <a:r>
              <a:rPr lang="en-US" sz="2500" b="1" dirty="0">
                <a:solidFill>
                  <a:srgbClr val="002060"/>
                </a:solidFill>
              </a:rPr>
              <a:t>Cornell</a:t>
            </a:r>
          </a:p>
        </p:txBody>
      </p:sp>
      <p:pic>
        <p:nvPicPr>
          <p:cNvPr id="9220"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917055" y="2233534"/>
            <a:ext cx="5750945" cy="4624467"/>
          </a:xfrm>
        </p:spPr>
      </p:pic>
      <p:pic>
        <p:nvPicPr>
          <p:cNvPr id="4" name="Picture 3"/>
          <p:cNvPicPr>
            <a:picLocks noChangeAspect="1"/>
          </p:cNvPicPr>
          <p:nvPr/>
        </p:nvPicPr>
        <p:blipFill>
          <a:blip r:embed="rId3"/>
          <a:stretch>
            <a:fillRect/>
          </a:stretch>
        </p:blipFill>
        <p:spPr>
          <a:xfrm>
            <a:off x="7667052" y="838200"/>
            <a:ext cx="2794000" cy="1803400"/>
          </a:xfrm>
          <a:prstGeom prst="rect">
            <a:avLst/>
          </a:prstGeom>
        </p:spPr>
      </p:pic>
    </p:spTree>
    <p:extLst>
      <p:ext uri="{BB962C8B-B14F-4D97-AF65-F5344CB8AC3E}">
        <p14:creationId xmlns:p14="http://schemas.microsoft.com/office/powerpoint/2010/main" val="1042332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643922" y="1836132"/>
            <a:ext cx="890415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461963" eaLnBrk="0" fontAlgn="base" hangingPunct="0">
              <a:spcBef>
                <a:spcPct val="0"/>
              </a:spcBef>
              <a:spcAft>
                <a:spcPct val="0"/>
              </a:spcAft>
              <a:defRPr/>
            </a:pPr>
            <a:r>
              <a:rPr lang="en-US" sz="3000" dirty="0">
                <a:solidFill>
                  <a:srgbClr val="FF0000"/>
                </a:solidFill>
                <a:latin typeface="Garamond" panose="02020404030301010803" pitchFamily="18" charset="0"/>
                <a:ea typeface="ＭＳ Ｐゴシック" charset="0"/>
                <a:cs typeface="Times New Roman" panose="02020603050405020304" pitchFamily="18" charset="0"/>
              </a:rPr>
              <a:t>1. </a:t>
            </a:r>
            <a:r>
              <a:rPr lang="en-US" sz="3000" b="1" u="sng" dirty="0">
                <a:solidFill>
                  <a:srgbClr val="FF0000"/>
                </a:solidFill>
                <a:latin typeface="Garamond" panose="02020404030301010803" pitchFamily="18" charset="0"/>
                <a:ea typeface="ＭＳ Ｐゴシック" charset="0"/>
                <a:cs typeface="Times New Roman" panose="02020603050405020304" pitchFamily="18" charset="0"/>
              </a:rPr>
              <a:t>National Banking Act</a:t>
            </a:r>
            <a:r>
              <a:rPr lang="en-US" sz="3000" dirty="0">
                <a:solidFill>
                  <a:srgbClr val="000000"/>
                </a:solidFill>
                <a:latin typeface="Garamond" panose="02020404030301010803" pitchFamily="18" charset="0"/>
                <a:ea typeface="ＭＳ Ｐゴシック" charset="0"/>
                <a:cs typeface="Times New Roman" panose="02020603050405020304" pitchFamily="18" charset="0"/>
              </a:rPr>
              <a:t> (1863) created a modern system that facilitated economic growth</a:t>
            </a:r>
          </a:p>
          <a:p>
            <a:pPr marL="52387" indent="-514350" eaLnBrk="0" fontAlgn="base" hangingPunct="0">
              <a:spcBef>
                <a:spcPct val="0"/>
              </a:spcBef>
              <a:spcAft>
                <a:spcPct val="0"/>
              </a:spcAft>
              <a:buAutoNum type="arabicPeriod" startAt="2"/>
              <a:defRPr/>
            </a:pPr>
            <a:r>
              <a:rPr lang="en-US" sz="3000" b="1" u="sng" dirty="0">
                <a:solidFill>
                  <a:srgbClr val="FF0000"/>
                </a:solidFill>
                <a:latin typeface="Garamond" panose="02020404030301010803" pitchFamily="18" charset="0"/>
                <a:ea typeface="ＭＳ Ｐゴシック" charset="0"/>
                <a:cs typeface="Times New Roman" panose="02020603050405020304" pitchFamily="18" charset="0"/>
              </a:rPr>
              <a:t>The Morrill Tariff</a:t>
            </a:r>
            <a:r>
              <a:rPr lang="en-US" sz="3000" dirty="0">
                <a:solidFill>
                  <a:srgbClr val="000000"/>
                </a:solidFill>
                <a:latin typeface="Garamond" panose="02020404030301010803" pitchFamily="18" charset="0"/>
                <a:ea typeface="ＭＳ Ｐゴシック" charset="0"/>
                <a:cs typeface="Times New Roman" panose="02020603050405020304" pitchFamily="18" charset="0"/>
              </a:rPr>
              <a:t> (1862) protected American companies from foreign competition</a:t>
            </a:r>
          </a:p>
        </p:txBody>
      </p:sp>
      <p:sp>
        <p:nvSpPr>
          <p:cNvPr id="2" name="Rectangle 1"/>
          <p:cNvSpPr/>
          <p:nvPr/>
        </p:nvSpPr>
        <p:spPr>
          <a:xfrm>
            <a:off x="1643922" y="159391"/>
            <a:ext cx="5920211" cy="1077218"/>
          </a:xfrm>
          <a:prstGeom prst="rect">
            <a:avLst/>
          </a:prstGeom>
          <a:solidFill>
            <a:srgbClr val="FF0000"/>
          </a:solidFill>
        </p:spPr>
        <p:txBody>
          <a:bodyPr wrap="none" lIns="91440" tIns="45720" rIns="91440" bIns="45720">
            <a:spAutoFit/>
          </a:bodyPr>
          <a:lstStyle/>
          <a:p>
            <a:pPr algn="ctr"/>
            <a:r>
              <a:rPr 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How else did the Civil War </a:t>
            </a:r>
          </a:p>
          <a:p>
            <a:pPr algn="ctr"/>
            <a:r>
              <a:rPr 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impact economic expansion?</a:t>
            </a:r>
            <a:endParaRPr 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p:txBody>
      </p:sp>
      <p:sp>
        <p:nvSpPr>
          <p:cNvPr id="4" name="TextBox 3"/>
          <p:cNvSpPr txBox="1">
            <a:spLocks noChangeArrowheads="1"/>
          </p:cNvSpPr>
          <p:nvPr/>
        </p:nvSpPr>
        <p:spPr bwMode="auto">
          <a:xfrm>
            <a:off x="9004092" y="528723"/>
            <a:ext cx="1505184" cy="707886"/>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000" b="1" dirty="0">
                <a:solidFill>
                  <a:schemeClr val="bg1"/>
                </a:solidFill>
                <a:latin typeface="Arial" charset="0"/>
              </a:rPr>
              <a:t>TAKE A PICTURE!</a:t>
            </a:r>
            <a:endParaRPr lang="en-US" altLang="x-none" sz="2000" b="1" dirty="0">
              <a:solidFill>
                <a:schemeClr val="bg1"/>
              </a:solidFill>
              <a:latin typeface="Arial" charset="0"/>
            </a:endParaRPr>
          </a:p>
        </p:txBody>
      </p:sp>
    </p:spTree>
    <p:extLst>
      <p:ext uri="{BB962C8B-B14F-4D97-AF65-F5344CB8AC3E}">
        <p14:creationId xmlns:p14="http://schemas.microsoft.com/office/powerpoint/2010/main" val="146065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 calcmode="lin" valueType="num">
                                      <p:cBhvr>
                                        <p:cTn id="7" dur="500" fill="hold"/>
                                        <p:tgtEl>
                                          <p:spTgt spid="9830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30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8309">
                                            <p:txEl>
                                              <p:pRg st="1" end="1"/>
                                            </p:txEl>
                                          </p:spTgt>
                                        </p:tgtEl>
                                        <p:attrNameLst>
                                          <p:attrName>style.visibility</p:attrName>
                                        </p:attrNameLst>
                                      </p:cBhvr>
                                      <p:to>
                                        <p:strVal val="visible"/>
                                      </p:to>
                                    </p:set>
                                    <p:anim calcmode="lin" valueType="num">
                                      <p:cBhvr>
                                        <p:cTn id="14" dur="500" fill="hold"/>
                                        <p:tgtEl>
                                          <p:spTgt spid="9830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830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83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218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4" y="990601"/>
            <a:ext cx="7462837"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Box 12"/>
          <p:cNvSpPr txBox="1">
            <a:spLocks noChangeArrowheads="1"/>
          </p:cNvSpPr>
          <p:nvPr/>
        </p:nvSpPr>
        <p:spPr bwMode="auto">
          <a:xfrm>
            <a:off x="2590800" y="76201"/>
            <a:ext cx="6934200" cy="1274195"/>
          </a:xfrm>
          <a:prstGeom prst="rect">
            <a:avLst/>
          </a:prstGeom>
          <a:solidFill>
            <a:srgbClr val="FFCCFF"/>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80000"/>
              </a:lnSpc>
            </a:pPr>
            <a:r>
              <a:rPr lang="en-US" altLang="x-none" sz="3200" dirty="0">
                <a:solidFill>
                  <a:schemeClr val="bg1"/>
                </a:solidFill>
                <a:latin typeface="Calibri" charset="0"/>
              </a:rPr>
              <a:t>During </a:t>
            </a:r>
            <a:r>
              <a:rPr lang="en-US" altLang="x-none" sz="3200" dirty="0">
                <a:solidFill>
                  <a:schemeClr val="bg1"/>
                </a:solidFill>
                <a:latin typeface="Calibri" charset="0"/>
              </a:rPr>
              <a:t>what would become known as the </a:t>
            </a:r>
            <a:r>
              <a:rPr lang="en-US" altLang="x-none" sz="3200" b="1" u="sng" dirty="0">
                <a:solidFill>
                  <a:srgbClr val="C00000"/>
                </a:solidFill>
                <a:latin typeface="Calibri" charset="0"/>
              </a:rPr>
              <a:t>Gilded Age</a:t>
            </a:r>
            <a:r>
              <a:rPr lang="en-US" altLang="x-none" sz="3200" dirty="0">
                <a:solidFill>
                  <a:schemeClr val="bg1"/>
                </a:solidFill>
                <a:latin typeface="Calibri" charset="0"/>
              </a:rPr>
              <a:t>, the United States experienced an </a:t>
            </a:r>
            <a:r>
              <a:rPr lang="en-US" altLang="x-none" sz="3200" b="1" u="sng" dirty="0">
                <a:solidFill>
                  <a:srgbClr val="C00000"/>
                </a:solidFill>
                <a:latin typeface="Calibri" charset="0"/>
              </a:rPr>
              <a:t>industrial revolution</a:t>
            </a:r>
          </a:p>
        </p:txBody>
      </p:sp>
    </p:spTree>
    <p:extLst>
      <p:ext uri="{BB962C8B-B14F-4D97-AF65-F5344CB8AC3E}">
        <p14:creationId xmlns:p14="http://schemas.microsoft.com/office/powerpoint/2010/main" val="128046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218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688"/>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2743200" y="5257800"/>
            <a:ext cx="6553200" cy="1422400"/>
          </a:xfrm>
          <a:prstGeom prst="rect">
            <a:avLst/>
          </a:prstGeom>
          <a:solidFill>
            <a:srgbClr val="FFCC99"/>
          </a:solidFill>
          <a:ln w="12700">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90000"/>
              </a:lnSpc>
              <a:spcBef>
                <a:spcPct val="50000"/>
              </a:spcBef>
            </a:pPr>
            <a:r>
              <a:rPr lang="en-US" altLang="x-none" sz="3200" dirty="0">
                <a:solidFill>
                  <a:srgbClr val="172E00"/>
                </a:solidFill>
                <a:latin typeface="Calibri" charset="0"/>
              </a:rPr>
              <a:t>America</a:t>
            </a:r>
            <a:r>
              <a:rPr lang="ja-JP" altLang="en-US" sz="3200" dirty="0">
                <a:solidFill>
                  <a:srgbClr val="172E00"/>
                </a:solidFill>
                <a:latin typeface="Calibri" charset="0"/>
              </a:rPr>
              <a:t>’</a:t>
            </a:r>
            <a:r>
              <a:rPr lang="en-US" altLang="ja-JP" sz="3200" dirty="0">
                <a:solidFill>
                  <a:srgbClr val="172E00"/>
                </a:solidFill>
                <a:latin typeface="Calibri" charset="0"/>
              </a:rPr>
              <a:t>s industrial revolution was </a:t>
            </a:r>
            <a:br>
              <a:rPr lang="en-US" altLang="ja-JP" sz="3200" dirty="0">
                <a:solidFill>
                  <a:srgbClr val="172E00"/>
                </a:solidFill>
                <a:latin typeface="Calibri" charset="0"/>
              </a:rPr>
            </a:br>
            <a:r>
              <a:rPr lang="en-US" altLang="ja-JP" sz="3200" dirty="0">
                <a:solidFill>
                  <a:srgbClr val="172E00"/>
                </a:solidFill>
                <a:latin typeface="Calibri" charset="0"/>
              </a:rPr>
              <a:t>fueled by 4 major industries (</a:t>
            </a:r>
            <a:r>
              <a:rPr lang="en-US" altLang="ja-JP" sz="3200" i="1" u="sng" dirty="0">
                <a:solidFill>
                  <a:srgbClr val="172E00"/>
                </a:solidFill>
                <a:latin typeface="Calibri" charset="0"/>
              </a:rPr>
              <a:t>R</a:t>
            </a:r>
            <a:r>
              <a:rPr lang="en-US" altLang="ja-JP" sz="3200" dirty="0">
                <a:solidFill>
                  <a:srgbClr val="172E00"/>
                </a:solidFill>
                <a:latin typeface="Calibri" charset="0"/>
              </a:rPr>
              <a:t>.</a:t>
            </a:r>
            <a:r>
              <a:rPr lang="en-US" altLang="ja-JP" sz="3200" i="1" u="sng" dirty="0">
                <a:solidFill>
                  <a:srgbClr val="172E00"/>
                </a:solidFill>
                <a:latin typeface="Calibri" charset="0"/>
              </a:rPr>
              <a:t>O</a:t>
            </a:r>
            <a:r>
              <a:rPr lang="en-US" altLang="ja-JP" sz="3200" dirty="0">
                <a:solidFill>
                  <a:srgbClr val="172E00"/>
                </a:solidFill>
                <a:latin typeface="Calibri" charset="0"/>
              </a:rPr>
              <a:t>.</a:t>
            </a:r>
            <a:r>
              <a:rPr lang="en-US" altLang="ja-JP" sz="3200" i="1" u="sng" dirty="0">
                <a:solidFill>
                  <a:srgbClr val="172E00"/>
                </a:solidFill>
                <a:latin typeface="Calibri" charset="0"/>
              </a:rPr>
              <a:t>S</a:t>
            </a:r>
            <a:r>
              <a:rPr lang="en-US" altLang="ja-JP" sz="3200" dirty="0">
                <a:solidFill>
                  <a:srgbClr val="172E00"/>
                </a:solidFill>
                <a:latin typeface="Calibri" charset="0"/>
              </a:rPr>
              <a:t>.</a:t>
            </a:r>
            <a:r>
              <a:rPr lang="en-US" altLang="ja-JP" sz="3200" i="1" u="sng" dirty="0">
                <a:solidFill>
                  <a:srgbClr val="172E00"/>
                </a:solidFill>
                <a:latin typeface="Calibri" charset="0"/>
              </a:rPr>
              <a:t>E</a:t>
            </a:r>
            <a:r>
              <a:rPr lang="en-US" altLang="ja-JP" sz="3200" dirty="0">
                <a:solidFill>
                  <a:srgbClr val="172E00"/>
                </a:solidFill>
                <a:latin typeface="Calibri" charset="0"/>
              </a:rPr>
              <a:t>.) </a:t>
            </a:r>
            <a:br>
              <a:rPr lang="en-US" altLang="ja-JP" sz="3200" dirty="0">
                <a:solidFill>
                  <a:srgbClr val="172E00"/>
                </a:solidFill>
                <a:latin typeface="Calibri" charset="0"/>
              </a:rPr>
            </a:br>
            <a:r>
              <a:rPr lang="en-US" altLang="ja-JP" sz="3200" b="1" i="1" u="sng" dirty="0">
                <a:solidFill>
                  <a:srgbClr val="FF0000"/>
                </a:solidFill>
                <a:latin typeface="Calibri" charset="0"/>
              </a:rPr>
              <a:t>R</a:t>
            </a:r>
            <a:r>
              <a:rPr lang="en-US" altLang="ja-JP" sz="3200" i="1" dirty="0">
                <a:solidFill>
                  <a:srgbClr val="FF0000"/>
                </a:solidFill>
                <a:latin typeface="Calibri" charset="0"/>
              </a:rPr>
              <a:t>ailroads</a:t>
            </a:r>
            <a:r>
              <a:rPr lang="en-US" altLang="ja-JP" sz="3200" dirty="0">
                <a:solidFill>
                  <a:srgbClr val="FF0000"/>
                </a:solidFill>
                <a:latin typeface="Calibri" charset="0"/>
              </a:rPr>
              <a:t>, </a:t>
            </a:r>
            <a:r>
              <a:rPr lang="en-US" altLang="ja-JP" sz="3200" b="1" i="1" u="sng" dirty="0">
                <a:solidFill>
                  <a:srgbClr val="FF0000"/>
                </a:solidFill>
                <a:latin typeface="Calibri" charset="0"/>
              </a:rPr>
              <a:t>O</a:t>
            </a:r>
            <a:r>
              <a:rPr lang="en-US" altLang="ja-JP" sz="3200" i="1" dirty="0">
                <a:solidFill>
                  <a:srgbClr val="FF0000"/>
                </a:solidFill>
                <a:latin typeface="Calibri" charset="0"/>
              </a:rPr>
              <a:t>il, </a:t>
            </a:r>
            <a:r>
              <a:rPr lang="en-US" altLang="ja-JP" sz="3200" b="1" i="1" u="sng" dirty="0">
                <a:solidFill>
                  <a:srgbClr val="FF0000"/>
                </a:solidFill>
                <a:latin typeface="Calibri" charset="0"/>
              </a:rPr>
              <a:t>S</a:t>
            </a:r>
            <a:r>
              <a:rPr lang="en-US" altLang="ja-JP" sz="3200" i="1" dirty="0">
                <a:solidFill>
                  <a:srgbClr val="FF0000"/>
                </a:solidFill>
                <a:latin typeface="Calibri" charset="0"/>
              </a:rPr>
              <a:t>teel, </a:t>
            </a:r>
            <a:r>
              <a:rPr lang="en-US" altLang="ja-JP" sz="3200" b="1" i="1" u="sng" dirty="0">
                <a:solidFill>
                  <a:srgbClr val="FF0000"/>
                </a:solidFill>
                <a:latin typeface="Calibri" charset="0"/>
              </a:rPr>
              <a:t>E</a:t>
            </a:r>
            <a:r>
              <a:rPr lang="en-US" altLang="ja-JP" sz="3200" i="1" dirty="0">
                <a:solidFill>
                  <a:srgbClr val="FF0000"/>
                </a:solidFill>
                <a:latin typeface="Calibri" charset="0"/>
              </a:rPr>
              <a:t>lectricity</a:t>
            </a:r>
            <a:endParaRPr lang="en-US" altLang="x-none" sz="3200" i="1" dirty="0">
              <a:solidFill>
                <a:srgbClr val="FF0000"/>
              </a:solidFill>
              <a:latin typeface="Calibri" charset="0"/>
            </a:endParaRPr>
          </a:p>
        </p:txBody>
      </p:sp>
    </p:spTree>
    <p:extLst>
      <p:ext uri="{BB962C8B-B14F-4D97-AF65-F5344CB8AC3E}">
        <p14:creationId xmlns:p14="http://schemas.microsoft.com/office/powerpoint/2010/main" val="29499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p:nvPr>
        </p:nvSpPr>
        <p:spPr>
          <a:xfrm>
            <a:off x="3276600" y="381001"/>
            <a:ext cx="7361238" cy="5853113"/>
          </a:xfrm>
        </p:spPr>
        <p:txBody>
          <a:bodyPr/>
          <a:lstStyle/>
          <a:p>
            <a:pPr eaLnBrk="1" hangingPunct="1">
              <a:buFont typeface="Wingdings" panose="05000000000000000000" pitchFamily="2" charset="2"/>
              <a:buBlip>
                <a:blip r:embed="rId3"/>
              </a:buBlip>
              <a:defRPr/>
            </a:pPr>
            <a:endParaRPr lang="en-US" smtClean="0">
              <a:ea typeface="+mn-ea"/>
            </a:endParaRPr>
          </a:p>
          <a:p>
            <a:pPr eaLnBrk="1" hangingPunct="1">
              <a:buFont typeface="Wingdings" panose="05000000000000000000" pitchFamily="2" charset="2"/>
              <a:buBlip>
                <a:blip r:embed="rId3"/>
              </a:buBlip>
              <a:defRPr/>
            </a:pPr>
            <a:endParaRPr lang="en-US" smtClean="0">
              <a:ea typeface="+mn-ea"/>
            </a:endParaRPr>
          </a:p>
        </p:txBody>
      </p:sp>
      <p:sp>
        <p:nvSpPr>
          <p:cNvPr id="34819" name="Rectangle 3"/>
          <p:cNvSpPr>
            <a:spLocks noChangeArrowheads="1"/>
          </p:cNvSpPr>
          <p:nvPr/>
        </p:nvSpPr>
        <p:spPr bwMode="auto">
          <a:xfrm>
            <a:off x="1658913" y="114769"/>
            <a:ext cx="4689423" cy="46339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50000"/>
              </a:spcBef>
              <a:spcAft>
                <a:spcPct val="0"/>
              </a:spcAft>
            </a:pPr>
            <a:r>
              <a:rPr lang="en-US" sz="3200" dirty="0">
                <a:solidFill>
                  <a:srgbClr val="000000"/>
                </a:solidFill>
                <a:latin typeface="Times New Roman" charset="0"/>
                <a:ea typeface="ＭＳ Ｐゴシック" charset="0"/>
                <a:cs typeface="Times New Roman" charset="0"/>
              </a:rPr>
              <a:t>* Key to Remembering the 1</a:t>
            </a:r>
            <a:r>
              <a:rPr lang="en-US" sz="3200" baseline="30000" dirty="0">
                <a:solidFill>
                  <a:srgbClr val="000000"/>
                </a:solidFill>
                <a:latin typeface="Times New Roman" charset="0"/>
                <a:ea typeface="ＭＳ Ｐゴシック" charset="0"/>
                <a:cs typeface="Times New Roman" charset="0"/>
              </a:rPr>
              <a:t>st</a:t>
            </a:r>
            <a:r>
              <a:rPr lang="en-US" sz="3200" dirty="0">
                <a:solidFill>
                  <a:srgbClr val="000000"/>
                </a:solidFill>
                <a:latin typeface="Times New Roman" charset="0"/>
                <a:ea typeface="ＭＳ Ｐゴシック" charset="0"/>
                <a:cs typeface="Times New Roman" charset="0"/>
              </a:rPr>
              <a:t> Industrial Revolution:</a:t>
            </a:r>
          </a:p>
          <a:p>
            <a:pPr fontAlgn="base">
              <a:spcBef>
                <a:spcPct val="50000"/>
              </a:spcBef>
              <a:spcAft>
                <a:spcPct val="0"/>
              </a:spcAft>
            </a:pPr>
            <a:r>
              <a:rPr lang="en-US" sz="3200" dirty="0">
                <a:solidFill>
                  <a:prstClr val="white"/>
                </a:solidFill>
                <a:latin typeface="Times New Roman" charset="0"/>
                <a:ea typeface="ＭＳ Ｐゴシック" charset="0"/>
                <a:cs typeface="Times New Roman" charset="0"/>
              </a:rPr>
              <a:t>	</a:t>
            </a:r>
            <a:r>
              <a:rPr lang="en-US" sz="4000" b="1" dirty="0">
                <a:solidFill>
                  <a:srgbClr val="FF3300"/>
                </a:solidFill>
                <a:latin typeface="Times New Roman" charset="0"/>
                <a:ea typeface="ＭＳ Ｐゴシック" charset="0"/>
                <a:cs typeface="Times New Roman" charset="0"/>
              </a:rPr>
              <a:t>T</a:t>
            </a:r>
            <a:r>
              <a:rPr lang="en-US" sz="3200" dirty="0">
                <a:solidFill>
                  <a:prstClr val="white"/>
                </a:solidFill>
                <a:latin typeface="Times New Roman" charset="0"/>
                <a:ea typeface="ＭＳ Ｐゴシック" charset="0"/>
                <a:cs typeface="Times New Roman" charset="0"/>
              </a:rPr>
              <a:t> </a:t>
            </a:r>
            <a:r>
              <a:rPr lang="en-US" sz="3200" dirty="0" err="1">
                <a:solidFill>
                  <a:srgbClr val="000000"/>
                </a:solidFill>
                <a:latin typeface="Times New Roman" charset="0"/>
                <a:ea typeface="ＭＳ Ｐゴシック" charset="0"/>
                <a:cs typeface="Times New Roman" charset="0"/>
              </a:rPr>
              <a:t>extiles</a:t>
            </a:r>
            <a:endParaRPr lang="en-US" sz="3200" dirty="0">
              <a:solidFill>
                <a:srgbClr val="000000"/>
              </a:solidFill>
              <a:latin typeface="Times New Roman" charset="0"/>
              <a:ea typeface="ＭＳ Ｐゴシック" charset="0"/>
              <a:cs typeface="Times New Roman" charset="0"/>
            </a:endParaRPr>
          </a:p>
          <a:p>
            <a:pPr fontAlgn="base">
              <a:spcBef>
                <a:spcPct val="50000"/>
              </a:spcBef>
              <a:spcAft>
                <a:spcPct val="0"/>
              </a:spcAft>
            </a:pPr>
            <a:r>
              <a:rPr lang="en-US" sz="3200" dirty="0">
                <a:solidFill>
                  <a:prstClr val="white"/>
                </a:solidFill>
                <a:latin typeface="Times New Roman" charset="0"/>
                <a:ea typeface="ＭＳ Ｐゴシック" charset="0"/>
                <a:cs typeface="Times New Roman" charset="0"/>
              </a:rPr>
              <a:t>	</a:t>
            </a:r>
            <a:r>
              <a:rPr lang="en-US" sz="4000" b="1" dirty="0">
                <a:solidFill>
                  <a:srgbClr val="FF3300"/>
                </a:solidFill>
                <a:latin typeface="Times New Roman" charset="0"/>
                <a:ea typeface="ＭＳ Ｐゴシック" charset="0"/>
                <a:cs typeface="Times New Roman" charset="0"/>
              </a:rPr>
              <a:t>R</a:t>
            </a:r>
            <a:r>
              <a:rPr lang="en-US" sz="3200" dirty="0">
                <a:solidFill>
                  <a:prstClr val="white"/>
                </a:solidFill>
                <a:latin typeface="Times New Roman" charset="0"/>
                <a:ea typeface="ＭＳ Ｐゴシック" charset="0"/>
                <a:cs typeface="Times New Roman" charset="0"/>
              </a:rPr>
              <a:t> </a:t>
            </a:r>
            <a:r>
              <a:rPr lang="en-US" sz="3200" dirty="0" err="1">
                <a:solidFill>
                  <a:srgbClr val="000000"/>
                </a:solidFill>
                <a:latin typeface="Times New Roman" charset="0"/>
                <a:ea typeface="ＭＳ Ｐゴシック" charset="0"/>
                <a:cs typeface="Times New Roman" charset="0"/>
              </a:rPr>
              <a:t>ailroads</a:t>
            </a:r>
            <a:endParaRPr lang="en-US" sz="3200" dirty="0">
              <a:solidFill>
                <a:srgbClr val="000000"/>
              </a:solidFill>
              <a:latin typeface="Times New Roman" charset="0"/>
              <a:ea typeface="ＭＳ Ｐゴシック" charset="0"/>
              <a:cs typeface="Times New Roman" charset="0"/>
            </a:endParaRPr>
          </a:p>
          <a:p>
            <a:pPr fontAlgn="base">
              <a:spcBef>
                <a:spcPct val="50000"/>
              </a:spcBef>
              <a:spcAft>
                <a:spcPct val="0"/>
              </a:spcAft>
            </a:pPr>
            <a:r>
              <a:rPr lang="en-US" sz="3200" dirty="0">
                <a:solidFill>
                  <a:prstClr val="white"/>
                </a:solidFill>
                <a:latin typeface="Times New Roman" charset="0"/>
                <a:ea typeface="ＭＳ Ｐゴシック" charset="0"/>
                <a:cs typeface="Times New Roman" charset="0"/>
              </a:rPr>
              <a:t>	</a:t>
            </a:r>
            <a:r>
              <a:rPr lang="en-US" sz="4000" b="1" dirty="0">
                <a:solidFill>
                  <a:srgbClr val="FF3300"/>
                </a:solidFill>
                <a:latin typeface="Times New Roman" charset="0"/>
                <a:ea typeface="ＭＳ Ｐゴシック" charset="0"/>
                <a:cs typeface="Times New Roman" charset="0"/>
              </a:rPr>
              <a:t>I </a:t>
            </a:r>
            <a:r>
              <a:rPr lang="en-US" sz="3200" dirty="0" err="1">
                <a:solidFill>
                  <a:srgbClr val="000000"/>
                </a:solidFill>
                <a:latin typeface="Times New Roman" charset="0"/>
                <a:ea typeface="ＭＳ Ｐゴシック" charset="0"/>
                <a:cs typeface="Times New Roman" charset="0"/>
              </a:rPr>
              <a:t>ron</a:t>
            </a:r>
            <a:endParaRPr lang="en-US" sz="3200" dirty="0">
              <a:solidFill>
                <a:srgbClr val="000000"/>
              </a:solidFill>
              <a:latin typeface="Times New Roman" charset="0"/>
              <a:ea typeface="ＭＳ Ｐゴシック" charset="0"/>
              <a:cs typeface="Times New Roman" charset="0"/>
            </a:endParaRPr>
          </a:p>
          <a:p>
            <a:pPr fontAlgn="base">
              <a:spcBef>
                <a:spcPct val="50000"/>
              </a:spcBef>
              <a:spcAft>
                <a:spcPct val="0"/>
              </a:spcAft>
            </a:pPr>
            <a:r>
              <a:rPr lang="en-US" sz="3200" dirty="0">
                <a:solidFill>
                  <a:prstClr val="white"/>
                </a:solidFill>
                <a:latin typeface="Times New Roman" charset="0"/>
                <a:ea typeface="ＭＳ Ｐゴシック" charset="0"/>
                <a:cs typeface="Times New Roman" charset="0"/>
              </a:rPr>
              <a:t>	</a:t>
            </a:r>
            <a:r>
              <a:rPr lang="en-US" sz="3600" b="1" dirty="0">
                <a:solidFill>
                  <a:srgbClr val="FF3300"/>
                </a:solidFill>
                <a:latin typeface="Times New Roman" charset="0"/>
                <a:ea typeface="ＭＳ Ｐゴシック" charset="0"/>
                <a:cs typeface="Times New Roman" charset="0"/>
              </a:rPr>
              <a:t>C</a:t>
            </a:r>
            <a:r>
              <a:rPr lang="en-US" sz="3200" dirty="0">
                <a:solidFill>
                  <a:prstClr val="white"/>
                </a:solidFill>
                <a:latin typeface="Times New Roman" charset="0"/>
                <a:ea typeface="ＭＳ Ｐゴシック" charset="0"/>
                <a:cs typeface="Times New Roman" charset="0"/>
              </a:rPr>
              <a:t> </a:t>
            </a:r>
            <a:r>
              <a:rPr lang="en-US" sz="3200" dirty="0" err="1">
                <a:solidFill>
                  <a:srgbClr val="000000"/>
                </a:solidFill>
                <a:latin typeface="Times New Roman" charset="0"/>
                <a:ea typeface="ＭＳ Ｐゴシック" charset="0"/>
                <a:cs typeface="Times New Roman" charset="0"/>
              </a:rPr>
              <a:t>oal</a:t>
            </a:r>
            <a:endParaRPr lang="en-US" sz="3200" dirty="0">
              <a:solidFill>
                <a:srgbClr val="000000"/>
              </a:solidFill>
              <a:latin typeface="Times New Roman" charset="0"/>
              <a:ea typeface="ＭＳ Ｐゴシック" charset="0"/>
              <a:cs typeface="Times New Roman" charset="0"/>
            </a:endParaRPr>
          </a:p>
        </p:txBody>
      </p:sp>
      <p:sp>
        <p:nvSpPr>
          <p:cNvPr id="4" name="Rectangle 2"/>
          <p:cNvSpPr txBox="1">
            <a:spLocks noChangeArrowheads="1"/>
          </p:cNvSpPr>
          <p:nvPr/>
        </p:nvSpPr>
        <p:spPr bwMode="auto">
          <a:xfrm>
            <a:off x="5646296" y="1776336"/>
            <a:ext cx="5021705" cy="494886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charset="0"/>
              <a:buBlip>
                <a:blip r:embed="rId3"/>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accent2"/>
              </a:buClr>
              <a:buSzPct val="90000"/>
              <a:buFont typeface="Wingdings" charset="0"/>
              <a:buBlip>
                <a:blip r:embed="rId4"/>
              </a:buBlip>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5"/>
              </a:buBlip>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spcBef>
                <a:spcPct val="50000"/>
              </a:spcBef>
              <a:buNone/>
              <a:defRPr/>
            </a:pPr>
            <a:r>
              <a:rPr lang="en-US" b="1" kern="0" dirty="0">
                <a:ea typeface="+mn-ea"/>
                <a:cs typeface="Times New Roman" pitchFamily="18" charset="0"/>
              </a:rPr>
              <a:t>* </a:t>
            </a:r>
            <a:r>
              <a:rPr lang="en-US" b="1" kern="0" dirty="0">
                <a:solidFill>
                  <a:srgbClr val="000000"/>
                </a:solidFill>
                <a:effectLst/>
                <a:ea typeface="+mn-ea"/>
                <a:cs typeface="Times New Roman" pitchFamily="18" charset="0"/>
              </a:rPr>
              <a:t>Key to Remembering the 2</a:t>
            </a:r>
            <a:r>
              <a:rPr lang="en-US" b="1" kern="0" baseline="30000" dirty="0">
                <a:solidFill>
                  <a:srgbClr val="000000"/>
                </a:solidFill>
                <a:effectLst/>
                <a:ea typeface="+mn-ea"/>
                <a:cs typeface="Times New Roman" pitchFamily="18" charset="0"/>
              </a:rPr>
              <a:t>nd</a:t>
            </a:r>
            <a:r>
              <a:rPr lang="en-US" b="1" kern="0" dirty="0">
                <a:solidFill>
                  <a:srgbClr val="000000"/>
                </a:solidFill>
                <a:effectLst/>
                <a:ea typeface="+mn-ea"/>
                <a:cs typeface="Times New Roman" pitchFamily="18" charset="0"/>
              </a:rPr>
              <a:t> Industrial Revolution </a:t>
            </a:r>
            <a:r>
              <a:rPr lang="en-US" b="1" i="1" kern="0" dirty="0">
                <a:solidFill>
                  <a:srgbClr val="000000"/>
                </a:solidFill>
                <a:effectLst/>
                <a:ea typeface="+mn-ea"/>
                <a:cs typeface="Times New Roman" pitchFamily="18" charset="0"/>
              </a:rPr>
              <a:t>(after</a:t>
            </a:r>
            <a:r>
              <a:rPr lang="en-US" b="1" kern="0" dirty="0">
                <a:solidFill>
                  <a:srgbClr val="000000"/>
                </a:solidFill>
                <a:effectLst/>
                <a:ea typeface="+mn-ea"/>
                <a:cs typeface="Times New Roman" pitchFamily="18" charset="0"/>
              </a:rPr>
              <a:t> the Civil War):</a:t>
            </a:r>
          </a:p>
          <a:p>
            <a:pPr eaLnBrk="1" hangingPunct="1">
              <a:spcBef>
                <a:spcPct val="50000"/>
              </a:spcBef>
              <a:buNone/>
              <a:defRPr/>
            </a:pPr>
            <a:r>
              <a:rPr lang="en-US" kern="0" dirty="0">
                <a:ea typeface="+mn-ea"/>
                <a:cs typeface="Times New Roman" pitchFamily="18" charset="0"/>
              </a:rPr>
              <a:t>	</a:t>
            </a:r>
            <a:r>
              <a:rPr lang="en-US" b="1" kern="0" dirty="0">
                <a:solidFill>
                  <a:srgbClr val="FF3300"/>
                </a:solidFill>
                <a:ea typeface="+mn-ea"/>
                <a:cs typeface="Times New Roman" pitchFamily="18" charset="0"/>
              </a:rPr>
              <a:t>R</a:t>
            </a:r>
            <a:r>
              <a:rPr lang="en-US" kern="0" dirty="0">
                <a:solidFill>
                  <a:srgbClr val="FF3300"/>
                </a:solidFill>
                <a:ea typeface="+mn-ea"/>
                <a:cs typeface="Times New Roman" pitchFamily="18" charset="0"/>
              </a:rPr>
              <a:t> </a:t>
            </a:r>
            <a:r>
              <a:rPr lang="en-US" b="1" kern="0" dirty="0" err="1">
                <a:solidFill>
                  <a:srgbClr val="000000"/>
                </a:solidFill>
                <a:effectLst/>
                <a:ea typeface="+mn-ea"/>
                <a:cs typeface="Times New Roman" pitchFamily="18" charset="0"/>
              </a:rPr>
              <a:t>ailroads</a:t>
            </a:r>
            <a:r>
              <a:rPr lang="en-US" b="1" kern="0" dirty="0">
                <a:solidFill>
                  <a:srgbClr val="000000"/>
                </a:solidFill>
                <a:effectLst/>
                <a:ea typeface="+mn-ea"/>
                <a:cs typeface="Times New Roman" pitchFamily="18" charset="0"/>
              </a:rPr>
              <a:t> (transcontinental)</a:t>
            </a:r>
          </a:p>
          <a:p>
            <a:pPr eaLnBrk="1" hangingPunct="1">
              <a:spcBef>
                <a:spcPct val="50000"/>
              </a:spcBef>
              <a:buNone/>
              <a:defRPr/>
            </a:pPr>
            <a:r>
              <a:rPr lang="en-US" kern="0" dirty="0">
                <a:ea typeface="+mn-ea"/>
                <a:cs typeface="Times New Roman" pitchFamily="18" charset="0"/>
              </a:rPr>
              <a:t>	</a:t>
            </a:r>
            <a:r>
              <a:rPr lang="en-US" b="1" kern="0" dirty="0">
                <a:solidFill>
                  <a:srgbClr val="FF3300"/>
                </a:solidFill>
                <a:ea typeface="+mn-ea"/>
                <a:cs typeface="Times New Roman" pitchFamily="18" charset="0"/>
              </a:rPr>
              <a:t>O</a:t>
            </a:r>
            <a:r>
              <a:rPr lang="en-US" kern="0" dirty="0">
                <a:ea typeface="+mn-ea"/>
                <a:cs typeface="Times New Roman" pitchFamily="18" charset="0"/>
              </a:rPr>
              <a:t> </a:t>
            </a:r>
            <a:r>
              <a:rPr lang="en-US" b="1" kern="0" dirty="0" err="1">
                <a:solidFill>
                  <a:srgbClr val="000000"/>
                </a:solidFill>
                <a:effectLst/>
                <a:ea typeface="+mn-ea"/>
                <a:cs typeface="Times New Roman" pitchFamily="18" charset="0"/>
              </a:rPr>
              <a:t>il</a:t>
            </a:r>
            <a:endParaRPr lang="en-US" b="1" kern="0" dirty="0">
              <a:solidFill>
                <a:srgbClr val="000000"/>
              </a:solidFill>
              <a:effectLst/>
              <a:ea typeface="+mn-ea"/>
              <a:cs typeface="Times New Roman" pitchFamily="18" charset="0"/>
            </a:endParaRPr>
          </a:p>
          <a:p>
            <a:pPr eaLnBrk="1" hangingPunct="1">
              <a:spcBef>
                <a:spcPct val="50000"/>
              </a:spcBef>
              <a:buNone/>
              <a:defRPr/>
            </a:pPr>
            <a:r>
              <a:rPr lang="en-US" kern="0" dirty="0">
                <a:ea typeface="+mn-ea"/>
                <a:cs typeface="Times New Roman" pitchFamily="18" charset="0"/>
              </a:rPr>
              <a:t>	</a:t>
            </a:r>
            <a:r>
              <a:rPr lang="en-US" b="1" kern="0" dirty="0">
                <a:solidFill>
                  <a:srgbClr val="FF3300"/>
                </a:solidFill>
                <a:ea typeface="+mn-ea"/>
                <a:cs typeface="Times New Roman" pitchFamily="18" charset="0"/>
              </a:rPr>
              <a:t>S</a:t>
            </a:r>
            <a:r>
              <a:rPr lang="en-US" kern="0" dirty="0">
                <a:solidFill>
                  <a:srgbClr val="FF3300"/>
                </a:solidFill>
                <a:ea typeface="+mn-ea"/>
                <a:cs typeface="Times New Roman" pitchFamily="18" charset="0"/>
              </a:rPr>
              <a:t> </a:t>
            </a:r>
            <a:r>
              <a:rPr lang="en-US" b="1" kern="0" dirty="0" err="1">
                <a:solidFill>
                  <a:srgbClr val="000000"/>
                </a:solidFill>
                <a:effectLst/>
                <a:ea typeface="+mn-ea"/>
                <a:cs typeface="Times New Roman" pitchFamily="18" charset="0"/>
              </a:rPr>
              <a:t>teel</a:t>
            </a:r>
            <a:endParaRPr lang="en-US" b="1" kern="0" dirty="0">
              <a:solidFill>
                <a:srgbClr val="000000"/>
              </a:solidFill>
              <a:effectLst/>
              <a:ea typeface="+mn-ea"/>
              <a:cs typeface="Times New Roman" pitchFamily="18" charset="0"/>
            </a:endParaRPr>
          </a:p>
          <a:p>
            <a:pPr eaLnBrk="1" hangingPunct="1">
              <a:spcBef>
                <a:spcPct val="50000"/>
              </a:spcBef>
              <a:buNone/>
              <a:defRPr/>
            </a:pPr>
            <a:r>
              <a:rPr lang="en-US" kern="0" dirty="0">
                <a:ea typeface="+mn-ea"/>
                <a:cs typeface="Times New Roman" pitchFamily="18" charset="0"/>
              </a:rPr>
              <a:t>	</a:t>
            </a:r>
            <a:r>
              <a:rPr lang="en-US" b="1" kern="0" dirty="0">
                <a:solidFill>
                  <a:srgbClr val="FF3300"/>
                </a:solidFill>
                <a:ea typeface="+mn-ea"/>
                <a:cs typeface="Times New Roman" pitchFamily="18" charset="0"/>
              </a:rPr>
              <a:t>E</a:t>
            </a:r>
            <a:r>
              <a:rPr lang="en-US" kern="0" dirty="0">
                <a:ea typeface="+mn-ea"/>
                <a:cs typeface="Times New Roman" pitchFamily="18" charset="0"/>
              </a:rPr>
              <a:t> </a:t>
            </a:r>
            <a:r>
              <a:rPr lang="en-US" b="1" kern="0" dirty="0" err="1">
                <a:solidFill>
                  <a:srgbClr val="000000"/>
                </a:solidFill>
                <a:effectLst/>
                <a:ea typeface="+mn-ea"/>
                <a:cs typeface="Times New Roman" pitchFamily="18" charset="0"/>
              </a:rPr>
              <a:t>lectricity</a:t>
            </a:r>
            <a:endParaRPr lang="en-US" b="1" kern="0" dirty="0">
              <a:solidFill>
                <a:srgbClr val="000000"/>
              </a:solidFill>
              <a:effectLst/>
              <a:ea typeface="+mn-ea"/>
              <a:cs typeface="Times New Roman" pitchFamily="18" charset="0"/>
            </a:endParaRPr>
          </a:p>
          <a:p>
            <a:pPr eaLnBrk="1" hangingPunct="1">
              <a:buNone/>
              <a:defRPr/>
            </a:pPr>
            <a:endParaRPr lang="en-US" kern="0" dirty="0">
              <a:ea typeface="+mn-ea"/>
            </a:endParaRPr>
          </a:p>
        </p:txBody>
      </p:sp>
    </p:spTree>
    <p:extLst>
      <p:ext uri="{BB962C8B-B14F-4D97-AF65-F5344CB8AC3E}">
        <p14:creationId xmlns:p14="http://schemas.microsoft.com/office/powerpoint/2010/main" val="1787578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1619250" y="152401"/>
            <a:ext cx="8972550" cy="401585"/>
          </a:xfrm>
          <a:prstGeom prst="rect">
            <a:avLst/>
          </a:prstGeom>
          <a:solidFill>
            <a:srgbClr val="CCFFCC"/>
          </a:solidFill>
          <a:ln w="9525">
            <a:solidFill>
              <a:schemeClr val="tx1"/>
            </a:solidFill>
            <a:miter lim="800000"/>
            <a:headEnd/>
            <a:tailEnd/>
          </a:ln>
        </p:spPr>
        <p:txBody>
          <a:bodyPr wrap="square">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80000"/>
              </a:lnSpc>
            </a:pPr>
            <a:r>
              <a:rPr lang="en-US" altLang="x-none" sz="2500" dirty="0">
                <a:solidFill>
                  <a:srgbClr val="172E00"/>
                </a:solidFill>
                <a:latin typeface="Calibri" charset="0"/>
              </a:rPr>
              <a:t>T</a:t>
            </a:r>
            <a:r>
              <a:rPr lang="en-US" altLang="x-none" sz="2500" dirty="0">
                <a:solidFill>
                  <a:srgbClr val="172E00"/>
                </a:solidFill>
                <a:latin typeface="Calibri" charset="0"/>
              </a:rPr>
              <a:t>he </a:t>
            </a:r>
            <a:r>
              <a:rPr lang="en-US" altLang="x-none" sz="2500" b="1" u="sng" dirty="0">
                <a:solidFill>
                  <a:srgbClr val="FF0000"/>
                </a:solidFill>
                <a:latin typeface="Calibri" charset="0"/>
              </a:rPr>
              <a:t>RAILROAD</a:t>
            </a:r>
            <a:r>
              <a:rPr lang="en-US" altLang="x-none" sz="2500" dirty="0">
                <a:solidFill>
                  <a:srgbClr val="FF0000"/>
                </a:solidFill>
                <a:latin typeface="Calibri" charset="0"/>
              </a:rPr>
              <a:t> </a:t>
            </a:r>
            <a:r>
              <a:rPr lang="en-US" altLang="x-none" sz="2500" dirty="0">
                <a:solidFill>
                  <a:srgbClr val="172E00"/>
                </a:solidFill>
                <a:latin typeface="Calibri" charset="0"/>
              </a:rPr>
              <a:t>was about to become America</a:t>
            </a:r>
            <a:r>
              <a:rPr lang="ja-JP" altLang="en-US" sz="2500" dirty="0">
                <a:solidFill>
                  <a:srgbClr val="172E00"/>
                </a:solidFill>
                <a:latin typeface="Calibri" charset="0"/>
              </a:rPr>
              <a:t>’</a:t>
            </a:r>
            <a:r>
              <a:rPr lang="en-US" altLang="ja-JP" sz="2500" dirty="0">
                <a:solidFill>
                  <a:srgbClr val="172E00"/>
                </a:solidFill>
                <a:latin typeface="Calibri" charset="0"/>
              </a:rPr>
              <a:t>s </a:t>
            </a:r>
            <a:r>
              <a:rPr lang="en-US" altLang="ja-JP" sz="2500" b="1" u="sng" dirty="0">
                <a:solidFill>
                  <a:srgbClr val="FF0000"/>
                </a:solidFill>
                <a:latin typeface="Calibri" charset="0"/>
              </a:rPr>
              <a:t>first </a:t>
            </a:r>
            <a:r>
              <a:rPr lang="ja-JP" altLang="en-US" sz="2500" b="1" u="sng" dirty="0">
                <a:solidFill>
                  <a:srgbClr val="FF0000"/>
                </a:solidFill>
                <a:latin typeface="Calibri" charset="0"/>
              </a:rPr>
              <a:t>“</a:t>
            </a:r>
            <a:r>
              <a:rPr lang="en-US" altLang="ja-JP" sz="2500" b="1" u="sng" dirty="0">
                <a:solidFill>
                  <a:srgbClr val="FF0000"/>
                </a:solidFill>
                <a:latin typeface="Calibri" charset="0"/>
              </a:rPr>
              <a:t>big business</a:t>
            </a:r>
            <a:r>
              <a:rPr lang="ja-JP" altLang="en-US" sz="2500" b="1" u="sng" dirty="0">
                <a:solidFill>
                  <a:srgbClr val="FF0000"/>
                </a:solidFill>
                <a:latin typeface="Calibri" charset="0"/>
              </a:rPr>
              <a:t>”</a:t>
            </a:r>
            <a:endParaRPr lang="en-US" altLang="x-none" sz="2500" b="1" u="sng" dirty="0">
              <a:solidFill>
                <a:srgbClr val="FF0000"/>
              </a:solidFill>
              <a:latin typeface="Calibri" charset="0"/>
            </a:endParaRPr>
          </a:p>
        </p:txBody>
      </p:sp>
      <p:pic>
        <p:nvPicPr>
          <p:cNvPr id="3" name="Picture 8" descr="http://2.bp.blogspot.com/-AXbI6WyfT-Q/Tub0A0KkuvI/AAAAAAAAB8s/35lTeG0FgoA/s1600/Sry+Bville+RR+engine+w+Ski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62001"/>
            <a:ext cx="89725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2073276"/>
            <a:ext cx="879951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22476"/>
            <a:ext cx="819785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1600200" y="722314"/>
            <a:ext cx="3810000" cy="1284287"/>
          </a:xfrm>
          <a:prstGeom prst="rect">
            <a:avLst/>
          </a:prstGeom>
          <a:solidFill>
            <a:srgbClr val="FFCCFF"/>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80000"/>
              </a:lnSpc>
            </a:pPr>
            <a:r>
              <a:rPr lang="en-US" altLang="x-none" sz="3200">
                <a:solidFill>
                  <a:srgbClr val="172E00"/>
                </a:solidFill>
                <a:latin typeface="Calibri" charset="0"/>
              </a:rPr>
              <a:t>Railroad construction grew in the years before the Civil War… </a:t>
            </a:r>
          </a:p>
        </p:txBody>
      </p:sp>
    </p:spTree>
    <p:extLst>
      <p:ext uri="{BB962C8B-B14F-4D97-AF65-F5344CB8AC3E}">
        <p14:creationId xmlns:p14="http://schemas.microsoft.com/office/powerpoint/2010/main" val="104950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xit" presetSubtype="0" fill="hold"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5214"/>
            <a:ext cx="9144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17589"/>
            <a:ext cx="92202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rogressive Development of U.S. Railroads, 1830-1890. From American Association of Railroads Booklet, 19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922338"/>
            <a:ext cx="9175751"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rogressive Development of U.S. Railroads, 1830-1890. From American Association of Railroads Booklet, 19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562" y="954089"/>
            <a:ext cx="921543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1"/>
          <p:cNvSpPr>
            <a:spLocks noChangeArrowheads="1"/>
          </p:cNvSpPr>
          <p:nvPr/>
        </p:nvSpPr>
        <p:spPr bwMode="auto">
          <a:xfrm>
            <a:off x="1676400" y="76201"/>
            <a:ext cx="8763000" cy="461665"/>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eaLnBrk="1" hangingPunct="1">
              <a:lnSpc>
                <a:spcPct val="75000"/>
              </a:lnSpc>
            </a:pPr>
            <a:r>
              <a:rPr lang="en-US" altLang="x-none" sz="3200" dirty="0">
                <a:solidFill>
                  <a:srgbClr val="172E00"/>
                </a:solidFill>
                <a:latin typeface="Calibri" charset="0"/>
              </a:rPr>
              <a:t>Railroad expansion led to a </a:t>
            </a:r>
            <a:r>
              <a:rPr lang="en-US" altLang="x-none" sz="3200" b="1" dirty="0">
                <a:solidFill>
                  <a:srgbClr val="172E00"/>
                </a:solidFill>
                <a:latin typeface="Calibri" charset="0"/>
              </a:rPr>
              <a:t>BOOM</a:t>
            </a:r>
            <a:r>
              <a:rPr lang="en-US" altLang="x-none" sz="3200" dirty="0">
                <a:solidFill>
                  <a:srgbClr val="172E00"/>
                </a:solidFill>
                <a:latin typeface="Calibri" charset="0"/>
              </a:rPr>
              <a:t> in </a:t>
            </a:r>
            <a:r>
              <a:rPr lang="en-US" altLang="x-none" sz="3200" dirty="0">
                <a:solidFill>
                  <a:srgbClr val="172E00"/>
                </a:solidFill>
                <a:latin typeface="Calibri" charset="0"/>
              </a:rPr>
              <a:t>the economy</a:t>
            </a:r>
          </a:p>
        </p:txBody>
      </p:sp>
      <p:sp>
        <p:nvSpPr>
          <p:cNvPr id="7" name="Rectangle 6"/>
          <p:cNvSpPr>
            <a:spLocks noChangeArrowheads="1"/>
          </p:cNvSpPr>
          <p:nvPr/>
        </p:nvSpPr>
        <p:spPr bwMode="auto">
          <a:xfrm>
            <a:off x="1611314" y="609600"/>
            <a:ext cx="8980487" cy="839788"/>
          </a:xfrm>
          <a:prstGeom prst="rect">
            <a:avLst/>
          </a:prstGeom>
          <a:solidFill>
            <a:srgbClr val="FFFFCC"/>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eaLnBrk="1" hangingPunct="1">
              <a:lnSpc>
                <a:spcPct val="75000"/>
              </a:lnSpc>
              <a:spcAft>
                <a:spcPts val="2400"/>
              </a:spcAft>
            </a:pPr>
            <a:r>
              <a:rPr lang="en-US" altLang="x-none" sz="3100" dirty="0">
                <a:solidFill>
                  <a:srgbClr val="172E00"/>
                </a:solidFill>
                <a:latin typeface="Calibri" charset="0"/>
              </a:rPr>
              <a:t>Railroads connected the East, South, and West and allowed for </a:t>
            </a:r>
            <a:r>
              <a:rPr lang="en-US" altLang="x-none" sz="3100" b="1" u="sng" dirty="0">
                <a:solidFill>
                  <a:srgbClr val="FF0000"/>
                </a:solidFill>
                <a:latin typeface="Calibri" charset="0"/>
              </a:rPr>
              <a:t>national trade and regional specialization</a:t>
            </a:r>
            <a:r>
              <a:rPr lang="en-US" altLang="x-none" sz="3200" b="1" u="sng" dirty="0">
                <a:solidFill>
                  <a:srgbClr val="FF0000"/>
                </a:solidFill>
                <a:latin typeface="Calibri" charset="0"/>
              </a:rPr>
              <a:t> </a:t>
            </a:r>
          </a:p>
        </p:txBody>
      </p:sp>
      <p:sp>
        <p:nvSpPr>
          <p:cNvPr id="8" name="Rectangle 7"/>
          <p:cNvSpPr>
            <a:spLocks noChangeArrowheads="1"/>
          </p:cNvSpPr>
          <p:nvPr/>
        </p:nvSpPr>
        <p:spPr bwMode="auto">
          <a:xfrm>
            <a:off x="5715000" y="5105401"/>
            <a:ext cx="4876800" cy="823913"/>
          </a:xfrm>
          <a:prstGeom prst="rect">
            <a:avLst/>
          </a:prstGeom>
          <a:solidFill>
            <a:srgbClr val="CCECFF"/>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eaLnBrk="1" hangingPunct="1">
              <a:lnSpc>
                <a:spcPct val="75000"/>
              </a:lnSpc>
              <a:spcAft>
                <a:spcPts val="2400"/>
              </a:spcAft>
            </a:pPr>
            <a:r>
              <a:rPr lang="en-US" altLang="x-none" sz="3100" dirty="0">
                <a:solidFill>
                  <a:srgbClr val="172E00"/>
                </a:solidFill>
                <a:latin typeface="Calibri" charset="0"/>
              </a:rPr>
              <a:t>The 1</a:t>
            </a:r>
            <a:r>
              <a:rPr lang="en-US" altLang="x-none" sz="3100" baseline="30000" dirty="0">
                <a:solidFill>
                  <a:srgbClr val="172E00"/>
                </a:solidFill>
                <a:latin typeface="Calibri" charset="0"/>
              </a:rPr>
              <a:t>st</a:t>
            </a:r>
            <a:r>
              <a:rPr lang="en-US" altLang="x-none" sz="3100" dirty="0">
                <a:solidFill>
                  <a:srgbClr val="172E00"/>
                </a:solidFill>
                <a:latin typeface="Calibri" charset="0"/>
              </a:rPr>
              <a:t> </a:t>
            </a:r>
            <a:r>
              <a:rPr lang="en-US" altLang="x-none" sz="3100" b="1" u="sng" dirty="0">
                <a:solidFill>
                  <a:srgbClr val="FF0000"/>
                </a:solidFill>
                <a:latin typeface="Calibri" charset="0"/>
              </a:rPr>
              <a:t>transcontinental railroad</a:t>
            </a:r>
            <a:r>
              <a:rPr lang="en-US" altLang="x-none" sz="3100" dirty="0">
                <a:solidFill>
                  <a:srgbClr val="172E00"/>
                </a:solidFill>
                <a:latin typeface="Calibri" charset="0"/>
              </a:rPr>
              <a:t> was finished in 1869</a:t>
            </a:r>
          </a:p>
        </p:txBody>
      </p:sp>
      <p:sp>
        <p:nvSpPr>
          <p:cNvPr id="9" name="Rectangle 8"/>
          <p:cNvSpPr>
            <a:spLocks noChangeArrowheads="1"/>
          </p:cNvSpPr>
          <p:nvPr/>
        </p:nvSpPr>
        <p:spPr bwMode="auto">
          <a:xfrm>
            <a:off x="5715000" y="5973764"/>
            <a:ext cx="4876800" cy="776303"/>
          </a:xfrm>
          <a:prstGeom prst="rect">
            <a:avLst/>
          </a:prstGeom>
          <a:solidFill>
            <a:srgbClr val="CCCCFF"/>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eaLnBrk="1" hangingPunct="1">
              <a:lnSpc>
                <a:spcPct val="75000"/>
              </a:lnSpc>
              <a:spcAft>
                <a:spcPts val="2400"/>
              </a:spcAft>
            </a:pPr>
            <a:r>
              <a:rPr lang="en-US" altLang="x-none" sz="2900" dirty="0">
                <a:solidFill>
                  <a:srgbClr val="172E00"/>
                </a:solidFill>
                <a:latin typeface="Calibri" charset="0"/>
              </a:rPr>
              <a:t>Railroads </a:t>
            </a:r>
            <a:r>
              <a:rPr lang="en-US" altLang="x-none" sz="2900" b="1" u="sng" dirty="0">
                <a:solidFill>
                  <a:srgbClr val="FF0000"/>
                </a:solidFill>
                <a:latin typeface="Calibri" charset="0"/>
              </a:rPr>
              <a:t>stimulated demand for coal, oil, iron, and steel</a:t>
            </a:r>
          </a:p>
        </p:txBody>
      </p:sp>
      <p:pic>
        <p:nvPicPr>
          <p:cNvPr id="10" name="Picture 12" descr="Map of Trunk Li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1" y="2895601"/>
            <a:ext cx="40243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 name="Rectangle 13"/>
          <p:cNvSpPr>
            <a:spLocks noChangeArrowheads="1"/>
          </p:cNvSpPr>
          <p:nvPr/>
        </p:nvSpPr>
        <p:spPr bwMode="auto">
          <a:xfrm>
            <a:off x="1627188" y="5507039"/>
            <a:ext cx="3998912" cy="1290637"/>
          </a:xfrm>
          <a:prstGeom prst="rect">
            <a:avLst/>
          </a:prstGeom>
          <a:solidFill>
            <a:srgbClr val="FFCC99"/>
          </a:solidFill>
          <a:ln w="12700">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80000"/>
              </a:lnSpc>
              <a:buFont typeface="Arial" charset="0"/>
              <a:buNone/>
            </a:pPr>
            <a:r>
              <a:rPr kumimoji="1" lang="en-US" altLang="x-none" sz="3200">
                <a:solidFill>
                  <a:srgbClr val="172E00"/>
                </a:solidFill>
                <a:latin typeface="Calibri" charset="0"/>
              </a:rPr>
              <a:t>Eastern railroads were connected to the West by 4 great trunk lines</a:t>
            </a:r>
          </a:p>
        </p:txBody>
      </p:sp>
    </p:spTree>
    <p:extLst>
      <p:ext uri="{BB962C8B-B14F-4D97-AF65-F5344CB8AC3E}">
        <p14:creationId xmlns:p14="http://schemas.microsoft.com/office/powerpoint/2010/main" val="123706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nodeType="afterGroup">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xit" presetSubtype="0" fill="hold" grpId="1"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5217" y="6129377"/>
            <a:ext cx="1197636" cy="553998"/>
          </a:xfrm>
          <a:prstGeom prst="rect">
            <a:avLst/>
          </a:prstGeom>
          <a:solidFill>
            <a:srgbClr val="FFFF00"/>
          </a:solidFill>
        </p:spPr>
        <p:txBody>
          <a:bodyPr wrap="none" lIns="91440" tIns="45720" rIns="91440" bIns="45720">
            <a:spAutoFit/>
          </a:bodyPr>
          <a:lstStyle/>
          <a:p>
            <a:pPr algn="ct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6" name="Shape 2044"/>
          <p:cNvSpPr/>
          <p:nvPr/>
        </p:nvSpPr>
        <p:spPr>
          <a:xfrm>
            <a:off x="1554162" y="63500"/>
            <a:ext cx="9156701" cy="656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hangingPunct="0">
              <a:buClr>
                <a:srgbClr val="FFFFFF"/>
              </a:buClr>
              <a:defRPr sz="1800"/>
            </a:pPr>
            <a:r>
              <a:rPr sz="2000" b="1" kern="0" dirty="0">
                <a:solidFill>
                  <a:srgbClr val="002060"/>
                </a:solidFill>
                <a:uFill>
                  <a:solidFill>
                    <a:srgbClr val="FFFFFF"/>
                  </a:solidFill>
                </a:uFill>
                <a:latin typeface="Tahoma"/>
                <a:ea typeface="Tahoma"/>
                <a:cs typeface="Tahoma"/>
                <a:sym typeface="Tahoma"/>
              </a:rPr>
              <a:t>"This is the story of the first transcontinental railroad; the greatest, most daring engineering effort the country had yet seen. The time was the 1860s. Imagine the </a:t>
            </a:r>
            <a:r>
              <a:rPr sz="2000" b="1" kern="0" dirty="0">
                <a:solidFill>
                  <a:srgbClr val="002060"/>
                </a:solidFill>
                <a:uFill>
                  <a:solidFill>
                    <a:srgbClr val="FFFFFF"/>
                  </a:solidFill>
                </a:uFill>
                <a:latin typeface="Tahoma"/>
                <a:ea typeface="Tahoma"/>
                <a:cs typeface="Tahoma"/>
                <a:sym typeface="Tahoma"/>
              </a:rPr>
              <a:t>task.</a:t>
            </a:r>
            <a:endParaRPr sz="2000" b="1" kern="0" dirty="0">
              <a:solidFill>
                <a:srgbClr val="002060"/>
              </a:solidFill>
              <a:uFill>
                <a:solidFill>
                  <a:srgbClr val="FFFFFF"/>
                </a:solidFill>
              </a:uFill>
              <a:latin typeface="Tahoma"/>
              <a:ea typeface="Tahoma"/>
              <a:cs typeface="Tahoma"/>
              <a:sym typeface="Tahoma"/>
            </a:endParaRPr>
          </a:p>
          <a:p>
            <a:pPr marL="40639" marR="40639" hangingPunct="0">
              <a:buClr>
                <a:srgbClr val="FFFFFF"/>
              </a:buClr>
              <a:defRPr sz="1800"/>
            </a:pPr>
            <a:endParaRPr sz="2000" b="1" kern="0" dirty="0">
              <a:solidFill>
                <a:srgbClr val="002060"/>
              </a:solidFill>
              <a:uFill>
                <a:solidFill>
                  <a:srgbClr val="FFFFFF"/>
                </a:solidFill>
              </a:uFill>
              <a:latin typeface="Tahoma"/>
              <a:ea typeface="Tahoma"/>
              <a:cs typeface="Tahoma"/>
              <a:sym typeface="Tahoma"/>
            </a:endParaRPr>
          </a:p>
          <a:p>
            <a:pPr marL="40639" marR="40639" hangingPunct="0">
              <a:buClr>
                <a:srgbClr val="FFFFFF"/>
              </a:buClr>
              <a:defRPr sz="1800"/>
            </a:pPr>
            <a:r>
              <a:rPr sz="2000" b="1" kern="0" dirty="0">
                <a:solidFill>
                  <a:srgbClr val="002060"/>
                </a:solidFill>
                <a:uFill>
                  <a:solidFill>
                    <a:srgbClr val="FFFFFF"/>
                  </a:solidFill>
                </a:uFill>
                <a:latin typeface="Tahoma"/>
                <a:ea typeface="Tahoma"/>
                <a:cs typeface="Tahoma"/>
                <a:sym typeface="Tahoma"/>
              </a:rPr>
              <a:t>The idea was to span the West with iron rails from Omaha to Sacramento, to build a railroad across two-thirds of the continent and some of the most difficult terrain on earth. 'Ruinous space,' a Boston paper called it. Not in all that distance, not in 1,700 miles, was there a single settlement of any appreciable size except at Salt Lake. The railroad would join what essentially were two different countries: California and back East. Construction crews would cross hundreds of miles of desert – push into the mountains at elevations as high as 8,000 feet. And all this without benefit of bulldozers or rock drills, modern explosives or modern medical facilities.</a:t>
            </a:r>
          </a:p>
          <a:p>
            <a:pPr marL="40639" marR="40639" hangingPunct="0">
              <a:buClr>
                <a:srgbClr val="FFFFFF"/>
              </a:buClr>
              <a:defRPr sz="1800"/>
            </a:pPr>
            <a:endParaRPr sz="2000" b="1" kern="0" dirty="0">
              <a:solidFill>
                <a:srgbClr val="002060"/>
              </a:solidFill>
              <a:uFill>
                <a:solidFill>
                  <a:srgbClr val="FFFFFF"/>
                </a:solidFill>
              </a:uFill>
              <a:latin typeface="Tahoma"/>
              <a:ea typeface="Tahoma"/>
              <a:cs typeface="Tahoma"/>
              <a:sym typeface="Tahoma"/>
            </a:endParaRPr>
          </a:p>
          <a:p>
            <a:pPr marL="40639" marR="40639" hangingPunct="0">
              <a:buClr>
                <a:srgbClr val="FFFFFF"/>
              </a:buClr>
              <a:defRPr sz="1800"/>
            </a:pPr>
            <a:r>
              <a:rPr sz="2000" b="1" kern="0" dirty="0">
                <a:solidFill>
                  <a:srgbClr val="002060"/>
                </a:solidFill>
                <a:uFill>
                  <a:solidFill>
                    <a:srgbClr val="FFFFFF"/>
                  </a:solidFill>
                </a:uFill>
                <a:latin typeface="Tahoma"/>
                <a:ea typeface="Tahoma"/>
                <a:cs typeface="Tahoma"/>
                <a:sym typeface="Tahoma"/>
              </a:rPr>
              <a:t>They called it a work of giants. But like all great stories, it's about people: construction bosses, politicians, thousands of workers and the people who got the whole thing started in the first place."</a:t>
            </a:r>
          </a:p>
          <a:p>
            <a:pPr marL="40639" marR="40639" hangingPunct="0">
              <a:buClr>
                <a:srgbClr val="FFFFFF"/>
              </a:buClr>
              <a:defRPr sz="1800"/>
            </a:pPr>
            <a:endParaRPr sz="2000" b="1" kern="0" dirty="0">
              <a:solidFill>
                <a:srgbClr val="002060"/>
              </a:solidFill>
              <a:uFill>
                <a:solidFill>
                  <a:srgbClr val="FFFFFF"/>
                </a:solidFill>
              </a:uFill>
              <a:latin typeface="Tahoma"/>
              <a:ea typeface="Tahoma"/>
              <a:cs typeface="Tahoma"/>
              <a:sym typeface="Tahoma"/>
            </a:endParaRPr>
          </a:p>
          <a:p>
            <a:pPr marL="40639" marR="40639" hangingPunct="0">
              <a:buClr>
                <a:srgbClr val="FFFFFF"/>
              </a:buClr>
              <a:defRPr sz="1800"/>
            </a:pPr>
            <a:r>
              <a:rPr sz="2000" b="1" kern="0" dirty="0">
                <a:solidFill>
                  <a:srgbClr val="002060"/>
                </a:solidFill>
                <a:uFill>
                  <a:solidFill>
                    <a:srgbClr val="FFFFFF"/>
                  </a:solidFill>
                </a:uFill>
                <a:latin typeface="Tahoma"/>
                <a:ea typeface="Tahoma"/>
                <a:cs typeface="Tahoma"/>
                <a:sym typeface="Tahoma"/>
              </a:rPr>
              <a:t>– David McCulloch,</a:t>
            </a:r>
          </a:p>
          <a:p>
            <a:pPr marL="40639" marR="40639" hangingPunct="0">
              <a:buClr>
                <a:srgbClr val="FFFFFF"/>
              </a:buClr>
              <a:defRPr sz="1800"/>
            </a:pPr>
            <a:r>
              <a:rPr sz="2000" b="1" kern="0" dirty="0">
                <a:solidFill>
                  <a:srgbClr val="002060"/>
                </a:solidFill>
                <a:uFill>
                  <a:solidFill>
                    <a:srgbClr val="FFFFFF"/>
                  </a:solidFill>
                </a:uFill>
                <a:latin typeface="Tahoma"/>
                <a:ea typeface="Tahoma"/>
                <a:cs typeface="Tahoma"/>
                <a:sym typeface="Tahoma"/>
              </a:rPr>
              <a:t>"The Iron Road" for The American Experience, PBS</a:t>
            </a:r>
          </a:p>
        </p:txBody>
      </p:sp>
    </p:spTree>
    <p:extLst>
      <p:ext uri="{BB962C8B-B14F-4D97-AF65-F5344CB8AC3E}">
        <p14:creationId xmlns:p14="http://schemas.microsoft.com/office/powerpoint/2010/main" val="82838289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Route of the first Transcontinental Railroad. Image from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291" y="862782"/>
            <a:ext cx="9097057" cy="50611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1683" name="Rectangle 1"/>
          <p:cNvSpPr>
            <a:spLocks noChangeArrowheads="1"/>
          </p:cNvSpPr>
          <p:nvPr/>
        </p:nvSpPr>
        <p:spPr bwMode="auto">
          <a:xfrm>
            <a:off x="2133600" y="5924550"/>
            <a:ext cx="381000" cy="323850"/>
          </a:xfrm>
          <a:prstGeom prst="rect">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sp>
        <p:nvSpPr>
          <p:cNvPr id="71684" name="Rectangle 7"/>
          <p:cNvSpPr>
            <a:spLocks noChangeArrowheads="1"/>
          </p:cNvSpPr>
          <p:nvPr/>
        </p:nvSpPr>
        <p:spPr bwMode="auto">
          <a:xfrm>
            <a:off x="2136775" y="6396038"/>
            <a:ext cx="381000" cy="323850"/>
          </a:xfrm>
          <a:prstGeom prst="rect">
            <a:avLst/>
          </a:prstGeom>
          <a:solidFill>
            <a:srgbClr val="002060"/>
          </a:solidFill>
          <a:ln w="9525">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sp>
        <p:nvSpPr>
          <p:cNvPr id="71685" name="TextBox 2"/>
          <p:cNvSpPr txBox="1">
            <a:spLocks noChangeArrowheads="1"/>
          </p:cNvSpPr>
          <p:nvPr/>
        </p:nvSpPr>
        <p:spPr bwMode="auto">
          <a:xfrm>
            <a:off x="2819400" y="5924550"/>
            <a:ext cx="3505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0" fontAlgn="base" hangingPunct="0">
              <a:spcBef>
                <a:spcPct val="0"/>
              </a:spcBef>
              <a:spcAft>
                <a:spcPct val="0"/>
              </a:spcAft>
            </a:pPr>
            <a:r>
              <a:rPr lang="en-US">
                <a:solidFill>
                  <a:srgbClr val="000000"/>
                </a:solidFill>
              </a:rPr>
              <a:t>Central Pacific Railway</a:t>
            </a:r>
          </a:p>
        </p:txBody>
      </p:sp>
      <p:sp>
        <p:nvSpPr>
          <p:cNvPr id="71686" name="TextBox 9"/>
          <p:cNvSpPr txBox="1">
            <a:spLocks noChangeArrowheads="1"/>
          </p:cNvSpPr>
          <p:nvPr/>
        </p:nvSpPr>
        <p:spPr bwMode="auto">
          <a:xfrm>
            <a:off x="2836863" y="6351588"/>
            <a:ext cx="3505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0" fontAlgn="base" hangingPunct="0">
              <a:spcBef>
                <a:spcPct val="0"/>
              </a:spcBef>
              <a:spcAft>
                <a:spcPct val="0"/>
              </a:spcAft>
            </a:pPr>
            <a:r>
              <a:rPr lang="en-US">
                <a:solidFill>
                  <a:srgbClr val="000000"/>
                </a:solidFill>
              </a:rPr>
              <a:t>Union Pacific Railway</a:t>
            </a:r>
          </a:p>
        </p:txBody>
      </p:sp>
      <p:sp>
        <p:nvSpPr>
          <p:cNvPr id="4" name="Title 3"/>
          <p:cNvSpPr>
            <a:spLocks noGrp="1"/>
          </p:cNvSpPr>
          <p:nvPr>
            <p:ph type="title"/>
          </p:nvPr>
        </p:nvSpPr>
        <p:spPr>
          <a:xfrm>
            <a:off x="1981200" y="122238"/>
            <a:ext cx="8305800" cy="563562"/>
          </a:xfrm>
          <a:solidFill>
            <a:schemeClr val="bg1">
              <a:lumMod val="75000"/>
            </a:schemeClr>
          </a:solidFill>
        </p:spPr>
        <p:txBody>
          <a:bodyPr>
            <a:normAutofit fontScale="90000"/>
          </a:bodyPr>
          <a:lstStyle/>
          <a:p>
            <a:pPr algn="ctr">
              <a:defRPr/>
            </a:pPr>
            <a:r>
              <a:rPr lang="en-US" dirty="0" smtClean="0">
                <a:solidFill>
                  <a:schemeClr val="tx1"/>
                </a:solidFill>
                <a:ea typeface="+mj-ea"/>
              </a:rPr>
              <a:t>The First Continental Railroad</a:t>
            </a:r>
            <a:endParaRPr lang="en-US" dirty="0">
              <a:solidFill>
                <a:schemeClr val="tx1"/>
              </a:solidFill>
              <a:ea typeface="+mj-ea"/>
            </a:endParaRPr>
          </a:p>
        </p:txBody>
      </p:sp>
    </p:spTree>
    <p:extLst>
      <p:ext uri="{BB962C8B-B14F-4D97-AF65-F5344CB8AC3E}">
        <p14:creationId xmlns:p14="http://schemas.microsoft.com/office/powerpoint/2010/main" val="15050215"/>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8" name="transcontinental_railroad.jpg"/>
          <p:cNvPicPr>
            <a:picLocks/>
          </p:cNvPicPr>
          <p:nvPr/>
        </p:nvPicPr>
        <p:blipFill>
          <a:blip r:embed="rId2">
            <a:extLst/>
          </a:blip>
          <a:stretch>
            <a:fillRect/>
          </a:stretch>
        </p:blipFill>
        <p:spPr>
          <a:xfrm>
            <a:off x="1524000" y="0"/>
            <a:ext cx="9144000" cy="6172200"/>
          </a:xfrm>
          <a:prstGeom prst="rect">
            <a:avLst/>
          </a:prstGeom>
          <a:ln w="12700">
            <a:miter lim="400000"/>
          </a:ln>
        </p:spPr>
      </p:pic>
      <p:pic>
        <p:nvPicPr>
          <p:cNvPr id="2200" name="image.png"/>
          <p:cNvPicPr>
            <a:picLocks/>
          </p:cNvPicPr>
          <p:nvPr/>
        </p:nvPicPr>
        <p:blipFill>
          <a:blip r:embed="rId3">
            <a:extLst/>
          </a:blip>
          <a:stretch>
            <a:fillRect/>
          </a:stretch>
        </p:blipFill>
        <p:spPr>
          <a:xfrm>
            <a:off x="1676400" y="3657600"/>
            <a:ext cx="3937000" cy="2667000"/>
          </a:xfrm>
          <a:prstGeom prst="rect">
            <a:avLst/>
          </a:prstGeom>
          <a:ln w="12700">
            <a:miter lim="400000"/>
          </a:ln>
        </p:spPr>
      </p:pic>
      <p:sp>
        <p:nvSpPr>
          <p:cNvPr id="2201" name="Shape 2201"/>
          <p:cNvSpPr/>
          <p:nvPr/>
        </p:nvSpPr>
        <p:spPr>
          <a:xfrm>
            <a:off x="1905000" y="5934075"/>
            <a:ext cx="4584701" cy="939800"/>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buClr>
                <a:srgbClr val="FFFFFF"/>
              </a:buClr>
              <a:buFont typeface="Tahoma"/>
              <a:defRPr sz="1800"/>
            </a:lvl1pPr>
          </a:lstStyle>
          <a:p>
            <a:pPr hangingPunct="0"/>
            <a:r>
              <a:rPr b="1" kern="0" dirty="0">
                <a:solidFill>
                  <a:srgbClr val="002060"/>
                </a:solidFill>
                <a:uFill>
                  <a:solidFill>
                    <a:srgbClr val="FFFFFF"/>
                  </a:solidFill>
                </a:uFill>
                <a:latin typeface="Tahoma"/>
                <a:ea typeface="Tahoma"/>
                <a:cs typeface="Tahoma"/>
                <a:sym typeface="Tahoma"/>
              </a:rPr>
              <a:t>In 1869, a golden spike linked the Central Pacific Railroad and the Union Pacific Railroad at Promontory, Utah.</a:t>
            </a:r>
          </a:p>
        </p:txBody>
      </p:sp>
      <p:sp>
        <p:nvSpPr>
          <p:cNvPr id="2203" name="Shape 2203"/>
          <p:cNvSpPr/>
          <p:nvPr/>
        </p:nvSpPr>
        <p:spPr>
          <a:xfrm>
            <a:off x="1506538" y="685800"/>
            <a:ext cx="9156701" cy="711200"/>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83540" marR="40639" indent="-342900" algn="ctr">
              <a:buClr>
                <a:srgbClr val="FFFFFF"/>
              </a:buClr>
              <a:buSzPct val="100000"/>
              <a:buFont typeface="Arial"/>
              <a:buChar char="•"/>
              <a:defRPr sz="2000"/>
            </a:lvl1pPr>
          </a:lstStyle>
          <a:p>
            <a:pPr hangingPunct="0"/>
            <a:r>
              <a:rPr kern="0" dirty="0">
                <a:solidFill>
                  <a:srgbClr val="002060"/>
                </a:solidFill>
                <a:uFill>
                  <a:solidFill>
                    <a:srgbClr val="FFFFFF"/>
                  </a:solidFill>
                </a:uFill>
                <a:latin typeface="Tahoma"/>
                <a:ea typeface="Tahoma"/>
                <a:cs typeface="Tahoma"/>
                <a:sym typeface="Tahoma"/>
              </a:rPr>
              <a:t>Two companies were hired -- the Central Pacific would build from the west and the Union Pacific from the east.</a:t>
            </a:r>
          </a:p>
        </p:txBody>
      </p:sp>
    </p:spTree>
    <p:extLst>
      <p:ext uri="{BB962C8B-B14F-4D97-AF65-F5344CB8AC3E}">
        <p14:creationId xmlns:p14="http://schemas.microsoft.com/office/powerpoint/2010/main" val="213068839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203"/>
                                        </p:tgtEl>
                                        <p:attrNameLst>
                                          <p:attrName>style.visibility</p:attrName>
                                        </p:attrNameLst>
                                      </p:cBhvr>
                                      <p:to>
                                        <p:strVal val="visible"/>
                                      </p:to>
                                    </p:set>
                                    <p:animEffect transition="in" filter="blinds(horizontal)">
                                      <p:cBhvr>
                                        <p:cTn id="7" dur="500"/>
                                        <p:tgtEl>
                                          <p:spTgt spid="2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p:tmAbs val="0"/>
                                  </p:iterate>
                                  <p:childTnLst>
                                    <p:set>
                                      <p:cBhvr>
                                        <p:cTn id="11" fill="hold"/>
                                        <p:tgtEl>
                                          <p:spTgt spid="2200"/>
                                        </p:tgtEl>
                                        <p:attrNameLst>
                                          <p:attrName>style.visibility</p:attrName>
                                        </p:attrNameLst>
                                      </p:cBhvr>
                                      <p:to>
                                        <p:strVal val="visible"/>
                                      </p:to>
                                    </p:set>
                                    <p:anim calcmode="lin" valueType="num">
                                      <p:cBhvr>
                                        <p:cTn id="12" dur="500" fill="hold"/>
                                        <p:tgtEl>
                                          <p:spTgt spid="2200"/>
                                        </p:tgtEl>
                                        <p:attrNameLst>
                                          <p:attrName>ppt_x</p:attrName>
                                        </p:attrNameLst>
                                      </p:cBhvr>
                                      <p:tavLst>
                                        <p:tav tm="0">
                                          <p:val>
                                            <p:strVal val="#ppt_x"/>
                                          </p:val>
                                        </p:tav>
                                        <p:tav tm="100000">
                                          <p:val>
                                            <p:strVal val="#ppt_x"/>
                                          </p:val>
                                        </p:tav>
                                      </p:tavLst>
                                    </p:anim>
                                    <p:anim calcmode="lin" valueType="num">
                                      <p:cBhvr>
                                        <p:cTn id="13" dur="500" fill="hold"/>
                                        <p:tgtEl>
                                          <p:spTgt spid="22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2201"/>
                                        </p:tgtEl>
                                        <p:attrNameLst>
                                          <p:attrName>style.visibility</p:attrName>
                                        </p:attrNameLst>
                                      </p:cBhvr>
                                      <p:to>
                                        <p:strVal val="visible"/>
                                      </p:to>
                                    </p:set>
                                    <p:animEffect transition="in" filter="wipe(up)">
                                      <p:cBhvr>
                                        <p:cTn id="18" dur="500"/>
                                        <p:tgtEl>
                                          <p:spTgt spid="2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 grpId="0" animBg="1" advAuto="0"/>
      <p:bldP spid="2201" grpId="0" animBg="1" advAuto="0"/>
      <p:bldP spid="2203"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57960" y="287312"/>
            <a:ext cx="7313613" cy="868363"/>
          </a:xfrm>
        </p:spPr>
        <p:txBody>
          <a:bodyPr/>
          <a:lstStyle/>
          <a:p>
            <a:r>
              <a:rPr lang="en-US" b="1" dirty="0">
                <a:solidFill>
                  <a:srgbClr val="FFC000"/>
                </a:solidFill>
                <a:effectLst/>
                <a:latin typeface="Garamond" charset="0"/>
              </a:rPr>
              <a:t>PERIOD 6: 1865-1898</a:t>
            </a:r>
          </a:p>
        </p:txBody>
      </p:sp>
      <p:sp>
        <p:nvSpPr>
          <p:cNvPr id="5123" name="Content Placeholder 2"/>
          <p:cNvSpPr>
            <a:spLocks noGrp="1"/>
          </p:cNvSpPr>
          <p:nvPr>
            <p:ph idx="1"/>
          </p:nvPr>
        </p:nvSpPr>
        <p:spPr>
          <a:xfrm>
            <a:off x="2527093" y="1326629"/>
            <a:ext cx="7199313" cy="5380038"/>
          </a:xfrm>
        </p:spPr>
        <p:txBody>
          <a:bodyPr/>
          <a:lstStyle/>
          <a:p>
            <a:pPr marL="0" indent="0" algn="ctr">
              <a:buNone/>
              <a:defRPr/>
            </a:pPr>
            <a:r>
              <a:rPr lang="en-US" sz="3600" b="1" dirty="0">
                <a:solidFill>
                  <a:srgbClr val="FF0000"/>
                </a:solidFill>
              </a:rPr>
              <a:t>The transformation of the United States from an agricultural to an increasingly industrialized and urbanized society brought about significant economic, political, diplomatic, social, environmental and cultural changes.</a:t>
            </a:r>
            <a:endParaRPr lang="en-US" b="1" dirty="0" smtClean="0">
              <a:solidFill>
                <a:srgbClr val="FF0000"/>
              </a:solidFill>
              <a:effectLst/>
            </a:endParaRPr>
          </a:p>
          <a:p>
            <a:pPr marL="0" indent="0">
              <a:buNone/>
              <a:defRPr/>
            </a:pPr>
            <a:endParaRPr lang="en-US" dirty="0" smtClean="0">
              <a:solidFill>
                <a:srgbClr val="FF0000"/>
              </a:solidFill>
              <a:ea typeface="+mn-ea"/>
            </a:endParaRPr>
          </a:p>
          <a:p>
            <a:pPr marL="0" indent="0">
              <a:buNone/>
              <a:defRPr/>
            </a:pPr>
            <a:r>
              <a:rPr lang="en-US" sz="2000" dirty="0">
                <a:solidFill>
                  <a:srgbClr val="FF0000"/>
                </a:solidFill>
              </a:rPr>
              <a:t>     Source: College Board, </a:t>
            </a:r>
            <a:r>
              <a:rPr lang="en-US" sz="2000" i="1" dirty="0">
                <a:solidFill>
                  <a:srgbClr val="FF0000"/>
                </a:solidFill>
              </a:rPr>
              <a:t>AP United States History Course and Exam     	Description (Including the Curriculum Framework)</a:t>
            </a:r>
            <a:endParaRPr lang="en-US" sz="2000" dirty="0">
              <a:solidFill>
                <a:srgbClr val="FF0000"/>
              </a:solidFill>
            </a:endParaRPr>
          </a:p>
          <a:p>
            <a:pPr marL="0" indent="0">
              <a:buNone/>
              <a:defRPr/>
            </a:pPr>
            <a:endParaRPr lang="en-US" dirty="0" smtClean="0">
              <a:solidFill>
                <a:srgbClr val="FF0000"/>
              </a:solidFill>
              <a:ea typeface="+mn-ea"/>
            </a:endParaRPr>
          </a:p>
        </p:txBody>
      </p:sp>
    </p:spTree>
    <p:extLst>
      <p:ext uri="{BB962C8B-B14F-4D97-AF65-F5344CB8AC3E}">
        <p14:creationId xmlns:p14="http://schemas.microsoft.com/office/powerpoint/2010/main" val="170535794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1" name="2ANTICH1_21.jpg"/>
          <p:cNvPicPr>
            <a:picLocks/>
          </p:cNvPicPr>
          <p:nvPr/>
        </p:nvPicPr>
        <p:blipFill>
          <a:blip r:embed="rId2">
            <a:extLst/>
          </a:blip>
          <a:stretch>
            <a:fillRect/>
          </a:stretch>
        </p:blipFill>
        <p:spPr>
          <a:xfrm>
            <a:off x="1524001" y="1"/>
            <a:ext cx="9144001" cy="5105401"/>
          </a:xfrm>
          <a:prstGeom prst="rect">
            <a:avLst/>
          </a:prstGeom>
          <a:ln w="12700">
            <a:miter lim="400000"/>
          </a:ln>
        </p:spPr>
      </p:pic>
      <p:sp>
        <p:nvSpPr>
          <p:cNvPr id="6072" name="Shape 6072"/>
          <p:cNvSpPr/>
          <p:nvPr/>
        </p:nvSpPr>
        <p:spPr>
          <a:xfrm>
            <a:off x="1524000" y="5068094"/>
            <a:ext cx="8791192" cy="181610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9688" marR="39688" hangingPunct="0">
              <a:buClr>
                <a:srgbClr val="D4FEFF"/>
              </a:buClr>
            </a:pPr>
            <a:r>
              <a:rPr sz="2200" kern="0" dirty="0">
                <a:solidFill>
                  <a:srgbClr val="002060"/>
                </a:solidFill>
                <a:uFill>
                  <a:solidFill>
                    <a:srgbClr val="D4FEFF"/>
                  </a:solidFill>
                </a:uFill>
                <a:latin typeface="Tahoma"/>
                <a:ea typeface="Tahoma"/>
                <a:cs typeface="Tahoma"/>
                <a:sym typeface="Tahoma"/>
              </a:rPr>
              <a:t>Octopus Chinese Man Cartoon</a:t>
            </a:r>
            <a:r>
              <a:rPr sz="2200" kern="0" dirty="0">
                <a:solidFill>
                  <a:srgbClr val="002060"/>
                </a:solidFill>
                <a:uFill>
                  <a:solidFill>
                    <a:srgbClr val="D4FEFF"/>
                  </a:solidFill>
                </a:uFill>
                <a:latin typeface="ＭＳ Ｐゴシック"/>
                <a:ea typeface="ＭＳ Ｐゴシック"/>
                <a:cs typeface="ＭＳ Ｐゴシック"/>
                <a:sym typeface="ＭＳ Ｐゴシック"/>
              </a:rPr>
              <a:t/>
            </a:r>
            <a:br>
              <a:rPr sz="2200" kern="0" dirty="0">
                <a:solidFill>
                  <a:srgbClr val="002060"/>
                </a:solidFill>
                <a:uFill>
                  <a:solidFill>
                    <a:srgbClr val="D4FEFF"/>
                  </a:solidFill>
                </a:uFill>
                <a:latin typeface="ＭＳ Ｐゴシック"/>
                <a:ea typeface="ＭＳ Ｐゴシック"/>
                <a:cs typeface="ＭＳ Ｐゴシック"/>
                <a:sym typeface="ＭＳ Ｐゴシック"/>
              </a:rPr>
            </a:br>
            <a:r>
              <a:rPr sz="2200" kern="0" dirty="0">
                <a:solidFill>
                  <a:srgbClr val="002060"/>
                </a:solidFill>
                <a:uFill>
                  <a:solidFill>
                    <a:srgbClr val="D4FEFF"/>
                  </a:solidFill>
                </a:uFill>
                <a:latin typeface="Tahoma"/>
                <a:ea typeface="Tahoma"/>
                <a:cs typeface="Tahoma"/>
                <a:sym typeface="Tahoma"/>
              </a:rPr>
              <a:t>"What Shall We Do With Our Boys?"  As the Chinese expanded into </a:t>
            </a:r>
            <a:r>
              <a:rPr sz="2200" kern="0" dirty="0">
                <a:solidFill>
                  <a:srgbClr val="002060"/>
                </a:solidFill>
                <a:uFill>
                  <a:solidFill>
                    <a:srgbClr val="D4FEFF"/>
                  </a:solidFill>
                </a:uFill>
                <a:latin typeface="ＭＳ Ｐゴシック"/>
                <a:ea typeface="ＭＳ Ｐゴシック"/>
                <a:cs typeface="ＭＳ Ｐゴシック"/>
                <a:sym typeface="ＭＳ Ｐゴシック"/>
              </a:rPr>
              <a:t/>
            </a:r>
            <a:br>
              <a:rPr sz="2200" kern="0" dirty="0">
                <a:solidFill>
                  <a:srgbClr val="002060"/>
                </a:solidFill>
                <a:uFill>
                  <a:solidFill>
                    <a:srgbClr val="D4FEFF"/>
                  </a:solidFill>
                </a:uFill>
                <a:latin typeface="ＭＳ Ｐゴシック"/>
                <a:ea typeface="ＭＳ Ｐゴシック"/>
                <a:cs typeface="ＭＳ Ｐゴシック"/>
                <a:sym typeface="ＭＳ Ｐゴシック"/>
              </a:rPr>
            </a:br>
            <a:r>
              <a:rPr sz="2200" kern="0" dirty="0">
                <a:solidFill>
                  <a:srgbClr val="002060"/>
                </a:solidFill>
                <a:uFill>
                  <a:solidFill>
                    <a:srgbClr val="D4FEFF"/>
                  </a:solidFill>
                </a:uFill>
                <a:latin typeface="Tahoma"/>
                <a:ea typeface="Tahoma"/>
                <a:cs typeface="Tahoma"/>
                <a:sym typeface="Tahoma"/>
              </a:rPr>
              <a:t>a range of industries, other immigrants feared and blamed economic </a:t>
            </a:r>
            <a:r>
              <a:rPr sz="2200" kern="0" dirty="0">
                <a:solidFill>
                  <a:srgbClr val="002060"/>
                </a:solidFill>
                <a:uFill>
                  <a:solidFill>
                    <a:srgbClr val="D4FEFF"/>
                  </a:solidFill>
                </a:uFill>
                <a:latin typeface="ＭＳ Ｐゴシック"/>
                <a:ea typeface="ＭＳ Ｐゴシック"/>
                <a:cs typeface="ＭＳ Ｐゴシック"/>
                <a:sym typeface="ＭＳ Ｐゴシック"/>
              </a:rPr>
              <a:t/>
            </a:r>
            <a:br>
              <a:rPr sz="2200" kern="0" dirty="0">
                <a:solidFill>
                  <a:srgbClr val="002060"/>
                </a:solidFill>
                <a:uFill>
                  <a:solidFill>
                    <a:srgbClr val="D4FEFF"/>
                  </a:solidFill>
                </a:uFill>
                <a:latin typeface="ＭＳ Ｐゴシック"/>
                <a:ea typeface="ＭＳ Ｐゴシック"/>
                <a:cs typeface="ＭＳ Ｐゴシック"/>
                <a:sym typeface="ＭＳ Ｐゴシック"/>
              </a:rPr>
            </a:br>
            <a:r>
              <a:rPr sz="2200" kern="0" dirty="0">
                <a:solidFill>
                  <a:srgbClr val="002060"/>
                </a:solidFill>
                <a:uFill>
                  <a:solidFill>
                    <a:srgbClr val="D4FEFF"/>
                  </a:solidFill>
                </a:uFill>
                <a:latin typeface="Tahoma"/>
                <a:ea typeface="Tahoma"/>
                <a:cs typeface="Tahoma"/>
                <a:sym typeface="Tahoma"/>
              </a:rPr>
              <a:t>hardship on them.  Anti-Chinese cartoons such as this one, were </a:t>
            </a:r>
            <a:r>
              <a:rPr sz="2200" kern="0" dirty="0">
                <a:solidFill>
                  <a:srgbClr val="002060"/>
                </a:solidFill>
                <a:uFill>
                  <a:solidFill>
                    <a:srgbClr val="D4FEFF"/>
                  </a:solidFill>
                </a:uFill>
                <a:latin typeface="ＭＳ Ｐゴシック"/>
                <a:ea typeface="ＭＳ Ｐゴシック"/>
                <a:cs typeface="ＭＳ Ｐゴシック"/>
                <a:sym typeface="ＭＳ Ｐゴシック"/>
              </a:rPr>
              <a:t/>
            </a:r>
            <a:br>
              <a:rPr sz="2200" kern="0" dirty="0">
                <a:solidFill>
                  <a:srgbClr val="002060"/>
                </a:solidFill>
                <a:uFill>
                  <a:solidFill>
                    <a:srgbClr val="D4FEFF"/>
                  </a:solidFill>
                </a:uFill>
                <a:latin typeface="ＭＳ Ｐゴシック"/>
                <a:ea typeface="ＭＳ Ｐゴシック"/>
                <a:cs typeface="ＭＳ Ｐゴシック"/>
                <a:sym typeface="ＭＳ Ｐゴシック"/>
              </a:rPr>
            </a:br>
            <a:r>
              <a:rPr sz="2200" kern="0" dirty="0">
                <a:solidFill>
                  <a:srgbClr val="002060"/>
                </a:solidFill>
                <a:uFill>
                  <a:solidFill>
                    <a:srgbClr val="D4FEFF"/>
                  </a:solidFill>
                </a:uFill>
                <a:latin typeface="Tahoma"/>
                <a:ea typeface="Tahoma"/>
                <a:cs typeface="Tahoma"/>
                <a:sym typeface="Tahoma"/>
              </a:rPr>
              <a:t>prevalant during the years leading up to the Exclusion Act of 1882.</a:t>
            </a:r>
            <a:r>
              <a:rPr sz="2200" b="1" kern="0" dirty="0">
                <a:solidFill>
                  <a:srgbClr val="002060"/>
                </a:solidFill>
                <a:uFill>
                  <a:solidFill>
                    <a:srgbClr val="D4FEFF"/>
                  </a:solidFill>
                </a:uFill>
                <a:latin typeface="Tahoma"/>
                <a:ea typeface="Tahoma"/>
                <a:cs typeface="Tahoma"/>
                <a:sym typeface="Tahoma"/>
              </a:rPr>
              <a:t> </a:t>
            </a:r>
          </a:p>
        </p:txBody>
      </p:sp>
      <p:sp>
        <p:nvSpPr>
          <p:cNvPr id="155" name="Shape 5762"/>
          <p:cNvSpPr>
            <a:spLocks noGrp="1"/>
          </p:cNvSpPr>
          <p:nvPr>
            <p:ph type="title"/>
          </p:nvPr>
        </p:nvSpPr>
        <p:spPr>
          <a:xfrm>
            <a:off x="169069" y="84791"/>
            <a:ext cx="4639998" cy="839449"/>
          </a:xfrm>
          <a:prstGeom prst="rect">
            <a:avLst/>
          </a:prstGeom>
          <a:solidFill>
            <a:schemeClr val="bg1"/>
          </a:solidFill>
        </p:spPr>
        <p:txBody>
          <a:bodyPr/>
          <a:lstStyle>
            <a:lvl1pPr>
              <a:defRPr>
                <a:effectLst>
                  <a:outerShdw blurRad="12700" dist="25400" dir="2700000" rotWithShape="0">
                    <a:srgbClr val="000000"/>
                  </a:outerShdw>
                </a:effectLst>
              </a:defRPr>
            </a:lvl1pPr>
          </a:lstStyle>
          <a:p>
            <a:r>
              <a:rPr dirty="0"/>
              <a:t>Who built the RRs?</a:t>
            </a:r>
          </a:p>
        </p:txBody>
      </p:sp>
    </p:spTree>
    <p:extLst>
      <p:ext uri="{BB962C8B-B14F-4D97-AF65-F5344CB8AC3E}">
        <p14:creationId xmlns:p14="http://schemas.microsoft.com/office/powerpoint/2010/main" val="20449686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6072"/>
                                        </p:tgtEl>
                                        <p:attrNameLst>
                                          <p:attrName>style.visibility</p:attrName>
                                        </p:attrNameLst>
                                      </p:cBhvr>
                                      <p:to>
                                        <p:strVal val="visible"/>
                                      </p:to>
                                    </p:set>
                                    <p:anim calcmode="lin" valueType="num">
                                      <p:cBhvr>
                                        <p:cTn id="7" dur="500" fill="hold"/>
                                        <p:tgtEl>
                                          <p:spTgt spid="6072"/>
                                        </p:tgtEl>
                                        <p:attrNameLst>
                                          <p:attrName>ppt_x</p:attrName>
                                        </p:attrNameLst>
                                      </p:cBhvr>
                                      <p:tavLst>
                                        <p:tav tm="0">
                                          <p:val>
                                            <p:strVal val="#ppt_x"/>
                                          </p:val>
                                        </p:tav>
                                        <p:tav tm="100000">
                                          <p:val>
                                            <p:strVal val="#ppt_x"/>
                                          </p:val>
                                        </p:tav>
                                      </p:tavLst>
                                    </p:anim>
                                    <p:anim calcmode="lin" valueType="num">
                                      <p:cBhvr>
                                        <p:cTn id="8" dur="500" fill="hold"/>
                                        <p:tgtEl>
                                          <p:spTgt spid="60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a:xfrm>
            <a:off x="1524000" y="277813"/>
            <a:ext cx="9144000" cy="1143000"/>
          </a:xfrm>
        </p:spPr>
        <p:txBody>
          <a:bodyPr/>
          <a:lstStyle/>
          <a:p>
            <a:pPr eaLnBrk="1" hangingPunct="1"/>
            <a:r>
              <a:rPr lang="en-US" sz="3200" b="1">
                <a:solidFill>
                  <a:srgbClr val="000000"/>
                </a:solidFill>
                <a:latin typeface="Garamond" charset="0"/>
              </a:rPr>
              <a:t>Relative Shares of World Manufacturing Output, 1750-1900</a:t>
            </a:r>
          </a:p>
        </p:txBody>
      </p:sp>
      <p:pic>
        <p:nvPicPr>
          <p:cNvPr id="38915" name="Picture 2" descr="File:Graph rel share world manuf 1750 1900 0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13625"/>
          <a:stretch>
            <a:fillRect/>
          </a:stretch>
        </p:blipFill>
        <p:spPr bwMode="auto">
          <a:xfrm>
            <a:off x="1524000" y="1420814"/>
            <a:ext cx="9144000" cy="4620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24000" y="6168452"/>
            <a:ext cx="91440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charset="0"/>
                <a:ea typeface="ＭＳ Ｐゴシック" charset="0"/>
              </a:rPr>
              <a:t>When does U.S. manufacturing take off?  Why?</a:t>
            </a:r>
          </a:p>
        </p:txBody>
      </p:sp>
    </p:spTree>
    <p:extLst>
      <p:ext uri="{BB962C8B-B14F-4D97-AF65-F5344CB8AC3E}">
        <p14:creationId xmlns:p14="http://schemas.microsoft.com/office/powerpoint/2010/main" val="1005042083"/>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2" name="91508.jpg"/>
          <p:cNvPicPr>
            <a:picLocks/>
          </p:cNvPicPr>
          <p:nvPr/>
        </p:nvPicPr>
        <p:blipFill>
          <a:blip r:embed="rId3">
            <a:extLst/>
          </a:blip>
          <a:stretch>
            <a:fillRect/>
          </a:stretch>
        </p:blipFill>
        <p:spPr>
          <a:xfrm>
            <a:off x="1524000" y="250826"/>
            <a:ext cx="9144000" cy="6356351"/>
          </a:xfrm>
          <a:prstGeom prst="rect">
            <a:avLst/>
          </a:prstGeom>
          <a:ln w="12700">
            <a:miter lim="400000"/>
          </a:ln>
        </p:spPr>
      </p:pic>
      <p:sp>
        <p:nvSpPr>
          <p:cNvPr id="1733" name="Shape 1733"/>
          <p:cNvSpPr/>
          <p:nvPr/>
        </p:nvSpPr>
        <p:spPr>
          <a:xfrm>
            <a:off x="2590800" y="762000"/>
            <a:ext cx="6870700" cy="939800"/>
          </a:xfrm>
          <a:prstGeom prst="rect">
            <a:avLst/>
          </a:prstGeom>
          <a:solidFill>
            <a:srgbClr val="919191"/>
          </a:solidFill>
          <a:ln>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hangingPunct="0">
              <a:buClr>
                <a:srgbClr val="FFFFFF"/>
              </a:buClr>
              <a:defRPr sz="1800"/>
            </a:pPr>
            <a:r>
              <a:rPr kern="0" dirty="0">
                <a:solidFill>
                  <a:srgbClr val="FFFFFF"/>
                </a:solidFill>
                <a:uFill>
                  <a:solidFill>
                    <a:srgbClr val="FFFFFF"/>
                  </a:solidFill>
                </a:uFill>
                <a:latin typeface="Tahoma"/>
                <a:ea typeface="Tahoma"/>
                <a:cs typeface="Tahoma"/>
                <a:sym typeface="Tahoma"/>
              </a:rPr>
              <a:t>1850-1871</a:t>
            </a:r>
          </a:p>
          <a:p>
            <a:pPr marL="40639" marR="40639" hangingPunct="0">
              <a:buClr>
                <a:srgbClr val="FFFFFF"/>
              </a:buClr>
              <a:defRPr sz="1800"/>
            </a:pPr>
            <a:r>
              <a:rPr kern="0" dirty="0">
                <a:solidFill>
                  <a:srgbClr val="FFFFFF"/>
                </a:solidFill>
                <a:uFill>
                  <a:solidFill>
                    <a:srgbClr val="FFFFFF"/>
                  </a:solidFill>
                </a:uFill>
                <a:latin typeface="Tahoma"/>
                <a:ea typeface="Tahoma"/>
                <a:cs typeface="Tahoma"/>
                <a:sym typeface="Tahoma"/>
              </a:rPr>
              <a:t>Over 180 million acres are granted to railroads, encouraging construction and development, particularly in western states</a:t>
            </a:r>
          </a:p>
        </p:txBody>
      </p:sp>
      <p:pic>
        <p:nvPicPr>
          <p:cNvPr id="1734" name="image.png"/>
          <p:cNvPicPr>
            <a:picLocks/>
          </p:cNvPicPr>
          <p:nvPr/>
        </p:nvPicPr>
        <p:blipFill>
          <a:blip r:embed="rId4">
            <a:extLst/>
          </a:blip>
          <a:stretch>
            <a:fillRect/>
          </a:stretch>
        </p:blipFill>
        <p:spPr>
          <a:xfrm>
            <a:off x="1454150" y="343694"/>
            <a:ext cx="9144000" cy="6170613"/>
          </a:xfrm>
          <a:prstGeom prst="rect">
            <a:avLst/>
          </a:prstGeom>
          <a:ln w="12700">
            <a:miter lim="400000"/>
          </a:ln>
        </p:spPr>
      </p:pic>
      <p:sp>
        <p:nvSpPr>
          <p:cNvPr id="1735" name="Shape 1735"/>
          <p:cNvSpPr/>
          <p:nvPr/>
        </p:nvSpPr>
        <p:spPr>
          <a:xfrm>
            <a:off x="4876800" y="762000"/>
            <a:ext cx="45847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buClr>
                <a:srgbClr val="0C053A"/>
              </a:buClr>
              <a:buFont typeface="Tahoma"/>
              <a:defRPr sz="1800">
                <a:solidFill>
                  <a:srgbClr val="0C053A"/>
                </a:solidFill>
                <a:uFill>
                  <a:solidFill>
                    <a:srgbClr val="0C053A"/>
                  </a:solidFill>
                </a:uFill>
              </a:defRPr>
            </a:lvl1pPr>
          </a:lstStyle>
          <a:p>
            <a:pPr hangingPunct="0"/>
            <a:r>
              <a:rPr kern="0" dirty="0">
                <a:latin typeface="Tahoma"/>
                <a:ea typeface="Tahoma"/>
                <a:cs typeface="Tahoma"/>
                <a:sym typeface="Tahoma"/>
              </a:rPr>
              <a:t>map of land Congress turned over to the railroads in the form of land grants</a:t>
            </a:r>
          </a:p>
        </p:txBody>
      </p:sp>
      <p:sp>
        <p:nvSpPr>
          <p:cNvPr id="2" name="Right Arrow 1"/>
          <p:cNvSpPr/>
          <p:nvPr/>
        </p:nvSpPr>
        <p:spPr>
          <a:xfrm>
            <a:off x="2037408" y="4094727"/>
            <a:ext cx="1566217" cy="937458"/>
          </a:xfrm>
          <a:prstGeom prst="rightArrow">
            <a:avLst/>
          </a:prstGeom>
          <a:solidFill>
            <a:schemeClr val="bg1">
              <a:alpha val="50000"/>
            </a:schemeClr>
          </a:solidFill>
          <a:ln w="9525" cap="flat">
            <a:solidFill>
              <a:srgbClr val="FFFFFF"/>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9688" marR="39688" hangingPunct="0"/>
            <a:endParaRPr lang="en-US" sz="2400">
              <a:solidFill>
                <a:srgbClr val="FFFFFF"/>
              </a:solidFill>
              <a:uFill>
                <a:solidFill>
                  <a:srgbClr val="FFFFFF"/>
                </a:solidFill>
              </a:uFill>
              <a:latin typeface="Tahoma"/>
              <a:ea typeface="Tahoma"/>
              <a:cs typeface="Tahoma"/>
              <a:sym typeface="Tahoma"/>
            </a:endParaRPr>
          </a:p>
        </p:txBody>
      </p:sp>
    </p:spTree>
    <p:extLst>
      <p:ext uri="{BB962C8B-B14F-4D97-AF65-F5344CB8AC3E}">
        <p14:creationId xmlns:p14="http://schemas.microsoft.com/office/powerpoint/2010/main" val="126405290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734"/>
                                        </p:tgtEl>
                                        <p:attrNameLst>
                                          <p:attrName>style.visibility</p:attrName>
                                        </p:attrNameLst>
                                      </p:cBhvr>
                                      <p:to>
                                        <p:strVal val="visible"/>
                                      </p:to>
                                    </p:set>
                                    <p:animEffect transition="in" filter="dissolve">
                                      <p:cBhvr>
                                        <p:cTn id="7" dur="500"/>
                                        <p:tgtEl>
                                          <p:spTgt spid="17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p:tmAbs val="0"/>
                                  </p:iterate>
                                  <p:childTnLst>
                                    <p:set>
                                      <p:cBhvr>
                                        <p:cTn id="11" fill="hold"/>
                                        <p:tgtEl>
                                          <p:spTgt spid="1735">
                                            <p:bg/>
                                          </p:spTgt>
                                        </p:tgtEl>
                                        <p:attrNameLst>
                                          <p:attrName>style.visibility</p:attrName>
                                        </p:attrNameLst>
                                      </p:cBhvr>
                                      <p:to>
                                        <p:strVal val="visible"/>
                                      </p:to>
                                    </p:set>
                                    <p:animEffect transition="in" filter="wipe(up)">
                                      <p:cBhvr>
                                        <p:cTn id="12" dur="500"/>
                                        <p:tgtEl>
                                          <p:spTgt spid="1735">
                                            <p:bg/>
                                          </p:spTgt>
                                        </p:tgtEl>
                                      </p:cBhvr>
                                    </p:animEffect>
                                  </p:childTnLst>
                                </p:cTn>
                              </p:par>
                              <p:par>
                                <p:cTn id="13" presetID="22" presetClass="entr" presetSubtype="1" fill="hold" grpId="0" nodeType="withEffect">
                                  <p:stCondLst>
                                    <p:cond delay="0"/>
                                  </p:stCondLst>
                                  <p:iterate>
                                    <p:tmAbs val="0"/>
                                  </p:iterate>
                                  <p:childTnLst>
                                    <p:set>
                                      <p:cBhvr>
                                        <p:cTn id="14" fill="hold"/>
                                        <p:tgtEl>
                                          <p:spTgt spid="1735">
                                            <p:txEl>
                                              <p:pRg st="0" end="0"/>
                                            </p:txEl>
                                          </p:spTgt>
                                        </p:tgtEl>
                                        <p:attrNameLst>
                                          <p:attrName>style.visibility</p:attrName>
                                        </p:attrNameLst>
                                      </p:cBhvr>
                                      <p:to>
                                        <p:strVal val="visible"/>
                                      </p:to>
                                    </p:set>
                                    <p:animEffect transition="in" filter="wipe(up)">
                                      <p:cBhvr>
                                        <p:cTn id="15" dur="500"/>
                                        <p:tgtEl>
                                          <p:spTgt spid="17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 grpId="0" animBg="1" advAuto="0"/>
      <p:bldP spid="1735" grpId="0" build="p" bldLvl="5" animBg="1" advAuto="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0588" y="0"/>
            <a:ext cx="377699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Connecting Lines</a:t>
            </a:r>
          </a:p>
        </p:txBody>
      </p:sp>
      <p:sp>
        <p:nvSpPr>
          <p:cNvPr id="3" name="TextBox 2"/>
          <p:cNvSpPr txBox="1"/>
          <p:nvPr/>
        </p:nvSpPr>
        <p:spPr>
          <a:xfrm>
            <a:off x="1828800" y="914401"/>
            <a:ext cx="8686800" cy="4708981"/>
          </a:xfrm>
          <a:prstGeom prst="rect">
            <a:avLst/>
          </a:prstGeom>
          <a:noFill/>
        </p:spPr>
        <p:txBody>
          <a:bodyPr>
            <a:spAutoFit/>
          </a:bodyPr>
          <a:lstStyle>
            <a:lvl1pPr marL="342900" indent="-342900"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buFont typeface="Wingdings" charset="2"/>
              <a:buChar char="Ø"/>
            </a:pPr>
            <a:r>
              <a:rPr lang="en-US" altLang="x-none" sz="2500" b="1" i="1" dirty="0"/>
              <a:t>Early</a:t>
            </a:r>
            <a:r>
              <a:rPr lang="en-US" altLang="x-none" sz="2500" dirty="0"/>
              <a:t> railroads were short lines that served local communities.</a:t>
            </a:r>
          </a:p>
          <a:p>
            <a:pPr lvl="1" eaLnBrk="1" hangingPunct="1">
              <a:buFont typeface="Wingdings" charset="2"/>
              <a:buChar char="Ø"/>
            </a:pPr>
            <a:r>
              <a:rPr lang="en-US" altLang="x-none" sz="2500" dirty="0"/>
              <a:t>Many lines ran for no more than 50 miles.</a:t>
            </a:r>
          </a:p>
          <a:p>
            <a:pPr lvl="1" eaLnBrk="1" hangingPunct="1">
              <a:buFont typeface="Wingdings" charset="2"/>
              <a:buChar char="Ø"/>
            </a:pPr>
            <a:r>
              <a:rPr lang="en-US" altLang="x-none" sz="2500" dirty="0"/>
              <a:t>When passengers and goods reached the end of one line, they had to move to a train on a different line to continue their journey.</a:t>
            </a:r>
          </a:p>
          <a:p>
            <a:pPr eaLnBrk="1" hangingPunct="1"/>
            <a:endParaRPr lang="en-US" altLang="x-none" sz="2500" dirty="0"/>
          </a:p>
          <a:p>
            <a:pPr eaLnBrk="1" hangingPunct="1">
              <a:buFont typeface="Wingdings" charset="2"/>
              <a:buChar char="Ø"/>
            </a:pPr>
            <a:r>
              <a:rPr lang="en-US" altLang="x-none" sz="2500" b="1" i="1" dirty="0"/>
              <a:t>ALSO</a:t>
            </a:r>
            <a:r>
              <a:rPr lang="en-US" altLang="x-none" sz="2500" dirty="0"/>
              <a:t>, </a:t>
            </a:r>
            <a:r>
              <a:rPr lang="en-US" altLang="x-none" sz="2500" dirty="0"/>
              <a:t>different lines used rails of </a:t>
            </a:r>
            <a:r>
              <a:rPr lang="en-US" altLang="x-none" sz="2500" b="1" u="sng" dirty="0"/>
              <a:t>different gauges</a:t>
            </a:r>
            <a:r>
              <a:rPr lang="en-US" altLang="x-none" sz="2500" dirty="0"/>
              <a:t>, or widths</a:t>
            </a:r>
            <a:r>
              <a:rPr lang="is-IS" altLang="x-none" sz="2500" dirty="0"/>
              <a:t>…</a:t>
            </a:r>
          </a:p>
          <a:p>
            <a:pPr lvl="1" eaLnBrk="1" hangingPunct="1">
              <a:buFont typeface="Wingdings" charset="2"/>
              <a:buChar char="Ø"/>
            </a:pPr>
            <a:r>
              <a:rPr lang="is-IS" altLang="x-none" sz="2500" dirty="0"/>
              <a:t> Northern and southern tracks were DIFFERENT</a:t>
            </a:r>
          </a:p>
          <a:p>
            <a:pPr lvl="1" eaLnBrk="1" hangingPunct="1">
              <a:buFont typeface="Wingdings" charset="2"/>
              <a:buChar char="Ø"/>
            </a:pPr>
            <a:r>
              <a:rPr lang="is-IS" altLang="x-none" sz="2500" dirty="0"/>
              <a:t>Now</a:t>
            </a:r>
            <a:r>
              <a:rPr lang="is-IS" altLang="x-none" sz="2500" dirty="0"/>
              <a:t>, trains of one line couldnt run on the tracks of another line</a:t>
            </a:r>
            <a:r>
              <a:rPr lang="is-IS" altLang="x-none" sz="2500" dirty="0"/>
              <a:t>...</a:t>
            </a:r>
            <a:endParaRPr lang="is-IS" altLang="x-none" sz="2500" dirty="0"/>
          </a:p>
        </p:txBody>
      </p:sp>
      <p:sp>
        <p:nvSpPr>
          <p:cNvPr id="4" name="TextBox 3"/>
          <p:cNvSpPr txBox="1">
            <a:spLocks noChangeArrowheads="1"/>
          </p:cNvSpPr>
          <p:nvPr/>
        </p:nvSpPr>
        <p:spPr bwMode="auto">
          <a:xfrm>
            <a:off x="9296400" y="707886"/>
            <a:ext cx="1219200" cy="707886"/>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000" b="1" dirty="0">
                <a:solidFill>
                  <a:srgbClr val="FF0000"/>
                </a:solidFill>
                <a:latin typeface="Arial" charset="0"/>
              </a:rPr>
              <a:t>DON</a:t>
            </a:r>
            <a:r>
              <a:rPr lang="mr-IN" altLang="x-none" sz="2000" b="1" dirty="0">
                <a:solidFill>
                  <a:srgbClr val="FF0000"/>
                </a:solidFill>
                <a:latin typeface="Arial" charset="0"/>
              </a:rPr>
              <a:t>’</a:t>
            </a:r>
            <a:r>
              <a:rPr lang="en-US" altLang="x-none" sz="2000" b="1" dirty="0">
                <a:solidFill>
                  <a:srgbClr val="FF0000"/>
                </a:solidFill>
                <a:latin typeface="Arial" charset="0"/>
              </a:rPr>
              <a:t>T COPY!</a:t>
            </a:r>
            <a:endParaRPr lang="en-US" altLang="x-none" sz="2000" b="1" dirty="0">
              <a:solidFill>
                <a:srgbClr val="FF0000"/>
              </a:solidFill>
              <a:latin typeface="Arial" charset="0"/>
            </a:endParaRPr>
          </a:p>
        </p:txBody>
      </p:sp>
    </p:spTree>
    <p:extLst>
      <p:ext uri="{BB962C8B-B14F-4D97-AF65-F5344CB8AC3E}">
        <p14:creationId xmlns:p14="http://schemas.microsoft.com/office/powerpoint/2010/main" val="92088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286000"/>
            <a:ext cx="8823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08645" y="1"/>
            <a:ext cx="7218899" cy="2585323"/>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ＭＳ Ｐゴシック" charset="0"/>
                <a:cs typeface="ＭＳ Ｐゴシック" charset="0"/>
              </a:rPr>
              <a:t>Why was it so important</a:t>
            </a:r>
          </a:p>
          <a:p>
            <a:pPr algn="ctr">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ＭＳ Ｐゴシック" charset="0"/>
                <a:cs typeface="ＭＳ Ｐゴシック" charset="0"/>
              </a:rPr>
              <a:t>to make the gauge sizes </a:t>
            </a:r>
          </a:p>
          <a:p>
            <a:pPr algn="ctr">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ＭＳ Ｐゴシック" charset="0"/>
                <a:cs typeface="ＭＳ Ｐゴシック" charset="0"/>
              </a:rPr>
              <a:t>the SAME?</a:t>
            </a:r>
          </a:p>
        </p:txBody>
      </p:sp>
    </p:spTree>
    <p:extLst>
      <p:ext uri="{BB962C8B-B14F-4D97-AF65-F5344CB8AC3E}">
        <p14:creationId xmlns:p14="http://schemas.microsoft.com/office/powerpoint/2010/main" val="1544403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0588" y="0"/>
            <a:ext cx="377699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Connecting Lines</a:t>
            </a:r>
          </a:p>
        </p:txBody>
      </p:sp>
      <p:sp>
        <p:nvSpPr>
          <p:cNvPr id="87042" name="TextBox 2"/>
          <p:cNvSpPr txBox="1">
            <a:spLocks noChangeArrowheads="1"/>
          </p:cNvSpPr>
          <p:nvPr/>
        </p:nvSpPr>
        <p:spPr bwMode="auto">
          <a:xfrm>
            <a:off x="1828800" y="914401"/>
            <a:ext cx="8686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buFont typeface="Wingdings" charset="2"/>
              <a:buChar char="Ø"/>
            </a:pPr>
            <a:r>
              <a:rPr lang="en-US" altLang="x-none" sz="2500" dirty="0"/>
              <a:t>1886 - railroads </a:t>
            </a:r>
            <a:r>
              <a:rPr lang="en-US" altLang="x-none" sz="2500" dirty="0"/>
              <a:t>in the South decided to adopt the northern gauge (they became </a:t>
            </a:r>
            <a:r>
              <a:rPr lang="en-US" altLang="x-none" sz="2500" b="1" u="sng" dirty="0">
                <a:solidFill>
                  <a:srgbClr val="FF0000"/>
                </a:solidFill>
              </a:rPr>
              <a:t>standardized with the North</a:t>
            </a:r>
            <a:r>
              <a:rPr lang="en-US" altLang="x-none" sz="2500" dirty="0"/>
              <a:t>)</a:t>
            </a:r>
            <a:endParaRPr lang="en-US" altLang="x-none" sz="2500" dirty="0"/>
          </a:p>
          <a:p>
            <a:pPr eaLnBrk="1" hangingPunct="1">
              <a:buFont typeface="Wingdings" charset="2"/>
              <a:buChar char="Ø"/>
            </a:pPr>
            <a:r>
              <a:rPr lang="en-US" altLang="x-none" sz="2500" dirty="0"/>
              <a:t>Goods could now be traded all across the country, and shippers had to </a:t>
            </a:r>
            <a:r>
              <a:rPr lang="en-US" altLang="x-none" sz="2500" b="1" u="sng" dirty="0">
                <a:solidFill>
                  <a:srgbClr val="FF0000"/>
                </a:solidFill>
              </a:rPr>
              <a:t>pay only one fare for the whole </a:t>
            </a:r>
            <a:r>
              <a:rPr lang="en-US" altLang="x-none" sz="2500" b="1" u="sng" dirty="0">
                <a:solidFill>
                  <a:srgbClr val="FF0000"/>
                </a:solidFill>
              </a:rPr>
              <a:t>distance</a:t>
            </a:r>
            <a:endParaRPr lang="en-US" altLang="x-none" sz="2500" dirty="0"/>
          </a:p>
        </p:txBody>
      </p:sp>
    </p:spTree>
    <p:extLst>
      <p:ext uri="{BB962C8B-B14F-4D97-AF65-F5344CB8AC3E}">
        <p14:creationId xmlns:p14="http://schemas.microsoft.com/office/powerpoint/2010/main" val="159220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0931" y="152400"/>
            <a:ext cx="4635821"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Other improvements</a:t>
            </a:r>
          </a:p>
        </p:txBody>
      </p:sp>
      <p:sp>
        <p:nvSpPr>
          <p:cNvPr id="88066" name="TextBox 3"/>
          <p:cNvSpPr txBox="1">
            <a:spLocks noChangeArrowheads="1"/>
          </p:cNvSpPr>
          <p:nvPr/>
        </p:nvSpPr>
        <p:spPr bwMode="auto">
          <a:xfrm>
            <a:off x="1828800" y="9144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buFont typeface="Wingdings" charset="2"/>
              <a:buChar char="Ø"/>
            </a:pPr>
            <a:r>
              <a:rPr lang="en-US" altLang="x-none" dirty="0"/>
              <a:t>Railroad companies created a system of </a:t>
            </a:r>
            <a:r>
              <a:rPr lang="en-US" altLang="x-none" b="1" u="sng" dirty="0">
                <a:solidFill>
                  <a:srgbClr val="FF0000"/>
                </a:solidFill>
              </a:rPr>
              <a:t>standard time </a:t>
            </a:r>
            <a:r>
              <a:rPr lang="en-US" altLang="x-none" b="1" u="sng" dirty="0">
                <a:solidFill>
                  <a:srgbClr val="FF0000"/>
                </a:solidFill>
              </a:rPr>
              <a:t>zones</a:t>
            </a:r>
            <a:endParaRPr lang="en-US" altLang="x-none" dirty="0"/>
          </a:p>
          <a:p>
            <a:pPr lvl="1" eaLnBrk="1" hangingPunct="1">
              <a:buFont typeface="Wingdings" charset="2"/>
              <a:buChar char="Ø"/>
            </a:pPr>
            <a:r>
              <a:rPr lang="en-US" altLang="x-none" dirty="0"/>
              <a:t>Before that, each town kept their own time based on the position of the </a:t>
            </a:r>
            <a:r>
              <a:rPr lang="en-US" altLang="x-none" dirty="0"/>
              <a:t>sun</a:t>
            </a:r>
            <a:endParaRPr lang="en-US" altLang="x-none" dirty="0"/>
          </a:p>
          <a:p>
            <a:pPr lvl="1" eaLnBrk="1" hangingPunct="1">
              <a:buFont typeface="Wingdings" charset="2"/>
              <a:buChar char="Ø"/>
            </a:pPr>
            <a:r>
              <a:rPr lang="en-US" altLang="x-none" dirty="0"/>
              <a:t>Towns in Illinois had </a:t>
            </a:r>
            <a:r>
              <a:rPr lang="en-US" altLang="x-none" b="1" dirty="0"/>
              <a:t>27 different local times</a:t>
            </a:r>
            <a:r>
              <a:rPr lang="en-US" altLang="x-none" b="1" dirty="0"/>
              <a:t>!</a:t>
            </a:r>
            <a:endParaRPr lang="en-US" altLang="x-none" dirty="0"/>
          </a:p>
        </p:txBody>
      </p:sp>
      <p:pic>
        <p:nvPicPr>
          <p:cNvPr id="880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2616" y="2907506"/>
            <a:ext cx="5011712" cy="38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6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95597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83" name="Group 4983"/>
          <p:cNvGrpSpPr/>
          <p:nvPr/>
        </p:nvGrpSpPr>
        <p:grpSpPr>
          <a:xfrm>
            <a:off x="1527707" y="1422400"/>
            <a:ext cx="9143468" cy="5435600"/>
            <a:chOff x="0" y="0"/>
            <a:chExt cx="9143467" cy="5435600"/>
          </a:xfrm>
        </p:grpSpPr>
        <p:grpSp>
          <p:nvGrpSpPr>
            <p:cNvPr id="4846" name="Group 4846"/>
            <p:cNvGrpSpPr/>
            <p:nvPr/>
          </p:nvGrpSpPr>
          <p:grpSpPr>
            <a:xfrm>
              <a:off x="28042" y="0"/>
              <a:ext cx="9115426" cy="5435600"/>
              <a:chOff x="0" y="0"/>
              <a:chExt cx="9115425" cy="5435600"/>
            </a:xfrm>
          </p:grpSpPr>
          <p:sp>
            <p:nvSpPr>
              <p:cNvPr id="4833" name="Shape 4833"/>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34" name="Shape 4834"/>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35" name="Shape 4835"/>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36" name="Shape 4836"/>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37" name="Shape 4837"/>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38" name="Shape 4838"/>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39" name="Shape 4839"/>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0" name="Shape 4840"/>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1" name="Shape 4841"/>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2" name="Shape 4842"/>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3" name="Shape 4843"/>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4" name="Shape 4844"/>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5" name="Shape 4845"/>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6E717E"/>
                </a:solidFill>
                <a:prstDash val="solid"/>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grpSp>
        <p:grpSp>
          <p:nvGrpSpPr>
            <p:cNvPr id="4982" name="Group 4982"/>
            <p:cNvGrpSpPr/>
            <p:nvPr/>
          </p:nvGrpSpPr>
          <p:grpSpPr>
            <a:xfrm>
              <a:off x="0" y="2217622"/>
              <a:ext cx="2193573" cy="2694914"/>
              <a:chOff x="0" y="0"/>
              <a:chExt cx="2193572" cy="2694913"/>
            </a:xfrm>
          </p:grpSpPr>
          <p:sp>
            <p:nvSpPr>
              <p:cNvPr id="4847" name="Shape 4847"/>
              <p:cNvSpPr/>
              <p:nvPr/>
            </p:nvSpPr>
            <p:spPr>
              <a:xfrm rot="6780000">
                <a:off x="96818" y="2521939"/>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8" name="Shape 4848"/>
              <p:cNvSpPr/>
              <p:nvPr/>
            </p:nvSpPr>
            <p:spPr>
              <a:xfrm rot="6780000">
                <a:off x="49193" y="2518764"/>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49" name="Shape 4849"/>
              <p:cNvSpPr/>
              <p:nvPr/>
            </p:nvSpPr>
            <p:spPr>
              <a:xfrm rot="6780000">
                <a:off x="7918" y="2509239"/>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0" name="Shape 4850"/>
              <p:cNvSpPr/>
              <p:nvPr/>
            </p:nvSpPr>
            <p:spPr>
              <a:xfrm rot="6000000">
                <a:off x="328874" y="2525034"/>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1" name="Shape 4851"/>
              <p:cNvSpPr/>
              <p:nvPr/>
            </p:nvSpPr>
            <p:spPr>
              <a:xfrm rot="6000000">
                <a:off x="287599" y="2531384"/>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2" name="Shape 4852"/>
              <p:cNvSpPr/>
              <p:nvPr/>
            </p:nvSpPr>
            <p:spPr>
              <a:xfrm rot="6240000">
                <a:off x="239823" y="2531396"/>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3" name="Shape 4853"/>
              <p:cNvSpPr/>
              <p:nvPr/>
            </p:nvSpPr>
            <p:spPr>
              <a:xfrm rot="6240000">
                <a:off x="192377" y="2528206"/>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4" name="Shape 4854"/>
              <p:cNvSpPr/>
              <p:nvPr/>
            </p:nvSpPr>
            <p:spPr>
              <a:xfrm rot="5400000">
                <a:off x="573041" y="2499581"/>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5" name="Shape 4855"/>
              <p:cNvSpPr/>
              <p:nvPr/>
            </p:nvSpPr>
            <p:spPr>
              <a:xfrm rot="5400000">
                <a:off x="525416" y="2505931"/>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6" name="Shape 4856"/>
              <p:cNvSpPr/>
              <p:nvPr/>
            </p:nvSpPr>
            <p:spPr>
              <a:xfrm rot="5580000">
                <a:off x="478048" y="2512328"/>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7" name="Shape 4857"/>
              <p:cNvSpPr/>
              <p:nvPr/>
            </p:nvSpPr>
            <p:spPr>
              <a:xfrm rot="5760000">
                <a:off x="427646" y="2521884"/>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8" name="Shape 4858"/>
              <p:cNvSpPr/>
              <p:nvPr/>
            </p:nvSpPr>
            <p:spPr>
              <a:xfrm rot="4740000">
                <a:off x="817486" y="2436136"/>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59" name="Shape 4859"/>
              <p:cNvSpPr/>
              <p:nvPr/>
            </p:nvSpPr>
            <p:spPr>
              <a:xfrm rot="4920000">
                <a:off x="768680" y="2445662"/>
                <a:ext cx="1000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0" name="Shape 4860"/>
              <p:cNvSpPr/>
              <p:nvPr/>
            </p:nvSpPr>
            <p:spPr>
              <a:xfrm rot="4920000">
                <a:off x="721055" y="2467887"/>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1" name="Shape 4861"/>
              <p:cNvSpPr/>
              <p:nvPr/>
            </p:nvSpPr>
            <p:spPr>
              <a:xfrm rot="5040000">
                <a:off x="674967" y="2471060"/>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2" name="Shape 4862"/>
              <p:cNvSpPr/>
              <p:nvPr/>
            </p:nvSpPr>
            <p:spPr>
              <a:xfrm rot="3840000">
                <a:off x="1050912" y="2331450"/>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3" name="Shape 4863"/>
              <p:cNvSpPr/>
              <p:nvPr/>
            </p:nvSpPr>
            <p:spPr>
              <a:xfrm rot="3840000">
                <a:off x="1003287" y="2360025"/>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4" name="Shape 4864"/>
              <p:cNvSpPr/>
              <p:nvPr/>
            </p:nvSpPr>
            <p:spPr>
              <a:xfrm rot="4080000">
                <a:off x="959412" y="2375740"/>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5" name="Shape 4865"/>
              <p:cNvSpPr/>
              <p:nvPr/>
            </p:nvSpPr>
            <p:spPr>
              <a:xfrm rot="4320000">
                <a:off x="909967" y="2398024"/>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6" name="Shape 4866"/>
              <p:cNvSpPr/>
              <p:nvPr/>
            </p:nvSpPr>
            <p:spPr>
              <a:xfrm rot="3360000">
                <a:off x="1267170" y="2204312"/>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7" name="Shape 4867"/>
              <p:cNvSpPr/>
              <p:nvPr/>
            </p:nvSpPr>
            <p:spPr>
              <a:xfrm rot="3360000">
                <a:off x="1222720" y="2229712"/>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8" name="Shape 4868"/>
              <p:cNvSpPr/>
              <p:nvPr/>
            </p:nvSpPr>
            <p:spPr>
              <a:xfrm rot="3360000">
                <a:off x="1181445" y="2258287"/>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69" name="Shape 4869"/>
              <p:cNvSpPr/>
              <p:nvPr/>
            </p:nvSpPr>
            <p:spPr>
              <a:xfrm rot="3840000">
                <a:off x="1135050" y="2287000"/>
                <a:ext cx="1000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0" name="Shape 4870"/>
              <p:cNvSpPr/>
              <p:nvPr/>
            </p:nvSpPr>
            <p:spPr>
              <a:xfrm rot="2280000">
                <a:off x="1461725" y="2054099"/>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1" name="Shape 4871"/>
              <p:cNvSpPr/>
              <p:nvPr/>
            </p:nvSpPr>
            <p:spPr>
              <a:xfrm rot="2280000">
                <a:off x="1423625" y="2084262"/>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2" name="Shape 4872"/>
              <p:cNvSpPr/>
              <p:nvPr/>
            </p:nvSpPr>
            <p:spPr>
              <a:xfrm rot="2700000">
                <a:off x="1387806" y="2115388"/>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3" name="Shape 4873"/>
              <p:cNvSpPr/>
              <p:nvPr/>
            </p:nvSpPr>
            <p:spPr>
              <a:xfrm rot="2700000">
                <a:off x="1346524" y="2143971"/>
                <a:ext cx="1000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4" name="Shape 4874"/>
              <p:cNvSpPr/>
              <p:nvPr/>
            </p:nvSpPr>
            <p:spPr>
              <a:xfrm rot="1500000">
                <a:off x="1626765" y="1873023"/>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5" name="Shape 4875"/>
              <p:cNvSpPr/>
              <p:nvPr/>
            </p:nvSpPr>
            <p:spPr>
              <a:xfrm rot="1500000">
                <a:off x="1598190" y="1911123"/>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6" name="Shape 4876"/>
              <p:cNvSpPr/>
              <p:nvPr/>
            </p:nvSpPr>
            <p:spPr>
              <a:xfrm rot="1800000">
                <a:off x="1567851" y="1946538"/>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7" name="Shape 4877"/>
              <p:cNvSpPr/>
              <p:nvPr/>
            </p:nvSpPr>
            <p:spPr>
              <a:xfrm rot="1800000">
                <a:off x="1534513" y="1986225"/>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8" name="Shape 4878"/>
              <p:cNvSpPr/>
              <p:nvPr/>
            </p:nvSpPr>
            <p:spPr>
              <a:xfrm rot="840000">
                <a:off x="1763182" y="1686014"/>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79" name="Shape 4879"/>
              <p:cNvSpPr/>
              <p:nvPr/>
            </p:nvSpPr>
            <p:spPr>
              <a:xfrm rot="840000">
                <a:off x="1742544" y="1722528"/>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0" name="Shape 4880"/>
              <p:cNvSpPr/>
              <p:nvPr/>
            </p:nvSpPr>
            <p:spPr>
              <a:xfrm rot="1320000">
                <a:off x="1720279" y="1763983"/>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1" name="Shape 4881"/>
              <p:cNvSpPr/>
              <p:nvPr/>
            </p:nvSpPr>
            <p:spPr>
              <a:xfrm rot="1320000">
                <a:off x="1685354" y="1797320"/>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2" name="Shape 4882"/>
              <p:cNvSpPr/>
              <p:nvPr/>
            </p:nvSpPr>
            <p:spPr>
              <a:xfrm rot="480000">
                <a:off x="1856843" y="1479848"/>
                <a:ext cx="12858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3" name="Shape 4883"/>
              <p:cNvSpPr/>
              <p:nvPr/>
            </p:nvSpPr>
            <p:spPr>
              <a:xfrm rot="540000">
                <a:off x="1840972" y="1518994"/>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4" name="Shape 4884"/>
              <p:cNvSpPr/>
              <p:nvPr/>
            </p:nvSpPr>
            <p:spPr>
              <a:xfrm rot="720000">
                <a:off x="1828284" y="1560378"/>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5" name="Shape 4885"/>
              <p:cNvSpPr/>
              <p:nvPr/>
            </p:nvSpPr>
            <p:spPr>
              <a:xfrm rot="720000">
                <a:off x="1807642" y="1604847"/>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6" name="Shape 4886"/>
              <p:cNvSpPr/>
              <p:nvPr/>
            </p:nvSpPr>
            <p:spPr>
              <a:xfrm rot="21300000">
                <a:off x="1918761" y="1274990"/>
                <a:ext cx="12858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7" name="Shape 4887"/>
              <p:cNvSpPr/>
              <p:nvPr/>
            </p:nvSpPr>
            <p:spPr>
              <a:xfrm>
                <a:off x="1902879" y="1316152"/>
                <a:ext cx="12858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8" name="Shape 4888"/>
              <p:cNvSpPr/>
              <p:nvPr/>
            </p:nvSpPr>
            <p:spPr>
              <a:xfrm>
                <a:off x="1901292" y="1355840"/>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89" name="Shape 4889"/>
              <p:cNvSpPr/>
              <p:nvPr/>
            </p:nvSpPr>
            <p:spPr>
              <a:xfrm rot="240000">
                <a:off x="1883869" y="1397592"/>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0" name="Shape 4890"/>
              <p:cNvSpPr/>
              <p:nvPr/>
            </p:nvSpPr>
            <p:spPr>
              <a:xfrm rot="20940000">
                <a:off x="1931480" y="1066491"/>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1" name="Shape 4891"/>
              <p:cNvSpPr/>
              <p:nvPr/>
            </p:nvSpPr>
            <p:spPr>
              <a:xfrm rot="21120000">
                <a:off x="1933042" y="1108182"/>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2" name="Shape 4892"/>
              <p:cNvSpPr/>
              <p:nvPr/>
            </p:nvSpPr>
            <p:spPr>
              <a:xfrm rot="21120000">
                <a:off x="1933042" y="1146282"/>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3" name="Shape 4893"/>
              <p:cNvSpPr/>
              <p:nvPr/>
            </p:nvSpPr>
            <p:spPr>
              <a:xfrm rot="21300000">
                <a:off x="1931490" y="1188107"/>
                <a:ext cx="12858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4" name="Shape 4894"/>
              <p:cNvSpPr/>
              <p:nvPr/>
            </p:nvSpPr>
            <p:spPr>
              <a:xfrm rot="20460000">
                <a:off x="1912375" y="873378"/>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5" name="Shape 4895"/>
              <p:cNvSpPr/>
              <p:nvPr/>
            </p:nvSpPr>
            <p:spPr>
              <a:xfrm rot="20640000">
                <a:off x="1921956" y="906408"/>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6" name="Shape 4896"/>
              <p:cNvSpPr/>
              <p:nvPr/>
            </p:nvSpPr>
            <p:spPr>
              <a:xfrm rot="20640000">
                <a:off x="1926718" y="944508"/>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7" name="Shape 4897"/>
              <p:cNvSpPr/>
              <p:nvPr/>
            </p:nvSpPr>
            <p:spPr>
              <a:xfrm rot="20820000">
                <a:off x="1931503" y="987049"/>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8" name="Shape 4898"/>
              <p:cNvSpPr/>
              <p:nvPr/>
            </p:nvSpPr>
            <p:spPr>
              <a:xfrm rot="20040000">
                <a:off x="1845630" y="689358"/>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899" name="Shape 4899"/>
              <p:cNvSpPr/>
              <p:nvPr/>
            </p:nvSpPr>
            <p:spPr>
              <a:xfrm rot="20280000">
                <a:off x="1863300" y="728397"/>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0" name="Shape 4900"/>
              <p:cNvSpPr/>
              <p:nvPr/>
            </p:nvSpPr>
            <p:spPr>
              <a:xfrm rot="20280000">
                <a:off x="1876000" y="764909"/>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1" name="Shape 4901"/>
              <p:cNvSpPr/>
              <p:nvPr/>
            </p:nvSpPr>
            <p:spPr>
              <a:xfrm rot="20280000">
                <a:off x="1891875" y="796659"/>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2" name="Shape 4902"/>
              <p:cNvSpPr/>
              <p:nvPr/>
            </p:nvSpPr>
            <p:spPr>
              <a:xfrm rot="19680000">
                <a:off x="1744201" y="531793"/>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3" name="Shape 4903"/>
              <p:cNvSpPr/>
              <p:nvPr/>
            </p:nvSpPr>
            <p:spPr>
              <a:xfrm rot="19740000">
                <a:off x="1764643" y="559162"/>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4" name="Shape 4904"/>
              <p:cNvSpPr/>
              <p:nvPr/>
            </p:nvSpPr>
            <p:spPr>
              <a:xfrm rot="19860000">
                <a:off x="1788669" y="593642"/>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5" name="Shape 4905"/>
              <p:cNvSpPr/>
              <p:nvPr/>
            </p:nvSpPr>
            <p:spPr>
              <a:xfrm rot="19860000">
                <a:off x="1809306" y="620630"/>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6" name="Shape 4906"/>
              <p:cNvSpPr/>
              <p:nvPr/>
            </p:nvSpPr>
            <p:spPr>
              <a:xfrm rot="19140000">
                <a:off x="1606091" y="388964"/>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7" name="Shape 4907"/>
              <p:cNvSpPr/>
              <p:nvPr/>
            </p:nvSpPr>
            <p:spPr>
              <a:xfrm rot="19140000">
                <a:off x="1639428" y="419126"/>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8" name="Shape 4908"/>
              <p:cNvSpPr/>
              <p:nvPr/>
            </p:nvSpPr>
            <p:spPr>
              <a:xfrm rot="19140000">
                <a:off x="1663241" y="446114"/>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09" name="Shape 4909"/>
              <p:cNvSpPr/>
              <p:nvPr/>
            </p:nvSpPr>
            <p:spPr>
              <a:xfrm rot="19260000">
                <a:off x="1691771" y="471563"/>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0" name="Shape 4910"/>
              <p:cNvSpPr/>
              <p:nvPr/>
            </p:nvSpPr>
            <p:spPr>
              <a:xfrm>
                <a:off x="767817" y="428740"/>
                <a:ext cx="285751"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1" name="Shape 4911"/>
              <p:cNvSpPr/>
              <p:nvPr/>
            </p:nvSpPr>
            <p:spPr>
              <a:xfrm rot="6600000">
                <a:off x="-341731" y="1339281"/>
                <a:ext cx="194627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2" name="Shape 4912"/>
              <p:cNvSpPr/>
              <p:nvPr/>
            </p:nvSpPr>
            <p:spPr>
              <a:xfrm rot="240000">
                <a:off x="2625" y="1354537"/>
                <a:ext cx="16367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3" name="Shape 4913"/>
              <p:cNvSpPr/>
              <p:nvPr/>
            </p:nvSpPr>
            <p:spPr>
              <a:xfrm rot="18660000">
                <a:off x="1437158" y="283311"/>
                <a:ext cx="12858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4" name="Shape 4914"/>
              <p:cNvSpPr/>
              <p:nvPr/>
            </p:nvSpPr>
            <p:spPr>
              <a:xfrm rot="18660000">
                <a:off x="1473671" y="305536"/>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5" name="Shape 4915"/>
              <p:cNvSpPr/>
              <p:nvPr/>
            </p:nvSpPr>
            <p:spPr>
              <a:xfrm rot="18660000">
                <a:off x="1510992" y="323780"/>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6" name="Shape 4916"/>
              <p:cNvSpPr/>
              <p:nvPr/>
            </p:nvSpPr>
            <p:spPr>
              <a:xfrm rot="18960000">
                <a:off x="1542766" y="342756"/>
                <a:ext cx="1365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7" name="Shape 4917"/>
              <p:cNvSpPr/>
              <p:nvPr/>
            </p:nvSpPr>
            <p:spPr>
              <a:xfrm rot="17940000">
                <a:off x="1247740" y="210588"/>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8" name="Shape 4918"/>
              <p:cNvSpPr/>
              <p:nvPr/>
            </p:nvSpPr>
            <p:spPr>
              <a:xfrm rot="17940000">
                <a:off x="1290602" y="223288"/>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19" name="Shape 4919"/>
              <p:cNvSpPr/>
              <p:nvPr/>
            </p:nvSpPr>
            <p:spPr>
              <a:xfrm rot="18060000">
                <a:off x="1325454" y="232870"/>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0" name="Shape 4920"/>
              <p:cNvSpPr/>
              <p:nvPr/>
            </p:nvSpPr>
            <p:spPr>
              <a:xfrm rot="18360000">
                <a:off x="1365252" y="251902"/>
                <a:ext cx="128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1" name="Shape 4921"/>
              <p:cNvSpPr/>
              <p:nvPr/>
            </p:nvSpPr>
            <p:spPr>
              <a:xfrm rot="17280000">
                <a:off x="1027658" y="162785"/>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2" name="Shape 4922"/>
              <p:cNvSpPr/>
              <p:nvPr/>
            </p:nvSpPr>
            <p:spPr>
              <a:xfrm rot="17340000">
                <a:off x="1071674" y="172388"/>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3" name="Shape 4923"/>
              <p:cNvSpPr/>
              <p:nvPr/>
            </p:nvSpPr>
            <p:spPr>
              <a:xfrm rot="17340000">
                <a:off x="1120886" y="178738"/>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4" name="Shape 4924"/>
              <p:cNvSpPr/>
              <p:nvPr/>
            </p:nvSpPr>
            <p:spPr>
              <a:xfrm rot="17640000">
                <a:off x="1169091" y="184929"/>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5" name="Shape 4925"/>
              <p:cNvSpPr/>
              <p:nvPr/>
            </p:nvSpPr>
            <p:spPr>
              <a:xfrm rot="16740000">
                <a:off x="795632" y="159659"/>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6" name="Shape 4926"/>
              <p:cNvSpPr/>
              <p:nvPr/>
            </p:nvSpPr>
            <p:spPr>
              <a:xfrm rot="16920000">
                <a:off x="844702" y="156490"/>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7" name="Shape 4927"/>
              <p:cNvSpPr/>
              <p:nvPr/>
            </p:nvSpPr>
            <p:spPr>
              <a:xfrm rot="16980000">
                <a:off x="891283" y="153279"/>
                <a:ext cx="11906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8" name="Shape 4928"/>
              <p:cNvSpPr/>
              <p:nvPr/>
            </p:nvSpPr>
            <p:spPr>
              <a:xfrm rot="17040000">
                <a:off x="941981" y="153279"/>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29" name="Shape 4929"/>
              <p:cNvSpPr/>
              <p:nvPr/>
            </p:nvSpPr>
            <p:spPr>
              <a:xfrm rot="16380000">
                <a:off x="560256" y="191362"/>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0" name="Shape 4930"/>
              <p:cNvSpPr/>
              <p:nvPr/>
            </p:nvSpPr>
            <p:spPr>
              <a:xfrm rot="16260000">
                <a:off x="608599" y="181936"/>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1" name="Shape 4931"/>
              <p:cNvSpPr/>
              <p:nvPr/>
            </p:nvSpPr>
            <p:spPr>
              <a:xfrm rot="16320000">
                <a:off x="662390" y="175554"/>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2" name="Shape 4932"/>
              <p:cNvSpPr/>
              <p:nvPr/>
            </p:nvSpPr>
            <p:spPr>
              <a:xfrm rot="16440000">
                <a:off x="709949" y="169192"/>
                <a:ext cx="1095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3" name="Shape 4933"/>
              <p:cNvSpPr/>
              <p:nvPr/>
            </p:nvSpPr>
            <p:spPr>
              <a:xfrm rot="15480000">
                <a:off x="323945" y="261263"/>
                <a:ext cx="1000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4" name="Shape 4934"/>
              <p:cNvSpPr/>
              <p:nvPr/>
            </p:nvSpPr>
            <p:spPr>
              <a:xfrm rot="15360000">
                <a:off x="373586" y="245368"/>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5" name="Shape 4935"/>
              <p:cNvSpPr/>
              <p:nvPr/>
            </p:nvSpPr>
            <p:spPr>
              <a:xfrm rot="15480000">
                <a:off x="419484" y="229506"/>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6" name="Shape 4936"/>
              <p:cNvSpPr/>
              <p:nvPr/>
            </p:nvSpPr>
            <p:spPr>
              <a:xfrm rot="15660000">
                <a:off x="462536" y="210465"/>
                <a:ext cx="1095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7" name="Shape 4937"/>
              <p:cNvSpPr/>
              <p:nvPr/>
            </p:nvSpPr>
            <p:spPr>
              <a:xfrm rot="14220000">
                <a:off x="6650" y="404113"/>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8" name="Shape 4938"/>
              <p:cNvSpPr/>
              <p:nvPr/>
            </p:nvSpPr>
            <p:spPr>
              <a:xfrm rot="14460000">
                <a:off x="99952" y="353466"/>
                <a:ext cx="1000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39" name="Shape 4939"/>
              <p:cNvSpPr/>
              <p:nvPr/>
            </p:nvSpPr>
            <p:spPr>
              <a:xfrm rot="14820000">
                <a:off x="142860" y="331180"/>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0" name="Shape 4940"/>
              <p:cNvSpPr/>
              <p:nvPr/>
            </p:nvSpPr>
            <p:spPr>
              <a:xfrm rot="14820000">
                <a:off x="185723" y="315305"/>
                <a:ext cx="1000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1" name="Shape 4941"/>
              <p:cNvSpPr/>
              <p:nvPr/>
            </p:nvSpPr>
            <p:spPr>
              <a:xfrm rot="15120000">
                <a:off x="235500" y="292968"/>
                <a:ext cx="1000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2" name="Shape 4942"/>
              <p:cNvSpPr/>
              <p:nvPr/>
            </p:nvSpPr>
            <p:spPr>
              <a:xfrm rot="19740000">
                <a:off x="-3598" y="1698516"/>
                <a:ext cx="119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3" name="Shape 4943"/>
              <p:cNvSpPr/>
              <p:nvPr/>
            </p:nvSpPr>
            <p:spPr>
              <a:xfrm rot="3300000">
                <a:off x="806798" y="1881781"/>
                <a:ext cx="38417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4" name="Shape 4944"/>
              <p:cNvSpPr/>
              <p:nvPr/>
            </p:nvSpPr>
            <p:spPr>
              <a:xfrm rot="3300000">
                <a:off x="51148" y="802281"/>
                <a:ext cx="38417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5" name="Shape 4945"/>
              <p:cNvSpPr/>
              <p:nvPr/>
            </p:nvSpPr>
            <p:spPr>
              <a:xfrm rot="19740000">
                <a:off x="1108137" y="884914"/>
                <a:ext cx="50323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6" name="Shape 4946"/>
              <p:cNvSpPr/>
              <p:nvPr/>
            </p:nvSpPr>
            <p:spPr>
              <a:xfrm rot="5880000">
                <a:off x="312904" y="2575092"/>
                <a:ext cx="21907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7" name="Shape 4947"/>
              <p:cNvSpPr/>
              <p:nvPr/>
            </p:nvSpPr>
            <p:spPr>
              <a:xfrm rot="6660000">
                <a:off x="67010" y="2575266"/>
                <a:ext cx="22860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8" name="Shape 4948"/>
              <p:cNvSpPr/>
              <p:nvPr/>
            </p:nvSpPr>
            <p:spPr>
              <a:xfrm rot="5220000">
                <a:off x="570155" y="2540148"/>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49" name="Shape 4949"/>
              <p:cNvSpPr/>
              <p:nvPr/>
            </p:nvSpPr>
            <p:spPr>
              <a:xfrm rot="4500000">
                <a:off x="824982" y="2467087"/>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0" name="Shape 4950"/>
              <p:cNvSpPr/>
              <p:nvPr/>
            </p:nvSpPr>
            <p:spPr>
              <a:xfrm rot="3780000">
                <a:off x="1060572" y="2357268"/>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1" name="Shape 4951"/>
              <p:cNvSpPr/>
              <p:nvPr/>
            </p:nvSpPr>
            <p:spPr>
              <a:xfrm rot="3060000">
                <a:off x="1286932" y="2214675"/>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2" name="Shape 4952"/>
              <p:cNvSpPr/>
              <p:nvPr/>
            </p:nvSpPr>
            <p:spPr>
              <a:xfrm rot="2100000">
                <a:off x="1485219" y="2046630"/>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3" name="Shape 4953"/>
              <p:cNvSpPr/>
              <p:nvPr/>
            </p:nvSpPr>
            <p:spPr>
              <a:xfrm rot="14460000">
                <a:off x="-32999" y="338606"/>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4" name="Shape 4954"/>
              <p:cNvSpPr/>
              <p:nvPr/>
            </p:nvSpPr>
            <p:spPr>
              <a:xfrm rot="15180000">
                <a:off x="212575" y="222281"/>
                <a:ext cx="2095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5" name="Shape 4955"/>
              <p:cNvSpPr/>
              <p:nvPr/>
            </p:nvSpPr>
            <p:spPr>
              <a:xfrm rot="16620000">
                <a:off x="705611" y="112839"/>
                <a:ext cx="21907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6" name="Shape 4956"/>
              <p:cNvSpPr/>
              <p:nvPr/>
            </p:nvSpPr>
            <p:spPr>
              <a:xfrm rot="17280000">
                <a:off x="943340" y="106653"/>
                <a:ext cx="2381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7" name="Shape 4957"/>
              <p:cNvSpPr/>
              <p:nvPr/>
            </p:nvSpPr>
            <p:spPr>
              <a:xfrm rot="17940000">
                <a:off x="1170737" y="146717"/>
                <a:ext cx="24606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8" name="Shape 4958"/>
              <p:cNvSpPr/>
              <p:nvPr/>
            </p:nvSpPr>
            <p:spPr>
              <a:xfrm rot="18420000">
                <a:off x="1376874" y="216628"/>
                <a:ext cx="2651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59" name="Shape 4959"/>
              <p:cNvSpPr/>
              <p:nvPr/>
            </p:nvSpPr>
            <p:spPr>
              <a:xfrm rot="18960000">
                <a:off x="1557658" y="324737"/>
                <a:ext cx="2651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0" name="Shape 4960"/>
              <p:cNvSpPr/>
              <p:nvPr/>
            </p:nvSpPr>
            <p:spPr>
              <a:xfrm rot="19380000">
                <a:off x="1702204" y="464575"/>
                <a:ext cx="274639"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1" name="Shape 4961"/>
              <p:cNvSpPr/>
              <p:nvPr/>
            </p:nvSpPr>
            <p:spPr>
              <a:xfrm rot="19860000">
                <a:off x="1816969" y="627548"/>
                <a:ext cx="2651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2" name="Shape 4962"/>
              <p:cNvSpPr/>
              <p:nvPr/>
            </p:nvSpPr>
            <p:spPr>
              <a:xfrm rot="20400000">
                <a:off x="1897826" y="813901"/>
                <a:ext cx="2651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3" name="Shape 4963"/>
              <p:cNvSpPr/>
              <p:nvPr/>
            </p:nvSpPr>
            <p:spPr>
              <a:xfrm rot="20820000">
                <a:off x="1929714" y="1012320"/>
                <a:ext cx="265114"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4" name="Shape 4964"/>
              <p:cNvSpPr/>
              <p:nvPr/>
            </p:nvSpPr>
            <p:spPr>
              <a:xfrm rot="21300000">
                <a:off x="1921923" y="1227718"/>
                <a:ext cx="265113"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5" name="Shape 4965"/>
              <p:cNvSpPr/>
              <p:nvPr/>
            </p:nvSpPr>
            <p:spPr>
              <a:xfrm rot="720000">
                <a:off x="1783715" y="1658240"/>
                <a:ext cx="23812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6" name="Shape 4966"/>
              <p:cNvSpPr/>
              <p:nvPr/>
            </p:nvSpPr>
            <p:spPr>
              <a:xfrm rot="1500000">
                <a:off x="1649218" y="1859824"/>
                <a:ext cx="222251"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7" name="Shape 4967"/>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8" name="Shape 4968"/>
              <p:cNvSpPr/>
              <p:nvPr/>
            </p:nvSpPr>
            <p:spPr>
              <a:xfrm>
                <a:off x="26454" y="681153"/>
                <a:ext cx="142876" cy="123826"/>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15840" y="9969"/>
                    </a:ln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69" name="Shape 4969"/>
              <p:cNvSpPr/>
              <p:nvPr/>
            </p:nvSpPr>
            <p:spPr>
              <a:xfrm>
                <a:off x="150279" y="568440"/>
                <a:ext cx="160339"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0" name="Shape 4970"/>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1" name="Shape 4971"/>
              <p:cNvSpPr/>
              <p:nvPr/>
            </p:nvSpPr>
            <p:spPr>
              <a:xfrm>
                <a:off x="1488542" y="776403"/>
                <a:ext cx="142876"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2" name="Shape 4972"/>
              <p:cNvSpPr/>
              <p:nvPr/>
            </p:nvSpPr>
            <p:spPr>
              <a:xfrm>
                <a:off x="1421867" y="671628"/>
                <a:ext cx="142876" cy="133351"/>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0080" y="15429"/>
                    </a:ln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3" name="Shape 4973"/>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lnTo>
                      <a:pt x="0" y="0"/>
                    </a:lnTo>
                    <a:lnTo>
                      <a:pt x="0" y="21600"/>
                    </a:lnTo>
                    <a:lnTo>
                      <a:pt x="21600" y="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4" name="Shape 4974"/>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12960" y="21600"/>
                    </a:lnTo>
                    <a:lnTo>
                      <a:pt x="21600" y="18900"/>
                    </a:lnTo>
                    <a:lnTo>
                      <a:pt x="0" y="0"/>
                    </a:lnTo>
                    <a:lnTo>
                      <a:pt x="0" y="10800"/>
                    </a:lnTo>
                    <a:lnTo>
                      <a:pt x="12960" y="2160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5" name="Shape 4975"/>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6" name="Shape 4976"/>
              <p:cNvSpPr/>
              <p:nvPr/>
            </p:nvSpPr>
            <p:spPr>
              <a:xfrm rot="240000">
                <a:off x="1864779" y="1441383"/>
                <a:ext cx="255588"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7" name="Shape 4977"/>
              <p:cNvSpPr/>
              <p:nvPr/>
            </p:nvSpPr>
            <p:spPr>
              <a:xfrm rot="16020000">
                <a:off x="456078" y="147734"/>
                <a:ext cx="219076" cy="19051"/>
              </a:xfrm>
              <a:prstGeom prst="rect">
                <a:avLst/>
              </a:prstGeom>
              <a:solidFill>
                <a:srgbClr val="6E717E"/>
              </a:solidFill>
              <a:ln w="9525" cap="flat">
                <a:noFill/>
                <a:miter lim="400000"/>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8" name="Shape 4978"/>
              <p:cNvSpPr/>
              <p:nvPr/>
            </p:nvSpPr>
            <p:spPr>
              <a:xfrm>
                <a:off x="216954" y="2034160"/>
                <a:ext cx="224302" cy="242431"/>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79" name="Shape 4979"/>
              <p:cNvSpPr/>
              <p:nvPr/>
            </p:nvSpPr>
            <p:spPr>
              <a:xfrm rot="18720000">
                <a:off x="978811" y="1997882"/>
                <a:ext cx="105921" cy="108622"/>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6E717E"/>
              </a:soli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80" name="Shape 4980"/>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6E717E"/>
                  </a:gs>
                  <a:gs pos="100000">
                    <a:srgbClr val="6B6E7B"/>
                  </a:gs>
                </a:gsLst>
                <a:lin ang="18900000" scaled="0"/>
              </a:gra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sp>
            <p:nvSpPr>
              <p:cNvPr id="4981" name="Shape 4981"/>
              <p:cNvSpPr/>
              <p:nvPr/>
            </p:nvSpPr>
            <p:spPr>
              <a:xfrm rot="19920000">
                <a:off x="466142" y="1196976"/>
                <a:ext cx="350838" cy="276226"/>
              </a:xfrm>
              <a:prstGeom prst="ellipse">
                <a:avLst/>
              </a:prstGeom>
              <a:gradFill flip="none" rotWithShape="1">
                <a:gsLst>
                  <a:gs pos="0">
                    <a:srgbClr val="666874"/>
                  </a:gs>
                  <a:gs pos="50000">
                    <a:srgbClr val="6E717E"/>
                  </a:gs>
                  <a:gs pos="100000">
                    <a:srgbClr val="666874"/>
                  </a:gs>
                </a:gsLst>
                <a:lin ang="18900000" scaled="0"/>
              </a:gradFill>
              <a:ln w="9525" cap="flat">
                <a:noFill/>
                <a:round/>
              </a:ln>
              <a:effectLst/>
            </p:spPr>
            <p:txBody>
              <a:bodyPr wrap="square" lIns="50800" tIns="50800" rIns="50800" bIns="50800" numCol="1" anchor="ctr">
                <a:noAutofit/>
              </a:bodyPr>
              <a:lstStyle/>
              <a:p>
                <a:pPr marL="39688" marR="39688" hangingPunct="0"/>
                <a:endParaRPr sz="2400" kern="0">
                  <a:solidFill>
                    <a:srgbClr val="FFFFFF"/>
                  </a:solidFill>
                  <a:uFill>
                    <a:solidFill>
                      <a:srgbClr val="FFFFFF"/>
                    </a:solidFill>
                  </a:uFill>
                  <a:latin typeface="Tahoma"/>
                  <a:ea typeface="Tahoma"/>
                  <a:cs typeface="Tahoma"/>
                  <a:sym typeface="Tahoma"/>
                </a:endParaRPr>
              </a:p>
            </p:txBody>
          </p:sp>
        </p:grpSp>
      </p:grpSp>
      <p:pic>
        <p:nvPicPr>
          <p:cNvPr id="4984" name="image.png"/>
          <p:cNvPicPr>
            <a:picLocks/>
          </p:cNvPicPr>
          <p:nvPr/>
        </p:nvPicPr>
        <p:blipFill>
          <a:blip r:embed="rId2">
            <a:extLst/>
          </a:blip>
          <a:stretch>
            <a:fillRect/>
          </a:stretch>
        </p:blipFill>
        <p:spPr>
          <a:xfrm>
            <a:off x="1727200" y="1308100"/>
            <a:ext cx="8724900" cy="4229100"/>
          </a:xfrm>
          <a:prstGeom prst="rect">
            <a:avLst/>
          </a:prstGeom>
          <a:ln w="12700">
            <a:miter lim="400000"/>
          </a:ln>
        </p:spPr>
      </p:pic>
      <p:sp>
        <p:nvSpPr>
          <p:cNvPr id="4985" name="Shape 4985"/>
          <p:cNvSpPr/>
          <p:nvPr/>
        </p:nvSpPr>
        <p:spPr>
          <a:xfrm>
            <a:off x="2895600" y="304800"/>
            <a:ext cx="6108700"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a:buClr>
                <a:srgbClr val="FFFFFF"/>
              </a:buClr>
              <a:buFont typeface="Tahoma"/>
              <a:defRPr sz="3200"/>
            </a:lvl1pPr>
          </a:lstStyle>
          <a:p>
            <a:pPr hangingPunct="0"/>
            <a:r>
              <a:rPr kern="0">
                <a:solidFill>
                  <a:srgbClr val="FFFFFF"/>
                </a:solidFill>
                <a:uFill>
                  <a:solidFill>
                    <a:srgbClr val="FFFFFF"/>
                  </a:solidFill>
                </a:uFill>
                <a:latin typeface="Tahoma"/>
                <a:ea typeface="Tahoma"/>
                <a:cs typeface="Tahoma"/>
                <a:sym typeface="Tahoma"/>
              </a:rPr>
              <a:t>Population Growth</a:t>
            </a:r>
          </a:p>
        </p:txBody>
      </p:sp>
      <p:pic>
        <p:nvPicPr>
          <p:cNvPr id="4986" name="image.png"/>
          <p:cNvPicPr>
            <a:picLocks/>
          </p:cNvPicPr>
          <p:nvPr/>
        </p:nvPicPr>
        <p:blipFill>
          <a:blip r:embed="rId3">
            <a:extLst/>
          </a:blip>
          <a:stretch>
            <a:fillRect/>
          </a:stretch>
        </p:blipFill>
        <p:spPr>
          <a:xfrm>
            <a:off x="6032500" y="3365500"/>
            <a:ext cx="127000" cy="127000"/>
          </a:xfrm>
          <a:prstGeom prst="rect">
            <a:avLst/>
          </a:prstGeom>
          <a:ln w="12700">
            <a:miter lim="400000"/>
          </a:ln>
        </p:spPr>
      </p:pic>
      <p:pic>
        <p:nvPicPr>
          <p:cNvPr id="4987" name="image.png"/>
          <p:cNvPicPr>
            <a:picLocks/>
          </p:cNvPicPr>
          <p:nvPr/>
        </p:nvPicPr>
        <p:blipFill>
          <a:blip r:embed="rId3">
            <a:extLst/>
          </a:blip>
          <a:stretch>
            <a:fillRect/>
          </a:stretch>
        </p:blipFill>
        <p:spPr>
          <a:xfrm>
            <a:off x="6032500" y="3365500"/>
            <a:ext cx="127000" cy="127000"/>
          </a:xfrm>
          <a:prstGeom prst="rect">
            <a:avLst/>
          </a:prstGeom>
          <a:ln w="12700">
            <a:miter lim="400000"/>
          </a:ln>
        </p:spPr>
      </p:pic>
      <p:pic>
        <p:nvPicPr>
          <p:cNvPr id="4988" name="image.png"/>
          <p:cNvPicPr>
            <a:picLocks/>
          </p:cNvPicPr>
          <p:nvPr/>
        </p:nvPicPr>
        <p:blipFill>
          <a:blip r:embed="rId4">
            <a:extLst/>
          </a:blip>
          <a:stretch>
            <a:fillRect/>
          </a:stretch>
        </p:blipFill>
        <p:spPr>
          <a:xfrm>
            <a:off x="6032500" y="3365500"/>
            <a:ext cx="127000" cy="127000"/>
          </a:xfrm>
          <a:prstGeom prst="rect">
            <a:avLst/>
          </a:prstGeom>
          <a:ln w="12700">
            <a:miter lim="400000"/>
          </a:ln>
        </p:spPr>
      </p:pic>
      <p:pic>
        <p:nvPicPr>
          <p:cNvPr id="4989" name="image.png"/>
          <p:cNvPicPr>
            <a:picLocks/>
          </p:cNvPicPr>
          <p:nvPr/>
        </p:nvPicPr>
        <p:blipFill>
          <a:blip r:embed="rId3">
            <a:extLst/>
          </a:blip>
          <a:stretch>
            <a:fillRect/>
          </a:stretch>
        </p:blipFill>
        <p:spPr>
          <a:xfrm>
            <a:off x="6032500" y="3365500"/>
            <a:ext cx="127000" cy="127000"/>
          </a:xfrm>
          <a:prstGeom prst="rect">
            <a:avLst/>
          </a:prstGeom>
          <a:ln w="12700">
            <a:miter lim="400000"/>
          </a:ln>
        </p:spPr>
      </p:pic>
      <p:pic>
        <p:nvPicPr>
          <p:cNvPr id="4990" name="Screen Shot 2014-01-30 at 12.png"/>
          <p:cNvPicPr>
            <a:picLocks/>
          </p:cNvPicPr>
          <p:nvPr/>
        </p:nvPicPr>
        <p:blipFill>
          <a:blip r:embed="rId5">
            <a:extLst/>
          </a:blip>
          <a:srcRect l="2099" t="1997" b="2160"/>
          <a:stretch>
            <a:fillRect/>
          </a:stretch>
        </p:blipFill>
        <p:spPr>
          <a:xfrm>
            <a:off x="1716088" y="1600201"/>
            <a:ext cx="8951913" cy="4962525"/>
          </a:xfrm>
          <a:prstGeom prst="rect">
            <a:avLst/>
          </a:prstGeom>
          <a:ln w="12700">
            <a:miter lim="400000"/>
          </a:ln>
        </p:spPr>
      </p:pic>
      <p:sp>
        <p:nvSpPr>
          <p:cNvPr id="4991" name="Shape 4991"/>
          <p:cNvSpPr/>
          <p:nvPr/>
        </p:nvSpPr>
        <p:spPr>
          <a:xfrm>
            <a:off x="1649621" y="5880100"/>
            <a:ext cx="8928100" cy="850489"/>
          </a:xfrm>
          <a:prstGeom prst="rect">
            <a:avLst/>
          </a:prstGeom>
          <a:solidFill>
            <a:srgbClr val="919191"/>
          </a:solidFill>
          <a:ln>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a:lnSpc>
                <a:spcPct val="90000"/>
              </a:lnSpc>
              <a:buClr>
                <a:srgbClr val="FFFFFF"/>
              </a:buClr>
              <a:buFont typeface="Tahoma"/>
              <a:defRPr sz="1800"/>
            </a:lvl1pPr>
          </a:lstStyle>
          <a:p>
            <a:pPr hangingPunct="0"/>
            <a:r>
              <a:rPr kern="0" dirty="0">
                <a:solidFill>
                  <a:srgbClr val="FFFFFF"/>
                </a:solidFill>
                <a:uFill>
                  <a:solidFill>
                    <a:srgbClr val="FFFFFF"/>
                  </a:solidFill>
                </a:uFill>
                <a:latin typeface="Tahoma"/>
                <a:ea typeface="Tahoma"/>
                <a:cs typeface="Tahoma"/>
                <a:sym typeface="Tahoma"/>
              </a:rPr>
              <a:t>Railroads gave land their value; towns where railroads ran became sprawling cities while those skipped by railroads sank into ghost towns, towns wanted railroads in them.</a:t>
            </a:r>
          </a:p>
        </p:txBody>
      </p:sp>
    </p:spTree>
    <p:extLst>
      <p:ext uri="{BB962C8B-B14F-4D97-AF65-F5344CB8AC3E}">
        <p14:creationId xmlns:p14="http://schemas.microsoft.com/office/powerpoint/2010/main" val="21833818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985">
                                            <p:bg/>
                                          </p:spTgt>
                                        </p:tgtEl>
                                        <p:attrNameLst>
                                          <p:attrName>style.visibility</p:attrName>
                                        </p:attrNameLst>
                                      </p:cBhvr>
                                      <p:to>
                                        <p:strVal val="visible"/>
                                      </p:to>
                                    </p:set>
                                    <p:anim calcmode="lin" valueType="num">
                                      <p:cBhvr>
                                        <p:cTn id="7" dur="1000" fill="hold"/>
                                        <p:tgtEl>
                                          <p:spTgt spid="4985">
                                            <p:bg/>
                                          </p:spTgt>
                                        </p:tgtEl>
                                        <p:attrNameLst>
                                          <p:attrName>ppt_w</p:attrName>
                                        </p:attrNameLst>
                                      </p:cBhvr>
                                      <p:tavLst>
                                        <p:tav tm="0">
                                          <p:val>
                                            <p:fltVal val="0"/>
                                          </p:val>
                                        </p:tav>
                                        <p:tav tm="100000">
                                          <p:val>
                                            <p:strVal val="#ppt_w"/>
                                          </p:val>
                                        </p:tav>
                                      </p:tavLst>
                                    </p:anim>
                                    <p:anim calcmode="lin" valueType="num">
                                      <p:cBhvr>
                                        <p:cTn id="8" dur="1000" fill="hold"/>
                                        <p:tgtEl>
                                          <p:spTgt spid="4985">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iterate>
                                    <p:tmAbs val="0"/>
                                  </p:iterate>
                                  <p:childTnLst>
                                    <p:set>
                                      <p:cBhvr>
                                        <p:cTn id="10" fill="hold"/>
                                        <p:tgtEl>
                                          <p:spTgt spid="4985">
                                            <p:txEl>
                                              <p:pRg st="0" end="0"/>
                                            </p:txEl>
                                          </p:spTgt>
                                        </p:tgtEl>
                                        <p:attrNameLst>
                                          <p:attrName>style.visibility</p:attrName>
                                        </p:attrNameLst>
                                      </p:cBhvr>
                                      <p:to>
                                        <p:strVal val="visible"/>
                                      </p:to>
                                    </p:set>
                                    <p:anim calcmode="lin" valueType="num">
                                      <p:cBhvr>
                                        <p:cTn id="11" dur="1000" fill="hold"/>
                                        <p:tgtEl>
                                          <p:spTgt spid="498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9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iterate>
                                    <p:tmAbs val="0"/>
                                  </p:iterate>
                                  <p:childTnLst>
                                    <p:set>
                                      <p:cBhvr>
                                        <p:cTn id="16" fill="hold"/>
                                        <p:tgtEl>
                                          <p:spTgt spid="4990"/>
                                        </p:tgtEl>
                                        <p:attrNameLst>
                                          <p:attrName>style.visibility</p:attrName>
                                        </p:attrNameLst>
                                      </p:cBhvr>
                                      <p:to>
                                        <p:strVal val="visible"/>
                                      </p:to>
                                    </p:set>
                                    <p:anim calcmode="lin" valueType="num">
                                      <p:cBhvr>
                                        <p:cTn id="17" dur="1000" fill="hold"/>
                                        <p:tgtEl>
                                          <p:spTgt spid="4990"/>
                                        </p:tgtEl>
                                        <p:attrNameLst>
                                          <p:attrName>ppt_w</p:attrName>
                                        </p:attrNameLst>
                                      </p:cBhvr>
                                      <p:tavLst>
                                        <p:tav tm="0">
                                          <p:val>
                                            <p:fltVal val="0"/>
                                          </p:val>
                                        </p:tav>
                                        <p:tav tm="100000">
                                          <p:val>
                                            <p:strVal val="#ppt_w"/>
                                          </p:val>
                                        </p:tav>
                                      </p:tavLst>
                                    </p:anim>
                                    <p:anim calcmode="lin" valueType="num">
                                      <p:cBhvr>
                                        <p:cTn id="18" dur="1000" fill="hold"/>
                                        <p:tgtEl>
                                          <p:spTgt spid="49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5" grpId="0" build="p" bldLvl="5" animBg="1" advAuto="0"/>
      <p:bldP spid="4990"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32754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0" y="0"/>
            <a:ext cx="9144000" cy="762000"/>
          </a:xfrm>
        </p:spPr>
        <p:txBody>
          <a:bodyPr/>
          <a:lstStyle/>
          <a:p>
            <a:r>
              <a:rPr lang="en-US" altLang="x-none" sz="3100" b="1" i="1" u="sng" dirty="0">
                <a:solidFill>
                  <a:srgbClr val="FFC000"/>
                </a:solidFill>
                <a:ea typeface="ＭＳ Ｐゴシック" charset="-128"/>
              </a:rPr>
              <a:t>Settlement of the Frontier (the Plains in the WEST)</a:t>
            </a:r>
          </a:p>
        </p:txBody>
      </p:sp>
      <p:sp>
        <p:nvSpPr>
          <p:cNvPr id="3" name="Content Placeholder 2"/>
          <p:cNvSpPr>
            <a:spLocks noGrp="1"/>
          </p:cNvSpPr>
          <p:nvPr>
            <p:ph idx="1"/>
          </p:nvPr>
        </p:nvSpPr>
        <p:spPr>
          <a:xfrm>
            <a:off x="1524001" y="1058863"/>
            <a:ext cx="4486275" cy="5867400"/>
          </a:xfrm>
          <a:effectLst/>
        </p:spPr>
        <p:txBody>
          <a:bodyPr/>
          <a:lstStyle/>
          <a:p>
            <a:r>
              <a:rPr lang="en-US" altLang="x-none" sz="2600" b="1" u="sng" dirty="0">
                <a:solidFill>
                  <a:srgbClr val="FF0000"/>
                </a:solidFill>
                <a:effectLst>
                  <a:outerShdw dist="38100" dir="5340000" sx="1000" sy="1000" algn="tl">
                    <a:srgbClr val="000000"/>
                  </a:outerShdw>
                </a:effectLst>
                <a:ea typeface="ＭＳ Ｐゴシック" charset="-128"/>
              </a:rPr>
              <a:t>Homestead Act (1862)</a:t>
            </a:r>
            <a:r>
              <a:rPr lang="en-US" altLang="x-none" sz="2600" dirty="0">
                <a:solidFill>
                  <a:srgbClr val="FF0000"/>
                </a:solidFill>
                <a:effectLst>
                  <a:outerShdw dist="38100" dir="5340000" sx="1000" sy="1000" algn="tl">
                    <a:srgbClr val="000000"/>
                  </a:outerShdw>
                </a:effectLst>
                <a:ea typeface="ＭＳ Ｐゴシック" charset="-128"/>
              </a:rPr>
              <a:t> </a:t>
            </a:r>
            <a:r>
              <a:rPr lang="en-US" altLang="x-none" sz="2600" dirty="0">
                <a:solidFill>
                  <a:srgbClr val="002060"/>
                </a:solidFill>
                <a:effectLst>
                  <a:outerShdw dist="38100" dir="5340000" sx="1000" sy="1000" algn="tl">
                    <a:srgbClr val="000000"/>
                  </a:outerShdw>
                </a:effectLst>
                <a:ea typeface="ＭＳ Ｐゴシック" charset="-128"/>
              </a:rPr>
              <a:t>– gov</a:t>
            </a:r>
            <a:r>
              <a:rPr lang="en-US" altLang="en-US" sz="2600" dirty="0">
                <a:solidFill>
                  <a:srgbClr val="002060"/>
                </a:solidFill>
                <a:effectLst>
                  <a:outerShdw dist="38100" dir="5340000" sx="1000" sy="1000" algn="tl">
                    <a:srgbClr val="000000"/>
                  </a:outerShdw>
                </a:effectLst>
                <a:ea typeface="ＭＳ Ｐゴシック" charset="-128"/>
              </a:rPr>
              <a:t>’</a:t>
            </a:r>
            <a:r>
              <a:rPr lang="en-US" altLang="x-none" sz="2600" dirty="0">
                <a:solidFill>
                  <a:srgbClr val="002060"/>
                </a:solidFill>
                <a:effectLst>
                  <a:outerShdw dist="38100" dir="5340000" sx="1000" sy="1000" algn="tl">
                    <a:srgbClr val="000000"/>
                  </a:outerShdw>
                </a:effectLst>
                <a:ea typeface="ＭＳ Ｐゴシック" charset="-128"/>
              </a:rPr>
              <a:t>t program to settle the west – </a:t>
            </a:r>
            <a:r>
              <a:rPr lang="en-US" altLang="x-none" sz="2600" b="1" dirty="0">
                <a:solidFill>
                  <a:srgbClr val="002060"/>
                </a:solidFill>
                <a:effectLst>
                  <a:outerShdw dist="38100" dir="5340000" sx="1000" sy="1000" algn="tl">
                    <a:srgbClr val="000000"/>
                  </a:outerShdw>
                </a:effectLst>
                <a:ea typeface="ＭＳ Ｐゴシック" charset="-128"/>
              </a:rPr>
              <a:t>Provided </a:t>
            </a:r>
            <a:r>
              <a:rPr lang="en-US" altLang="x-none" sz="2600" b="1" u="sng" dirty="0">
                <a:solidFill>
                  <a:srgbClr val="FF0000"/>
                </a:solidFill>
                <a:effectLst>
                  <a:outerShdw dist="38100" dir="5340000" sx="1000" sy="1000" algn="tl">
                    <a:srgbClr val="000000"/>
                  </a:outerShdw>
                </a:effectLst>
                <a:ea typeface="ＭＳ Ｐゴシック" charset="-128"/>
              </a:rPr>
              <a:t>160 acres of land</a:t>
            </a:r>
            <a:r>
              <a:rPr lang="en-US" altLang="x-none" sz="2600" b="1" dirty="0">
                <a:solidFill>
                  <a:srgbClr val="002060"/>
                </a:solidFill>
                <a:effectLst>
                  <a:outerShdw dist="38100" dir="5340000" sx="1000" sy="1000" algn="tl">
                    <a:srgbClr val="000000"/>
                  </a:outerShdw>
                </a:effectLst>
                <a:ea typeface="ＭＳ Ｐゴシック" charset="-128"/>
              </a:rPr>
              <a:t>, 5 yrs. to make it work</a:t>
            </a:r>
          </a:p>
          <a:p>
            <a:r>
              <a:rPr lang="en-US" altLang="x-none" sz="2600" dirty="0">
                <a:solidFill>
                  <a:srgbClr val="002060"/>
                </a:solidFill>
                <a:effectLst>
                  <a:outerShdw dist="38100" dir="5340000" sx="1000" sy="1000" algn="tl">
                    <a:srgbClr val="000000"/>
                  </a:outerShdw>
                </a:effectLst>
                <a:ea typeface="ＭＳ Ｐゴシック" charset="-128"/>
              </a:rPr>
              <a:t>Thousands of families rushed west, including </a:t>
            </a:r>
            <a:r>
              <a:rPr lang="en-US" altLang="x-none" sz="2600" b="1" dirty="0">
                <a:solidFill>
                  <a:srgbClr val="002060"/>
                </a:solidFill>
                <a:effectLst>
                  <a:outerShdw dist="38100" dir="5340000" sx="1000" sy="1000" algn="tl">
                    <a:srgbClr val="000000"/>
                  </a:outerShdw>
                </a:effectLst>
                <a:ea typeface="ＭＳ Ｐゴシック" charset="-128"/>
              </a:rPr>
              <a:t>African Americans fleeing the south</a:t>
            </a:r>
            <a:r>
              <a:rPr lang="en-US" altLang="x-none" sz="2600" dirty="0">
                <a:solidFill>
                  <a:srgbClr val="002060"/>
                </a:solidFill>
                <a:effectLst>
                  <a:outerShdw dist="38100" dir="5340000" sx="1000" sy="1000" algn="tl">
                    <a:srgbClr val="000000"/>
                  </a:outerShdw>
                </a:effectLst>
                <a:ea typeface="ＭＳ Ｐゴシック" charset="-128"/>
              </a:rPr>
              <a:t> (</a:t>
            </a:r>
            <a:r>
              <a:rPr lang="en-US" altLang="x-none" sz="2600" b="1" i="1" dirty="0" err="1">
                <a:solidFill>
                  <a:srgbClr val="002060"/>
                </a:solidFill>
                <a:effectLst>
                  <a:outerShdw dist="38100" dir="5340000" sx="1000" sy="1000" algn="tl">
                    <a:srgbClr val="000000"/>
                  </a:outerShdw>
                </a:effectLst>
                <a:ea typeface="ＭＳ Ｐゴシック" charset="-128"/>
              </a:rPr>
              <a:t>exodusters</a:t>
            </a:r>
            <a:r>
              <a:rPr lang="en-US" altLang="x-none" sz="2600" dirty="0">
                <a:solidFill>
                  <a:srgbClr val="002060"/>
                </a:solidFill>
                <a:effectLst>
                  <a:outerShdw dist="38100" dir="5340000" sx="1000" sy="1000" algn="tl">
                    <a:srgbClr val="000000"/>
                  </a:outerShdw>
                </a:effectLst>
                <a:ea typeface="ＭＳ Ｐゴシック" charset="-128"/>
              </a:rPr>
              <a:t>)</a:t>
            </a:r>
          </a:p>
          <a:p>
            <a:r>
              <a:rPr lang="en-US" altLang="x-none" sz="2600" dirty="0">
                <a:solidFill>
                  <a:srgbClr val="002060"/>
                </a:solidFill>
                <a:effectLst>
                  <a:outerShdw dist="38100" dir="5340000" sx="1000" sy="1000" algn="tl">
                    <a:srgbClr val="000000"/>
                  </a:outerShdw>
                </a:effectLst>
                <a:ea typeface="ＭＳ Ｐゴシック" charset="-128"/>
              </a:rPr>
              <a:t>WHY??</a:t>
            </a:r>
            <a:endParaRPr lang="en-US" altLang="x-none" sz="2600" dirty="0">
              <a:solidFill>
                <a:srgbClr val="002060"/>
              </a:solidFill>
              <a:effectLst>
                <a:outerShdw dist="38100" dir="5340000" sx="1000" sy="1000" algn="tl">
                  <a:srgbClr val="000000"/>
                </a:outerShdw>
              </a:effectLst>
              <a:ea typeface="ＭＳ Ｐゴシック" charset="-128"/>
            </a:endParaRPr>
          </a:p>
          <a:p>
            <a:pPr lvl="1"/>
            <a:r>
              <a:rPr lang="en-US" altLang="x-none" sz="2600" b="1" dirty="0">
                <a:solidFill>
                  <a:srgbClr val="002060"/>
                </a:solidFill>
                <a:effectLst>
                  <a:outerShdw dist="38100" dir="5340000" sx="1000" sy="1000" algn="tl">
                    <a:srgbClr val="000000"/>
                  </a:outerShdw>
                </a:effectLst>
                <a:ea typeface="ＭＳ Ｐゴシック" charset="-128"/>
              </a:rPr>
              <a:t>Had to START OVER after the Civil War</a:t>
            </a:r>
          </a:p>
          <a:p>
            <a:r>
              <a:rPr lang="en-US" altLang="x-none" sz="2600" b="1" dirty="0">
                <a:solidFill>
                  <a:srgbClr val="FF0000"/>
                </a:solidFill>
                <a:effectLst>
                  <a:outerShdw dist="38100" dir="5340000" sx="1000" sy="1000" algn="tl">
                    <a:srgbClr val="000000"/>
                  </a:outerShdw>
                </a:effectLst>
                <a:ea typeface="ＭＳ Ｐゴシック" charset="-128"/>
              </a:rPr>
              <a:t>How would this act benefit the country?</a:t>
            </a:r>
            <a:endParaRPr lang="en-US" altLang="x-none" sz="2600" b="1" dirty="0">
              <a:solidFill>
                <a:srgbClr val="FF0000"/>
              </a:solidFill>
              <a:effectLst>
                <a:outerShdw dist="38100" dir="5340000" sx="1000" sy="1000" algn="tl">
                  <a:srgbClr val="000000"/>
                </a:outerShdw>
              </a:effectLst>
              <a:ea typeface="ＭＳ Ｐゴシック" charset="-128"/>
            </a:endParaRPr>
          </a:p>
        </p:txBody>
      </p:sp>
      <p:pic>
        <p:nvPicPr>
          <p:cNvPr id="2" name="Picture 1"/>
          <p:cNvPicPr>
            <a:picLocks noChangeAspect="1"/>
          </p:cNvPicPr>
          <p:nvPr/>
        </p:nvPicPr>
        <p:blipFill>
          <a:blip r:embed="rId2"/>
          <a:stretch>
            <a:fillRect/>
          </a:stretch>
        </p:blipFill>
        <p:spPr>
          <a:xfrm>
            <a:off x="6569076" y="2096031"/>
            <a:ext cx="4636072" cy="2865437"/>
          </a:xfrm>
          <a:prstGeom prst="rect">
            <a:avLst/>
          </a:prstGeom>
        </p:spPr>
      </p:pic>
    </p:spTree>
    <p:extLst>
      <p:ext uri="{BB962C8B-B14F-4D97-AF65-F5344CB8AC3E}">
        <p14:creationId xmlns:p14="http://schemas.microsoft.com/office/powerpoint/2010/main" val="12829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0" y="381001"/>
            <a:ext cx="9144000" cy="5745163"/>
          </a:xfrm>
          <a:prstGeom prst="rect">
            <a:avLst/>
          </a:prstGeom>
        </p:spPr>
        <p:txBody>
          <a:bodyPr/>
          <a:lstStyle>
            <a:lvl1pPr marL="342900" indent="-342900"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spcBef>
                <a:spcPct val="20000"/>
              </a:spcBef>
              <a:buClr>
                <a:schemeClr val="hlink"/>
              </a:buClr>
              <a:buSzPct val="80000"/>
              <a:buFont typeface="Wingdings" charset="2"/>
              <a:buChar char="n"/>
            </a:pPr>
            <a:r>
              <a:rPr lang="en-US" altLang="x-none" sz="3200" u="sng" dirty="0">
                <a:solidFill>
                  <a:srgbClr val="FF0000"/>
                </a:solidFill>
                <a:effectLst>
                  <a:outerShdw blurRad="38100" dist="38100" dir="2700000" algn="tl">
                    <a:srgbClr val="000000"/>
                  </a:outerShdw>
                </a:effectLst>
                <a:latin typeface="Calibri" charset="0"/>
              </a:rPr>
              <a:t>Railroads bring the following</a:t>
            </a:r>
            <a:r>
              <a:rPr lang="en-US" altLang="x-none" sz="3200" dirty="0">
                <a:solidFill>
                  <a:srgbClr val="FF0000"/>
                </a:solidFill>
                <a:effectLst>
                  <a:outerShdw blurRad="38100" dist="38100" dir="2700000" algn="tl">
                    <a:srgbClr val="000000"/>
                  </a:outerShdw>
                </a:effectLst>
                <a:latin typeface="Calibri" charset="0"/>
              </a:rPr>
              <a:t>:</a:t>
            </a: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Unity between the states</a:t>
            </a: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Industrialization and huge demand for </a:t>
            </a:r>
            <a:r>
              <a:rPr lang="en-US" altLang="x-none" sz="2800" dirty="0">
                <a:solidFill>
                  <a:srgbClr val="FF0000"/>
                </a:solidFill>
                <a:effectLst>
                  <a:outerShdw blurRad="38100" dist="38100" dir="2700000" algn="tl">
                    <a:srgbClr val="000000"/>
                  </a:outerShdw>
                </a:effectLst>
                <a:latin typeface="Calibri" charset="0"/>
              </a:rPr>
              <a:t>steel (both domestic and global)</a:t>
            </a:r>
            <a:endParaRPr lang="en-US" altLang="x-none" sz="2800" dirty="0">
              <a:solidFill>
                <a:srgbClr val="FF0000"/>
              </a:solidFill>
              <a:effectLst>
                <a:outerShdw blurRad="38100" dist="38100" dir="2700000" algn="tl">
                  <a:srgbClr val="000000"/>
                </a:outerShdw>
              </a:effectLst>
              <a:latin typeface="Calibri" charset="0"/>
            </a:endParaRP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Boom in mining and </a:t>
            </a:r>
            <a:r>
              <a:rPr lang="en-US" altLang="x-none" sz="2800" dirty="0">
                <a:solidFill>
                  <a:srgbClr val="FF0000"/>
                </a:solidFill>
                <a:effectLst>
                  <a:outerShdw blurRad="38100" dist="38100" dir="2700000" algn="tl">
                    <a:srgbClr val="000000"/>
                  </a:outerShdw>
                </a:effectLst>
                <a:latin typeface="Calibri" charset="0"/>
              </a:rPr>
              <a:t>agriculture</a:t>
            </a: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Urbanization</a:t>
            </a: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Increased immigration from Europe and </a:t>
            </a:r>
            <a:r>
              <a:rPr lang="en-US" altLang="x-none" sz="2800" dirty="0">
                <a:solidFill>
                  <a:srgbClr val="FF0000"/>
                </a:solidFill>
                <a:effectLst>
                  <a:outerShdw blurRad="38100" dist="38100" dir="2700000" algn="tl">
                    <a:srgbClr val="000000"/>
                  </a:outerShdw>
                </a:effectLst>
                <a:latin typeface="Calibri" charset="0"/>
              </a:rPr>
              <a:t>Asia</a:t>
            </a:r>
            <a:endParaRPr lang="en-US" altLang="x-none" sz="2800" dirty="0">
              <a:solidFill>
                <a:srgbClr val="FF0000"/>
              </a:solidFill>
              <a:effectLst>
                <a:outerShdw blurRad="38100" dist="38100" dir="2700000" algn="tl">
                  <a:srgbClr val="000000"/>
                </a:outerShdw>
              </a:effectLst>
              <a:latin typeface="Calibri" charset="0"/>
            </a:endParaRP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Increased population in </a:t>
            </a:r>
            <a:r>
              <a:rPr lang="en-US" altLang="x-none" sz="2800" dirty="0">
                <a:solidFill>
                  <a:srgbClr val="FF0000"/>
                </a:solidFill>
                <a:effectLst>
                  <a:outerShdw blurRad="38100" dist="38100" dir="2700000" algn="tl">
                    <a:srgbClr val="000000"/>
                  </a:outerShdw>
                </a:effectLst>
                <a:latin typeface="Calibri" charset="0"/>
              </a:rPr>
              <a:t>West</a:t>
            </a:r>
          </a:p>
          <a:p>
            <a:pPr marL="457200" lvl="1" indent="0" eaLnBrk="1" hangingPunct="1">
              <a:spcBef>
                <a:spcPct val="20000"/>
              </a:spcBef>
              <a:buClr>
                <a:schemeClr val="tx1"/>
              </a:buClr>
            </a:pPr>
            <a:r>
              <a:rPr lang="en-US" altLang="x-none" sz="2800" dirty="0">
                <a:solidFill>
                  <a:srgbClr val="FF0000"/>
                </a:solidFill>
                <a:effectLst>
                  <a:outerShdw blurRad="38100" dist="38100" dir="2700000" algn="tl">
                    <a:srgbClr val="000000"/>
                  </a:outerShdw>
                </a:effectLst>
                <a:latin typeface="Calibri" charset="0"/>
              </a:rPr>
              <a:t>----------------------------------------------------------</a:t>
            </a:r>
            <a:endParaRPr lang="en-US" altLang="x-none" sz="2800" dirty="0">
              <a:solidFill>
                <a:srgbClr val="FF0000"/>
              </a:solidFill>
              <a:effectLst>
                <a:outerShdw blurRad="38100" dist="38100" dir="2700000" algn="tl">
                  <a:srgbClr val="000000"/>
                </a:outerShdw>
              </a:effectLst>
              <a:latin typeface="Calibri" charset="0"/>
            </a:endParaRP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But also bring destruction to land and Indian way of life and the end of the </a:t>
            </a:r>
            <a:r>
              <a:rPr lang="ja-JP" altLang="en-US" sz="2800" dirty="0">
                <a:solidFill>
                  <a:srgbClr val="FF0000"/>
                </a:solidFill>
                <a:effectLst>
                  <a:outerShdw blurRad="38100" dist="38100" dir="2700000" algn="tl">
                    <a:srgbClr val="000000"/>
                  </a:outerShdw>
                </a:effectLst>
                <a:latin typeface="Calibri" charset="0"/>
              </a:rPr>
              <a:t>“</a:t>
            </a:r>
            <a:r>
              <a:rPr lang="en-US" altLang="ja-JP" sz="2800" dirty="0">
                <a:solidFill>
                  <a:srgbClr val="FF0000"/>
                </a:solidFill>
                <a:effectLst>
                  <a:outerShdw blurRad="38100" dist="38100" dir="2700000" algn="tl">
                    <a:srgbClr val="000000"/>
                  </a:outerShdw>
                </a:effectLst>
                <a:latin typeface="Calibri" charset="0"/>
              </a:rPr>
              <a:t>open range</a:t>
            </a:r>
            <a:r>
              <a:rPr lang="ja-JP" altLang="en-US" sz="2800" dirty="0">
                <a:solidFill>
                  <a:srgbClr val="FF0000"/>
                </a:solidFill>
                <a:effectLst>
                  <a:outerShdw blurRad="38100" dist="38100" dir="2700000" algn="tl">
                    <a:srgbClr val="000000"/>
                  </a:outerShdw>
                </a:effectLst>
                <a:latin typeface="Calibri" charset="0"/>
              </a:rPr>
              <a:t>”</a:t>
            </a:r>
            <a:endParaRPr lang="en-US" altLang="ja-JP" sz="2800" dirty="0">
              <a:solidFill>
                <a:srgbClr val="FF0000"/>
              </a:solidFill>
              <a:effectLst>
                <a:outerShdw blurRad="38100" dist="38100" dir="2700000" algn="tl">
                  <a:srgbClr val="000000"/>
                </a:outerShdw>
              </a:effectLst>
              <a:latin typeface="Calibri" charset="0"/>
            </a:endParaRPr>
          </a:p>
          <a:p>
            <a:pPr lvl="1" eaLnBrk="1" hangingPunct="1">
              <a:spcBef>
                <a:spcPct val="20000"/>
              </a:spcBef>
              <a:buClr>
                <a:schemeClr val="tx1"/>
              </a:buClr>
              <a:buFontTx/>
              <a:buChar char="–"/>
            </a:pPr>
            <a:r>
              <a:rPr lang="en-US" altLang="x-none" sz="2800" dirty="0">
                <a:solidFill>
                  <a:srgbClr val="FF0000"/>
                </a:solidFill>
                <a:effectLst>
                  <a:outerShdw blurRad="38100" dist="38100" dir="2700000" algn="tl">
                    <a:srgbClr val="000000"/>
                  </a:outerShdw>
                </a:effectLst>
                <a:latin typeface="Calibri" charset="0"/>
              </a:rPr>
              <a:t>Also bring stock speculation, </a:t>
            </a:r>
            <a:r>
              <a:rPr lang="ja-JP" altLang="en-US" sz="2800" dirty="0">
                <a:solidFill>
                  <a:srgbClr val="FF0000"/>
                </a:solidFill>
                <a:effectLst>
                  <a:outerShdw blurRad="38100" dist="38100" dir="2700000" algn="tl">
                    <a:srgbClr val="000000"/>
                  </a:outerShdw>
                </a:effectLst>
                <a:latin typeface="Calibri" charset="0"/>
              </a:rPr>
              <a:t>“</a:t>
            </a:r>
            <a:r>
              <a:rPr lang="en-US" altLang="ja-JP" sz="2800" dirty="0">
                <a:solidFill>
                  <a:srgbClr val="FF0000"/>
                </a:solidFill>
                <a:effectLst>
                  <a:outerShdw blurRad="38100" dist="38100" dir="2700000" algn="tl">
                    <a:srgbClr val="000000"/>
                  </a:outerShdw>
                </a:effectLst>
                <a:latin typeface="Calibri" charset="0"/>
              </a:rPr>
              <a:t>robber barons</a:t>
            </a:r>
            <a:r>
              <a:rPr lang="ja-JP" altLang="en-US" sz="2800" dirty="0">
                <a:solidFill>
                  <a:srgbClr val="FF0000"/>
                </a:solidFill>
                <a:effectLst>
                  <a:outerShdw blurRad="38100" dist="38100" dir="2700000" algn="tl">
                    <a:srgbClr val="000000"/>
                  </a:outerShdw>
                </a:effectLst>
                <a:latin typeface="Calibri" charset="0"/>
              </a:rPr>
              <a:t>”</a:t>
            </a:r>
            <a:r>
              <a:rPr lang="en-US" altLang="ja-JP" sz="2800" dirty="0">
                <a:solidFill>
                  <a:srgbClr val="FF0000"/>
                </a:solidFill>
                <a:effectLst>
                  <a:outerShdw blurRad="38100" dist="38100" dir="2700000" algn="tl">
                    <a:srgbClr val="000000"/>
                  </a:outerShdw>
                </a:effectLst>
                <a:latin typeface="Calibri" charset="0"/>
              </a:rPr>
              <a:t>, and land speculators</a:t>
            </a:r>
            <a:endParaRPr lang="en-US" altLang="x-none" sz="2800" dirty="0">
              <a:solidFill>
                <a:srgbClr val="FF0000"/>
              </a:solidFill>
              <a:effectLst>
                <a:outerShdw blurRad="38100" dist="38100" dir="2700000" algn="tl">
                  <a:srgbClr val="000000"/>
                </a:outerShdw>
              </a:effectLst>
              <a:latin typeface="Calibri" charset="0"/>
            </a:endParaRPr>
          </a:p>
        </p:txBody>
      </p:sp>
      <p:sp>
        <p:nvSpPr>
          <p:cNvPr id="3" name="TextBox 2"/>
          <p:cNvSpPr txBox="1"/>
          <p:nvPr/>
        </p:nvSpPr>
        <p:spPr>
          <a:xfrm>
            <a:off x="-1465943" y="18142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67913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9625" y="326294"/>
            <a:ext cx="9092554" cy="600164"/>
          </a:xfrm>
          <a:prstGeom prst="rect">
            <a:avLst/>
          </a:prstGeom>
          <a:noFill/>
        </p:spPr>
        <p:txBody>
          <a:bodyPr wrap="none">
            <a:spAutoFit/>
          </a:bodyPr>
          <a:lstStyle/>
          <a:p>
            <a:pPr algn="ctr">
              <a:defRPr/>
            </a:pP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Arial" charset="0"/>
                <a:cs typeface="Arial" charset="0"/>
              </a:rPr>
              <a:t>Why </a:t>
            </a: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Arial" charset="0"/>
                <a:cs typeface="Arial" charset="0"/>
              </a:rPr>
              <a:t>else did </a:t>
            </a: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Arial" charset="0"/>
                <a:cs typeface="Arial" charset="0"/>
              </a:rPr>
              <a:t>the EXODUSTERS move west?</a:t>
            </a:r>
          </a:p>
        </p:txBody>
      </p:sp>
      <p:sp>
        <p:nvSpPr>
          <p:cNvPr id="4" name="Rectangle 3"/>
          <p:cNvSpPr>
            <a:spLocks noChangeArrowheads="1"/>
          </p:cNvSpPr>
          <p:nvPr/>
        </p:nvSpPr>
        <p:spPr bwMode="auto">
          <a:xfrm>
            <a:off x="1509625" y="1524016"/>
            <a:ext cx="9131711" cy="11849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ea typeface="ＭＳ Ｐゴシック" charset="-128"/>
              </a:defRPr>
            </a:lvl1pPr>
            <a:lvl2pPr>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lvl="1"/>
            <a:r>
              <a:rPr lang="en-US" altLang="x-none" sz="2300" dirty="0">
                <a:solidFill>
                  <a:srgbClr val="FF0000"/>
                </a:solidFill>
              </a:rPr>
              <a:t>It was the </a:t>
            </a:r>
            <a:r>
              <a:rPr lang="en-US" altLang="x-none" sz="2300" b="1" i="1" dirty="0">
                <a:solidFill>
                  <a:srgbClr val="FF0000"/>
                </a:solidFill>
              </a:rPr>
              <a:t>GREAT </a:t>
            </a:r>
            <a:r>
              <a:rPr lang="en-US" altLang="x-none" sz="2300" b="1" i="1" dirty="0">
                <a:solidFill>
                  <a:srgbClr val="FF0000"/>
                </a:solidFill>
              </a:rPr>
              <a:t>EQUALIZER! </a:t>
            </a:r>
            <a:endParaRPr lang="en-US" altLang="x-none" sz="2300" b="1" dirty="0">
              <a:solidFill>
                <a:srgbClr val="FF0000"/>
              </a:solidFill>
            </a:endParaRPr>
          </a:p>
          <a:p>
            <a:pPr marL="800100" lvl="1" indent="-342900">
              <a:buFont typeface="Wingdings" charset="2"/>
              <a:buChar char="Ø"/>
            </a:pPr>
            <a:r>
              <a:rPr lang="en-US" sz="2400" b="1" dirty="0">
                <a:solidFill>
                  <a:srgbClr val="FF0000"/>
                </a:solidFill>
              </a:rPr>
              <a:t>How </a:t>
            </a:r>
            <a:r>
              <a:rPr lang="en-US" sz="2400" b="1" dirty="0">
                <a:solidFill>
                  <a:srgbClr val="FF0000"/>
                </a:solidFill>
              </a:rPr>
              <a:t>could the difficulties of life on the frontier make it a “great equalizer</a:t>
            </a:r>
            <a:r>
              <a:rPr lang="en-US" sz="2400" b="1" dirty="0">
                <a:solidFill>
                  <a:srgbClr val="FF0000"/>
                </a:solidFill>
              </a:rPr>
              <a:t>”? </a:t>
            </a:r>
            <a:endParaRPr lang="en-US" altLang="x-none" sz="2300" b="1" dirty="0">
              <a:solidFill>
                <a:srgbClr val="FF0000"/>
              </a:solidFill>
            </a:endParaRPr>
          </a:p>
        </p:txBody>
      </p:sp>
    </p:spTree>
    <p:extLst>
      <p:ext uri="{BB962C8B-B14F-4D97-AF65-F5344CB8AC3E}">
        <p14:creationId xmlns:p14="http://schemas.microsoft.com/office/powerpoint/2010/main" val="2011677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82788" y="947739"/>
            <a:ext cx="8229600" cy="790575"/>
          </a:xfrm>
        </p:spPr>
        <p:txBody>
          <a:bodyPr/>
          <a:lstStyle/>
          <a:p>
            <a:r>
              <a:rPr lang="en-US" altLang="x-none" b="1" i="1" u="sng">
                <a:ea typeface="ＭＳ Ｐゴシック" charset="-128"/>
              </a:rPr>
              <a:t>After the war</a:t>
            </a:r>
            <a:r>
              <a:rPr lang="mr-IN" altLang="x-none" b="1" i="1" u="sng">
                <a:ea typeface="ＭＳ Ｐゴシック" charset="-128"/>
              </a:rPr>
              <a:t>…</a:t>
            </a:r>
            <a:r>
              <a:rPr lang="en-US" altLang="x-none" b="1" i="1" u="sng">
                <a:ea typeface="ＭＳ Ｐゴシック" charset="-128"/>
              </a:rPr>
              <a:t>Buffalo Soldiers </a:t>
            </a:r>
          </a:p>
        </p:txBody>
      </p:sp>
      <p:sp>
        <p:nvSpPr>
          <p:cNvPr id="25602" name="Content Placeholder 2"/>
          <p:cNvSpPr>
            <a:spLocks noGrp="1"/>
          </p:cNvSpPr>
          <p:nvPr>
            <p:ph idx="1"/>
          </p:nvPr>
        </p:nvSpPr>
        <p:spPr>
          <a:xfrm>
            <a:off x="2011363" y="1905001"/>
            <a:ext cx="8229600" cy="4525963"/>
          </a:xfrm>
        </p:spPr>
        <p:txBody>
          <a:bodyPr/>
          <a:lstStyle/>
          <a:p>
            <a:r>
              <a:rPr lang="en-US" altLang="x-none" sz="3400">
                <a:ea typeface="ＭＳ Ｐゴシック" charset="-128"/>
              </a:rPr>
              <a:t>1866 Congressional legislation was adopted to create six all African American army units.  </a:t>
            </a:r>
          </a:p>
          <a:p>
            <a:pPr lvl="1"/>
            <a:r>
              <a:rPr lang="en-US" altLang="x-none" sz="3000">
                <a:ea typeface="ＭＳ Ｐゴシック" charset="-128"/>
              </a:rPr>
              <a:t>Units - the 9th and 10th cavalry and the 38th, 39th, 40th and 41st infantry regiments.  </a:t>
            </a:r>
          </a:p>
          <a:p>
            <a:pPr lvl="1"/>
            <a:r>
              <a:rPr lang="en-US" altLang="x-none" sz="3000">
                <a:ea typeface="ＭＳ Ｐゴシック" charset="-128"/>
              </a:rPr>
              <a:t>4 infantry units were reorganized in 1868 as the 24th and the 25th infantry.  </a:t>
            </a:r>
          </a:p>
          <a:p>
            <a:pPr lvl="1"/>
            <a:r>
              <a:rPr lang="en-US" altLang="x-none" sz="3000">
                <a:ea typeface="ＭＳ Ｐゴシック" charset="-128"/>
              </a:rPr>
              <a:t>5 years and received $13.00 a month, far more than they could have earned in civilian life.</a:t>
            </a:r>
          </a:p>
        </p:txBody>
      </p:sp>
      <p:sp>
        <p:nvSpPr>
          <p:cNvPr id="25603" name="TextBox 1"/>
          <p:cNvSpPr txBox="1">
            <a:spLocks noChangeArrowheads="1"/>
          </p:cNvSpPr>
          <p:nvPr/>
        </p:nvSpPr>
        <p:spPr bwMode="auto">
          <a:xfrm>
            <a:off x="1828800" y="381000"/>
            <a:ext cx="1752600" cy="4000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2000" b="1">
                <a:solidFill>
                  <a:srgbClr val="FFC000"/>
                </a:solidFill>
                <a:latin typeface="Arial" charset="0"/>
              </a:rPr>
              <a:t>Don</a:t>
            </a:r>
            <a:r>
              <a:rPr lang="en-US" altLang="en-US" sz="2000" b="1">
                <a:solidFill>
                  <a:srgbClr val="FFC000"/>
                </a:solidFill>
                <a:latin typeface="Arial" charset="0"/>
              </a:rPr>
              <a:t>’</a:t>
            </a:r>
            <a:r>
              <a:rPr lang="en-US" altLang="x-none" sz="2000" b="1">
                <a:solidFill>
                  <a:srgbClr val="FFC000"/>
                </a:solidFill>
                <a:latin typeface="Arial" charset="0"/>
              </a:rPr>
              <a:t>t Copy!</a:t>
            </a:r>
          </a:p>
        </p:txBody>
      </p:sp>
    </p:spTree>
    <p:extLst>
      <p:ext uri="{BB962C8B-B14F-4D97-AF65-F5344CB8AC3E}">
        <p14:creationId xmlns:p14="http://schemas.microsoft.com/office/powerpoint/2010/main" val="28740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981200" y="3175"/>
            <a:ext cx="8229600" cy="1143000"/>
          </a:xfrm>
        </p:spPr>
        <p:txBody>
          <a:bodyPr/>
          <a:lstStyle/>
          <a:p>
            <a:r>
              <a:rPr lang="en-US" altLang="x-none" b="1" i="1" u="sng">
                <a:ea typeface="ＭＳ Ｐゴシック" charset="-128"/>
                <a:hlinkClick r:id="rId2"/>
              </a:rPr>
              <a:t>Bob Marley</a:t>
            </a:r>
            <a:r>
              <a:rPr lang="en-US" altLang="en-US" b="1" i="1" u="sng">
                <a:ea typeface="ＭＳ Ｐゴシック" charset="-128"/>
                <a:hlinkClick r:id="rId2"/>
              </a:rPr>
              <a:t>’</a:t>
            </a:r>
            <a:r>
              <a:rPr lang="en-US" altLang="x-none" b="1" i="1" u="sng">
                <a:ea typeface="ＭＳ Ｐゴシック" charset="-128"/>
                <a:hlinkClick r:id="rId2"/>
              </a:rPr>
              <a:t>s - Buffalo Soldier </a:t>
            </a:r>
            <a:endParaRPr lang="en-US" altLang="x-none" b="1" i="1" u="sng">
              <a:ea typeface="ＭＳ Ｐゴシック" charset="-128"/>
            </a:endParaRPr>
          </a:p>
        </p:txBody>
      </p:sp>
      <p:sp>
        <p:nvSpPr>
          <p:cNvPr id="3" name="Content Placeholder 2"/>
          <p:cNvSpPr>
            <a:spLocks noGrp="1"/>
          </p:cNvSpPr>
          <p:nvPr>
            <p:ph idx="1"/>
          </p:nvPr>
        </p:nvSpPr>
        <p:spPr>
          <a:xfrm>
            <a:off x="1524000" y="1123950"/>
            <a:ext cx="5257800" cy="3505200"/>
          </a:xfrm>
        </p:spPr>
        <p:txBody>
          <a:bodyPr>
            <a:normAutofit fontScale="92500" lnSpcReduction="20000"/>
          </a:bodyPr>
          <a:lstStyle/>
          <a:p>
            <a:pPr>
              <a:buFont typeface="Arial" panose="020B0604020202020204" pitchFamily="34" charset="0"/>
              <a:buChar char="•"/>
              <a:defRPr/>
            </a:pPr>
            <a:r>
              <a:rPr lang="en-US" sz="2400" dirty="0">
                <a:solidFill>
                  <a:srgbClr val="FF0000"/>
                </a:solidFill>
              </a:rPr>
              <a:t>Buffalo soldier, dreadlock </a:t>
            </a:r>
            <a:r>
              <a:rPr lang="en-US" sz="2400" dirty="0" err="1">
                <a:solidFill>
                  <a:srgbClr val="FF0000"/>
                </a:solidFill>
              </a:rPr>
              <a:t>rasta</a:t>
            </a:r>
            <a:r>
              <a:rPr lang="en-US" sz="2400" dirty="0">
                <a:solidFill>
                  <a:srgbClr val="FF0000"/>
                </a:solidFill>
              </a:rPr>
              <a:t>:</a:t>
            </a:r>
            <a:r>
              <a:rPr lang="en-US" sz="2400" dirty="0">
                <a:solidFill>
                  <a:srgbClr val="FF0000"/>
                </a:solidFill>
              </a:rPr>
              <a:t/>
            </a:r>
            <a:br>
              <a:rPr lang="en-US" sz="2400" dirty="0">
                <a:solidFill>
                  <a:srgbClr val="FF0000"/>
                </a:solidFill>
              </a:rPr>
            </a:br>
            <a:r>
              <a:rPr lang="en-US" sz="2400" dirty="0">
                <a:solidFill>
                  <a:srgbClr val="FF0000"/>
                </a:solidFill>
              </a:rPr>
              <a:t>There was a buffalo soldier in the heart of </a:t>
            </a:r>
            <a:r>
              <a:rPr lang="en-US" sz="2400" dirty="0">
                <a:solidFill>
                  <a:srgbClr val="FF0000"/>
                </a:solidFill>
              </a:rPr>
              <a:t>America</a:t>
            </a:r>
            <a:r>
              <a:rPr lang="en-US" sz="2400" dirty="0">
                <a:solidFill>
                  <a:srgbClr val="FF0000"/>
                </a:solidFill>
              </a:rPr>
              <a:t>,</a:t>
            </a:r>
            <a:r>
              <a:rPr lang="en-US" sz="2400" dirty="0">
                <a:solidFill>
                  <a:srgbClr val="FF0000"/>
                </a:solidFill>
              </a:rPr>
              <a:t/>
            </a:r>
            <a:br>
              <a:rPr lang="en-US" sz="2400" dirty="0">
                <a:solidFill>
                  <a:srgbClr val="FF0000"/>
                </a:solidFill>
              </a:rPr>
            </a:br>
            <a:r>
              <a:rPr lang="en-US" sz="2400" dirty="0">
                <a:solidFill>
                  <a:srgbClr val="FF0000"/>
                </a:solidFill>
              </a:rPr>
              <a:t>Stolen from </a:t>
            </a:r>
            <a:r>
              <a:rPr lang="en-US" sz="2400" dirty="0">
                <a:solidFill>
                  <a:srgbClr val="FF0000"/>
                </a:solidFill>
              </a:rPr>
              <a:t>Africa</a:t>
            </a:r>
            <a:r>
              <a:rPr lang="en-US" sz="2400" dirty="0">
                <a:solidFill>
                  <a:srgbClr val="FF0000"/>
                </a:solidFill>
              </a:rPr>
              <a:t>, brought to </a:t>
            </a:r>
            <a:r>
              <a:rPr lang="en-US" sz="2400" dirty="0">
                <a:solidFill>
                  <a:srgbClr val="FF0000"/>
                </a:solidFill>
              </a:rPr>
              <a:t>America</a:t>
            </a:r>
            <a:r>
              <a:rPr lang="en-US" sz="2400" dirty="0">
                <a:solidFill>
                  <a:srgbClr val="FF0000"/>
                </a:solidFill>
              </a:rPr>
              <a:t>,</a:t>
            </a:r>
            <a:r>
              <a:rPr lang="en-US" sz="2400" dirty="0">
                <a:solidFill>
                  <a:srgbClr val="FF0000"/>
                </a:solidFill>
              </a:rPr>
              <a:t/>
            </a:r>
            <a:br>
              <a:rPr lang="en-US" sz="2400" dirty="0">
                <a:solidFill>
                  <a:srgbClr val="FF0000"/>
                </a:solidFill>
              </a:rPr>
            </a:br>
            <a:r>
              <a:rPr lang="en-US" sz="2400" dirty="0">
                <a:solidFill>
                  <a:srgbClr val="FF0000"/>
                </a:solidFill>
              </a:rPr>
              <a:t>Fighting on arrival, fighting for survival</a:t>
            </a:r>
            <a:r>
              <a:rPr lang="en-US" sz="2400" dirty="0">
                <a:solidFill>
                  <a:srgbClr val="FF0000"/>
                </a:solidFill>
              </a:rPr>
              <a:t>.</a:t>
            </a:r>
          </a:p>
          <a:p>
            <a:pPr marL="0" indent="0">
              <a:buNone/>
              <a:defRPr/>
            </a:pPr>
            <a:endParaRPr lang="en-US" sz="2400" dirty="0">
              <a:solidFill>
                <a:srgbClr val="FF0000"/>
              </a:solidFill>
            </a:endParaRPr>
          </a:p>
          <a:p>
            <a:pPr>
              <a:buFont typeface="Arial" panose="020B0604020202020204" pitchFamily="34" charset="0"/>
              <a:buChar char="•"/>
              <a:defRPr/>
            </a:pPr>
            <a:r>
              <a:rPr lang="en-US" sz="2400" dirty="0">
                <a:solidFill>
                  <a:srgbClr val="FF0000"/>
                </a:solidFill>
              </a:rPr>
              <a:t>Said he was a buffalo soldier win the war for </a:t>
            </a:r>
            <a:r>
              <a:rPr lang="en-US" sz="2400" dirty="0">
                <a:solidFill>
                  <a:srgbClr val="FF0000"/>
                </a:solidFill>
              </a:rPr>
              <a:t>America</a:t>
            </a:r>
            <a:r>
              <a:rPr lang="en-US" sz="2400" dirty="0">
                <a:solidFill>
                  <a:srgbClr val="FF0000"/>
                </a:solidFill>
              </a:rPr>
              <a:t>;</a:t>
            </a:r>
            <a:r>
              <a:rPr lang="en-US" sz="2400" dirty="0">
                <a:solidFill>
                  <a:srgbClr val="FF0000"/>
                </a:solidFill>
              </a:rPr>
              <a:t/>
            </a:r>
            <a:br>
              <a:rPr lang="en-US" sz="2400" dirty="0">
                <a:solidFill>
                  <a:srgbClr val="FF0000"/>
                </a:solidFill>
              </a:rPr>
            </a:br>
            <a:r>
              <a:rPr lang="en-US" sz="2400" dirty="0">
                <a:solidFill>
                  <a:srgbClr val="FF0000"/>
                </a:solidFill>
              </a:rPr>
              <a:t>Buffalo soldier, dreadlock </a:t>
            </a:r>
            <a:r>
              <a:rPr lang="en-US" sz="2400" dirty="0" err="1">
                <a:solidFill>
                  <a:srgbClr val="FF0000"/>
                </a:solidFill>
              </a:rPr>
              <a:t>rasta</a:t>
            </a:r>
            <a:r>
              <a:rPr lang="en-US" sz="2400" dirty="0">
                <a:solidFill>
                  <a:srgbClr val="FF0000"/>
                </a:solidFill>
              </a:rPr>
              <a:t>,</a:t>
            </a:r>
            <a:r>
              <a:rPr lang="en-US" sz="2400" dirty="0">
                <a:solidFill>
                  <a:srgbClr val="FF0000"/>
                </a:solidFill>
              </a:rPr>
              <a:t/>
            </a:r>
            <a:br>
              <a:rPr lang="en-US" sz="2400" dirty="0">
                <a:solidFill>
                  <a:srgbClr val="FF0000"/>
                </a:solidFill>
              </a:rPr>
            </a:br>
            <a:r>
              <a:rPr lang="en-US" sz="2400" dirty="0">
                <a:solidFill>
                  <a:srgbClr val="FF0000"/>
                </a:solidFill>
              </a:rPr>
              <a:t>Fighting on arrival, fighting for survival;</a:t>
            </a:r>
            <a:r>
              <a:rPr lang="en-US" sz="2400" dirty="0">
                <a:solidFill>
                  <a:srgbClr val="FF0000"/>
                </a:solidFill>
              </a:rPr>
              <a:t/>
            </a:r>
            <a:br>
              <a:rPr lang="en-US" sz="2400" dirty="0">
                <a:solidFill>
                  <a:srgbClr val="FF0000"/>
                </a:solidFill>
              </a:rPr>
            </a:br>
            <a:r>
              <a:rPr lang="en-US" sz="2400" dirty="0">
                <a:solidFill>
                  <a:srgbClr val="FF0000"/>
                </a:solidFill>
              </a:rPr>
              <a:t>Driven from the mainland to the heart of the </a:t>
            </a:r>
            <a:r>
              <a:rPr lang="en-US" sz="2400" dirty="0">
                <a:solidFill>
                  <a:srgbClr val="FF0000"/>
                </a:solidFill>
              </a:rPr>
              <a:t>Caribbean.</a:t>
            </a:r>
          </a:p>
        </p:txBody>
      </p:sp>
    </p:spTree>
    <p:extLst>
      <p:ext uri="{BB962C8B-B14F-4D97-AF65-F5344CB8AC3E}">
        <p14:creationId xmlns:p14="http://schemas.microsoft.com/office/powerpoint/2010/main" val="178311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75722"/>
            <a:ext cx="7674196"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Challenges of farming on the Plains</a:t>
            </a:r>
          </a:p>
        </p:txBody>
      </p:sp>
      <p:sp>
        <p:nvSpPr>
          <p:cNvPr id="3" name="TextBox 2"/>
          <p:cNvSpPr txBox="1">
            <a:spLocks noChangeArrowheads="1"/>
          </p:cNvSpPr>
          <p:nvPr/>
        </p:nvSpPr>
        <p:spPr bwMode="auto">
          <a:xfrm>
            <a:off x="1712914" y="884239"/>
            <a:ext cx="86756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buFont typeface="Wingdings" charset="2"/>
              <a:buChar char="Ø"/>
            </a:pPr>
            <a:r>
              <a:rPr lang="en-US" altLang="x-none" sz="2500" dirty="0"/>
              <a:t>Wood was SCARCE </a:t>
            </a:r>
          </a:p>
          <a:p>
            <a:pPr>
              <a:buFont typeface="Wingdings" charset="2"/>
              <a:buChar char="Ø"/>
            </a:pPr>
            <a:r>
              <a:rPr lang="en-US" altLang="x-none" sz="2500" dirty="0"/>
              <a:t>Many farmers built houses made of </a:t>
            </a:r>
            <a:r>
              <a:rPr lang="en-US" altLang="x-none" sz="2500" b="1" u="sng" dirty="0"/>
              <a:t>SOD</a:t>
            </a:r>
            <a:r>
              <a:rPr lang="en-US" altLang="x-none" sz="2500" dirty="0"/>
              <a:t> (soil held together by grass)</a:t>
            </a:r>
          </a:p>
          <a:p>
            <a:pPr>
              <a:buFont typeface="Wingdings" charset="2"/>
              <a:buChar char="Ø"/>
            </a:pPr>
            <a:r>
              <a:rPr lang="en-US" altLang="x-none" sz="2500" dirty="0"/>
              <a:t>Rain was a major problem – sod roofs </a:t>
            </a:r>
            <a:r>
              <a:rPr lang="en-US" altLang="x-none" sz="2500" b="1" dirty="0"/>
              <a:t>“leaked two days before a rain and for three days after...”</a:t>
            </a:r>
          </a:p>
        </p:txBody>
      </p:sp>
      <p:sp>
        <p:nvSpPr>
          <p:cNvPr id="5" name="TextBox 4"/>
          <p:cNvSpPr txBox="1">
            <a:spLocks noChangeArrowheads="1"/>
          </p:cNvSpPr>
          <p:nvPr/>
        </p:nvSpPr>
        <p:spPr bwMode="auto">
          <a:xfrm>
            <a:off x="7181850" y="4024313"/>
            <a:ext cx="3206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x-none" sz="3000"/>
              <a:t>Farmers who lived in these homes became known as </a:t>
            </a:r>
            <a:r>
              <a:rPr lang="en-US" altLang="x-none" sz="3000" b="1" u="sng"/>
              <a:t>SODBUSTERS</a:t>
            </a:r>
            <a:endParaRPr lang="en-US" altLang="x-none" sz="3000"/>
          </a:p>
        </p:txBody>
      </p:sp>
      <p:sp>
        <p:nvSpPr>
          <p:cNvPr id="7" name="TextBox 3"/>
          <p:cNvSpPr txBox="1">
            <a:spLocks noChangeArrowheads="1"/>
          </p:cNvSpPr>
          <p:nvPr/>
        </p:nvSpPr>
        <p:spPr bwMode="auto">
          <a:xfrm>
            <a:off x="9424987" y="2984957"/>
            <a:ext cx="1219200" cy="707886"/>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000" b="1" dirty="0">
                <a:solidFill>
                  <a:srgbClr val="FF0000"/>
                </a:solidFill>
                <a:latin typeface="Arial" charset="0"/>
              </a:rPr>
              <a:t>DON</a:t>
            </a:r>
            <a:r>
              <a:rPr lang="mr-IN" altLang="x-none" sz="2000" b="1" dirty="0">
                <a:solidFill>
                  <a:srgbClr val="FF0000"/>
                </a:solidFill>
                <a:latin typeface="Arial" charset="0"/>
              </a:rPr>
              <a:t>’</a:t>
            </a:r>
            <a:r>
              <a:rPr lang="en-US" altLang="x-none" sz="2000" b="1" dirty="0">
                <a:solidFill>
                  <a:srgbClr val="FF0000"/>
                </a:solidFill>
                <a:latin typeface="Arial" charset="0"/>
              </a:rPr>
              <a:t>T COPY!</a:t>
            </a:r>
            <a:endParaRPr lang="en-US" altLang="x-none" sz="2000" b="1" dirty="0">
              <a:solidFill>
                <a:srgbClr val="FF0000"/>
              </a:solidFill>
              <a:latin typeface="Arial" charset="0"/>
            </a:endParaRPr>
          </a:p>
        </p:txBody>
      </p:sp>
    </p:spTree>
    <p:extLst>
      <p:ext uri="{BB962C8B-B14F-4D97-AF65-F5344CB8AC3E}">
        <p14:creationId xmlns:p14="http://schemas.microsoft.com/office/powerpoint/2010/main" val="75262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349" y="864248"/>
            <a:ext cx="3919927" cy="4708981"/>
          </a:xfrm>
          <a:prstGeom prst="rect">
            <a:avLst/>
          </a:prstGeom>
        </p:spPr>
        <p:txBody>
          <a:bodyPr wrap="square">
            <a:spAutoFit/>
          </a:bodyPr>
          <a:lstStyle/>
          <a:p>
            <a:r>
              <a:rPr lang="en-US" sz="3000" dirty="0">
                <a:solidFill>
                  <a:srgbClr val="2D3639"/>
                </a:solidFill>
                <a:latin typeface="hurme_no2-webfont" charset="0"/>
              </a:rPr>
              <a:t>The original </a:t>
            </a:r>
            <a:r>
              <a:rPr lang="en-US" sz="3000" b="1" i="1" dirty="0">
                <a:solidFill>
                  <a:srgbClr val="2D3639"/>
                </a:solidFill>
                <a:latin typeface="hurme_no2-webfont" charset="0"/>
              </a:rPr>
              <a:t>COWBOY</a:t>
            </a:r>
            <a:r>
              <a:rPr lang="mr-IN" sz="3000" dirty="0">
                <a:solidFill>
                  <a:srgbClr val="2D3639"/>
                </a:solidFill>
                <a:latin typeface="hurme_no2-webfont" charset="0"/>
              </a:rPr>
              <a:t>…</a:t>
            </a:r>
            <a:endParaRPr lang="en-US" sz="3000" dirty="0">
              <a:solidFill>
                <a:srgbClr val="2D3639"/>
              </a:solidFill>
              <a:latin typeface="hurme_no2-webfont" charset="0"/>
            </a:endParaRPr>
          </a:p>
          <a:p>
            <a:pPr marL="285750" indent="-285750">
              <a:buFont typeface="Wingdings" charset="2"/>
              <a:buChar char="Ø"/>
            </a:pPr>
            <a:r>
              <a:rPr lang="en-US" sz="3000" b="1" dirty="0">
                <a:solidFill>
                  <a:srgbClr val="2D3639"/>
                </a:solidFill>
                <a:latin typeface="hurme_no2-webfont" charset="0"/>
              </a:rPr>
              <a:t> hired man</a:t>
            </a:r>
          </a:p>
          <a:p>
            <a:pPr marL="285750" indent="-285750">
              <a:buFont typeface="Wingdings" charset="2"/>
              <a:buChar char="Ø"/>
            </a:pPr>
            <a:r>
              <a:rPr lang="en-US" sz="3000" b="1" dirty="0">
                <a:solidFill>
                  <a:srgbClr val="2D3639"/>
                </a:solidFill>
                <a:latin typeface="hurme_no2-webfont" charset="0"/>
              </a:rPr>
              <a:t> tends cattle</a:t>
            </a:r>
          </a:p>
          <a:p>
            <a:pPr marL="285750" indent="-285750">
              <a:buFont typeface="Wingdings" charset="2"/>
              <a:buChar char="Ø"/>
            </a:pPr>
            <a:r>
              <a:rPr lang="en-US" sz="3000" b="1" dirty="0">
                <a:solidFill>
                  <a:srgbClr val="2D3639"/>
                </a:solidFill>
                <a:latin typeface="hurme_no2-webfont" charset="0"/>
              </a:rPr>
              <a:t> performs </a:t>
            </a:r>
            <a:r>
              <a:rPr lang="en-US" sz="3000" b="1" dirty="0">
                <a:solidFill>
                  <a:srgbClr val="2D3639"/>
                </a:solidFill>
                <a:latin typeface="hurme_no2-webfont" charset="0"/>
              </a:rPr>
              <a:t>many of his duties on </a:t>
            </a:r>
            <a:r>
              <a:rPr lang="en-US" sz="3000" b="1" dirty="0">
                <a:solidFill>
                  <a:srgbClr val="2D3639"/>
                </a:solidFill>
                <a:latin typeface="hurme_no2-webfont" charset="0"/>
              </a:rPr>
              <a:t>horseback</a:t>
            </a:r>
          </a:p>
          <a:p>
            <a:pPr marL="285750" indent="-285750">
              <a:buFont typeface="Wingdings" charset="2"/>
              <a:buChar char="Ø"/>
            </a:pPr>
            <a:r>
              <a:rPr lang="en-US" sz="3000" b="1" dirty="0">
                <a:solidFill>
                  <a:srgbClr val="2D3639"/>
                </a:solidFill>
                <a:latin typeface="hurme_no2-webfont" charset="0"/>
              </a:rPr>
              <a:t> used cattle </a:t>
            </a:r>
            <a:r>
              <a:rPr lang="en-US" sz="3000" b="1" dirty="0">
                <a:solidFill>
                  <a:srgbClr val="2D3639"/>
                </a:solidFill>
                <a:latin typeface="hurme_no2-webfont" charset="0"/>
              </a:rPr>
              <a:t>ranching was the way to make </a:t>
            </a:r>
            <a:r>
              <a:rPr lang="en-US" sz="3000" b="1" dirty="0">
                <a:solidFill>
                  <a:srgbClr val="2D3639"/>
                </a:solidFill>
                <a:latin typeface="hurme_no2-webfont" charset="0"/>
              </a:rPr>
              <a:t>money</a:t>
            </a:r>
            <a:endParaRPr lang="en-US" sz="3000" b="1" dirty="0"/>
          </a:p>
        </p:txBody>
      </p:sp>
      <p:sp>
        <p:nvSpPr>
          <p:cNvPr id="3" name="Rectangle 2"/>
          <p:cNvSpPr/>
          <p:nvPr/>
        </p:nvSpPr>
        <p:spPr>
          <a:xfrm>
            <a:off x="1524000" y="156361"/>
            <a:ext cx="3488134" cy="707886"/>
          </a:xfrm>
          <a:prstGeom prst="rect">
            <a:avLst/>
          </a:prstGeom>
        </p:spPr>
        <p:txBody>
          <a:bodyPr wrap="none">
            <a:spAutoFit/>
          </a:bodyPr>
          <a:lstStyle/>
          <a:p>
            <a:r>
              <a:rPr lang="en-US" altLang="en-US" sz="4000" b="1" dirty="0">
                <a:solidFill>
                  <a:srgbClr val="FFC000"/>
                </a:solidFill>
              </a:rPr>
              <a:t>Cattle Frontier </a:t>
            </a:r>
            <a:endParaRPr lang="en-US" sz="4000" dirty="0"/>
          </a:p>
        </p:txBody>
      </p:sp>
    </p:spTree>
    <p:extLst>
      <p:ext uri="{BB962C8B-B14F-4D97-AF65-F5344CB8AC3E}">
        <p14:creationId xmlns:p14="http://schemas.microsoft.com/office/powerpoint/2010/main" val="208080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1763844" y="879237"/>
            <a:ext cx="4871803" cy="4191000"/>
          </a:xfrm>
          <a:prstGeom prst="rect">
            <a:avLst/>
          </a:prstGeom>
        </p:spPr>
        <p:txBody>
          <a:bodyPr/>
          <a:lstStyle>
            <a:lvl1pPr marL="342900" indent="-342900" algn="l" rtl="0" eaLnBrk="0" fontAlgn="base" hangingPunct="0">
              <a:spcBef>
                <a:spcPct val="20000"/>
              </a:spcBef>
              <a:spcAft>
                <a:spcPct val="0"/>
              </a:spcAft>
              <a:buClr>
                <a:schemeClr val="hlink"/>
              </a:buClr>
              <a:buSzPct val="90000"/>
              <a:buFont typeface="Wingdings" charset="0"/>
              <a:buBlip>
                <a:blip r:embed="rId2"/>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accent2"/>
              </a:buClr>
              <a:buSzPct val="90000"/>
              <a:buFont typeface="Wingdings" charset="0"/>
              <a:buBlip>
                <a:blip r:embed="rId3"/>
              </a:buBlip>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4"/>
              </a:buBlip>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r>
              <a:rPr lang="en-US" altLang="x-none" sz="2800" kern="0" dirty="0">
                <a:solidFill>
                  <a:srgbClr val="FF0000"/>
                </a:solidFill>
                <a:latin typeface="Arial" charset="0"/>
                <a:ea typeface="Arial" charset="0"/>
                <a:cs typeface="Arial" charset="0"/>
              </a:rPr>
              <a:t>Western mining camps were some of the most violent places in the US during the late 1800s.</a:t>
            </a:r>
          </a:p>
          <a:p>
            <a:r>
              <a:rPr lang="en-US" altLang="x-none" sz="2800" kern="0" dirty="0">
                <a:solidFill>
                  <a:srgbClr val="FF0000"/>
                </a:solidFill>
                <a:latin typeface="Arial" charset="0"/>
                <a:ea typeface="Arial" charset="0"/>
                <a:cs typeface="Arial" charset="0"/>
              </a:rPr>
              <a:t>The absence of law enforcement sometimes led people in mining camps to form vigilante committees to combat theft and violence.  </a:t>
            </a:r>
          </a:p>
          <a:p>
            <a:r>
              <a:rPr lang="en-US" altLang="x-none" sz="2800" kern="0" dirty="0">
                <a:solidFill>
                  <a:srgbClr val="FF0000"/>
                </a:solidFill>
                <a:latin typeface="Arial" charset="0"/>
                <a:ea typeface="Arial" charset="0"/>
                <a:cs typeface="Arial" charset="0"/>
              </a:rPr>
              <a:t>Stability came to mining camps as they grew into towns and families arrived.</a:t>
            </a:r>
            <a:endParaRPr lang="en-US" altLang="x-none" sz="2800" kern="0" dirty="0">
              <a:solidFill>
                <a:srgbClr val="FF0000"/>
              </a:solidFill>
              <a:latin typeface="Arial" charset="0"/>
              <a:ea typeface="Arial" charset="0"/>
              <a:cs typeface="Arial" charset="0"/>
            </a:endParaRPr>
          </a:p>
        </p:txBody>
      </p:sp>
      <p:sp>
        <p:nvSpPr>
          <p:cNvPr id="3" name="Rectangle 2"/>
          <p:cNvSpPr/>
          <p:nvPr/>
        </p:nvSpPr>
        <p:spPr>
          <a:xfrm>
            <a:off x="1763843" y="171351"/>
            <a:ext cx="3617144" cy="707886"/>
          </a:xfrm>
          <a:prstGeom prst="rect">
            <a:avLst/>
          </a:prstGeom>
        </p:spPr>
        <p:txBody>
          <a:bodyPr wrap="none">
            <a:spAutoFit/>
          </a:bodyPr>
          <a:lstStyle/>
          <a:p>
            <a:r>
              <a:rPr lang="en-US" altLang="en-US" sz="4000" b="1">
                <a:solidFill>
                  <a:srgbClr val="FFC000"/>
                </a:solidFill>
              </a:rPr>
              <a:t>Mining Frontier </a:t>
            </a:r>
            <a:endParaRPr lang="en-US" sz="4000" dirty="0"/>
          </a:p>
        </p:txBody>
      </p:sp>
    </p:spTree>
    <p:extLst>
      <p:ext uri="{BB962C8B-B14F-4D97-AF65-F5344CB8AC3E}">
        <p14:creationId xmlns:p14="http://schemas.microsoft.com/office/powerpoint/2010/main" val="24213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1243</Words>
  <Application>Microsoft Macintosh PowerPoint</Application>
  <PresentationFormat>Widescreen</PresentationFormat>
  <Paragraphs>134</Paragraphs>
  <Slides>30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Calibri</vt:lpstr>
      <vt:lpstr>Calibri Light</vt:lpstr>
      <vt:lpstr>Garamond</vt:lpstr>
      <vt:lpstr>hurme_no2-webfont</vt:lpstr>
      <vt:lpstr>Mangal</vt:lpstr>
      <vt:lpstr>ＭＳ Ｐゴシック</vt:lpstr>
      <vt:lpstr>Tahoma</vt:lpstr>
      <vt:lpstr>Times New Roman</vt:lpstr>
      <vt:lpstr>Wingdings</vt:lpstr>
      <vt:lpstr>Arial</vt:lpstr>
      <vt:lpstr>Office Theme</vt:lpstr>
      <vt:lpstr>Aim: How did the frontier change during and after the Civil War &amp; Reconstruction?</vt:lpstr>
      <vt:lpstr>PERIOD 6: 1865-1898</vt:lpstr>
      <vt:lpstr>Settlement of the Frontier (the Plains in the WEST)</vt:lpstr>
      <vt:lpstr>PowerPoint Presentation</vt:lpstr>
      <vt:lpstr>After the war…Buffalo Soldiers </vt:lpstr>
      <vt:lpstr>Bob Marley’s - Buffalo Soldier </vt:lpstr>
      <vt:lpstr>PowerPoint Presentation</vt:lpstr>
      <vt:lpstr>PowerPoint Presentation</vt:lpstr>
      <vt:lpstr>PowerPoint Presentation</vt:lpstr>
      <vt:lpstr>Morrill Land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Continental Railroad</vt:lpstr>
      <vt:lpstr>PowerPoint Presentation</vt:lpstr>
      <vt:lpstr>Who built the RRs?</vt:lpstr>
      <vt:lpstr>Relative Shares of World Manufacturing Output, 1750-1900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How did the frontier change during and after the Civil War &amp; Reconstruction?</dc:title>
  <dc:creator>Demarco Matthew</dc:creator>
  <cp:lastModifiedBy>Demarco Matthew</cp:lastModifiedBy>
  <cp:revision>22</cp:revision>
  <dcterms:created xsi:type="dcterms:W3CDTF">2017-02-08T14:39:28Z</dcterms:created>
  <dcterms:modified xsi:type="dcterms:W3CDTF">2017-02-08T14:49:03Z</dcterms:modified>
</cp:coreProperties>
</file>