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5" r:id="rId37"/>
    <p:sldId id="296"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9"/>
  </p:normalViewPr>
  <p:slideViewPr>
    <p:cSldViewPr snapToGrid="0" snapToObjects="1">
      <p:cViewPr varScale="1">
        <p:scale>
          <a:sx n="76" d="100"/>
          <a:sy n="76"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9BCDF-590A-D343-BB1D-42335DA10B20}" type="datetimeFigureOut">
              <a:rPr lang="en-US" smtClean="0"/>
              <a:t>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A9A37-A09F-F540-9F15-3FFE1D8E4D78}" type="slidenum">
              <a:rPr lang="en-US" smtClean="0"/>
              <a:t>‹#›</a:t>
            </a:fld>
            <a:endParaRPr lang="en-US"/>
          </a:p>
        </p:txBody>
      </p:sp>
    </p:spTree>
    <p:extLst>
      <p:ext uri="{BB962C8B-B14F-4D97-AF65-F5344CB8AC3E}">
        <p14:creationId xmlns:p14="http://schemas.microsoft.com/office/powerpoint/2010/main" val="19908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26366B9A-07C4-1945-B780-3FBC17E4302B}" type="slidenum">
              <a:rPr lang="en-US" altLang="x-none">
                <a:ea typeface="ＭＳ Ｐゴシック" charset="-128"/>
              </a:rPr>
              <a:pPr eaLnBrk="1" hangingPunct="1">
                <a:spcBef>
                  <a:spcPct val="0"/>
                </a:spcBef>
              </a:pPr>
              <a:t>4</a:t>
            </a:fld>
            <a:endParaRPr lang="en-US" altLang="x-none">
              <a:ea typeface="ＭＳ Ｐゴシック" charset="-128"/>
            </a:endParaRPr>
          </a:p>
        </p:txBody>
      </p:sp>
      <p:sp>
        <p:nvSpPr>
          <p:cNvPr id="22530" name="Rectangle 2"/>
          <p:cNvSpPr>
            <a:spLocks noGrp="1" noRot="1" noChangeAspect="1" noChangeArrowheads="1" noTextEdit="1"/>
          </p:cNvSpPr>
          <p:nvPr>
            <p:ph type="sldImg"/>
          </p:nvPr>
        </p:nvSpPr>
        <p:spPr>
          <a:xfrm>
            <a:off x="393700" y="692150"/>
            <a:ext cx="6070600" cy="3416300"/>
          </a:xfrm>
          <a:ln/>
        </p:spPr>
      </p:sp>
      <p:sp>
        <p:nvSpPr>
          <p:cNvPr id="35843" name="Rectangle 3"/>
          <p:cNvSpPr>
            <a:spLocks noGrp="1" noChangeArrowheads="1"/>
          </p:cNvSpPr>
          <p:nvPr>
            <p:ph type="body" idx="1"/>
          </p:nvPr>
        </p:nvSpPr>
        <p:spPr>
          <a:noFill/>
        </p:spPr>
        <p:txBody>
          <a:bodyPr/>
          <a:lstStyle/>
          <a:p>
            <a:pPr eaLnBrk="1" hangingPunct="1"/>
            <a:endParaRPr lang="x-none" altLang="x-none">
              <a:latin typeface="Times New Roman" charset="0"/>
            </a:endParaRPr>
          </a:p>
        </p:txBody>
      </p:sp>
    </p:spTree>
    <p:extLst>
      <p:ext uri="{BB962C8B-B14F-4D97-AF65-F5344CB8AC3E}">
        <p14:creationId xmlns:p14="http://schemas.microsoft.com/office/powerpoint/2010/main" val="57292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a:latin typeface="Times New Roman" charset="0"/>
            </a:endParaRPr>
          </a:p>
        </p:txBody>
      </p:sp>
      <p:sp>
        <p:nvSpPr>
          <p:cNvPr id="59395"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43448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xfrm>
            <a:off x="393700" y="692150"/>
            <a:ext cx="6070600" cy="3416300"/>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sz="1400">
              <a:latin typeface="Times New Roman" charset="0"/>
            </a:endParaRPr>
          </a:p>
        </p:txBody>
      </p:sp>
    </p:spTree>
    <p:extLst>
      <p:ext uri="{BB962C8B-B14F-4D97-AF65-F5344CB8AC3E}">
        <p14:creationId xmlns:p14="http://schemas.microsoft.com/office/powerpoint/2010/main" val="149184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xfrm>
            <a:off x="393700" y="692150"/>
            <a:ext cx="6070600"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x-none">
                <a:latin typeface="Times New Roman" charset="0"/>
              </a:rPr>
              <a:t>Filling station 36 cent gas is from 1925</a:t>
            </a:r>
          </a:p>
        </p:txBody>
      </p:sp>
    </p:spTree>
    <p:extLst>
      <p:ext uri="{BB962C8B-B14F-4D97-AF65-F5344CB8AC3E}">
        <p14:creationId xmlns:p14="http://schemas.microsoft.com/office/powerpoint/2010/main" val="181364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
        <p:nvSpPr>
          <p:cNvPr id="58371" name="Rectangle 3"/>
          <p:cNvSpPr>
            <a:spLocks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50266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
        <p:nvSpPr>
          <p:cNvPr id="60419" name="Rectangle 3"/>
          <p:cNvSpPr>
            <a:spLocks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68260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xfrm>
            <a:off x="393700" y="692150"/>
            <a:ext cx="6070600" cy="34163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x-none">
                <a:latin typeface="Times New Roman" charset="0"/>
              </a:rPr>
              <a:t>Josephine Baker-international singer/dancer</a:t>
            </a:r>
          </a:p>
        </p:txBody>
      </p:sp>
    </p:spTree>
    <p:extLst>
      <p:ext uri="{BB962C8B-B14F-4D97-AF65-F5344CB8AC3E}">
        <p14:creationId xmlns:p14="http://schemas.microsoft.com/office/powerpoint/2010/main" val="12951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
        <p:nvSpPr>
          <p:cNvPr id="62467" name="Rectangle 3"/>
          <p:cNvSpPr>
            <a:spLocks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22538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b="1">
                <a:solidFill>
                  <a:schemeClr val="tx1"/>
                </a:solidFill>
                <a:latin typeface="Rockwell Extra Bold" charset="0"/>
                <a:ea typeface="ＭＳ Ｐゴシック" charset="-128"/>
              </a:defRPr>
            </a:lvl1pPr>
            <a:lvl2pPr marL="742950" indent="-285750" eaLnBrk="0" hangingPunct="0">
              <a:defRPr sz="2400" b="1">
                <a:solidFill>
                  <a:schemeClr val="tx1"/>
                </a:solidFill>
                <a:latin typeface="Rockwell Extra Bold" charset="0"/>
                <a:ea typeface="ＭＳ Ｐゴシック" charset="-128"/>
              </a:defRPr>
            </a:lvl2pPr>
            <a:lvl3pPr marL="1143000" indent="-228600" eaLnBrk="0" hangingPunct="0">
              <a:defRPr sz="2400" b="1">
                <a:solidFill>
                  <a:schemeClr val="tx1"/>
                </a:solidFill>
                <a:latin typeface="Rockwell Extra Bold" charset="0"/>
                <a:ea typeface="ＭＳ Ｐゴシック" charset="-128"/>
              </a:defRPr>
            </a:lvl3pPr>
            <a:lvl4pPr marL="1600200" indent="-228600" eaLnBrk="0" hangingPunct="0">
              <a:defRPr sz="2400" b="1">
                <a:solidFill>
                  <a:schemeClr val="tx1"/>
                </a:solidFill>
                <a:latin typeface="Rockwell Extra Bold" charset="0"/>
                <a:ea typeface="ＭＳ Ｐゴシック" charset="-128"/>
              </a:defRPr>
            </a:lvl4pPr>
            <a:lvl5pPr marL="2057400" indent="-228600" eaLnBrk="0" hangingPunct="0">
              <a:defRPr sz="2400" b="1">
                <a:solidFill>
                  <a:schemeClr val="tx1"/>
                </a:solidFill>
                <a:latin typeface="Rockwell Extra Bold" charset="0"/>
                <a:ea typeface="ＭＳ Ｐゴシック" charset="-128"/>
              </a:defRPr>
            </a:lvl5pPr>
            <a:lvl6pPr marL="2514600" indent="-228600" eaLnBrk="0" fontAlgn="base" hangingPunct="0">
              <a:spcBef>
                <a:spcPct val="0"/>
              </a:spcBef>
              <a:spcAft>
                <a:spcPct val="0"/>
              </a:spcAft>
              <a:defRPr sz="2400" b="1">
                <a:solidFill>
                  <a:schemeClr val="tx1"/>
                </a:solidFill>
                <a:latin typeface="Rockwell Extra Bold" charset="0"/>
                <a:ea typeface="ＭＳ Ｐゴシック" charset="-128"/>
              </a:defRPr>
            </a:lvl6pPr>
            <a:lvl7pPr marL="2971800" indent="-228600" eaLnBrk="0" fontAlgn="base" hangingPunct="0">
              <a:spcBef>
                <a:spcPct val="0"/>
              </a:spcBef>
              <a:spcAft>
                <a:spcPct val="0"/>
              </a:spcAft>
              <a:defRPr sz="2400" b="1">
                <a:solidFill>
                  <a:schemeClr val="tx1"/>
                </a:solidFill>
                <a:latin typeface="Rockwell Extra Bold" charset="0"/>
                <a:ea typeface="ＭＳ Ｐゴシック" charset="-128"/>
              </a:defRPr>
            </a:lvl7pPr>
            <a:lvl8pPr marL="3429000" indent="-228600" eaLnBrk="0" fontAlgn="base" hangingPunct="0">
              <a:spcBef>
                <a:spcPct val="0"/>
              </a:spcBef>
              <a:spcAft>
                <a:spcPct val="0"/>
              </a:spcAft>
              <a:defRPr sz="2400" b="1">
                <a:solidFill>
                  <a:schemeClr val="tx1"/>
                </a:solidFill>
                <a:latin typeface="Rockwell Extra Bold" charset="0"/>
                <a:ea typeface="ＭＳ Ｐゴシック" charset="-128"/>
              </a:defRPr>
            </a:lvl8pPr>
            <a:lvl9pPr marL="3886200" indent="-228600" eaLnBrk="0" fontAlgn="base" hangingPunct="0">
              <a:spcBef>
                <a:spcPct val="0"/>
              </a:spcBef>
              <a:spcAft>
                <a:spcPct val="0"/>
              </a:spcAft>
              <a:defRPr sz="2400" b="1">
                <a:solidFill>
                  <a:schemeClr val="tx1"/>
                </a:solidFill>
                <a:latin typeface="Rockwell Extra Bold" charset="0"/>
                <a:ea typeface="ＭＳ Ｐゴシック" charset="-128"/>
              </a:defRPr>
            </a:lvl9pPr>
          </a:lstStyle>
          <a:p>
            <a:pPr eaLnBrk="1" hangingPunct="1"/>
            <a:fld id="{62D1E638-C1AF-7E4B-99A1-D3F9A1679250}" type="slidenum">
              <a:rPr lang="en-US" altLang="x-none" sz="1200" b="0">
                <a:latin typeface="Times New Roman" charset="0"/>
              </a:rPr>
              <a:pPr eaLnBrk="1" hangingPunct="1"/>
              <a:t>23</a:t>
            </a:fld>
            <a:endParaRPr lang="en-US" altLang="x-none" sz="1200" b="0">
              <a:latin typeface="Times New Roman" charset="0"/>
            </a:endParaRPr>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3151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a:defRPr/>
            </a:pPr>
            <a:endParaRPr lang="x-none" altLang="x-none" dirty="0">
              <a:latin typeface="Times New Roman" charset="0"/>
            </a:endParaRPr>
          </a:p>
        </p:txBody>
      </p:sp>
      <p:sp>
        <p:nvSpPr>
          <p:cNvPr id="58371"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88270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C79009-9877-A04A-AE36-EF6D5C26F563}" type="datetimeFigureOut">
              <a:rPr lang="en-US" smtClean="0"/>
              <a:t>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105387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79009-9877-A04A-AE36-EF6D5C26F563}" type="datetimeFigureOut">
              <a:rPr lang="en-US" smtClean="0"/>
              <a:t>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140716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79009-9877-A04A-AE36-EF6D5C26F563}" type="datetimeFigureOut">
              <a:rPr lang="en-US" smtClean="0"/>
              <a:t>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210376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79009-9877-A04A-AE36-EF6D5C26F563}" type="datetimeFigureOut">
              <a:rPr lang="en-US" smtClean="0"/>
              <a:t>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9138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79009-9877-A04A-AE36-EF6D5C26F563}" type="datetimeFigureOut">
              <a:rPr lang="en-US" smtClean="0"/>
              <a:t>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43461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C79009-9877-A04A-AE36-EF6D5C26F563}" type="datetimeFigureOut">
              <a:rPr lang="en-US" smtClean="0"/>
              <a:t>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103485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C79009-9877-A04A-AE36-EF6D5C26F563}" type="datetimeFigureOut">
              <a:rPr lang="en-US" smtClean="0"/>
              <a:t>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41176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C79009-9877-A04A-AE36-EF6D5C26F563}" type="datetimeFigureOut">
              <a:rPr lang="en-US" smtClean="0"/>
              <a:t>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127646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79009-9877-A04A-AE36-EF6D5C26F563}" type="datetimeFigureOut">
              <a:rPr lang="en-US" smtClean="0"/>
              <a:t>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15960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79009-9877-A04A-AE36-EF6D5C26F563}" type="datetimeFigureOut">
              <a:rPr lang="en-US" smtClean="0"/>
              <a:t>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26128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79009-9877-A04A-AE36-EF6D5C26F563}" type="datetimeFigureOut">
              <a:rPr lang="en-US" smtClean="0"/>
              <a:t>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CBF95-3EAE-C040-BDF9-787A78A9B74E}" type="slidenum">
              <a:rPr lang="en-US" smtClean="0"/>
              <a:t>‹#›</a:t>
            </a:fld>
            <a:endParaRPr lang="en-US"/>
          </a:p>
        </p:txBody>
      </p:sp>
    </p:spTree>
    <p:extLst>
      <p:ext uri="{BB962C8B-B14F-4D97-AF65-F5344CB8AC3E}">
        <p14:creationId xmlns:p14="http://schemas.microsoft.com/office/powerpoint/2010/main" val="1972773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79009-9877-A04A-AE36-EF6D5C26F563}" type="datetimeFigureOut">
              <a:rPr lang="en-US" smtClean="0"/>
              <a:t>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CBF95-3EAE-C040-BDF9-787A78A9B74E}" type="slidenum">
              <a:rPr lang="en-US" smtClean="0"/>
              <a:t>‹#›</a:t>
            </a:fld>
            <a:endParaRPr lang="en-US"/>
          </a:p>
        </p:txBody>
      </p:sp>
    </p:spTree>
    <p:extLst>
      <p:ext uri="{BB962C8B-B14F-4D97-AF65-F5344CB8AC3E}">
        <p14:creationId xmlns:p14="http://schemas.microsoft.com/office/powerpoint/2010/main" val="104371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hyperlink" Target="https://www.youtube.com/watch?v=mpjEyBKSfJQ" TargetMode="External"/><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hyperlink" Target="https://www.youtube.com/watch?v=7NQyzcDnMd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CWzrABouyeE" TargetMode="Externa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hyperlink" Target="https://www.youtube.com/watch?v=Ejd-BMhOOhg" TargetMode="External"/><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image" Target="../media/image46.jpeg"/><Relationship Id="rId13" Type="http://schemas.openxmlformats.org/officeDocument/2006/relationships/hyperlink" Target="http://accuweather.ap.org/cgi-bin/apdownload.pl?4888150+Intl_Photos+accuweather.ap.org:80+++" TargetMode="External"/><Relationship Id="rId14"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5.bin"/><Relationship Id="rId7" Type="http://schemas.openxmlformats.org/officeDocument/2006/relationships/hyperlink" Target="NULL" TargetMode="External"/><Relationship Id="rId8" Type="http://schemas.openxmlformats.org/officeDocument/2006/relationships/image" Target="../media/image43.png"/><Relationship Id="rId9" Type="http://schemas.openxmlformats.org/officeDocument/2006/relationships/hyperlink" Target="http://www.angelfire.com/wi/fishbert/images/cobb.jpg" TargetMode="External"/><Relationship Id="rId10"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tiff"/><Relationship Id="rId3" Type="http://schemas.openxmlformats.org/officeDocument/2006/relationships/image" Target="../media/image53.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hyperlink" Target="http://exhibitions.library.temple.edu/prohibition/viewpage.jsp?img=33" TargetMode="External"/><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jpeg"/><Relationship Id="rId5"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hyperlink" Target="https://www.youtube.com/watch?v=NyB7XyR0QFI&amp;t=21s" TargetMode="External"/><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tiff"/><Relationship Id="rId3" Type="http://schemas.openxmlformats.org/officeDocument/2006/relationships/image" Target="../media/image70.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hyperlink" Target="http://accuweather.ap.org/cgi-bin/apdownload.pl?3975553+Intl_Photos+accuweather.ap.org:80+++" TargetMode="External"/><Relationship Id="rId12"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audio" Target="../media/audio1.bin"/><Relationship Id="rId4" Type="http://schemas.openxmlformats.org/officeDocument/2006/relationships/hyperlink" Target="http://www.uh.edu/engines/model-t.gif" TargetMode="External"/><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hyperlink" Target="http://accuweather.ap.org/cgi-bin/apdownload.pl?2360583+Intl_Photos+accuweather.ap.org:80+++" TargetMode="External"/><Relationship Id="rId10"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32731" y="228601"/>
            <a:ext cx="9144000" cy="1138773"/>
          </a:xfrm>
          <a:prstGeom prst="rect">
            <a:avLst/>
          </a:prstGeom>
          <a:noFill/>
        </p:spPr>
        <p:txBody>
          <a:bodyPr>
            <a:spAutoFit/>
          </a:bodyPr>
          <a:lstStyle/>
          <a:p>
            <a:pPr algn="ctr">
              <a:defRPr/>
            </a:pPr>
            <a:r>
              <a:rPr lang="en-US" sz="34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AIM</a:t>
            </a: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 Why were the 1920s considered such a </a:t>
            </a: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monumental and prosperous </a:t>
            </a: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decade?</a:t>
            </a:r>
          </a:p>
        </p:txBody>
      </p:sp>
    </p:spTree>
    <p:extLst>
      <p:ext uri="{BB962C8B-B14F-4D97-AF65-F5344CB8AC3E}">
        <p14:creationId xmlns:p14="http://schemas.microsoft.com/office/powerpoint/2010/main" val="243566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21507" name="Picture 5" descr="sm520"/>
          <p:cNvPicPr>
            <a:picLocks noChangeAspect="1" noChangeArrowheads="1"/>
          </p:cNvPicPr>
          <p:nvPr/>
        </p:nvPicPr>
        <p:blipFill>
          <a:blip r:embed="rId2">
            <a:extLst>
              <a:ext uri="{28A0092B-C50C-407E-A947-70E740481C1C}">
                <a14:useLocalDpi xmlns:a14="http://schemas.microsoft.com/office/drawing/2010/main" val="0"/>
              </a:ext>
            </a:extLst>
          </a:blip>
          <a:srcRect b="3621"/>
          <a:stretch>
            <a:fillRect/>
          </a:stretch>
        </p:blipFill>
        <p:spPr bwMode="auto">
          <a:xfrm>
            <a:off x="152400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8" descr="a310"/>
          <p:cNvPicPr>
            <a:picLocks noChangeAspect="1" noChangeArrowheads="1"/>
          </p:cNvPicPr>
          <p:nvPr/>
        </p:nvPicPr>
        <p:blipFill>
          <a:blip r:embed="rId3">
            <a:extLst>
              <a:ext uri="{28A0092B-C50C-407E-A947-70E740481C1C}">
                <a14:useLocalDpi xmlns:a14="http://schemas.microsoft.com/office/drawing/2010/main" val="0"/>
              </a:ext>
            </a:extLst>
          </a:blip>
          <a:srcRect r="4762"/>
          <a:stretch>
            <a:fillRect/>
          </a:stretch>
        </p:blipFill>
        <p:spPr bwMode="auto">
          <a:xfrm>
            <a:off x="1524000" y="1173164"/>
            <a:ext cx="91440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1"/>
          <p:cNvSpPr>
            <a:spLocks noGrp="1" noChangeArrowheads="1"/>
          </p:cNvSpPr>
          <p:nvPr>
            <p:ph type="title"/>
          </p:nvPr>
        </p:nvSpPr>
        <p:spPr>
          <a:xfrm>
            <a:off x="1524000" y="0"/>
            <a:ext cx="9144000" cy="1447800"/>
          </a:xfrm>
          <a:solidFill>
            <a:srgbClr val="FFCCFF"/>
          </a:solidFill>
          <a:ln w="38100">
            <a:solidFill>
              <a:schemeClr val="tx1"/>
            </a:solidFill>
            <a:miter lim="800000"/>
            <a:headEnd/>
            <a:tailEnd/>
          </a:ln>
        </p:spPr>
        <p:txBody>
          <a:bodyPr/>
          <a:lstStyle/>
          <a:p>
            <a:pPr>
              <a:lnSpc>
                <a:spcPct val="80000"/>
              </a:lnSpc>
              <a:spcBef>
                <a:spcPct val="10000"/>
              </a:spcBef>
            </a:pPr>
            <a:r>
              <a:rPr lang="en-US" altLang="x-none" sz="3500"/>
              <a:t>…and new suburban shopping centers:       Kansas City’s Country Club Plaza was the 1st U.S. shopping mall (built in 1924)</a:t>
            </a:r>
          </a:p>
        </p:txBody>
      </p:sp>
    </p:spTree>
    <p:extLst>
      <p:ext uri="{BB962C8B-B14F-4D97-AF65-F5344CB8AC3E}">
        <p14:creationId xmlns:p14="http://schemas.microsoft.com/office/powerpoint/2010/main" val="601941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87048"/>
                                        </p:tgtEl>
                                        <p:attrNameLst>
                                          <p:attrName>ppt_w</p:attrName>
                                        </p:attrNameLst>
                                      </p:cBhvr>
                                      <p:tavLst>
                                        <p:tav tm="0">
                                          <p:val>
                                            <p:strVal val="ppt_w"/>
                                          </p:val>
                                        </p:tav>
                                        <p:tav tm="100000">
                                          <p:val>
                                            <p:fltVal val="0"/>
                                          </p:val>
                                        </p:tav>
                                      </p:tavLst>
                                    </p:anim>
                                    <p:anim calcmode="lin" valueType="num">
                                      <p:cBhvr>
                                        <p:cTn id="7" dur="500"/>
                                        <p:tgtEl>
                                          <p:spTgt spid="87048"/>
                                        </p:tgtEl>
                                        <p:attrNameLst>
                                          <p:attrName>ppt_h</p:attrName>
                                        </p:attrNameLst>
                                      </p:cBhvr>
                                      <p:tavLst>
                                        <p:tav tm="0">
                                          <p:val>
                                            <p:strVal val="ppt_h"/>
                                          </p:val>
                                        </p:tav>
                                        <p:tav tm="100000">
                                          <p:val>
                                            <p:fltVal val="0"/>
                                          </p:val>
                                        </p:tav>
                                      </p:tavLst>
                                    </p:anim>
                                    <p:animEffect transition="out" filter="fade">
                                      <p:cBhvr>
                                        <p:cTn id="8" dur="500"/>
                                        <p:tgtEl>
                                          <p:spTgt spid="87048"/>
                                        </p:tgtEl>
                                      </p:cBhvr>
                                    </p:animEffect>
                                    <p:set>
                                      <p:cBhvr>
                                        <p:cTn id="9" dur="1" fill="hold">
                                          <p:stCondLst>
                                            <p:cond delay="499"/>
                                          </p:stCondLst>
                                        </p:cTn>
                                        <p:tgtEl>
                                          <p:spTgt spid="870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1524000" y="0"/>
            <a:ext cx="9144000" cy="6858000"/>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24581" name="Text Box 5"/>
          <p:cNvSpPr txBox="1">
            <a:spLocks noChangeArrowheads="1"/>
          </p:cNvSpPr>
          <p:nvPr/>
        </p:nvSpPr>
        <p:spPr bwMode="auto">
          <a:xfrm>
            <a:off x="1524000" y="6288089"/>
            <a:ext cx="9144000" cy="535531"/>
          </a:xfrm>
          <a:prstGeom prst="rect">
            <a:avLst/>
          </a:prstGeom>
          <a:solidFill>
            <a:srgbClr val="FF99CC"/>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50000"/>
              </a:spcBef>
            </a:pPr>
            <a:r>
              <a:rPr lang="en-US" altLang="x-none" sz="3600"/>
              <a:t>NBC was the 1</a:t>
            </a:r>
            <a:r>
              <a:rPr lang="en-US" altLang="x-none" sz="3600" baseline="30000"/>
              <a:t>st</a:t>
            </a:r>
            <a:r>
              <a:rPr lang="en-US" altLang="x-none" sz="3600"/>
              <a:t> successful radio network</a:t>
            </a:r>
          </a:p>
        </p:txBody>
      </p:sp>
      <p:sp>
        <p:nvSpPr>
          <p:cNvPr id="24582" name="Text Box 6"/>
          <p:cNvSpPr txBox="1">
            <a:spLocks noChangeArrowheads="1"/>
          </p:cNvSpPr>
          <p:nvPr/>
        </p:nvSpPr>
        <p:spPr bwMode="auto">
          <a:xfrm>
            <a:off x="1524000" y="1"/>
            <a:ext cx="9144000" cy="1173163"/>
          </a:xfrm>
          <a:prstGeom prst="rect">
            <a:avLst/>
          </a:prstGeom>
          <a:solidFill>
            <a:srgbClr val="CCECFF"/>
          </a:solidFill>
          <a:ln w="38100">
            <a:solidFill>
              <a:schemeClr val="tx1"/>
            </a:solidFill>
            <a:miter lim="800000"/>
            <a:headEnd/>
            <a:tailEnd/>
          </a:ln>
        </p:spPr>
        <p:txBody>
          <a:bodyPr>
            <a:spAutoFit/>
          </a:bodyPr>
          <a:lstStyle>
            <a:lvl1pPr>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90000"/>
              </a:lnSpc>
              <a:spcBef>
                <a:spcPct val="10000"/>
              </a:spcBef>
            </a:pPr>
            <a:r>
              <a:rPr kumimoji="1" lang="en-US" altLang="x-none" sz="3600"/>
              <a:t>1920s consumerism led to luxury living: </a:t>
            </a:r>
          </a:p>
          <a:p>
            <a:pPr lvl="1" algn="ctr">
              <a:lnSpc>
                <a:spcPct val="90000"/>
              </a:lnSpc>
              <a:spcBef>
                <a:spcPct val="10000"/>
              </a:spcBef>
            </a:pPr>
            <a:r>
              <a:rPr kumimoji="1" lang="en-US" altLang="x-none" sz="3600"/>
              <a:t>Radios &amp; movies boomed</a:t>
            </a:r>
          </a:p>
        </p:txBody>
      </p:sp>
      <p:pic>
        <p:nvPicPr>
          <p:cNvPr id="24583" name="Picture 7" descr="radiolisten"/>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4646"/>
          <a:stretch>
            <a:fillRect/>
          </a:stretch>
        </p:blipFill>
        <p:spPr bwMode="auto">
          <a:xfrm>
            <a:off x="3348038" y="1371600"/>
            <a:ext cx="5795962" cy="4730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8968" name="Picture 8" descr="moviecrowd"/>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2575"/>
            <a:ext cx="9144000" cy="6292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8969" name="Text Box 9"/>
          <p:cNvSpPr txBox="1">
            <a:spLocks noChangeArrowheads="1"/>
          </p:cNvSpPr>
          <p:nvPr/>
        </p:nvSpPr>
        <p:spPr bwMode="auto">
          <a:xfrm>
            <a:off x="2514600" y="5886450"/>
            <a:ext cx="7848600" cy="1009650"/>
          </a:xfrm>
          <a:prstGeom prst="rect">
            <a:avLst/>
          </a:prstGeom>
          <a:solidFill>
            <a:srgbClr val="FFCCFF"/>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50000"/>
              </a:spcBef>
            </a:pPr>
            <a:r>
              <a:rPr lang="en-US" altLang="x-none" sz="3600"/>
              <a:t>100 million Americans went to the movies in 1929 per week </a:t>
            </a:r>
          </a:p>
        </p:txBody>
      </p:sp>
      <p:pic>
        <p:nvPicPr>
          <p:cNvPr id="168970" name="Picture 10" descr="chap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441642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8971" name="Picture 11" descr="jazz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0"/>
            <a:ext cx="47244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8972" name="Text Box 12"/>
          <p:cNvSpPr txBox="1">
            <a:spLocks noChangeArrowheads="1"/>
          </p:cNvSpPr>
          <p:nvPr/>
        </p:nvSpPr>
        <p:spPr bwMode="auto">
          <a:xfrm>
            <a:off x="6629400" y="6096001"/>
            <a:ext cx="3810000" cy="646331"/>
          </a:xfrm>
          <a:prstGeom prst="rect">
            <a:avLst/>
          </a:prstGeom>
          <a:solidFill>
            <a:srgbClr val="FFFF99"/>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spcBef>
                <a:spcPct val="50000"/>
              </a:spcBef>
            </a:pPr>
            <a:r>
              <a:rPr lang="en-US" altLang="x-none" sz="3600" dirty="0"/>
              <a:t>The first “</a:t>
            </a:r>
            <a:r>
              <a:rPr lang="en-US" altLang="x-none" sz="3600" b="1" dirty="0"/>
              <a:t>talkie</a:t>
            </a:r>
            <a:r>
              <a:rPr lang="en-US" altLang="x-none" sz="3600" dirty="0"/>
              <a:t>”</a:t>
            </a:r>
          </a:p>
        </p:txBody>
      </p:sp>
      <p:sp>
        <p:nvSpPr>
          <p:cNvPr id="2" name="Rectangle 1"/>
          <p:cNvSpPr/>
          <p:nvPr/>
        </p:nvSpPr>
        <p:spPr>
          <a:xfrm>
            <a:off x="2278638" y="3761601"/>
            <a:ext cx="2635145" cy="553998"/>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6"/>
              </a:rPr>
              <a:t>The Lion’s Cage</a:t>
            </a:r>
            <a:endParaRPr lang="en-US" sz="3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732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8968"/>
                                        </p:tgtEl>
                                        <p:attrNameLst>
                                          <p:attrName>style.visibility</p:attrName>
                                        </p:attrNameLst>
                                      </p:cBhvr>
                                      <p:to>
                                        <p:strVal val="visible"/>
                                      </p:to>
                                    </p:set>
                                    <p:anim calcmode="lin" valueType="num">
                                      <p:cBhvr>
                                        <p:cTn id="7" dur="500" fill="hold"/>
                                        <p:tgtEl>
                                          <p:spTgt spid="168968"/>
                                        </p:tgtEl>
                                        <p:attrNameLst>
                                          <p:attrName>ppt_w</p:attrName>
                                        </p:attrNameLst>
                                      </p:cBhvr>
                                      <p:tavLst>
                                        <p:tav tm="0">
                                          <p:val>
                                            <p:fltVal val="0"/>
                                          </p:val>
                                        </p:tav>
                                        <p:tav tm="100000">
                                          <p:val>
                                            <p:strVal val="#ppt_w"/>
                                          </p:val>
                                        </p:tav>
                                      </p:tavLst>
                                    </p:anim>
                                    <p:anim calcmode="lin" valueType="num">
                                      <p:cBhvr>
                                        <p:cTn id="8" dur="500" fill="hold"/>
                                        <p:tgtEl>
                                          <p:spTgt spid="168968"/>
                                        </p:tgtEl>
                                        <p:attrNameLst>
                                          <p:attrName>ppt_h</p:attrName>
                                        </p:attrNameLst>
                                      </p:cBhvr>
                                      <p:tavLst>
                                        <p:tav tm="0">
                                          <p:val>
                                            <p:fltVal val="0"/>
                                          </p:val>
                                        </p:tav>
                                        <p:tav tm="100000">
                                          <p:val>
                                            <p:strVal val="#ppt_h"/>
                                          </p:val>
                                        </p:tav>
                                      </p:tavLst>
                                    </p:anim>
                                    <p:animEffect transition="in" filter="fade">
                                      <p:cBhvr>
                                        <p:cTn id="9" dur="500"/>
                                        <p:tgtEl>
                                          <p:spTgt spid="16896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8969"/>
                                        </p:tgtEl>
                                        <p:attrNameLst>
                                          <p:attrName>style.visibility</p:attrName>
                                        </p:attrNameLst>
                                      </p:cBhvr>
                                      <p:to>
                                        <p:strVal val="visible"/>
                                      </p:to>
                                    </p:set>
                                    <p:anim calcmode="lin" valueType="num">
                                      <p:cBhvr>
                                        <p:cTn id="12" dur="500" fill="hold"/>
                                        <p:tgtEl>
                                          <p:spTgt spid="168969"/>
                                        </p:tgtEl>
                                        <p:attrNameLst>
                                          <p:attrName>ppt_w</p:attrName>
                                        </p:attrNameLst>
                                      </p:cBhvr>
                                      <p:tavLst>
                                        <p:tav tm="0">
                                          <p:val>
                                            <p:fltVal val="0"/>
                                          </p:val>
                                        </p:tav>
                                        <p:tav tm="100000">
                                          <p:val>
                                            <p:strVal val="#ppt_w"/>
                                          </p:val>
                                        </p:tav>
                                      </p:tavLst>
                                    </p:anim>
                                    <p:anim calcmode="lin" valueType="num">
                                      <p:cBhvr>
                                        <p:cTn id="13" dur="500" fill="hold"/>
                                        <p:tgtEl>
                                          <p:spTgt spid="168969"/>
                                        </p:tgtEl>
                                        <p:attrNameLst>
                                          <p:attrName>ppt_h</p:attrName>
                                        </p:attrNameLst>
                                      </p:cBhvr>
                                      <p:tavLst>
                                        <p:tav tm="0">
                                          <p:val>
                                            <p:fltVal val="0"/>
                                          </p:val>
                                        </p:tav>
                                        <p:tav tm="100000">
                                          <p:val>
                                            <p:strVal val="#ppt_h"/>
                                          </p:val>
                                        </p:tav>
                                      </p:tavLst>
                                    </p:anim>
                                    <p:animEffect transition="in" filter="fade">
                                      <p:cBhvr>
                                        <p:cTn id="14" dur="500"/>
                                        <p:tgtEl>
                                          <p:spTgt spid="1689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68970"/>
                                        </p:tgtEl>
                                        <p:attrNameLst>
                                          <p:attrName>style.visibility</p:attrName>
                                        </p:attrNameLst>
                                      </p:cBhvr>
                                      <p:to>
                                        <p:strVal val="visible"/>
                                      </p:to>
                                    </p:set>
                                    <p:anim calcmode="lin" valueType="num">
                                      <p:cBhvr>
                                        <p:cTn id="19" dur="500" fill="hold"/>
                                        <p:tgtEl>
                                          <p:spTgt spid="168970"/>
                                        </p:tgtEl>
                                        <p:attrNameLst>
                                          <p:attrName>ppt_w</p:attrName>
                                        </p:attrNameLst>
                                      </p:cBhvr>
                                      <p:tavLst>
                                        <p:tav tm="0">
                                          <p:val>
                                            <p:fltVal val="0"/>
                                          </p:val>
                                        </p:tav>
                                        <p:tav tm="100000">
                                          <p:val>
                                            <p:strVal val="#ppt_w"/>
                                          </p:val>
                                        </p:tav>
                                      </p:tavLst>
                                    </p:anim>
                                    <p:anim calcmode="lin" valueType="num">
                                      <p:cBhvr>
                                        <p:cTn id="20" dur="500" fill="hold"/>
                                        <p:tgtEl>
                                          <p:spTgt spid="168970"/>
                                        </p:tgtEl>
                                        <p:attrNameLst>
                                          <p:attrName>ppt_h</p:attrName>
                                        </p:attrNameLst>
                                      </p:cBhvr>
                                      <p:tavLst>
                                        <p:tav tm="0">
                                          <p:val>
                                            <p:fltVal val="0"/>
                                          </p:val>
                                        </p:tav>
                                        <p:tav tm="100000">
                                          <p:val>
                                            <p:strVal val="#ppt_h"/>
                                          </p:val>
                                        </p:tav>
                                      </p:tavLst>
                                    </p:anim>
                                    <p:animEffect transition="in" filter="fade">
                                      <p:cBhvr>
                                        <p:cTn id="21" dur="500"/>
                                        <p:tgtEl>
                                          <p:spTgt spid="168970"/>
                                        </p:tgtEl>
                                      </p:cBhvr>
                                    </p:animEffect>
                                  </p:childTnLst>
                                </p:cTn>
                              </p:par>
                            </p:childTnLst>
                          </p:cTn>
                        </p:par>
                      </p:childTnLst>
                    </p:cTn>
                  </p:par>
                  <p:par>
                    <p:cTn id="22" fill="hold">
                      <p:stCondLst>
                        <p:cond delay="indefinite"/>
                      </p:stCondLst>
                      <p:childTnLst>
                        <p:par>
                          <p:cTn id="23" fill="hold" nodeType="after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0" fill="hold" nodeType="afterEffect">
                                  <p:stCondLst>
                                    <p:cond delay="0"/>
                                  </p:stCondLst>
                                  <p:childTnLst>
                                    <p:set>
                                      <p:cBhvr>
                                        <p:cTn id="30" dur="1" fill="hold">
                                          <p:stCondLst>
                                            <p:cond delay="0"/>
                                          </p:stCondLst>
                                        </p:cTn>
                                        <p:tgtEl>
                                          <p:spTgt spid="168971"/>
                                        </p:tgtEl>
                                        <p:attrNameLst>
                                          <p:attrName>style.visibility</p:attrName>
                                        </p:attrNameLst>
                                      </p:cBhvr>
                                      <p:to>
                                        <p:strVal val="visible"/>
                                      </p:to>
                                    </p:set>
                                    <p:anim calcmode="lin" valueType="num">
                                      <p:cBhvr>
                                        <p:cTn id="31" dur="500" fill="hold"/>
                                        <p:tgtEl>
                                          <p:spTgt spid="168971"/>
                                        </p:tgtEl>
                                        <p:attrNameLst>
                                          <p:attrName>ppt_w</p:attrName>
                                        </p:attrNameLst>
                                      </p:cBhvr>
                                      <p:tavLst>
                                        <p:tav tm="0">
                                          <p:val>
                                            <p:fltVal val="0"/>
                                          </p:val>
                                        </p:tav>
                                        <p:tav tm="100000">
                                          <p:val>
                                            <p:strVal val="#ppt_w"/>
                                          </p:val>
                                        </p:tav>
                                      </p:tavLst>
                                    </p:anim>
                                    <p:anim calcmode="lin" valueType="num">
                                      <p:cBhvr>
                                        <p:cTn id="32" dur="500" fill="hold"/>
                                        <p:tgtEl>
                                          <p:spTgt spid="168971"/>
                                        </p:tgtEl>
                                        <p:attrNameLst>
                                          <p:attrName>ppt_h</p:attrName>
                                        </p:attrNameLst>
                                      </p:cBhvr>
                                      <p:tavLst>
                                        <p:tav tm="0">
                                          <p:val>
                                            <p:fltVal val="0"/>
                                          </p:val>
                                        </p:tav>
                                        <p:tav tm="100000">
                                          <p:val>
                                            <p:strVal val="#ppt_h"/>
                                          </p:val>
                                        </p:tav>
                                      </p:tavLst>
                                    </p:anim>
                                    <p:animEffect transition="in" filter="fade">
                                      <p:cBhvr>
                                        <p:cTn id="33" dur="500"/>
                                        <p:tgtEl>
                                          <p:spTgt spid="16897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68972"/>
                                        </p:tgtEl>
                                        <p:attrNameLst>
                                          <p:attrName>style.visibility</p:attrName>
                                        </p:attrNameLst>
                                      </p:cBhvr>
                                      <p:to>
                                        <p:strVal val="visible"/>
                                      </p:to>
                                    </p:set>
                                    <p:anim calcmode="lin" valueType="num">
                                      <p:cBhvr>
                                        <p:cTn id="36" dur="500" fill="hold"/>
                                        <p:tgtEl>
                                          <p:spTgt spid="168972"/>
                                        </p:tgtEl>
                                        <p:attrNameLst>
                                          <p:attrName>ppt_w</p:attrName>
                                        </p:attrNameLst>
                                      </p:cBhvr>
                                      <p:tavLst>
                                        <p:tav tm="0">
                                          <p:val>
                                            <p:fltVal val="0"/>
                                          </p:val>
                                        </p:tav>
                                        <p:tav tm="100000">
                                          <p:val>
                                            <p:strVal val="#ppt_w"/>
                                          </p:val>
                                        </p:tav>
                                      </p:tavLst>
                                    </p:anim>
                                    <p:anim calcmode="lin" valueType="num">
                                      <p:cBhvr>
                                        <p:cTn id="37" dur="500" fill="hold"/>
                                        <p:tgtEl>
                                          <p:spTgt spid="168972"/>
                                        </p:tgtEl>
                                        <p:attrNameLst>
                                          <p:attrName>ppt_h</p:attrName>
                                        </p:attrNameLst>
                                      </p:cBhvr>
                                      <p:tavLst>
                                        <p:tav tm="0">
                                          <p:val>
                                            <p:fltVal val="0"/>
                                          </p:val>
                                        </p:tav>
                                        <p:tav tm="100000">
                                          <p:val>
                                            <p:strVal val="#ppt_h"/>
                                          </p:val>
                                        </p:tav>
                                      </p:tavLst>
                                    </p:anim>
                                    <p:animEffect transition="in" filter="fade">
                                      <p:cBhvr>
                                        <p:cTn id="38" dur="500"/>
                                        <p:tgtEl>
                                          <p:spTgt spid="168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9" grpId="0" animBg="1"/>
      <p:bldP spid="168972"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2" name="Picture 7" descr="walt-disney_mickey-m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021"/>
            <a:ext cx="52578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1371600" y="2894112"/>
            <a:ext cx="335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Times New Roman"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r>
              <a:rPr lang="en-US" altLang="x-none" sz="1400" b="1" dirty="0">
                <a:latin typeface="Copperplate Gothic Bold" charset="0"/>
              </a:rPr>
              <a:t>Walt Disney &amp; Mickey Mouse</a:t>
            </a:r>
          </a:p>
        </p:txBody>
      </p:sp>
      <p:sp>
        <p:nvSpPr>
          <p:cNvPr id="5" name="Rectangle 3"/>
          <p:cNvSpPr txBox="1">
            <a:spLocks noChangeArrowheads="1"/>
          </p:cNvSpPr>
          <p:nvPr/>
        </p:nvSpPr>
        <p:spPr bwMode="auto">
          <a:xfrm>
            <a:off x="1515980" y="4167229"/>
            <a:ext cx="526582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lnSpc>
                <a:spcPct val="80000"/>
              </a:lnSpc>
              <a:defRPr/>
            </a:pPr>
            <a:r>
              <a:rPr lang="en-US" sz="2200" b="1" kern="0" dirty="0">
                <a:effectLst>
                  <a:outerShdw blurRad="38100" dist="38100" dir="2700000" algn="tl">
                    <a:srgbClr val="FFFFFF"/>
                  </a:outerShdw>
                </a:effectLst>
                <a:latin typeface="Arial" charset="0"/>
              </a:rPr>
              <a:t>Other key films:</a:t>
            </a:r>
          </a:p>
          <a:p>
            <a:pPr>
              <a:lnSpc>
                <a:spcPct val="80000"/>
              </a:lnSpc>
              <a:defRPr/>
            </a:pPr>
            <a:r>
              <a:rPr lang="en-US" sz="2200" b="1" i="1" kern="0" dirty="0">
                <a:effectLst>
                  <a:outerShdw blurRad="38100" dist="38100" dir="2700000" algn="tl">
                    <a:srgbClr val="FFFFFF"/>
                  </a:outerShdw>
                </a:effectLst>
                <a:latin typeface="Arial" charset="0"/>
              </a:rPr>
              <a:t>The Four Horsemen Of The Apocalypse</a:t>
            </a:r>
            <a:r>
              <a:rPr lang="en-US" sz="2200" b="1" kern="0" dirty="0">
                <a:effectLst>
                  <a:outerShdw blurRad="38100" dist="38100" dir="2700000" algn="tl">
                    <a:srgbClr val="FFFFFF"/>
                  </a:outerShdw>
                </a:effectLst>
                <a:latin typeface="Arial" charset="0"/>
              </a:rPr>
              <a:t> (1920), </a:t>
            </a:r>
            <a:r>
              <a:rPr lang="en-US" sz="2200" b="1" i="1" kern="0" dirty="0">
                <a:effectLst>
                  <a:outerShdw blurRad="38100" dist="38100" dir="2700000" algn="tl">
                    <a:srgbClr val="FFFFFF"/>
                  </a:outerShdw>
                </a:effectLst>
                <a:latin typeface="Arial" charset="0"/>
              </a:rPr>
              <a:t>Robin Hood </a:t>
            </a:r>
            <a:r>
              <a:rPr lang="en-US" sz="2200" b="1" kern="0" dirty="0">
                <a:effectLst>
                  <a:outerShdw blurRad="38100" dist="38100" dir="2700000" algn="tl">
                    <a:srgbClr val="FFFFFF"/>
                  </a:outerShdw>
                </a:effectLst>
                <a:latin typeface="Arial" charset="0"/>
              </a:rPr>
              <a:t>(1922), </a:t>
            </a:r>
            <a:r>
              <a:rPr lang="en-US" sz="2200" b="1" i="1" kern="0" dirty="0">
                <a:effectLst>
                  <a:outerShdw blurRad="38100" dist="38100" dir="2700000" algn="tl">
                    <a:srgbClr val="FFFFFF"/>
                  </a:outerShdw>
                </a:effectLst>
                <a:latin typeface="Arial" charset="0"/>
              </a:rPr>
              <a:t>The Thief Of Baghdad</a:t>
            </a:r>
            <a:r>
              <a:rPr lang="en-US" sz="2200" b="1" kern="0" dirty="0">
                <a:effectLst>
                  <a:outerShdw blurRad="38100" dist="38100" dir="2700000" algn="tl">
                    <a:srgbClr val="FFFFFF"/>
                  </a:outerShdw>
                </a:effectLst>
                <a:latin typeface="Arial" charset="0"/>
              </a:rPr>
              <a:t> (1924), </a:t>
            </a:r>
            <a:r>
              <a:rPr lang="en-US" sz="2200" b="1" i="1" kern="0" dirty="0">
                <a:effectLst>
                  <a:outerShdw blurRad="38100" dist="38100" dir="2700000" algn="tl">
                    <a:srgbClr val="FFFFFF"/>
                  </a:outerShdw>
                </a:effectLst>
                <a:latin typeface="Arial" charset="0"/>
              </a:rPr>
              <a:t>The Hunchback Of Notre Dame </a:t>
            </a:r>
            <a:r>
              <a:rPr lang="en-US" sz="2200" b="1" kern="0" dirty="0">
                <a:effectLst>
                  <a:outerShdw blurRad="38100" dist="38100" dir="2700000" algn="tl">
                    <a:srgbClr val="FFFFFF"/>
                  </a:outerShdw>
                </a:effectLst>
                <a:latin typeface="Arial" charset="0"/>
              </a:rPr>
              <a:t>(1923), </a:t>
            </a:r>
            <a:r>
              <a:rPr lang="en-US" sz="2200" b="1" i="1" kern="0" dirty="0">
                <a:effectLst>
                  <a:outerShdw blurRad="38100" dist="38100" dir="2700000" algn="tl">
                    <a:srgbClr val="FFFFFF"/>
                  </a:outerShdw>
                </a:effectLst>
                <a:latin typeface="Arial" charset="0"/>
              </a:rPr>
              <a:t>The Phantom Of The Opera</a:t>
            </a:r>
            <a:r>
              <a:rPr lang="en-US" sz="2200" b="1" kern="0" dirty="0">
                <a:effectLst>
                  <a:outerShdw blurRad="38100" dist="38100" dir="2700000" algn="tl">
                    <a:srgbClr val="FFFFFF"/>
                  </a:outerShdw>
                </a:effectLst>
                <a:latin typeface="Arial" charset="0"/>
              </a:rPr>
              <a:t> (1925), </a:t>
            </a:r>
            <a:r>
              <a:rPr lang="en-US" sz="2200" b="1" i="1" kern="0" dirty="0">
                <a:effectLst>
                  <a:outerShdw blurRad="38100" dist="38100" dir="2700000" algn="tl">
                    <a:srgbClr val="FFFFFF"/>
                  </a:outerShdw>
                </a:effectLst>
                <a:latin typeface="Arial" charset="0"/>
              </a:rPr>
              <a:t>Ben-</a:t>
            </a:r>
            <a:r>
              <a:rPr lang="en-US" sz="2200" b="1" i="1" kern="0" dirty="0" err="1">
                <a:effectLst>
                  <a:outerShdw blurRad="38100" dist="38100" dir="2700000" algn="tl">
                    <a:srgbClr val="FFFFFF"/>
                  </a:outerShdw>
                </a:effectLst>
                <a:latin typeface="Arial" charset="0"/>
              </a:rPr>
              <a:t>Hur</a:t>
            </a:r>
            <a:r>
              <a:rPr lang="en-US" sz="2200" b="1" i="1" kern="0" dirty="0">
                <a:effectLst>
                  <a:outerShdw blurRad="38100" dist="38100" dir="2700000" algn="tl">
                    <a:srgbClr val="FFFFFF"/>
                  </a:outerShdw>
                </a:effectLst>
                <a:latin typeface="Arial" charset="0"/>
              </a:rPr>
              <a:t> </a:t>
            </a:r>
            <a:r>
              <a:rPr lang="en-US" sz="2200" b="1" kern="0" dirty="0">
                <a:effectLst>
                  <a:outerShdw blurRad="38100" dist="38100" dir="2700000" algn="tl">
                    <a:srgbClr val="FFFFFF"/>
                  </a:outerShdw>
                </a:effectLst>
                <a:latin typeface="Arial" charset="0"/>
              </a:rPr>
              <a:t>(1925), </a:t>
            </a:r>
            <a:r>
              <a:rPr lang="en-US" sz="2200" b="1" i="1" kern="0" dirty="0">
                <a:effectLst>
                  <a:outerShdw blurRad="38100" dist="38100" dir="2700000" algn="tl">
                    <a:srgbClr val="FFFFFF"/>
                  </a:outerShdw>
                </a:effectLst>
                <a:latin typeface="Arial" charset="0"/>
              </a:rPr>
              <a:t>Wings </a:t>
            </a:r>
            <a:r>
              <a:rPr lang="en-US" sz="2200" b="1" kern="0" dirty="0">
                <a:effectLst>
                  <a:outerShdw blurRad="38100" dist="38100" dir="2700000" algn="tl">
                    <a:srgbClr val="FFFFFF"/>
                  </a:outerShdw>
                </a:effectLst>
                <a:latin typeface="Arial" charset="0"/>
              </a:rPr>
              <a:t>(1927), </a:t>
            </a:r>
            <a:r>
              <a:rPr lang="en-US" sz="2200" b="1" i="1" u="sng" kern="0" dirty="0">
                <a:effectLst>
                  <a:outerShdw blurRad="38100" dist="38100" dir="2700000" algn="tl">
                    <a:srgbClr val="FFFFFF"/>
                  </a:outerShdw>
                </a:effectLst>
                <a:latin typeface="Arial" charset="0"/>
                <a:hlinkClick r:id="rId3"/>
              </a:rPr>
              <a:t>Steamboat Willie</a:t>
            </a:r>
            <a:r>
              <a:rPr lang="en-US" sz="2200" b="1" i="1" kern="0" dirty="0">
                <a:effectLst>
                  <a:outerShdw blurRad="38100" dist="38100" dir="2700000" algn="tl">
                    <a:srgbClr val="FFFFFF"/>
                  </a:outerShdw>
                </a:effectLst>
                <a:latin typeface="Arial" charset="0"/>
                <a:hlinkClick r:id="rId3"/>
              </a:rPr>
              <a:t> </a:t>
            </a:r>
            <a:r>
              <a:rPr lang="en-US" sz="2200" b="1" kern="0" dirty="0">
                <a:effectLst>
                  <a:outerShdw blurRad="38100" dist="38100" dir="2700000" algn="tl">
                    <a:srgbClr val="FFFFFF"/>
                  </a:outerShdw>
                </a:effectLst>
                <a:latin typeface="Arial" charset="0"/>
              </a:rPr>
              <a:t>(1928).</a:t>
            </a:r>
          </a:p>
        </p:txBody>
      </p:sp>
    </p:spTree>
    <p:extLst>
      <p:ext uri="{BB962C8B-B14F-4D97-AF65-F5344CB8AC3E}">
        <p14:creationId xmlns:p14="http://schemas.microsoft.com/office/powerpoint/2010/main" val="756973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25603"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25604" name="Rectangle 4"/>
          <p:cNvSpPr>
            <a:spLocks noGrp="1" noChangeArrowheads="1"/>
          </p:cNvSpPr>
          <p:nvPr>
            <p:ph type="title"/>
          </p:nvPr>
        </p:nvSpPr>
        <p:spPr>
          <a:xfrm>
            <a:off x="1524000" y="0"/>
            <a:ext cx="9144000" cy="1143000"/>
          </a:xfrm>
          <a:noFill/>
        </p:spPr>
        <p:txBody>
          <a:bodyPr vert="horz" lIns="90488" tIns="44450" rIns="90488" bIns="44450" rtlCol="0" anchor="ctr">
            <a:normAutofit/>
          </a:bodyPr>
          <a:lstStyle/>
          <a:p>
            <a:r>
              <a:rPr lang="en-US" altLang="x-none" sz="4000" b="1" dirty="0"/>
              <a:t>It </a:t>
            </a:r>
            <a:r>
              <a:rPr lang="en-US" altLang="x-none" sz="4000" b="1" dirty="0" err="1"/>
              <a:t>wasn</a:t>
            </a:r>
            <a:r>
              <a:rPr lang="mr-IN" altLang="x-none" sz="4000" b="1" dirty="0"/>
              <a:t>’</a:t>
            </a:r>
            <a:r>
              <a:rPr lang="en-US" altLang="x-none" sz="4000" b="1" dirty="0"/>
              <a:t>t roaring for everyone</a:t>
            </a:r>
            <a:r>
              <a:rPr lang="mr-IN" altLang="x-none" sz="4000" b="1" dirty="0"/>
              <a:t>…</a:t>
            </a:r>
            <a:endParaRPr lang="en-US" altLang="x-none" sz="4000" b="1" dirty="0"/>
          </a:p>
        </p:txBody>
      </p:sp>
      <p:sp>
        <p:nvSpPr>
          <p:cNvPr id="25605" name="Rectangle 5"/>
          <p:cNvSpPr>
            <a:spLocks noGrp="1" noChangeArrowheads="1"/>
          </p:cNvSpPr>
          <p:nvPr>
            <p:ph type="body" idx="1"/>
          </p:nvPr>
        </p:nvSpPr>
        <p:spPr>
          <a:xfrm>
            <a:off x="1524000" y="990600"/>
            <a:ext cx="9144000" cy="5867400"/>
          </a:xfrm>
          <a:noFill/>
        </p:spPr>
        <p:txBody>
          <a:bodyPr vert="horz" lIns="90488" tIns="44450" rIns="90488" bIns="44450" rtlCol="0">
            <a:normAutofit/>
          </a:bodyPr>
          <a:lstStyle/>
          <a:p>
            <a:pPr lvl="1">
              <a:spcBef>
                <a:spcPct val="15000"/>
              </a:spcBef>
            </a:pPr>
            <a:r>
              <a:rPr lang="en-US" altLang="x-none" sz="3600" dirty="0"/>
              <a:t> RR, cotton textile, coal industries suffered due to new competition;</a:t>
            </a:r>
          </a:p>
          <a:p>
            <a:pPr lvl="1">
              <a:spcBef>
                <a:spcPct val="15000"/>
              </a:spcBef>
            </a:pPr>
            <a:r>
              <a:rPr lang="en-US" altLang="x-none" sz="3600" dirty="0"/>
              <a:t> Farming boomed during WWI but a decline in demand after the war deflated farm prices</a:t>
            </a:r>
          </a:p>
          <a:p>
            <a:pPr lvl="1">
              <a:spcBef>
                <a:spcPct val="15000"/>
              </a:spcBef>
            </a:pPr>
            <a:r>
              <a:rPr lang="en-US" altLang="x-none" sz="3600" dirty="0"/>
              <a:t> Union membership dropped</a:t>
            </a:r>
          </a:p>
          <a:p>
            <a:pPr lvl="1">
              <a:spcBef>
                <a:spcPct val="15000"/>
              </a:spcBef>
            </a:pPr>
            <a:r>
              <a:rPr lang="en-US" altLang="x-none" sz="3600" dirty="0"/>
              <a:t> Northern migration of blacks grew but workers gained menial jobs &amp; faced racism</a:t>
            </a:r>
          </a:p>
        </p:txBody>
      </p:sp>
      <p:sp>
        <p:nvSpPr>
          <p:cNvPr id="16390" name="AutoShape 1030"/>
          <p:cNvSpPr>
            <a:spLocks noChangeArrowheads="1"/>
          </p:cNvSpPr>
          <p:nvPr/>
        </p:nvSpPr>
        <p:spPr bwMode="auto">
          <a:xfrm>
            <a:off x="1790700" y="4648200"/>
            <a:ext cx="8610600" cy="990600"/>
          </a:xfrm>
          <a:prstGeom prst="wedgeRectCallout">
            <a:avLst>
              <a:gd name="adj1" fmla="val -25702"/>
              <a:gd name="adj2" fmla="val -249756"/>
            </a:avLst>
          </a:prstGeom>
          <a:solidFill>
            <a:srgbClr val="CCFFCC"/>
          </a:solidFill>
          <a:ln w="381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15000"/>
              </a:spcBef>
              <a:buFont typeface="Arial" charset="0"/>
              <a:buNone/>
            </a:pPr>
            <a:r>
              <a:rPr kumimoji="1" lang="en-US" altLang="x-none" sz="3600"/>
              <a:t>Farm per capita income was $273 per year vs. the U.S. average of $681 per year</a:t>
            </a:r>
            <a:endParaRPr lang="en-US" altLang="x-none" sz="3600"/>
          </a:p>
        </p:txBody>
      </p:sp>
      <p:sp>
        <p:nvSpPr>
          <p:cNvPr id="2" name="TextBox 1"/>
          <p:cNvSpPr txBox="1"/>
          <p:nvPr/>
        </p:nvSpPr>
        <p:spPr>
          <a:xfrm>
            <a:off x="7924800" y="5780783"/>
            <a:ext cx="24765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solidFill>
                  <a:srgbClr val="FF0000"/>
                </a:solidFill>
              </a:rPr>
              <a:t>TAKE A PIC!</a:t>
            </a:r>
          </a:p>
        </p:txBody>
      </p:sp>
    </p:spTree>
    <p:extLst>
      <p:ext uri="{BB962C8B-B14F-4D97-AF65-F5344CB8AC3E}">
        <p14:creationId xmlns:p14="http://schemas.microsoft.com/office/powerpoint/2010/main" val="752741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6390"/>
                                        </p:tgtEl>
                                        <p:attrNameLst>
                                          <p:attrName>style.visibility</p:attrName>
                                        </p:attrNameLst>
                                      </p:cBhvr>
                                      <p:to>
                                        <p:strVal val="visible"/>
                                      </p:to>
                                    </p:set>
                                    <p:anim calcmode="lin" valueType="num">
                                      <p:cBhvr>
                                        <p:cTn id="11" dur="500" fill="hold"/>
                                        <p:tgtEl>
                                          <p:spTgt spid="16390"/>
                                        </p:tgtEl>
                                        <p:attrNameLst>
                                          <p:attrName>ppt_w</p:attrName>
                                        </p:attrNameLst>
                                      </p:cBhvr>
                                      <p:tavLst>
                                        <p:tav tm="0">
                                          <p:val>
                                            <p:fltVal val="0"/>
                                          </p:val>
                                        </p:tav>
                                        <p:tav tm="100000">
                                          <p:val>
                                            <p:strVal val="#ppt_w"/>
                                          </p:val>
                                        </p:tav>
                                      </p:tavLst>
                                    </p:anim>
                                    <p:anim calcmode="lin" valueType="num">
                                      <p:cBhvr>
                                        <p:cTn id="12" dur="500" fill="hold"/>
                                        <p:tgtEl>
                                          <p:spTgt spid="16390"/>
                                        </p:tgtEl>
                                        <p:attrNameLst>
                                          <p:attrName>ppt_h</p:attrName>
                                        </p:attrNameLst>
                                      </p:cBhvr>
                                      <p:tavLst>
                                        <p:tav tm="0">
                                          <p:val>
                                            <p:fltVal val="0"/>
                                          </p:val>
                                        </p:tav>
                                        <p:tav tm="100000">
                                          <p:val>
                                            <p:strVal val="#ppt_h"/>
                                          </p:val>
                                        </p:tav>
                                      </p:tavLst>
                                    </p:anim>
                                    <p:animEffect transition="in" filter="fade">
                                      <p:cBhvr>
                                        <p:cTn id="13" dur="500"/>
                                        <p:tgtEl>
                                          <p:spTgt spid="1639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6390"/>
                                        </p:tgtEl>
                                      </p:cBhvr>
                                    </p:animEffect>
                                    <p:set>
                                      <p:cBhvr>
                                        <p:cTn id="18" dur="1" fill="hold">
                                          <p:stCondLst>
                                            <p:cond delay="499"/>
                                          </p:stCondLst>
                                        </p:cTn>
                                        <p:tgtEl>
                                          <p:spTgt spid="1639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524000" y="709683"/>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Rockwell Extra Bold" charset="0"/>
                <a:ea typeface="ＭＳ Ｐゴシック" charset="-128"/>
              </a:defRPr>
            </a:lvl1pPr>
            <a:lvl2pPr marL="742950" indent="-285750" eaLnBrk="0" hangingPunct="0">
              <a:defRPr sz="2400" b="1">
                <a:solidFill>
                  <a:schemeClr val="tx1"/>
                </a:solidFill>
                <a:latin typeface="Rockwell Extra Bold" charset="0"/>
                <a:ea typeface="ＭＳ Ｐゴシック" charset="-128"/>
              </a:defRPr>
            </a:lvl2pPr>
            <a:lvl3pPr marL="1143000" indent="-228600" eaLnBrk="0" hangingPunct="0">
              <a:defRPr sz="2400" b="1">
                <a:solidFill>
                  <a:schemeClr val="tx1"/>
                </a:solidFill>
                <a:latin typeface="Rockwell Extra Bold" charset="0"/>
                <a:ea typeface="ＭＳ Ｐゴシック" charset="-128"/>
              </a:defRPr>
            </a:lvl3pPr>
            <a:lvl4pPr marL="1600200" indent="-228600" eaLnBrk="0" hangingPunct="0">
              <a:defRPr sz="2400" b="1">
                <a:solidFill>
                  <a:schemeClr val="tx1"/>
                </a:solidFill>
                <a:latin typeface="Rockwell Extra Bold" charset="0"/>
                <a:ea typeface="ＭＳ Ｐゴシック" charset="-128"/>
              </a:defRPr>
            </a:lvl4pPr>
            <a:lvl5pPr marL="2057400" indent="-228600" eaLnBrk="0" hangingPunct="0">
              <a:defRPr sz="2400" b="1">
                <a:solidFill>
                  <a:schemeClr val="tx1"/>
                </a:solidFill>
                <a:latin typeface="Rockwell Extra Bold" charset="0"/>
                <a:ea typeface="ＭＳ Ｐゴシック" charset="-128"/>
              </a:defRPr>
            </a:lvl5pPr>
            <a:lvl6pPr marL="2514600" indent="-228600" eaLnBrk="0" fontAlgn="base" hangingPunct="0">
              <a:spcBef>
                <a:spcPct val="0"/>
              </a:spcBef>
              <a:spcAft>
                <a:spcPct val="0"/>
              </a:spcAft>
              <a:defRPr sz="2400" b="1">
                <a:solidFill>
                  <a:schemeClr val="tx1"/>
                </a:solidFill>
                <a:latin typeface="Rockwell Extra Bold" charset="0"/>
                <a:ea typeface="ＭＳ Ｐゴシック" charset="-128"/>
              </a:defRPr>
            </a:lvl6pPr>
            <a:lvl7pPr marL="2971800" indent="-228600" eaLnBrk="0" fontAlgn="base" hangingPunct="0">
              <a:spcBef>
                <a:spcPct val="0"/>
              </a:spcBef>
              <a:spcAft>
                <a:spcPct val="0"/>
              </a:spcAft>
              <a:defRPr sz="2400" b="1">
                <a:solidFill>
                  <a:schemeClr val="tx1"/>
                </a:solidFill>
                <a:latin typeface="Rockwell Extra Bold" charset="0"/>
                <a:ea typeface="ＭＳ Ｐゴシック" charset="-128"/>
              </a:defRPr>
            </a:lvl7pPr>
            <a:lvl8pPr marL="3429000" indent="-228600" eaLnBrk="0" fontAlgn="base" hangingPunct="0">
              <a:spcBef>
                <a:spcPct val="0"/>
              </a:spcBef>
              <a:spcAft>
                <a:spcPct val="0"/>
              </a:spcAft>
              <a:defRPr sz="2400" b="1">
                <a:solidFill>
                  <a:schemeClr val="tx1"/>
                </a:solidFill>
                <a:latin typeface="Rockwell Extra Bold" charset="0"/>
                <a:ea typeface="ＭＳ Ｐゴシック" charset="-128"/>
              </a:defRPr>
            </a:lvl8pPr>
            <a:lvl9pPr marL="3886200" indent="-228600" eaLnBrk="0" fontAlgn="base" hangingPunct="0">
              <a:spcBef>
                <a:spcPct val="0"/>
              </a:spcBef>
              <a:spcAft>
                <a:spcPct val="0"/>
              </a:spcAft>
              <a:defRPr sz="2400" b="1">
                <a:solidFill>
                  <a:schemeClr val="tx1"/>
                </a:solidFill>
                <a:latin typeface="Rockwell Extra Bold" charset="0"/>
                <a:ea typeface="ＭＳ Ｐゴシック" charset="-128"/>
              </a:defRPr>
            </a:lvl9pPr>
          </a:lstStyle>
          <a:p>
            <a:pPr eaLnBrk="1" hangingPunct="1"/>
            <a:r>
              <a:rPr lang="en-US" altLang="x-none" sz="2500" dirty="0">
                <a:latin typeface="Times New Roman" charset="0"/>
                <a:ea typeface="Times New Roman" charset="0"/>
                <a:cs typeface="Times New Roman" charset="0"/>
              </a:rPr>
              <a:t>And what were these "own lives" of theirs to be like? Well, for one thing, they could take jobs. Up to this time girls of the middle classes who had wanted to "do something" had been largely restricted to school teaching, social-service work, nursing, stenography, and clerical work in business houses. But now they poured out of the schools and colleges into all manner of new occupations. They besieged the offices of publishers and advertisers; they went into tea-room management until there threatened to be more purveyors than consumers of chicken patties and cinnamon toast; they sold antiques, sold real estate, opened smart little shops, and finally invaded the department stores. </a:t>
            </a:r>
          </a:p>
        </p:txBody>
      </p:sp>
      <p:sp>
        <p:nvSpPr>
          <p:cNvPr id="5" name="Rectangle 4"/>
          <p:cNvSpPr/>
          <p:nvPr/>
        </p:nvSpPr>
        <p:spPr>
          <a:xfrm>
            <a:off x="1676400" y="5418207"/>
            <a:ext cx="8839200" cy="892552"/>
          </a:xfrm>
          <a:prstGeom prst="rect">
            <a:avLst/>
          </a:prstGeom>
          <a:noFill/>
        </p:spPr>
        <p:txBody>
          <a:bodyPr>
            <a:spAutoFit/>
          </a:bodyPr>
          <a:lstStyle/>
          <a:p>
            <a:pPr algn="ctr">
              <a:defRPr/>
            </a:pPr>
            <a:r>
              <a:rPr lang="en-US" sz="26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rial" charset="0"/>
                <a:ea typeface="Arial" charset="0"/>
                <a:cs typeface="Arial" charset="0"/>
              </a:rPr>
              <a:t>According to Allen, what is </a:t>
            </a:r>
            <a:r>
              <a:rPr lang="en-US" sz="2600" b="1" u="sng"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rial" charset="0"/>
                <a:ea typeface="Arial" charset="0"/>
                <a:cs typeface="Arial" charset="0"/>
              </a:rPr>
              <a:t>ONE</a:t>
            </a:r>
            <a:r>
              <a:rPr lang="en-US" sz="26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rial" charset="0"/>
                <a:ea typeface="Arial" charset="0"/>
                <a:cs typeface="Arial" charset="0"/>
              </a:rPr>
              <a:t> way middle-class women’s lives changed in the 1920’s? </a:t>
            </a:r>
          </a:p>
        </p:txBody>
      </p:sp>
      <p:sp>
        <p:nvSpPr>
          <p:cNvPr id="2" name="Rectangle 1"/>
          <p:cNvSpPr/>
          <p:nvPr/>
        </p:nvSpPr>
        <p:spPr>
          <a:xfrm>
            <a:off x="1777916" y="1796"/>
            <a:ext cx="4180311"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Women of the 20’s</a:t>
            </a:r>
          </a:p>
        </p:txBody>
      </p:sp>
    </p:spTree>
    <p:extLst>
      <p:ext uri="{BB962C8B-B14F-4D97-AF65-F5344CB8AC3E}">
        <p14:creationId xmlns:p14="http://schemas.microsoft.com/office/powerpoint/2010/main" val="57012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28675"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28676" name="Rectangle 4"/>
          <p:cNvSpPr>
            <a:spLocks noGrp="1" noChangeArrowheads="1"/>
          </p:cNvSpPr>
          <p:nvPr>
            <p:ph type="title"/>
          </p:nvPr>
        </p:nvSpPr>
        <p:spPr>
          <a:xfrm>
            <a:off x="2057400" y="0"/>
            <a:ext cx="8382000" cy="914400"/>
          </a:xfrm>
          <a:noFill/>
        </p:spPr>
        <p:txBody>
          <a:bodyPr vert="horz" lIns="90488" tIns="44450" rIns="90488" bIns="44450" rtlCol="0" anchor="ctr">
            <a:normAutofit/>
          </a:bodyPr>
          <a:lstStyle/>
          <a:p>
            <a:r>
              <a:rPr lang="en-US" altLang="x-none" sz="3600" b="1" dirty="0"/>
              <a:t>Women and the Family</a:t>
            </a:r>
          </a:p>
        </p:txBody>
      </p:sp>
      <p:sp>
        <p:nvSpPr>
          <p:cNvPr id="28677" name="Rectangle 5"/>
          <p:cNvSpPr>
            <a:spLocks noGrp="1" noChangeArrowheads="1"/>
          </p:cNvSpPr>
          <p:nvPr>
            <p:ph type="body" idx="1"/>
          </p:nvPr>
        </p:nvSpPr>
        <p:spPr>
          <a:xfrm>
            <a:off x="1524000" y="762000"/>
            <a:ext cx="9140825" cy="6096000"/>
          </a:xfrm>
          <a:noFill/>
        </p:spPr>
        <p:txBody>
          <a:bodyPr vert="horz" lIns="90488" tIns="44450" rIns="90488" bIns="44450" rtlCol="0">
            <a:normAutofit/>
          </a:bodyPr>
          <a:lstStyle/>
          <a:p>
            <a:pPr>
              <a:lnSpc>
                <a:spcPct val="95000"/>
              </a:lnSpc>
              <a:spcBef>
                <a:spcPct val="10000"/>
              </a:spcBef>
            </a:pPr>
            <a:r>
              <a:rPr lang="en-US" altLang="x-none" sz="3800" dirty="0"/>
              <a:t>Change (&amp; continuity) for women:</a:t>
            </a:r>
          </a:p>
          <a:p>
            <a:pPr lvl="1">
              <a:lnSpc>
                <a:spcPct val="95000"/>
              </a:lnSpc>
              <a:spcBef>
                <a:spcPct val="10000"/>
              </a:spcBef>
            </a:pPr>
            <a:r>
              <a:rPr lang="en-US" altLang="x-none" sz="3800" dirty="0"/>
              <a:t> Female workers after WWI were  limited to teachers, nurses, &amp; other low-paying jobs </a:t>
            </a:r>
          </a:p>
          <a:p>
            <a:pPr lvl="1">
              <a:lnSpc>
                <a:spcPct val="95000"/>
              </a:lnSpc>
              <a:spcBef>
                <a:spcPct val="10000"/>
              </a:spcBef>
            </a:pPr>
            <a:r>
              <a:rPr lang="en-US" altLang="x-none" sz="3800" dirty="0"/>
              <a:t> The </a:t>
            </a:r>
            <a:r>
              <a:rPr lang="en-US" altLang="x-none" sz="3800" b="1" i="1" dirty="0"/>
              <a:t>19</a:t>
            </a:r>
            <a:r>
              <a:rPr lang="en-US" altLang="x-none" sz="3800" b="1" i="1" baseline="30000" dirty="0"/>
              <a:t>th</a:t>
            </a:r>
            <a:r>
              <a:rPr lang="en-US" altLang="x-none" sz="3800" b="1" i="1" dirty="0"/>
              <a:t> </a:t>
            </a:r>
          </a:p>
          <a:p>
            <a:pPr lvl="1">
              <a:lnSpc>
                <a:spcPct val="95000"/>
              </a:lnSpc>
              <a:spcBef>
                <a:spcPct val="10000"/>
              </a:spcBef>
              <a:buFont typeface="Arial" charset="0"/>
              <a:buNone/>
            </a:pPr>
            <a:r>
              <a:rPr lang="en-US" altLang="x-none" sz="3800" b="1" i="1" dirty="0"/>
              <a:t>	Amendment </a:t>
            </a:r>
            <a:r>
              <a:rPr lang="en-US" altLang="x-none" sz="3800" dirty="0"/>
              <a:t>gave </a:t>
            </a:r>
          </a:p>
          <a:p>
            <a:pPr lvl="1">
              <a:lnSpc>
                <a:spcPct val="95000"/>
              </a:lnSpc>
              <a:spcBef>
                <a:spcPct val="10000"/>
              </a:spcBef>
              <a:buFont typeface="Arial" charset="0"/>
              <a:buNone/>
            </a:pPr>
            <a:r>
              <a:rPr lang="en-US" altLang="x-none" sz="3800" dirty="0"/>
              <a:t>	women the right </a:t>
            </a:r>
          </a:p>
          <a:p>
            <a:pPr lvl="1">
              <a:lnSpc>
                <a:spcPct val="95000"/>
              </a:lnSpc>
              <a:spcBef>
                <a:spcPct val="10000"/>
              </a:spcBef>
              <a:buFont typeface="Arial" charset="0"/>
              <a:buNone/>
            </a:pPr>
            <a:r>
              <a:rPr lang="en-US" altLang="x-none" sz="3800" dirty="0"/>
              <a:t>	to vote but few </a:t>
            </a:r>
          </a:p>
          <a:p>
            <a:pPr lvl="1">
              <a:lnSpc>
                <a:spcPct val="95000"/>
              </a:lnSpc>
              <a:spcBef>
                <a:spcPct val="10000"/>
              </a:spcBef>
              <a:buFont typeface="Arial" charset="0"/>
              <a:buNone/>
            </a:pPr>
            <a:r>
              <a:rPr lang="en-US" altLang="x-none" sz="3800" dirty="0"/>
              <a:t>	women voted</a:t>
            </a:r>
            <a:r>
              <a:rPr lang="mr-IN" altLang="x-none" sz="3800" dirty="0"/>
              <a:t>…</a:t>
            </a:r>
            <a:endParaRPr lang="en-US" altLang="x-none" sz="3800" dirty="0"/>
          </a:p>
          <a:p>
            <a:pPr lvl="1">
              <a:lnSpc>
                <a:spcPct val="95000"/>
              </a:lnSpc>
              <a:spcBef>
                <a:spcPct val="10000"/>
              </a:spcBef>
              <a:buFont typeface="Arial" charset="0"/>
              <a:buNone/>
            </a:pPr>
            <a:r>
              <a:rPr lang="en-US" altLang="x-none" sz="3800" dirty="0"/>
              <a:t>   </a:t>
            </a:r>
            <a:r>
              <a:rPr lang="en-US" altLang="x-none" sz="3800" b="1" i="1" dirty="0"/>
              <a:t>WHY</a:t>
            </a:r>
            <a:r>
              <a:rPr lang="en-US" altLang="x-none" sz="3800" dirty="0"/>
              <a:t>?</a:t>
            </a:r>
          </a:p>
        </p:txBody>
      </p:sp>
      <p:pic>
        <p:nvPicPr>
          <p:cNvPr id="28678" name="Picture 2" descr="19thamend"/>
          <p:cNvPicPr>
            <a:picLocks noChangeAspect="1" noChangeArrowheads="1"/>
          </p:cNvPicPr>
          <p:nvPr/>
        </p:nvPicPr>
        <p:blipFill>
          <a:blip r:embed="rId3">
            <a:extLst>
              <a:ext uri="{28A0092B-C50C-407E-A947-70E740481C1C}">
                <a14:useLocalDpi xmlns:a14="http://schemas.microsoft.com/office/drawing/2010/main" val="0"/>
              </a:ext>
            </a:extLst>
          </a:blip>
          <a:srcRect l="10027" t="9669" r="10298" b="17303"/>
          <a:stretch>
            <a:fillRect/>
          </a:stretch>
        </p:blipFill>
        <p:spPr bwMode="auto">
          <a:xfrm>
            <a:off x="7092951" y="3371850"/>
            <a:ext cx="3571875" cy="3486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24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990600"/>
          </a:xfrm>
        </p:spPr>
        <p:txBody>
          <a:bodyPr>
            <a:noAutofit/>
          </a:bodyPr>
          <a:lstStyle/>
          <a:p>
            <a:r>
              <a:rPr lang="en-US" sz="3000" b="1">
                <a:solidFill>
                  <a:srgbClr val="FF0000"/>
                </a:solidFill>
              </a:rPr>
              <a:t>Traditionalists </a:t>
            </a:r>
            <a:r>
              <a:rPr lang="en-US" sz="3000" b="1" dirty="0">
                <a:solidFill>
                  <a:srgbClr val="FF0000"/>
                </a:solidFill>
              </a:rPr>
              <a:t>&amp; Fundamentalists</a:t>
            </a:r>
            <a:r>
              <a:rPr lang="en-US" sz="3000" b="1" dirty="0"/>
              <a:t> vs. </a:t>
            </a:r>
            <a:r>
              <a:rPr lang="en-US" sz="3000" b="1" dirty="0">
                <a:solidFill>
                  <a:srgbClr val="FF0000"/>
                </a:solidFill>
              </a:rPr>
              <a:t>Modernists</a:t>
            </a:r>
            <a:r>
              <a:rPr lang="en-US" sz="3000" b="1" dirty="0"/>
              <a:t/>
            </a:r>
            <a:br>
              <a:rPr lang="en-US" sz="3000" b="1" dirty="0"/>
            </a:br>
            <a:r>
              <a:rPr lang="en-US" sz="3000" b="1" dirty="0"/>
              <a:t>A CULTURAL WAR!</a:t>
            </a:r>
            <a:endParaRPr lang="en-US" sz="3000" b="1" dirty="0"/>
          </a:p>
        </p:txBody>
      </p:sp>
      <p:cxnSp>
        <p:nvCxnSpPr>
          <p:cNvPr id="5" name="Straight Connector 4"/>
          <p:cNvCxnSpPr/>
          <p:nvPr/>
        </p:nvCxnSpPr>
        <p:spPr bwMode="auto">
          <a:xfrm>
            <a:off x="1905000" y="2286000"/>
            <a:ext cx="8458200" cy="0"/>
          </a:xfrm>
          <a:prstGeom prst="line">
            <a:avLst/>
          </a:prstGeom>
          <a:solidFill>
            <a:schemeClr val="accent1"/>
          </a:solidFill>
          <a:ln w="1079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6143625" y="1447800"/>
            <a:ext cx="0" cy="5410200"/>
          </a:xfrm>
          <a:prstGeom prst="line">
            <a:avLst/>
          </a:prstGeom>
          <a:solidFill>
            <a:schemeClr val="accent1"/>
          </a:solidFill>
          <a:ln w="1047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a:xfrm>
            <a:off x="2562226" y="1270338"/>
            <a:ext cx="2971799" cy="1015663"/>
          </a:xfrm>
          <a:prstGeom prst="rect">
            <a:avLst/>
          </a:prstGeom>
          <a:noFill/>
        </p:spPr>
        <p:txBody>
          <a:bodyPr wrap="square" lIns="91440" tIns="45720" rIns="91440" bIns="45720">
            <a:spAutoFit/>
          </a:bodyPr>
          <a:lstStyle/>
          <a:p>
            <a:pPr algn="ct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Traditionalists/  Fundamentalists</a:t>
            </a:r>
          </a:p>
        </p:txBody>
      </p:sp>
      <p:sp>
        <p:nvSpPr>
          <p:cNvPr id="10" name="Rectangle 9"/>
          <p:cNvSpPr/>
          <p:nvPr/>
        </p:nvSpPr>
        <p:spPr>
          <a:xfrm>
            <a:off x="6800851" y="1501170"/>
            <a:ext cx="2971799" cy="553998"/>
          </a:xfrm>
          <a:prstGeom prst="rect">
            <a:avLst/>
          </a:prstGeom>
          <a:noFill/>
        </p:spPr>
        <p:txBody>
          <a:bodyPr wrap="square" lIns="91440" tIns="45720" rIns="91440" bIns="45720">
            <a:spAutoFit/>
          </a:bodyPr>
          <a:lstStyle/>
          <a:p>
            <a:pPr algn="ctr"/>
            <a:r>
              <a:rPr lang="en-US" sz="30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Modernists</a:t>
            </a:r>
            <a:endPar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Rectangle 8"/>
          <p:cNvSpPr/>
          <p:nvPr/>
        </p:nvSpPr>
        <p:spPr>
          <a:xfrm>
            <a:off x="1524001" y="2590801"/>
            <a:ext cx="4419600" cy="4247317"/>
          </a:xfrm>
          <a:prstGeom prst="rect">
            <a:avLst/>
          </a:prstGeom>
        </p:spPr>
        <p:txBody>
          <a:bodyPr wrap="square">
            <a:spAutoFit/>
          </a:bodyPr>
          <a:lstStyle/>
          <a:p>
            <a:pPr marL="457200" indent="-457200">
              <a:buFont typeface="Arial" charset="0"/>
              <a:buChar char="•"/>
            </a:pPr>
            <a:r>
              <a:rPr lang="en-US" sz="2700" dirty="0"/>
              <a:t>Fear that the “new” culture of the 1920s are corrupting Americas youth &amp; society as a whole </a:t>
            </a:r>
          </a:p>
          <a:p>
            <a:pPr marL="457200" indent="-457200">
              <a:buFont typeface="Arial" charset="0"/>
              <a:buChar char="•"/>
            </a:pPr>
            <a:r>
              <a:rPr lang="en-US" sz="2700" dirty="0"/>
              <a:t>Believe that young people should turn back to the Bible, God, and traditional family values</a:t>
            </a:r>
          </a:p>
          <a:p>
            <a:pPr marL="457200" indent="-457200">
              <a:buFont typeface="Arial" charset="0"/>
              <a:buChar char="•"/>
            </a:pPr>
            <a:r>
              <a:rPr lang="en-US" sz="2700" dirty="0"/>
              <a:t>Mostly RURAL areas</a:t>
            </a:r>
          </a:p>
          <a:p>
            <a:pPr marL="457200" indent="-457200">
              <a:buFont typeface="Arial" charset="0"/>
              <a:buChar char="•"/>
            </a:pPr>
            <a:r>
              <a:rPr lang="en-US" sz="2700" dirty="0"/>
              <a:t>Education = BIBLE</a:t>
            </a:r>
          </a:p>
        </p:txBody>
      </p:sp>
      <p:sp>
        <p:nvSpPr>
          <p:cNvPr id="12" name="Rectangle 11"/>
          <p:cNvSpPr/>
          <p:nvPr/>
        </p:nvSpPr>
        <p:spPr>
          <a:xfrm>
            <a:off x="6315076" y="2516833"/>
            <a:ext cx="4200525" cy="3939540"/>
          </a:xfrm>
          <a:prstGeom prst="rect">
            <a:avLst/>
          </a:prstGeom>
        </p:spPr>
        <p:txBody>
          <a:bodyPr wrap="square">
            <a:spAutoFit/>
          </a:bodyPr>
          <a:lstStyle/>
          <a:p>
            <a:pPr marL="285750" indent="-285750">
              <a:buFont typeface="Arial" charset="0"/>
              <a:buChar char="•"/>
            </a:pPr>
            <a:r>
              <a:rPr lang="en-US" sz="2500" dirty="0"/>
              <a:t>Excited by the new music, mobility (cars are CHEAP), movies, dancing, and style</a:t>
            </a:r>
          </a:p>
          <a:p>
            <a:pPr marL="285750" indent="-285750">
              <a:buFont typeface="Arial" charset="0"/>
              <a:buChar char="•"/>
            </a:pPr>
            <a:r>
              <a:rPr lang="en-US" sz="2500" dirty="0"/>
              <a:t>Women/Girls are especially fond of the 1920s as make-up, clothing, style are radically different from before.</a:t>
            </a:r>
          </a:p>
          <a:p>
            <a:pPr marL="285750" indent="-285750">
              <a:buFont typeface="Arial" charset="0"/>
              <a:buChar char="•"/>
            </a:pPr>
            <a:r>
              <a:rPr lang="en-US" sz="2500" dirty="0"/>
              <a:t>Education = SCIENCE/SECULAR VALUES</a:t>
            </a:r>
          </a:p>
        </p:txBody>
      </p:sp>
      <p:sp>
        <p:nvSpPr>
          <p:cNvPr id="14" name="TextBox 13"/>
          <p:cNvSpPr txBox="1"/>
          <p:nvPr/>
        </p:nvSpPr>
        <p:spPr>
          <a:xfrm>
            <a:off x="8191500" y="793284"/>
            <a:ext cx="24765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rgbClr val="FF0000"/>
                </a:solidFill>
              </a:rPr>
              <a:t>TAKE A PIC!</a:t>
            </a:r>
          </a:p>
        </p:txBody>
      </p:sp>
    </p:spTree>
    <p:extLst>
      <p:ext uri="{BB962C8B-B14F-4D97-AF65-F5344CB8AC3E}">
        <p14:creationId xmlns:p14="http://schemas.microsoft.com/office/powerpoint/2010/main" val="14855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0"/>
            <a:ext cx="9144000" cy="1143000"/>
          </a:xfrm>
        </p:spPr>
        <p:txBody>
          <a:bodyPr/>
          <a:lstStyle/>
          <a:p>
            <a:r>
              <a:rPr lang="en-US" altLang="x-none" sz="3600" b="1" dirty="0"/>
              <a:t>Women’s changing identity</a:t>
            </a:r>
            <a:r>
              <a:rPr lang="mr-IN" altLang="x-none" sz="3600" b="1" dirty="0"/>
              <a:t>…</a:t>
            </a:r>
            <a:endParaRPr lang="en-US" altLang="x-none" sz="3600" b="1" dirty="0"/>
          </a:p>
        </p:txBody>
      </p:sp>
      <p:sp>
        <p:nvSpPr>
          <p:cNvPr id="30723" name="Rectangle 3"/>
          <p:cNvSpPr>
            <a:spLocks noGrp="1" noChangeArrowheads="1"/>
          </p:cNvSpPr>
          <p:nvPr>
            <p:ph type="body" idx="1"/>
          </p:nvPr>
        </p:nvSpPr>
        <p:spPr>
          <a:xfrm>
            <a:off x="2209800" y="914400"/>
            <a:ext cx="8229600" cy="5943600"/>
          </a:xfrm>
        </p:spPr>
        <p:txBody>
          <a:bodyPr/>
          <a:lstStyle/>
          <a:p>
            <a:pPr lvl="1"/>
            <a:r>
              <a:rPr lang="en-US" altLang="x-none" dirty="0" smtClean="0"/>
              <a:t> “</a:t>
            </a:r>
            <a:r>
              <a:rPr lang="en-US" altLang="x-none" b="1" u="sng" dirty="0" smtClean="0">
                <a:solidFill>
                  <a:srgbClr val="FF0000"/>
                </a:solidFill>
              </a:rPr>
              <a:t>Flappers</a:t>
            </a:r>
            <a:r>
              <a:rPr lang="en-US" altLang="x-none" dirty="0" smtClean="0"/>
              <a:t>” </a:t>
            </a:r>
            <a:r>
              <a:rPr lang="en-US" altLang="x-none" b="1" dirty="0"/>
              <a:t>rebelled against </a:t>
            </a:r>
            <a:r>
              <a:rPr lang="en-US" altLang="x-none" b="1" dirty="0" smtClean="0"/>
              <a:t>traditional customs </a:t>
            </a:r>
            <a:endParaRPr lang="en-US" altLang="x-none" b="1" dirty="0"/>
          </a:p>
          <a:p>
            <a:pPr lvl="2"/>
            <a:r>
              <a:rPr lang="en-US" altLang="x-none" dirty="0" smtClean="0"/>
              <a:t> Divorce </a:t>
            </a:r>
            <a:r>
              <a:rPr lang="en-US" altLang="x-none" dirty="0"/>
              <a:t>rates doubled</a:t>
            </a:r>
          </a:p>
          <a:p>
            <a:pPr lvl="1">
              <a:buFont typeface="Arial" charset="0"/>
              <a:buNone/>
            </a:pPr>
            <a:endParaRPr lang="en-US" altLang="x-none" dirty="0"/>
          </a:p>
        </p:txBody>
      </p:sp>
      <p:pic>
        <p:nvPicPr>
          <p:cNvPr id="30724" name="Picture 8" descr="flapper"/>
          <p:cNvPicPr>
            <a:picLocks noChangeAspect="1" noChangeArrowheads="1"/>
          </p:cNvPicPr>
          <p:nvPr/>
        </p:nvPicPr>
        <p:blipFill>
          <a:blip r:embed="rId2">
            <a:extLst>
              <a:ext uri="{28A0092B-C50C-407E-A947-70E740481C1C}">
                <a14:useLocalDpi xmlns:a14="http://schemas.microsoft.com/office/drawing/2010/main" val="0"/>
              </a:ext>
            </a:extLst>
          </a:blip>
          <a:srcRect l="9059" t="9929" r="10916" b="16312"/>
          <a:stretch>
            <a:fillRect/>
          </a:stretch>
        </p:blipFill>
        <p:spPr bwMode="auto">
          <a:xfrm>
            <a:off x="6705600" y="3009107"/>
            <a:ext cx="39624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3" descr="time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38" y="3048000"/>
            <a:ext cx="29511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3" name="Picture 25" descr="group07-h"/>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3163349" y="914400"/>
            <a:ext cx="5767114"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4" name="Picture 26" descr="4%20Flapp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088" y="-17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5" name="AutoShape 27"/>
          <p:cNvSpPr>
            <a:spLocks noChangeArrowheads="1"/>
          </p:cNvSpPr>
          <p:nvPr/>
        </p:nvSpPr>
        <p:spPr bwMode="auto">
          <a:xfrm>
            <a:off x="2438400" y="3200400"/>
            <a:ext cx="6629400" cy="1143000"/>
          </a:xfrm>
          <a:prstGeom prst="wedgeRectCallout">
            <a:avLst>
              <a:gd name="adj1" fmla="val -37764"/>
              <a:gd name="adj2" fmla="val -224444"/>
            </a:avLst>
          </a:prstGeom>
          <a:solidFill>
            <a:srgbClr val="CCECFF"/>
          </a:solidFill>
          <a:ln w="381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x-none" sz="3600"/>
              <a:t>But…most women looked forward to lives as a mother and a wife</a:t>
            </a:r>
          </a:p>
        </p:txBody>
      </p:sp>
      <p:sp>
        <p:nvSpPr>
          <p:cNvPr id="94236" name="AutoShape 28"/>
          <p:cNvSpPr>
            <a:spLocks noChangeArrowheads="1"/>
          </p:cNvSpPr>
          <p:nvPr/>
        </p:nvSpPr>
        <p:spPr bwMode="auto">
          <a:xfrm>
            <a:off x="2895600" y="3810000"/>
            <a:ext cx="7543800" cy="1905000"/>
          </a:xfrm>
          <a:prstGeom prst="wedgeRectCallout">
            <a:avLst>
              <a:gd name="adj1" fmla="val 11176"/>
              <a:gd name="adj2" fmla="val -163167"/>
            </a:avLst>
          </a:prstGeom>
          <a:solidFill>
            <a:srgbClr val="FFFFCC"/>
          </a:solidFill>
          <a:ln w="381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10000"/>
              </a:spcBef>
            </a:pPr>
            <a:r>
              <a:rPr lang="en-US" altLang="x-none" sz="3600"/>
              <a:t>“The creation and fulfillment of a successful home…compares favorably with building a beautiful cathedral.”</a:t>
            </a:r>
          </a:p>
          <a:p>
            <a:pPr algn="r">
              <a:lnSpc>
                <a:spcPct val="80000"/>
              </a:lnSpc>
              <a:spcBef>
                <a:spcPct val="10000"/>
              </a:spcBef>
            </a:pPr>
            <a:r>
              <a:rPr lang="en-US" altLang="x-none" sz="3600"/>
              <a:t>—</a:t>
            </a:r>
            <a:r>
              <a:rPr lang="en-US" altLang="x-none" sz="3600" i="1"/>
              <a:t>Ladies Home Journal</a:t>
            </a:r>
          </a:p>
        </p:txBody>
      </p:sp>
      <p:sp>
        <p:nvSpPr>
          <p:cNvPr id="10" name="AutoShape 4"/>
          <p:cNvSpPr>
            <a:spLocks noChangeArrowheads="1"/>
          </p:cNvSpPr>
          <p:nvPr/>
        </p:nvSpPr>
        <p:spPr bwMode="auto">
          <a:xfrm>
            <a:off x="2514600" y="4495800"/>
            <a:ext cx="7620000" cy="1524000"/>
          </a:xfrm>
          <a:prstGeom prst="wedgeRectCallout">
            <a:avLst>
              <a:gd name="adj1" fmla="val -16019"/>
              <a:gd name="adj2" fmla="val -250864"/>
            </a:avLst>
          </a:prstGeom>
          <a:solidFill>
            <a:srgbClr val="FFCCFF"/>
          </a:solidFill>
          <a:ln w="381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10000"/>
              </a:spcBef>
            </a:pPr>
            <a:r>
              <a:rPr lang="en-US" altLang="x-none" sz="3600" dirty="0"/>
              <a:t>“I have been kissed by dozens of men.   I suppose I’ll kiss dozens more.”</a:t>
            </a:r>
          </a:p>
          <a:p>
            <a:pPr algn="r">
              <a:lnSpc>
                <a:spcPct val="80000"/>
              </a:lnSpc>
              <a:spcBef>
                <a:spcPct val="10000"/>
              </a:spcBef>
            </a:pPr>
            <a:r>
              <a:rPr lang="en-US" altLang="x-none" sz="3600" dirty="0"/>
              <a:t>— character in F. Scott Fitzgerald novel</a:t>
            </a:r>
          </a:p>
        </p:txBody>
      </p:sp>
    </p:spTree>
    <p:extLst>
      <p:ext uri="{BB962C8B-B14F-4D97-AF65-F5344CB8AC3E}">
        <p14:creationId xmlns:p14="http://schemas.microsoft.com/office/powerpoint/2010/main" val="22434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4233"/>
                                        </p:tgtEl>
                                        <p:attrNameLst>
                                          <p:attrName>style.visibility</p:attrName>
                                        </p:attrNameLst>
                                      </p:cBhvr>
                                      <p:to>
                                        <p:strVal val="visible"/>
                                      </p:to>
                                    </p:set>
                                    <p:anim calcmode="lin" valueType="num">
                                      <p:cBhvr>
                                        <p:cTn id="7" dur="500" fill="hold"/>
                                        <p:tgtEl>
                                          <p:spTgt spid="94233"/>
                                        </p:tgtEl>
                                        <p:attrNameLst>
                                          <p:attrName>ppt_w</p:attrName>
                                        </p:attrNameLst>
                                      </p:cBhvr>
                                      <p:tavLst>
                                        <p:tav tm="0">
                                          <p:val>
                                            <p:fltVal val="0"/>
                                          </p:val>
                                        </p:tav>
                                        <p:tav tm="100000">
                                          <p:val>
                                            <p:strVal val="#ppt_w"/>
                                          </p:val>
                                        </p:tav>
                                      </p:tavLst>
                                    </p:anim>
                                    <p:anim calcmode="lin" valueType="num">
                                      <p:cBhvr>
                                        <p:cTn id="8" dur="500" fill="hold"/>
                                        <p:tgtEl>
                                          <p:spTgt spid="94233"/>
                                        </p:tgtEl>
                                        <p:attrNameLst>
                                          <p:attrName>ppt_h</p:attrName>
                                        </p:attrNameLst>
                                      </p:cBhvr>
                                      <p:tavLst>
                                        <p:tav tm="0">
                                          <p:val>
                                            <p:fltVal val="0"/>
                                          </p:val>
                                        </p:tav>
                                        <p:tav tm="100000">
                                          <p:val>
                                            <p:strVal val="#ppt_h"/>
                                          </p:val>
                                        </p:tav>
                                      </p:tavLst>
                                    </p:anim>
                                    <p:animEffect transition="in" filter="fade">
                                      <p:cBhvr>
                                        <p:cTn id="9" dur="500"/>
                                        <p:tgtEl>
                                          <p:spTgt spid="942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4234"/>
                                        </p:tgtEl>
                                        <p:attrNameLst>
                                          <p:attrName>style.visibility</p:attrName>
                                        </p:attrNameLst>
                                      </p:cBhvr>
                                      <p:to>
                                        <p:strVal val="visible"/>
                                      </p:to>
                                    </p:set>
                                    <p:anim calcmode="lin" valueType="num">
                                      <p:cBhvr>
                                        <p:cTn id="14" dur="500" fill="hold"/>
                                        <p:tgtEl>
                                          <p:spTgt spid="94234"/>
                                        </p:tgtEl>
                                        <p:attrNameLst>
                                          <p:attrName>ppt_w</p:attrName>
                                        </p:attrNameLst>
                                      </p:cBhvr>
                                      <p:tavLst>
                                        <p:tav tm="0">
                                          <p:val>
                                            <p:fltVal val="0"/>
                                          </p:val>
                                        </p:tav>
                                        <p:tav tm="100000">
                                          <p:val>
                                            <p:strVal val="#ppt_w"/>
                                          </p:val>
                                        </p:tav>
                                      </p:tavLst>
                                    </p:anim>
                                    <p:anim calcmode="lin" valueType="num">
                                      <p:cBhvr>
                                        <p:cTn id="15" dur="500" fill="hold"/>
                                        <p:tgtEl>
                                          <p:spTgt spid="94234"/>
                                        </p:tgtEl>
                                        <p:attrNameLst>
                                          <p:attrName>ppt_h</p:attrName>
                                        </p:attrNameLst>
                                      </p:cBhvr>
                                      <p:tavLst>
                                        <p:tav tm="0">
                                          <p:val>
                                            <p:fltVal val="0"/>
                                          </p:val>
                                        </p:tav>
                                        <p:tav tm="100000">
                                          <p:val>
                                            <p:strVal val="#ppt_h"/>
                                          </p:val>
                                        </p:tav>
                                      </p:tavLst>
                                    </p:anim>
                                    <p:animEffect transition="in" filter="fade">
                                      <p:cBhvr>
                                        <p:cTn id="16" dur="500"/>
                                        <p:tgtEl>
                                          <p:spTgt spid="94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4235"/>
                                        </p:tgtEl>
                                        <p:attrNameLst>
                                          <p:attrName>style.visibility</p:attrName>
                                        </p:attrNameLst>
                                      </p:cBhvr>
                                      <p:to>
                                        <p:strVal val="visible"/>
                                      </p:to>
                                    </p:set>
                                    <p:anim calcmode="lin" valueType="num">
                                      <p:cBhvr>
                                        <p:cTn id="21" dur="500" fill="hold"/>
                                        <p:tgtEl>
                                          <p:spTgt spid="94235"/>
                                        </p:tgtEl>
                                        <p:attrNameLst>
                                          <p:attrName>ppt_w</p:attrName>
                                        </p:attrNameLst>
                                      </p:cBhvr>
                                      <p:tavLst>
                                        <p:tav tm="0">
                                          <p:val>
                                            <p:fltVal val="0"/>
                                          </p:val>
                                        </p:tav>
                                        <p:tav tm="100000">
                                          <p:val>
                                            <p:strVal val="#ppt_w"/>
                                          </p:val>
                                        </p:tav>
                                      </p:tavLst>
                                    </p:anim>
                                    <p:anim calcmode="lin" valueType="num">
                                      <p:cBhvr>
                                        <p:cTn id="22" dur="500" fill="hold"/>
                                        <p:tgtEl>
                                          <p:spTgt spid="94235"/>
                                        </p:tgtEl>
                                        <p:attrNameLst>
                                          <p:attrName>ppt_h</p:attrName>
                                        </p:attrNameLst>
                                      </p:cBhvr>
                                      <p:tavLst>
                                        <p:tav tm="0">
                                          <p:val>
                                            <p:fltVal val="0"/>
                                          </p:val>
                                        </p:tav>
                                        <p:tav tm="100000">
                                          <p:val>
                                            <p:strVal val="#ppt_h"/>
                                          </p:val>
                                        </p:tav>
                                      </p:tavLst>
                                    </p:anim>
                                    <p:animEffect transition="in" filter="fade">
                                      <p:cBhvr>
                                        <p:cTn id="23" dur="500"/>
                                        <p:tgtEl>
                                          <p:spTgt spid="942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0" fill="hold" grpId="1" nodeType="clickEffect">
                                  <p:stCondLst>
                                    <p:cond delay="0"/>
                                  </p:stCondLst>
                                  <p:childTnLst>
                                    <p:anim calcmode="lin" valueType="num">
                                      <p:cBhvr>
                                        <p:cTn id="27" dur="500"/>
                                        <p:tgtEl>
                                          <p:spTgt spid="94235"/>
                                        </p:tgtEl>
                                        <p:attrNameLst>
                                          <p:attrName>ppt_w</p:attrName>
                                        </p:attrNameLst>
                                      </p:cBhvr>
                                      <p:tavLst>
                                        <p:tav tm="0">
                                          <p:val>
                                            <p:strVal val="ppt_w"/>
                                          </p:val>
                                        </p:tav>
                                        <p:tav tm="100000">
                                          <p:val>
                                            <p:fltVal val="0"/>
                                          </p:val>
                                        </p:tav>
                                      </p:tavLst>
                                    </p:anim>
                                    <p:anim calcmode="lin" valueType="num">
                                      <p:cBhvr>
                                        <p:cTn id="28" dur="500"/>
                                        <p:tgtEl>
                                          <p:spTgt spid="94235"/>
                                        </p:tgtEl>
                                        <p:attrNameLst>
                                          <p:attrName>ppt_h</p:attrName>
                                        </p:attrNameLst>
                                      </p:cBhvr>
                                      <p:tavLst>
                                        <p:tav tm="0">
                                          <p:val>
                                            <p:strVal val="ppt_h"/>
                                          </p:val>
                                        </p:tav>
                                        <p:tav tm="100000">
                                          <p:val>
                                            <p:fltVal val="0"/>
                                          </p:val>
                                        </p:tav>
                                      </p:tavLst>
                                    </p:anim>
                                    <p:animEffect transition="out" filter="fade">
                                      <p:cBhvr>
                                        <p:cTn id="29" dur="500"/>
                                        <p:tgtEl>
                                          <p:spTgt spid="94235"/>
                                        </p:tgtEl>
                                      </p:cBhvr>
                                    </p:animEffect>
                                    <p:set>
                                      <p:cBhvr>
                                        <p:cTn id="30" dur="1" fill="hold">
                                          <p:stCondLst>
                                            <p:cond delay="499"/>
                                          </p:stCondLst>
                                        </p:cTn>
                                        <p:tgtEl>
                                          <p:spTgt spid="94235"/>
                                        </p:tgtEl>
                                        <p:attrNameLst>
                                          <p:attrName>style.visibility</p:attrName>
                                        </p:attrNameLst>
                                      </p:cBhvr>
                                      <p:to>
                                        <p:strVal val="hidden"/>
                                      </p:to>
                                    </p:set>
                                  </p:childTnLst>
                                </p:cTn>
                              </p:par>
                              <p:par>
                                <p:cTn id="31" presetID="53" presetClass="entr" presetSubtype="0" fill="hold" grpId="0" nodeType="withEffect">
                                  <p:stCondLst>
                                    <p:cond delay="0"/>
                                  </p:stCondLst>
                                  <p:childTnLst>
                                    <p:set>
                                      <p:cBhvr>
                                        <p:cTn id="32" dur="1" fill="hold">
                                          <p:stCondLst>
                                            <p:cond delay="0"/>
                                          </p:stCondLst>
                                        </p:cTn>
                                        <p:tgtEl>
                                          <p:spTgt spid="94236"/>
                                        </p:tgtEl>
                                        <p:attrNameLst>
                                          <p:attrName>style.visibility</p:attrName>
                                        </p:attrNameLst>
                                      </p:cBhvr>
                                      <p:to>
                                        <p:strVal val="visible"/>
                                      </p:to>
                                    </p:set>
                                    <p:anim calcmode="lin" valueType="num">
                                      <p:cBhvr>
                                        <p:cTn id="33" dur="500" fill="hold"/>
                                        <p:tgtEl>
                                          <p:spTgt spid="94236"/>
                                        </p:tgtEl>
                                        <p:attrNameLst>
                                          <p:attrName>ppt_w</p:attrName>
                                        </p:attrNameLst>
                                      </p:cBhvr>
                                      <p:tavLst>
                                        <p:tav tm="0">
                                          <p:val>
                                            <p:fltVal val="0"/>
                                          </p:val>
                                        </p:tav>
                                        <p:tav tm="100000">
                                          <p:val>
                                            <p:strVal val="#ppt_w"/>
                                          </p:val>
                                        </p:tav>
                                      </p:tavLst>
                                    </p:anim>
                                    <p:anim calcmode="lin" valueType="num">
                                      <p:cBhvr>
                                        <p:cTn id="34" dur="500" fill="hold"/>
                                        <p:tgtEl>
                                          <p:spTgt spid="94236"/>
                                        </p:tgtEl>
                                        <p:attrNameLst>
                                          <p:attrName>ppt_h</p:attrName>
                                        </p:attrNameLst>
                                      </p:cBhvr>
                                      <p:tavLst>
                                        <p:tav tm="0">
                                          <p:val>
                                            <p:fltVal val="0"/>
                                          </p:val>
                                        </p:tav>
                                        <p:tav tm="100000">
                                          <p:val>
                                            <p:strVal val="#ppt_h"/>
                                          </p:val>
                                        </p:tav>
                                      </p:tavLst>
                                    </p:anim>
                                    <p:animEffect transition="in" filter="fade">
                                      <p:cBhvr>
                                        <p:cTn id="35" dur="500"/>
                                        <p:tgtEl>
                                          <p:spTgt spid="9423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5" grpId="0" animBg="1"/>
      <p:bldP spid="94235" grpId="1" animBg="1"/>
      <p:bldP spid="9423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8129" name="Text Box 3"/>
          <p:cNvSpPr txBox="1">
            <a:spLocks noChangeArrowheads="1"/>
          </p:cNvSpPr>
          <p:nvPr/>
        </p:nvSpPr>
        <p:spPr bwMode="auto">
          <a:xfrm>
            <a:off x="1752600" y="762000"/>
            <a:ext cx="56893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Rockwell Extra Bold" charset="0"/>
                <a:ea typeface="ＭＳ Ｐゴシック" charset="-128"/>
              </a:defRPr>
            </a:lvl1pPr>
            <a:lvl2pPr marL="742950" indent="-285750" eaLnBrk="0" hangingPunct="0">
              <a:defRPr sz="2400" b="1">
                <a:solidFill>
                  <a:schemeClr val="tx1"/>
                </a:solidFill>
                <a:latin typeface="Rockwell Extra Bold" charset="0"/>
                <a:ea typeface="ＭＳ Ｐゴシック" charset="-128"/>
              </a:defRPr>
            </a:lvl2pPr>
            <a:lvl3pPr marL="1143000" indent="-228600" eaLnBrk="0" hangingPunct="0">
              <a:defRPr sz="2400" b="1">
                <a:solidFill>
                  <a:schemeClr val="tx1"/>
                </a:solidFill>
                <a:latin typeface="Rockwell Extra Bold" charset="0"/>
                <a:ea typeface="ＭＳ Ｐゴシック" charset="-128"/>
              </a:defRPr>
            </a:lvl3pPr>
            <a:lvl4pPr marL="1600200" indent="-228600" eaLnBrk="0" hangingPunct="0">
              <a:defRPr sz="2400" b="1">
                <a:solidFill>
                  <a:schemeClr val="tx1"/>
                </a:solidFill>
                <a:latin typeface="Rockwell Extra Bold" charset="0"/>
                <a:ea typeface="ＭＳ Ｐゴシック" charset="-128"/>
              </a:defRPr>
            </a:lvl4pPr>
            <a:lvl5pPr marL="2057400" indent="-228600" eaLnBrk="0" hangingPunct="0">
              <a:defRPr sz="2400" b="1">
                <a:solidFill>
                  <a:schemeClr val="tx1"/>
                </a:solidFill>
                <a:latin typeface="Rockwell Extra Bold" charset="0"/>
                <a:ea typeface="ＭＳ Ｐゴシック" charset="-128"/>
              </a:defRPr>
            </a:lvl5pPr>
            <a:lvl6pPr marL="2514600" indent="-228600" eaLnBrk="0" fontAlgn="base" hangingPunct="0">
              <a:spcBef>
                <a:spcPct val="0"/>
              </a:spcBef>
              <a:spcAft>
                <a:spcPct val="0"/>
              </a:spcAft>
              <a:defRPr sz="2400" b="1">
                <a:solidFill>
                  <a:schemeClr val="tx1"/>
                </a:solidFill>
                <a:latin typeface="Rockwell Extra Bold" charset="0"/>
                <a:ea typeface="ＭＳ Ｐゴシック" charset="-128"/>
              </a:defRPr>
            </a:lvl6pPr>
            <a:lvl7pPr marL="2971800" indent="-228600" eaLnBrk="0" fontAlgn="base" hangingPunct="0">
              <a:spcBef>
                <a:spcPct val="0"/>
              </a:spcBef>
              <a:spcAft>
                <a:spcPct val="0"/>
              </a:spcAft>
              <a:defRPr sz="2400" b="1">
                <a:solidFill>
                  <a:schemeClr val="tx1"/>
                </a:solidFill>
                <a:latin typeface="Rockwell Extra Bold" charset="0"/>
                <a:ea typeface="ＭＳ Ｐゴシック" charset="-128"/>
              </a:defRPr>
            </a:lvl7pPr>
            <a:lvl8pPr marL="3429000" indent="-228600" eaLnBrk="0" fontAlgn="base" hangingPunct="0">
              <a:spcBef>
                <a:spcPct val="0"/>
              </a:spcBef>
              <a:spcAft>
                <a:spcPct val="0"/>
              </a:spcAft>
              <a:defRPr sz="2400" b="1">
                <a:solidFill>
                  <a:schemeClr val="tx1"/>
                </a:solidFill>
                <a:latin typeface="Rockwell Extra Bold" charset="0"/>
                <a:ea typeface="ＭＳ Ｐゴシック" charset="-128"/>
              </a:defRPr>
            </a:lvl8pPr>
            <a:lvl9pPr marL="3886200" indent="-228600" eaLnBrk="0" fontAlgn="base" hangingPunct="0">
              <a:spcBef>
                <a:spcPct val="0"/>
              </a:spcBef>
              <a:spcAft>
                <a:spcPct val="0"/>
              </a:spcAft>
              <a:defRPr sz="2400" b="1">
                <a:solidFill>
                  <a:schemeClr val="tx1"/>
                </a:solidFill>
                <a:latin typeface="Rockwell Extra Bold" charset="0"/>
                <a:ea typeface="ＭＳ Ｐゴシック" charset="-128"/>
              </a:defRPr>
            </a:lvl9pPr>
          </a:lstStyle>
          <a:p>
            <a:pPr eaLnBrk="1" hangingPunct="1"/>
            <a:r>
              <a:rPr lang="en-US" altLang="x-none" sz="2800" dirty="0">
                <a:latin typeface="Showcard Gothic" charset="0"/>
              </a:rPr>
              <a:t>What was the Harlem Renaissance?</a:t>
            </a:r>
          </a:p>
        </p:txBody>
      </p:sp>
      <p:sp>
        <p:nvSpPr>
          <p:cNvPr id="25604" name="Text Box 4"/>
          <p:cNvSpPr txBox="1">
            <a:spLocks noChangeArrowheads="1"/>
          </p:cNvSpPr>
          <p:nvPr/>
        </p:nvSpPr>
        <p:spPr bwMode="auto">
          <a:xfrm>
            <a:off x="1752600" y="1295401"/>
            <a:ext cx="6096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Rockwell Extra Bold" charset="0"/>
                <a:ea typeface="ＭＳ Ｐゴシック" charset="-128"/>
              </a:defRPr>
            </a:lvl1pPr>
            <a:lvl2pPr marL="742950" indent="-285750" eaLnBrk="0" hangingPunct="0">
              <a:defRPr sz="2400" b="1">
                <a:solidFill>
                  <a:schemeClr val="tx1"/>
                </a:solidFill>
                <a:latin typeface="Rockwell Extra Bold" charset="0"/>
                <a:ea typeface="ＭＳ Ｐゴシック" charset="-128"/>
              </a:defRPr>
            </a:lvl2pPr>
            <a:lvl3pPr marL="1143000" indent="-228600" eaLnBrk="0" hangingPunct="0">
              <a:defRPr sz="2400" b="1">
                <a:solidFill>
                  <a:schemeClr val="tx1"/>
                </a:solidFill>
                <a:latin typeface="Rockwell Extra Bold" charset="0"/>
                <a:ea typeface="ＭＳ Ｐゴシック" charset="-128"/>
              </a:defRPr>
            </a:lvl3pPr>
            <a:lvl4pPr marL="1600200" indent="-228600" eaLnBrk="0" hangingPunct="0">
              <a:defRPr sz="2400" b="1">
                <a:solidFill>
                  <a:schemeClr val="tx1"/>
                </a:solidFill>
                <a:latin typeface="Rockwell Extra Bold" charset="0"/>
                <a:ea typeface="ＭＳ Ｐゴシック" charset="-128"/>
              </a:defRPr>
            </a:lvl4pPr>
            <a:lvl5pPr marL="2057400" indent="-228600" eaLnBrk="0" hangingPunct="0">
              <a:defRPr sz="2400" b="1">
                <a:solidFill>
                  <a:schemeClr val="tx1"/>
                </a:solidFill>
                <a:latin typeface="Rockwell Extra Bold" charset="0"/>
                <a:ea typeface="ＭＳ Ｐゴシック" charset="-128"/>
              </a:defRPr>
            </a:lvl5pPr>
            <a:lvl6pPr marL="2514600" indent="-228600" eaLnBrk="0" fontAlgn="base" hangingPunct="0">
              <a:spcBef>
                <a:spcPct val="0"/>
              </a:spcBef>
              <a:spcAft>
                <a:spcPct val="0"/>
              </a:spcAft>
              <a:defRPr sz="2400" b="1">
                <a:solidFill>
                  <a:schemeClr val="tx1"/>
                </a:solidFill>
                <a:latin typeface="Rockwell Extra Bold" charset="0"/>
                <a:ea typeface="ＭＳ Ｐゴシック" charset="-128"/>
              </a:defRPr>
            </a:lvl6pPr>
            <a:lvl7pPr marL="2971800" indent="-228600" eaLnBrk="0" fontAlgn="base" hangingPunct="0">
              <a:spcBef>
                <a:spcPct val="0"/>
              </a:spcBef>
              <a:spcAft>
                <a:spcPct val="0"/>
              </a:spcAft>
              <a:defRPr sz="2400" b="1">
                <a:solidFill>
                  <a:schemeClr val="tx1"/>
                </a:solidFill>
                <a:latin typeface="Rockwell Extra Bold" charset="0"/>
                <a:ea typeface="ＭＳ Ｐゴシック" charset="-128"/>
              </a:defRPr>
            </a:lvl7pPr>
            <a:lvl8pPr marL="3429000" indent="-228600" eaLnBrk="0" fontAlgn="base" hangingPunct="0">
              <a:spcBef>
                <a:spcPct val="0"/>
              </a:spcBef>
              <a:spcAft>
                <a:spcPct val="0"/>
              </a:spcAft>
              <a:defRPr sz="2400" b="1">
                <a:solidFill>
                  <a:schemeClr val="tx1"/>
                </a:solidFill>
                <a:latin typeface="Rockwell Extra Bold" charset="0"/>
                <a:ea typeface="ＭＳ Ｐゴシック" charset="-128"/>
              </a:defRPr>
            </a:lvl8pPr>
            <a:lvl9pPr marL="3886200" indent="-228600" eaLnBrk="0" fontAlgn="base" hangingPunct="0">
              <a:spcBef>
                <a:spcPct val="0"/>
              </a:spcBef>
              <a:spcAft>
                <a:spcPct val="0"/>
              </a:spcAft>
              <a:defRPr sz="2400" b="1">
                <a:solidFill>
                  <a:schemeClr val="tx1"/>
                </a:solidFill>
                <a:latin typeface="Rockwell Extra Bold" charset="0"/>
                <a:ea typeface="ＭＳ Ｐゴシック" charset="-128"/>
              </a:defRPr>
            </a:lvl9pPr>
          </a:lstStyle>
          <a:p>
            <a:pPr eaLnBrk="1" hangingPunct="1"/>
            <a:r>
              <a:rPr lang="en-US" altLang="x-none" sz="2800" u="sng" dirty="0">
                <a:solidFill>
                  <a:srgbClr val="FF0000"/>
                </a:solidFill>
                <a:latin typeface="Times New Roman" charset="0"/>
              </a:rPr>
              <a:t>Harlem Renaissance </a:t>
            </a:r>
            <a:r>
              <a:rPr lang="en-US" altLang="x-none" sz="2800" b="0" dirty="0">
                <a:latin typeface="Times New Roman" charset="0"/>
              </a:rPr>
              <a:t>-- A rebirth in African American culture and pride that began in Harlem, NY.</a:t>
            </a:r>
            <a:endParaRPr lang="en-US" altLang="x-none" sz="2800" b="0" dirty="0">
              <a:latin typeface="Times New Roman" charset="0"/>
              <a:ea typeface="Times New Roman" charset="0"/>
              <a:cs typeface="Times New Roman" charset="0"/>
            </a:endParaRPr>
          </a:p>
          <a:p>
            <a:pPr marL="342900" indent="-342900" eaLnBrk="1" hangingPunct="1">
              <a:buFont typeface="Arial" charset="0"/>
              <a:buChar char="•"/>
            </a:pPr>
            <a:r>
              <a:rPr lang="en-US" sz="2600" b="0" dirty="0">
                <a:latin typeface="Times New Roman" charset="0"/>
                <a:ea typeface="Times New Roman" charset="0"/>
                <a:cs typeface="Times New Roman" charset="0"/>
              </a:rPr>
              <a:t>Jazz &amp; blues expressed the social realities of blacks (</a:t>
            </a:r>
            <a:r>
              <a:rPr lang="en-US" sz="2600" i="1" dirty="0">
                <a:latin typeface="Times New Roman" charset="0"/>
                <a:ea typeface="Times New Roman" charset="0"/>
                <a:cs typeface="Times New Roman" charset="0"/>
              </a:rPr>
              <a:t>Louis Armstrong</a:t>
            </a:r>
            <a:r>
              <a:rPr lang="en-US" sz="2600" b="0" dirty="0">
                <a:latin typeface="Times New Roman" charset="0"/>
                <a:ea typeface="Times New Roman" charset="0"/>
                <a:cs typeface="Times New Roman" charset="0"/>
              </a:rPr>
              <a:t>)</a:t>
            </a:r>
          </a:p>
          <a:p>
            <a:pPr marL="342900" lvl="1" indent="-342900" eaLnBrk="1" hangingPunct="1">
              <a:buFont typeface="Arial" charset="0"/>
              <a:buChar char="•"/>
            </a:pPr>
            <a:r>
              <a:rPr lang="en-US" sz="2600" b="0" dirty="0">
                <a:latin typeface="Times New Roman" charset="0"/>
                <a:ea typeface="Times New Roman" charset="0"/>
                <a:cs typeface="Times New Roman" charset="0"/>
              </a:rPr>
              <a:t>Poetry, novels, &amp; plays promoted equality, condemned racism, &amp; celebrated black culture (</a:t>
            </a:r>
            <a:r>
              <a:rPr lang="en-US" sz="2600" i="1" dirty="0">
                <a:latin typeface="Times New Roman" charset="0"/>
                <a:ea typeface="Times New Roman" charset="0"/>
                <a:cs typeface="Times New Roman" charset="0"/>
              </a:rPr>
              <a:t>Langston Hughes</a:t>
            </a:r>
            <a:r>
              <a:rPr lang="en-US" sz="2600" b="0" dirty="0">
                <a:latin typeface="Times New Roman" charset="0"/>
                <a:ea typeface="Times New Roman" charset="0"/>
                <a:cs typeface="Times New Roman" charset="0"/>
              </a:rPr>
              <a:t>)</a:t>
            </a:r>
          </a:p>
          <a:p>
            <a:pPr eaLnBrk="1" hangingPunct="1"/>
            <a:endParaRPr lang="en-US" altLang="x-none" sz="2000" b="0" dirty="0">
              <a:latin typeface="Times New Roman" charset="0"/>
              <a:ea typeface="Times New Roman" charset="0"/>
              <a:cs typeface="Times New Roman" charset="0"/>
            </a:endParaRPr>
          </a:p>
        </p:txBody>
      </p:sp>
      <p:pic>
        <p:nvPicPr>
          <p:cNvPr id="48131" name="Picture 6" descr="http://teacherweb.com/NY/NiagaraWheatfieldSeniorHigh/MAdamek/langs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1371601"/>
            <a:ext cx="16795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11"/>
          <p:cNvSpPr txBox="1">
            <a:spLocks noChangeArrowheads="1"/>
          </p:cNvSpPr>
          <p:nvPr/>
        </p:nvSpPr>
        <p:spPr bwMode="auto">
          <a:xfrm>
            <a:off x="8366125" y="3821114"/>
            <a:ext cx="1526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Rockwell Extra Bold" charset="0"/>
                <a:ea typeface="ＭＳ Ｐゴシック" charset="-128"/>
              </a:defRPr>
            </a:lvl1pPr>
            <a:lvl2pPr marL="742950" indent="-285750" eaLnBrk="0" hangingPunct="0">
              <a:defRPr sz="2400" b="1">
                <a:solidFill>
                  <a:schemeClr val="tx1"/>
                </a:solidFill>
                <a:latin typeface="Rockwell Extra Bold" charset="0"/>
                <a:ea typeface="ＭＳ Ｐゴシック" charset="-128"/>
              </a:defRPr>
            </a:lvl2pPr>
            <a:lvl3pPr marL="1143000" indent="-228600" eaLnBrk="0" hangingPunct="0">
              <a:defRPr sz="2400" b="1">
                <a:solidFill>
                  <a:schemeClr val="tx1"/>
                </a:solidFill>
                <a:latin typeface="Rockwell Extra Bold" charset="0"/>
                <a:ea typeface="ＭＳ Ｐゴシック" charset="-128"/>
              </a:defRPr>
            </a:lvl3pPr>
            <a:lvl4pPr marL="1600200" indent="-228600" eaLnBrk="0" hangingPunct="0">
              <a:defRPr sz="2400" b="1">
                <a:solidFill>
                  <a:schemeClr val="tx1"/>
                </a:solidFill>
                <a:latin typeface="Rockwell Extra Bold" charset="0"/>
                <a:ea typeface="ＭＳ Ｐゴシック" charset="-128"/>
              </a:defRPr>
            </a:lvl4pPr>
            <a:lvl5pPr marL="2057400" indent="-228600" eaLnBrk="0" hangingPunct="0">
              <a:defRPr sz="2400" b="1">
                <a:solidFill>
                  <a:schemeClr val="tx1"/>
                </a:solidFill>
                <a:latin typeface="Rockwell Extra Bold" charset="0"/>
                <a:ea typeface="ＭＳ Ｐゴシック" charset="-128"/>
              </a:defRPr>
            </a:lvl5pPr>
            <a:lvl6pPr marL="2514600" indent="-228600" eaLnBrk="0" fontAlgn="base" hangingPunct="0">
              <a:spcBef>
                <a:spcPct val="0"/>
              </a:spcBef>
              <a:spcAft>
                <a:spcPct val="0"/>
              </a:spcAft>
              <a:defRPr sz="2400" b="1">
                <a:solidFill>
                  <a:schemeClr val="tx1"/>
                </a:solidFill>
                <a:latin typeface="Rockwell Extra Bold" charset="0"/>
                <a:ea typeface="ＭＳ Ｐゴシック" charset="-128"/>
              </a:defRPr>
            </a:lvl6pPr>
            <a:lvl7pPr marL="2971800" indent="-228600" eaLnBrk="0" fontAlgn="base" hangingPunct="0">
              <a:spcBef>
                <a:spcPct val="0"/>
              </a:spcBef>
              <a:spcAft>
                <a:spcPct val="0"/>
              </a:spcAft>
              <a:defRPr sz="2400" b="1">
                <a:solidFill>
                  <a:schemeClr val="tx1"/>
                </a:solidFill>
                <a:latin typeface="Rockwell Extra Bold" charset="0"/>
                <a:ea typeface="ＭＳ Ｐゴシック" charset="-128"/>
              </a:defRPr>
            </a:lvl7pPr>
            <a:lvl8pPr marL="3429000" indent="-228600" eaLnBrk="0" fontAlgn="base" hangingPunct="0">
              <a:spcBef>
                <a:spcPct val="0"/>
              </a:spcBef>
              <a:spcAft>
                <a:spcPct val="0"/>
              </a:spcAft>
              <a:defRPr sz="2400" b="1">
                <a:solidFill>
                  <a:schemeClr val="tx1"/>
                </a:solidFill>
                <a:latin typeface="Rockwell Extra Bold" charset="0"/>
                <a:ea typeface="ＭＳ Ｐゴシック" charset="-128"/>
              </a:defRPr>
            </a:lvl8pPr>
            <a:lvl9pPr marL="3886200" indent="-228600" eaLnBrk="0" fontAlgn="base" hangingPunct="0">
              <a:spcBef>
                <a:spcPct val="0"/>
              </a:spcBef>
              <a:spcAft>
                <a:spcPct val="0"/>
              </a:spcAft>
              <a:defRPr sz="2400" b="1">
                <a:solidFill>
                  <a:schemeClr val="tx1"/>
                </a:solidFill>
                <a:latin typeface="Rockwell Extra Bold" charset="0"/>
                <a:ea typeface="ＭＳ Ｐゴシック" charset="-128"/>
              </a:defRPr>
            </a:lvl9pPr>
          </a:lstStyle>
          <a:p>
            <a:pPr eaLnBrk="1" hangingPunct="1"/>
            <a:r>
              <a:rPr lang="en-US" altLang="x-none" sz="1400" dirty="0">
                <a:ln w="0"/>
                <a:effectLst>
                  <a:outerShdw blurRad="38100" dist="19050" dir="2700000" algn="tl" rotWithShape="0">
                    <a:schemeClr val="dk1">
                      <a:alpha val="40000"/>
                    </a:schemeClr>
                  </a:outerShdw>
                </a:effectLst>
                <a:latin typeface="Times New Roman" charset="0"/>
              </a:rPr>
              <a:t>Langston Hughes</a:t>
            </a:r>
          </a:p>
        </p:txBody>
      </p:sp>
      <p:sp>
        <p:nvSpPr>
          <p:cNvPr id="48136" name="Text Box 2"/>
          <p:cNvSpPr txBox="1">
            <a:spLocks noChangeArrowheads="1"/>
          </p:cNvSpPr>
          <p:nvPr/>
        </p:nvSpPr>
        <p:spPr bwMode="auto">
          <a:xfrm>
            <a:off x="1752600" y="1589"/>
            <a:ext cx="85956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Rockwell Extra Bold" charset="0"/>
                <a:ea typeface="ＭＳ Ｐゴシック" charset="-128"/>
              </a:defRPr>
            </a:lvl1pPr>
            <a:lvl2pPr marL="742950" indent="-285750" eaLnBrk="0" hangingPunct="0">
              <a:defRPr sz="2400" b="1">
                <a:solidFill>
                  <a:schemeClr val="tx1"/>
                </a:solidFill>
                <a:latin typeface="Rockwell Extra Bold" charset="0"/>
                <a:ea typeface="ＭＳ Ｐゴシック" charset="-128"/>
              </a:defRPr>
            </a:lvl2pPr>
            <a:lvl3pPr marL="1143000" indent="-228600" eaLnBrk="0" hangingPunct="0">
              <a:defRPr sz="2400" b="1">
                <a:solidFill>
                  <a:schemeClr val="tx1"/>
                </a:solidFill>
                <a:latin typeface="Rockwell Extra Bold" charset="0"/>
                <a:ea typeface="ＭＳ Ｐゴシック" charset="-128"/>
              </a:defRPr>
            </a:lvl3pPr>
            <a:lvl4pPr marL="1600200" indent="-228600" eaLnBrk="0" hangingPunct="0">
              <a:defRPr sz="2400" b="1">
                <a:solidFill>
                  <a:schemeClr val="tx1"/>
                </a:solidFill>
                <a:latin typeface="Rockwell Extra Bold" charset="0"/>
                <a:ea typeface="ＭＳ Ｐゴシック" charset="-128"/>
              </a:defRPr>
            </a:lvl4pPr>
            <a:lvl5pPr marL="2057400" indent="-228600" eaLnBrk="0" hangingPunct="0">
              <a:defRPr sz="2400" b="1">
                <a:solidFill>
                  <a:schemeClr val="tx1"/>
                </a:solidFill>
                <a:latin typeface="Rockwell Extra Bold" charset="0"/>
                <a:ea typeface="ＭＳ Ｐゴシック" charset="-128"/>
              </a:defRPr>
            </a:lvl5pPr>
            <a:lvl6pPr marL="2514600" indent="-228600" eaLnBrk="0" fontAlgn="base" hangingPunct="0">
              <a:spcBef>
                <a:spcPct val="0"/>
              </a:spcBef>
              <a:spcAft>
                <a:spcPct val="0"/>
              </a:spcAft>
              <a:defRPr sz="2400" b="1">
                <a:solidFill>
                  <a:schemeClr val="tx1"/>
                </a:solidFill>
                <a:latin typeface="Rockwell Extra Bold" charset="0"/>
                <a:ea typeface="ＭＳ Ｐゴシック" charset="-128"/>
              </a:defRPr>
            </a:lvl6pPr>
            <a:lvl7pPr marL="2971800" indent="-228600" eaLnBrk="0" fontAlgn="base" hangingPunct="0">
              <a:spcBef>
                <a:spcPct val="0"/>
              </a:spcBef>
              <a:spcAft>
                <a:spcPct val="0"/>
              </a:spcAft>
              <a:defRPr sz="2400" b="1">
                <a:solidFill>
                  <a:schemeClr val="tx1"/>
                </a:solidFill>
                <a:latin typeface="Rockwell Extra Bold" charset="0"/>
                <a:ea typeface="ＭＳ Ｐゴシック" charset="-128"/>
              </a:defRPr>
            </a:lvl7pPr>
            <a:lvl8pPr marL="3429000" indent="-228600" eaLnBrk="0" fontAlgn="base" hangingPunct="0">
              <a:spcBef>
                <a:spcPct val="0"/>
              </a:spcBef>
              <a:spcAft>
                <a:spcPct val="0"/>
              </a:spcAft>
              <a:defRPr sz="2400" b="1">
                <a:solidFill>
                  <a:schemeClr val="tx1"/>
                </a:solidFill>
                <a:latin typeface="Rockwell Extra Bold" charset="0"/>
                <a:ea typeface="ＭＳ Ｐゴシック" charset="-128"/>
              </a:defRPr>
            </a:lvl8pPr>
            <a:lvl9pPr marL="3886200" indent="-228600" eaLnBrk="0" fontAlgn="base" hangingPunct="0">
              <a:spcBef>
                <a:spcPct val="0"/>
              </a:spcBef>
              <a:spcAft>
                <a:spcPct val="0"/>
              </a:spcAft>
              <a:defRPr sz="2400" b="1">
                <a:solidFill>
                  <a:schemeClr val="tx1"/>
                </a:solidFill>
                <a:latin typeface="Rockwell Extra Bold" charset="0"/>
                <a:ea typeface="ＭＳ Ｐゴシック" charset="-128"/>
              </a:defRPr>
            </a:lvl9pPr>
          </a:lstStyle>
          <a:p>
            <a:pPr eaLnBrk="1" hangingPunct="1"/>
            <a:r>
              <a:rPr lang="en-US" altLang="x-none" sz="3400" dirty="0">
                <a:solidFill>
                  <a:srgbClr val="FF0000"/>
                </a:solidFill>
                <a:latin typeface="Times New Roman" charset="0"/>
              </a:rPr>
              <a:t>African American social changes in the 1920s</a:t>
            </a:r>
          </a:p>
        </p:txBody>
      </p:sp>
    </p:spTree>
    <p:extLst>
      <p:ext uri="{BB962C8B-B14F-4D97-AF65-F5344CB8AC3E}">
        <p14:creationId xmlns:p14="http://schemas.microsoft.com/office/powerpoint/2010/main" val="1713017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animEffect transition="in" filter="dissolve">
                                      <p:cBhvr>
                                        <p:cTn id="11" dur="500"/>
                                        <p:tgtEl>
                                          <p:spTgt spid="2560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5604">
                                            <p:txEl>
                                              <p:pRg st="2" end="2"/>
                                            </p:txEl>
                                          </p:spTgt>
                                        </p:tgtEl>
                                        <p:attrNameLst>
                                          <p:attrName>style.visibility</p:attrName>
                                        </p:attrNameLst>
                                      </p:cBhvr>
                                      <p:to>
                                        <p:strVal val="visible"/>
                                      </p:to>
                                    </p:set>
                                    <p:animEffect transition="in" filter="dissolve">
                                      <p:cBhvr>
                                        <p:cTn id="16"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524000" y="-37432"/>
            <a:ext cx="7239000" cy="6863417"/>
          </a:xfrm>
          <a:prstGeom prst="rect">
            <a:avLst/>
          </a:prstGeom>
          <a:noFill/>
        </p:spPr>
        <p:txBody>
          <a:bodyPr numCol="2">
            <a:spAutoFit/>
          </a:bodyPr>
          <a:lstStyle/>
          <a:p>
            <a:pPr>
              <a:defRPr/>
            </a:pPr>
            <a:r>
              <a:rPr lang="en-US" sz="2300" b="1" dirty="0">
                <a:latin typeface="Times New Roman"/>
                <a:ea typeface="ＭＳ Ｐゴシック" charset="0"/>
                <a:cs typeface="Times New Roman"/>
                <a:hlinkClick r:id="rId2"/>
              </a:rPr>
              <a:t>“What a Wonderful World, </a:t>
            </a:r>
          </a:p>
          <a:p>
            <a:pPr>
              <a:defRPr/>
            </a:pPr>
            <a:r>
              <a:rPr lang="en-US" sz="2300" b="1" dirty="0">
                <a:latin typeface="Times New Roman"/>
                <a:ea typeface="ＭＳ Ｐゴシック" charset="0"/>
                <a:cs typeface="Times New Roman"/>
                <a:hlinkClick r:id="rId2"/>
              </a:rPr>
              <a:t>by Louis Armstrong”</a:t>
            </a:r>
            <a:endParaRPr lang="en-US" sz="2300" b="1" dirty="0">
              <a:latin typeface="Times New Roman"/>
              <a:ea typeface="ＭＳ Ｐゴシック" charset="0"/>
              <a:cs typeface="Times New Roman"/>
            </a:endParaRPr>
          </a:p>
          <a:p>
            <a:pPr>
              <a:defRPr/>
            </a:pPr>
            <a:endParaRPr lang="en-US" sz="2300" dirty="0">
              <a:latin typeface="Times New Roman"/>
              <a:ea typeface="ＭＳ Ｐゴシック" charset="0"/>
              <a:cs typeface="Times New Roman"/>
            </a:endParaRPr>
          </a:p>
          <a:p>
            <a:pPr>
              <a:defRPr/>
            </a:pPr>
            <a:r>
              <a:rPr lang="en-US" sz="2200" dirty="0">
                <a:latin typeface="Times New Roman"/>
                <a:ea typeface="ＭＳ Ｐゴシック" charset="0"/>
                <a:cs typeface="Times New Roman"/>
              </a:rPr>
              <a:t>I see trees of green,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red roses too.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I see them bloom,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for me and you.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And I think to myself,</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what a wonderful world.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I see skies of blue,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And clouds of white.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The bright blessed day,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The dark sacred night.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And I think to myself,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What a wonderful world.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
            </a:r>
            <a:br>
              <a:rPr lang="en-US" sz="2200" dirty="0">
                <a:latin typeface="Times New Roman"/>
                <a:ea typeface="ＭＳ Ｐゴシック" charset="0"/>
                <a:cs typeface="Times New Roman"/>
              </a:rPr>
            </a:br>
            <a:endParaRPr lang="en-US" sz="2200" dirty="0">
              <a:latin typeface="Times New Roman"/>
              <a:ea typeface="ＭＳ Ｐゴシック" charset="0"/>
              <a:cs typeface="Times New Roman"/>
            </a:endParaRPr>
          </a:p>
          <a:p>
            <a:pPr>
              <a:defRPr/>
            </a:pPr>
            <a:endParaRPr lang="en-US" sz="2200" dirty="0">
              <a:latin typeface="Times New Roman"/>
              <a:ea typeface="ＭＳ Ｐゴシック" charset="0"/>
              <a:cs typeface="Times New Roman"/>
            </a:endParaRPr>
          </a:p>
          <a:p>
            <a:pPr>
              <a:defRPr/>
            </a:pPr>
            <a:endParaRPr lang="en-US" sz="2200" dirty="0">
              <a:latin typeface="Times New Roman"/>
              <a:ea typeface="ＭＳ Ｐゴシック" charset="0"/>
              <a:cs typeface="Times New Roman"/>
            </a:endParaRPr>
          </a:p>
          <a:p>
            <a:pPr>
              <a:defRPr/>
            </a:pPr>
            <a:endParaRPr lang="en-US" sz="2200" dirty="0">
              <a:latin typeface="Times New Roman"/>
              <a:ea typeface="ＭＳ Ｐゴシック" charset="0"/>
              <a:cs typeface="Times New Roman"/>
            </a:endParaRPr>
          </a:p>
          <a:p>
            <a:pPr>
              <a:defRPr/>
            </a:pPr>
            <a:endParaRPr lang="en-US" sz="2200" dirty="0">
              <a:latin typeface="Times New Roman"/>
              <a:ea typeface="ＭＳ Ｐゴシック" charset="0"/>
              <a:cs typeface="Times New Roman"/>
            </a:endParaRPr>
          </a:p>
          <a:p>
            <a:pPr>
              <a:defRPr/>
            </a:pPr>
            <a:endParaRPr lang="en-US" sz="2200" dirty="0">
              <a:latin typeface="Times New Roman"/>
              <a:ea typeface="ＭＳ Ｐゴシック" charset="0"/>
              <a:cs typeface="Times New Roman"/>
            </a:endParaRPr>
          </a:p>
          <a:p>
            <a:pPr>
              <a:defRPr/>
            </a:pPr>
            <a:r>
              <a:rPr lang="en-US" sz="2200" dirty="0">
                <a:latin typeface="Times New Roman"/>
                <a:ea typeface="ＭＳ Ｐゴシック" charset="0"/>
                <a:cs typeface="Times New Roman"/>
              </a:rPr>
              <a:t>The colors of the rainbow,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So pretty in the sky.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Are also on the faces,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Of people going by,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I see friends shaking hands.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Saying, "How do you do?"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They're really saying, </a:t>
            </a:r>
            <a:br>
              <a:rPr lang="en-US" sz="2200" dirty="0">
                <a:latin typeface="Times New Roman"/>
                <a:ea typeface="ＭＳ Ｐゴシック" charset="0"/>
                <a:cs typeface="Times New Roman"/>
              </a:rPr>
            </a:br>
            <a:r>
              <a:rPr lang="en-US" sz="2200" dirty="0">
                <a:latin typeface="Times New Roman"/>
                <a:ea typeface="ＭＳ Ｐゴシック" charset="0"/>
                <a:cs typeface="Times New Roman"/>
              </a:rPr>
              <a:t>"I love you". </a:t>
            </a:r>
          </a:p>
        </p:txBody>
      </p:sp>
      <p:pic>
        <p:nvPicPr>
          <p:cNvPr id="491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348615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241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3074" name="Picture 2" descr="File:WGHardi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500" b="23678"/>
          <a:stretch/>
        </p:blipFill>
        <p:spPr bwMode="auto">
          <a:xfrm>
            <a:off x="4724400" y="381000"/>
            <a:ext cx="5943601" cy="647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WGHarding.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2500" b="99462"/>
          <a:stretch/>
        </p:blipFill>
        <p:spPr bwMode="auto">
          <a:xfrm>
            <a:off x="4724401" y="1"/>
            <a:ext cx="5943600" cy="57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WGHard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5395" b="23441"/>
          <a:stretch/>
        </p:blipFill>
        <p:spPr bwMode="auto">
          <a:xfrm>
            <a:off x="1143000" y="-457200"/>
            <a:ext cx="4014538" cy="8001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905000" y="381000"/>
            <a:ext cx="4800600" cy="2362200"/>
          </a:xfrm>
        </p:spPr>
        <p:txBody>
          <a:bodyPr anchor="ctr">
            <a:noAutofit/>
          </a:bodyPr>
          <a:lstStyle/>
          <a:p>
            <a:r>
              <a:rPr lang="en-US" sz="4800" dirty="0">
                <a:latin typeface="Corbel" pitchFamily="34" charset="0"/>
              </a:rPr>
              <a:t>The 1920s were supposed to be normal...</a:t>
            </a:r>
            <a:endParaRPr lang="en-US" sz="4800" dirty="0">
              <a:latin typeface="Corbel" pitchFamily="34" charset="0"/>
            </a:endParaRPr>
          </a:p>
        </p:txBody>
      </p:sp>
      <p:sp>
        <p:nvSpPr>
          <p:cNvPr id="2" name="TextBox 1"/>
          <p:cNvSpPr txBox="1"/>
          <p:nvPr/>
        </p:nvSpPr>
        <p:spPr>
          <a:xfrm>
            <a:off x="1981200" y="3543300"/>
            <a:ext cx="3176338" cy="1754326"/>
          </a:xfrm>
          <a:prstGeom prst="rect">
            <a:avLst/>
          </a:prstGeom>
          <a:noFill/>
        </p:spPr>
        <p:txBody>
          <a:bodyPr wrap="square" rtlCol="0">
            <a:spAutoFit/>
          </a:bodyPr>
          <a:lstStyle/>
          <a:p>
            <a:r>
              <a:rPr lang="en-US" sz="3600" b="1" dirty="0">
                <a:latin typeface="Corbel" pitchFamily="34" charset="0"/>
              </a:rPr>
              <a:t>...but they were anything but normal.</a:t>
            </a:r>
            <a:endParaRPr lang="en-US" sz="3600" b="1" dirty="0">
              <a:latin typeface="Corbel" pitchFamily="34" charset="0"/>
            </a:endParaRPr>
          </a:p>
        </p:txBody>
      </p:sp>
      <p:sp>
        <p:nvSpPr>
          <p:cNvPr id="3" name="Rectangle 2"/>
          <p:cNvSpPr/>
          <p:nvPr/>
        </p:nvSpPr>
        <p:spPr>
          <a:xfrm>
            <a:off x="1905000" y="5616148"/>
            <a:ext cx="3166252" cy="923330"/>
          </a:xfrm>
          <a:prstGeom prst="rect">
            <a:avLst/>
          </a:prstGeom>
          <a:solidFill>
            <a:schemeClr val="accent2"/>
          </a:solid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hlinkClick r:id="rId5"/>
              </a:rPr>
              <a:t>The 1920s</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33945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33794" name="Picture 7" descr="motley_ja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875"/>
            <a:ext cx="9144000" cy="68738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5482" name="Picture 10" descr="Josephine Baker"/>
          <p:cNvPicPr>
            <a:picLocks noChangeAspect="1" noChangeArrowheads="1"/>
          </p:cNvPicPr>
          <p:nvPr/>
        </p:nvPicPr>
        <p:blipFill>
          <a:blip r:embed="rId4">
            <a:extLst>
              <a:ext uri="{28A0092B-C50C-407E-A947-70E740481C1C}">
                <a14:useLocalDpi xmlns:a14="http://schemas.microsoft.com/office/drawing/2010/main" val="0"/>
              </a:ext>
            </a:extLst>
          </a:blip>
          <a:srcRect b="6850"/>
          <a:stretch>
            <a:fillRect/>
          </a:stretch>
        </p:blipFill>
        <p:spPr bwMode="auto">
          <a:xfrm>
            <a:off x="6248400" y="1600200"/>
            <a:ext cx="4171950" cy="518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5483" name="AutoShape 11"/>
          <p:cNvSpPr>
            <a:spLocks noChangeArrowheads="1"/>
          </p:cNvSpPr>
          <p:nvPr/>
        </p:nvSpPr>
        <p:spPr bwMode="auto">
          <a:xfrm>
            <a:off x="2286000" y="4876800"/>
            <a:ext cx="7924800" cy="1447800"/>
          </a:xfrm>
          <a:prstGeom prst="wedgeRectCallout">
            <a:avLst>
              <a:gd name="adj1" fmla="val -16366"/>
              <a:gd name="adj2" fmla="val -266338"/>
            </a:avLst>
          </a:prstGeom>
          <a:solidFill>
            <a:srgbClr val="CCFFFF"/>
          </a:solidFill>
          <a:ln w="381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x-none" sz="3600"/>
              <a:t>“You could be black &amp; proud, politically assertive &amp; economically independent, creative &amp; disciplined—or so it seemed”</a:t>
            </a:r>
          </a:p>
        </p:txBody>
      </p:sp>
      <p:sp>
        <p:nvSpPr>
          <p:cNvPr id="105487" name="Text Box 15"/>
          <p:cNvSpPr txBox="1">
            <a:spLocks noChangeArrowheads="1"/>
          </p:cNvSpPr>
          <p:nvPr/>
        </p:nvSpPr>
        <p:spPr bwMode="auto">
          <a:xfrm>
            <a:off x="6019800" y="74614"/>
            <a:ext cx="4648200" cy="1449387"/>
          </a:xfrm>
          <a:prstGeom prst="rect">
            <a:avLst/>
          </a:prstGeom>
          <a:solidFill>
            <a:srgbClr val="FFFF99"/>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30000"/>
              </a:spcBef>
            </a:pPr>
            <a:r>
              <a:rPr lang="en-US" altLang="x-none" sz="3600"/>
              <a:t>Josephine Baker, internationally renowned singer/dancer</a:t>
            </a:r>
          </a:p>
        </p:txBody>
      </p:sp>
    </p:spTree>
    <p:extLst>
      <p:ext uri="{BB962C8B-B14F-4D97-AF65-F5344CB8AC3E}">
        <p14:creationId xmlns:p14="http://schemas.microsoft.com/office/powerpoint/2010/main" val="2087437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5482"/>
                                        </p:tgtEl>
                                        <p:attrNameLst>
                                          <p:attrName>style.visibility</p:attrName>
                                        </p:attrNameLst>
                                      </p:cBhvr>
                                      <p:to>
                                        <p:strVal val="visible"/>
                                      </p:to>
                                    </p:set>
                                    <p:anim calcmode="lin" valueType="num">
                                      <p:cBhvr>
                                        <p:cTn id="7" dur="500" fill="hold"/>
                                        <p:tgtEl>
                                          <p:spTgt spid="105482"/>
                                        </p:tgtEl>
                                        <p:attrNameLst>
                                          <p:attrName>ppt_w</p:attrName>
                                        </p:attrNameLst>
                                      </p:cBhvr>
                                      <p:tavLst>
                                        <p:tav tm="0">
                                          <p:val>
                                            <p:fltVal val="0"/>
                                          </p:val>
                                        </p:tav>
                                        <p:tav tm="100000">
                                          <p:val>
                                            <p:strVal val="#ppt_w"/>
                                          </p:val>
                                        </p:tav>
                                      </p:tavLst>
                                    </p:anim>
                                    <p:anim calcmode="lin" valueType="num">
                                      <p:cBhvr>
                                        <p:cTn id="8" dur="500" fill="hold"/>
                                        <p:tgtEl>
                                          <p:spTgt spid="105482"/>
                                        </p:tgtEl>
                                        <p:attrNameLst>
                                          <p:attrName>ppt_h</p:attrName>
                                        </p:attrNameLst>
                                      </p:cBhvr>
                                      <p:tavLst>
                                        <p:tav tm="0">
                                          <p:val>
                                            <p:fltVal val="0"/>
                                          </p:val>
                                        </p:tav>
                                        <p:tav tm="100000">
                                          <p:val>
                                            <p:strVal val="#ppt_h"/>
                                          </p:val>
                                        </p:tav>
                                      </p:tavLst>
                                    </p:anim>
                                    <p:animEffect transition="in" filter="fade">
                                      <p:cBhvr>
                                        <p:cTn id="9" dur="500"/>
                                        <p:tgtEl>
                                          <p:spTgt spid="10548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5487"/>
                                        </p:tgtEl>
                                        <p:attrNameLst>
                                          <p:attrName>style.visibility</p:attrName>
                                        </p:attrNameLst>
                                      </p:cBhvr>
                                      <p:to>
                                        <p:strVal val="visible"/>
                                      </p:to>
                                    </p:set>
                                    <p:anim calcmode="lin" valueType="num">
                                      <p:cBhvr>
                                        <p:cTn id="12" dur="500" fill="hold"/>
                                        <p:tgtEl>
                                          <p:spTgt spid="105487"/>
                                        </p:tgtEl>
                                        <p:attrNameLst>
                                          <p:attrName>ppt_w</p:attrName>
                                        </p:attrNameLst>
                                      </p:cBhvr>
                                      <p:tavLst>
                                        <p:tav tm="0">
                                          <p:val>
                                            <p:fltVal val="0"/>
                                          </p:val>
                                        </p:tav>
                                        <p:tav tm="100000">
                                          <p:val>
                                            <p:strVal val="#ppt_w"/>
                                          </p:val>
                                        </p:tav>
                                      </p:tavLst>
                                    </p:anim>
                                    <p:anim calcmode="lin" valueType="num">
                                      <p:cBhvr>
                                        <p:cTn id="13" dur="500" fill="hold"/>
                                        <p:tgtEl>
                                          <p:spTgt spid="105487"/>
                                        </p:tgtEl>
                                        <p:attrNameLst>
                                          <p:attrName>ppt_h</p:attrName>
                                        </p:attrNameLst>
                                      </p:cBhvr>
                                      <p:tavLst>
                                        <p:tav tm="0">
                                          <p:val>
                                            <p:fltVal val="0"/>
                                          </p:val>
                                        </p:tav>
                                        <p:tav tm="100000">
                                          <p:val>
                                            <p:strVal val="#ppt_h"/>
                                          </p:val>
                                        </p:tav>
                                      </p:tavLst>
                                    </p:anim>
                                    <p:animEffect transition="in" filter="fade">
                                      <p:cBhvr>
                                        <p:cTn id="14" dur="500"/>
                                        <p:tgtEl>
                                          <p:spTgt spid="1054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5483"/>
                                        </p:tgtEl>
                                        <p:attrNameLst>
                                          <p:attrName>style.visibility</p:attrName>
                                        </p:attrNameLst>
                                      </p:cBhvr>
                                      <p:to>
                                        <p:strVal val="visible"/>
                                      </p:to>
                                    </p:set>
                                    <p:anim calcmode="lin" valueType="num">
                                      <p:cBhvr>
                                        <p:cTn id="19" dur="500" fill="hold"/>
                                        <p:tgtEl>
                                          <p:spTgt spid="105483"/>
                                        </p:tgtEl>
                                        <p:attrNameLst>
                                          <p:attrName>ppt_w</p:attrName>
                                        </p:attrNameLst>
                                      </p:cBhvr>
                                      <p:tavLst>
                                        <p:tav tm="0">
                                          <p:val>
                                            <p:fltVal val="0"/>
                                          </p:val>
                                        </p:tav>
                                        <p:tav tm="100000">
                                          <p:val>
                                            <p:strVal val="#ppt_w"/>
                                          </p:val>
                                        </p:tav>
                                      </p:tavLst>
                                    </p:anim>
                                    <p:anim calcmode="lin" valueType="num">
                                      <p:cBhvr>
                                        <p:cTn id="20" dur="500" fill="hold"/>
                                        <p:tgtEl>
                                          <p:spTgt spid="105483"/>
                                        </p:tgtEl>
                                        <p:attrNameLst>
                                          <p:attrName>ppt_h</p:attrName>
                                        </p:attrNameLst>
                                      </p:cBhvr>
                                      <p:tavLst>
                                        <p:tav tm="0">
                                          <p:val>
                                            <p:fltVal val="0"/>
                                          </p:val>
                                        </p:tav>
                                        <p:tav tm="100000">
                                          <p:val>
                                            <p:strVal val="#ppt_h"/>
                                          </p:val>
                                        </p:tav>
                                      </p:tavLst>
                                    </p:anim>
                                    <p:animEffect transition="in" filter="fade">
                                      <p:cBhvr>
                                        <p:cTn id="21" dur="500"/>
                                        <p:tgtEl>
                                          <p:spTgt spid="105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animBg="1"/>
      <p:bldP spid="1054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x-none" sz="4000"/>
              <a:t/>
            </a:r>
            <a:br>
              <a:rPr lang="en-US" altLang="x-none" sz="4000"/>
            </a:br>
            <a:endParaRPr lang="en-US" altLang="x-none" sz="4000"/>
          </a:p>
        </p:txBody>
      </p:sp>
      <p:sp>
        <p:nvSpPr>
          <p:cNvPr id="34819" name="Rectangle 4"/>
          <p:cNvSpPr>
            <a:spLocks noGrp="1" noChangeArrowheads="1"/>
          </p:cNvSpPr>
          <p:nvPr>
            <p:ph type="body" idx="1"/>
          </p:nvPr>
        </p:nvSpPr>
        <p:spPr>
          <a:xfrm>
            <a:off x="1524000" y="609600"/>
            <a:ext cx="4610100" cy="6248400"/>
          </a:xfrm>
          <a:solidFill>
            <a:schemeClr val="bg1"/>
          </a:solidFill>
        </p:spPr>
        <p:txBody>
          <a:bodyPr/>
          <a:lstStyle/>
          <a:p>
            <a:pPr>
              <a:lnSpc>
                <a:spcPct val="90000"/>
              </a:lnSpc>
              <a:spcBef>
                <a:spcPct val="10000"/>
              </a:spcBef>
            </a:pPr>
            <a:r>
              <a:rPr lang="en-US" altLang="x-none" sz="3200" dirty="0"/>
              <a:t>Civil rights activist of the 1920s</a:t>
            </a:r>
          </a:p>
          <a:p>
            <a:pPr>
              <a:lnSpc>
                <a:spcPct val="90000"/>
              </a:lnSpc>
              <a:spcBef>
                <a:spcPct val="10000"/>
              </a:spcBef>
            </a:pPr>
            <a:r>
              <a:rPr lang="en-US" altLang="x-none" sz="3200" dirty="0"/>
              <a:t>United Negro Improvement Association &amp; advocated a return to Africa</a:t>
            </a:r>
          </a:p>
        </p:txBody>
      </p:sp>
      <p:sp>
        <p:nvSpPr>
          <p:cNvPr id="34820" name="Rectangle 5"/>
          <p:cNvSpPr>
            <a:spLocks noChangeArrowheads="1"/>
          </p:cNvSpPr>
          <p:nvPr/>
        </p:nvSpPr>
        <p:spPr bwMode="auto">
          <a:xfrm>
            <a:off x="1524000" y="95251"/>
            <a:ext cx="9144000" cy="44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r>
              <a:rPr kumimoji="1" lang="en-US" altLang="x-none" sz="4000" b="1" dirty="0">
                <a:solidFill>
                  <a:schemeClr val="tx2"/>
                </a:solidFill>
              </a:rPr>
              <a:t>Marcus Garvey</a:t>
            </a:r>
          </a:p>
        </p:txBody>
      </p:sp>
      <p:pic>
        <p:nvPicPr>
          <p:cNvPr id="98312" name="Picture 8" descr="12_africanflyer_pop"/>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334" y="3429000"/>
            <a:ext cx="2738266" cy="3429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14" descr="Marcus Garve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6" y="990600"/>
            <a:ext cx="31908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9" name="Picture 15" descr="10_poormen_pop"/>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666750"/>
            <a:ext cx="4305300" cy="6191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8322" name="Picture 18" descr="dubois_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6064" y="3429000"/>
            <a:ext cx="2801937" cy="3429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8323" name="AutoShape 19"/>
          <p:cNvSpPr>
            <a:spLocks noChangeArrowheads="1"/>
          </p:cNvSpPr>
          <p:nvPr/>
        </p:nvSpPr>
        <p:spPr bwMode="auto">
          <a:xfrm>
            <a:off x="1752600" y="4648200"/>
            <a:ext cx="5715000" cy="1447800"/>
          </a:xfrm>
          <a:prstGeom prst="wedgeRectCallout">
            <a:avLst>
              <a:gd name="adj1" fmla="val 78750"/>
              <a:gd name="adj2" fmla="val -31361"/>
            </a:avLst>
          </a:prstGeom>
          <a:solidFill>
            <a:srgbClr val="CCFFCC"/>
          </a:solidFill>
          <a:ln w="381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x-none" sz="3600"/>
              <a:t>“The most dangerous enemy of the Negro race”</a:t>
            </a:r>
          </a:p>
          <a:p>
            <a:pPr algn="r">
              <a:lnSpc>
                <a:spcPct val="80000"/>
              </a:lnSpc>
            </a:pPr>
            <a:r>
              <a:rPr lang="en-US" altLang="x-none" sz="3600"/>
              <a:t>	—W.E.B. DuBois 	 </a:t>
            </a:r>
          </a:p>
        </p:txBody>
      </p:sp>
    </p:spTree>
    <p:extLst>
      <p:ext uri="{BB962C8B-B14F-4D97-AF65-F5344CB8AC3E}">
        <p14:creationId xmlns:p14="http://schemas.microsoft.com/office/powerpoint/2010/main" val="144017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 calcmode="lin" valueType="num">
                                      <p:cBhvr>
                                        <p:cTn id="7" dur="500" fill="hold"/>
                                        <p:tgtEl>
                                          <p:spTgt spid="98312"/>
                                        </p:tgtEl>
                                        <p:attrNameLst>
                                          <p:attrName>ppt_w</p:attrName>
                                        </p:attrNameLst>
                                      </p:cBhvr>
                                      <p:tavLst>
                                        <p:tav tm="0">
                                          <p:val>
                                            <p:fltVal val="0"/>
                                          </p:val>
                                        </p:tav>
                                        <p:tav tm="100000">
                                          <p:val>
                                            <p:strVal val="#ppt_w"/>
                                          </p:val>
                                        </p:tav>
                                      </p:tavLst>
                                    </p:anim>
                                    <p:anim calcmode="lin" valueType="num">
                                      <p:cBhvr>
                                        <p:cTn id="8" dur="500" fill="hold"/>
                                        <p:tgtEl>
                                          <p:spTgt spid="98312"/>
                                        </p:tgtEl>
                                        <p:attrNameLst>
                                          <p:attrName>ppt_h</p:attrName>
                                        </p:attrNameLst>
                                      </p:cBhvr>
                                      <p:tavLst>
                                        <p:tav tm="0">
                                          <p:val>
                                            <p:fltVal val="0"/>
                                          </p:val>
                                        </p:tav>
                                        <p:tav tm="100000">
                                          <p:val>
                                            <p:strVal val="#ppt_h"/>
                                          </p:val>
                                        </p:tav>
                                      </p:tavLst>
                                    </p:anim>
                                    <p:animEffect transition="in" filter="fade">
                                      <p:cBhvr>
                                        <p:cTn id="9" dur="500"/>
                                        <p:tgtEl>
                                          <p:spTgt spid="983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8319"/>
                                        </p:tgtEl>
                                        <p:attrNameLst>
                                          <p:attrName>style.visibility</p:attrName>
                                        </p:attrNameLst>
                                      </p:cBhvr>
                                      <p:to>
                                        <p:strVal val="visible"/>
                                      </p:to>
                                    </p:set>
                                    <p:anim calcmode="lin" valueType="num">
                                      <p:cBhvr>
                                        <p:cTn id="14" dur="500" fill="hold"/>
                                        <p:tgtEl>
                                          <p:spTgt spid="98319"/>
                                        </p:tgtEl>
                                        <p:attrNameLst>
                                          <p:attrName>ppt_w</p:attrName>
                                        </p:attrNameLst>
                                      </p:cBhvr>
                                      <p:tavLst>
                                        <p:tav tm="0">
                                          <p:val>
                                            <p:fltVal val="0"/>
                                          </p:val>
                                        </p:tav>
                                        <p:tav tm="100000">
                                          <p:val>
                                            <p:strVal val="#ppt_w"/>
                                          </p:val>
                                        </p:tav>
                                      </p:tavLst>
                                    </p:anim>
                                    <p:anim calcmode="lin" valueType="num">
                                      <p:cBhvr>
                                        <p:cTn id="15" dur="500" fill="hold"/>
                                        <p:tgtEl>
                                          <p:spTgt spid="98319"/>
                                        </p:tgtEl>
                                        <p:attrNameLst>
                                          <p:attrName>ppt_h</p:attrName>
                                        </p:attrNameLst>
                                      </p:cBhvr>
                                      <p:tavLst>
                                        <p:tav tm="0">
                                          <p:val>
                                            <p:fltVal val="0"/>
                                          </p:val>
                                        </p:tav>
                                        <p:tav tm="100000">
                                          <p:val>
                                            <p:strVal val="#ppt_h"/>
                                          </p:val>
                                        </p:tav>
                                      </p:tavLst>
                                    </p:anim>
                                    <p:animEffect transition="in" filter="fade">
                                      <p:cBhvr>
                                        <p:cTn id="16" dur="500"/>
                                        <p:tgtEl>
                                          <p:spTgt spid="983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98312"/>
                                        </p:tgtEl>
                                        <p:attrNameLst>
                                          <p:attrName>ppt_w</p:attrName>
                                        </p:attrNameLst>
                                      </p:cBhvr>
                                      <p:tavLst>
                                        <p:tav tm="0">
                                          <p:val>
                                            <p:strVal val="ppt_w"/>
                                          </p:val>
                                        </p:tav>
                                        <p:tav tm="100000">
                                          <p:val>
                                            <p:fltVal val="0"/>
                                          </p:val>
                                        </p:tav>
                                      </p:tavLst>
                                    </p:anim>
                                    <p:anim calcmode="lin" valueType="num">
                                      <p:cBhvr>
                                        <p:cTn id="21" dur="500"/>
                                        <p:tgtEl>
                                          <p:spTgt spid="98312"/>
                                        </p:tgtEl>
                                        <p:attrNameLst>
                                          <p:attrName>ppt_h</p:attrName>
                                        </p:attrNameLst>
                                      </p:cBhvr>
                                      <p:tavLst>
                                        <p:tav tm="0">
                                          <p:val>
                                            <p:strVal val="ppt_h"/>
                                          </p:val>
                                        </p:tav>
                                        <p:tav tm="100000">
                                          <p:val>
                                            <p:fltVal val="0"/>
                                          </p:val>
                                        </p:tav>
                                      </p:tavLst>
                                    </p:anim>
                                    <p:animEffect transition="out" filter="fade">
                                      <p:cBhvr>
                                        <p:cTn id="22" dur="500"/>
                                        <p:tgtEl>
                                          <p:spTgt spid="98312"/>
                                        </p:tgtEl>
                                      </p:cBhvr>
                                    </p:animEffect>
                                    <p:set>
                                      <p:cBhvr>
                                        <p:cTn id="23" dur="1" fill="hold">
                                          <p:stCondLst>
                                            <p:cond delay="499"/>
                                          </p:stCondLst>
                                        </p:cTn>
                                        <p:tgtEl>
                                          <p:spTgt spid="98312"/>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98319"/>
                                        </p:tgtEl>
                                        <p:attrNameLst>
                                          <p:attrName>ppt_w</p:attrName>
                                        </p:attrNameLst>
                                      </p:cBhvr>
                                      <p:tavLst>
                                        <p:tav tm="0">
                                          <p:val>
                                            <p:strVal val="ppt_w"/>
                                          </p:val>
                                        </p:tav>
                                        <p:tav tm="100000">
                                          <p:val>
                                            <p:fltVal val="0"/>
                                          </p:val>
                                        </p:tav>
                                      </p:tavLst>
                                    </p:anim>
                                    <p:anim calcmode="lin" valueType="num">
                                      <p:cBhvr>
                                        <p:cTn id="26" dur="500"/>
                                        <p:tgtEl>
                                          <p:spTgt spid="98319"/>
                                        </p:tgtEl>
                                        <p:attrNameLst>
                                          <p:attrName>ppt_h</p:attrName>
                                        </p:attrNameLst>
                                      </p:cBhvr>
                                      <p:tavLst>
                                        <p:tav tm="0">
                                          <p:val>
                                            <p:strVal val="ppt_h"/>
                                          </p:val>
                                        </p:tav>
                                        <p:tav tm="100000">
                                          <p:val>
                                            <p:fltVal val="0"/>
                                          </p:val>
                                        </p:tav>
                                      </p:tavLst>
                                    </p:anim>
                                    <p:animEffect transition="out" filter="fade">
                                      <p:cBhvr>
                                        <p:cTn id="27" dur="500"/>
                                        <p:tgtEl>
                                          <p:spTgt spid="98319"/>
                                        </p:tgtEl>
                                      </p:cBhvr>
                                    </p:animEffect>
                                    <p:set>
                                      <p:cBhvr>
                                        <p:cTn id="28" dur="1" fill="hold">
                                          <p:stCondLst>
                                            <p:cond delay="499"/>
                                          </p:stCondLst>
                                        </p:cTn>
                                        <p:tgtEl>
                                          <p:spTgt spid="98319"/>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98323"/>
                                        </p:tgtEl>
                                        <p:attrNameLst>
                                          <p:attrName>style.visibility</p:attrName>
                                        </p:attrNameLst>
                                      </p:cBhvr>
                                      <p:to>
                                        <p:strVal val="visible"/>
                                      </p:to>
                                    </p:set>
                                    <p:anim calcmode="lin" valueType="num">
                                      <p:cBhvr>
                                        <p:cTn id="31" dur="500" fill="hold"/>
                                        <p:tgtEl>
                                          <p:spTgt spid="98323"/>
                                        </p:tgtEl>
                                        <p:attrNameLst>
                                          <p:attrName>ppt_w</p:attrName>
                                        </p:attrNameLst>
                                      </p:cBhvr>
                                      <p:tavLst>
                                        <p:tav tm="0">
                                          <p:val>
                                            <p:fltVal val="0"/>
                                          </p:val>
                                        </p:tav>
                                        <p:tav tm="100000">
                                          <p:val>
                                            <p:strVal val="#ppt_w"/>
                                          </p:val>
                                        </p:tav>
                                      </p:tavLst>
                                    </p:anim>
                                    <p:anim calcmode="lin" valueType="num">
                                      <p:cBhvr>
                                        <p:cTn id="32" dur="500" fill="hold"/>
                                        <p:tgtEl>
                                          <p:spTgt spid="98323"/>
                                        </p:tgtEl>
                                        <p:attrNameLst>
                                          <p:attrName>ppt_h</p:attrName>
                                        </p:attrNameLst>
                                      </p:cBhvr>
                                      <p:tavLst>
                                        <p:tav tm="0">
                                          <p:val>
                                            <p:fltVal val="0"/>
                                          </p:val>
                                        </p:tav>
                                        <p:tav tm="100000">
                                          <p:val>
                                            <p:strVal val="#ppt_h"/>
                                          </p:val>
                                        </p:tav>
                                      </p:tavLst>
                                    </p:anim>
                                    <p:animEffect transition="in" filter="fade">
                                      <p:cBhvr>
                                        <p:cTn id="33" dur="500"/>
                                        <p:tgtEl>
                                          <p:spTgt spid="98323"/>
                                        </p:tgtEl>
                                      </p:cBhvr>
                                    </p:animEffect>
                                  </p:childTnLst>
                                </p:cTn>
                              </p:par>
                              <p:par>
                                <p:cTn id="34" presetID="53" presetClass="entr" presetSubtype="0" fill="hold" nodeType="withEffect">
                                  <p:stCondLst>
                                    <p:cond delay="0"/>
                                  </p:stCondLst>
                                  <p:childTnLst>
                                    <p:set>
                                      <p:cBhvr>
                                        <p:cTn id="35" dur="1" fill="hold">
                                          <p:stCondLst>
                                            <p:cond delay="0"/>
                                          </p:stCondLst>
                                        </p:cTn>
                                        <p:tgtEl>
                                          <p:spTgt spid="98322"/>
                                        </p:tgtEl>
                                        <p:attrNameLst>
                                          <p:attrName>style.visibility</p:attrName>
                                        </p:attrNameLst>
                                      </p:cBhvr>
                                      <p:to>
                                        <p:strVal val="visible"/>
                                      </p:to>
                                    </p:set>
                                    <p:anim calcmode="lin" valueType="num">
                                      <p:cBhvr>
                                        <p:cTn id="36" dur="500" fill="hold"/>
                                        <p:tgtEl>
                                          <p:spTgt spid="98322"/>
                                        </p:tgtEl>
                                        <p:attrNameLst>
                                          <p:attrName>ppt_w</p:attrName>
                                        </p:attrNameLst>
                                      </p:cBhvr>
                                      <p:tavLst>
                                        <p:tav tm="0">
                                          <p:val>
                                            <p:fltVal val="0"/>
                                          </p:val>
                                        </p:tav>
                                        <p:tav tm="100000">
                                          <p:val>
                                            <p:strVal val="#ppt_w"/>
                                          </p:val>
                                        </p:tav>
                                      </p:tavLst>
                                    </p:anim>
                                    <p:anim calcmode="lin" valueType="num">
                                      <p:cBhvr>
                                        <p:cTn id="37" dur="500" fill="hold"/>
                                        <p:tgtEl>
                                          <p:spTgt spid="98322"/>
                                        </p:tgtEl>
                                        <p:attrNameLst>
                                          <p:attrName>ppt_h</p:attrName>
                                        </p:attrNameLst>
                                      </p:cBhvr>
                                      <p:tavLst>
                                        <p:tav tm="0">
                                          <p:val>
                                            <p:fltVal val="0"/>
                                          </p:val>
                                        </p:tav>
                                        <p:tav tm="100000">
                                          <p:val>
                                            <p:strVal val="#ppt_h"/>
                                          </p:val>
                                        </p:tav>
                                      </p:tavLst>
                                    </p:anim>
                                    <p:animEffect transition="in" filter="fade">
                                      <p:cBhvr>
                                        <p:cTn id="38" dur="500"/>
                                        <p:tgtEl>
                                          <p:spTgt spid="9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35843"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35844" name="Rectangle 4"/>
          <p:cNvSpPr>
            <a:spLocks noGrp="1" noChangeArrowheads="1"/>
          </p:cNvSpPr>
          <p:nvPr>
            <p:ph type="title"/>
          </p:nvPr>
        </p:nvSpPr>
        <p:spPr>
          <a:xfrm>
            <a:off x="1524000" y="0"/>
            <a:ext cx="9144000" cy="914400"/>
          </a:xfrm>
          <a:noFill/>
        </p:spPr>
        <p:txBody>
          <a:bodyPr vert="horz" lIns="90488" tIns="44450" rIns="90488" bIns="44450" rtlCol="0" anchor="ctr">
            <a:normAutofit/>
          </a:bodyPr>
          <a:lstStyle/>
          <a:p>
            <a:r>
              <a:rPr lang="en-US" altLang="x-none" b="1" dirty="0"/>
              <a:t>“</a:t>
            </a:r>
            <a:r>
              <a:rPr lang="en-US" altLang="x-none" b="1" i="1" dirty="0"/>
              <a:t>The Lost Generation</a:t>
            </a:r>
            <a:r>
              <a:rPr lang="en-US" altLang="x-none" b="1" dirty="0" smtClean="0"/>
              <a:t>” after WWI</a:t>
            </a:r>
            <a:endParaRPr lang="en-US" altLang="x-none" b="1" dirty="0"/>
          </a:p>
        </p:txBody>
      </p:sp>
      <p:sp>
        <p:nvSpPr>
          <p:cNvPr id="20485" name="Rectangle 5"/>
          <p:cNvSpPr>
            <a:spLocks noGrp="1" noChangeArrowheads="1"/>
          </p:cNvSpPr>
          <p:nvPr>
            <p:ph type="body" idx="1"/>
          </p:nvPr>
        </p:nvSpPr>
        <p:spPr>
          <a:xfrm>
            <a:off x="1524000" y="914400"/>
            <a:ext cx="9144000" cy="5943600"/>
          </a:xfrm>
        </p:spPr>
        <p:txBody>
          <a:bodyPr vert="horz" lIns="90488" tIns="44450" rIns="90488" bIns="44450" rtlCol="0">
            <a:normAutofit/>
          </a:bodyPr>
          <a:lstStyle/>
          <a:p>
            <a:pPr>
              <a:defRPr/>
            </a:pPr>
            <a:r>
              <a:rPr lang="en-US" dirty="0" smtClean="0"/>
              <a:t>The 1920s gave rise to a new class of intellectuals who condemned the new American industrial society &amp; materialism:</a:t>
            </a:r>
          </a:p>
          <a:p>
            <a:pPr lvl="1">
              <a:defRPr/>
            </a:pPr>
            <a:r>
              <a:rPr lang="en-US" dirty="0" smtClean="0">
                <a:effectLst>
                  <a:outerShdw blurRad="38100" dist="38100" dir="2700000" algn="tl">
                    <a:srgbClr val="C0C0C0"/>
                  </a:outerShdw>
                </a:effectLst>
              </a:rPr>
              <a:t> </a:t>
            </a:r>
            <a:r>
              <a:rPr lang="en-US" u="sng" dirty="0" smtClean="0">
                <a:effectLst>
                  <a:outerShdw blurRad="38100" dist="38100" dir="2700000" algn="tl">
                    <a:srgbClr val="C0C0C0"/>
                  </a:outerShdw>
                </a:effectLst>
              </a:rPr>
              <a:t>Pessimistic </a:t>
            </a:r>
            <a:r>
              <a:rPr lang="en-US" u="sng" dirty="0" smtClean="0">
                <a:effectLst>
                  <a:outerShdw blurRad="38100" dist="38100" dir="2700000" algn="tl">
                    <a:srgbClr val="C0C0C0"/>
                  </a:outerShdw>
                </a:effectLst>
              </a:rPr>
              <a:t>Literature</a:t>
            </a:r>
            <a:r>
              <a:rPr lang="en-US" dirty="0" smtClean="0"/>
              <a:t>: TS Eliot, Ezra Pound, Sinclair </a:t>
            </a:r>
            <a:r>
              <a:rPr lang="en-US" dirty="0" smtClean="0"/>
              <a:t>Lewis, F </a:t>
            </a:r>
            <a:r>
              <a:rPr lang="en-US" dirty="0" smtClean="0"/>
              <a:t>Scott Fitzgerald, Hemingway</a:t>
            </a:r>
          </a:p>
          <a:p>
            <a:pPr lvl="1">
              <a:defRPr/>
            </a:pPr>
            <a:r>
              <a:rPr lang="en-US" sz="3600" dirty="0">
                <a:effectLst>
                  <a:outerShdw blurRad="38100" dist="38100" dir="2700000" algn="tl">
                    <a:srgbClr val="C0C0C0"/>
                  </a:outerShdw>
                </a:effectLst>
              </a:rPr>
              <a:t> </a:t>
            </a:r>
            <a:r>
              <a:rPr lang="en-US" sz="3600" u="sng" dirty="0">
                <a:effectLst>
                  <a:outerShdw blurRad="38100" dist="38100" dir="2700000" algn="tl">
                    <a:srgbClr val="C0C0C0"/>
                  </a:outerShdw>
                </a:effectLst>
              </a:rPr>
              <a:t>Playwrights</a:t>
            </a:r>
            <a:r>
              <a:rPr lang="en-US" sz="3600" dirty="0"/>
              <a:t>: Eugene O’Neill</a:t>
            </a:r>
          </a:p>
          <a:p>
            <a:pPr lvl="1">
              <a:defRPr/>
            </a:pPr>
            <a:r>
              <a:rPr lang="en-US" sz="3600" dirty="0">
                <a:effectLst>
                  <a:outerShdw blurRad="38100" dist="38100" dir="2700000" algn="tl">
                    <a:srgbClr val="C0C0C0"/>
                  </a:outerShdw>
                </a:effectLst>
              </a:rPr>
              <a:t> </a:t>
            </a:r>
            <a:r>
              <a:rPr lang="en-US" sz="3600" u="sng" dirty="0">
                <a:effectLst>
                  <a:outerShdw blurRad="38100" dist="38100" dir="2700000" algn="tl">
                    <a:srgbClr val="C0C0C0"/>
                  </a:outerShdw>
                </a:effectLst>
              </a:rPr>
              <a:t>Music</a:t>
            </a:r>
            <a:r>
              <a:rPr lang="en-US" sz="3600" dirty="0"/>
              <a:t>: Gershwin &amp; Copeland  </a:t>
            </a:r>
          </a:p>
        </p:txBody>
      </p:sp>
    </p:spTree>
    <p:extLst>
      <p:ext uri="{BB962C8B-B14F-4D97-AF65-F5344CB8AC3E}">
        <p14:creationId xmlns:p14="http://schemas.microsoft.com/office/powerpoint/2010/main" val="7524013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0"/>
            <a:ext cx="5334000" cy="838200"/>
          </a:xfrm>
        </p:spPr>
        <p:txBody>
          <a:bodyPr>
            <a:normAutofit fontScale="90000"/>
          </a:bodyPr>
          <a:lstStyle/>
          <a:p>
            <a:pPr eaLnBrk="1" hangingPunct="1"/>
            <a:r>
              <a:rPr lang="en-US" altLang="x-none" sz="6000"/>
              <a:t>Celebrities</a:t>
            </a:r>
          </a:p>
        </p:txBody>
      </p:sp>
      <p:sp>
        <p:nvSpPr>
          <p:cNvPr id="13315" name="Text Box 3"/>
          <p:cNvSpPr txBox="1">
            <a:spLocks noChangeArrowheads="1"/>
          </p:cNvSpPr>
          <p:nvPr/>
        </p:nvSpPr>
        <p:spPr bwMode="auto">
          <a:xfrm>
            <a:off x="1524000" y="685800"/>
            <a:ext cx="4986338"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4400">
                <a:latin typeface="Times New Roman" charset="0"/>
                <a:ea typeface="ＭＳ Ｐゴシック" charset="0"/>
              </a:rPr>
              <a:t>Babe Ruth </a:t>
            </a:r>
            <a:r>
              <a:rPr lang="en-US" sz="3200">
                <a:latin typeface="Times New Roman" charset="0"/>
                <a:ea typeface="ＭＳ Ｐゴシック" charset="0"/>
              </a:rPr>
              <a:t>&amp;</a:t>
            </a:r>
            <a:r>
              <a:rPr lang="en-US" sz="4400">
                <a:latin typeface="Times New Roman" charset="0"/>
                <a:ea typeface="ＭＳ Ｐゴシック" charset="0"/>
              </a:rPr>
              <a:t>Ty Cobb</a:t>
            </a:r>
          </a:p>
        </p:txBody>
      </p:sp>
      <p:sp>
        <p:nvSpPr>
          <p:cNvPr id="13316" name="Text Box 4"/>
          <p:cNvSpPr txBox="1">
            <a:spLocks noChangeArrowheads="1"/>
          </p:cNvSpPr>
          <p:nvPr/>
        </p:nvSpPr>
        <p:spPr bwMode="auto">
          <a:xfrm>
            <a:off x="2590800" y="3886200"/>
            <a:ext cx="2838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a:latin typeface="Times New Roman" charset="0"/>
                <a:ea typeface="ＭＳ Ｐゴシック" charset="0"/>
              </a:rPr>
              <a:t>Jack Dempsey</a:t>
            </a:r>
          </a:p>
        </p:txBody>
      </p:sp>
      <p:sp>
        <p:nvSpPr>
          <p:cNvPr id="13317" name="Text Box 5"/>
          <p:cNvSpPr txBox="1">
            <a:spLocks noChangeArrowheads="1"/>
          </p:cNvSpPr>
          <p:nvPr/>
        </p:nvSpPr>
        <p:spPr bwMode="auto">
          <a:xfrm>
            <a:off x="6248400" y="2438401"/>
            <a:ext cx="44196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3600">
                <a:latin typeface="Times New Roman" charset="0"/>
                <a:ea typeface="ＭＳ Ｐゴシック" charset="0"/>
              </a:rPr>
              <a:t>Charles Lindbergh</a:t>
            </a:r>
          </a:p>
          <a:p>
            <a:pPr algn="ctr">
              <a:defRPr/>
            </a:pPr>
            <a:r>
              <a:rPr lang="en-US" sz="3600">
                <a:latin typeface="Times New Roman" charset="0"/>
                <a:ea typeface="ＭＳ Ｐゴシック" charset="0"/>
              </a:rPr>
              <a:t> </a:t>
            </a:r>
            <a:r>
              <a:rPr lang="en-US" sz="3200" i="1">
                <a:latin typeface="Times New Roman" charset="0"/>
                <a:ea typeface="ＭＳ Ｐゴシック" charset="0"/>
              </a:rPr>
              <a:t>The Spirit of  St. Louis</a:t>
            </a:r>
          </a:p>
        </p:txBody>
      </p:sp>
      <p:pic>
        <p:nvPicPr>
          <p:cNvPr id="13322" name="Picture 10" descr="babe%20Ruth">
            <a:hlinkClick r:id="rId7" invalidUrl="http://olp.swlauriersb.qc.ca/sportwq/babe Ruth.gif"/>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1" y="1371600"/>
            <a:ext cx="1939925" cy="251460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3326" name="Picture 14" descr="cobb">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1" y="1371600"/>
            <a:ext cx="1839913" cy="2514600"/>
          </a:xfrm>
          <a:prstGeom prst="rect">
            <a:avLst/>
          </a:prstGeom>
          <a:noFill/>
          <a:ln w="317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20" descr="Lindbergh%20in%20pilot%20outfit%20%20cop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1" y="3657600"/>
            <a:ext cx="25003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321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4562476"/>
            <a:ext cx="18351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Click to download">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0"/>
            <a:ext cx="30480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681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3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331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3322"/>
                                        </p:tgtEl>
                                        <p:attrNameLst>
                                          <p:attrName>style.visibility</p:attrName>
                                        </p:attrNameLst>
                                      </p:cBhvr>
                                      <p:to>
                                        <p:strVal val="visible"/>
                                      </p:to>
                                    </p:set>
                                    <p:animEffect transition="in" filter="checkerboard(across)">
                                      <p:cBhvr>
                                        <p:cTn id="13" dur="500"/>
                                        <p:tgtEl>
                                          <p:spTgt spid="133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3326"/>
                                        </p:tgtEl>
                                        <p:attrNameLst>
                                          <p:attrName>style.visibility</p:attrName>
                                        </p:attrNameLst>
                                      </p:cBhvr>
                                      <p:to>
                                        <p:strVal val="visible"/>
                                      </p:to>
                                    </p:set>
                                    <p:animEffect transition="in" filter="checkerboard(across)">
                                      <p:cBhvr>
                                        <p:cTn id="18" dur="500"/>
                                        <p:tgtEl>
                                          <p:spTgt spid="133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315"/>
                                        </p:tgtEl>
                                        <p:attrNameLst>
                                          <p:attrName>style.visibility</p:attrName>
                                        </p:attrNameLst>
                                      </p:cBhvr>
                                      <p:to>
                                        <p:strVal val="visible"/>
                                      </p:to>
                                    </p:set>
                                    <p:anim calcmode="lin" valueType="num">
                                      <p:cBhvr additive="base">
                                        <p:cTn id="23" dur="500" fill="hold"/>
                                        <p:tgtEl>
                                          <p:spTgt spid="13315"/>
                                        </p:tgtEl>
                                        <p:attrNameLst>
                                          <p:attrName>ppt_x</p:attrName>
                                        </p:attrNameLst>
                                      </p:cBhvr>
                                      <p:tavLst>
                                        <p:tav tm="0">
                                          <p:val>
                                            <p:strVal val="0-#ppt_w/2"/>
                                          </p:val>
                                        </p:tav>
                                        <p:tav tm="100000">
                                          <p:val>
                                            <p:strVal val="#ppt_x"/>
                                          </p:val>
                                        </p:tav>
                                      </p:tavLst>
                                    </p:anim>
                                    <p:anim calcmode="lin" valueType="num">
                                      <p:cBhvr additive="base">
                                        <p:cTn id="24" dur="500" fill="hold"/>
                                        <p:tgtEl>
                                          <p:spTgt spid="133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ricochet.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3335"/>
                                        </p:tgtEl>
                                        <p:attrNameLst>
                                          <p:attrName>style.visibility</p:attrName>
                                        </p:attrNameLst>
                                      </p:cBhvr>
                                      <p:to>
                                        <p:strVal val="visible"/>
                                      </p:to>
                                    </p:set>
                                    <p:animEffect transition="in" filter="dissolve">
                                      <p:cBhvr>
                                        <p:cTn id="29" dur="500"/>
                                        <p:tgtEl>
                                          <p:spTgt spid="1333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3316"/>
                                        </p:tgtEl>
                                        <p:attrNameLst>
                                          <p:attrName>style.visibility</p:attrName>
                                        </p:attrNameLst>
                                      </p:cBhvr>
                                      <p:to>
                                        <p:strVal val="visible"/>
                                      </p:to>
                                    </p:set>
                                    <p:animEffect transition="in" filter="wipe(right)">
                                      <p:cBhvr>
                                        <p:cTn id="34" dur="500"/>
                                        <p:tgtEl>
                                          <p:spTgt spid="13316"/>
                                        </p:tgtEl>
                                      </p:cBhvr>
                                    </p:animEffect>
                                  </p:childTnLst>
                                  <p:subTnLst>
                                    <p:audio>
                                      <p:cMediaNode>
                                        <p:cTn display="0" masterRel="sameClick">
                                          <p:stCondLst>
                                            <p:cond evt="begin" delay="0">
                                              <p:tn val="32"/>
                                            </p:cond>
                                          </p:stCondLst>
                                          <p:endCondLst>
                                            <p:cond evt="onStopAudio" delay="0">
                                              <p:tgtEl>
                                                <p:sldTgt/>
                                              </p:tgtEl>
                                            </p:cond>
                                          </p:endCondLst>
                                        </p:cTn>
                                        <p:tgtEl>
                                          <p:sndTgt r:embed="rId5" name="gunshot.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13334"/>
                                        </p:tgtEl>
                                        <p:attrNameLst>
                                          <p:attrName>style.visibility</p:attrName>
                                        </p:attrNameLst>
                                      </p:cBhvr>
                                      <p:to>
                                        <p:strVal val="visible"/>
                                      </p:to>
                                    </p:set>
                                    <p:anim calcmode="lin" valueType="num">
                                      <p:cBhvr>
                                        <p:cTn id="39" dur="1000" fill="hold"/>
                                        <p:tgtEl>
                                          <p:spTgt spid="13334"/>
                                        </p:tgtEl>
                                        <p:attrNameLst>
                                          <p:attrName>ppt_w</p:attrName>
                                        </p:attrNameLst>
                                      </p:cBhvr>
                                      <p:tavLst>
                                        <p:tav tm="0">
                                          <p:val>
                                            <p:fltVal val="0"/>
                                          </p:val>
                                        </p:tav>
                                        <p:tav tm="100000">
                                          <p:val>
                                            <p:strVal val="#ppt_w"/>
                                          </p:val>
                                        </p:tav>
                                      </p:tavLst>
                                    </p:anim>
                                    <p:anim calcmode="lin" valueType="num">
                                      <p:cBhvr>
                                        <p:cTn id="40" dur="1000" fill="hold"/>
                                        <p:tgtEl>
                                          <p:spTgt spid="13334"/>
                                        </p:tgtEl>
                                        <p:attrNameLst>
                                          <p:attrName>ppt_h</p:attrName>
                                        </p:attrNameLst>
                                      </p:cBhvr>
                                      <p:tavLst>
                                        <p:tav tm="0">
                                          <p:val>
                                            <p:fltVal val="0"/>
                                          </p:val>
                                        </p:tav>
                                        <p:tav tm="100000">
                                          <p:val>
                                            <p:strVal val="#ppt_h"/>
                                          </p:val>
                                        </p:tav>
                                      </p:tavLst>
                                    </p:anim>
                                    <p:anim calcmode="lin" valueType="num">
                                      <p:cBhvr>
                                        <p:cTn id="41" dur="1000" fill="hold"/>
                                        <p:tgtEl>
                                          <p:spTgt spid="13334"/>
                                        </p:tgtEl>
                                        <p:attrNameLst>
                                          <p:attrName>style.rotation</p:attrName>
                                        </p:attrNameLst>
                                      </p:cBhvr>
                                      <p:tavLst>
                                        <p:tav tm="0">
                                          <p:val>
                                            <p:fltVal val="90"/>
                                          </p:val>
                                        </p:tav>
                                        <p:tav tm="100000">
                                          <p:val>
                                            <p:fltVal val="0"/>
                                          </p:val>
                                        </p:tav>
                                      </p:tavLst>
                                    </p:anim>
                                    <p:animEffect transition="in" filter="fade">
                                      <p:cBhvr>
                                        <p:cTn id="42" dur="1000"/>
                                        <p:tgtEl>
                                          <p:spTgt spid="133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3317"/>
                                        </p:tgtEl>
                                        <p:attrNameLst>
                                          <p:attrName>style.visibility</p:attrName>
                                        </p:attrNameLst>
                                      </p:cBhvr>
                                      <p:to>
                                        <p:strVal val="visible"/>
                                      </p:to>
                                    </p:set>
                                    <p:anim calcmode="lin" valueType="num">
                                      <p:cBhvr additive="base">
                                        <p:cTn id="47" dur="500" fill="hold"/>
                                        <p:tgtEl>
                                          <p:spTgt spid="13317"/>
                                        </p:tgtEl>
                                        <p:attrNameLst>
                                          <p:attrName>ppt_x</p:attrName>
                                        </p:attrNameLst>
                                      </p:cBhvr>
                                      <p:tavLst>
                                        <p:tav tm="0">
                                          <p:val>
                                            <p:strVal val="1+#ppt_w/2"/>
                                          </p:val>
                                        </p:tav>
                                        <p:tav tm="100000">
                                          <p:val>
                                            <p:strVal val="#ppt_x"/>
                                          </p:val>
                                        </p:tav>
                                      </p:tavLst>
                                    </p:anim>
                                    <p:anim calcmode="lin" valueType="num">
                                      <p:cBhvr additive="base">
                                        <p:cTn id="48" dur="500" fill="hold"/>
                                        <p:tgtEl>
                                          <p:spTgt spid="133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whoosh.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ntr" presetSubtype="0" fill="hold" nodeType="clickEffect">
                                  <p:stCondLst>
                                    <p:cond delay="0"/>
                                  </p:stCondLst>
                                  <p:childTnLst>
                                    <p:set>
                                      <p:cBhvr>
                                        <p:cTn id="52" dur="1" fill="hold">
                                          <p:stCondLst>
                                            <p:cond delay="0"/>
                                          </p:stCondLst>
                                        </p:cTn>
                                        <p:tgtEl>
                                          <p:spTgt spid="13332"/>
                                        </p:tgtEl>
                                        <p:attrNameLst>
                                          <p:attrName>style.visibility</p:attrName>
                                        </p:attrNameLst>
                                      </p:cBhvr>
                                      <p:to>
                                        <p:strVal val="visible"/>
                                      </p:to>
                                    </p:set>
                                    <p:anim to="" calcmode="lin" valueType="num">
                                      <p:cBhvr>
                                        <p:cTn id="53" dur="1" fill="hold"/>
                                        <p:tgtEl>
                                          <p:spTgt spid="133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autoUpdateAnimBg="0"/>
      <p:bldP spid="13316" grpId="0" autoUpdateAnimBg="0"/>
      <p:bldP spid="1331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2662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38915" name="Rectangle 4"/>
          <p:cNvSpPr>
            <a:spLocks noGrp="1" noChangeArrowheads="1"/>
          </p:cNvSpPr>
          <p:nvPr>
            <p:ph type="title"/>
          </p:nvPr>
        </p:nvSpPr>
        <p:spPr>
          <a:xfrm>
            <a:off x="1524000" y="0"/>
            <a:ext cx="89154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b="1" dirty="0"/>
              <a:t>City Life </a:t>
            </a:r>
            <a:r>
              <a:rPr lang="en-US" altLang="x-none" b="1" dirty="0" smtClean="0"/>
              <a:t>in the 20’s</a:t>
            </a:r>
            <a:endParaRPr lang="en-US" altLang="x-none" b="1" dirty="0"/>
          </a:p>
        </p:txBody>
      </p:sp>
      <p:sp>
        <p:nvSpPr>
          <p:cNvPr id="38916" name="Rectangle 5"/>
          <p:cNvSpPr>
            <a:spLocks noGrp="1" noChangeArrowheads="1"/>
          </p:cNvSpPr>
          <p:nvPr>
            <p:ph type="body" idx="1"/>
          </p:nvPr>
        </p:nvSpPr>
        <p:spPr>
          <a:xfrm>
            <a:off x="2438400" y="914400"/>
            <a:ext cx="82296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r>
              <a:rPr lang="en-US" altLang="x-none" dirty="0"/>
              <a:t>The 1920 census revealed for the 1</a:t>
            </a:r>
            <a:r>
              <a:rPr lang="en-US" altLang="x-none" baseline="30000" dirty="0"/>
              <a:t>st</a:t>
            </a:r>
            <a:r>
              <a:rPr lang="en-US" altLang="x-none" dirty="0"/>
              <a:t> time that more Americans lived in cities than the countryside </a:t>
            </a:r>
          </a:p>
        </p:txBody>
      </p:sp>
      <p:pic>
        <p:nvPicPr>
          <p:cNvPr id="197638" name="Picture 6" descr="newyork"/>
          <p:cNvPicPr>
            <a:picLocks noChangeAspect="1" noChangeArrowheads="1"/>
          </p:cNvPicPr>
          <p:nvPr/>
        </p:nvPicPr>
        <p:blipFill>
          <a:blip r:embed="rId3">
            <a:extLst>
              <a:ext uri="{28A0092B-C50C-407E-A947-70E740481C1C}">
                <a14:useLocalDpi xmlns:a14="http://schemas.microsoft.com/office/drawing/2010/main" val="0"/>
              </a:ext>
            </a:extLst>
          </a:blip>
          <a:srcRect l="8286" r="12572"/>
          <a:stretch>
            <a:fillRect/>
          </a:stretch>
        </p:blipFill>
        <p:spPr bwMode="auto">
          <a:xfrm>
            <a:off x="1519237" y="2895600"/>
            <a:ext cx="9140826" cy="3962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1524000" y="5899150"/>
            <a:ext cx="9144000" cy="958850"/>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20000"/>
              </a:spcBef>
              <a:defRPr/>
            </a:pPr>
            <a:r>
              <a:rPr lang="en-US" altLang="x-none" sz="3400"/>
              <a:t>The New York City skyline in 1930:     Skyscrapers gave cities a unique architectural style</a:t>
            </a:r>
          </a:p>
        </p:txBody>
      </p:sp>
      <p:sp>
        <p:nvSpPr>
          <p:cNvPr id="197640" name="Text Box 8"/>
          <p:cNvSpPr txBox="1">
            <a:spLocks noChangeArrowheads="1"/>
          </p:cNvSpPr>
          <p:nvPr/>
        </p:nvSpPr>
        <p:spPr bwMode="auto">
          <a:xfrm>
            <a:off x="1524000" y="129608"/>
            <a:ext cx="9144000" cy="127419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30000"/>
              </a:spcBef>
              <a:defRPr/>
            </a:pPr>
            <a:r>
              <a:rPr lang="en-US" altLang="x-none" sz="3200" dirty="0"/>
              <a:t>The shift in focus from the rural countryside revealed that urban life was </a:t>
            </a:r>
            <a:r>
              <a:rPr lang="en-US" altLang="x-none" sz="3200" b="1" dirty="0"/>
              <a:t>very different</a:t>
            </a:r>
            <a:r>
              <a:rPr lang="en-US" altLang="x-none" sz="3200" dirty="0"/>
              <a:t>, and the traditional ways of home, church, schools were absent</a:t>
            </a:r>
            <a:r>
              <a:rPr lang="mr-IN" altLang="x-none" sz="3200" dirty="0"/>
              <a:t>…</a:t>
            </a:r>
            <a:endParaRPr lang="en-US" altLang="x-none" sz="3200" dirty="0"/>
          </a:p>
        </p:txBody>
      </p:sp>
      <p:pic>
        <p:nvPicPr>
          <p:cNvPr id="197641" name="Picture 9" descr="21889"/>
          <p:cNvPicPr>
            <a:picLocks noChangeAspect="1" noChangeArrowheads="1"/>
          </p:cNvPicPr>
          <p:nvPr/>
        </p:nvPicPr>
        <p:blipFill>
          <a:blip r:embed="rId4">
            <a:extLst>
              <a:ext uri="{28A0092B-C50C-407E-A947-70E740481C1C}">
                <a14:useLocalDpi xmlns:a14="http://schemas.microsoft.com/office/drawing/2010/main" val="0"/>
              </a:ext>
            </a:extLst>
          </a:blip>
          <a:srcRect t="7259" b="3709"/>
          <a:stretch>
            <a:fillRect/>
          </a:stretch>
        </p:blipFill>
        <p:spPr bwMode="auto">
          <a:xfrm>
            <a:off x="1511300" y="1426595"/>
            <a:ext cx="9144000" cy="5408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11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97638"/>
                                        </p:tgtEl>
                                      </p:cBhvr>
                                      <p:by x="200000" y="200000"/>
                                    </p:animScale>
                                  </p:childTnLst>
                                </p:cTn>
                              </p:par>
                              <p:par>
                                <p:cTn id="7" presetID="35" presetClass="path" presetSubtype="0" accel="50000" decel="50000" fill="hold" nodeType="withEffect">
                                  <p:stCondLst>
                                    <p:cond delay="0"/>
                                  </p:stCondLst>
                                  <p:childTnLst>
                                    <p:animMotion origin="layout" path="M 0 -1.11111E-6 L -0.375 -0.14444 " pathEditMode="relative" rAng="0" ptsTypes="AA">
                                      <p:cBhvr>
                                        <p:cTn id="8" dur="2000" fill="hold"/>
                                        <p:tgtEl>
                                          <p:spTgt spid="197638"/>
                                        </p:tgtEl>
                                        <p:attrNameLst>
                                          <p:attrName>ppt_x</p:attrName>
                                          <p:attrName>ppt_y</p:attrName>
                                        </p:attrNameLst>
                                      </p:cBhvr>
                                      <p:rCtr x="-18750" y="-722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decel="50000" fill="hold" nodeType="clickEffect">
                                  <p:stCondLst>
                                    <p:cond delay="0"/>
                                  </p:stCondLst>
                                  <p:childTnLst>
                                    <p:animMotion origin="layout" path="M 0 -0.14444 L 0.45 -0.14444 " pathEditMode="relative" rAng="0" ptsTypes="AA">
                                      <p:cBhvr>
                                        <p:cTn id="12" dur="2000" fill="hold"/>
                                        <p:tgtEl>
                                          <p:spTgt spid="197638"/>
                                        </p:tgtEl>
                                        <p:attrNameLst>
                                          <p:attrName>ppt_x</p:attrName>
                                          <p:attrName>ppt_y</p:attrName>
                                        </p:attrNameLst>
                                      </p:cBhvr>
                                      <p:rCtr x="22500" y="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197641"/>
                                        </p:tgtEl>
                                        <p:attrNameLst>
                                          <p:attrName>style.visibility</p:attrName>
                                        </p:attrNameLst>
                                      </p:cBhvr>
                                      <p:to>
                                        <p:strVal val="visible"/>
                                      </p:to>
                                    </p:set>
                                    <p:anim calcmode="lin" valueType="num">
                                      <p:cBhvr>
                                        <p:cTn id="17" dur="500" fill="hold"/>
                                        <p:tgtEl>
                                          <p:spTgt spid="197641"/>
                                        </p:tgtEl>
                                        <p:attrNameLst>
                                          <p:attrName>ppt_w</p:attrName>
                                        </p:attrNameLst>
                                      </p:cBhvr>
                                      <p:tavLst>
                                        <p:tav tm="0">
                                          <p:val>
                                            <p:fltVal val="0"/>
                                          </p:val>
                                        </p:tav>
                                        <p:tav tm="100000">
                                          <p:val>
                                            <p:strVal val="#ppt_w"/>
                                          </p:val>
                                        </p:tav>
                                      </p:tavLst>
                                    </p:anim>
                                    <p:anim calcmode="lin" valueType="num">
                                      <p:cBhvr>
                                        <p:cTn id="18" dur="500" fill="hold"/>
                                        <p:tgtEl>
                                          <p:spTgt spid="197641"/>
                                        </p:tgtEl>
                                        <p:attrNameLst>
                                          <p:attrName>ppt_h</p:attrName>
                                        </p:attrNameLst>
                                      </p:cBhvr>
                                      <p:tavLst>
                                        <p:tav tm="0">
                                          <p:val>
                                            <p:fltVal val="0"/>
                                          </p:val>
                                        </p:tav>
                                        <p:tav tm="100000">
                                          <p:val>
                                            <p:strVal val="#ppt_h"/>
                                          </p:val>
                                        </p:tav>
                                      </p:tavLst>
                                    </p:anim>
                                    <p:animEffect transition="in" filter="fade">
                                      <p:cBhvr>
                                        <p:cTn id="19" dur="500"/>
                                        <p:tgtEl>
                                          <p:spTgt spid="19764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97640"/>
                                        </p:tgtEl>
                                        <p:attrNameLst>
                                          <p:attrName>style.visibility</p:attrName>
                                        </p:attrNameLst>
                                      </p:cBhvr>
                                      <p:to>
                                        <p:strVal val="visible"/>
                                      </p:to>
                                    </p:set>
                                    <p:anim calcmode="lin" valueType="num">
                                      <p:cBhvr>
                                        <p:cTn id="22" dur="500" fill="hold"/>
                                        <p:tgtEl>
                                          <p:spTgt spid="197640"/>
                                        </p:tgtEl>
                                        <p:attrNameLst>
                                          <p:attrName>ppt_w</p:attrName>
                                        </p:attrNameLst>
                                      </p:cBhvr>
                                      <p:tavLst>
                                        <p:tav tm="0">
                                          <p:val>
                                            <p:fltVal val="0"/>
                                          </p:val>
                                        </p:tav>
                                        <p:tav tm="100000">
                                          <p:val>
                                            <p:strVal val="#ppt_w"/>
                                          </p:val>
                                        </p:tav>
                                      </p:tavLst>
                                    </p:anim>
                                    <p:anim calcmode="lin" valueType="num">
                                      <p:cBhvr>
                                        <p:cTn id="23" dur="500" fill="hold"/>
                                        <p:tgtEl>
                                          <p:spTgt spid="197640"/>
                                        </p:tgtEl>
                                        <p:attrNameLst>
                                          <p:attrName>ppt_h</p:attrName>
                                        </p:attrNameLst>
                                      </p:cBhvr>
                                      <p:tavLst>
                                        <p:tav tm="0">
                                          <p:val>
                                            <p:fltVal val="0"/>
                                          </p:val>
                                        </p:tav>
                                        <p:tav tm="100000">
                                          <p:val>
                                            <p:strVal val="#ppt_h"/>
                                          </p:val>
                                        </p:tav>
                                      </p:tavLst>
                                    </p:anim>
                                    <p:animEffect transition="in" filter="fade">
                                      <p:cBhvr>
                                        <p:cTn id="24" dur="50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2765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40963" name="Rectangle 4"/>
          <p:cNvSpPr>
            <a:spLocks noGrp="1" noChangeArrowheads="1"/>
          </p:cNvSpPr>
          <p:nvPr>
            <p:ph type="title"/>
          </p:nvPr>
        </p:nvSpPr>
        <p:spPr>
          <a:xfrm>
            <a:off x="1511300" y="0"/>
            <a:ext cx="8851900" cy="609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sz="3000" b="1" dirty="0"/>
              <a:t>What was the rural reaction to </a:t>
            </a:r>
            <a:r>
              <a:rPr lang="en-US" altLang="x-none" sz="3000" b="1"/>
              <a:t>the urban changes?</a:t>
            </a:r>
            <a:endParaRPr lang="en-US" altLang="x-none" sz="3000" b="1" dirty="0"/>
          </a:p>
        </p:txBody>
      </p:sp>
      <p:sp>
        <p:nvSpPr>
          <p:cNvPr id="40964" name="Rectangle 5"/>
          <p:cNvSpPr>
            <a:spLocks noGrp="1" noChangeArrowheads="1"/>
          </p:cNvSpPr>
          <p:nvPr>
            <p:ph type="body" idx="1"/>
          </p:nvPr>
        </p:nvSpPr>
        <p:spPr>
          <a:xfrm>
            <a:off x="1524000" y="711200"/>
            <a:ext cx="9144000" cy="2641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r>
              <a:rPr lang="en-US" altLang="x-none" dirty="0" smtClean="0"/>
              <a:t> </a:t>
            </a:r>
            <a:r>
              <a:rPr lang="en-US" altLang="x-none" sz="3000" dirty="0"/>
              <a:t>Fundamentalists/Traditionalists identified cities with saloons, communist cells, &amp; sin; </a:t>
            </a:r>
          </a:p>
          <a:p>
            <a:pPr lvl="1"/>
            <a:r>
              <a:rPr lang="en-US" altLang="x-none" sz="3000" dirty="0"/>
              <a:t> Wanted to restore a “Protestant” culture in America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600" y="2895600"/>
            <a:ext cx="5232400" cy="3924300"/>
          </a:xfrm>
          <a:prstGeom prst="rect">
            <a:avLst/>
          </a:prstGeom>
        </p:spPr>
      </p:pic>
      <p:pic>
        <p:nvPicPr>
          <p:cNvPr id="7" name="Picture 6"/>
          <p:cNvPicPr>
            <a:picLocks noChangeAspect="1"/>
          </p:cNvPicPr>
          <p:nvPr/>
        </p:nvPicPr>
        <p:blipFill>
          <a:blip r:embed="rId4"/>
          <a:stretch>
            <a:fillRect/>
          </a:stretch>
        </p:blipFill>
        <p:spPr>
          <a:xfrm>
            <a:off x="8520350" y="2717800"/>
            <a:ext cx="1842851" cy="2514600"/>
          </a:xfrm>
          <a:prstGeom prst="rect">
            <a:avLst/>
          </a:prstGeom>
        </p:spPr>
      </p:pic>
    </p:spTree>
    <p:extLst>
      <p:ext uri="{BB962C8B-B14F-4D97-AF65-F5344CB8AC3E}">
        <p14:creationId xmlns:p14="http://schemas.microsoft.com/office/powerpoint/2010/main" val="7561191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984873" y="0"/>
            <a:ext cx="6644255" cy="553998"/>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Other major cultural events of the 1920s</a:t>
            </a:r>
          </a:p>
        </p:txBody>
      </p:sp>
      <p:sp>
        <p:nvSpPr>
          <p:cNvPr id="3" name="Rectangle 5"/>
          <p:cNvSpPr txBox="1">
            <a:spLocks noChangeArrowheads="1"/>
          </p:cNvSpPr>
          <p:nvPr/>
        </p:nvSpPr>
        <p:spPr>
          <a:xfrm>
            <a:off x="1549400" y="579398"/>
            <a:ext cx="9118600" cy="5943600"/>
          </a:xfrm>
          <a:prstGeom prst="rect">
            <a:avLst/>
          </a:prstGeom>
        </p:spPr>
        <p:txBody>
          <a:bodyPr lIns="90488" tIns="44450" rIns="90488" bIns="44450"/>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lnSpc>
                <a:spcPct val="90000"/>
              </a:lnSpc>
            </a:pPr>
            <a:r>
              <a:rPr lang="en-US" altLang="x-none" sz="3000" kern="0" dirty="0"/>
              <a:t> January 1920: </a:t>
            </a:r>
            <a:r>
              <a:rPr lang="en-US" altLang="x-none" sz="3000" b="1" u="sng" kern="0" dirty="0">
                <a:solidFill>
                  <a:srgbClr val="FF0000"/>
                </a:solidFill>
                <a:effectLst>
                  <a:outerShdw blurRad="38100" dist="38100" dir="2700000" algn="tl">
                    <a:srgbClr val="C0C0C0"/>
                  </a:outerShdw>
                </a:effectLst>
              </a:rPr>
              <a:t>Volstead Act</a:t>
            </a:r>
            <a:r>
              <a:rPr lang="en-US" altLang="x-none" sz="3000" kern="0" dirty="0"/>
              <a:t> - carry out the 18</a:t>
            </a:r>
            <a:r>
              <a:rPr lang="en-US" altLang="x-none" sz="3000" kern="0" baseline="30000" dirty="0"/>
              <a:t>th</a:t>
            </a:r>
            <a:r>
              <a:rPr lang="en-US" altLang="x-none" sz="3000" kern="0" dirty="0"/>
              <a:t> Amendment (1917)</a:t>
            </a:r>
          </a:p>
          <a:p>
            <a:pPr lvl="1">
              <a:lnSpc>
                <a:spcPct val="90000"/>
              </a:lnSpc>
            </a:pPr>
            <a:r>
              <a:rPr lang="en-US" altLang="x-none" sz="3000" kern="0" dirty="0"/>
              <a:t> </a:t>
            </a:r>
            <a:r>
              <a:rPr lang="en-US" sz="3000" dirty="0"/>
              <a:t>"no person shall manufacture, sell, barter, transport, import, export, deliver, furnish or possess any intoxicating liquor except as authorized by this act."</a:t>
            </a:r>
            <a:endParaRPr lang="en-US" altLang="x-none" sz="3000" kern="0" dirty="0"/>
          </a:p>
        </p:txBody>
      </p:sp>
      <p:pic>
        <p:nvPicPr>
          <p:cNvPr id="4" name="Picture 3"/>
          <p:cNvPicPr>
            <a:picLocks noChangeAspect="1"/>
          </p:cNvPicPr>
          <p:nvPr/>
        </p:nvPicPr>
        <p:blipFill>
          <a:blip r:embed="rId2"/>
          <a:stretch>
            <a:fillRect/>
          </a:stretch>
        </p:blipFill>
        <p:spPr>
          <a:xfrm>
            <a:off x="6539583" y="2814598"/>
            <a:ext cx="2756817" cy="4076570"/>
          </a:xfrm>
          <a:prstGeom prst="rect">
            <a:avLst/>
          </a:prstGeom>
        </p:spPr>
      </p:pic>
      <p:pic>
        <p:nvPicPr>
          <p:cNvPr id="5" name="Picture 4"/>
          <p:cNvPicPr>
            <a:picLocks noChangeAspect="1"/>
          </p:cNvPicPr>
          <p:nvPr/>
        </p:nvPicPr>
        <p:blipFill>
          <a:blip r:embed="rId3"/>
          <a:stretch>
            <a:fillRect/>
          </a:stretch>
        </p:blipFill>
        <p:spPr>
          <a:xfrm>
            <a:off x="1676400" y="3352800"/>
            <a:ext cx="4648200" cy="3393363"/>
          </a:xfrm>
          <a:prstGeom prst="rect">
            <a:avLst/>
          </a:prstGeom>
        </p:spPr>
      </p:pic>
    </p:spTree>
    <p:extLst>
      <p:ext uri="{BB962C8B-B14F-4D97-AF65-F5344CB8AC3E}">
        <p14:creationId xmlns:p14="http://schemas.microsoft.com/office/powerpoint/2010/main" val="1772108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45059" name="Picture 5" descr="20389"/>
          <p:cNvPicPr>
            <a:picLocks noChangeAspect="1" noChangeArrowheads="1"/>
          </p:cNvPicPr>
          <p:nvPr/>
        </p:nvPicPr>
        <p:blipFill>
          <a:blip r:embed="rId2">
            <a:extLst>
              <a:ext uri="{28A0092B-C50C-407E-A947-70E740481C1C}">
                <a14:useLocalDpi xmlns:a14="http://schemas.microsoft.com/office/drawing/2010/main" val="0"/>
              </a:ext>
            </a:extLst>
          </a:blip>
          <a:srcRect l="2499"/>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17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46081" name="Picture 2" descr="prohibition%20ra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3" descr="Prohibition Enforc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Picture 4" descr="New speedboat purchased by Director Smedley Butler to catch bootleggers in Philadelphia waters. 192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12814"/>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5" descr="prohibitioncor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90539"/>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descr="pa-157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9" name="Text Box 7"/>
          <p:cNvSpPr txBox="1">
            <a:spLocks noChangeArrowheads="1"/>
          </p:cNvSpPr>
          <p:nvPr/>
        </p:nvSpPr>
        <p:spPr bwMode="auto">
          <a:xfrm>
            <a:off x="1524000" y="228601"/>
            <a:ext cx="9144000" cy="1246495"/>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spcBef>
                <a:spcPct val="50000"/>
              </a:spcBef>
              <a:defRPr/>
            </a:pPr>
            <a:r>
              <a:rPr lang="en-US" altLang="x-none" sz="3000" dirty="0"/>
              <a:t>Per capita consumption of alcohol (1910-1929)</a:t>
            </a:r>
          </a:p>
          <a:p>
            <a:pPr algn="ctr">
              <a:spcBef>
                <a:spcPct val="50000"/>
              </a:spcBef>
              <a:defRPr/>
            </a:pPr>
            <a:r>
              <a:rPr lang="en-US" altLang="x-none" sz="3000" b="1" dirty="0"/>
              <a:t>Was prohibition really working??</a:t>
            </a:r>
          </a:p>
        </p:txBody>
      </p:sp>
    </p:spTree>
    <p:extLst>
      <p:ext uri="{BB962C8B-B14F-4D97-AF65-F5344CB8AC3E}">
        <p14:creationId xmlns:p14="http://schemas.microsoft.com/office/powerpoint/2010/main" val="522593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7155"/>
                                        </p:tgtEl>
                                        <p:attrNameLst>
                                          <p:attrName>style.visibility</p:attrName>
                                        </p:attrNameLst>
                                      </p:cBhvr>
                                      <p:to>
                                        <p:strVal val="visible"/>
                                      </p:to>
                                    </p:set>
                                    <p:anim calcmode="lin" valueType="num">
                                      <p:cBhvr>
                                        <p:cTn id="7" dur="500" fill="hold"/>
                                        <p:tgtEl>
                                          <p:spTgt spid="177155"/>
                                        </p:tgtEl>
                                        <p:attrNameLst>
                                          <p:attrName>ppt_w</p:attrName>
                                        </p:attrNameLst>
                                      </p:cBhvr>
                                      <p:tavLst>
                                        <p:tav tm="0">
                                          <p:val>
                                            <p:fltVal val="0"/>
                                          </p:val>
                                        </p:tav>
                                        <p:tav tm="100000">
                                          <p:val>
                                            <p:strVal val="#ppt_w"/>
                                          </p:val>
                                        </p:tav>
                                      </p:tavLst>
                                    </p:anim>
                                    <p:anim calcmode="lin" valueType="num">
                                      <p:cBhvr>
                                        <p:cTn id="8" dur="500" fill="hold"/>
                                        <p:tgtEl>
                                          <p:spTgt spid="177155"/>
                                        </p:tgtEl>
                                        <p:attrNameLst>
                                          <p:attrName>ppt_h</p:attrName>
                                        </p:attrNameLst>
                                      </p:cBhvr>
                                      <p:tavLst>
                                        <p:tav tm="0">
                                          <p:val>
                                            <p:fltVal val="0"/>
                                          </p:val>
                                        </p:tav>
                                        <p:tav tm="100000">
                                          <p:val>
                                            <p:strVal val="#ppt_h"/>
                                          </p:val>
                                        </p:tav>
                                      </p:tavLst>
                                    </p:anim>
                                    <p:animEffect transition="in" filter="fade">
                                      <p:cBhvr>
                                        <p:cTn id="9" dur="500"/>
                                        <p:tgtEl>
                                          <p:spTgt spid="1771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7156"/>
                                        </p:tgtEl>
                                        <p:attrNameLst>
                                          <p:attrName>style.visibility</p:attrName>
                                        </p:attrNameLst>
                                      </p:cBhvr>
                                      <p:to>
                                        <p:strVal val="visible"/>
                                      </p:to>
                                    </p:set>
                                    <p:anim calcmode="lin" valueType="num">
                                      <p:cBhvr>
                                        <p:cTn id="14" dur="500" fill="hold"/>
                                        <p:tgtEl>
                                          <p:spTgt spid="177156"/>
                                        </p:tgtEl>
                                        <p:attrNameLst>
                                          <p:attrName>ppt_w</p:attrName>
                                        </p:attrNameLst>
                                      </p:cBhvr>
                                      <p:tavLst>
                                        <p:tav tm="0">
                                          <p:val>
                                            <p:fltVal val="0"/>
                                          </p:val>
                                        </p:tav>
                                        <p:tav tm="100000">
                                          <p:val>
                                            <p:strVal val="#ppt_w"/>
                                          </p:val>
                                        </p:tav>
                                      </p:tavLst>
                                    </p:anim>
                                    <p:anim calcmode="lin" valueType="num">
                                      <p:cBhvr>
                                        <p:cTn id="15" dur="500" fill="hold"/>
                                        <p:tgtEl>
                                          <p:spTgt spid="177156"/>
                                        </p:tgtEl>
                                        <p:attrNameLst>
                                          <p:attrName>ppt_h</p:attrName>
                                        </p:attrNameLst>
                                      </p:cBhvr>
                                      <p:tavLst>
                                        <p:tav tm="0">
                                          <p:val>
                                            <p:fltVal val="0"/>
                                          </p:val>
                                        </p:tav>
                                        <p:tav tm="100000">
                                          <p:val>
                                            <p:strVal val="#ppt_h"/>
                                          </p:val>
                                        </p:tav>
                                      </p:tavLst>
                                    </p:anim>
                                    <p:animEffect transition="in" filter="fade">
                                      <p:cBhvr>
                                        <p:cTn id="16" dur="500"/>
                                        <p:tgtEl>
                                          <p:spTgt spid="1771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77157"/>
                                        </p:tgtEl>
                                        <p:attrNameLst>
                                          <p:attrName>style.visibility</p:attrName>
                                        </p:attrNameLst>
                                      </p:cBhvr>
                                      <p:to>
                                        <p:strVal val="visible"/>
                                      </p:to>
                                    </p:set>
                                    <p:anim calcmode="lin" valueType="num">
                                      <p:cBhvr>
                                        <p:cTn id="21" dur="500" fill="hold"/>
                                        <p:tgtEl>
                                          <p:spTgt spid="177157"/>
                                        </p:tgtEl>
                                        <p:attrNameLst>
                                          <p:attrName>ppt_w</p:attrName>
                                        </p:attrNameLst>
                                      </p:cBhvr>
                                      <p:tavLst>
                                        <p:tav tm="0">
                                          <p:val>
                                            <p:fltVal val="0"/>
                                          </p:val>
                                        </p:tav>
                                        <p:tav tm="100000">
                                          <p:val>
                                            <p:strVal val="#ppt_w"/>
                                          </p:val>
                                        </p:tav>
                                      </p:tavLst>
                                    </p:anim>
                                    <p:anim calcmode="lin" valueType="num">
                                      <p:cBhvr>
                                        <p:cTn id="22" dur="500" fill="hold"/>
                                        <p:tgtEl>
                                          <p:spTgt spid="177157"/>
                                        </p:tgtEl>
                                        <p:attrNameLst>
                                          <p:attrName>ppt_h</p:attrName>
                                        </p:attrNameLst>
                                      </p:cBhvr>
                                      <p:tavLst>
                                        <p:tav tm="0">
                                          <p:val>
                                            <p:fltVal val="0"/>
                                          </p:val>
                                        </p:tav>
                                        <p:tav tm="100000">
                                          <p:val>
                                            <p:strVal val="#ppt_h"/>
                                          </p:val>
                                        </p:tav>
                                      </p:tavLst>
                                    </p:anim>
                                    <p:animEffect transition="in" filter="fade">
                                      <p:cBhvr>
                                        <p:cTn id="23" dur="500"/>
                                        <p:tgtEl>
                                          <p:spTgt spid="1771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77159"/>
                                        </p:tgtEl>
                                        <p:attrNameLst>
                                          <p:attrName>style.visibility</p:attrName>
                                        </p:attrNameLst>
                                      </p:cBhvr>
                                      <p:to>
                                        <p:strVal val="visible"/>
                                      </p:to>
                                    </p:set>
                                    <p:anim calcmode="lin" valueType="num">
                                      <p:cBhvr>
                                        <p:cTn id="28" dur="500" fill="hold"/>
                                        <p:tgtEl>
                                          <p:spTgt spid="177159"/>
                                        </p:tgtEl>
                                        <p:attrNameLst>
                                          <p:attrName>ppt_w</p:attrName>
                                        </p:attrNameLst>
                                      </p:cBhvr>
                                      <p:tavLst>
                                        <p:tav tm="0">
                                          <p:val>
                                            <p:fltVal val="0"/>
                                          </p:val>
                                        </p:tav>
                                        <p:tav tm="100000">
                                          <p:val>
                                            <p:strVal val="#ppt_w"/>
                                          </p:val>
                                        </p:tav>
                                      </p:tavLst>
                                    </p:anim>
                                    <p:anim calcmode="lin" valueType="num">
                                      <p:cBhvr>
                                        <p:cTn id="29" dur="500" fill="hold"/>
                                        <p:tgtEl>
                                          <p:spTgt spid="177159"/>
                                        </p:tgtEl>
                                        <p:attrNameLst>
                                          <p:attrName>ppt_h</p:attrName>
                                        </p:attrNameLst>
                                      </p:cBhvr>
                                      <p:tavLst>
                                        <p:tav tm="0">
                                          <p:val>
                                            <p:fltVal val="0"/>
                                          </p:val>
                                        </p:tav>
                                        <p:tav tm="100000">
                                          <p:val>
                                            <p:strVal val="#ppt_h"/>
                                          </p:val>
                                        </p:tav>
                                      </p:tavLst>
                                    </p:anim>
                                    <p:animEffect transition="in" filter="fade">
                                      <p:cBhvr>
                                        <p:cTn id="30" dur="500"/>
                                        <p:tgtEl>
                                          <p:spTgt spid="177159"/>
                                        </p:tgtEl>
                                      </p:cBhvr>
                                    </p:animEffect>
                                  </p:childTnLst>
                                </p:cTn>
                              </p:par>
                              <p:par>
                                <p:cTn id="31" presetID="53" presetClass="entr" presetSubtype="0" fill="hold" nodeType="withEffect">
                                  <p:stCondLst>
                                    <p:cond delay="0"/>
                                  </p:stCondLst>
                                  <p:childTnLst>
                                    <p:set>
                                      <p:cBhvr>
                                        <p:cTn id="32" dur="1" fill="hold">
                                          <p:stCondLst>
                                            <p:cond delay="0"/>
                                          </p:stCondLst>
                                        </p:cTn>
                                        <p:tgtEl>
                                          <p:spTgt spid="177158"/>
                                        </p:tgtEl>
                                        <p:attrNameLst>
                                          <p:attrName>style.visibility</p:attrName>
                                        </p:attrNameLst>
                                      </p:cBhvr>
                                      <p:to>
                                        <p:strVal val="visible"/>
                                      </p:to>
                                    </p:set>
                                    <p:anim calcmode="lin" valueType="num">
                                      <p:cBhvr>
                                        <p:cTn id="33" dur="500" fill="hold"/>
                                        <p:tgtEl>
                                          <p:spTgt spid="177158"/>
                                        </p:tgtEl>
                                        <p:attrNameLst>
                                          <p:attrName>ppt_w</p:attrName>
                                        </p:attrNameLst>
                                      </p:cBhvr>
                                      <p:tavLst>
                                        <p:tav tm="0">
                                          <p:val>
                                            <p:fltVal val="0"/>
                                          </p:val>
                                        </p:tav>
                                        <p:tav tm="100000">
                                          <p:val>
                                            <p:strVal val="#ppt_w"/>
                                          </p:val>
                                        </p:tav>
                                      </p:tavLst>
                                    </p:anim>
                                    <p:anim calcmode="lin" valueType="num">
                                      <p:cBhvr>
                                        <p:cTn id="34" dur="500" fill="hold"/>
                                        <p:tgtEl>
                                          <p:spTgt spid="177158"/>
                                        </p:tgtEl>
                                        <p:attrNameLst>
                                          <p:attrName>ppt_h</p:attrName>
                                        </p:attrNameLst>
                                      </p:cBhvr>
                                      <p:tavLst>
                                        <p:tav tm="0">
                                          <p:val>
                                            <p:fltVal val="0"/>
                                          </p:val>
                                        </p:tav>
                                        <p:tav tm="100000">
                                          <p:val>
                                            <p:strVal val="#ppt_h"/>
                                          </p:val>
                                        </p:tav>
                                      </p:tavLst>
                                    </p:anim>
                                    <p:animEffect transition="in" filter="fade">
                                      <p:cBhvr>
                                        <p:cTn id="35" dur="500"/>
                                        <p:tgtEl>
                                          <p:spTgt spid="17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524000" y="0"/>
            <a:ext cx="9144000" cy="6858000"/>
          </a:xfrm>
          <a:solidFill>
            <a:srgbClr val="CCFFCC"/>
          </a:solidFill>
        </p:spPr>
        <p:txBody>
          <a:bodyPr/>
          <a:lstStyle/>
          <a:p>
            <a:endParaRPr lang="x-none" altLang="x-none"/>
          </a:p>
        </p:txBody>
      </p:sp>
      <p:pic>
        <p:nvPicPr>
          <p:cNvPr id="47106" name="Picture 3" descr="speakea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943600" cy="40782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07" name="Picture 4" descr="Speakeasy-Bar-photo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346450"/>
            <a:ext cx="4648200" cy="3511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5" descr="speakeasy.jpg (6224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203700"/>
            <a:ext cx="3124200" cy="2654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8182" name="Picture 6" descr="al-capone-mugshot"/>
          <p:cNvPicPr>
            <a:picLocks noChangeAspect="1" noChangeArrowheads="1"/>
          </p:cNvPicPr>
          <p:nvPr/>
        </p:nvPicPr>
        <p:blipFill>
          <a:blip r:embed="rId5">
            <a:extLst>
              <a:ext uri="{28A0092B-C50C-407E-A947-70E740481C1C}">
                <a14:useLocalDpi xmlns:a14="http://schemas.microsoft.com/office/drawing/2010/main" val="0"/>
              </a:ext>
            </a:extLst>
          </a:blip>
          <a:srcRect l="5066" r="5867"/>
          <a:stretch>
            <a:fillRect/>
          </a:stretch>
        </p:blipFill>
        <p:spPr bwMode="auto">
          <a:xfrm>
            <a:off x="1524000" y="0"/>
            <a:ext cx="913447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8182"/>
                                        </p:tgtEl>
                                        <p:attrNameLst>
                                          <p:attrName>style.visibility</p:attrName>
                                        </p:attrNameLst>
                                      </p:cBhvr>
                                      <p:to>
                                        <p:strVal val="visible"/>
                                      </p:to>
                                    </p:set>
                                    <p:anim calcmode="lin" valueType="num">
                                      <p:cBhvr>
                                        <p:cTn id="7" dur="500" fill="hold"/>
                                        <p:tgtEl>
                                          <p:spTgt spid="178182"/>
                                        </p:tgtEl>
                                        <p:attrNameLst>
                                          <p:attrName>ppt_w</p:attrName>
                                        </p:attrNameLst>
                                      </p:cBhvr>
                                      <p:tavLst>
                                        <p:tav tm="0">
                                          <p:val>
                                            <p:fltVal val="0"/>
                                          </p:val>
                                        </p:tav>
                                        <p:tav tm="100000">
                                          <p:val>
                                            <p:strVal val="#ppt_w"/>
                                          </p:val>
                                        </p:tav>
                                      </p:tavLst>
                                    </p:anim>
                                    <p:anim calcmode="lin" valueType="num">
                                      <p:cBhvr>
                                        <p:cTn id="8" dur="500" fill="hold"/>
                                        <p:tgtEl>
                                          <p:spTgt spid="178182"/>
                                        </p:tgtEl>
                                        <p:attrNameLst>
                                          <p:attrName>ppt_h</p:attrName>
                                        </p:attrNameLst>
                                      </p:cBhvr>
                                      <p:tavLst>
                                        <p:tav tm="0">
                                          <p:val>
                                            <p:fltVal val="0"/>
                                          </p:val>
                                        </p:tav>
                                        <p:tav tm="100000">
                                          <p:val>
                                            <p:strVal val="#ppt_h"/>
                                          </p:val>
                                        </p:tav>
                                      </p:tavLst>
                                    </p:anim>
                                    <p:animEffect transition="in" filter="fade">
                                      <p:cBhvr>
                                        <p:cTn id="9" dur="500"/>
                                        <p:tgtEl>
                                          <p:spTgt spid="178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696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935288" y="1447800"/>
            <a:ext cx="1243012" cy="312738"/>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4" name="Rectangle 3"/>
          <p:cNvSpPr>
            <a:spLocks noChangeArrowheads="1"/>
          </p:cNvSpPr>
          <p:nvPr/>
        </p:nvSpPr>
        <p:spPr bwMode="auto">
          <a:xfrm>
            <a:off x="4006851" y="1981200"/>
            <a:ext cx="3216275" cy="304800"/>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5" name="Rectangle 4"/>
          <p:cNvSpPr>
            <a:spLocks noChangeArrowheads="1"/>
          </p:cNvSpPr>
          <p:nvPr/>
        </p:nvSpPr>
        <p:spPr bwMode="auto">
          <a:xfrm>
            <a:off x="4572001" y="2493964"/>
            <a:ext cx="2651125" cy="333375"/>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6" name="Rectangle 5"/>
          <p:cNvSpPr>
            <a:spLocks noChangeArrowheads="1"/>
          </p:cNvSpPr>
          <p:nvPr/>
        </p:nvSpPr>
        <p:spPr bwMode="auto">
          <a:xfrm>
            <a:off x="2984501" y="3052764"/>
            <a:ext cx="4703763" cy="312737"/>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7" name="Rectangle 6"/>
          <p:cNvSpPr>
            <a:spLocks noChangeArrowheads="1"/>
          </p:cNvSpPr>
          <p:nvPr/>
        </p:nvSpPr>
        <p:spPr bwMode="auto">
          <a:xfrm>
            <a:off x="5389563" y="3576638"/>
            <a:ext cx="2800350" cy="296862"/>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8" name="Rectangle 7"/>
          <p:cNvSpPr>
            <a:spLocks noChangeArrowheads="1"/>
          </p:cNvSpPr>
          <p:nvPr/>
        </p:nvSpPr>
        <p:spPr bwMode="auto">
          <a:xfrm>
            <a:off x="3024188" y="4127500"/>
            <a:ext cx="2843212" cy="287338"/>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9" name="Rectangle 8"/>
          <p:cNvSpPr>
            <a:spLocks noChangeArrowheads="1"/>
          </p:cNvSpPr>
          <p:nvPr/>
        </p:nvSpPr>
        <p:spPr bwMode="auto">
          <a:xfrm>
            <a:off x="6248400" y="4656139"/>
            <a:ext cx="1981200" cy="288925"/>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10" name="Rectangle 9"/>
          <p:cNvSpPr>
            <a:spLocks noChangeArrowheads="1"/>
          </p:cNvSpPr>
          <p:nvPr/>
        </p:nvSpPr>
        <p:spPr bwMode="auto">
          <a:xfrm>
            <a:off x="3024188" y="5197476"/>
            <a:ext cx="5205412" cy="309563"/>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11" name="Rectangle 10"/>
          <p:cNvSpPr>
            <a:spLocks noChangeArrowheads="1"/>
          </p:cNvSpPr>
          <p:nvPr/>
        </p:nvSpPr>
        <p:spPr bwMode="auto">
          <a:xfrm>
            <a:off x="2743200" y="5692775"/>
            <a:ext cx="6896100" cy="554038"/>
          </a:xfrm>
          <a:prstGeom prst="rect">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Tree>
    <p:extLst>
      <p:ext uri="{BB962C8B-B14F-4D97-AF65-F5344CB8AC3E}">
        <p14:creationId xmlns:p14="http://schemas.microsoft.com/office/powerpoint/2010/main" val="341625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0" nodeType="clickEffect">
                                  <p:stCondLst>
                                    <p:cond delay="0"/>
                                  </p:stCondLst>
                                  <p:childTnLst>
                                    <p:animEffect transition="out" filter="blinds(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08794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7543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524000" y="1143000"/>
            <a:ext cx="9144000" cy="4616648"/>
          </a:xfrm>
          <a:prstGeom prst="rect">
            <a:avLst/>
          </a:prstGeom>
        </p:spPr>
        <p:txBody>
          <a:bodyPr wrap="square">
            <a:spAutoFit/>
          </a:bodyPr>
          <a:lstStyle/>
          <a:p>
            <a:r>
              <a:rPr lang="en-US" sz="2100" dirty="0">
                <a:solidFill>
                  <a:srgbClr val="000000"/>
                </a:solidFill>
                <a:latin typeface="Arial" charset="0"/>
                <a:ea typeface="Arial" charset="0"/>
                <a:cs typeface="Arial" charset="0"/>
              </a:rPr>
              <a:t>AN ACT prohibiting the teaching of the Evolution Theory in all the Universities and all other public schools of Tennessee, which are supported in whole or in part by the public school funds of the State, and to provide penalties for the violations thereof.</a:t>
            </a:r>
          </a:p>
          <a:p>
            <a:pPr marL="285750" indent="-285750">
              <a:buFont typeface="Arial" charset="0"/>
              <a:buChar char="•"/>
            </a:pPr>
            <a:r>
              <a:rPr lang="en-US" sz="2100" dirty="0">
                <a:latin typeface="Arial" charset="0"/>
                <a:ea typeface="Arial" charset="0"/>
                <a:cs typeface="Arial" charset="0"/>
              </a:rPr>
              <a:t>Section 1. </a:t>
            </a:r>
            <a:r>
              <a:rPr lang="en-US" sz="2100" i="1" dirty="0">
                <a:latin typeface="Arial" charset="0"/>
                <a:ea typeface="Arial" charset="0"/>
                <a:cs typeface="Arial" charset="0"/>
              </a:rPr>
              <a:t>Be it enacted</a:t>
            </a:r>
            <a:r>
              <a:rPr lang="mr-IN" sz="2100" i="1" dirty="0">
                <a:latin typeface="Arial" charset="0"/>
                <a:ea typeface="Arial" charset="0"/>
                <a:cs typeface="Arial" charset="0"/>
              </a:rPr>
              <a:t>…</a:t>
            </a:r>
            <a:r>
              <a:rPr lang="en-US" sz="2100" dirty="0">
                <a:latin typeface="Arial" charset="0"/>
                <a:ea typeface="Arial" charset="0"/>
                <a:cs typeface="Arial" charset="0"/>
              </a:rPr>
              <a:t>That it shall be unlawful for any teacher in any of the Universities and all other public schools of the State which are supported in whole or in part by the public school funds of the State, to teach any theory that denies the story of the Divine Creation of man as taught in the Bible, and to teach instead that man has descended from a lower order of animals.</a:t>
            </a:r>
          </a:p>
          <a:p>
            <a:pPr marL="285750" indent="-285750">
              <a:buFont typeface="Arial" charset="0"/>
              <a:buChar char="•"/>
            </a:pPr>
            <a:r>
              <a:rPr lang="en-US" sz="2100" dirty="0">
                <a:latin typeface="Arial" charset="0"/>
                <a:ea typeface="Arial" charset="0"/>
                <a:cs typeface="Arial" charset="0"/>
              </a:rPr>
              <a:t>Section 2. </a:t>
            </a:r>
            <a:r>
              <a:rPr lang="en-US" sz="2100" i="1" dirty="0">
                <a:latin typeface="Arial" charset="0"/>
                <a:ea typeface="Arial" charset="0"/>
                <a:cs typeface="Arial" charset="0"/>
              </a:rPr>
              <a:t>Be it further enacted</a:t>
            </a:r>
            <a:r>
              <a:rPr lang="mr-IN" sz="2100" i="1" dirty="0">
                <a:latin typeface="Arial" charset="0"/>
                <a:ea typeface="Arial" charset="0"/>
                <a:cs typeface="Arial" charset="0"/>
              </a:rPr>
              <a:t>…</a:t>
            </a:r>
            <a:r>
              <a:rPr lang="en-US" sz="2100" dirty="0">
                <a:latin typeface="Arial" charset="0"/>
                <a:ea typeface="Arial" charset="0"/>
                <a:cs typeface="Arial" charset="0"/>
              </a:rPr>
              <a:t>any teacher found guilty of the violation of this Act, Shall be guilty of a misdemeanor and upon conviction, shall be fined not less than One Hundred $ (100.00) Dollars nor more than Five Hundred ($ 500.00) Dollars for each offense.</a:t>
            </a:r>
          </a:p>
        </p:txBody>
      </p:sp>
      <p:sp>
        <p:nvSpPr>
          <p:cNvPr id="4" name="Rectangle 3"/>
          <p:cNvSpPr/>
          <p:nvPr/>
        </p:nvSpPr>
        <p:spPr>
          <a:xfrm>
            <a:off x="1994290" y="9526"/>
            <a:ext cx="5906553" cy="1015663"/>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The Butler Law </a:t>
            </a:r>
            <a:r>
              <a:rPr lang="mr-IN" sz="3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a:t>
            </a:r>
            <a:r>
              <a:rPr lang="en-US" sz="3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State of Tennessee</a:t>
            </a:r>
          </a:p>
          <a:p>
            <a:pPr algn="ctr"/>
            <a:r>
              <a:rPr lang="en-US" sz="3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March 13, 1925</a:t>
            </a:r>
          </a:p>
        </p:txBody>
      </p:sp>
      <p:sp>
        <p:nvSpPr>
          <p:cNvPr id="5" name="Rectangle 4"/>
          <p:cNvSpPr/>
          <p:nvPr/>
        </p:nvSpPr>
        <p:spPr>
          <a:xfrm>
            <a:off x="1841782" y="5745361"/>
            <a:ext cx="8508437" cy="1015663"/>
          </a:xfrm>
          <a:prstGeom prst="rect">
            <a:avLst/>
          </a:prstGeom>
          <a:noFill/>
        </p:spPr>
        <p:txBody>
          <a:bodyPr wrap="square" lIns="91440" tIns="45720" rIns="91440" bIns="45720">
            <a:spAutoFit/>
          </a:bodyPr>
          <a:lstStyle/>
          <a:p>
            <a:pPr algn="ct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What is the PURPOSE/POV of the document above?</a:t>
            </a:r>
          </a:p>
        </p:txBody>
      </p:sp>
    </p:spTree>
    <p:extLst>
      <p:ext uri="{BB962C8B-B14F-4D97-AF65-F5344CB8AC3E}">
        <p14:creationId xmlns:p14="http://schemas.microsoft.com/office/powerpoint/2010/main" val="1799704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6172200" cy="762000"/>
          </a:xfrm>
        </p:spPr>
        <p:txBody>
          <a:bodyPr>
            <a:normAutofit/>
          </a:bodyPr>
          <a:lstStyle/>
          <a:p>
            <a:r>
              <a:rPr lang="en-US" b="1" u="sng" dirty="0" smtClean="0">
                <a:solidFill>
                  <a:srgbClr val="FF0000"/>
                </a:solidFill>
              </a:rPr>
              <a:t>Scopes “Monkey” Trial</a:t>
            </a:r>
            <a:endParaRPr lang="en-US" b="1" u="sng" dirty="0">
              <a:solidFill>
                <a:srgbClr val="FF0000"/>
              </a:solidFill>
            </a:endParaRPr>
          </a:p>
        </p:txBody>
      </p:sp>
      <p:sp>
        <p:nvSpPr>
          <p:cNvPr id="3" name="Content Placeholder 2"/>
          <p:cNvSpPr>
            <a:spLocks noGrp="1"/>
          </p:cNvSpPr>
          <p:nvPr>
            <p:ph idx="1"/>
          </p:nvPr>
        </p:nvSpPr>
        <p:spPr>
          <a:xfrm>
            <a:off x="4484498" y="1667026"/>
            <a:ext cx="6169214" cy="4410075"/>
          </a:xfrm>
        </p:spPr>
        <p:txBody>
          <a:bodyPr>
            <a:noAutofit/>
          </a:bodyPr>
          <a:lstStyle/>
          <a:p>
            <a:r>
              <a:rPr lang="en-US" sz="2600" b="1" dirty="0">
                <a:solidFill>
                  <a:srgbClr val="FF0000"/>
                </a:solidFill>
              </a:rPr>
              <a:t>John Scopes </a:t>
            </a:r>
            <a:r>
              <a:rPr lang="en-US" sz="2600" dirty="0"/>
              <a:t>(TN school science teacher) </a:t>
            </a:r>
            <a:r>
              <a:rPr lang="en-US" sz="2600" b="1" dirty="0">
                <a:solidFill>
                  <a:srgbClr val="FF0000"/>
                </a:solidFill>
              </a:rPr>
              <a:t>taught the theory of evolution to his students</a:t>
            </a:r>
          </a:p>
          <a:p>
            <a:pPr lvl="1"/>
            <a:r>
              <a:rPr lang="en-US" sz="2600" dirty="0"/>
              <a:t>Science vs. the Bible</a:t>
            </a:r>
          </a:p>
          <a:p>
            <a:pPr lvl="1"/>
            <a:r>
              <a:rPr lang="en-US" sz="2600" dirty="0"/>
              <a:t>William Jennings Bryan (Fundamentalist) - prosecuted Scopes</a:t>
            </a:r>
          </a:p>
          <a:p>
            <a:pPr lvl="1"/>
            <a:r>
              <a:rPr lang="en-US" sz="2600" dirty="0"/>
              <a:t>Scopes was found guilty, but conviction was overturned by a higher court</a:t>
            </a:r>
            <a:r>
              <a:rPr lang="mr-IN" sz="2600" dirty="0"/>
              <a:t>…</a:t>
            </a:r>
            <a:endParaRPr lang="en-US" sz="2600" dirty="0"/>
          </a:p>
        </p:txBody>
      </p:sp>
      <p:pic>
        <p:nvPicPr>
          <p:cNvPr id="1026" name="Picture 2" descr="http://law2.umkc.edu/faculty/projects/ftrials/scopes/jtsco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0"/>
            <a:ext cx="166947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istorymartinez.files.wordpress.com/2013/06/scopes-trial-cartoon.jpg?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905001"/>
            <a:ext cx="2946211" cy="3934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61906" y="567035"/>
            <a:ext cx="200830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44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96000" cy="2438400"/>
          </a:xfrm>
        </p:spPr>
        <p:txBody>
          <a:bodyPr>
            <a:normAutofit/>
          </a:bodyPr>
          <a:lstStyle/>
          <a:p>
            <a:pPr algn="ctr"/>
            <a:r>
              <a:rPr lang="en-US" sz="7600" dirty="0">
                <a:solidFill>
                  <a:srgbClr val="FFFF00"/>
                </a:solidFill>
              </a:rPr>
              <a:t>A</a:t>
            </a:r>
            <a:r>
              <a:rPr lang="en-US" sz="5100" dirty="0">
                <a:solidFill>
                  <a:schemeClr val="bg1"/>
                </a:solidFill>
              </a:rPr>
              <a:t>merican </a:t>
            </a:r>
            <a:r>
              <a:rPr lang="en-US" sz="7600" dirty="0">
                <a:solidFill>
                  <a:srgbClr val="FFFF00"/>
                </a:solidFill>
              </a:rPr>
              <a:t>C</a:t>
            </a:r>
            <a:r>
              <a:rPr lang="en-US" sz="5100" dirty="0">
                <a:solidFill>
                  <a:schemeClr val="bg1"/>
                </a:solidFill>
              </a:rPr>
              <a:t>ivil</a:t>
            </a:r>
            <a:r>
              <a:rPr lang="en-US" sz="5400" dirty="0">
                <a:solidFill>
                  <a:schemeClr val="bg1"/>
                </a:solidFill>
              </a:rPr>
              <a:t> </a:t>
            </a:r>
            <a:br>
              <a:rPr lang="en-US" sz="5400" dirty="0">
                <a:solidFill>
                  <a:schemeClr val="bg1"/>
                </a:solidFill>
              </a:rPr>
            </a:br>
            <a:r>
              <a:rPr lang="en-US" sz="7200" dirty="0">
                <a:solidFill>
                  <a:srgbClr val="FFFF00"/>
                </a:solidFill>
              </a:rPr>
              <a:t>L</a:t>
            </a:r>
            <a:r>
              <a:rPr lang="en-US" sz="4800" dirty="0">
                <a:solidFill>
                  <a:schemeClr val="bg1"/>
                </a:solidFill>
              </a:rPr>
              <a:t>iberties </a:t>
            </a:r>
            <a:r>
              <a:rPr lang="en-US" sz="7200" dirty="0">
                <a:solidFill>
                  <a:srgbClr val="FFFF00"/>
                </a:solidFill>
              </a:rPr>
              <a:t>U</a:t>
            </a:r>
            <a:r>
              <a:rPr lang="en-US" sz="4800" dirty="0">
                <a:solidFill>
                  <a:schemeClr val="bg1"/>
                </a:solidFill>
              </a:rPr>
              <a:t>nion</a:t>
            </a:r>
            <a:endParaRPr lang="en-US" sz="4800" dirty="0">
              <a:solidFill>
                <a:schemeClr val="bg1"/>
              </a:solidFill>
            </a:endParaRPr>
          </a:p>
        </p:txBody>
      </p:sp>
      <p:pic>
        <p:nvPicPr>
          <p:cNvPr id="130050" name="Picture 2" descr="File:Clarence Darrow.jpg"/>
          <p:cNvPicPr>
            <a:picLocks noGrp="1" noChangeAspect="1" noChangeArrowheads="1"/>
          </p:cNvPicPr>
          <p:nvPr>
            <p:ph sz="half" idx="2"/>
          </p:nvPr>
        </p:nvPicPr>
        <p:blipFill rotWithShape="1">
          <a:blip r:embed="rId2" cstate="print"/>
          <a:srcRect l="7907" t="5573"/>
          <a:stretch/>
        </p:blipFill>
        <p:spPr bwMode="auto">
          <a:xfrm>
            <a:off x="7620001" y="479922"/>
            <a:ext cx="2863516" cy="4068505"/>
          </a:xfrm>
          <a:prstGeom prst="rect">
            <a:avLst/>
          </a:prstGeom>
          <a:noFill/>
        </p:spPr>
      </p:pic>
      <p:sp>
        <p:nvSpPr>
          <p:cNvPr id="7" name="TextBox 6"/>
          <p:cNvSpPr txBox="1"/>
          <p:nvPr/>
        </p:nvSpPr>
        <p:spPr>
          <a:xfrm>
            <a:off x="7620000" y="4548427"/>
            <a:ext cx="2819400" cy="954107"/>
          </a:xfrm>
          <a:prstGeom prst="rect">
            <a:avLst/>
          </a:prstGeom>
          <a:noFill/>
        </p:spPr>
        <p:txBody>
          <a:bodyPr wrap="square" rtlCol="0">
            <a:spAutoFit/>
          </a:bodyPr>
          <a:lstStyle/>
          <a:p>
            <a:pPr algn="ctr"/>
            <a:r>
              <a:rPr lang="en-US" sz="2800" b="1" dirty="0">
                <a:solidFill>
                  <a:schemeClr val="bg1"/>
                </a:solidFill>
              </a:rPr>
              <a:t>Clarence Darrow</a:t>
            </a:r>
          </a:p>
          <a:p>
            <a:pPr algn="ctr"/>
            <a:r>
              <a:rPr lang="en-US" sz="2800" b="1" dirty="0">
                <a:solidFill>
                  <a:schemeClr val="bg1"/>
                </a:solidFill>
              </a:rPr>
              <a:t>ACLU Lawyer</a:t>
            </a:r>
            <a:endParaRPr lang="en-US" sz="2800" b="1" dirty="0">
              <a:solidFill>
                <a:schemeClr val="bg1"/>
              </a:solidFill>
            </a:endParaRPr>
          </a:p>
        </p:txBody>
      </p:sp>
      <p:sp>
        <p:nvSpPr>
          <p:cNvPr id="5" name="TextBox 4"/>
          <p:cNvSpPr txBox="1"/>
          <p:nvPr/>
        </p:nvSpPr>
        <p:spPr>
          <a:xfrm>
            <a:off x="1905000" y="3362742"/>
            <a:ext cx="5410200" cy="2123658"/>
          </a:xfrm>
          <a:prstGeom prst="rect">
            <a:avLst/>
          </a:prstGeom>
          <a:noFill/>
        </p:spPr>
        <p:txBody>
          <a:bodyPr wrap="square" rtlCol="0">
            <a:spAutoFit/>
          </a:bodyPr>
          <a:lstStyle/>
          <a:p>
            <a:r>
              <a:rPr lang="en-US" sz="4400" dirty="0">
                <a:solidFill>
                  <a:schemeClr val="bg1"/>
                </a:solidFill>
              </a:rPr>
              <a:t>The </a:t>
            </a:r>
            <a:r>
              <a:rPr lang="en-US" sz="4400" b="1" dirty="0">
                <a:solidFill>
                  <a:srgbClr val="EDD07F"/>
                </a:solidFill>
              </a:rPr>
              <a:t>ACLU</a:t>
            </a:r>
            <a:r>
              <a:rPr lang="en-US" sz="4400" dirty="0">
                <a:solidFill>
                  <a:srgbClr val="EDD07F"/>
                </a:solidFill>
              </a:rPr>
              <a:t> </a:t>
            </a:r>
            <a:r>
              <a:rPr lang="en-US" sz="4400" dirty="0">
                <a:solidFill>
                  <a:schemeClr val="bg1"/>
                </a:solidFill>
              </a:rPr>
              <a:t>provided Scopes with free legal representation. </a:t>
            </a:r>
            <a:endParaRPr lang="en-US" sz="4400" dirty="0">
              <a:solidFill>
                <a:schemeClr val="bg1"/>
              </a:solidFill>
            </a:endParaRPr>
          </a:p>
        </p:txBody>
      </p:sp>
    </p:spTree>
    <p:extLst>
      <p:ext uri="{BB962C8B-B14F-4D97-AF65-F5344CB8AC3E}">
        <p14:creationId xmlns:p14="http://schemas.microsoft.com/office/powerpoint/2010/main" val="1118324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8287" y="-1"/>
            <a:ext cx="5624513" cy="6875933"/>
          </a:xfrm>
          <a:prstGeom prst="rect">
            <a:avLst/>
          </a:prstGeom>
        </p:spPr>
      </p:pic>
      <p:pic>
        <p:nvPicPr>
          <p:cNvPr id="3" name="Picture 2"/>
          <p:cNvPicPr>
            <a:picLocks noChangeAspect="1"/>
          </p:cNvPicPr>
          <p:nvPr/>
        </p:nvPicPr>
        <p:blipFill>
          <a:blip r:embed="rId3"/>
          <a:stretch>
            <a:fillRect/>
          </a:stretch>
        </p:blipFill>
        <p:spPr>
          <a:xfrm>
            <a:off x="6523196" y="1"/>
            <a:ext cx="4144804" cy="3070225"/>
          </a:xfrm>
          <a:prstGeom prst="rect">
            <a:avLst/>
          </a:prstGeom>
        </p:spPr>
      </p:pic>
      <p:sp>
        <p:nvSpPr>
          <p:cNvPr id="4" name="Rectangle 3"/>
          <p:cNvSpPr/>
          <p:nvPr/>
        </p:nvSpPr>
        <p:spPr>
          <a:xfrm>
            <a:off x="7143749" y="4267201"/>
            <a:ext cx="3500304" cy="1015663"/>
          </a:xfrm>
          <a:prstGeom prst="rect">
            <a:avLst/>
          </a:prstGeom>
          <a:noFill/>
        </p:spPr>
        <p:txBody>
          <a:bodyPr wrap="square" lIns="91440" tIns="45720" rIns="91440" bIns="45720">
            <a:spAutoFit/>
          </a:bodyPr>
          <a:lstStyle/>
          <a:p>
            <a:pPr algn="ct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What is the purpose of this cartoon?</a:t>
            </a:r>
          </a:p>
        </p:txBody>
      </p:sp>
    </p:spTree>
    <p:extLst>
      <p:ext uri="{BB962C8B-B14F-4D97-AF65-F5344CB8AC3E}">
        <p14:creationId xmlns:p14="http://schemas.microsoft.com/office/powerpoint/2010/main" val="9031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685800"/>
          </a:xfrm>
        </p:spPr>
        <p:txBody>
          <a:bodyPr>
            <a:noAutofit/>
          </a:bodyPr>
          <a:lstStyle/>
          <a:p>
            <a:pPr>
              <a:defRPr/>
            </a:pPr>
            <a:r>
              <a:rPr lang="en-US" sz="4000" b="1" dirty="0"/>
              <a:t>Foreign Policy- Dawes Plan</a:t>
            </a:r>
          </a:p>
        </p:txBody>
      </p:sp>
      <p:sp>
        <p:nvSpPr>
          <p:cNvPr id="3" name="Content Placeholder 2"/>
          <p:cNvSpPr>
            <a:spLocks noGrp="1"/>
          </p:cNvSpPr>
          <p:nvPr>
            <p:ph idx="1"/>
          </p:nvPr>
        </p:nvSpPr>
        <p:spPr>
          <a:xfrm>
            <a:off x="1524000" y="1066800"/>
            <a:ext cx="4495800" cy="5791200"/>
          </a:xfrm>
        </p:spPr>
        <p:txBody>
          <a:bodyPr>
            <a:normAutofit/>
          </a:bodyPr>
          <a:lstStyle/>
          <a:p>
            <a:pPr>
              <a:defRPr/>
            </a:pPr>
            <a:r>
              <a:rPr lang="en-US" dirty="0" smtClean="0"/>
              <a:t>1923: Germany </a:t>
            </a:r>
            <a:r>
              <a:rPr lang="en-US" dirty="0" smtClean="0"/>
              <a:t>had stopped payment on their reparations from WWI.</a:t>
            </a:r>
          </a:p>
          <a:p>
            <a:pPr lvl="1">
              <a:defRPr/>
            </a:pPr>
            <a:r>
              <a:rPr lang="en-US" dirty="0" smtClean="0"/>
              <a:t>US: loaned </a:t>
            </a:r>
            <a:r>
              <a:rPr lang="en-US" dirty="0" smtClean="0"/>
              <a:t>money to the Germans (with a low interest rate), who paid the British and French, who </a:t>
            </a:r>
            <a:r>
              <a:rPr lang="en-US" dirty="0" smtClean="0"/>
              <a:t>repaid </a:t>
            </a:r>
            <a:r>
              <a:rPr lang="en-US" dirty="0" smtClean="0"/>
              <a:t>their loans to the US.</a:t>
            </a:r>
          </a:p>
          <a:p>
            <a:pPr lvl="1">
              <a:defRPr/>
            </a:pPr>
            <a:r>
              <a:rPr lang="en-US" dirty="0" smtClean="0"/>
              <a:t>The circular flow of money was known as the </a:t>
            </a:r>
            <a:r>
              <a:rPr lang="en-US" b="1" u="sng" dirty="0" smtClean="0">
                <a:solidFill>
                  <a:srgbClr val="FF0000"/>
                </a:solidFill>
              </a:rPr>
              <a:t>Dawes Plan</a:t>
            </a:r>
            <a:r>
              <a:rPr lang="en-US" dirty="0" smtClean="0"/>
              <a:t>, and would work until </a:t>
            </a:r>
            <a:r>
              <a:rPr lang="en-US" dirty="0" smtClean="0"/>
              <a:t>1929</a:t>
            </a:r>
            <a:r>
              <a:rPr lang="mr-IN" dirty="0" smtClean="0"/>
              <a:t>…</a:t>
            </a:r>
            <a:endParaRPr lang="en-US" dirty="0" smtClean="0"/>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287" y="1676400"/>
            <a:ext cx="459465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996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2667000" y="0"/>
            <a:ext cx="7772400" cy="609600"/>
          </a:xfrm>
        </p:spPr>
        <p:txBody>
          <a:bodyPr>
            <a:normAutofit fontScale="90000"/>
          </a:bodyPr>
          <a:lstStyle/>
          <a:p>
            <a:r>
              <a:rPr lang="en-US" altLang="x-none" dirty="0"/>
              <a:t>Conclusions</a:t>
            </a:r>
          </a:p>
        </p:txBody>
      </p:sp>
      <p:sp>
        <p:nvSpPr>
          <p:cNvPr id="55298" name="Rectangle 3"/>
          <p:cNvSpPr>
            <a:spLocks noGrp="1" noChangeArrowheads="1"/>
          </p:cNvSpPr>
          <p:nvPr>
            <p:ph type="body" idx="1"/>
          </p:nvPr>
        </p:nvSpPr>
        <p:spPr>
          <a:xfrm>
            <a:off x="1524000" y="533400"/>
            <a:ext cx="9144000" cy="6324600"/>
          </a:xfrm>
        </p:spPr>
        <p:txBody>
          <a:bodyPr/>
          <a:lstStyle/>
          <a:p>
            <a:pPr>
              <a:lnSpc>
                <a:spcPct val="90000"/>
              </a:lnSpc>
              <a:spcBef>
                <a:spcPct val="10000"/>
              </a:spcBef>
            </a:pPr>
            <a:r>
              <a:rPr lang="en-US" altLang="x-none"/>
              <a:t>Urban America came to define all of the United States in the 1920s:</a:t>
            </a:r>
          </a:p>
          <a:p>
            <a:pPr lvl="1">
              <a:lnSpc>
                <a:spcPct val="90000"/>
              </a:lnSpc>
              <a:spcBef>
                <a:spcPct val="10000"/>
              </a:spcBef>
            </a:pPr>
            <a:r>
              <a:rPr lang="en-US" altLang="x-none"/>
              <a:t>Radio, movies, advertising reflected urban culture</a:t>
            </a:r>
          </a:p>
          <a:p>
            <a:pPr lvl="1">
              <a:lnSpc>
                <a:spcPct val="90000"/>
              </a:lnSpc>
              <a:spcBef>
                <a:spcPct val="10000"/>
              </a:spcBef>
            </a:pPr>
            <a:r>
              <a:rPr lang="en-US" altLang="x-none"/>
              <a:t>Consumer goods were made in American cities </a:t>
            </a:r>
          </a:p>
          <a:p>
            <a:pPr lvl="1">
              <a:lnSpc>
                <a:spcPct val="90000"/>
              </a:lnSpc>
              <a:spcBef>
                <a:spcPct val="10000"/>
              </a:spcBef>
            </a:pPr>
            <a:r>
              <a:rPr lang="en-US" altLang="x-none"/>
              <a:t>Small-town whites, blacks, &amp; immigrants moved to cities</a:t>
            </a:r>
          </a:p>
          <a:p>
            <a:pPr>
              <a:lnSpc>
                <a:spcPct val="90000"/>
              </a:lnSpc>
              <a:spcBef>
                <a:spcPct val="10000"/>
              </a:spcBef>
            </a:pPr>
            <a:r>
              <a:rPr lang="en-US" altLang="x-none"/>
              <a:t>But, conservative rural Americans (religious fundamentalists &amp; KKK) attacked these new, urban ideas</a:t>
            </a:r>
          </a:p>
        </p:txBody>
      </p:sp>
    </p:spTree>
    <p:extLst>
      <p:ext uri="{BB962C8B-B14F-4D97-AF65-F5344CB8AC3E}">
        <p14:creationId xmlns:p14="http://schemas.microsoft.com/office/powerpoint/2010/main" val="399307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0" y="0"/>
            <a:ext cx="8915400" cy="1143000"/>
          </a:xfrm>
        </p:spPr>
        <p:txBody>
          <a:bodyPr/>
          <a:lstStyle/>
          <a:p>
            <a:r>
              <a:rPr lang="en-US" altLang="x-none" sz="4000" b="1" dirty="0"/>
              <a:t>Closure Activity</a:t>
            </a:r>
          </a:p>
        </p:txBody>
      </p:sp>
      <p:sp>
        <p:nvSpPr>
          <p:cNvPr id="56322" name="Rectangle 3"/>
          <p:cNvSpPr>
            <a:spLocks noGrp="1" noChangeArrowheads="1"/>
          </p:cNvSpPr>
          <p:nvPr>
            <p:ph type="body" idx="1"/>
          </p:nvPr>
        </p:nvSpPr>
        <p:spPr>
          <a:xfrm>
            <a:off x="1524000" y="1295400"/>
            <a:ext cx="9144000" cy="5562600"/>
          </a:xfrm>
        </p:spPr>
        <p:txBody>
          <a:bodyPr/>
          <a:lstStyle/>
          <a:p>
            <a:pPr>
              <a:lnSpc>
                <a:spcPct val="90000"/>
              </a:lnSpc>
            </a:pPr>
            <a:r>
              <a:rPr lang="en-US" altLang="x-none" sz="3600" b="1" u="sng" dirty="0"/>
              <a:t>EXIT ASSESSMENT</a:t>
            </a:r>
            <a:r>
              <a:rPr lang="en-US" altLang="x-none" sz="3600" dirty="0"/>
              <a:t>: Answer </a:t>
            </a:r>
            <a:r>
              <a:rPr lang="en-US" altLang="x-none" sz="3600" b="1" u="sng" dirty="0"/>
              <a:t>ONE</a:t>
            </a:r>
            <a:r>
              <a:rPr lang="en-US" altLang="x-none" sz="3600" dirty="0"/>
              <a:t> of the following</a:t>
            </a:r>
            <a:r>
              <a:rPr lang="mr-IN" altLang="x-none" sz="3600" dirty="0"/>
              <a:t>…</a:t>
            </a:r>
            <a:endParaRPr lang="en-US" altLang="x-none" sz="3600" dirty="0"/>
          </a:p>
          <a:p>
            <a:pPr marL="742950" indent="-742950">
              <a:buFont typeface="+mj-lt"/>
              <a:buAutoNum type="alphaLcParenR"/>
            </a:pPr>
            <a:r>
              <a:rPr lang="en-US" altLang="x-none" sz="3600" dirty="0"/>
              <a:t>Briefly explain ONE example of how religion and science were a source of conflict in American society during the 1920s.</a:t>
            </a:r>
          </a:p>
          <a:p>
            <a:pPr marL="742950" indent="-742950">
              <a:buFont typeface="+mj-lt"/>
              <a:buAutoNum type="alphaLcParenR"/>
            </a:pPr>
            <a:r>
              <a:rPr lang="en-US" altLang="x-none" sz="3600" dirty="0"/>
              <a:t>Briefly explain ONE important difference in the immigration legislation of the 1920s in comparison to other periods.</a:t>
            </a:r>
          </a:p>
        </p:txBody>
      </p:sp>
    </p:spTree>
    <p:extLst>
      <p:ext uri="{BB962C8B-B14F-4D97-AF65-F5344CB8AC3E}">
        <p14:creationId xmlns:p14="http://schemas.microsoft.com/office/powerpoint/2010/main" val="273646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685800"/>
            <a:ext cx="6400800" cy="685800"/>
          </a:xfrm>
        </p:spPr>
        <p:txBody>
          <a:bodyPr>
            <a:normAutofit fontScale="90000"/>
          </a:bodyPr>
          <a:lstStyle/>
          <a:p>
            <a:pPr eaLnBrk="1" hangingPunct="1"/>
            <a:r>
              <a:rPr lang="en-US" altLang="x-none" sz="4000">
                <a:latin typeface="Rockwell Extra Bold" charset="0"/>
              </a:rPr>
              <a:t>“The Roaring 20</a:t>
            </a:r>
            <a:r>
              <a:rPr lang="ja-JP" altLang="en-US" sz="4000">
                <a:latin typeface="Arial" charset="0"/>
              </a:rPr>
              <a:t>’</a:t>
            </a:r>
            <a:r>
              <a:rPr lang="en-US" altLang="ja-JP" sz="4000">
                <a:latin typeface="Rockwell Extra Bold" charset="0"/>
              </a:rPr>
              <a:t>s”	</a:t>
            </a:r>
            <a:br>
              <a:rPr lang="en-US" altLang="ja-JP" sz="4000">
                <a:latin typeface="Rockwell Extra Bold" charset="0"/>
              </a:rPr>
            </a:br>
            <a:endParaRPr lang="en-US" altLang="x-none" sz="4000">
              <a:latin typeface="Rockwell Extra Bold" charset="0"/>
            </a:endParaRPr>
          </a:p>
        </p:txBody>
      </p:sp>
      <p:sp>
        <p:nvSpPr>
          <p:cNvPr id="2051" name="Rectangle 3"/>
          <p:cNvSpPr>
            <a:spLocks noGrp="1" noChangeArrowheads="1"/>
          </p:cNvSpPr>
          <p:nvPr>
            <p:ph type="subTitle" idx="1"/>
          </p:nvPr>
        </p:nvSpPr>
        <p:spPr>
          <a:xfrm>
            <a:off x="5970588" y="685800"/>
            <a:ext cx="4468812" cy="3276600"/>
          </a:xfrm>
          <a:extLst>
            <a:ext uri="{91240B29-F687-4f45-9708-019B960494DF}"/>
            <a:ext uri="{AF507438-7753-43e0-B8FC-AC1667EBCBE1}"/>
          </a:extLst>
        </p:spPr>
        <p:txBody>
          <a:bodyPr>
            <a:normAutofit lnSpcReduction="10000"/>
          </a:bodyPr>
          <a:lstStyle/>
          <a:p>
            <a:pPr eaLnBrk="1" hangingPunct="1">
              <a:buFont typeface="Wingdings" charset="2"/>
              <a:buNone/>
              <a:defRPr/>
            </a:pPr>
            <a:r>
              <a:rPr lang="en-US" altLang="x-none" sz="2800" dirty="0"/>
              <a:t>Named for the </a:t>
            </a:r>
            <a:r>
              <a:rPr lang="en-US" altLang="x-none" sz="2800" b="1" u="sng" dirty="0">
                <a:solidFill>
                  <a:srgbClr val="FF0000"/>
                </a:solidFill>
              </a:rPr>
              <a:t>booming economy</a:t>
            </a:r>
            <a:r>
              <a:rPr lang="en-US" altLang="x-none" sz="2800" dirty="0">
                <a:solidFill>
                  <a:srgbClr val="FF0000"/>
                </a:solidFill>
              </a:rPr>
              <a:t> and </a:t>
            </a:r>
            <a:r>
              <a:rPr lang="en-US" altLang="x-none" sz="2800" b="1" u="sng" dirty="0">
                <a:solidFill>
                  <a:srgbClr val="FF0000"/>
                </a:solidFill>
              </a:rPr>
              <a:t>changing lifestyles</a:t>
            </a:r>
            <a:r>
              <a:rPr lang="en-US" altLang="x-none" sz="2800" dirty="0">
                <a:solidFill>
                  <a:srgbClr val="FF0000"/>
                </a:solidFill>
              </a:rPr>
              <a:t> in America</a:t>
            </a:r>
          </a:p>
          <a:p>
            <a:pPr marL="457200" indent="-457200">
              <a:buFont typeface="Wingdings" charset="2"/>
              <a:buChar char="Ø"/>
              <a:defRPr/>
            </a:pPr>
            <a:r>
              <a:rPr lang="en-US" altLang="x-none" sz="2800" dirty="0">
                <a:solidFill>
                  <a:srgbClr val="FF0000"/>
                </a:solidFill>
              </a:rPr>
              <a:t>Coolidge and Hoover = </a:t>
            </a:r>
            <a:r>
              <a:rPr lang="en-US" altLang="x-none" sz="2800" b="1" u="sng" dirty="0">
                <a:solidFill>
                  <a:srgbClr val="FF0000"/>
                </a:solidFill>
              </a:rPr>
              <a:t>laissez-faire</a:t>
            </a:r>
          </a:p>
          <a:p>
            <a:pPr marL="457200" indent="-457200">
              <a:buFont typeface="Wingdings" charset="2"/>
              <a:buChar char="Ø"/>
              <a:defRPr/>
            </a:pPr>
            <a:r>
              <a:rPr lang="en-US" altLang="x-none" sz="2800" dirty="0">
                <a:solidFill>
                  <a:srgbClr val="FF0000"/>
                </a:solidFill>
              </a:rPr>
              <a:t>Government influence to a minimum</a:t>
            </a:r>
            <a:r>
              <a:rPr lang="mr-IN" altLang="x-none" sz="2800" dirty="0">
                <a:solidFill>
                  <a:srgbClr val="FF0000"/>
                </a:solidFill>
              </a:rPr>
              <a:t>…</a:t>
            </a:r>
            <a:r>
              <a:rPr lang="en-US" altLang="x-none" sz="2800" dirty="0">
                <a:solidFill>
                  <a:srgbClr val="FF0000"/>
                </a:solidFill>
              </a:rPr>
              <a:t>allow businesses to GROW!</a:t>
            </a:r>
          </a:p>
        </p:txBody>
      </p:sp>
      <p:pic>
        <p:nvPicPr>
          <p:cNvPr id="2054" name="Picture 6" descr="model-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066801"/>
            <a:ext cx="2743200" cy="1895475"/>
          </a:xfrm>
          <a:prstGeom prst="rect">
            <a:avLst/>
          </a:prstGeom>
          <a:noFill/>
          <a:ln w="444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061" name="Picture 13" descr="ProhibitionT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6863" y="2962276"/>
            <a:ext cx="30464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kk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0" y="4586288"/>
            <a:ext cx="28194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Republican_Elephant_-_Republican_Text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2450" y="3233738"/>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descr="Click to download">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6863" y="5421313"/>
            <a:ext cx="18288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descr="Click to download">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8314" y="966788"/>
            <a:ext cx="1692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0" y="4598320"/>
            <a:ext cx="38100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1"/>
            <a:r>
              <a:rPr lang="en-US" altLang="x-none" b="1" dirty="0"/>
              <a:t>The USA was the richest &amp; most developed country in the world!</a:t>
            </a:r>
          </a:p>
          <a:p>
            <a:pPr lvl="1"/>
            <a:r>
              <a:rPr lang="en-US" altLang="x-none" b="1" dirty="0"/>
              <a:t>Wages rose, hours declined, &amp; Americans had access to new, innovative consumer goods...</a:t>
            </a:r>
            <a:endParaRPr lang="en-US" altLang="x-none" b="1" dirty="0"/>
          </a:p>
        </p:txBody>
      </p:sp>
    </p:spTree>
    <p:extLst>
      <p:ext uri="{BB962C8B-B14F-4D97-AF65-F5344CB8AC3E}">
        <p14:creationId xmlns:p14="http://schemas.microsoft.com/office/powerpoint/2010/main" val="1478326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iterate type="wd">
                                    <p:tmPct val="100000"/>
                                  </p:iterate>
                                  <p:childTnLst>
                                    <p:set>
                                      <p:cBhvr>
                                        <p:cTn id="10" dur="1" fill="hold">
                                          <p:stCondLst>
                                            <p:cond delay="0"/>
                                          </p:stCondLst>
                                        </p:cTn>
                                        <p:tgtEl>
                                          <p:spTgt spid="2051">
                                            <p:txEl>
                                              <p:pRg st="0" end="0"/>
                                            </p:txEl>
                                          </p:spTgt>
                                        </p:tgtEl>
                                        <p:attrNameLst>
                                          <p:attrName>style.visibility</p:attrName>
                                        </p:attrNameLst>
                                      </p:cBhvr>
                                      <p:to>
                                        <p:strVal val="visible"/>
                                      </p:to>
                                    </p:set>
                                    <p:anim calcmode="lin" valueType="num">
                                      <p:cBhvr additive="base">
                                        <p:cTn id="11" dur="3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2" dur="300" fill="hold"/>
                                        <p:tgtEl>
                                          <p:spTgt spid="20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iterate type="wd">
                                    <p:tmPct val="100000"/>
                                  </p:iterate>
                                  <p:childTnLst>
                                    <p:set>
                                      <p:cBhvr>
                                        <p:cTn id="16" dur="1" fill="hold">
                                          <p:stCondLst>
                                            <p:cond delay="0"/>
                                          </p:stCondLst>
                                        </p:cTn>
                                        <p:tgtEl>
                                          <p:spTgt spid="2051">
                                            <p:txEl>
                                              <p:pRg st="1" end="1"/>
                                            </p:txEl>
                                          </p:spTgt>
                                        </p:tgtEl>
                                        <p:attrNameLst>
                                          <p:attrName>style.visibility</p:attrName>
                                        </p:attrNameLst>
                                      </p:cBhvr>
                                      <p:to>
                                        <p:strVal val="visible"/>
                                      </p:to>
                                    </p:set>
                                    <p:anim calcmode="lin" valueType="num">
                                      <p:cBhvr additive="base">
                                        <p:cTn id="17" dur="3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20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2051">
                                            <p:txEl>
                                              <p:pRg st="2" end="2"/>
                                            </p:txEl>
                                          </p:spTgt>
                                        </p:tgtEl>
                                        <p:attrNameLst>
                                          <p:attrName>style.visibility</p:attrName>
                                        </p:attrNameLst>
                                      </p:cBhvr>
                                      <p:to>
                                        <p:strVal val="visible"/>
                                      </p:to>
                                    </p:set>
                                    <p:anim calcmode="lin" valueType="num">
                                      <p:cBhvr additive="base">
                                        <p:cTn id="23" dur="3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205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additive="base">
                                        <p:cTn id="29" dur="500" fill="hold"/>
                                        <p:tgtEl>
                                          <p:spTgt spid="2054"/>
                                        </p:tgtEl>
                                        <p:attrNameLst>
                                          <p:attrName>ppt_x</p:attrName>
                                        </p:attrNameLst>
                                      </p:cBhvr>
                                      <p:tavLst>
                                        <p:tav tm="0">
                                          <p:val>
                                            <p:strVal val="1+#ppt_w/2"/>
                                          </p:val>
                                        </p:tav>
                                        <p:tav tm="100000">
                                          <p:val>
                                            <p:strVal val="#ppt_x"/>
                                          </p:val>
                                        </p:tav>
                                      </p:tavLst>
                                    </p:anim>
                                    <p:anim calcmode="lin" valueType="num">
                                      <p:cBhvr additive="base">
                                        <p:cTn id="30" dur="500" fill="hold"/>
                                        <p:tgtEl>
                                          <p:spTgt spid="20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arbrak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069"/>
                                        </p:tgtEl>
                                        <p:attrNameLst>
                                          <p:attrName>style.visibility</p:attrName>
                                        </p:attrNameLst>
                                      </p:cBhvr>
                                      <p:to>
                                        <p:strVal val="visible"/>
                                      </p:to>
                                    </p:set>
                                    <p:anim calcmode="lin" valueType="num">
                                      <p:cBhvr additive="base">
                                        <p:cTn id="35" dur="500" fill="hold"/>
                                        <p:tgtEl>
                                          <p:spTgt spid="2069"/>
                                        </p:tgtEl>
                                        <p:attrNameLst>
                                          <p:attrName>ppt_x</p:attrName>
                                        </p:attrNameLst>
                                      </p:cBhvr>
                                      <p:tavLst>
                                        <p:tav tm="0">
                                          <p:val>
                                            <p:strVal val="#ppt_x"/>
                                          </p:val>
                                        </p:tav>
                                        <p:tav tm="100000">
                                          <p:val>
                                            <p:strVal val="#ppt_x"/>
                                          </p:val>
                                        </p:tav>
                                      </p:tavLst>
                                    </p:anim>
                                    <p:anim calcmode="lin" valueType="num">
                                      <p:cBhvr additive="base">
                                        <p:cTn id="36" dur="500" fill="hold"/>
                                        <p:tgtEl>
                                          <p:spTgt spid="206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entr" presetSubtype="0" fill="hold" nodeType="clickEffect">
                                  <p:stCondLst>
                                    <p:cond delay="0"/>
                                  </p:stCondLst>
                                  <p:childTnLst>
                                    <p:set>
                                      <p:cBhvr>
                                        <p:cTn id="40" dur="1" fill="hold">
                                          <p:stCondLst>
                                            <p:cond delay="0"/>
                                          </p:stCondLst>
                                        </p:cTn>
                                        <p:tgtEl>
                                          <p:spTgt spid="2068"/>
                                        </p:tgtEl>
                                        <p:attrNameLst>
                                          <p:attrName>style.visibility</p:attrName>
                                        </p:attrNameLst>
                                      </p:cBhvr>
                                      <p:to>
                                        <p:strVal val="visible"/>
                                      </p:to>
                                    </p:set>
                                    <p:animEffect transition="in" filter="fade">
                                      <p:cBhvr>
                                        <p:cTn id="41" dur="2000"/>
                                        <p:tgtEl>
                                          <p:spTgt spid="2068"/>
                                        </p:tgtEl>
                                      </p:cBhvr>
                                    </p:animEffect>
                                    <p:anim calcmode="lin" valueType="num">
                                      <p:cBhvr>
                                        <p:cTn id="42" dur="2000" fill="hold"/>
                                        <p:tgtEl>
                                          <p:spTgt spid="2068"/>
                                        </p:tgtEl>
                                        <p:attrNameLst>
                                          <p:attrName>style.rotation</p:attrName>
                                        </p:attrNameLst>
                                      </p:cBhvr>
                                      <p:tavLst>
                                        <p:tav tm="0">
                                          <p:val>
                                            <p:fltVal val="720"/>
                                          </p:val>
                                        </p:tav>
                                        <p:tav tm="100000">
                                          <p:val>
                                            <p:fltVal val="0"/>
                                          </p:val>
                                        </p:tav>
                                      </p:tavLst>
                                    </p:anim>
                                    <p:anim calcmode="lin" valueType="num">
                                      <p:cBhvr>
                                        <p:cTn id="43" dur="2000" fill="hold"/>
                                        <p:tgtEl>
                                          <p:spTgt spid="2068"/>
                                        </p:tgtEl>
                                        <p:attrNameLst>
                                          <p:attrName>ppt_h</p:attrName>
                                        </p:attrNameLst>
                                      </p:cBhvr>
                                      <p:tavLst>
                                        <p:tav tm="0">
                                          <p:val>
                                            <p:fltVal val="0"/>
                                          </p:val>
                                        </p:tav>
                                        <p:tav tm="100000">
                                          <p:val>
                                            <p:strVal val="#ppt_h"/>
                                          </p:val>
                                        </p:tav>
                                      </p:tavLst>
                                    </p:anim>
                                    <p:anim calcmode="lin" valueType="num">
                                      <p:cBhvr>
                                        <p:cTn id="44" dur="2000" fill="hold"/>
                                        <p:tgtEl>
                                          <p:spTgt spid="2068"/>
                                        </p:tgtEl>
                                        <p:attrNameLst>
                                          <p:attrName>ppt_w</p:attrName>
                                        </p:attrNameLst>
                                      </p:cBhvr>
                                      <p:tavLst>
                                        <p:tav tm="0">
                                          <p:val>
                                            <p:fltVal val="0"/>
                                          </p:val>
                                        </p:tav>
                                        <p:tav tm="100000">
                                          <p:val>
                                            <p:strVal val="#ppt_w"/>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2067"/>
                                        </p:tgtEl>
                                        <p:attrNameLst>
                                          <p:attrName>style.visibility</p:attrName>
                                        </p:attrNameLst>
                                      </p:cBhvr>
                                      <p:to>
                                        <p:strVal val="visible"/>
                                      </p:to>
                                    </p:set>
                                    <p:anim calcmode="lin" valueType="num">
                                      <p:cBhvr>
                                        <p:cTn id="49" dur="1000" fill="hold"/>
                                        <p:tgtEl>
                                          <p:spTgt spid="2067"/>
                                        </p:tgtEl>
                                        <p:attrNameLst>
                                          <p:attrName>ppt_w</p:attrName>
                                        </p:attrNameLst>
                                      </p:cBhvr>
                                      <p:tavLst>
                                        <p:tav tm="0">
                                          <p:val>
                                            <p:fltVal val="0"/>
                                          </p:val>
                                        </p:tav>
                                        <p:tav tm="100000">
                                          <p:val>
                                            <p:strVal val="#ppt_w"/>
                                          </p:val>
                                        </p:tav>
                                      </p:tavLst>
                                    </p:anim>
                                    <p:anim calcmode="lin" valueType="num">
                                      <p:cBhvr>
                                        <p:cTn id="50" dur="1000" fill="hold"/>
                                        <p:tgtEl>
                                          <p:spTgt spid="2067"/>
                                        </p:tgtEl>
                                        <p:attrNameLst>
                                          <p:attrName>ppt_h</p:attrName>
                                        </p:attrNameLst>
                                      </p:cBhvr>
                                      <p:tavLst>
                                        <p:tav tm="0">
                                          <p:val>
                                            <p:fltVal val="0"/>
                                          </p:val>
                                        </p:tav>
                                        <p:tav tm="100000">
                                          <p:val>
                                            <p:strVal val="#ppt_h"/>
                                          </p:val>
                                        </p:tav>
                                      </p:tavLst>
                                    </p:anim>
                                    <p:anim calcmode="lin" valueType="num">
                                      <p:cBhvr>
                                        <p:cTn id="51" dur="1000" fill="hold"/>
                                        <p:tgtEl>
                                          <p:spTgt spid="2067"/>
                                        </p:tgtEl>
                                        <p:attrNameLst>
                                          <p:attrName>style.rotation</p:attrName>
                                        </p:attrNameLst>
                                      </p:cBhvr>
                                      <p:tavLst>
                                        <p:tav tm="0">
                                          <p:val>
                                            <p:fltVal val="90"/>
                                          </p:val>
                                        </p:tav>
                                        <p:tav tm="100000">
                                          <p:val>
                                            <p:fltVal val="0"/>
                                          </p:val>
                                        </p:tav>
                                      </p:tavLst>
                                    </p:anim>
                                    <p:animEffect transition="in" filter="fade">
                                      <p:cBhvr>
                                        <p:cTn id="52" dur="1000"/>
                                        <p:tgtEl>
                                          <p:spTgt spid="206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4" presetClass="entr" presetSubtype="0" fill="hold" nodeType="clickEffect">
                                  <p:stCondLst>
                                    <p:cond delay="0"/>
                                  </p:stCondLst>
                                  <p:childTnLst>
                                    <p:set>
                                      <p:cBhvr>
                                        <p:cTn id="56" dur="1" fill="hold">
                                          <p:stCondLst>
                                            <p:cond delay="0"/>
                                          </p:stCondLst>
                                        </p:cTn>
                                        <p:tgtEl>
                                          <p:spTgt spid="2061"/>
                                        </p:tgtEl>
                                        <p:attrNameLst>
                                          <p:attrName>style.visibility</p:attrName>
                                        </p:attrNameLst>
                                      </p:cBhvr>
                                      <p:to>
                                        <p:strVal val="visible"/>
                                      </p:to>
                                    </p:set>
                                    <p:anim from="(-#ppt_w/2)" to="(#ppt_x)" calcmode="lin" valueType="num">
                                      <p:cBhvr>
                                        <p:cTn id="57" dur="600" fill="hold">
                                          <p:stCondLst>
                                            <p:cond delay="0"/>
                                          </p:stCondLst>
                                        </p:cTn>
                                        <p:tgtEl>
                                          <p:spTgt spid="2061"/>
                                        </p:tgtEl>
                                        <p:attrNameLst>
                                          <p:attrName>ppt_x</p:attrName>
                                        </p:attrNameLst>
                                      </p:cBhvr>
                                    </p:anim>
                                    <p:anim from="0" to="-1.0" calcmode="lin" valueType="num">
                                      <p:cBhvr>
                                        <p:cTn id="58" dur="200" decel="50000" autoRev="1" fill="hold">
                                          <p:stCondLst>
                                            <p:cond delay="600"/>
                                          </p:stCondLst>
                                        </p:cTn>
                                        <p:tgtEl>
                                          <p:spTgt spid="2061"/>
                                        </p:tgtEl>
                                        <p:attrNameLst>
                                          <p:attrName>xshear</p:attrName>
                                        </p:attrNameLst>
                                      </p:cBhvr>
                                    </p:anim>
                                    <p:animScale>
                                      <p:cBhvr>
                                        <p:cTn id="59" dur="200" decel="100000" autoRev="1" fill="hold">
                                          <p:stCondLst>
                                            <p:cond delay="600"/>
                                          </p:stCondLst>
                                        </p:cTn>
                                        <p:tgtEl>
                                          <p:spTgt spid="2061"/>
                                        </p:tgtEl>
                                      </p:cBhvr>
                                      <p:from x="100000" y="100000"/>
                                      <p:to x="80000" y="100000"/>
                                    </p:animScale>
                                    <p:anim by="(#ppt_h/3+#ppt_w*0.1)" calcmode="lin" valueType="num">
                                      <p:cBhvr additive="sum">
                                        <p:cTn id="60" dur="200" decel="100000" autoRev="1" fill="hold">
                                          <p:stCondLst>
                                            <p:cond delay="600"/>
                                          </p:stCondLst>
                                        </p:cTn>
                                        <p:tgtEl>
                                          <p:spTgt spid="2061"/>
                                        </p:tgtEl>
                                        <p:attrNameLst>
                                          <p:attrName>ppt_x</p:attrName>
                                        </p:attrNameLst>
                                      </p:cBhvr>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nodeType="clickEffect">
                                  <p:stCondLst>
                                    <p:cond delay="0"/>
                                  </p:stCondLst>
                                  <p:childTnLst>
                                    <p:set>
                                      <p:cBhvr>
                                        <p:cTn id="64" dur="1" fill="hold">
                                          <p:stCondLst>
                                            <p:cond delay="0"/>
                                          </p:stCondLst>
                                        </p:cTn>
                                        <p:tgtEl>
                                          <p:spTgt spid="2063"/>
                                        </p:tgtEl>
                                        <p:attrNameLst>
                                          <p:attrName>style.visibility</p:attrName>
                                        </p:attrNameLst>
                                      </p:cBhvr>
                                      <p:to>
                                        <p:strVal val="visible"/>
                                      </p:to>
                                    </p:set>
                                    <p:animEffect transition="in" filter="slide(fromBottom)">
                                      <p:cBhvr>
                                        <p:cTn id="65" dur="500"/>
                                        <p:tgtEl>
                                          <p:spTgt spid="206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additive="base">
                                        <p:cTn id="70" dur="500" fill="hold"/>
                                        <p:tgtEl>
                                          <p:spTgt spid="2"/>
                                        </p:tgtEl>
                                        <p:attrNameLst>
                                          <p:attrName>ppt_x</p:attrName>
                                        </p:attrNameLst>
                                      </p:cBhvr>
                                      <p:tavLst>
                                        <p:tav tm="0">
                                          <p:val>
                                            <p:strVal val="#ppt_x"/>
                                          </p:val>
                                        </p:tav>
                                        <p:tav tm="100000">
                                          <p:val>
                                            <p:strVal val="#ppt_x"/>
                                          </p:val>
                                        </p:tav>
                                      </p:tavLst>
                                    </p:anim>
                                    <p:anim calcmode="lin" valueType="num">
                                      <p:cBhvr additive="base">
                                        <p:cTn id="7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2051" grpId="0" build="p" autoUpdateAnimBg="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0"/>
            <a:ext cx="9144000" cy="914400"/>
          </a:xfrm>
        </p:spPr>
        <p:txBody>
          <a:bodyPr/>
          <a:lstStyle/>
          <a:p>
            <a:r>
              <a:rPr lang="en-US" altLang="x-none" sz="3200" b="1" dirty="0"/>
              <a:t>The Second Industrial Revolution (1922-29) </a:t>
            </a:r>
          </a:p>
        </p:txBody>
      </p:sp>
      <p:sp>
        <p:nvSpPr>
          <p:cNvPr id="17411" name="Rectangle 3"/>
          <p:cNvSpPr>
            <a:spLocks noGrp="1" noChangeArrowheads="1"/>
          </p:cNvSpPr>
          <p:nvPr>
            <p:ph type="body" idx="1"/>
          </p:nvPr>
        </p:nvSpPr>
        <p:spPr>
          <a:xfrm>
            <a:off x="1524000" y="838200"/>
            <a:ext cx="5181600" cy="6019800"/>
          </a:xfrm>
        </p:spPr>
        <p:txBody>
          <a:bodyPr/>
          <a:lstStyle/>
          <a:p>
            <a:r>
              <a:rPr lang="en-US" altLang="x-none" b="1" u="sng" dirty="0">
                <a:solidFill>
                  <a:srgbClr val="FF0000"/>
                </a:solidFill>
              </a:rPr>
              <a:t>BOOM in consumer goods</a:t>
            </a:r>
            <a:r>
              <a:rPr lang="en-US" altLang="x-none" dirty="0"/>
              <a:t> (</a:t>
            </a:r>
            <a:r>
              <a:rPr lang="en-US" altLang="x-none" b="1" i="1" dirty="0"/>
              <a:t>appliances, cars, radios, furniture, &amp; clothing</a:t>
            </a:r>
            <a:r>
              <a:rPr lang="en-US" altLang="x-none" i="1" dirty="0"/>
              <a:t>)</a:t>
            </a:r>
            <a:endParaRPr lang="en-US" altLang="x-none" b="1" i="1" dirty="0"/>
          </a:p>
          <a:p>
            <a:pPr lvl="1"/>
            <a:r>
              <a:rPr lang="en-US" altLang="x-none" sz="2800" dirty="0"/>
              <a:t> Electricity industry boomed </a:t>
            </a:r>
          </a:p>
          <a:p>
            <a:pPr lvl="1"/>
            <a:r>
              <a:rPr lang="en-US" altLang="x-none" sz="2800" dirty="0"/>
              <a:t> To stop the growth of labor unions companies used </a:t>
            </a:r>
            <a:r>
              <a:rPr lang="en-US" altLang="x-none" sz="2800" b="1" u="sng" dirty="0">
                <a:solidFill>
                  <a:srgbClr val="FF0000"/>
                </a:solidFill>
                <a:effectLst>
                  <a:outerShdw blurRad="38100" dist="38100" dir="2700000" algn="tl">
                    <a:srgbClr val="C0C0C0"/>
                  </a:outerShdw>
                </a:effectLst>
              </a:rPr>
              <a:t>welfare capitalism</a:t>
            </a:r>
            <a:endParaRPr lang="en-US" altLang="x-none" sz="2800" b="1" dirty="0">
              <a:solidFill>
                <a:srgbClr val="FF0000"/>
              </a:solidFill>
            </a:endParaRPr>
          </a:p>
          <a:p>
            <a:pPr lvl="2"/>
            <a:r>
              <a:rPr lang="en-US" altLang="x-none" sz="2400" dirty="0"/>
              <a:t>Provide </a:t>
            </a:r>
            <a:r>
              <a:rPr lang="en-US" altLang="x-none" sz="2400" b="1" u="sng" dirty="0">
                <a:solidFill>
                  <a:srgbClr val="FF0000"/>
                </a:solidFill>
              </a:rPr>
              <a:t>benefits</a:t>
            </a:r>
            <a:r>
              <a:rPr lang="en-US" altLang="x-none" sz="2400" dirty="0">
                <a:solidFill>
                  <a:srgbClr val="FF0000"/>
                </a:solidFill>
              </a:rPr>
              <a:t> </a:t>
            </a:r>
            <a:r>
              <a:rPr lang="en-US" altLang="x-none" sz="2400" dirty="0"/>
              <a:t>to encourage worker </a:t>
            </a:r>
            <a:r>
              <a:rPr lang="en-US" altLang="x-none" sz="2400" b="1" u="sng" dirty="0">
                <a:solidFill>
                  <a:srgbClr val="FF0000"/>
                </a:solidFill>
              </a:rPr>
              <a:t>loyalty</a:t>
            </a:r>
          </a:p>
          <a:p>
            <a:pPr lvl="2"/>
            <a:r>
              <a:rPr lang="en-US" sz="2400" dirty="0"/>
              <a:t>For the first time people had the ability to </a:t>
            </a:r>
            <a:r>
              <a:rPr lang="en-US" sz="2400" b="1" u="sng" dirty="0">
                <a:solidFill>
                  <a:srgbClr val="FF0000"/>
                </a:solidFill>
              </a:rPr>
              <a:t>buy on credit</a:t>
            </a:r>
            <a:endParaRPr lang="en-US" altLang="x-none" sz="2400" dirty="0">
              <a:solidFill>
                <a:srgbClr val="FF0000"/>
              </a:solidFill>
            </a:endParaRPr>
          </a:p>
        </p:txBody>
      </p:sp>
      <p:pic>
        <p:nvPicPr>
          <p:cNvPr id="3" name="Picture 2"/>
          <p:cNvPicPr>
            <a:picLocks noChangeAspect="1"/>
          </p:cNvPicPr>
          <p:nvPr/>
        </p:nvPicPr>
        <p:blipFill>
          <a:blip r:embed="rId2"/>
          <a:stretch>
            <a:fillRect/>
          </a:stretch>
        </p:blipFill>
        <p:spPr>
          <a:xfrm>
            <a:off x="7543800" y="838200"/>
            <a:ext cx="2286000" cy="3337560"/>
          </a:xfrm>
          <a:prstGeom prst="rect">
            <a:avLst/>
          </a:prstGeom>
        </p:spPr>
      </p:pic>
      <p:pic>
        <p:nvPicPr>
          <p:cNvPr id="4" name="Picture 3"/>
          <p:cNvPicPr>
            <a:picLocks noChangeAspect="1"/>
          </p:cNvPicPr>
          <p:nvPr/>
        </p:nvPicPr>
        <p:blipFill>
          <a:blip r:embed="rId3"/>
          <a:stretch>
            <a:fillRect/>
          </a:stretch>
        </p:blipFill>
        <p:spPr>
          <a:xfrm>
            <a:off x="6858000" y="4292600"/>
            <a:ext cx="3653206" cy="2527300"/>
          </a:xfrm>
          <a:prstGeom prst="rect">
            <a:avLst/>
          </a:prstGeom>
        </p:spPr>
      </p:pic>
    </p:spTree>
    <p:extLst>
      <p:ext uri="{BB962C8B-B14F-4D97-AF65-F5344CB8AC3E}">
        <p14:creationId xmlns:p14="http://schemas.microsoft.com/office/powerpoint/2010/main" val="8499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315200" y="2362200"/>
            <a:ext cx="3352800" cy="1371600"/>
          </a:xfrm>
        </p:spPr>
        <p:txBody>
          <a:bodyPr/>
          <a:lstStyle/>
          <a:p>
            <a:r>
              <a:rPr lang="en-US" altLang="x-none"/>
              <a:t>Glenwood Stove Ad</a:t>
            </a:r>
          </a:p>
        </p:txBody>
      </p:sp>
      <p:pic>
        <p:nvPicPr>
          <p:cNvPr id="22531" name="Picture 8" descr="fridge"/>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5943600" y="1447800"/>
            <a:ext cx="4724400" cy="5410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10"/>
          <p:cNvSpPr txBox="1">
            <a:spLocks noChangeArrowheads="1"/>
          </p:cNvSpPr>
          <p:nvPr/>
        </p:nvSpPr>
        <p:spPr bwMode="auto">
          <a:xfrm>
            <a:off x="1524000" y="0"/>
            <a:ext cx="9144000" cy="1449388"/>
          </a:xfrm>
          <a:prstGeom prst="rect">
            <a:avLst/>
          </a:prstGeom>
          <a:solidFill>
            <a:srgbClr val="CCECFF"/>
          </a:solidFill>
          <a:ln w="38100">
            <a:solidFill>
              <a:schemeClr val="tx1"/>
            </a:solidFill>
            <a:miter lim="800000"/>
            <a:headEnd/>
            <a:tailEnd/>
          </a:ln>
        </p:spPr>
        <p:txBody>
          <a:bodyPr>
            <a:spAutoFit/>
          </a:bodyPr>
          <a:lstStyle>
            <a:lvl1pPr>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kumimoji="1" lang="en-US" altLang="x-none" sz="3600"/>
              <a:t>1920s consumerism led to luxury living: </a:t>
            </a:r>
          </a:p>
          <a:p>
            <a:pPr lvl="1" algn="ctr">
              <a:lnSpc>
                <a:spcPct val="80000"/>
              </a:lnSpc>
            </a:pPr>
            <a:r>
              <a:rPr kumimoji="1" lang="en-US" altLang="x-none" sz="3600"/>
              <a:t>New appliances like refrigerators, washing machines, &amp; vacuums</a:t>
            </a:r>
          </a:p>
        </p:txBody>
      </p:sp>
      <p:pic>
        <p:nvPicPr>
          <p:cNvPr id="54285" name="Picture 13" descr="DIVI723353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447800"/>
            <a:ext cx="4419600" cy="5410200"/>
          </a:xfrm>
          <a:noFill/>
          <a:ln w="38100">
            <a:solidFill>
              <a:schemeClr val="tx1"/>
            </a:solidFill>
            <a:miter lim="800000"/>
            <a:headEnd/>
            <a:tailEnd/>
          </a:ln>
        </p:spPr>
      </p:pic>
    </p:spTree>
    <p:extLst>
      <p:ext uri="{BB962C8B-B14F-4D97-AF65-F5344CB8AC3E}">
        <p14:creationId xmlns:p14="http://schemas.microsoft.com/office/powerpoint/2010/main" val="1973960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4285"/>
                                        </p:tgtEl>
                                      </p:cBhvr>
                                      <p:by x="250000" y="250000"/>
                                    </p:animScale>
                                  </p:childTnLst>
                                </p:cTn>
                              </p:par>
                              <p:par>
                                <p:cTn id="7" presetID="56" presetClass="path" presetSubtype="0" accel="50000" decel="50000" fill="hold" nodeType="withEffect">
                                  <p:stCondLst>
                                    <p:cond delay="0"/>
                                  </p:stCondLst>
                                  <p:childTnLst>
                                    <p:animMotion origin="layout" path="M -2.77778E-6 1.11111E-6 L 0.2941 -0.58889 " pathEditMode="relative" rAng="0" ptsTypes="AA">
                                      <p:cBhvr>
                                        <p:cTn id="8" dur="2000" fill="hold"/>
                                        <p:tgtEl>
                                          <p:spTgt spid="54285"/>
                                        </p:tgtEl>
                                        <p:attrNameLst>
                                          <p:attrName>ppt_x</p:attrName>
                                          <p:attrName>ppt_y</p:attrName>
                                        </p:attrNameLst>
                                      </p:cBhvr>
                                      <p:rCtr x="14705" y="-2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x-none" altLang="x-none"/>
          </a:p>
        </p:txBody>
      </p:sp>
      <p:sp>
        <p:nvSpPr>
          <p:cNvPr id="23555" name="Rectangle 3"/>
          <p:cNvSpPr>
            <a:spLocks noGrp="1" noChangeArrowheads="1"/>
          </p:cNvSpPr>
          <p:nvPr>
            <p:ph type="body" idx="1"/>
          </p:nvPr>
        </p:nvSpPr>
        <p:spPr/>
        <p:txBody>
          <a:bodyPr/>
          <a:lstStyle/>
          <a:p>
            <a:endParaRPr lang="x-none" altLang="x-none"/>
          </a:p>
        </p:txBody>
      </p:sp>
      <p:pic>
        <p:nvPicPr>
          <p:cNvPr id="23556" name="Picture 5" descr="liste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038"/>
            <a:ext cx="533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dbruthc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838200"/>
            <a:ext cx="3810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3" name="Picture 9" descr="babeoldgold"/>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1524000" y="-7938"/>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1"/>
          <p:cNvSpPr txBox="1">
            <a:spLocks noChangeArrowheads="1"/>
          </p:cNvSpPr>
          <p:nvPr/>
        </p:nvSpPr>
        <p:spPr bwMode="auto">
          <a:xfrm>
            <a:off x="4114800" y="6288089"/>
            <a:ext cx="3886200" cy="535531"/>
          </a:xfrm>
          <a:prstGeom prst="rect">
            <a:avLst/>
          </a:prstGeom>
          <a:solidFill>
            <a:srgbClr val="CCECFF"/>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kumimoji="1" lang="en-US" altLang="x-none" sz="3600"/>
              <a:t>1920s advertising </a:t>
            </a:r>
          </a:p>
        </p:txBody>
      </p:sp>
    </p:spTree>
    <p:extLst>
      <p:ext uri="{BB962C8B-B14F-4D97-AF65-F5344CB8AC3E}">
        <p14:creationId xmlns:p14="http://schemas.microsoft.com/office/powerpoint/2010/main" val="202776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4393"/>
                                        </p:tgtEl>
                                        <p:attrNameLst>
                                          <p:attrName>style.visibility</p:attrName>
                                        </p:attrNameLst>
                                      </p:cBhvr>
                                      <p:to>
                                        <p:strVal val="visible"/>
                                      </p:to>
                                    </p:set>
                                    <p:anim calcmode="lin" valueType="num">
                                      <p:cBhvr>
                                        <p:cTn id="7" dur="500" fill="hold"/>
                                        <p:tgtEl>
                                          <p:spTgt spid="144393"/>
                                        </p:tgtEl>
                                        <p:attrNameLst>
                                          <p:attrName>ppt_w</p:attrName>
                                        </p:attrNameLst>
                                      </p:cBhvr>
                                      <p:tavLst>
                                        <p:tav tm="0">
                                          <p:val>
                                            <p:fltVal val="0"/>
                                          </p:val>
                                        </p:tav>
                                        <p:tav tm="100000">
                                          <p:val>
                                            <p:strVal val="#ppt_w"/>
                                          </p:val>
                                        </p:tav>
                                      </p:tavLst>
                                    </p:anim>
                                    <p:anim calcmode="lin" valueType="num">
                                      <p:cBhvr>
                                        <p:cTn id="8" dur="500" fill="hold"/>
                                        <p:tgtEl>
                                          <p:spTgt spid="144393"/>
                                        </p:tgtEl>
                                        <p:attrNameLst>
                                          <p:attrName>ppt_h</p:attrName>
                                        </p:attrNameLst>
                                      </p:cBhvr>
                                      <p:tavLst>
                                        <p:tav tm="0">
                                          <p:val>
                                            <p:fltVal val="0"/>
                                          </p:val>
                                        </p:tav>
                                        <p:tav tm="100000">
                                          <p:val>
                                            <p:strVal val="#ppt_h"/>
                                          </p:val>
                                        </p:tav>
                                      </p:tavLst>
                                    </p:anim>
                                    <p:animEffect transition="in" filter="fade">
                                      <p:cBhvr>
                                        <p:cTn id="9" dur="500"/>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19458" name="Picture 16" descr="river rouge aerial 2"/>
          <p:cNvPicPr>
            <a:picLocks noChangeAspect="1" noChangeArrowheads="1"/>
          </p:cNvPicPr>
          <p:nvPr/>
        </p:nvPicPr>
        <p:blipFill>
          <a:blip r:embed="rId3">
            <a:extLst>
              <a:ext uri="{28A0092B-C50C-407E-A947-70E740481C1C}">
                <a14:useLocalDpi xmlns:a14="http://schemas.microsoft.com/office/drawing/2010/main" val="0"/>
              </a:ext>
            </a:extLst>
          </a:blip>
          <a:srcRect t="8060" b="1259"/>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7" name="Text Box 23"/>
          <p:cNvSpPr txBox="1">
            <a:spLocks noChangeArrowheads="1"/>
          </p:cNvSpPr>
          <p:nvPr/>
        </p:nvSpPr>
        <p:spPr bwMode="auto">
          <a:xfrm>
            <a:off x="1905000" y="5638800"/>
            <a:ext cx="8534400" cy="1009650"/>
          </a:xfrm>
          <a:prstGeom prst="rect">
            <a:avLst/>
          </a:prstGeom>
          <a:solidFill>
            <a:srgbClr val="CCFFFF"/>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x-none" sz="3600"/>
              <a:t>Henry Ford’s River Rouge plant emphasized uniformity, speed, precision, &amp; coordination</a:t>
            </a:r>
          </a:p>
        </p:txBody>
      </p:sp>
      <p:sp>
        <p:nvSpPr>
          <p:cNvPr id="19460" name="Text Box 27"/>
          <p:cNvSpPr txBox="1">
            <a:spLocks noChangeArrowheads="1"/>
          </p:cNvSpPr>
          <p:nvPr/>
        </p:nvSpPr>
        <p:spPr bwMode="auto">
          <a:xfrm>
            <a:off x="2895600" y="228600"/>
            <a:ext cx="6629400" cy="1009650"/>
          </a:xfrm>
          <a:prstGeom prst="rect">
            <a:avLst/>
          </a:prstGeom>
          <a:solidFill>
            <a:srgbClr val="CCFFCC"/>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30000"/>
              </a:spcBef>
            </a:pPr>
            <a:r>
              <a:rPr lang="en-US" altLang="x-none" sz="3600"/>
              <a:t>The consumer goods revolution was best seen in the auto industry</a:t>
            </a:r>
          </a:p>
        </p:txBody>
      </p:sp>
      <p:pic>
        <p:nvPicPr>
          <p:cNvPr id="77852" name="Picture 28" descr="ford assembly line"/>
          <p:cNvPicPr>
            <a:picLocks noChangeAspect="1" noChangeArrowheads="1"/>
          </p:cNvPicPr>
          <p:nvPr/>
        </p:nvPicPr>
        <p:blipFill>
          <a:blip r:embed="rId4">
            <a:extLst>
              <a:ext uri="{28A0092B-C50C-407E-A947-70E740481C1C}">
                <a14:useLocalDpi xmlns:a14="http://schemas.microsoft.com/office/drawing/2010/main" val="0"/>
              </a:ext>
            </a:extLst>
          </a:blip>
          <a:srcRect t="6281"/>
          <a:stretch>
            <a:fillRect/>
          </a:stretch>
        </p:blipFill>
        <p:spPr bwMode="auto">
          <a:xfrm>
            <a:off x="1524000" y="0"/>
            <a:ext cx="9144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4" name="Text Box 30"/>
          <p:cNvSpPr txBox="1">
            <a:spLocks noChangeArrowheads="1"/>
          </p:cNvSpPr>
          <p:nvPr/>
        </p:nvSpPr>
        <p:spPr bwMode="auto">
          <a:xfrm>
            <a:off x="1752600" y="76200"/>
            <a:ext cx="8763000" cy="1449388"/>
          </a:xfrm>
          <a:prstGeom prst="rect">
            <a:avLst/>
          </a:prstGeom>
          <a:solidFill>
            <a:srgbClr val="FFFF99"/>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30000"/>
              </a:spcBef>
            </a:pPr>
            <a:r>
              <a:rPr lang="en-US" altLang="x-none" sz="3600"/>
              <a:t>Henry Ford revolutionized the assembly line, the “$5-day,” new marketing &amp; advertising techniques, &amp; annual model changes</a:t>
            </a:r>
          </a:p>
        </p:txBody>
      </p:sp>
      <p:pic>
        <p:nvPicPr>
          <p:cNvPr id="77855" name="Picture 31" descr="ford assembly lin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643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856" name="AutoShape 32"/>
          <p:cNvSpPr>
            <a:spLocks noChangeArrowheads="1"/>
          </p:cNvSpPr>
          <p:nvPr/>
        </p:nvSpPr>
        <p:spPr bwMode="auto">
          <a:xfrm>
            <a:off x="5486400" y="304800"/>
            <a:ext cx="4343400" cy="990600"/>
          </a:xfrm>
          <a:prstGeom prst="wedgeRectCallout">
            <a:avLst>
              <a:gd name="adj1" fmla="val -88343"/>
              <a:gd name="adj2" fmla="val 170352"/>
            </a:avLst>
          </a:prstGeom>
          <a:solidFill>
            <a:srgbClr val="FFCC99"/>
          </a:solidFill>
          <a:ln w="38100">
            <a:solidFill>
              <a:schemeClr val="tx1"/>
            </a:solidFill>
            <a:miter lim="800000"/>
            <a:headEnd/>
            <a:tailEnd/>
          </a:ln>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x-none" sz="3600"/>
              <a:t>“The work moves and the men stand still”</a:t>
            </a:r>
          </a:p>
        </p:txBody>
      </p:sp>
      <p:sp>
        <p:nvSpPr>
          <p:cNvPr id="77857" name="Text Box 33"/>
          <p:cNvSpPr txBox="1">
            <a:spLocks noChangeArrowheads="1"/>
          </p:cNvSpPr>
          <p:nvPr/>
        </p:nvSpPr>
        <p:spPr bwMode="auto">
          <a:xfrm>
            <a:off x="1676400" y="5638800"/>
            <a:ext cx="8763000" cy="1117600"/>
          </a:xfrm>
          <a:prstGeom prst="rect">
            <a:avLst/>
          </a:prstGeom>
          <a:solidFill>
            <a:srgbClr val="CCCCFF"/>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90000"/>
              </a:lnSpc>
              <a:spcBef>
                <a:spcPct val="20000"/>
              </a:spcBef>
              <a:buFont typeface="Arial" charset="0"/>
              <a:buNone/>
            </a:pPr>
            <a:r>
              <a:rPr kumimoji="1" lang="en-US" altLang="x-none" sz="3600" dirty="0"/>
              <a:t>The </a:t>
            </a:r>
            <a:r>
              <a:rPr kumimoji="1" lang="en-US" altLang="x-none" sz="3600" b="1" i="1" dirty="0"/>
              <a:t>auto industry</a:t>
            </a:r>
            <a:r>
              <a:rPr kumimoji="1" lang="en-US" altLang="x-none" sz="3600" dirty="0"/>
              <a:t> stimulated the steel, sheet metal, rubber, glass, petroleum industries</a:t>
            </a:r>
          </a:p>
        </p:txBody>
      </p:sp>
    </p:spTree>
    <p:extLst>
      <p:ext uri="{BB962C8B-B14F-4D97-AF65-F5344CB8AC3E}">
        <p14:creationId xmlns:p14="http://schemas.microsoft.com/office/powerpoint/2010/main" val="162744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7847"/>
                                        </p:tgtEl>
                                        <p:attrNameLst>
                                          <p:attrName>style.visibility</p:attrName>
                                        </p:attrNameLst>
                                      </p:cBhvr>
                                      <p:to>
                                        <p:strVal val="visible"/>
                                      </p:to>
                                    </p:set>
                                    <p:anim calcmode="lin" valueType="num">
                                      <p:cBhvr>
                                        <p:cTn id="7" dur="500" fill="hold"/>
                                        <p:tgtEl>
                                          <p:spTgt spid="77847"/>
                                        </p:tgtEl>
                                        <p:attrNameLst>
                                          <p:attrName>ppt_w</p:attrName>
                                        </p:attrNameLst>
                                      </p:cBhvr>
                                      <p:tavLst>
                                        <p:tav tm="0">
                                          <p:val>
                                            <p:fltVal val="0"/>
                                          </p:val>
                                        </p:tav>
                                        <p:tav tm="100000">
                                          <p:val>
                                            <p:strVal val="#ppt_w"/>
                                          </p:val>
                                        </p:tav>
                                      </p:tavLst>
                                    </p:anim>
                                    <p:anim calcmode="lin" valueType="num">
                                      <p:cBhvr>
                                        <p:cTn id="8" dur="500" fill="hold"/>
                                        <p:tgtEl>
                                          <p:spTgt spid="77847"/>
                                        </p:tgtEl>
                                        <p:attrNameLst>
                                          <p:attrName>ppt_h</p:attrName>
                                        </p:attrNameLst>
                                      </p:cBhvr>
                                      <p:tavLst>
                                        <p:tav tm="0">
                                          <p:val>
                                            <p:fltVal val="0"/>
                                          </p:val>
                                        </p:tav>
                                        <p:tav tm="100000">
                                          <p:val>
                                            <p:strVal val="#ppt_h"/>
                                          </p:val>
                                        </p:tav>
                                      </p:tavLst>
                                    </p:anim>
                                    <p:animEffect transition="in" filter="fade">
                                      <p:cBhvr>
                                        <p:cTn id="9" dur="500"/>
                                        <p:tgtEl>
                                          <p:spTgt spid="778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7852"/>
                                        </p:tgtEl>
                                        <p:attrNameLst>
                                          <p:attrName>style.visibility</p:attrName>
                                        </p:attrNameLst>
                                      </p:cBhvr>
                                      <p:to>
                                        <p:strVal val="visible"/>
                                      </p:to>
                                    </p:set>
                                    <p:anim calcmode="lin" valueType="num">
                                      <p:cBhvr>
                                        <p:cTn id="14" dur="500" fill="hold"/>
                                        <p:tgtEl>
                                          <p:spTgt spid="77852"/>
                                        </p:tgtEl>
                                        <p:attrNameLst>
                                          <p:attrName>ppt_w</p:attrName>
                                        </p:attrNameLst>
                                      </p:cBhvr>
                                      <p:tavLst>
                                        <p:tav tm="0">
                                          <p:val>
                                            <p:fltVal val="0"/>
                                          </p:val>
                                        </p:tav>
                                        <p:tav tm="100000">
                                          <p:val>
                                            <p:strVal val="#ppt_w"/>
                                          </p:val>
                                        </p:tav>
                                      </p:tavLst>
                                    </p:anim>
                                    <p:anim calcmode="lin" valueType="num">
                                      <p:cBhvr>
                                        <p:cTn id="15" dur="500" fill="hold"/>
                                        <p:tgtEl>
                                          <p:spTgt spid="77852"/>
                                        </p:tgtEl>
                                        <p:attrNameLst>
                                          <p:attrName>ppt_h</p:attrName>
                                        </p:attrNameLst>
                                      </p:cBhvr>
                                      <p:tavLst>
                                        <p:tav tm="0">
                                          <p:val>
                                            <p:fltVal val="0"/>
                                          </p:val>
                                        </p:tav>
                                        <p:tav tm="100000">
                                          <p:val>
                                            <p:strVal val="#ppt_h"/>
                                          </p:val>
                                        </p:tav>
                                      </p:tavLst>
                                    </p:anim>
                                    <p:animEffect transition="in" filter="fade">
                                      <p:cBhvr>
                                        <p:cTn id="16" dur="500"/>
                                        <p:tgtEl>
                                          <p:spTgt spid="778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7854"/>
                                        </p:tgtEl>
                                        <p:attrNameLst>
                                          <p:attrName>style.visibility</p:attrName>
                                        </p:attrNameLst>
                                      </p:cBhvr>
                                      <p:to>
                                        <p:strVal val="visible"/>
                                      </p:to>
                                    </p:set>
                                    <p:anim calcmode="lin" valueType="num">
                                      <p:cBhvr>
                                        <p:cTn id="21" dur="500" fill="hold"/>
                                        <p:tgtEl>
                                          <p:spTgt spid="77854"/>
                                        </p:tgtEl>
                                        <p:attrNameLst>
                                          <p:attrName>ppt_w</p:attrName>
                                        </p:attrNameLst>
                                      </p:cBhvr>
                                      <p:tavLst>
                                        <p:tav tm="0">
                                          <p:val>
                                            <p:fltVal val="0"/>
                                          </p:val>
                                        </p:tav>
                                        <p:tav tm="100000">
                                          <p:val>
                                            <p:strVal val="#ppt_w"/>
                                          </p:val>
                                        </p:tav>
                                      </p:tavLst>
                                    </p:anim>
                                    <p:anim calcmode="lin" valueType="num">
                                      <p:cBhvr>
                                        <p:cTn id="22" dur="500" fill="hold"/>
                                        <p:tgtEl>
                                          <p:spTgt spid="77854"/>
                                        </p:tgtEl>
                                        <p:attrNameLst>
                                          <p:attrName>ppt_h</p:attrName>
                                        </p:attrNameLst>
                                      </p:cBhvr>
                                      <p:tavLst>
                                        <p:tav tm="0">
                                          <p:val>
                                            <p:fltVal val="0"/>
                                          </p:val>
                                        </p:tav>
                                        <p:tav tm="100000">
                                          <p:val>
                                            <p:strVal val="#ppt_h"/>
                                          </p:val>
                                        </p:tav>
                                      </p:tavLst>
                                    </p:anim>
                                    <p:animEffect transition="in" filter="fade">
                                      <p:cBhvr>
                                        <p:cTn id="23" dur="500"/>
                                        <p:tgtEl>
                                          <p:spTgt spid="778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7855"/>
                                        </p:tgtEl>
                                        <p:attrNameLst>
                                          <p:attrName>style.visibility</p:attrName>
                                        </p:attrNameLst>
                                      </p:cBhvr>
                                      <p:to>
                                        <p:strVal val="visible"/>
                                      </p:to>
                                    </p:set>
                                    <p:anim calcmode="lin" valueType="num">
                                      <p:cBhvr>
                                        <p:cTn id="28" dur="500" fill="hold"/>
                                        <p:tgtEl>
                                          <p:spTgt spid="77855"/>
                                        </p:tgtEl>
                                        <p:attrNameLst>
                                          <p:attrName>ppt_w</p:attrName>
                                        </p:attrNameLst>
                                      </p:cBhvr>
                                      <p:tavLst>
                                        <p:tav tm="0">
                                          <p:val>
                                            <p:fltVal val="0"/>
                                          </p:val>
                                        </p:tav>
                                        <p:tav tm="100000">
                                          <p:val>
                                            <p:strVal val="#ppt_w"/>
                                          </p:val>
                                        </p:tav>
                                      </p:tavLst>
                                    </p:anim>
                                    <p:anim calcmode="lin" valueType="num">
                                      <p:cBhvr>
                                        <p:cTn id="29" dur="500" fill="hold"/>
                                        <p:tgtEl>
                                          <p:spTgt spid="77855"/>
                                        </p:tgtEl>
                                        <p:attrNameLst>
                                          <p:attrName>ppt_h</p:attrName>
                                        </p:attrNameLst>
                                      </p:cBhvr>
                                      <p:tavLst>
                                        <p:tav tm="0">
                                          <p:val>
                                            <p:fltVal val="0"/>
                                          </p:val>
                                        </p:tav>
                                        <p:tav tm="100000">
                                          <p:val>
                                            <p:strVal val="#ppt_h"/>
                                          </p:val>
                                        </p:tav>
                                      </p:tavLst>
                                    </p:anim>
                                    <p:animEffect transition="in" filter="fade">
                                      <p:cBhvr>
                                        <p:cTn id="30" dur="500"/>
                                        <p:tgtEl>
                                          <p:spTgt spid="77855"/>
                                        </p:tgtEl>
                                      </p:cBhvr>
                                    </p:animEffect>
                                  </p:childTnLst>
                                </p:cTn>
                              </p:par>
                            </p:childTnLst>
                          </p:cTn>
                        </p:par>
                        <p:par>
                          <p:cTn id="31" fill="hold" nodeType="afterGroup">
                            <p:stCondLst>
                              <p:cond delay="500"/>
                            </p:stCondLst>
                            <p:childTnLst>
                              <p:par>
                                <p:cTn id="32" presetID="53" presetClass="entr" presetSubtype="0" fill="hold" grpId="0" nodeType="afterEffect">
                                  <p:stCondLst>
                                    <p:cond delay="0"/>
                                  </p:stCondLst>
                                  <p:childTnLst>
                                    <p:set>
                                      <p:cBhvr>
                                        <p:cTn id="33" dur="1" fill="hold">
                                          <p:stCondLst>
                                            <p:cond delay="0"/>
                                          </p:stCondLst>
                                        </p:cTn>
                                        <p:tgtEl>
                                          <p:spTgt spid="77856"/>
                                        </p:tgtEl>
                                        <p:attrNameLst>
                                          <p:attrName>style.visibility</p:attrName>
                                        </p:attrNameLst>
                                      </p:cBhvr>
                                      <p:to>
                                        <p:strVal val="visible"/>
                                      </p:to>
                                    </p:set>
                                    <p:anim calcmode="lin" valueType="num">
                                      <p:cBhvr>
                                        <p:cTn id="34" dur="500" fill="hold"/>
                                        <p:tgtEl>
                                          <p:spTgt spid="77856"/>
                                        </p:tgtEl>
                                        <p:attrNameLst>
                                          <p:attrName>ppt_w</p:attrName>
                                        </p:attrNameLst>
                                      </p:cBhvr>
                                      <p:tavLst>
                                        <p:tav tm="0">
                                          <p:val>
                                            <p:fltVal val="0"/>
                                          </p:val>
                                        </p:tav>
                                        <p:tav tm="100000">
                                          <p:val>
                                            <p:strVal val="#ppt_w"/>
                                          </p:val>
                                        </p:tav>
                                      </p:tavLst>
                                    </p:anim>
                                    <p:anim calcmode="lin" valueType="num">
                                      <p:cBhvr>
                                        <p:cTn id="35" dur="500" fill="hold"/>
                                        <p:tgtEl>
                                          <p:spTgt spid="77856"/>
                                        </p:tgtEl>
                                        <p:attrNameLst>
                                          <p:attrName>ppt_h</p:attrName>
                                        </p:attrNameLst>
                                      </p:cBhvr>
                                      <p:tavLst>
                                        <p:tav tm="0">
                                          <p:val>
                                            <p:fltVal val="0"/>
                                          </p:val>
                                        </p:tav>
                                        <p:tav tm="100000">
                                          <p:val>
                                            <p:strVal val="#ppt_h"/>
                                          </p:val>
                                        </p:tav>
                                      </p:tavLst>
                                    </p:anim>
                                    <p:animEffect transition="in" filter="fade">
                                      <p:cBhvr>
                                        <p:cTn id="36" dur="500"/>
                                        <p:tgtEl>
                                          <p:spTgt spid="7785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77857"/>
                                        </p:tgtEl>
                                        <p:attrNameLst>
                                          <p:attrName>style.visibility</p:attrName>
                                        </p:attrNameLst>
                                      </p:cBhvr>
                                      <p:to>
                                        <p:strVal val="visible"/>
                                      </p:to>
                                    </p:set>
                                    <p:anim calcmode="lin" valueType="num">
                                      <p:cBhvr>
                                        <p:cTn id="41" dur="500" fill="hold"/>
                                        <p:tgtEl>
                                          <p:spTgt spid="77857"/>
                                        </p:tgtEl>
                                        <p:attrNameLst>
                                          <p:attrName>ppt_w</p:attrName>
                                        </p:attrNameLst>
                                      </p:cBhvr>
                                      <p:tavLst>
                                        <p:tav tm="0">
                                          <p:val>
                                            <p:fltVal val="0"/>
                                          </p:val>
                                        </p:tav>
                                        <p:tav tm="100000">
                                          <p:val>
                                            <p:strVal val="#ppt_w"/>
                                          </p:val>
                                        </p:tav>
                                      </p:tavLst>
                                    </p:anim>
                                    <p:anim calcmode="lin" valueType="num">
                                      <p:cBhvr>
                                        <p:cTn id="42" dur="500" fill="hold"/>
                                        <p:tgtEl>
                                          <p:spTgt spid="77857"/>
                                        </p:tgtEl>
                                        <p:attrNameLst>
                                          <p:attrName>ppt_h</p:attrName>
                                        </p:attrNameLst>
                                      </p:cBhvr>
                                      <p:tavLst>
                                        <p:tav tm="0">
                                          <p:val>
                                            <p:fltVal val="0"/>
                                          </p:val>
                                        </p:tav>
                                        <p:tav tm="100000">
                                          <p:val>
                                            <p:strVal val="#ppt_h"/>
                                          </p:val>
                                        </p:tav>
                                      </p:tavLst>
                                    </p:anim>
                                    <p:animEffect transition="in" filter="fade">
                                      <p:cBhvr>
                                        <p:cTn id="43" dur="500"/>
                                        <p:tgtEl>
                                          <p:spTgt spid="77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7" grpId="0" animBg="1"/>
      <p:bldP spid="77854" grpId="0" animBg="1"/>
      <p:bldP spid="77856" grpId="0" animBg="1"/>
      <p:bldP spid="778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CCFF"/>
            </a:gs>
            <a:gs pos="83000">
              <a:srgbClr val="CCCCFF"/>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0484" name="Rectangle 8"/>
          <p:cNvSpPr>
            <a:spLocks noChangeArrowheads="1"/>
          </p:cNvSpPr>
          <p:nvPr/>
        </p:nvSpPr>
        <p:spPr bwMode="auto">
          <a:xfrm>
            <a:off x="1524000" y="0"/>
            <a:ext cx="9144000" cy="6858000"/>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pic>
        <p:nvPicPr>
          <p:cNvPr id="20485" name="Picture 9" descr="StockportFilling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626"/>
            <a:ext cx="6705600" cy="5057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10" descr="j6c"/>
          <p:cNvPicPr>
            <a:picLocks noChangeAspect="1" noChangeArrowheads="1"/>
          </p:cNvPicPr>
          <p:nvPr/>
        </p:nvPicPr>
        <p:blipFill>
          <a:blip r:embed="rId4">
            <a:extLst>
              <a:ext uri="{28A0092B-C50C-407E-A947-70E740481C1C}">
                <a14:useLocalDpi xmlns:a14="http://schemas.microsoft.com/office/drawing/2010/main" val="0"/>
              </a:ext>
            </a:extLst>
          </a:blip>
          <a:srcRect r="20270"/>
          <a:stretch>
            <a:fillRect/>
          </a:stretch>
        </p:blipFill>
        <p:spPr bwMode="auto">
          <a:xfrm>
            <a:off x="5791200" y="3195638"/>
            <a:ext cx="4884738" cy="3662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23" name="Picture 11" descr="Filling Station"/>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524000" y="461964"/>
            <a:ext cx="9144000"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12"/>
          <p:cNvSpPr txBox="1">
            <a:spLocks noChangeArrowheads="1"/>
          </p:cNvSpPr>
          <p:nvPr/>
        </p:nvSpPr>
        <p:spPr bwMode="auto">
          <a:xfrm>
            <a:off x="1752600" y="0"/>
            <a:ext cx="8686800" cy="1009650"/>
          </a:xfrm>
          <a:prstGeom prst="rect">
            <a:avLst/>
          </a:prstGeom>
          <a:solidFill>
            <a:srgbClr val="CCECFF"/>
          </a:solidFill>
          <a:ln w="38100">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50000"/>
              </a:spcBef>
            </a:pPr>
            <a:r>
              <a:rPr kumimoji="1" lang="en-US" altLang="x-none" sz="3600"/>
              <a:t>The auto industry led to the construction of roads &amp; new filling stations…</a:t>
            </a:r>
          </a:p>
        </p:txBody>
      </p:sp>
    </p:spTree>
    <p:extLst>
      <p:ext uri="{BB962C8B-B14F-4D97-AF65-F5344CB8AC3E}">
        <p14:creationId xmlns:p14="http://schemas.microsoft.com/office/powerpoint/2010/main" val="1534024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6923"/>
                                        </p:tgtEl>
                                        <p:attrNameLst>
                                          <p:attrName>style.visibility</p:attrName>
                                        </p:attrNameLst>
                                      </p:cBhvr>
                                      <p:to>
                                        <p:strVal val="visible"/>
                                      </p:to>
                                    </p:set>
                                    <p:anim calcmode="lin" valueType="num">
                                      <p:cBhvr>
                                        <p:cTn id="7" dur="500" fill="hold"/>
                                        <p:tgtEl>
                                          <p:spTgt spid="166923"/>
                                        </p:tgtEl>
                                        <p:attrNameLst>
                                          <p:attrName>ppt_w</p:attrName>
                                        </p:attrNameLst>
                                      </p:cBhvr>
                                      <p:tavLst>
                                        <p:tav tm="0">
                                          <p:val>
                                            <p:fltVal val="0"/>
                                          </p:val>
                                        </p:tav>
                                        <p:tav tm="100000">
                                          <p:val>
                                            <p:strVal val="#ppt_w"/>
                                          </p:val>
                                        </p:tav>
                                      </p:tavLst>
                                    </p:anim>
                                    <p:anim calcmode="lin" valueType="num">
                                      <p:cBhvr>
                                        <p:cTn id="8" dur="500" fill="hold"/>
                                        <p:tgtEl>
                                          <p:spTgt spid="166923"/>
                                        </p:tgtEl>
                                        <p:attrNameLst>
                                          <p:attrName>ppt_h</p:attrName>
                                        </p:attrNameLst>
                                      </p:cBhvr>
                                      <p:tavLst>
                                        <p:tav tm="0">
                                          <p:val>
                                            <p:fltVal val="0"/>
                                          </p:val>
                                        </p:tav>
                                        <p:tav tm="100000">
                                          <p:val>
                                            <p:strVal val="#ppt_h"/>
                                          </p:val>
                                        </p:tav>
                                      </p:tavLst>
                                    </p:anim>
                                    <p:animEffect transition="in" filter="fade">
                                      <p:cBhvr>
                                        <p:cTn id="9" dur="500"/>
                                        <p:tgtEl>
                                          <p:spTgt spid="166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1514</Words>
  <Application>Microsoft Macintosh PowerPoint</Application>
  <PresentationFormat>Widescreen</PresentationFormat>
  <Paragraphs>155</Paragraphs>
  <Slides>38</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Calibri Light</vt:lpstr>
      <vt:lpstr>Copperplate Gothic Bold</vt:lpstr>
      <vt:lpstr>Corbel</vt:lpstr>
      <vt:lpstr>Mangal</vt:lpstr>
      <vt:lpstr>ＭＳ Ｐゴシック</vt:lpstr>
      <vt:lpstr>Showcard Gothic</vt:lpstr>
      <vt:lpstr>Yu Gothic Light</vt:lpstr>
      <vt:lpstr>Arial</vt:lpstr>
      <vt:lpstr>Calibri</vt:lpstr>
      <vt:lpstr>Rockwell Extra Bold</vt:lpstr>
      <vt:lpstr>Times New Roman</vt:lpstr>
      <vt:lpstr>Wingdings</vt:lpstr>
      <vt:lpstr>Office Theme</vt:lpstr>
      <vt:lpstr>PowerPoint Presentation</vt:lpstr>
      <vt:lpstr>The 1920s were supposed to be normal...</vt:lpstr>
      <vt:lpstr>PowerPoint Presentation</vt:lpstr>
      <vt:lpstr>“The Roaring 20’s”  </vt:lpstr>
      <vt:lpstr>The Second Industrial Revolution (1922-29) </vt:lpstr>
      <vt:lpstr>Glenwood Stove Ad</vt:lpstr>
      <vt:lpstr>PowerPoint Presentation</vt:lpstr>
      <vt:lpstr>PowerPoint Presentation</vt:lpstr>
      <vt:lpstr>PowerPoint Presentation</vt:lpstr>
      <vt:lpstr>…and new suburban shopping centers:       Kansas City’s Country Club Plaza was the 1st U.S. shopping mall (built in 1924)</vt:lpstr>
      <vt:lpstr>PowerPoint Presentation</vt:lpstr>
      <vt:lpstr>PowerPoint Presentation</vt:lpstr>
      <vt:lpstr>It wasn’t roaring for everyone…</vt:lpstr>
      <vt:lpstr>PowerPoint Presentation</vt:lpstr>
      <vt:lpstr>Women and the Family</vt:lpstr>
      <vt:lpstr>Traditionalists &amp; Fundamentalists vs. Modernists A CULTURAL WAR!</vt:lpstr>
      <vt:lpstr>Women’s changing identity…</vt:lpstr>
      <vt:lpstr>PowerPoint Presentation</vt:lpstr>
      <vt:lpstr>PowerPoint Presentation</vt:lpstr>
      <vt:lpstr>PowerPoint Presentation</vt:lpstr>
      <vt:lpstr> </vt:lpstr>
      <vt:lpstr>“The Lost Generation” after WWI</vt:lpstr>
      <vt:lpstr>Celebrities</vt:lpstr>
      <vt:lpstr>City Life in the 20’s</vt:lpstr>
      <vt:lpstr>What was the rural reaction to the urban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Scopes “Monkey” Trial</vt:lpstr>
      <vt:lpstr>American Civil  Liberties Union</vt:lpstr>
      <vt:lpstr>PowerPoint Presentation</vt:lpstr>
      <vt:lpstr>Foreign Policy- Dawes Plan</vt:lpstr>
      <vt:lpstr>Conclusions</vt:lpstr>
      <vt:lpstr>Closure Activity</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10</cp:revision>
  <dcterms:created xsi:type="dcterms:W3CDTF">2017-03-20T23:43:10Z</dcterms:created>
  <dcterms:modified xsi:type="dcterms:W3CDTF">2017-03-20T23:49:29Z</dcterms:modified>
</cp:coreProperties>
</file>