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43"/>
  </p:normalViewPr>
  <p:slideViewPr>
    <p:cSldViewPr snapToGrid="0" snapToObjects="1">
      <p:cViewPr varScale="1">
        <p:scale>
          <a:sx n="76" d="100"/>
          <a:sy n="76" d="100"/>
        </p:scale>
        <p:origin x="2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0A5B-7692-1347-932A-0F4B03FE8E0C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CDB8-9464-0648-96A2-76846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6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0A5B-7692-1347-932A-0F4B03FE8E0C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CDB8-9464-0648-96A2-76846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0A5B-7692-1347-932A-0F4B03FE8E0C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CDB8-9464-0648-96A2-76846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3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4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0A5B-7692-1347-932A-0F4B03FE8E0C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CDB8-9464-0648-96A2-76846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8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0A5B-7692-1347-932A-0F4B03FE8E0C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CDB8-9464-0648-96A2-76846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0A5B-7692-1347-932A-0F4B03FE8E0C}" type="datetimeFigureOut">
              <a:rPr lang="en-US" smtClean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CDB8-9464-0648-96A2-76846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6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0A5B-7692-1347-932A-0F4B03FE8E0C}" type="datetimeFigureOut">
              <a:rPr lang="en-US" smtClean="0"/>
              <a:t>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CDB8-9464-0648-96A2-76846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5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0A5B-7692-1347-932A-0F4B03FE8E0C}" type="datetimeFigureOut">
              <a:rPr lang="en-US" smtClean="0"/>
              <a:t>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CDB8-9464-0648-96A2-76846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0A5B-7692-1347-932A-0F4B03FE8E0C}" type="datetimeFigureOut">
              <a:rPr lang="en-US" smtClean="0"/>
              <a:t>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CDB8-9464-0648-96A2-76846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5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0A5B-7692-1347-932A-0F4B03FE8E0C}" type="datetimeFigureOut">
              <a:rPr lang="en-US" smtClean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CDB8-9464-0648-96A2-76846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0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0A5B-7692-1347-932A-0F4B03FE8E0C}" type="datetimeFigureOut">
              <a:rPr lang="en-US" smtClean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CDB8-9464-0648-96A2-76846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8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>
                <a:lumMod val="85000"/>
              </a:schemeClr>
            </a:gs>
            <a:gs pos="45000">
              <a:schemeClr val="accent2">
                <a:lumMod val="60000"/>
                <a:lumOff val="40000"/>
              </a:schemeClr>
            </a:gs>
            <a:gs pos="97000">
              <a:schemeClr val="accent2">
                <a:lumMod val="60000"/>
                <a:lumOff val="40000"/>
              </a:schemeClr>
            </a:gs>
            <a:gs pos="55000">
              <a:schemeClr val="accent2">
                <a:lumMod val="60000"/>
                <a:lumOff val="40000"/>
              </a:schemeClr>
            </a:gs>
            <a:gs pos="74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C0A5B-7692-1347-932A-0F4B03FE8E0C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FCDB8-9464-0648-96A2-76846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6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hyperlink" Target="http://www.youtube.com/watch?v=kyso7_Hety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s://www.youtube.com/watch?v=cTZ3rJHHSik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s://www.youtube.com/watch?v=cTZ3rJHHSik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1524000" y="228600"/>
            <a:ext cx="914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400" i="1" u="sng">
                <a:solidFill>
                  <a:srgbClr val="FF0000"/>
                </a:solidFill>
                <a:ea typeface="ＭＳ Ｐゴシック" charset="-128"/>
              </a:rPr>
              <a:t>Frederick Jackson Turner’s Frontier Thesis (1893)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1524000" y="1828800"/>
            <a:ext cx="586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50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Settlement of the frontier was an </a:t>
            </a:r>
            <a:r>
              <a:rPr lang="en-US" altLang="en-US" sz="2500" u="sng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evolutionary process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en-US" sz="230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Began as a wilderness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en-US" sz="230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Started with a hunting frontier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en-US" sz="230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Followed by mining and cattle frontiers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en-US" sz="230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Finished with towns/cities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en-US" sz="240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Frontier was </a:t>
            </a:r>
            <a:r>
              <a:rPr lang="en-US" altLang="en-US" sz="240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“the meeting point between savagery and civilization.”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endParaRPr lang="en-US" altLang="en-US" sz="230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124" name="Subtitle 2"/>
          <p:cNvSpPr txBox="1">
            <a:spLocks/>
          </p:cNvSpPr>
          <p:nvPr/>
        </p:nvSpPr>
        <p:spPr bwMode="auto">
          <a:xfrm>
            <a:off x="1524000" y="838200"/>
            <a:ext cx="9144000" cy="838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x-none" sz="2500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According to Frederick Jackson Turner, why has the frontier been an important part of American development?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5349876"/>
            <a:ext cx="9144000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300" i="1" u="sng" dirty="0">
                <a:solidFill>
                  <a:srgbClr val="FF0000"/>
                </a:solidFill>
              </a:rPr>
              <a:t>EXPANSION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was the most important factor in American history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300" dirty="0"/>
              <a:t>“</a:t>
            </a:r>
            <a:r>
              <a:rPr lang="en-US" sz="2300" i="1" dirty="0"/>
              <a:t>the existence of an area of free land, its continuous recession, and the advance of American settlement westward explain American development</a:t>
            </a:r>
            <a:r>
              <a:rPr lang="en-US" sz="23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288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50988" y="692150"/>
            <a:ext cx="8915400" cy="4114800"/>
          </a:xfrm>
          <a:prstGeom prst="rect">
            <a:avLst/>
          </a:prstGeom>
          <a:noFill/>
          <a:ln>
            <a:noFill/>
          </a:ln>
          <a:effectLst>
            <a:outerShdw dist="38099" sx="999" sy="999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514350" indent="-514350"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914400" indent="-45720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295400" indent="-3810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714500" indent="-3429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171700" indent="-3429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CCFFCC"/>
              </a:buClr>
              <a:buSzPct val="100000"/>
              <a:buFont typeface="Times New Roman" charset="0"/>
              <a:buAutoNum type="arabicPeriod"/>
            </a:pPr>
            <a:r>
              <a:rPr lang="en-US" altLang="x-none" sz="2600" b="0">
                <a:solidFill>
                  <a:schemeClr val="bg1"/>
                </a:solidFill>
                <a:latin typeface="Comic Sans MS" charset="0"/>
              </a:rPr>
              <a:t>Unskilled &amp; semi-skilled </a:t>
            </a:r>
            <a:br>
              <a:rPr lang="en-US" altLang="x-none" sz="2600" b="0">
                <a:solidFill>
                  <a:schemeClr val="bg1"/>
                </a:solidFill>
                <a:latin typeface="Comic Sans MS" charset="0"/>
              </a:rPr>
            </a:br>
            <a:r>
              <a:rPr lang="en-US" altLang="x-none" sz="2600" b="0">
                <a:solidFill>
                  <a:schemeClr val="bg1"/>
                </a:solidFill>
                <a:latin typeface="Comic Sans MS" charset="0"/>
              </a:rPr>
              <a:t>labor in abundance.</a:t>
            </a:r>
          </a:p>
          <a:p>
            <a:pPr>
              <a:spcBef>
                <a:spcPct val="20000"/>
              </a:spcBef>
              <a:buClr>
                <a:srgbClr val="CCFFCC"/>
              </a:buClr>
              <a:buSzPct val="100000"/>
              <a:buFont typeface="Times New Roman" charset="0"/>
              <a:buAutoNum type="arabicPeriod"/>
            </a:pPr>
            <a:r>
              <a:rPr lang="en-US" altLang="x-none" sz="2600" b="0">
                <a:solidFill>
                  <a:schemeClr val="bg1"/>
                </a:solidFill>
                <a:latin typeface="Comic Sans MS" charset="0"/>
              </a:rPr>
              <a:t>Abundant capital.</a:t>
            </a:r>
          </a:p>
          <a:p>
            <a:pPr>
              <a:spcBef>
                <a:spcPct val="20000"/>
              </a:spcBef>
              <a:buClr>
                <a:srgbClr val="CCFFCC"/>
              </a:buClr>
              <a:buSzPct val="100000"/>
              <a:buFont typeface="Times New Roman" charset="0"/>
              <a:buAutoNum type="arabicPeriod"/>
            </a:pPr>
            <a:r>
              <a:rPr lang="en-US" altLang="x-none" sz="2600" b="0">
                <a:solidFill>
                  <a:schemeClr val="bg1"/>
                </a:solidFill>
                <a:latin typeface="Comic Sans MS" charset="0"/>
              </a:rPr>
              <a:t>New, talented group of businessmen [</a:t>
            </a:r>
            <a:r>
              <a:rPr lang="en-US" altLang="x-none" sz="2600">
                <a:solidFill>
                  <a:srgbClr val="FF0000"/>
                </a:solidFill>
                <a:latin typeface="Comic Sans MS" charset="0"/>
              </a:rPr>
              <a:t>entrepreneurs</a:t>
            </a:r>
            <a:r>
              <a:rPr lang="en-US" altLang="x-none" sz="2600" b="0">
                <a:solidFill>
                  <a:schemeClr val="bg1"/>
                </a:solidFill>
                <a:latin typeface="Comic Sans MS" charset="0"/>
              </a:rPr>
              <a:t>] and advisors.</a:t>
            </a:r>
          </a:p>
          <a:p>
            <a:pPr>
              <a:spcBef>
                <a:spcPct val="20000"/>
              </a:spcBef>
              <a:buClr>
                <a:srgbClr val="CCFFCC"/>
              </a:buClr>
              <a:buSzPct val="100000"/>
              <a:buFont typeface="Times New Roman" charset="0"/>
              <a:buAutoNum type="arabicPeriod"/>
            </a:pPr>
            <a:r>
              <a:rPr lang="en-US" altLang="x-none" sz="2600" b="0">
                <a:solidFill>
                  <a:schemeClr val="bg1"/>
                </a:solidFill>
                <a:latin typeface="Comic Sans MS" charset="0"/>
              </a:rPr>
              <a:t>Market growing as US population increased.</a:t>
            </a:r>
          </a:p>
          <a:p>
            <a:pPr>
              <a:spcBef>
                <a:spcPct val="20000"/>
              </a:spcBef>
              <a:buClr>
                <a:srgbClr val="CCFFCC"/>
              </a:buClr>
              <a:buSzPct val="100000"/>
              <a:buFont typeface="Times New Roman" charset="0"/>
              <a:buAutoNum type="arabicPeriod"/>
            </a:pPr>
            <a:r>
              <a:rPr lang="en-US" altLang="x-none" sz="2600" b="0">
                <a:solidFill>
                  <a:schemeClr val="bg1"/>
                </a:solidFill>
                <a:latin typeface="Comic Sans MS" charset="0"/>
              </a:rPr>
              <a:t>Government willing to help at all levels to stimulate economic growth.</a:t>
            </a:r>
          </a:p>
          <a:p>
            <a:pPr>
              <a:spcBef>
                <a:spcPct val="20000"/>
              </a:spcBef>
              <a:buClr>
                <a:srgbClr val="CCFFCC"/>
              </a:buClr>
              <a:buSzPct val="100000"/>
              <a:buFont typeface="Times New Roman" charset="0"/>
              <a:buAutoNum type="arabicPeriod"/>
            </a:pPr>
            <a:r>
              <a:rPr lang="en-US" altLang="x-none" sz="2600" b="0">
                <a:solidFill>
                  <a:schemeClr val="bg1"/>
                </a:solidFill>
                <a:latin typeface="Comic Sans MS" charset="0"/>
              </a:rPr>
              <a:t>Abundant natural resources.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50988" y="152400"/>
            <a:ext cx="8888412" cy="457200"/>
          </a:xfrm>
          <a:noFill/>
          <a:effectLst>
            <a:outerShdw blurRad="63500" dist="38099" dir="2700000" algn="ctr" rotWithShape="0">
              <a:srgbClr val="0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defRPr/>
            </a:pPr>
            <a:r>
              <a:rPr lang="en-US" altLang="x-none" sz="3000" dirty="0">
                <a:solidFill>
                  <a:srgbClr val="C00000"/>
                </a:solidFill>
                <a:latin typeface="Spirit Medium" charset="0"/>
              </a:rPr>
              <a:t>Causes of Rapid Industrialization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4872038"/>
            <a:ext cx="5791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7391401" y="138113"/>
            <a:ext cx="2041525" cy="461962"/>
          </a:xfrm>
          <a:prstGeom prst="rect">
            <a:avLst/>
          </a:prstGeom>
          <a:noFill/>
          <a:ln w="539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FF0000"/>
                </a:solidFill>
                <a:ea typeface="ＭＳ Ｐゴシック" charset="-128"/>
              </a:rPr>
              <a:t>Take a pic!</a:t>
            </a:r>
          </a:p>
        </p:txBody>
      </p:sp>
    </p:spTree>
    <p:extLst>
      <p:ext uri="{BB962C8B-B14F-4D97-AF65-F5344CB8AC3E}">
        <p14:creationId xmlns:p14="http://schemas.microsoft.com/office/powerpoint/2010/main" val="634948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1981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x-none" i="1" u="sng">
                <a:solidFill>
                  <a:srgbClr val="C00000"/>
                </a:solidFill>
                <a:ea typeface="ＭＳ Ｐゴシック" charset="-128"/>
              </a:rPr>
              <a:t>The Gilded Age</a:t>
            </a:r>
            <a:br>
              <a:rPr lang="en-US" altLang="x-none" i="1" u="sng">
                <a:solidFill>
                  <a:srgbClr val="C00000"/>
                </a:solidFill>
                <a:ea typeface="ＭＳ Ｐゴシック" charset="-128"/>
              </a:rPr>
            </a:br>
            <a:r>
              <a:rPr lang="ja-JP" altLang="en-US" sz="3200" i="1">
                <a:solidFill>
                  <a:srgbClr val="C00000"/>
                </a:solidFill>
                <a:ea typeface="ＭＳ Ｐゴシック" charset="-128"/>
              </a:rPr>
              <a:t>“</a:t>
            </a:r>
            <a:r>
              <a:rPr lang="en-US" altLang="ja-JP" sz="3200" i="1">
                <a:solidFill>
                  <a:srgbClr val="C00000"/>
                </a:solidFill>
                <a:ea typeface="ＭＳ Ｐゴシック" charset="-128"/>
              </a:rPr>
              <a:t>All that glitters is not gold…</a:t>
            </a:r>
            <a:r>
              <a:rPr lang="ja-JP" altLang="en-US" sz="3200" i="1">
                <a:solidFill>
                  <a:srgbClr val="C00000"/>
                </a:solidFill>
                <a:ea typeface="ＭＳ Ｐゴシック" charset="-128"/>
              </a:rPr>
              <a:t>”</a:t>
            </a:r>
            <a:endParaRPr lang="en-US" altLang="x-none" sz="3200" i="1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752600" y="1219200"/>
            <a:ext cx="86106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x-none" sz="3000" b="1" u="sng">
                <a:solidFill>
                  <a:srgbClr val="FF0000"/>
                </a:solidFill>
                <a:ea typeface="ＭＳ Ｐゴシック" charset="-128"/>
              </a:rPr>
              <a:t>Gilded Age</a:t>
            </a:r>
            <a:r>
              <a:rPr lang="en-US" altLang="x-none" sz="3000" b="1">
                <a:ea typeface="ＭＳ Ｐゴシック" charset="-128"/>
              </a:rPr>
              <a:t> </a:t>
            </a:r>
            <a:r>
              <a:rPr lang="en-US" altLang="x-none" sz="3000">
                <a:solidFill>
                  <a:schemeClr val="bg1"/>
                </a:solidFill>
                <a:ea typeface="ＭＳ Ｐゴシック" charset="-128"/>
              </a:rPr>
              <a:t>– term coined by Mark Twain</a:t>
            </a:r>
          </a:p>
          <a:p>
            <a:pPr lvl="1"/>
            <a:r>
              <a:rPr lang="en-US" altLang="x-none" sz="2600" b="1" u="sng">
                <a:solidFill>
                  <a:srgbClr val="FF0000"/>
                </a:solidFill>
                <a:ea typeface="ＭＳ Ｐゴシック" charset="-128"/>
              </a:rPr>
              <a:t>Growing gap between the rich and the poor </a:t>
            </a:r>
          </a:p>
          <a:p>
            <a:pPr lvl="1"/>
            <a:r>
              <a:rPr lang="en-US" altLang="x-none" sz="2600">
                <a:solidFill>
                  <a:schemeClr val="bg1"/>
                </a:solidFill>
                <a:ea typeface="ＭＳ Ｐゴシック" charset="-128"/>
              </a:rPr>
              <a:t>Wealthy industrialists vs. the poor working classes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743200"/>
            <a:ext cx="6035675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5126" y="3243263"/>
            <a:ext cx="22717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-1108075" y="3976688"/>
            <a:ext cx="184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100000"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331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1981200" y="19051"/>
            <a:ext cx="8229600" cy="71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x-none" i="1" u="sng">
                <a:solidFill>
                  <a:schemeClr val="bg1"/>
                </a:solidFill>
                <a:ea typeface="ＭＳ Ｐゴシック" charset="-128"/>
              </a:rPr>
              <a:t>Capitalism in America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1560514" y="762000"/>
            <a:ext cx="9107487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-514350">
              <a:spcBef>
                <a:spcPts val="75"/>
              </a:spcBef>
              <a:buFont typeface="Times New Roman" charset="0"/>
              <a:buAutoNum type="arabicPeriod"/>
            </a:pPr>
            <a:r>
              <a:rPr lang="en-US" altLang="x-none" b="1">
                <a:solidFill>
                  <a:srgbClr val="C00000"/>
                </a:solidFill>
                <a:ea typeface="ＭＳ Ｐゴシック" charset="-128"/>
              </a:rPr>
              <a:t>What are the characteristics of CAPITALISM?</a:t>
            </a:r>
          </a:p>
          <a:p>
            <a:pPr marL="0" indent="-514350">
              <a:spcBef>
                <a:spcPts val="75"/>
              </a:spcBef>
              <a:buFont typeface="Times New Roman" charset="0"/>
              <a:buAutoNum type="arabicPeriod"/>
            </a:pPr>
            <a:r>
              <a:rPr lang="en-US" altLang="x-none" b="1">
                <a:solidFill>
                  <a:srgbClr val="C00000"/>
                </a:solidFill>
                <a:ea typeface="ＭＳ Ｐゴシック" charset="-128"/>
              </a:rPr>
              <a:t>What are some economic systems that are different from capitalism? </a:t>
            </a:r>
          </a:p>
          <a:p>
            <a:pPr marL="0" indent="-514350">
              <a:spcBef>
                <a:spcPts val="75"/>
              </a:spcBef>
              <a:buFont typeface="Times New Roman" charset="0"/>
              <a:buAutoNum type="arabicPeriod"/>
            </a:pPr>
            <a:r>
              <a:rPr lang="en-US" altLang="x-none" b="1">
                <a:solidFill>
                  <a:srgbClr val="C00000"/>
                </a:solidFill>
                <a:ea typeface="ＭＳ Ｐゴシック" charset="-128"/>
              </a:rPr>
              <a:t>Why would capitalism be a beneficial economic system to use during this period of industrial growth in America? </a:t>
            </a:r>
            <a:endParaRPr lang="en-US" altLang="x-none">
              <a:solidFill>
                <a:srgbClr val="C00000"/>
              </a:solidFill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4978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9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6629400" cy="762000"/>
          </a:xfrm>
          <a:noFill/>
          <a:effectLst>
            <a:outerShdw blurRad="63500" dist="38099" dir="2700000" algn="ctr" rotWithShape="0">
              <a:srgbClr val="0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x-none" sz="4800" dirty="0">
                <a:solidFill>
                  <a:schemeClr val="bg1"/>
                </a:solidFill>
                <a:latin typeface="Spirit Medium" charset="0"/>
              </a:rPr>
              <a:t>New Economic Theories</a:t>
            </a:r>
          </a:p>
        </p:txBody>
      </p:sp>
      <p:sp>
        <p:nvSpPr>
          <p:cNvPr id="15365" name="Rectangle 5"/>
          <p:cNvSpPr>
            <a:spLocks noChangeArrowheads="1"/>
          </p:cNvSpPr>
          <p:nvPr>
            <p:ph type="body" sz="half" idx="1"/>
          </p:nvPr>
        </p:nvSpPr>
        <p:spPr bwMode="auto">
          <a:xfrm>
            <a:off x="1676400" y="990600"/>
            <a:ext cx="5486400" cy="609600"/>
          </a:xfrm>
          <a:solidFill>
            <a:srgbClr val="FF0000"/>
          </a:solidFill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609600" indent="-609600">
              <a:buClr>
                <a:srgbClr val="CCFFCC"/>
              </a:buClr>
              <a:buFontTx/>
              <a:buAutoNum type="arabicPeriod"/>
              <a:defRPr/>
            </a:pPr>
            <a:r>
              <a:rPr lang="en-US" altLang="x-none" sz="3400" b="1" dirty="0">
                <a:latin typeface="Spirit Medium" charset="0"/>
              </a:rPr>
              <a:t>Laissez </a:t>
            </a:r>
            <a:r>
              <a:rPr lang="en-US" altLang="x-none" sz="3400" b="1">
                <a:latin typeface="Spirit Medium" charset="0"/>
              </a:rPr>
              <a:t>Faire Capitalism</a:t>
            </a:r>
            <a:endParaRPr lang="en-US" altLang="x-none" sz="3000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990600" y="1828800"/>
            <a:ext cx="6019800" cy="35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sx="30000" sy="3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55713" indent="-403225"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3113088" indent="-1619250">
              <a:buChar char="–"/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3587750" indent="-360363"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4083050" indent="-381000">
              <a:buChar char="–"/>
              <a:defRPr>
                <a:solidFill>
                  <a:schemeClr val="tx1"/>
                </a:solidFill>
                <a:latin typeface="Times New Roman" charset="0"/>
              </a:defRPr>
            </a:lvl4pPr>
            <a:lvl5pPr marL="4578350" indent="-381000"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5035550" indent="-381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5492750" indent="-381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5949950" indent="-381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6407150" indent="-381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SzPct val="120000"/>
              <a:buFont typeface="Wingdings" charset="2"/>
              <a:buChar char="§"/>
              <a:defRPr/>
            </a:pPr>
            <a:r>
              <a:rPr lang="en-US" altLang="x-none" dirty="0">
                <a:solidFill>
                  <a:schemeClr val="tx2"/>
                </a:solidFill>
                <a:latin typeface="Comic Sans MS" charset="0"/>
              </a:rPr>
              <a:t>Adam Smith </a:t>
            </a:r>
            <a:r>
              <a:rPr lang="mr-IN" altLang="x-none" dirty="0">
                <a:solidFill>
                  <a:schemeClr val="tx2"/>
                </a:solidFill>
                <a:latin typeface="Comic Sans MS" charset="0"/>
              </a:rPr>
              <a:t>–</a:t>
            </a:r>
            <a:r>
              <a:rPr lang="en-US" altLang="x-none" dirty="0">
                <a:solidFill>
                  <a:schemeClr val="tx2"/>
                </a:solidFill>
                <a:latin typeface="Comic Sans MS" charset="0"/>
              </a:rPr>
              <a:t> </a:t>
            </a:r>
            <a:r>
              <a:rPr lang="en-US" altLang="x-none" i="1" dirty="0">
                <a:solidFill>
                  <a:schemeClr val="tx2"/>
                </a:solidFill>
                <a:latin typeface="Comic Sans MS" charset="0"/>
              </a:rPr>
              <a:t>Wealth of Nations</a:t>
            </a:r>
            <a:r>
              <a:rPr lang="en-US" altLang="x-none" dirty="0">
                <a:solidFill>
                  <a:schemeClr val="tx2"/>
                </a:solidFill>
                <a:latin typeface="Comic Sans MS" charset="0"/>
              </a:rPr>
              <a:t> (1776)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120000"/>
              <a:buFont typeface="Wingdings" charset="2"/>
              <a:buChar char="§"/>
              <a:defRPr/>
            </a:pPr>
            <a:r>
              <a:rPr lang="en-US" altLang="x-none" dirty="0">
                <a:solidFill>
                  <a:schemeClr val="tx2"/>
                </a:solidFill>
                <a:latin typeface="Comic Sans MS" charset="0"/>
              </a:rPr>
              <a:t>Business regulated by the “</a:t>
            </a:r>
            <a:r>
              <a:rPr lang="en-US" altLang="x-none" dirty="0">
                <a:solidFill>
                  <a:srgbClr val="FF0000"/>
                </a:solidFill>
                <a:latin typeface="Comic Sans MS" charset="0"/>
              </a:rPr>
              <a:t>invisible hand</a:t>
            </a:r>
            <a:r>
              <a:rPr lang="en-US" altLang="x-none" dirty="0">
                <a:solidFill>
                  <a:schemeClr val="tx2"/>
                </a:solidFill>
                <a:latin typeface="Comic Sans MS" charset="0"/>
              </a:rPr>
              <a:t>” of supply and demand.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120000"/>
              <a:buFont typeface="Wingdings" charset="2"/>
              <a:buChar char="§"/>
              <a:defRPr/>
            </a:pPr>
            <a:r>
              <a:rPr lang="en-US" altLang="x-none" dirty="0">
                <a:solidFill>
                  <a:schemeClr val="tx2"/>
                </a:solidFill>
                <a:latin typeface="Comic Sans MS" charset="0"/>
              </a:rPr>
              <a:t>Individuals should </a:t>
            </a:r>
            <a:r>
              <a:rPr lang="en-US" altLang="x-none" dirty="0">
                <a:solidFill>
                  <a:srgbClr val="FF0000"/>
                </a:solidFill>
                <a:latin typeface="Comic Sans MS" charset="0"/>
              </a:rPr>
              <a:t>compete freely</a:t>
            </a:r>
            <a:r>
              <a:rPr lang="en-US" altLang="x-none" dirty="0">
                <a:solidFill>
                  <a:schemeClr val="tx2"/>
                </a:solidFill>
                <a:latin typeface="Comic Sans MS" charset="0"/>
              </a:rPr>
              <a:t> in the marketplace.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120000"/>
              <a:buFont typeface="Wingdings" charset="2"/>
              <a:buChar char="§"/>
              <a:defRPr/>
            </a:pPr>
            <a:r>
              <a:rPr lang="en-US" altLang="x-none" dirty="0">
                <a:solidFill>
                  <a:srgbClr val="FF0000"/>
                </a:solidFill>
                <a:latin typeface="Comic Sans MS" charset="0"/>
              </a:rPr>
              <a:t>No room for government in the market!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120000"/>
              <a:buFont typeface="Wingdings" charset="2"/>
              <a:buChar char="§"/>
              <a:defRPr/>
            </a:pPr>
            <a:endParaRPr lang="en-US" altLang="x-none" sz="2600" dirty="0">
              <a:solidFill>
                <a:schemeClr val="tx2"/>
              </a:solidFill>
              <a:latin typeface="Comic Sans MS" charset="0"/>
            </a:endParaRP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32766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4201"/>
            <a:ext cx="91440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04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 descr="Herbert Spens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366838"/>
            <a:ext cx="2749550" cy="3302000"/>
          </a:xfrm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5791200" y="304800"/>
            <a:ext cx="4572000" cy="57985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sx="78000" sy="78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838200" indent="-381000">
              <a:buChar char="–"/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257300" indent="-342900"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76400" indent="-304800">
              <a:buChar char="–"/>
              <a:defRPr>
                <a:solidFill>
                  <a:schemeClr val="tx1"/>
                </a:solidFill>
                <a:latin typeface="Times New Roman" charset="0"/>
              </a:defRPr>
            </a:lvl4pPr>
            <a:lvl5pPr marL="2133600" indent="-304800"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90800" indent="-3048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3048000" indent="-3048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505200" indent="-3048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962400" indent="-3048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SzPct val="95000"/>
              <a:buFont typeface="Wingdings" charset="2"/>
              <a:buChar char="§"/>
              <a:defRPr/>
            </a:pPr>
            <a:r>
              <a:rPr lang="en-US" altLang="x-none" sz="2600" dirty="0">
                <a:solidFill>
                  <a:schemeClr val="tx2"/>
                </a:solidFill>
                <a:latin typeface="Comic Sans MS" charset="0"/>
              </a:rPr>
              <a:t>Darwin’s ideas of </a:t>
            </a:r>
            <a:r>
              <a:rPr lang="en-US" altLang="x-none" sz="2600" dirty="0">
                <a:solidFill>
                  <a:srgbClr val="FF0000"/>
                </a:solidFill>
                <a:latin typeface="Comic Sans MS" charset="0"/>
              </a:rPr>
              <a:t>“Survival of the Fittest” and “natural selection”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95000"/>
              <a:buFont typeface="Wingdings" charset="2"/>
              <a:buChar char="§"/>
              <a:defRPr/>
            </a:pPr>
            <a:r>
              <a:rPr lang="en-US" altLang="x-none" sz="2200" dirty="0">
                <a:solidFill>
                  <a:schemeClr val="tx2"/>
                </a:solidFill>
                <a:latin typeface="Comic Sans MS" charset="0"/>
              </a:rPr>
              <a:t>Concentrate wealth in the hands of the “FIT”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95000"/>
              <a:buFont typeface="Wingdings" charset="2"/>
              <a:buChar char="§"/>
              <a:defRPr/>
            </a:pPr>
            <a:endParaRPr lang="en-US" altLang="x-none" sz="2600" dirty="0">
              <a:solidFill>
                <a:schemeClr val="tx2"/>
              </a:solidFill>
              <a:latin typeface="Comic Sans MS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95000"/>
              <a:buFont typeface="Wingdings" charset="2"/>
              <a:buChar char="§"/>
              <a:defRPr/>
            </a:pPr>
            <a:endParaRPr lang="en-US" altLang="x-none" sz="2600" dirty="0">
              <a:solidFill>
                <a:schemeClr val="tx2"/>
              </a:solidFill>
              <a:latin typeface="Comic Sans MS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95000"/>
              <a:buFont typeface="Wingdings" charset="2"/>
              <a:buChar char="§"/>
              <a:defRPr/>
            </a:pPr>
            <a:endParaRPr lang="en-US" altLang="x-none" sz="2600" dirty="0">
              <a:solidFill>
                <a:schemeClr val="tx2"/>
              </a:solidFill>
              <a:latin typeface="Comic Sans MS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95000"/>
              <a:buFont typeface="Wingdings" charset="2"/>
              <a:buChar char="§"/>
              <a:defRPr/>
            </a:pPr>
            <a:endParaRPr lang="en-US" altLang="x-none" sz="2600" dirty="0">
              <a:solidFill>
                <a:schemeClr val="tx2"/>
              </a:solidFill>
              <a:latin typeface="Comic Sans MS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95000"/>
              <a:buFont typeface="Wingdings" charset="2"/>
              <a:buChar char="§"/>
              <a:defRPr/>
            </a:pPr>
            <a:endParaRPr lang="en-US" altLang="x-none" sz="2600" dirty="0">
              <a:solidFill>
                <a:schemeClr val="tx2"/>
              </a:solidFill>
              <a:latin typeface="Comic Sans MS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95000"/>
              <a:buFont typeface="Wingdings" charset="2"/>
              <a:buChar char="§"/>
              <a:defRPr/>
            </a:pPr>
            <a:endParaRPr lang="en-US" altLang="x-none" sz="2600" dirty="0">
              <a:solidFill>
                <a:schemeClr val="tx2"/>
              </a:solidFill>
              <a:latin typeface="Comic Sans MS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95000"/>
              <a:buFont typeface="Wingdings" charset="2"/>
              <a:buChar char="§"/>
              <a:defRPr/>
            </a:pPr>
            <a:r>
              <a:rPr lang="en-US" altLang="x-none" sz="2600" dirty="0">
                <a:solidFill>
                  <a:schemeClr val="tx2"/>
                </a:solidFill>
                <a:latin typeface="Comic Sans MS" charset="0"/>
              </a:rPr>
              <a:t>Promoter of </a:t>
            </a:r>
            <a:r>
              <a:rPr lang="en-US" altLang="x-none" sz="2600" i="1" dirty="0">
                <a:solidFill>
                  <a:schemeClr val="tx2"/>
                </a:solidFill>
                <a:latin typeface="Comic Sans MS" charset="0"/>
              </a:rPr>
              <a:t>laissez-faire</a:t>
            </a:r>
            <a:r>
              <a:rPr lang="en-US" altLang="x-none" sz="2600" dirty="0">
                <a:solidFill>
                  <a:schemeClr val="tx2"/>
                </a:solidFill>
                <a:latin typeface="Comic Sans MS" charset="0"/>
              </a:rPr>
              <a:t>.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1512888" y="4756151"/>
            <a:ext cx="3009901" cy="9366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572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9715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  <a:defRPr/>
            </a:pPr>
            <a:r>
              <a:rPr lang="en-US" altLang="x-none" sz="2500" i="1" dirty="0">
                <a:solidFill>
                  <a:schemeClr val="bg1"/>
                </a:solidFill>
                <a:latin typeface="Comic Sans MS" charset="0"/>
              </a:rPr>
              <a:t>Herbert Spencer</a:t>
            </a:r>
            <a:r>
              <a:rPr lang="en-US" altLang="x-none" sz="2500" dirty="0">
                <a:solidFill>
                  <a:schemeClr val="bg1"/>
                </a:solidFill>
                <a:latin typeface="Comic Sans MS" charset="0"/>
              </a:rPr>
              <a:t>:</a:t>
            </a:r>
          </a:p>
          <a:p>
            <a:pPr algn="ctr">
              <a:spcBef>
                <a:spcPct val="20000"/>
              </a:spcBef>
              <a:buSzPct val="100000"/>
              <a:defRPr/>
            </a:pPr>
            <a:r>
              <a:rPr lang="en-US" altLang="x-none" sz="2500" dirty="0">
                <a:solidFill>
                  <a:schemeClr val="bg1"/>
                </a:solidFill>
                <a:latin typeface="Comic Sans MS" charset="0"/>
              </a:rPr>
              <a:t>British economist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524000" y="304800"/>
            <a:ext cx="3886200" cy="9731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CCFFCC"/>
              </a:buClr>
              <a:buNone/>
              <a:defRPr/>
            </a:pPr>
            <a:r>
              <a:rPr lang="en-US" altLang="x-none" sz="3400" dirty="0">
                <a:latin typeface="Spirit Medium" charset="0"/>
              </a:rPr>
              <a:t>2. Social Darwinism in Europe</a:t>
            </a:r>
          </a:p>
          <a:p>
            <a:pPr marL="0" indent="0">
              <a:lnSpc>
                <a:spcPct val="90000"/>
              </a:lnSpc>
              <a:buClr>
                <a:srgbClr val="CCFFCC"/>
              </a:buClr>
              <a:buNone/>
              <a:defRPr/>
            </a:pPr>
            <a:endParaRPr lang="en-US" altLang="x-none" sz="3000" dirty="0">
              <a:solidFill>
                <a:schemeClr val="bg1"/>
              </a:solidFill>
              <a:latin typeface="Comic Sans M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1"/>
            <a:ext cx="55626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443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WIlliam Graham Sumner - Social Darwin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3028950" cy="35433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5029200" y="1141414"/>
            <a:ext cx="5486400" cy="177323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898525" indent="-38100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355725" indent="-3429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774825" indent="-3048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193925" indent="-3048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651125" indent="-304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3108325" indent="-304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565525" indent="-304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4022725" indent="-304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SzPct val="100000"/>
              <a:buFont typeface="Wingdings" charset="2"/>
              <a:buChar char="§"/>
            </a:pPr>
            <a:r>
              <a:rPr lang="en-US" altLang="x-none" sz="2600" b="0">
                <a:solidFill>
                  <a:schemeClr val="tx2"/>
                </a:solidFill>
                <a:latin typeface="Comic Sans MS" charset="0"/>
              </a:rPr>
              <a:t>NO government aid for the poor!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  <a:buFont typeface="Wingdings" charset="2"/>
              <a:buChar char="§"/>
            </a:pPr>
            <a:r>
              <a:rPr lang="en-US" altLang="x-none" sz="2600" b="0">
                <a:solidFill>
                  <a:schemeClr val="tx2"/>
                </a:solidFill>
                <a:latin typeface="Comic Sans MS" charset="0"/>
              </a:rPr>
              <a:t>Reforms to help the weak will weaken society!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530350" y="25401"/>
            <a:ext cx="3886200" cy="9747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CCFFCC"/>
              </a:buClr>
              <a:buNone/>
              <a:defRPr/>
            </a:pPr>
            <a:r>
              <a:rPr lang="en-US" altLang="x-none" sz="3400" dirty="0">
                <a:latin typeface="Spirit Medium" charset="0"/>
              </a:rPr>
              <a:t>2. Social Darwinism in America</a:t>
            </a:r>
          </a:p>
          <a:p>
            <a:pPr marL="0" indent="0">
              <a:lnSpc>
                <a:spcPct val="90000"/>
              </a:lnSpc>
              <a:buClr>
                <a:srgbClr val="CCFFCC"/>
              </a:buClr>
              <a:buNone/>
              <a:defRPr/>
            </a:pPr>
            <a:endParaRPr lang="en-US" altLang="x-none" sz="3000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048000" y="5137150"/>
            <a:ext cx="5334000" cy="12636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CCFFCC"/>
              </a:buClr>
              <a:buNone/>
              <a:defRPr/>
            </a:pPr>
            <a:r>
              <a:rPr lang="en-US" altLang="x-none" sz="2800">
                <a:latin typeface="Spirit Medium" charset="0"/>
              </a:rPr>
              <a:t>What were Carnegie’s </a:t>
            </a:r>
            <a:r>
              <a:rPr lang="en-US" altLang="x-none" sz="2800" dirty="0">
                <a:latin typeface="Spirit Medium" charset="0"/>
              </a:rPr>
              <a:t>views of philanthropy in his  </a:t>
            </a:r>
            <a:r>
              <a:rPr lang="en-US" altLang="x-none" sz="2800" i="1" dirty="0">
                <a:latin typeface="Spirit Medium" charset="0"/>
              </a:rPr>
              <a:t>Gospel of Wealth</a:t>
            </a:r>
            <a:r>
              <a:rPr lang="en-US" altLang="x-none" sz="2800" dirty="0">
                <a:latin typeface="Spirit Medium" charset="0"/>
              </a:rPr>
              <a:t>?</a:t>
            </a:r>
            <a:endParaRPr lang="en-US" altLang="x-none" sz="2800" i="1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078039" y="3748088"/>
            <a:ext cx="2530475" cy="69916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572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9715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  <a:defRPr/>
            </a:pPr>
            <a:r>
              <a:rPr lang="en-US" altLang="x-none">
                <a:latin typeface="Comic Sans MS" charset="0"/>
              </a:rPr>
              <a:t>William </a:t>
            </a:r>
          </a:p>
          <a:p>
            <a:pPr algn="ctr">
              <a:spcBef>
                <a:spcPct val="20000"/>
              </a:spcBef>
              <a:buSzPct val="100000"/>
              <a:defRPr/>
            </a:pPr>
            <a:r>
              <a:rPr lang="en-US" altLang="x-none" dirty="0">
                <a:latin typeface="Comic Sans MS" charset="0"/>
              </a:rPr>
              <a:t>Graham Sumner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6988" y="3055939"/>
            <a:ext cx="5408612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C00000"/>
                </a:solidFill>
              </a:rPr>
              <a:t>Now imagine you are Bill Gates ($85 billion) – What would you do with your money? </a:t>
            </a:r>
          </a:p>
          <a:p>
            <a:pPr marL="342900" indent="-342900">
              <a:buFont typeface="Wingdings" charset="2"/>
              <a:buChar char="Ø"/>
              <a:defRPr/>
            </a:pPr>
            <a:r>
              <a:rPr lang="en-US" altLang="en-US" sz="2400" dirty="0"/>
              <a:t>Would Andrew Carnegie approve of your decisions?</a:t>
            </a:r>
          </a:p>
        </p:txBody>
      </p:sp>
    </p:spTree>
    <p:extLst>
      <p:ext uri="{BB962C8B-B14F-4D97-AF65-F5344CB8AC3E}">
        <p14:creationId xmlns:p14="http://schemas.microsoft.com/office/powerpoint/2010/main" val="1527362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build="p" bldLvl="2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5024439" y="69851"/>
            <a:ext cx="5741987" cy="36925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395288"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952500" indent="-38100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409700" indent="-3429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828800" indent="-3048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247900" indent="-3048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705100" indent="-304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3162300" indent="-304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619500" indent="-304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4076700" indent="-3048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SzPct val="90000"/>
              <a:buFont typeface="Wingdings" charset="2"/>
              <a:buChar char="§"/>
            </a:pPr>
            <a:r>
              <a:rPr lang="en-US" altLang="x-none" sz="2600" b="0">
                <a:solidFill>
                  <a:schemeClr val="tx2"/>
                </a:solidFill>
                <a:latin typeface="Comic Sans MS" charset="0"/>
              </a:rPr>
              <a:t>Inequality is inevitable and good.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90000"/>
              <a:buFont typeface="Wingdings" charset="2"/>
              <a:buChar char="§"/>
            </a:pPr>
            <a:endParaRPr lang="en-US" altLang="x-none" sz="2600" b="0">
              <a:solidFill>
                <a:schemeClr val="tx2"/>
              </a:solidFill>
              <a:latin typeface="Comic Sans MS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90000"/>
              <a:buFont typeface="Wingdings" charset="2"/>
              <a:buChar char="§"/>
            </a:pPr>
            <a:endParaRPr lang="en-US" altLang="x-none" sz="2600" b="0">
              <a:solidFill>
                <a:schemeClr val="tx2"/>
              </a:solidFill>
              <a:latin typeface="Comic Sans MS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90000"/>
              <a:buFont typeface="Wingdings" charset="2"/>
              <a:buChar char="§"/>
            </a:pPr>
            <a:endParaRPr lang="en-US" altLang="x-none" sz="2600" b="0">
              <a:solidFill>
                <a:schemeClr val="tx2"/>
              </a:solidFill>
              <a:latin typeface="Comic Sans MS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90000"/>
              <a:buFont typeface="Wingdings" charset="2"/>
              <a:buChar char="§"/>
            </a:pPr>
            <a:endParaRPr lang="en-US" altLang="x-none" sz="2600" b="0">
              <a:solidFill>
                <a:schemeClr val="tx2"/>
              </a:solidFill>
              <a:latin typeface="Comic Sans MS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90000"/>
              <a:buFont typeface="Wingdings" charset="2"/>
              <a:buChar char="§"/>
            </a:pPr>
            <a:r>
              <a:rPr lang="en-US" altLang="x-none" sz="2600" b="0">
                <a:solidFill>
                  <a:schemeClr val="tx2"/>
                </a:solidFill>
                <a:latin typeface="Comic Sans MS" charset="0"/>
              </a:rPr>
              <a:t>Wealthy should act as “trustees” for their “poorer brethren” </a:t>
            </a:r>
            <a:r>
              <a:rPr lang="mr-IN" altLang="x-none" sz="2600" b="0">
                <a:solidFill>
                  <a:schemeClr val="tx2"/>
                </a:solidFill>
                <a:latin typeface="Comic Sans MS" charset="0"/>
              </a:rPr>
              <a:t>–</a:t>
            </a:r>
            <a:r>
              <a:rPr lang="en-US" altLang="x-none" sz="2600" b="0">
                <a:solidFill>
                  <a:schemeClr val="tx2"/>
                </a:solidFill>
                <a:latin typeface="Comic Sans MS" charset="0"/>
              </a:rPr>
              <a:t> </a:t>
            </a:r>
            <a:r>
              <a:rPr lang="en-US" altLang="x-none" sz="2600">
                <a:solidFill>
                  <a:schemeClr val="tx2"/>
                </a:solidFill>
                <a:latin typeface="Comic Sans MS" charset="0"/>
              </a:rPr>
              <a:t>GOD-GIVEN responsibility</a:t>
            </a:r>
          </a:p>
        </p:txBody>
      </p:sp>
      <p:pic>
        <p:nvPicPr>
          <p:cNvPr id="118789" name="Picture 5" descr="Carnegie as philanthrop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11786" r="21452" b="14136"/>
          <a:stretch>
            <a:fillRect/>
          </a:stretch>
        </p:blipFill>
        <p:spPr bwMode="auto">
          <a:xfrm>
            <a:off x="1509713" y="6350"/>
            <a:ext cx="3333751" cy="41910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45126" y="884238"/>
            <a:ext cx="4594225" cy="1200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r>
              <a:rPr lang="en-US" altLang="x-none" sz="2400">
                <a:latin typeface="TimesNewRomanPS" charset="0"/>
              </a:rPr>
              <a:t>Why did Carnegie feel that “the man who thus dies rich dies disgraced”?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717801" y="69851"/>
            <a:ext cx="2333625" cy="8683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sx="89000" sy="89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  <a:defRPr/>
            </a:pPr>
            <a:r>
              <a:rPr lang="en-US" altLang="x-none" sz="2300" dirty="0">
                <a:solidFill>
                  <a:srgbClr val="C00000"/>
                </a:solidFill>
                <a:latin typeface="Comic Sans MS" charset="0"/>
              </a:rPr>
              <a:t>Andrew </a:t>
            </a:r>
          </a:p>
          <a:p>
            <a:pPr algn="ctr">
              <a:spcBef>
                <a:spcPct val="20000"/>
              </a:spcBef>
              <a:buSzPct val="100000"/>
              <a:defRPr/>
            </a:pPr>
            <a:r>
              <a:rPr lang="en-US" altLang="x-none" sz="2300" dirty="0">
                <a:solidFill>
                  <a:srgbClr val="C00000"/>
                </a:solidFill>
                <a:latin typeface="Comic Sans MS" charset="0"/>
              </a:rPr>
              <a:t>Carnegie</a:t>
            </a:r>
          </a:p>
        </p:txBody>
      </p:sp>
      <p:pic>
        <p:nvPicPr>
          <p:cNvPr id="2150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925888"/>
            <a:ext cx="8977312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992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1981200" y="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x-none" i="1" u="sng">
                <a:solidFill>
                  <a:srgbClr val="FFC000"/>
                </a:solidFill>
                <a:ea typeface="ＭＳ Ｐゴシック" charset="-128"/>
              </a:rPr>
              <a:t>The Growth of Big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645150" y="990600"/>
            <a:ext cx="50292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x-none" sz="2500" b="1" u="sng">
                <a:solidFill>
                  <a:srgbClr val="FF0000"/>
                </a:solidFill>
                <a:ea typeface="ＭＳ Ｐゴシック" charset="-128"/>
              </a:rPr>
              <a:t>MONOPOLY</a:t>
            </a:r>
            <a:r>
              <a:rPr lang="en-US" altLang="x-none" sz="2500">
                <a:solidFill>
                  <a:srgbClr val="FF0000"/>
                </a:solidFill>
                <a:ea typeface="ＭＳ Ｐゴシック" charset="-128"/>
              </a:rPr>
              <a:t> = </a:t>
            </a:r>
            <a:r>
              <a:rPr lang="en-US" altLang="x-none" sz="2500"/>
              <a:t>exclusive control of a commodity in a market, or a control that makes possible the manipulation of prices.</a:t>
            </a:r>
          </a:p>
          <a:p>
            <a:r>
              <a:rPr lang="en-US" altLang="x-none" sz="2500" b="1" u="sng">
                <a:solidFill>
                  <a:srgbClr val="FF0000"/>
                </a:solidFill>
                <a:ea typeface="ＭＳ Ｐゴシック" charset="-128"/>
              </a:rPr>
              <a:t>TRUST</a:t>
            </a:r>
            <a:r>
              <a:rPr lang="en-US" altLang="x-none" sz="2500">
                <a:solidFill>
                  <a:srgbClr val="FF0000"/>
                </a:solidFill>
                <a:ea typeface="ＭＳ Ｐゴシック" charset="-128"/>
              </a:rPr>
              <a:t> = </a:t>
            </a:r>
            <a:r>
              <a:rPr lang="en-US" altLang="x-none" sz="2500"/>
              <a:t>control over property is transferred to a person or organization (the trustee) for the benefit of someone else (the beneficiary).</a:t>
            </a:r>
            <a:endParaRPr lang="en-US" altLang="x-none" sz="2500">
              <a:ea typeface="ＭＳ Ｐゴシック" charset="-128"/>
            </a:endParaRPr>
          </a:p>
          <a:p>
            <a:r>
              <a:rPr lang="en-US" altLang="x-none" b="1" i="1" u="sng">
                <a:solidFill>
                  <a:srgbClr val="0070C0"/>
                </a:solidFill>
                <a:ea typeface="ＭＳ Ｐゴシック" charset="-128"/>
              </a:rPr>
              <a:t>Positives?</a:t>
            </a:r>
          </a:p>
          <a:p>
            <a:pPr lvl="1"/>
            <a:r>
              <a:rPr lang="en-US" altLang="x-none" b="1">
                <a:ea typeface="ＭＳ Ｐゴシック" charset="-128"/>
              </a:rPr>
              <a:t>Big profits for the business!</a:t>
            </a:r>
          </a:p>
          <a:p>
            <a:r>
              <a:rPr lang="en-US" altLang="x-none" b="1" i="1" u="sng">
                <a:solidFill>
                  <a:srgbClr val="0070C0"/>
                </a:solidFill>
                <a:ea typeface="ＭＳ Ｐゴシック" charset="-128"/>
              </a:rPr>
              <a:t>Negatives?</a:t>
            </a:r>
          </a:p>
          <a:p>
            <a:pPr lvl="1"/>
            <a:r>
              <a:rPr lang="en-US" altLang="x-none" b="1">
                <a:ea typeface="ＭＳ Ｐゴシック" charset="-128"/>
              </a:rPr>
              <a:t>Destroys competition and small businesses</a:t>
            </a:r>
            <a:endParaRPr lang="en-US" altLang="x-none">
              <a:ea typeface="ＭＳ Ｐゴシック" charset="-128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4876"/>
            <a:ext cx="41148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4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ja-JP" altLang="en-US" sz="3600" i="1">
                <a:solidFill>
                  <a:srgbClr val="FFFFFF"/>
                </a:solidFill>
                <a:ea typeface="ＭＳ Ｐゴシック" charset="-128"/>
              </a:rPr>
              <a:t>“</a:t>
            </a:r>
            <a:r>
              <a:rPr lang="en-US" altLang="ja-JP" sz="3600" i="1" u="sng">
                <a:solidFill>
                  <a:srgbClr val="C00000"/>
                </a:solidFill>
                <a:ea typeface="ＭＳ Ｐゴシック" charset="-128"/>
              </a:rPr>
              <a:t>Robber Barons</a:t>
            </a:r>
            <a:r>
              <a:rPr lang="ja-JP" altLang="en-US" sz="3600" i="1">
                <a:solidFill>
                  <a:srgbClr val="FFFFFF"/>
                </a:solidFill>
                <a:ea typeface="ＭＳ Ｐゴシック" charset="-128"/>
              </a:rPr>
              <a:t>”</a:t>
            </a:r>
            <a:r>
              <a:rPr lang="en-US" altLang="ja-JP" sz="3600" i="1">
                <a:solidFill>
                  <a:srgbClr val="FFFFFF"/>
                </a:solidFill>
                <a:ea typeface="ＭＳ Ｐゴシック" charset="-128"/>
              </a:rPr>
              <a:t> or </a:t>
            </a:r>
            <a:r>
              <a:rPr lang="ja-JP" altLang="en-US" sz="3600" i="1">
                <a:solidFill>
                  <a:srgbClr val="FFFFFF"/>
                </a:solidFill>
                <a:ea typeface="ＭＳ Ｐゴシック" charset="-128"/>
              </a:rPr>
              <a:t>“</a:t>
            </a:r>
            <a:r>
              <a:rPr lang="en-US" altLang="ja-JP" sz="3600" i="1" u="sng">
                <a:solidFill>
                  <a:srgbClr val="002060"/>
                </a:solidFill>
                <a:ea typeface="ＭＳ Ｐゴシック" charset="-128"/>
              </a:rPr>
              <a:t>Captains of Industry</a:t>
            </a:r>
            <a:r>
              <a:rPr lang="ja-JP" altLang="en-US" sz="3600" i="1">
                <a:solidFill>
                  <a:srgbClr val="FFFFFF"/>
                </a:solidFill>
                <a:ea typeface="ＭＳ Ｐゴシック" charset="-128"/>
              </a:rPr>
              <a:t>”</a:t>
            </a:r>
            <a:endParaRPr lang="en-US" altLang="x-none" sz="3600" i="1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00163"/>
            <a:ext cx="4795838" cy="5334000"/>
          </a:xfrm>
        </p:spPr>
        <p:txBody>
          <a:bodyPr/>
          <a:lstStyle/>
          <a:p>
            <a:pPr marL="0">
              <a:spcBef>
                <a:spcPts val="0"/>
              </a:spcBef>
              <a:defRPr/>
            </a:pPr>
            <a:r>
              <a:rPr lang="en-US" sz="3000" b="1" i="1" u="sng" dirty="0">
                <a:solidFill>
                  <a:srgbClr val="C00000"/>
                </a:solidFill>
              </a:rPr>
              <a:t>Captain of Industry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000" dirty="0"/>
              <a:t>    Successful business leader,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000" dirty="0"/>
              <a:t>    helps the economy and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000" dirty="0"/>
              <a:t>    country to grow</a:t>
            </a:r>
          </a:p>
          <a:p>
            <a:pPr marL="0">
              <a:spcBef>
                <a:spcPts val="0"/>
              </a:spcBef>
              <a:defRPr/>
            </a:pPr>
            <a:endParaRPr lang="en-US" sz="3000" b="1" i="1" u="sng" dirty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defRPr/>
            </a:pPr>
            <a:endParaRPr lang="en-US" sz="3000" b="1" i="1" u="sng" dirty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defRPr/>
            </a:pPr>
            <a:endParaRPr lang="en-US" sz="3000" b="1" i="1" u="sng" dirty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defRPr/>
            </a:pPr>
            <a:r>
              <a:rPr lang="en-US" sz="3000" b="1" i="1" u="sng" dirty="0">
                <a:solidFill>
                  <a:srgbClr val="002060"/>
                </a:solidFill>
              </a:rPr>
              <a:t>Robber Baron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000" dirty="0">
                <a:solidFill>
                  <a:srgbClr val="FFFFFF"/>
                </a:solidFill>
              </a:rPr>
              <a:t>    </a:t>
            </a:r>
            <a:r>
              <a:rPr lang="en-US" sz="3000" dirty="0"/>
              <a:t>Business leader who uses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000" dirty="0"/>
              <a:t>    ruthless tactics (practices)     to destroy competition</a:t>
            </a:r>
          </a:p>
          <a:p>
            <a:pPr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sz="30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40338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3965575"/>
            <a:ext cx="2032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66900" y="3048001"/>
            <a:ext cx="8458200" cy="12620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3800">
                <a:solidFill>
                  <a:srgbClr val="FF0000"/>
                </a:solidFill>
                <a:ea typeface="ＭＳ Ｐゴシック" charset="-128"/>
              </a:rPr>
              <a:t>Are there Robber Barons today? Captains of Industry, today? Who?</a:t>
            </a:r>
          </a:p>
        </p:txBody>
      </p:sp>
    </p:spTree>
    <p:extLst>
      <p:ext uri="{BB962C8B-B14F-4D97-AF65-F5344CB8AC3E}">
        <p14:creationId xmlns:p14="http://schemas.microsoft.com/office/powerpoint/2010/main" val="6519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1524000" y="0"/>
            <a:ext cx="6096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i="1">
                <a:solidFill>
                  <a:schemeClr val="bg1"/>
                </a:solidFill>
                <a:ea typeface="ＭＳ Ｐゴシック" charset="-128"/>
              </a:rPr>
              <a:t>There’s no where left to go!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1" y="762000"/>
            <a:ext cx="4316413" cy="2554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U.S. Census of 1890 claims American frontier is closed!</a:t>
            </a:r>
          </a:p>
          <a:p>
            <a:pPr lvl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Times-Roman" charset="0"/>
              </a:rPr>
              <a:t>"And now, four centuries from the discovery of America, at the end of a hundred years of life under the Constitution, the frontier has gone, and with its going has closed the first period of American history.</a:t>
            </a:r>
            <a:r>
              <a:rPr lang="en-US" altLang="en-US" sz="2000" dirty="0">
                <a:latin typeface="Arial" charset="0"/>
              </a:rPr>
              <a:t>”</a:t>
            </a: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9" y="2725738"/>
            <a:ext cx="3044825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600200" y="3468688"/>
            <a:ext cx="5867400" cy="3160712"/>
          </a:xfrm>
          <a:prstGeom prst="wedgeRoundRectCallout">
            <a:avLst>
              <a:gd name="adj1" fmla="val 69873"/>
              <a:gd name="adj2" fmla="val 33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28800" y="3636964"/>
            <a:ext cx="56388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r>
              <a:rPr lang="en-US" altLang="x-none" sz="2100">
                <a:solidFill>
                  <a:schemeClr val="bg1"/>
                </a:solidFill>
                <a:ea typeface="ＭＳ Ｐゴシック" charset="-128"/>
              </a:rPr>
              <a:t>“How will American culture and history develop from this point on? </a:t>
            </a:r>
          </a:p>
          <a:p>
            <a:endParaRPr lang="en-US" altLang="x-none" sz="2100">
              <a:solidFill>
                <a:schemeClr val="bg1"/>
              </a:solidFill>
              <a:ea typeface="ＭＳ Ｐゴシック" charset="-128"/>
            </a:endParaRPr>
          </a:p>
          <a:p>
            <a:r>
              <a:rPr lang="mr-IN" altLang="x-none" sz="2100">
                <a:solidFill>
                  <a:schemeClr val="bg1"/>
                </a:solidFill>
                <a:ea typeface="Mangal" charset="0"/>
                <a:cs typeface="Mangal" charset="0"/>
              </a:rPr>
              <a:t>…</a:t>
            </a:r>
            <a:r>
              <a:rPr lang="en-US" altLang="x-none" sz="2100">
                <a:solidFill>
                  <a:schemeClr val="bg1"/>
                </a:solidFill>
                <a:ea typeface="ＭＳ Ｐゴシック" charset="-128"/>
              </a:rPr>
              <a:t>will Americans be able to retain that coarseness and strength combined with acuteness and acquisitiveness . . . that dominant ‘</a:t>
            </a:r>
            <a:r>
              <a:rPr lang="en-US" altLang="x-none" sz="2100" i="1">
                <a:solidFill>
                  <a:schemeClr val="bg1"/>
                </a:solidFill>
                <a:ea typeface="ＭＳ Ｐゴシック" charset="-128"/>
              </a:rPr>
              <a:t>rugged individualism</a:t>
            </a:r>
            <a:r>
              <a:rPr lang="en-US" altLang="x-none" sz="2100">
                <a:solidFill>
                  <a:schemeClr val="bg1"/>
                </a:solidFill>
                <a:ea typeface="ＭＳ Ｐゴシック" charset="-128"/>
              </a:rPr>
              <a:t>’ bred by expansion now that the frontier is closed?!”</a:t>
            </a:r>
          </a:p>
        </p:txBody>
      </p:sp>
    </p:spTree>
    <p:extLst>
      <p:ext uri="{BB962C8B-B14F-4D97-AF65-F5344CB8AC3E}">
        <p14:creationId xmlns:p14="http://schemas.microsoft.com/office/powerpoint/2010/main" val="89449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 txBox="1">
            <a:spLocks/>
          </p:cNvSpPr>
          <p:nvPr/>
        </p:nvSpPr>
        <p:spPr bwMode="auto">
          <a:xfrm>
            <a:off x="1752600" y="228600"/>
            <a:ext cx="8686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x-none" sz="4400" u="sng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Aim</a:t>
            </a:r>
            <a:r>
              <a:rPr lang="en-US" altLang="x-none" sz="4400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: How did new inventions and technologies aid in the Industrial Revolution and the development of BIG BUSINESS?</a:t>
            </a:r>
          </a:p>
        </p:txBody>
      </p:sp>
    </p:spTree>
    <p:extLst>
      <p:ext uri="{BB962C8B-B14F-4D97-AF65-F5344CB8AC3E}">
        <p14:creationId xmlns:p14="http://schemas.microsoft.com/office/powerpoint/2010/main" val="13524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3"/>
          <p:cNvSpPr txBox="1">
            <a:spLocks noChangeArrowheads="1"/>
          </p:cNvSpPr>
          <p:nvPr/>
        </p:nvSpPr>
        <p:spPr bwMode="auto">
          <a:xfrm>
            <a:off x="1600201" y="76200"/>
            <a:ext cx="3922713" cy="1290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</a:pPr>
            <a:r>
              <a:rPr lang="en-US" altLang="x-none" sz="32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America</a:t>
            </a:r>
            <a:r>
              <a:rPr lang="ja-JP" altLang="en-US" sz="32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’</a:t>
            </a:r>
            <a:r>
              <a:rPr lang="en-US" altLang="ja-JP" sz="32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s industrial revolution began as </a:t>
            </a:r>
            <a:br>
              <a:rPr lang="en-US" altLang="ja-JP" sz="3200">
                <a:solidFill>
                  <a:srgbClr val="172E00"/>
                </a:solidFill>
                <a:latin typeface="Calibri" charset="0"/>
                <a:ea typeface="ＭＳ Ｐゴシック" charset="-128"/>
              </a:rPr>
            </a:br>
            <a:r>
              <a:rPr lang="en-US" altLang="ja-JP" sz="32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a wave of inventions </a:t>
            </a:r>
            <a:endParaRPr lang="en-US" altLang="x-none" sz="3200">
              <a:solidFill>
                <a:srgbClr val="172E00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3" name="Picture 16" descr="DIVI3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893888"/>
            <a:ext cx="7518400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676400" y="2371726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100000"/>
            </a:pPr>
            <a:r>
              <a:rPr kumimoji="1" lang="en-US" altLang="x-none" sz="28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U.S. Patents Issued (1850-1899)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248400" y="228600"/>
            <a:ext cx="3886200" cy="896938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</a:pPr>
            <a:r>
              <a:rPr lang="en-US" altLang="x-none" sz="32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Guess the </a:t>
            </a:r>
            <a:br>
              <a:rPr lang="en-US" altLang="x-none" sz="3200">
                <a:solidFill>
                  <a:srgbClr val="172E00"/>
                </a:solidFill>
                <a:latin typeface="Calibri" charset="0"/>
                <a:ea typeface="ＭＳ Ｐゴシック" charset="-128"/>
              </a:rPr>
            </a:br>
            <a:r>
              <a:rPr lang="en-US" altLang="x-none" sz="32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Gilded Age invention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99114" y="76200"/>
            <a:ext cx="4916487" cy="12906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75000"/>
            </a:pPr>
            <a:r>
              <a:rPr lang="en-US" altLang="x-none" sz="32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Cash registers, typewriters adding machines, made businesses more efficient </a:t>
            </a:r>
          </a:p>
        </p:txBody>
      </p:sp>
      <p:pic>
        <p:nvPicPr>
          <p:cNvPr id="7" name="Picture 10" descr="crescent-cash-regi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895601"/>
            <a:ext cx="369411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history-computer.com/MechanicalCalculators/19thCentury/images/BurroughsClas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4" y="3048001"/>
            <a:ext cx="2763837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Sholes_typewri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/>
          <a:stretch>
            <a:fillRect/>
          </a:stretch>
        </p:blipFill>
        <p:spPr bwMode="auto">
          <a:xfrm>
            <a:off x="4876801" y="3276601"/>
            <a:ext cx="3046413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earlyradiohistory.us/1901nan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443038"/>
            <a:ext cx="8483600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alexanderbellphonehe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6" y="3836989"/>
            <a:ext cx="3573463" cy="2898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00201" y="1447800"/>
            <a:ext cx="3922713" cy="2071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SzPct val="75000"/>
              <a:defRPr/>
            </a:pPr>
            <a:r>
              <a:rPr lang="en-US" altLang="x-none" sz="3200" u="sng" dirty="0">
                <a:solidFill>
                  <a:srgbClr val="C00000"/>
                </a:solidFill>
                <a:latin typeface="Calibri" charset="0"/>
              </a:rPr>
              <a:t>Marconi</a:t>
            </a:r>
            <a:r>
              <a:rPr lang="ja-JP" altLang="en-US" sz="3200" u="sng" dirty="0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en-US" altLang="ja-JP" sz="3200" u="sng" dirty="0">
                <a:solidFill>
                  <a:srgbClr val="C00000"/>
                </a:solidFill>
                <a:latin typeface="Calibri" charset="0"/>
              </a:rPr>
              <a:t>s wireless transmitter</a:t>
            </a:r>
            <a:r>
              <a:rPr lang="en-US" altLang="ja-JP" sz="3200" dirty="0">
                <a:solidFill>
                  <a:srgbClr val="172E00"/>
                </a:solidFill>
                <a:latin typeface="Calibri" charset="0"/>
              </a:rPr>
              <a:t> and </a:t>
            </a:r>
            <a:br>
              <a:rPr lang="en-US" altLang="ja-JP" sz="3200" dirty="0">
                <a:solidFill>
                  <a:srgbClr val="172E00"/>
                </a:solidFill>
                <a:latin typeface="Calibri" charset="0"/>
              </a:rPr>
            </a:br>
            <a:r>
              <a:rPr lang="en-US" altLang="ja-JP" sz="3200" u="sng" dirty="0">
                <a:solidFill>
                  <a:srgbClr val="C00000"/>
                </a:solidFill>
                <a:latin typeface="Calibri" charset="0"/>
              </a:rPr>
              <a:t>Bell</a:t>
            </a:r>
            <a:r>
              <a:rPr lang="ja-JP" altLang="en-US" sz="3200" u="sng" dirty="0">
                <a:solidFill>
                  <a:srgbClr val="C00000"/>
                </a:solidFill>
                <a:latin typeface="Calibri" charset="0"/>
              </a:rPr>
              <a:t>’</a:t>
            </a:r>
            <a:r>
              <a:rPr lang="en-US" altLang="ja-JP" sz="3200" u="sng" dirty="0">
                <a:solidFill>
                  <a:srgbClr val="C00000"/>
                </a:solidFill>
                <a:latin typeface="Calibri" charset="0"/>
              </a:rPr>
              <a:t>s telephone</a:t>
            </a:r>
            <a:r>
              <a:rPr lang="en-US" altLang="ja-JP" sz="3200" dirty="0">
                <a:solidFill>
                  <a:srgbClr val="172E00"/>
                </a:solidFill>
                <a:latin typeface="Calibri" charset="0"/>
              </a:rPr>
              <a:t> revolutionized communication </a:t>
            </a:r>
            <a:endParaRPr lang="en-US" altLang="x-none" sz="3200" dirty="0">
              <a:solidFill>
                <a:srgbClr val="172E00"/>
              </a:solidFill>
              <a:latin typeface="Calibri" charset="0"/>
            </a:endParaRPr>
          </a:p>
        </p:txBody>
      </p:sp>
      <p:pic>
        <p:nvPicPr>
          <p:cNvPr id="13" name="Picture 20" descr="Republic Steel: 19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47801"/>
            <a:ext cx="48641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00201" y="3643314"/>
            <a:ext cx="3922713" cy="16779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75000"/>
            </a:pPr>
            <a:r>
              <a:rPr lang="en-US" altLang="x-none" sz="32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The </a:t>
            </a:r>
            <a:r>
              <a:rPr lang="en-US" altLang="x-none" sz="3200" u="sng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Bessemer process</a:t>
            </a:r>
            <a:r>
              <a:rPr lang="en-US" altLang="x-none" sz="32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 created a cheap way to </a:t>
            </a:r>
            <a:r>
              <a:rPr lang="en-US" altLang="x-none" sz="3200" u="sng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transform iron into stronger, lighter steel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12901" y="5421314"/>
            <a:ext cx="3910013" cy="129063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</a:pPr>
            <a:r>
              <a:rPr lang="en-US" altLang="x-none" sz="32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New inventions allowed for improved industrialization </a:t>
            </a:r>
          </a:p>
        </p:txBody>
      </p:sp>
    </p:spTree>
    <p:extLst>
      <p:ext uri="{BB962C8B-B14F-4D97-AF65-F5344CB8AC3E}">
        <p14:creationId xmlns:p14="http://schemas.microsoft.com/office/powerpoint/2010/main" val="18132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ChangeArrowheads="1"/>
          </p:cNvSpPr>
          <p:nvPr/>
        </p:nvSpPr>
        <p:spPr bwMode="auto">
          <a:xfrm>
            <a:off x="2209800" y="114300"/>
            <a:ext cx="7772400" cy="8651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</a:pPr>
            <a:r>
              <a:rPr lang="en-US" altLang="x-none" sz="3100" u="sng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Thomas Edison</a:t>
            </a:r>
            <a:r>
              <a:rPr lang="en-US" altLang="x-none" sz="31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 (the </a:t>
            </a:r>
            <a:r>
              <a:rPr lang="ja-JP" altLang="en-US" sz="31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“</a:t>
            </a:r>
            <a:r>
              <a:rPr lang="en-US" altLang="ja-JP" sz="31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Wizard of Menlo Park</a:t>
            </a:r>
            <a:r>
              <a:rPr lang="ja-JP" altLang="en-US" sz="31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”</a:t>
            </a:r>
            <a:r>
              <a:rPr lang="en-US" altLang="ja-JP" sz="31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) was the greatest inventor of the 1800s</a:t>
            </a:r>
            <a:endParaRPr lang="en-US" altLang="x-none" sz="3100">
              <a:solidFill>
                <a:srgbClr val="172E00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3" name="Picture 28" descr="thomas_edis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/>
          <a:stretch>
            <a:fillRect/>
          </a:stretch>
        </p:blipFill>
        <p:spPr bwMode="auto">
          <a:xfrm>
            <a:off x="7258051" y="1281114"/>
            <a:ext cx="3305175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6400" y="1066800"/>
            <a:ext cx="5486400" cy="1252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</a:pPr>
            <a:r>
              <a:rPr lang="en-US" altLang="x-none" sz="31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In his New York research lab, </a:t>
            </a:r>
            <a:br>
              <a:rPr lang="en-US" altLang="x-none" sz="3100">
                <a:solidFill>
                  <a:srgbClr val="172E00"/>
                </a:solidFill>
                <a:latin typeface="Calibri" charset="0"/>
                <a:ea typeface="ＭＳ Ｐゴシック" charset="-128"/>
              </a:rPr>
            </a:br>
            <a:r>
              <a:rPr lang="en-US" altLang="x-none" sz="31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he invented the 1</a:t>
            </a:r>
            <a:r>
              <a:rPr lang="en-US" altLang="x-none" sz="3100" baseline="300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st</a:t>
            </a:r>
            <a:r>
              <a:rPr lang="en-US" altLang="x-none" sz="31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 </a:t>
            </a:r>
            <a:r>
              <a:rPr lang="en-US" altLang="x-none" sz="3100" u="sng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phonograph</a:t>
            </a:r>
            <a:r>
              <a:rPr lang="en-US" altLang="x-none" sz="31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, </a:t>
            </a:r>
            <a:r>
              <a:rPr lang="en-US" altLang="x-none" sz="3100" u="sng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audio recorder</a:t>
            </a:r>
            <a:r>
              <a:rPr lang="en-US" altLang="x-none" sz="31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, and </a:t>
            </a:r>
            <a:r>
              <a:rPr lang="en-US" altLang="x-none" sz="3100" u="sng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battery</a:t>
            </a:r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438400"/>
            <a:ext cx="5237163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presidentelectric.org/wp-content/uploads/2012/02/edisonb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1071563"/>
            <a:ext cx="226695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4" y="3127376"/>
            <a:ext cx="27130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64101" y="1450975"/>
            <a:ext cx="2112963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</a:pPr>
            <a:r>
              <a:rPr lang="en-US" altLang="x-none" sz="28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57400" y="1822450"/>
            <a:ext cx="259080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</a:pPr>
            <a:r>
              <a:rPr lang="en-US" altLang="x-none" sz="28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?</a:t>
            </a:r>
            <a:endParaRPr lang="en-US" altLang="x-none" sz="3200">
              <a:solidFill>
                <a:srgbClr val="172E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57814" y="1825625"/>
            <a:ext cx="1476375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</a:pPr>
            <a:r>
              <a:rPr lang="en-US" altLang="x-none" sz="28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?</a:t>
            </a:r>
            <a:endParaRPr lang="en-US" altLang="x-none" sz="3200">
              <a:solidFill>
                <a:srgbClr val="172E00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11" name="Picture 31" descr="orig_first_edison_light_bul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4" y="1104901"/>
            <a:ext cx="315753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95450" y="2438400"/>
            <a:ext cx="5467350" cy="8905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</a:pPr>
            <a:r>
              <a:rPr lang="en-US" altLang="x-none" sz="32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His most influential invention was the 1</a:t>
            </a:r>
            <a:r>
              <a:rPr lang="en-US" altLang="x-none" sz="3200" baseline="300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st</a:t>
            </a:r>
            <a:r>
              <a:rPr lang="en-US" altLang="x-none" sz="3200">
                <a:solidFill>
                  <a:srgbClr val="172E00"/>
                </a:solidFill>
                <a:latin typeface="Calibri" charset="0"/>
                <a:ea typeface="ＭＳ Ｐゴシック" charset="-128"/>
              </a:rPr>
              <a:t> </a:t>
            </a:r>
            <a:r>
              <a:rPr lang="en-US" altLang="x-none" sz="3200" u="sng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electric light bulb</a:t>
            </a:r>
          </a:p>
        </p:txBody>
      </p:sp>
      <p:pic>
        <p:nvPicPr>
          <p:cNvPr id="13" name="Picture 26" descr="Photo of THOMAS A. EDISON, 1879. &#10;Thomas Edison testing the first successful incandescent lamp at Menlo Park, New Jersey. The test was completed on 21 October 1879 after the lamp had burned for forty hours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429001"/>
            <a:ext cx="546735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373939" y="1217614"/>
            <a:ext cx="297338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x-none" sz="2400">
                <a:solidFill>
                  <a:srgbClr val="172E00"/>
                </a:solidFill>
                <a:latin typeface="Calibri" charset="0"/>
                <a:ea typeface="ＭＳ Ｐゴシック" charset="-128"/>
                <a:hlinkClick r:id="rId8"/>
              </a:rPr>
              <a:t>Thomas Edison</a:t>
            </a:r>
            <a:endParaRPr lang="en-US" altLang="x-none" sz="2400">
              <a:solidFill>
                <a:srgbClr val="172E00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54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3005138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752600" y="0"/>
            <a:ext cx="84582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x-none" sz="4000" i="1" u="sng">
                <a:solidFill>
                  <a:srgbClr val="FFC000"/>
                </a:solidFill>
                <a:ea typeface="ＭＳ Ｐゴシック" charset="-128"/>
              </a:rPr>
              <a:t>The </a:t>
            </a:r>
            <a:r>
              <a:rPr lang="en-US" altLang="x-none" sz="4000" i="1" u="sng">
                <a:solidFill>
                  <a:srgbClr val="FF0000"/>
                </a:solidFill>
                <a:ea typeface="ＭＳ Ｐゴシック" charset="-128"/>
              </a:rPr>
              <a:t>Assembly Line</a:t>
            </a:r>
            <a:r>
              <a:rPr lang="en-US" altLang="x-none" sz="4000" i="1" u="sng">
                <a:solidFill>
                  <a:srgbClr val="FFC000"/>
                </a:solidFill>
                <a:ea typeface="ＭＳ Ｐゴシック" charset="-128"/>
              </a:rPr>
              <a:t> Changes Factories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56126" y="838200"/>
            <a:ext cx="6111875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x-none">
                <a:ea typeface="ＭＳ Ｐゴシック" charset="-128"/>
              </a:rPr>
              <a:t>Optimized by </a:t>
            </a:r>
            <a:r>
              <a:rPr lang="en-US" altLang="x-none" b="1" u="sng">
                <a:solidFill>
                  <a:srgbClr val="FF0000"/>
                </a:solidFill>
                <a:ea typeface="ＭＳ Ｐゴシック" charset="-128"/>
              </a:rPr>
              <a:t>Henry Ford</a:t>
            </a:r>
          </a:p>
          <a:p>
            <a:pPr lvl="1"/>
            <a:r>
              <a:rPr lang="en-US" altLang="x-none">
                <a:ea typeface="ＭＳ Ｐゴシック" charset="-128"/>
              </a:rPr>
              <a:t>Used for creating automobiles (Model T)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4038600"/>
            <a:ext cx="43688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46775" y="4267201"/>
            <a:ext cx="4572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800100" indent="-34290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r>
              <a:rPr lang="en-US" altLang="x-none" sz="2500"/>
              <a:t>Benefits to factory work?</a:t>
            </a:r>
          </a:p>
          <a:p>
            <a:pPr lvl="1">
              <a:buFont typeface="Arial" charset="0"/>
              <a:buChar char="•"/>
            </a:pPr>
            <a:r>
              <a:rPr lang="en-US" altLang="x-none" sz="2500" u="sng">
                <a:solidFill>
                  <a:srgbClr val="FF0000"/>
                </a:solidFill>
              </a:rPr>
              <a:t>Speeds up production</a:t>
            </a:r>
          </a:p>
          <a:p>
            <a:pPr lvl="1">
              <a:buFont typeface="Arial" charset="0"/>
              <a:buChar char="•"/>
            </a:pPr>
            <a:r>
              <a:rPr lang="en-US" altLang="x-none" sz="2500" u="sng">
                <a:solidFill>
                  <a:srgbClr val="FF0000"/>
                </a:solidFill>
              </a:rPr>
              <a:t>Lowers cost of production and the final product</a:t>
            </a:r>
            <a:r>
              <a:rPr lang="en-US" altLang="x-none" sz="250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6952" y="2354387"/>
            <a:ext cx="5888011" cy="1615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WHILE YOU WATCH</a:t>
            </a:r>
            <a:r>
              <a:rPr lang="en-US" sz="3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EFFECTS of the assembly line on factory work?</a:t>
            </a:r>
            <a:endParaRPr lang="en-US" sz="3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8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3005138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1752600" y="0"/>
            <a:ext cx="84582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x-none" sz="4000" i="1" u="sng">
                <a:solidFill>
                  <a:srgbClr val="FFC000"/>
                </a:solidFill>
                <a:ea typeface="ＭＳ Ｐゴシック" charset="-128"/>
              </a:rPr>
              <a:t>The </a:t>
            </a:r>
            <a:r>
              <a:rPr lang="en-US" altLang="x-none" sz="4000" i="1" u="sng">
                <a:solidFill>
                  <a:srgbClr val="FF0000"/>
                </a:solidFill>
                <a:ea typeface="ＭＳ Ｐゴシック" charset="-128"/>
              </a:rPr>
              <a:t>Assembly Line</a:t>
            </a:r>
            <a:r>
              <a:rPr lang="en-US" altLang="x-none" sz="4000" i="1" u="sng">
                <a:solidFill>
                  <a:srgbClr val="FFC000"/>
                </a:solidFill>
                <a:ea typeface="ＭＳ Ｐゴシック" charset="-128"/>
              </a:rPr>
              <a:t> Changes Factories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56126" y="838200"/>
            <a:ext cx="6111875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x-none">
                <a:ea typeface="ＭＳ Ｐゴシック" charset="-128"/>
              </a:rPr>
              <a:t>Optimized by </a:t>
            </a:r>
            <a:r>
              <a:rPr lang="en-US" altLang="x-none" b="1" u="sng">
                <a:solidFill>
                  <a:srgbClr val="FF0000"/>
                </a:solidFill>
                <a:ea typeface="ＭＳ Ｐゴシック" charset="-128"/>
              </a:rPr>
              <a:t>Henry Ford</a:t>
            </a:r>
          </a:p>
          <a:p>
            <a:pPr lvl="1"/>
            <a:r>
              <a:rPr lang="en-US" altLang="x-none">
                <a:ea typeface="ＭＳ Ｐゴシック" charset="-128"/>
              </a:rPr>
              <a:t>Used for creating automobiles (Model T)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4038600"/>
            <a:ext cx="43688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46775" y="4267201"/>
            <a:ext cx="4572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CCFFFF"/>
                </a:solidFill>
                <a:latin typeface="Arial" charset="0"/>
              </a:defRPr>
            </a:lvl1pPr>
            <a:lvl2pPr marL="800100" indent="-342900">
              <a:defRPr sz="2200" b="1">
                <a:solidFill>
                  <a:srgbClr val="CCFFFF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</a:defRPr>
            </a:lvl9pPr>
          </a:lstStyle>
          <a:p>
            <a:r>
              <a:rPr lang="en-US" altLang="x-none" sz="2500"/>
              <a:t>Benefits to factory work?</a:t>
            </a:r>
          </a:p>
          <a:p>
            <a:pPr lvl="1">
              <a:buFont typeface="Arial" charset="0"/>
              <a:buChar char="•"/>
            </a:pPr>
            <a:r>
              <a:rPr lang="en-US" altLang="x-none" sz="2500" u="sng">
                <a:solidFill>
                  <a:srgbClr val="FF0000"/>
                </a:solidFill>
              </a:rPr>
              <a:t>Speeds up production</a:t>
            </a:r>
          </a:p>
          <a:p>
            <a:pPr lvl="1">
              <a:buFont typeface="Arial" charset="0"/>
              <a:buChar char="•"/>
            </a:pPr>
            <a:r>
              <a:rPr lang="en-US" altLang="x-none" sz="2500" u="sng">
                <a:solidFill>
                  <a:srgbClr val="FF0000"/>
                </a:solidFill>
              </a:rPr>
              <a:t>Lowers cost of production and the final product</a:t>
            </a:r>
            <a:r>
              <a:rPr lang="en-US" altLang="x-none" sz="250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6952" y="2354387"/>
            <a:ext cx="5888011" cy="16158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lt1"/>
                </a:solidFill>
                <a:effectLst>
                  <a:outerShdw blurRad="41275" dist="20320" dir="1800000" sx="1000" sy="1000" algn="tl" rotWithShape="0">
                    <a:srgbClr val="000000"/>
                  </a:outerShdw>
                </a:effectLst>
                <a:hlinkClick r:id="rId4"/>
              </a:rPr>
              <a:t>WHILE YOU WATCH</a:t>
            </a:r>
            <a:r>
              <a:rPr lang="en-US" sz="3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lt1"/>
                </a:solidFill>
                <a:effectLst>
                  <a:outerShdw blurRad="41275" dist="20320" dir="1800000" sx="1000" sy="1000" algn="tl" rotWithShape="0">
                    <a:srgbClr val="000000"/>
                  </a:outerShdw>
                </a:effectLst>
              </a:rPr>
              <a:t>: </a:t>
            </a:r>
            <a:r>
              <a:rPr lang="en-US" sz="3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20320" sx="1000" sy="1000" algn="tl" rotWithShape="0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EFFECTS of the assembly line on factory work?</a:t>
            </a:r>
            <a:endParaRPr lang="en-US" sz="3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20320" sx="1000" sy="1000" algn="tl" rotWithShape="0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66913" y="66675"/>
            <a:ext cx="8229600" cy="1143000"/>
          </a:xfrm>
          <a:noFill/>
          <a:effectLst>
            <a:outerShdw blurRad="63500" dist="38099" dir="2700000" algn="ctr" rotWithShape="0">
              <a:srgbClr val="0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x-none" sz="5400" dirty="0">
                <a:solidFill>
                  <a:schemeClr val="bg1"/>
                </a:solidFill>
                <a:latin typeface="Spirit Medium" charset="0"/>
              </a:rPr>
              <a:t>“Model T” Prices &amp; Sales</a:t>
            </a:r>
          </a:p>
        </p:txBody>
      </p:sp>
      <p:pic>
        <p:nvPicPr>
          <p:cNvPr id="54280" name="Picture 8" descr="murrin_lep4e_ch20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174750"/>
            <a:ext cx="4946650" cy="5683250"/>
          </a:xfrm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54282" name="Picture 10" descr="FOR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600200"/>
            <a:ext cx="2505075" cy="4572000"/>
          </a:xfrm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020291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8663" y="20638"/>
            <a:ext cx="8229600" cy="1143000"/>
          </a:xfrm>
          <a:noFill/>
          <a:effectLst>
            <a:outerShdw blurRad="63500" dist="38099" dir="2700000" algn="ctr" rotWithShape="0">
              <a:srgbClr val="0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x-none" sz="5400" dirty="0">
                <a:solidFill>
                  <a:schemeClr val="bg1"/>
                </a:solidFill>
                <a:latin typeface="Spirit Medium" charset="0"/>
              </a:rPr>
              <a:t>U. S. Patents Granted</a:t>
            </a:r>
          </a:p>
        </p:txBody>
      </p:sp>
      <p:pic>
        <p:nvPicPr>
          <p:cNvPr id="70659" name="Picture 3" descr="DIVI36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163638"/>
            <a:ext cx="9117012" cy="4862512"/>
          </a:xfrm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971800" y="6172200"/>
            <a:ext cx="6934200" cy="4587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100000"/>
              <a:defRPr/>
            </a:pPr>
            <a:r>
              <a:rPr lang="en-US" altLang="x-none" sz="2400" dirty="0">
                <a:solidFill>
                  <a:srgbClr val="FFC000"/>
                </a:solidFill>
                <a:latin typeface="Comic Sans MS" charset="0"/>
                <a:sym typeface="Wingdings" charset="2"/>
              </a:rPr>
              <a:t>  1790s  276 patents issued</a:t>
            </a:r>
            <a:endParaRPr lang="en-US" altLang="x-none" sz="2400" dirty="0">
              <a:solidFill>
                <a:srgbClr val="FFC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61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804</Words>
  <Application>Microsoft Macintosh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Calibri Light</vt:lpstr>
      <vt:lpstr>ＭＳ Ｐゴシック</vt:lpstr>
      <vt:lpstr>Arial</vt:lpstr>
      <vt:lpstr>Calibri</vt:lpstr>
      <vt:lpstr>Comic Sans MS</vt:lpstr>
      <vt:lpstr>Mangal</vt:lpstr>
      <vt:lpstr>Spirit Medium</vt:lpstr>
      <vt:lpstr>Times New Roman</vt:lpstr>
      <vt:lpstr>Times-Roman</vt:lpstr>
      <vt:lpstr>TimesNewRomanPS</vt:lpstr>
      <vt:lpstr>Wingdings</vt:lpstr>
      <vt:lpstr>Office Theme</vt:lpstr>
      <vt:lpstr>Frederick Jackson Turner’s Frontier Thesis (1893)</vt:lpstr>
      <vt:lpstr>There’s no where left to go!</vt:lpstr>
      <vt:lpstr>PowerPoint Presentation</vt:lpstr>
      <vt:lpstr>PowerPoint Presentation</vt:lpstr>
      <vt:lpstr>PowerPoint Presentation</vt:lpstr>
      <vt:lpstr>The Assembly Line Changes Factories</vt:lpstr>
      <vt:lpstr>The Assembly Line Changes Factories</vt:lpstr>
      <vt:lpstr>“Model T” Prices &amp; Sales</vt:lpstr>
      <vt:lpstr>U. S. Patents Granted</vt:lpstr>
      <vt:lpstr>Causes of Rapid Industrialization</vt:lpstr>
      <vt:lpstr>The Gilded Age “All that glitters is not gold…”</vt:lpstr>
      <vt:lpstr>Capitalism in America</vt:lpstr>
      <vt:lpstr>New Economic Theories</vt:lpstr>
      <vt:lpstr>PowerPoint Presentation</vt:lpstr>
      <vt:lpstr>PowerPoint Presentation</vt:lpstr>
      <vt:lpstr>PowerPoint Presentation</vt:lpstr>
      <vt:lpstr>The Growth of Big Business</vt:lpstr>
      <vt:lpstr>“Robber Barons” or “Captains of Industry”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Frederick Jackson Turner’s Frontier Thesis (1893)</dc:title>
  <dc:creator>Demarco Matthew</dc:creator>
  <cp:lastModifiedBy>Demarco Matthew</cp:lastModifiedBy>
  <cp:revision>3</cp:revision>
  <dcterms:created xsi:type="dcterms:W3CDTF">2017-02-13T00:04:13Z</dcterms:created>
  <dcterms:modified xsi:type="dcterms:W3CDTF">2017-02-13T00:06:01Z</dcterms:modified>
</cp:coreProperties>
</file>