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9" r:id="rId2"/>
    <p:sldId id="260" r:id="rId3"/>
    <p:sldId id="261" r:id="rId4"/>
    <p:sldId id="262" r:id="rId5"/>
    <p:sldId id="264" r:id="rId6"/>
    <p:sldId id="267" r:id="rId7"/>
    <p:sldId id="268" r:id="rId8"/>
    <p:sldId id="269" r:id="rId9"/>
    <p:sldId id="270" r:id="rId10"/>
    <p:sldId id="271" r:id="rId11"/>
    <p:sldId id="272" r:id="rId12"/>
    <p:sldId id="274" r:id="rId13"/>
    <p:sldId id="275" r:id="rId14"/>
    <p:sldId id="276" r:id="rId15"/>
    <p:sldId id="277" r:id="rId16"/>
    <p:sldId id="278" r:id="rId17"/>
    <p:sldId id="280" r:id="rId18"/>
    <p:sldId id="281" r:id="rId19"/>
    <p:sldId id="282" r:id="rId20"/>
    <p:sldId id="283" r:id="rId21"/>
    <p:sldId id="28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43"/>
  </p:normalViewPr>
  <p:slideViewPr>
    <p:cSldViewPr snapToGrid="0" snapToObjects="1">
      <p:cViewPr varScale="1">
        <p:scale>
          <a:sx n="93" d="100"/>
          <a:sy n="93" d="100"/>
        </p:scale>
        <p:origin x="78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093F72-6FDD-FC4A-94A4-07F86DD4E62E}" type="datetimeFigureOut">
              <a:rPr lang="en-US" smtClean="0"/>
              <a:t>3/3/17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579B1-AE64-4345-97FF-FFE32F36A4F2}" type="slidenum">
              <a:rPr lang="en-US" smtClean="0"/>
              <a:t>‹#›</a:t>
            </a:fld>
            <a:endParaRPr lang="en-US"/>
          </a:p>
        </p:txBody>
      </p:sp>
    </p:spTree>
    <p:extLst>
      <p:ext uri="{BB962C8B-B14F-4D97-AF65-F5344CB8AC3E}">
        <p14:creationId xmlns:p14="http://schemas.microsoft.com/office/powerpoint/2010/main" val="85024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a:t>Carpentry class at Tuskegee Institute (currently Tuskegee University)  </a:t>
            </a:r>
          </a:p>
          <a:p>
            <a:pPr eaLnBrk="1" hangingPunct="1">
              <a:spcBef>
                <a:spcPct val="0"/>
              </a:spcBef>
            </a:pPr>
            <a:r>
              <a:rPr lang="en-US" altLang="x-none"/>
              <a:t>From the collections of the Alabama Department of Archives and History</a:t>
            </a:r>
          </a:p>
          <a:p>
            <a:pPr eaLnBrk="1" hangingPunct="1">
              <a:spcBef>
                <a:spcPct val="0"/>
              </a:spcBef>
            </a:pPr>
            <a:r>
              <a:rPr lang="en-US" altLang="x-none" sz="1000"/>
              <a:t>http://216.226.178.196/cdm4/item_viewer.php?CISOROOT=/photo&amp;CISOPTR=4419&amp;CISOBOX=1&amp;REC=3 </a:t>
            </a:r>
          </a:p>
          <a:p>
            <a:pPr eaLnBrk="1" hangingPunct="1">
              <a:spcBef>
                <a:spcPct val="0"/>
              </a:spcBef>
            </a:pPr>
            <a:endParaRPr lang="en-US" altLang="x-none" sz="1000"/>
          </a:p>
          <a:p>
            <a:pPr eaLnBrk="1" hangingPunct="1">
              <a:spcBef>
                <a:spcPct val="0"/>
              </a:spcBef>
            </a:pPr>
            <a:endParaRPr lang="en-US" altLang="x-none" sz="1000"/>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9DCCB8DE-8CB0-7448-93F3-7DD9F06EFE85}" type="slidenum">
              <a:rPr lang="en-US" altLang="x-none">
                <a:latin typeface="Verdana" charset="0"/>
              </a:rPr>
              <a:pPr/>
              <a:t>13</a:t>
            </a:fld>
            <a:endParaRPr lang="en-US" altLang="x-none">
              <a:latin typeface="Verdana" charset="0"/>
            </a:endParaRPr>
          </a:p>
        </p:txBody>
      </p:sp>
    </p:spTree>
    <p:extLst>
      <p:ext uri="{BB962C8B-B14F-4D97-AF65-F5344CB8AC3E}">
        <p14:creationId xmlns:p14="http://schemas.microsoft.com/office/powerpoint/2010/main" val="775915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sz="900"/>
              <a:t>Senior class in Agricultural Education at Tuskegee Institute</a:t>
            </a:r>
          </a:p>
          <a:p>
            <a:pPr eaLnBrk="1" hangingPunct="1">
              <a:spcBef>
                <a:spcPct val="0"/>
              </a:spcBef>
            </a:pPr>
            <a:r>
              <a:rPr lang="en-US" altLang="x-none" sz="900"/>
              <a:t>From the collections of the Alabama Department of Archives and History</a:t>
            </a:r>
          </a:p>
          <a:p>
            <a:pPr eaLnBrk="1" hangingPunct="1">
              <a:spcBef>
                <a:spcPct val="0"/>
              </a:spcBef>
            </a:pPr>
            <a:r>
              <a:rPr lang="en-US" altLang="x-none" sz="900"/>
              <a:t>http://216.226.178.196/cdm4/item_viewer.php?CISOROOT=/photo&amp;CISOPTR=3386&amp;CISOBOX=1&amp;REC=5</a:t>
            </a: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141E80D4-63D5-9F4B-B37C-015EA3BFE62F}" type="slidenum">
              <a:rPr lang="en-US" altLang="x-none">
                <a:latin typeface="Verdana" charset="0"/>
              </a:rPr>
              <a:pPr/>
              <a:t>14</a:t>
            </a:fld>
            <a:endParaRPr lang="en-US" altLang="x-none">
              <a:latin typeface="Verdana" charset="0"/>
            </a:endParaRPr>
          </a:p>
        </p:txBody>
      </p:sp>
    </p:spTree>
    <p:extLst>
      <p:ext uri="{BB962C8B-B14F-4D97-AF65-F5344CB8AC3E}">
        <p14:creationId xmlns:p14="http://schemas.microsoft.com/office/powerpoint/2010/main" val="1919217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393700" y="692150"/>
            <a:ext cx="6070600" cy="3416300"/>
          </a:xfrm>
          <a:ln/>
        </p:spPr>
      </p:sp>
      <p:sp>
        <p:nvSpPr>
          <p:cNvPr id="66563"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50000"/>
              </a:spcBef>
              <a:defRPr/>
            </a:pPr>
            <a:r>
              <a:rPr lang="en-US" altLang="x-none">
                <a:latin typeface="Times New Roman" charset="0"/>
              </a:rPr>
              <a:t>CFL Lesson #33</a:t>
            </a:r>
          </a:p>
          <a:p>
            <a:pPr>
              <a:defRPr/>
            </a:pPr>
            <a:endParaRPr lang="en-US" altLang="x-none">
              <a:latin typeface="Times New Roman" charset="0"/>
            </a:endParaRPr>
          </a:p>
        </p:txBody>
      </p:sp>
    </p:spTree>
    <p:extLst>
      <p:ext uri="{BB962C8B-B14F-4D97-AF65-F5344CB8AC3E}">
        <p14:creationId xmlns:p14="http://schemas.microsoft.com/office/powerpoint/2010/main" val="252744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CB70BE-5864-5D4F-8756-FEE2B1212AA2}" type="datetimeFigureOut">
              <a:rPr lang="en-US" smtClean="0"/>
              <a:t>3/3/17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9D07B-A634-3849-8E2A-83B2DF9E5817}" type="slidenum">
              <a:rPr lang="en-US" smtClean="0"/>
              <a:t>‹#›</a:t>
            </a:fld>
            <a:endParaRPr lang="en-US"/>
          </a:p>
        </p:txBody>
      </p:sp>
    </p:spTree>
    <p:extLst>
      <p:ext uri="{BB962C8B-B14F-4D97-AF65-F5344CB8AC3E}">
        <p14:creationId xmlns:p14="http://schemas.microsoft.com/office/powerpoint/2010/main" val="1554352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CB70BE-5864-5D4F-8756-FEE2B1212AA2}" type="datetimeFigureOut">
              <a:rPr lang="en-US" smtClean="0"/>
              <a:t>3/3/17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9D07B-A634-3849-8E2A-83B2DF9E5817}" type="slidenum">
              <a:rPr lang="en-US" smtClean="0"/>
              <a:t>‹#›</a:t>
            </a:fld>
            <a:endParaRPr lang="en-US"/>
          </a:p>
        </p:txBody>
      </p:sp>
    </p:spTree>
    <p:extLst>
      <p:ext uri="{BB962C8B-B14F-4D97-AF65-F5344CB8AC3E}">
        <p14:creationId xmlns:p14="http://schemas.microsoft.com/office/powerpoint/2010/main" val="1155673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CB70BE-5864-5D4F-8756-FEE2B1212AA2}" type="datetimeFigureOut">
              <a:rPr lang="en-US" smtClean="0"/>
              <a:t>3/3/17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9D07B-A634-3849-8E2A-83B2DF9E5817}" type="slidenum">
              <a:rPr lang="en-US" smtClean="0"/>
              <a:t>‹#›</a:t>
            </a:fld>
            <a:endParaRPr lang="en-US"/>
          </a:p>
        </p:txBody>
      </p:sp>
    </p:spTree>
    <p:extLst>
      <p:ext uri="{BB962C8B-B14F-4D97-AF65-F5344CB8AC3E}">
        <p14:creationId xmlns:p14="http://schemas.microsoft.com/office/powerpoint/2010/main" val="1557553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CB70BE-5864-5D4F-8756-FEE2B1212AA2}" type="datetimeFigureOut">
              <a:rPr lang="en-US" smtClean="0"/>
              <a:t>3/3/17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9D07B-A634-3849-8E2A-83B2DF9E5817}" type="slidenum">
              <a:rPr lang="en-US" smtClean="0"/>
              <a:t>‹#›</a:t>
            </a:fld>
            <a:endParaRPr lang="en-US"/>
          </a:p>
        </p:txBody>
      </p:sp>
    </p:spTree>
    <p:extLst>
      <p:ext uri="{BB962C8B-B14F-4D97-AF65-F5344CB8AC3E}">
        <p14:creationId xmlns:p14="http://schemas.microsoft.com/office/powerpoint/2010/main" val="2016998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CB70BE-5864-5D4F-8756-FEE2B1212AA2}" type="datetimeFigureOut">
              <a:rPr lang="en-US" smtClean="0"/>
              <a:t>3/3/17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9D07B-A634-3849-8E2A-83B2DF9E5817}" type="slidenum">
              <a:rPr lang="en-US" smtClean="0"/>
              <a:t>‹#›</a:t>
            </a:fld>
            <a:endParaRPr lang="en-US"/>
          </a:p>
        </p:txBody>
      </p:sp>
    </p:spTree>
    <p:extLst>
      <p:ext uri="{BB962C8B-B14F-4D97-AF65-F5344CB8AC3E}">
        <p14:creationId xmlns:p14="http://schemas.microsoft.com/office/powerpoint/2010/main" val="1671648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CB70BE-5864-5D4F-8756-FEE2B1212AA2}" type="datetimeFigureOut">
              <a:rPr lang="en-US" smtClean="0"/>
              <a:t>3/3/17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29D07B-A634-3849-8E2A-83B2DF9E5817}" type="slidenum">
              <a:rPr lang="en-US" smtClean="0"/>
              <a:t>‹#›</a:t>
            </a:fld>
            <a:endParaRPr lang="en-US"/>
          </a:p>
        </p:txBody>
      </p:sp>
    </p:spTree>
    <p:extLst>
      <p:ext uri="{BB962C8B-B14F-4D97-AF65-F5344CB8AC3E}">
        <p14:creationId xmlns:p14="http://schemas.microsoft.com/office/powerpoint/2010/main" val="2017202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CB70BE-5864-5D4F-8756-FEE2B1212AA2}" type="datetimeFigureOut">
              <a:rPr lang="en-US" smtClean="0"/>
              <a:t>3/3/17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29D07B-A634-3849-8E2A-83B2DF9E5817}" type="slidenum">
              <a:rPr lang="en-US" smtClean="0"/>
              <a:t>‹#›</a:t>
            </a:fld>
            <a:endParaRPr lang="en-US"/>
          </a:p>
        </p:txBody>
      </p:sp>
    </p:spTree>
    <p:extLst>
      <p:ext uri="{BB962C8B-B14F-4D97-AF65-F5344CB8AC3E}">
        <p14:creationId xmlns:p14="http://schemas.microsoft.com/office/powerpoint/2010/main" val="793897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CB70BE-5864-5D4F-8756-FEE2B1212AA2}" type="datetimeFigureOut">
              <a:rPr lang="en-US" smtClean="0"/>
              <a:t>3/3/17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29D07B-A634-3849-8E2A-83B2DF9E5817}" type="slidenum">
              <a:rPr lang="en-US" smtClean="0"/>
              <a:t>‹#›</a:t>
            </a:fld>
            <a:endParaRPr lang="en-US"/>
          </a:p>
        </p:txBody>
      </p:sp>
    </p:spTree>
    <p:extLst>
      <p:ext uri="{BB962C8B-B14F-4D97-AF65-F5344CB8AC3E}">
        <p14:creationId xmlns:p14="http://schemas.microsoft.com/office/powerpoint/2010/main" val="717165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CB70BE-5864-5D4F-8756-FEE2B1212AA2}" type="datetimeFigureOut">
              <a:rPr lang="en-US" smtClean="0"/>
              <a:t>3/3/17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29D07B-A634-3849-8E2A-83B2DF9E5817}" type="slidenum">
              <a:rPr lang="en-US" smtClean="0"/>
              <a:t>‹#›</a:t>
            </a:fld>
            <a:endParaRPr lang="en-US"/>
          </a:p>
        </p:txBody>
      </p:sp>
    </p:spTree>
    <p:extLst>
      <p:ext uri="{BB962C8B-B14F-4D97-AF65-F5344CB8AC3E}">
        <p14:creationId xmlns:p14="http://schemas.microsoft.com/office/powerpoint/2010/main" val="171670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CB70BE-5864-5D4F-8756-FEE2B1212AA2}" type="datetimeFigureOut">
              <a:rPr lang="en-US" smtClean="0"/>
              <a:t>3/3/17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29D07B-A634-3849-8E2A-83B2DF9E5817}" type="slidenum">
              <a:rPr lang="en-US" smtClean="0"/>
              <a:t>‹#›</a:t>
            </a:fld>
            <a:endParaRPr lang="en-US"/>
          </a:p>
        </p:txBody>
      </p:sp>
    </p:spTree>
    <p:extLst>
      <p:ext uri="{BB962C8B-B14F-4D97-AF65-F5344CB8AC3E}">
        <p14:creationId xmlns:p14="http://schemas.microsoft.com/office/powerpoint/2010/main" val="1154119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CB70BE-5864-5D4F-8756-FEE2B1212AA2}" type="datetimeFigureOut">
              <a:rPr lang="en-US" smtClean="0"/>
              <a:t>3/3/17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29D07B-A634-3849-8E2A-83B2DF9E5817}" type="slidenum">
              <a:rPr lang="en-US" smtClean="0"/>
              <a:t>‹#›</a:t>
            </a:fld>
            <a:endParaRPr lang="en-US"/>
          </a:p>
        </p:txBody>
      </p:sp>
    </p:spTree>
    <p:extLst>
      <p:ext uri="{BB962C8B-B14F-4D97-AF65-F5344CB8AC3E}">
        <p14:creationId xmlns:p14="http://schemas.microsoft.com/office/powerpoint/2010/main" val="12173637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CB70BE-5864-5D4F-8756-FEE2B1212AA2}" type="datetimeFigureOut">
              <a:rPr lang="en-US" smtClean="0"/>
              <a:t>3/3/17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29D07B-A634-3849-8E2A-83B2DF9E5817}" type="slidenum">
              <a:rPr lang="en-US" smtClean="0"/>
              <a:t>‹#›</a:t>
            </a:fld>
            <a:endParaRPr lang="en-US"/>
          </a:p>
        </p:txBody>
      </p:sp>
    </p:spTree>
    <p:extLst>
      <p:ext uri="{BB962C8B-B14F-4D97-AF65-F5344CB8AC3E}">
        <p14:creationId xmlns:p14="http://schemas.microsoft.com/office/powerpoint/2010/main" val="505563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7.jpeg"/><Relationship Id="rId5"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hyperlink" Target="http://www.cgtextures.com/texview.php?id=4203&amp;PHPSESSID=4017fa23c92586adc9381d4cd7ec6d29"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tiff"/><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tiff"/><Relationship Id="rId3" Type="http://schemas.openxmlformats.org/officeDocument/2006/relationships/image" Target="../media/image25.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s://www.youtube.com/watch?v=BSmfpm_y39Y" TargetMode="External"/><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7.xml"/><Relationship Id="rId2" Type="http://schemas.openxmlformats.org/officeDocument/2006/relationships/hyperlink" Target="https://www.youtube.com/watch?v=MLkyCAcizd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tif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tiff"/><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cgtextures.com/texview.php?id=4203&amp;PHPSESSID=4017fa23c92586adc9381d4cd7ec6d29" TargetMode="External"/><Relationship Id="rId3"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hyperlink" Target="http://www.cgtextures.com/texview.php?id=4203&amp;PHPSESSID=4017fa23c92586adc9381d4cd7ec6d29"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2438400" y="0"/>
            <a:ext cx="7086600" cy="685800"/>
          </a:xfrm>
        </p:spPr>
        <p:txBody>
          <a:bodyPr>
            <a:normAutofit fontScale="90000"/>
          </a:bodyPr>
          <a:lstStyle/>
          <a:p>
            <a:r>
              <a:rPr lang="en-US" altLang="x-none" b="1" i="1" u="sng">
                <a:solidFill>
                  <a:srgbClr val="C00000"/>
                </a:solidFill>
              </a:rPr>
              <a:t>Temperance Movement</a:t>
            </a:r>
          </a:p>
        </p:txBody>
      </p:sp>
      <p:sp>
        <p:nvSpPr>
          <p:cNvPr id="3" name="Content Placeholder 2"/>
          <p:cNvSpPr>
            <a:spLocks noGrp="1"/>
          </p:cNvSpPr>
          <p:nvPr>
            <p:ph idx="1"/>
          </p:nvPr>
        </p:nvSpPr>
        <p:spPr>
          <a:xfrm>
            <a:off x="0" y="685800"/>
            <a:ext cx="12192000" cy="3191934"/>
          </a:xfrm>
        </p:spPr>
        <p:txBody>
          <a:bodyPr>
            <a:normAutofit fontScale="70000" lnSpcReduction="20000"/>
          </a:bodyPr>
          <a:lstStyle/>
          <a:p>
            <a:pPr marL="0" indent="0">
              <a:buNone/>
              <a:defRPr/>
            </a:pPr>
            <a:r>
              <a:rPr lang="en-US" sz="4300" dirty="0" smtClean="0"/>
              <a:t>Excessive drinking of alcohol by male factory workers was causing </a:t>
            </a:r>
            <a:r>
              <a:rPr lang="en-US" sz="4300" b="1" dirty="0" smtClean="0"/>
              <a:t>poverty</a:t>
            </a:r>
            <a:r>
              <a:rPr lang="en-US" sz="4300" dirty="0" smtClean="0"/>
              <a:t> and </a:t>
            </a:r>
            <a:r>
              <a:rPr lang="en-US" sz="4300" b="1" dirty="0" smtClean="0"/>
              <a:t>problems </a:t>
            </a:r>
            <a:r>
              <a:rPr lang="en-US" sz="4300" dirty="0" smtClean="0"/>
              <a:t>for immigrant and working class families!</a:t>
            </a:r>
          </a:p>
          <a:p>
            <a:pPr>
              <a:buFont typeface="Wingdings" charset="2"/>
              <a:buChar char="Ø"/>
              <a:defRPr/>
            </a:pPr>
            <a:r>
              <a:rPr lang="en-US" sz="4300" dirty="0" smtClean="0"/>
              <a:t> </a:t>
            </a:r>
            <a:r>
              <a:rPr lang="en-US" sz="4300" b="1" u="sng" dirty="0" smtClean="0">
                <a:solidFill>
                  <a:srgbClr val="FF0000"/>
                </a:solidFill>
              </a:rPr>
              <a:t>Women’s Christian Temperance Union (1874)</a:t>
            </a:r>
            <a:r>
              <a:rPr lang="mr-IN" sz="4300" dirty="0" smtClean="0"/>
              <a:t>–</a:t>
            </a:r>
            <a:r>
              <a:rPr lang="en-US" sz="4300" dirty="0" smtClean="0"/>
              <a:t> TOTAL abstinence from alcohol!</a:t>
            </a:r>
          </a:p>
          <a:p>
            <a:pPr>
              <a:buFont typeface="Wingdings" charset="2"/>
              <a:buChar char="Ø"/>
              <a:defRPr/>
            </a:pPr>
            <a:r>
              <a:rPr lang="en-US" sz="4300" dirty="0"/>
              <a:t> </a:t>
            </a:r>
            <a:r>
              <a:rPr lang="en-US" sz="4300" b="1" u="sng" dirty="0" err="1" smtClean="0">
                <a:solidFill>
                  <a:srgbClr val="FF0000"/>
                </a:solidFill>
              </a:rPr>
              <a:t>Antisaloon</a:t>
            </a:r>
            <a:r>
              <a:rPr lang="en-US" sz="4300" b="1" u="sng" dirty="0" smtClean="0">
                <a:solidFill>
                  <a:srgbClr val="FF0000"/>
                </a:solidFill>
              </a:rPr>
              <a:t> League (1893)</a:t>
            </a:r>
            <a:r>
              <a:rPr lang="en-US" sz="4300" dirty="0" smtClean="0"/>
              <a:t> </a:t>
            </a:r>
            <a:r>
              <a:rPr lang="mr-IN" sz="4300" dirty="0" smtClean="0"/>
              <a:t>–</a:t>
            </a:r>
            <a:r>
              <a:rPr lang="en-US" sz="4300" dirty="0" smtClean="0"/>
              <a:t> persuaded 21 states to close down ALL saloons and bars.</a:t>
            </a:r>
          </a:p>
          <a:p>
            <a:pPr>
              <a:buFont typeface="Wingdings" charset="2"/>
              <a:buChar char="Ø"/>
              <a:defRPr/>
            </a:pPr>
            <a:r>
              <a:rPr lang="en-US" sz="4300" dirty="0"/>
              <a:t> </a:t>
            </a:r>
            <a:r>
              <a:rPr lang="en-US" sz="4300" b="1" u="sng" dirty="0" smtClean="0">
                <a:solidFill>
                  <a:srgbClr val="FF0000"/>
                </a:solidFill>
              </a:rPr>
              <a:t>Carry A. Nation</a:t>
            </a:r>
            <a:r>
              <a:rPr lang="en-US" sz="4300" dirty="0" smtClean="0">
                <a:solidFill>
                  <a:srgbClr val="FF0000"/>
                </a:solidFill>
              </a:rPr>
              <a:t> </a:t>
            </a:r>
            <a:r>
              <a:rPr lang="en-US" sz="4300" dirty="0" smtClean="0"/>
              <a:t>= raided saloons and smashed barrels of beer with a hatchet.</a:t>
            </a:r>
          </a:p>
          <a:p>
            <a:pPr>
              <a:buFont typeface="Wingdings" charset="2"/>
              <a:buChar char="Ø"/>
              <a:defRPr/>
            </a:pPr>
            <a:endParaRPr lang="en-US" sz="3100" dirty="0"/>
          </a:p>
        </p:txBody>
      </p:sp>
      <p:pic>
        <p:nvPicPr>
          <p:cNvPr id="4" name="Picture 3"/>
          <p:cNvPicPr>
            <a:picLocks noChangeAspect="1"/>
          </p:cNvPicPr>
          <p:nvPr/>
        </p:nvPicPr>
        <p:blipFill>
          <a:blip r:embed="rId2"/>
          <a:stretch>
            <a:fillRect/>
          </a:stretch>
        </p:blipFill>
        <p:spPr>
          <a:xfrm>
            <a:off x="4161675" y="3683000"/>
            <a:ext cx="4965391" cy="3175000"/>
          </a:xfrm>
          <a:prstGeom prst="rect">
            <a:avLst/>
          </a:prstGeom>
        </p:spPr>
      </p:pic>
      <p:pic>
        <p:nvPicPr>
          <p:cNvPr id="6" name="Picture 5"/>
          <p:cNvPicPr>
            <a:picLocks noChangeAspect="1"/>
          </p:cNvPicPr>
          <p:nvPr/>
        </p:nvPicPr>
        <p:blipFill>
          <a:blip r:embed="rId3"/>
          <a:stretch>
            <a:fillRect/>
          </a:stretch>
        </p:blipFill>
        <p:spPr>
          <a:xfrm>
            <a:off x="9127066" y="3683000"/>
            <a:ext cx="3064934" cy="3175000"/>
          </a:xfrm>
          <a:prstGeom prst="rect">
            <a:avLst/>
          </a:prstGeom>
        </p:spPr>
      </p:pic>
    </p:spTree>
    <p:extLst>
      <p:ext uri="{BB962C8B-B14F-4D97-AF65-F5344CB8AC3E}">
        <p14:creationId xmlns:p14="http://schemas.microsoft.com/office/powerpoint/2010/main" val="38185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descr="http://www.cgtextures.com/thumbnails/textures/concrete/bare/ConcreteBare0005_4_thumblarge.jpg">
            <a:hlinkClick r:id="rId2"/>
          </p:cNvPr>
          <p:cNvPicPr>
            <a:picLocks noChangeAspect="1" noChangeArrowheads="1"/>
          </p:cNvPicPr>
          <p:nvPr/>
        </p:nvPicPr>
        <p:blipFill>
          <a:blip r:embed="rId3" cstate="print"/>
          <a:stretch>
            <a:fillRect/>
          </a:stretch>
        </p:blipFill>
        <p:spPr bwMode="auto">
          <a:xfrm>
            <a:off x="152400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9459" name="TextBox 1"/>
          <p:cNvSpPr txBox="1">
            <a:spLocks noChangeArrowheads="1"/>
          </p:cNvSpPr>
          <p:nvPr/>
        </p:nvSpPr>
        <p:spPr bwMode="auto">
          <a:xfrm>
            <a:off x="1524000" y="71896"/>
            <a:ext cx="7772400" cy="1323439"/>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defRPr/>
            </a:pPr>
            <a: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Plessy vs. Ferguson: what did it decide?</a:t>
            </a:r>
          </a:p>
        </p:txBody>
      </p:sp>
      <p:pic>
        <p:nvPicPr>
          <p:cNvPr id="20483" name="Picture 2" descr="pless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08126" y="1487489"/>
            <a:ext cx="280352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3"/>
          <p:cNvSpPr txBox="1">
            <a:spLocks noChangeArrowheads="1"/>
          </p:cNvSpPr>
          <p:nvPr/>
        </p:nvSpPr>
        <p:spPr bwMode="auto">
          <a:xfrm>
            <a:off x="4800600" y="1371601"/>
            <a:ext cx="58674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x-none" sz="2500" b="1">
                <a:solidFill>
                  <a:srgbClr val="008000"/>
                </a:solidFill>
                <a:latin typeface="Verdana" charset="0"/>
              </a:rPr>
              <a:t>The Case:  </a:t>
            </a:r>
            <a:r>
              <a:rPr lang="en-US" altLang="x-none" sz="2500">
                <a:solidFill>
                  <a:srgbClr val="008000"/>
                </a:solidFill>
                <a:latin typeface="Verdana" charset="0"/>
              </a:rPr>
              <a:t>Homer Plessy, 1/8th black, was arrested for sitting in the </a:t>
            </a:r>
            <a:r>
              <a:rPr lang="ja-JP" altLang="en-US" sz="2500">
                <a:solidFill>
                  <a:srgbClr val="008000"/>
                </a:solidFill>
                <a:latin typeface="Verdana" charset="0"/>
              </a:rPr>
              <a:t>“</a:t>
            </a:r>
            <a:r>
              <a:rPr lang="en-US" altLang="ja-JP" sz="2500">
                <a:solidFill>
                  <a:srgbClr val="008000"/>
                </a:solidFill>
                <a:latin typeface="Verdana" charset="0"/>
              </a:rPr>
              <a:t>white car</a:t>
            </a:r>
            <a:r>
              <a:rPr lang="ja-JP" altLang="en-US" sz="2500">
                <a:solidFill>
                  <a:srgbClr val="008000"/>
                </a:solidFill>
                <a:latin typeface="Verdana" charset="0"/>
              </a:rPr>
              <a:t>”</a:t>
            </a:r>
            <a:r>
              <a:rPr lang="en-US" altLang="ja-JP" sz="2500">
                <a:solidFill>
                  <a:srgbClr val="008000"/>
                </a:solidFill>
                <a:latin typeface="Verdana" charset="0"/>
              </a:rPr>
              <a:t> of a Louisiana train in violation of that state</a:t>
            </a:r>
            <a:r>
              <a:rPr lang="ja-JP" altLang="en-US" sz="2500">
                <a:solidFill>
                  <a:srgbClr val="008000"/>
                </a:solidFill>
                <a:latin typeface="Verdana" charset="0"/>
              </a:rPr>
              <a:t>’</a:t>
            </a:r>
            <a:r>
              <a:rPr lang="en-US" altLang="ja-JP" sz="2500">
                <a:solidFill>
                  <a:srgbClr val="008000"/>
                </a:solidFill>
                <a:latin typeface="Verdana" charset="0"/>
              </a:rPr>
              <a:t>s </a:t>
            </a:r>
            <a:r>
              <a:rPr lang="ja-JP" altLang="en-US" sz="2500">
                <a:solidFill>
                  <a:srgbClr val="008000"/>
                </a:solidFill>
                <a:latin typeface="Verdana" charset="0"/>
              </a:rPr>
              <a:t>“</a:t>
            </a:r>
            <a:r>
              <a:rPr lang="en-US" altLang="ja-JP" sz="2500">
                <a:solidFill>
                  <a:srgbClr val="008000"/>
                </a:solidFill>
                <a:latin typeface="Verdana" charset="0"/>
              </a:rPr>
              <a:t>Separate Car Act.</a:t>
            </a:r>
            <a:r>
              <a:rPr lang="ja-JP" altLang="en-US" sz="2500">
                <a:solidFill>
                  <a:srgbClr val="008000"/>
                </a:solidFill>
                <a:latin typeface="Verdana" charset="0"/>
              </a:rPr>
              <a:t>”</a:t>
            </a:r>
            <a:endParaRPr lang="en-US" altLang="x-none" sz="2400">
              <a:latin typeface="Verdana" charset="0"/>
            </a:endParaRPr>
          </a:p>
        </p:txBody>
      </p:sp>
      <p:pic>
        <p:nvPicPr>
          <p:cNvPr id="2355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74925" y="38862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a:spLocks noChangeArrowheads="1"/>
          </p:cNvSpPr>
          <p:nvPr/>
        </p:nvSpPr>
        <p:spPr bwMode="auto">
          <a:xfrm>
            <a:off x="6781800" y="3736976"/>
            <a:ext cx="3429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x-none" sz="2800" b="1">
                <a:solidFill>
                  <a:srgbClr val="FF0000"/>
                </a:solidFill>
                <a:latin typeface="Verdana" charset="0"/>
              </a:rPr>
              <a:t>The Ruling:  </a:t>
            </a:r>
            <a:r>
              <a:rPr lang="en-US" altLang="x-none" sz="2800">
                <a:solidFill>
                  <a:srgbClr val="FF0000"/>
                </a:solidFill>
                <a:latin typeface="Verdana" charset="0"/>
              </a:rPr>
              <a:t>SEPARATE facilities were lawful as long as they were EQUAL. </a:t>
            </a:r>
          </a:p>
        </p:txBody>
      </p:sp>
      <p:sp>
        <p:nvSpPr>
          <p:cNvPr id="8" name="TextBox 5"/>
          <p:cNvSpPr txBox="1">
            <a:spLocks noChangeArrowheads="1"/>
          </p:cNvSpPr>
          <p:nvPr/>
        </p:nvSpPr>
        <p:spPr bwMode="auto">
          <a:xfrm>
            <a:off x="7505700" y="6168108"/>
            <a:ext cx="2819400" cy="477054"/>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2500" b="1" dirty="0">
                <a:solidFill>
                  <a:srgbClr val="FF0000"/>
                </a:solidFill>
                <a:latin typeface="Arial" charset="0"/>
              </a:rPr>
              <a:t>Don</a:t>
            </a:r>
            <a:r>
              <a:rPr lang="en-US" altLang="en-US" sz="2500" b="1" dirty="0">
                <a:solidFill>
                  <a:srgbClr val="FF0000"/>
                </a:solidFill>
                <a:latin typeface="Arial" charset="0"/>
              </a:rPr>
              <a:t>’</a:t>
            </a:r>
            <a:r>
              <a:rPr lang="en-US" altLang="x-none" sz="2500" b="1" dirty="0">
                <a:solidFill>
                  <a:srgbClr val="FF0000"/>
                </a:solidFill>
                <a:latin typeface="Arial" charset="0"/>
              </a:rPr>
              <a:t>t Copy!</a:t>
            </a:r>
          </a:p>
        </p:txBody>
      </p:sp>
    </p:spTree>
    <p:extLst>
      <p:ext uri="{BB962C8B-B14F-4D97-AF65-F5344CB8AC3E}">
        <p14:creationId xmlns:p14="http://schemas.microsoft.com/office/powerpoint/2010/main" val="565862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128337" y="0"/>
            <a:ext cx="12063663" cy="657726"/>
          </a:xfrm>
        </p:spPr>
        <p:txBody>
          <a:bodyPr>
            <a:normAutofit/>
          </a:bodyPr>
          <a:lstStyle/>
          <a:p>
            <a:r>
              <a:rPr lang="en-US" altLang="x-none" sz="3000" b="1" i="1" u="sng" dirty="0">
                <a:solidFill>
                  <a:srgbClr val="FFFFFF"/>
                </a:solidFill>
                <a:ea typeface="ＭＳ Ｐゴシック" charset="-128"/>
              </a:rPr>
              <a:t>African-American Progressives</a:t>
            </a:r>
            <a:r>
              <a:rPr lang="en-US" altLang="x-none" sz="3000" b="1" dirty="0">
                <a:solidFill>
                  <a:srgbClr val="FFFFFF"/>
                </a:solidFill>
                <a:ea typeface="ＭＳ Ｐゴシック" charset="-128"/>
              </a:rPr>
              <a:t>: </a:t>
            </a:r>
            <a:r>
              <a:rPr lang="en-US" altLang="x-none" sz="3000" b="1" dirty="0" smtClean="0">
                <a:solidFill>
                  <a:srgbClr val="FF0000"/>
                </a:solidFill>
                <a:ea typeface="ＭＳ Ｐゴシック" charset="-128"/>
              </a:rPr>
              <a:t>What </a:t>
            </a:r>
            <a:r>
              <a:rPr lang="en-US" altLang="x-none" sz="3000" b="1" dirty="0">
                <a:solidFill>
                  <a:srgbClr val="FF0000"/>
                </a:solidFill>
                <a:ea typeface="ＭＳ Ｐゴシック" charset="-128"/>
              </a:rPr>
              <a:t>motivated them??</a:t>
            </a:r>
            <a:endParaRPr lang="en-US" altLang="x-none" sz="3000" b="1" i="1" u="sng" dirty="0">
              <a:solidFill>
                <a:srgbClr val="FF0000"/>
              </a:solidFill>
              <a:ea typeface="ＭＳ Ｐゴシック" charset="-128"/>
            </a:endParaRPr>
          </a:p>
        </p:txBody>
      </p:sp>
      <p:sp>
        <p:nvSpPr>
          <p:cNvPr id="3" name="Content Placeholder 2"/>
          <p:cNvSpPr>
            <a:spLocks noGrp="1"/>
          </p:cNvSpPr>
          <p:nvPr>
            <p:ph idx="1"/>
          </p:nvPr>
        </p:nvSpPr>
        <p:spPr>
          <a:xfrm>
            <a:off x="0" y="657726"/>
            <a:ext cx="12192000" cy="2763253"/>
          </a:xfrm>
        </p:spPr>
        <p:txBody>
          <a:bodyPr>
            <a:normAutofit fontScale="92500" lnSpcReduction="20000"/>
          </a:bodyPr>
          <a:lstStyle/>
          <a:p>
            <a:pPr marL="514350" indent="-514350">
              <a:buFont typeface="+mj-lt"/>
              <a:buAutoNum type="arabicPeriod"/>
            </a:pPr>
            <a:r>
              <a:rPr lang="en-US" altLang="x-none" sz="3100" b="1" u="sng" dirty="0" smtClean="0">
                <a:solidFill>
                  <a:srgbClr val="FFFF00"/>
                </a:solidFill>
                <a:ea typeface="ＭＳ Ｐゴシック" charset="-128"/>
              </a:rPr>
              <a:t>Racial discrimination</a:t>
            </a:r>
            <a:endParaRPr lang="en-US" altLang="x-none" sz="3100" b="1" u="sng" dirty="0">
              <a:solidFill>
                <a:srgbClr val="FFFF00"/>
              </a:solidFill>
              <a:ea typeface="ＭＳ Ｐゴシック" charset="-128"/>
            </a:endParaRPr>
          </a:p>
          <a:p>
            <a:pPr marL="514350" indent="-514350">
              <a:buFont typeface="+mj-lt"/>
              <a:buAutoNum type="arabicPeriod"/>
            </a:pPr>
            <a:r>
              <a:rPr lang="en-US" altLang="x-none" sz="3100" b="1" u="sng" dirty="0">
                <a:solidFill>
                  <a:srgbClr val="FFFF00"/>
                </a:solidFill>
                <a:ea typeface="ＭＳ Ｐゴシック" charset="-128"/>
              </a:rPr>
              <a:t>Poor conditions of many African-American facilities around </a:t>
            </a:r>
            <a:r>
              <a:rPr lang="en-US" altLang="x-none" sz="3100" b="1" u="sng" dirty="0" smtClean="0">
                <a:solidFill>
                  <a:srgbClr val="FFFF00"/>
                </a:solidFill>
                <a:ea typeface="ＭＳ Ｐゴシック" charset="-128"/>
              </a:rPr>
              <a:t>society</a:t>
            </a:r>
          </a:p>
          <a:p>
            <a:pPr marL="514350" indent="-514350">
              <a:buFont typeface="+mj-lt"/>
              <a:buAutoNum type="arabicPeriod"/>
            </a:pPr>
            <a:r>
              <a:rPr lang="en-US" altLang="x-none" sz="3100" b="1" dirty="0" smtClean="0">
                <a:solidFill>
                  <a:srgbClr val="FFFF00"/>
                </a:solidFill>
                <a:ea typeface="ＭＳ Ｐゴシック" charset="-128"/>
              </a:rPr>
              <a:t>Most leaders only progressed in terms of the WHITE RACE </a:t>
            </a:r>
            <a:r>
              <a:rPr lang="en-US" altLang="x-none" sz="3100" dirty="0" smtClean="0">
                <a:solidFill>
                  <a:srgbClr val="FFFF00"/>
                </a:solidFill>
                <a:ea typeface="ＭＳ Ｐゴシック" charset="-128"/>
              </a:rPr>
              <a:t>- lowering tariffs was more important than </a:t>
            </a:r>
            <a:r>
              <a:rPr lang="en-US" altLang="x-none" sz="3100" dirty="0" err="1" smtClean="0">
                <a:solidFill>
                  <a:srgbClr val="FFFF00"/>
                </a:solidFill>
                <a:ea typeface="ＭＳ Ｐゴシック" charset="-128"/>
              </a:rPr>
              <a:t>antilynching</a:t>
            </a:r>
            <a:r>
              <a:rPr lang="en-US" altLang="x-none" sz="3100" dirty="0" smtClean="0">
                <a:solidFill>
                  <a:srgbClr val="FFFF00"/>
                </a:solidFill>
                <a:ea typeface="ＭＳ Ｐゴシック" charset="-128"/>
              </a:rPr>
              <a:t> laws because they benefitted EVERYONE  </a:t>
            </a:r>
          </a:p>
          <a:p>
            <a:r>
              <a:rPr lang="en-US" altLang="x-none" sz="3100" dirty="0" smtClean="0">
                <a:solidFill>
                  <a:srgbClr val="FFFFFF"/>
                </a:solidFill>
                <a:ea typeface="ＭＳ Ｐゴシック" charset="-128"/>
              </a:rPr>
              <a:t>Individuals wanted </a:t>
            </a:r>
            <a:r>
              <a:rPr lang="en-US" altLang="x-none" sz="3100" dirty="0">
                <a:solidFill>
                  <a:srgbClr val="FFFFFF"/>
                </a:solidFill>
                <a:ea typeface="ＭＳ Ｐゴシック" charset="-128"/>
              </a:rPr>
              <a:t>to help blacks </a:t>
            </a:r>
            <a:r>
              <a:rPr lang="ja-JP" altLang="en-US" sz="3100" dirty="0">
                <a:solidFill>
                  <a:srgbClr val="FFFFFF"/>
                </a:solidFill>
                <a:ea typeface="ＭＳ Ｐゴシック" charset="-128"/>
              </a:rPr>
              <a:t>“</a:t>
            </a:r>
            <a:r>
              <a:rPr lang="en-US" altLang="ja-JP" sz="3100" dirty="0">
                <a:solidFill>
                  <a:srgbClr val="FFFFFF"/>
                </a:solidFill>
                <a:ea typeface="ＭＳ Ｐゴシック" charset="-128"/>
              </a:rPr>
              <a:t>progress</a:t>
            </a:r>
            <a:r>
              <a:rPr lang="ja-JP" altLang="en-US" sz="3100" dirty="0">
                <a:solidFill>
                  <a:srgbClr val="FFFFFF"/>
                </a:solidFill>
                <a:ea typeface="ＭＳ Ｐゴシック" charset="-128"/>
              </a:rPr>
              <a:t>”</a:t>
            </a:r>
            <a:r>
              <a:rPr lang="en-US" altLang="ja-JP" sz="3100" dirty="0">
                <a:solidFill>
                  <a:srgbClr val="FFFFFF"/>
                </a:solidFill>
                <a:ea typeface="ＭＳ Ｐゴシック" charset="-128"/>
              </a:rPr>
              <a:t> – but had different ideas of how to do </a:t>
            </a:r>
            <a:r>
              <a:rPr lang="en-US" altLang="ja-JP" sz="3100" dirty="0" smtClean="0">
                <a:solidFill>
                  <a:srgbClr val="FFFFFF"/>
                </a:solidFill>
                <a:ea typeface="ＭＳ Ｐゴシック" charset="-128"/>
              </a:rPr>
              <a:t>it</a:t>
            </a:r>
            <a:r>
              <a:rPr lang="mr-IN" altLang="ja-JP" sz="3100" dirty="0" smtClean="0">
                <a:solidFill>
                  <a:srgbClr val="FFFFFF"/>
                </a:solidFill>
                <a:ea typeface="ＭＳ Ｐゴシック" charset="-128"/>
              </a:rPr>
              <a:t>…</a:t>
            </a:r>
            <a:endParaRPr lang="en-US" altLang="x-none" sz="3100" dirty="0">
              <a:solidFill>
                <a:srgbClr val="FFFFFF"/>
              </a:solidFill>
              <a:ea typeface="ＭＳ Ｐゴシック" charset="-128"/>
            </a:endParaRPr>
          </a:p>
        </p:txBody>
      </p:sp>
      <p:pic>
        <p:nvPicPr>
          <p:cNvPr id="2" name="Picture 1"/>
          <p:cNvPicPr>
            <a:picLocks noChangeAspect="1"/>
          </p:cNvPicPr>
          <p:nvPr/>
        </p:nvPicPr>
        <p:blipFill>
          <a:blip r:embed="rId2"/>
          <a:stretch>
            <a:fillRect/>
          </a:stretch>
        </p:blipFill>
        <p:spPr>
          <a:xfrm>
            <a:off x="10855273" y="1925053"/>
            <a:ext cx="567751" cy="593558"/>
          </a:xfrm>
          <a:prstGeom prst="rect">
            <a:avLst/>
          </a:prstGeom>
        </p:spPr>
      </p:pic>
    </p:spTree>
    <p:extLst>
      <p:ext uri="{BB962C8B-B14F-4D97-AF65-F5344CB8AC3E}">
        <p14:creationId xmlns:p14="http://schemas.microsoft.com/office/powerpoint/2010/main" val="139396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9089" name="Picture 2" descr="tuskegee_btwstage"/>
          <p:cNvPicPr>
            <a:picLocks noChangeAspect="1" noChangeArrowheads="1"/>
          </p:cNvPicPr>
          <p:nvPr/>
        </p:nvPicPr>
        <p:blipFill>
          <a:blip r:embed="rId2">
            <a:lum bright="82000" contrast="-52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67" name="Rectangle 3"/>
          <p:cNvSpPr>
            <a:spLocks noChangeArrowheads="1"/>
          </p:cNvSpPr>
          <p:nvPr/>
        </p:nvSpPr>
        <p:spPr bwMode="auto">
          <a:xfrm>
            <a:off x="-112295" y="609600"/>
            <a:ext cx="12304295" cy="5029200"/>
          </a:xfrm>
          <a:prstGeom prst="rect">
            <a:avLst/>
          </a:prstGeom>
          <a:noFill/>
          <a:ln w="9525">
            <a:noFill/>
            <a:miter lim="800000"/>
            <a:headEnd/>
            <a:tailEnd/>
          </a:ln>
          <a:effectLst/>
        </p:spPr>
        <p:txBody>
          <a:bodyPr/>
          <a:lstStyle>
            <a:lvl1pPr marL="342900" indent="-342900">
              <a:defRPr sz="2400">
                <a:solidFill>
                  <a:schemeClr val="tx1"/>
                </a:solidFill>
                <a:latin typeface="Verdana" charset="0"/>
                <a:ea typeface="Arial" charset="0"/>
                <a:cs typeface="Arial" charset="0"/>
              </a:defRPr>
            </a:lvl1pPr>
            <a:lvl2pPr marL="742950" indent="-285750">
              <a:defRPr sz="2400">
                <a:solidFill>
                  <a:schemeClr val="tx1"/>
                </a:solidFill>
                <a:latin typeface="Verdana" charset="0"/>
                <a:ea typeface="Arial" charset="0"/>
                <a:cs typeface="Arial" charset="0"/>
              </a:defRPr>
            </a:lvl2pPr>
            <a:lvl3pPr marL="1143000" indent="-228600">
              <a:defRPr sz="2400">
                <a:solidFill>
                  <a:schemeClr val="tx1"/>
                </a:solidFill>
                <a:latin typeface="Verdana" charset="0"/>
                <a:ea typeface="Arial" charset="0"/>
                <a:cs typeface="Arial" charset="0"/>
              </a:defRPr>
            </a:lvl3pPr>
            <a:lvl4pPr marL="1600200" indent="-228600">
              <a:defRPr sz="2400">
                <a:solidFill>
                  <a:schemeClr val="tx1"/>
                </a:solidFill>
                <a:latin typeface="Verdana" charset="0"/>
                <a:ea typeface="Arial" charset="0"/>
                <a:cs typeface="Arial" charset="0"/>
              </a:defRPr>
            </a:lvl4pPr>
            <a:lvl5pPr marL="2057400" indent="-228600">
              <a:defRPr sz="2400">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sz="2400">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sz="2400">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sz="2400">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sz="2400">
                <a:solidFill>
                  <a:schemeClr val="tx1"/>
                </a:solidFill>
                <a:latin typeface="Verdana" charset="0"/>
                <a:ea typeface="Arial" charset="0"/>
                <a:cs typeface="Arial" charset="0"/>
              </a:defRPr>
            </a:lvl9pPr>
          </a:lstStyle>
          <a:p>
            <a:pPr algn="ctr">
              <a:spcBef>
                <a:spcPct val="20000"/>
              </a:spcBef>
            </a:pPr>
            <a:r>
              <a:rPr lang="en-US" altLang="x-none" sz="6000" u="sng" dirty="0">
                <a:solidFill>
                  <a:srgbClr val="0000CC"/>
                </a:solidFill>
                <a:effectLst>
                  <a:outerShdw blurRad="38100" dist="38100" dir="2700000" algn="tl">
                    <a:srgbClr val="000000"/>
                  </a:outerShdw>
                </a:effectLst>
                <a:latin typeface="Impact" charset="0"/>
              </a:rPr>
              <a:t>Booker T. Washington</a:t>
            </a:r>
            <a:endParaRPr lang="en-US" altLang="x-none" sz="6000" dirty="0">
              <a:solidFill>
                <a:srgbClr val="0000CC"/>
              </a:solidFill>
              <a:effectLst>
                <a:outerShdw blurRad="38100" dist="38100" dir="2700000" algn="tl">
                  <a:srgbClr val="000000"/>
                </a:outerShdw>
              </a:effectLst>
              <a:latin typeface="Impact" charset="0"/>
            </a:endParaRPr>
          </a:p>
          <a:p>
            <a:pPr algn="ctr">
              <a:lnSpc>
                <a:spcPct val="70000"/>
              </a:lnSpc>
              <a:spcBef>
                <a:spcPct val="20000"/>
              </a:spcBef>
            </a:pPr>
            <a:r>
              <a:rPr lang="en-US" altLang="x-none" sz="3600" b="1" i="1" dirty="0" smtClean="0">
                <a:latin typeface="Georgia" charset="0"/>
              </a:rPr>
              <a:t>Southern Perspective </a:t>
            </a:r>
            <a:r>
              <a:rPr lang="mr-IN" altLang="x-none" sz="3600" b="1" i="1" dirty="0" smtClean="0">
                <a:latin typeface="Georgia" charset="0"/>
              </a:rPr>
              <a:t>–</a:t>
            </a:r>
            <a:r>
              <a:rPr lang="en-US" altLang="x-none" sz="3600" b="1" i="1" dirty="0" smtClean="0">
                <a:latin typeface="Georgia" charset="0"/>
              </a:rPr>
              <a:t> STRESS on ECONOMICS!</a:t>
            </a:r>
            <a:endParaRPr lang="en-US" altLang="x-none" sz="2800" b="1" i="1" dirty="0">
              <a:latin typeface="Georgia" charset="0"/>
            </a:endParaRPr>
          </a:p>
        </p:txBody>
      </p:sp>
      <p:sp>
        <p:nvSpPr>
          <p:cNvPr id="89091" name="WordArt 4"/>
          <p:cNvSpPr>
            <a:spLocks noChangeArrowheads="1" noChangeShapeType="1" noTextEdit="1"/>
          </p:cNvSpPr>
          <p:nvPr/>
        </p:nvSpPr>
        <p:spPr bwMode="auto">
          <a:xfrm>
            <a:off x="1676400" y="152400"/>
            <a:ext cx="8915400" cy="533400"/>
          </a:xfrm>
          <a:prstGeom prst="rect">
            <a:avLst/>
          </a:prstGeom>
        </p:spPr>
        <p:txBody>
          <a:bodyPr wrap="none" fromWordArt="1">
            <a:prstTxWarp prst="textCanUp">
              <a:avLst>
                <a:gd name="adj" fmla="val 85713"/>
              </a:avLst>
            </a:prstTxWarp>
          </a:bodyPr>
          <a:lstStyle/>
          <a:p>
            <a:pPr algn="ctr"/>
            <a:r>
              <a:rPr lang="en-US" b="1" kern="10">
                <a:ln w="19050">
                  <a:solidFill>
                    <a:schemeClr val="tx1"/>
                  </a:solidFill>
                  <a:round/>
                  <a:headEnd/>
                  <a:tailEnd/>
                </a:ln>
                <a:gradFill rotWithShape="1">
                  <a:gsLst>
                    <a:gs pos="0">
                      <a:srgbClr val="FFF200"/>
                    </a:gs>
                    <a:gs pos="45000">
                      <a:srgbClr val="FF7A00"/>
                    </a:gs>
                    <a:gs pos="70000">
                      <a:srgbClr val="FF0300"/>
                    </a:gs>
                    <a:gs pos="100000">
                      <a:srgbClr val="4D0808"/>
                    </a:gs>
                  </a:gsLst>
                  <a:lin ang="5400000" scaled="1"/>
                </a:gradFill>
                <a:effectLst>
                  <a:outerShdw blurRad="63500" dist="53882" dir="2700000" algn="ctr" rotWithShape="0">
                    <a:schemeClr val="tx1">
                      <a:alpha val="74997"/>
                    </a:schemeClr>
                  </a:outerShdw>
                </a:effectLst>
                <a:latin typeface="Impact" charset="0"/>
                <a:ea typeface="Impact" charset="0"/>
                <a:cs typeface="Impact" charset="0"/>
              </a:rPr>
              <a:t>PHILOSOPHIES OF BLACK LEADERS</a:t>
            </a:r>
          </a:p>
        </p:txBody>
      </p:sp>
      <p:sp>
        <p:nvSpPr>
          <p:cNvPr id="241669" name="Text Box 5"/>
          <p:cNvSpPr txBox="1">
            <a:spLocks noChangeArrowheads="1"/>
          </p:cNvSpPr>
          <p:nvPr/>
        </p:nvSpPr>
        <p:spPr bwMode="auto">
          <a:xfrm>
            <a:off x="0" y="2214938"/>
            <a:ext cx="12192000" cy="345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75000"/>
              <a:buFont typeface="Wingdings" charset="2"/>
              <a:buChar char="n"/>
              <a:defRPr sz="3200">
                <a:solidFill>
                  <a:schemeClr val="tx1"/>
                </a:solidFill>
                <a:latin typeface="Verdana" charset="0"/>
              </a:defRPr>
            </a:lvl1pPr>
            <a:lvl2pPr marL="742950" indent="-285750">
              <a:spcBef>
                <a:spcPct val="20000"/>
              </a:spcBef>
              <a:buClr>
                <a:schemeClr val="folHlink"/>
              </a:buClr>
              <a:buSzPct val="70000"/>
              <a:buFont typeface="Wingdings" charset="2"/>
              <a:buChar char="n"/>
              <a:defRPr sz="2800">
                <a:solidFill>
                  <a:schemeClr val="tx1"/>
                </a:solidFill>
                <a:latin typeface="Verdana" charset="0"/>
              </a:defRPr>
            </a:lvl2pPr>
            <a:lvl3pPr marL="1143000" indent="-228600">
              <a:spcBef>
                <a:spcPct val="20000"/>
              </a:spcBef>
              <a:buClr>
                <a:schemeClr val="tx2"/>
              </a:buClr>
              <a:buChar char="•"/>
              <a:defRPr sz="2400">
                <a:solidFill>
                  <a:schemeClr val="tx1"/>
                </a:solidFill>
                <a:latin typeface="Verdana" charset="0"/>
              </a:defRPr>
            </a:lvl3pPr>
            <a:lvl4pPr marL="1600200" indent="-228600">
              <a:spcBef>
                <a:spcPct val="20000"/>
              </a:spcBef>
              <a:buClr>
                <a:schemeClr val="hlink"/>
              </a:buClr>
              <a:buChar char="•"/>
              <a:defRPr sz="2000">
                <a:solidFill>
                  <a:schemeClr val="tx1"/>
                </a:solidFill>
                <a:latin typeface="Verdana" charset="0"/>
              </a:defRPr>
            </a:lvl4pPr>
            <a:lvl5pPr marL="2057400" indent="-228600">
              <a:spcBef>
                <a:spcPct val="20000"/>
              </a:spcBef>
              <a:buClr>
                <a:schemeClr val="tx1"/>
              </a:buClr>
              <a:buSzPct val="85000"/>
              <a:buChar char="•"/>
              <a:defRPr sz="2000">
                <a:solidFill>
                  <a:schemeClr val="tx1"/>
                </a:solidFill>
                <a:latin typeface="Verdana"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charset="0"/>
              </a:defRPr>
            </a:lvl9pPr>
          </a:lstStyle>
          <a:p>
            <a:pPr>
              <a:lnSpc>
                <a:spcPct val="80000"/>
              </a:lnSpc>
              <a:spcBef>
                <a:spcPct val="15000"/>
              </a:spcBef>
              <a:buClrTx/>
              <a:buSzTx/>
              <a:buFontTx/>
              <a:buChar char="•"/>
            </a:pPr>
            <a:r>
              <a:rPr lang="en-US" altLang="en-US" dirty="0" smtClean="0">
                <a:latin typeface="Georgia" charset="0"/>
              </a:rPr>
              <a:t> Former slave (</a:t>
            </a:r>
            <a:r>
              <a:rPr lang="en-US" altLang="en-US" b="1" i="1" u="sng" dirty="0" smtClean="0">
                <a:solidFill>
                  <a:srgbClr val="FF0000"/>
                </a:solidFill>
                <a:latin typeface="Georgia" charset="0"/>
              </a:rPr>
              <a:t>Up From Slavery</a:t>
            </a:r>
            <a:r>
              <a:rPr lang="en-US" altLang="en-US" i="1" dirty="0" smtClean="0">
                <a:latin typeface="Georgia" charset="0"/>
              </a:rPr>
              <a:t>)</a:t>
            </a:r>
          </a:p>
          <a:p>
            <a:pPr>
              <a:lnSpc>
                <a:spcPct val="80000"/>
              </a:lnSpc>
              <a:spcBef>
                <a:spcPct val="15000"/>
              </a:spcBef>
              <a:buClrTx/>
              <a:buSzTx/>
              <a:buFontTx/>
              <a:buChar char="•"/>
            </a:pPr>
            <a:endParaRPr lang="en-US" altLang="en-US" dirty="0" smtClean="0">
              <a:latin typeface="Georgia" charset="0"/>
            </a:endParaRPr>
          </a:p>
          <a:p>
            <a:pPr>
              <a:lnSpc>
                <a:spcPct val="80000"/>
              </a:lnSpc>
              <a:spcBef>
                <a:spcPct val="15000"/>
              </a:spcBef>
              <a:buClrTx/>
              <a:buSzTx/>
              <a:buFontTx/>
              <a:buChar char="•"/>
            </a:pPr>
            <a:r>
              <a:rPr lang="en-US" altLang="en-US" dirty="0" smtClean="0">
                <a:latin typeface="Georgia" charset="0"/>
              </a:rPr>
              <a:t> Head of the </a:t>
            </a:r>
            <a:r>
              <a:rPr lang="en-US" altLang="en-US" b="1" i="1" u="sng" dirty="0" smtClean="0">
                <a:solidFill>
                  <a:srgbClr val="FF0000"/>
                </a:solidFill>
                <a:latin typeface="Georgia" charset="0"/>
              </a:rPr>
              <a:t>Tuskegee Institute</a:t>
            </a:r>
            <a:r>
              <a:rPr lang="en-US" altLang="en-US" i="1" dirty="0" smtClean="0">
                <a:solidFill>
                  <a:srgbClr val="FF0000"/>
                </a:solidFill>
                <a:latin typeface="Georgia" charset="0"/>
              </a:rPr>
              <a:t> (industrial and agricultural school for African Americans </a:t>
            </a:r>
            <a:r>
              <a:rPr lang="mr-IN" altLang="en-US" i="1" dirty="0" smtClean="0">
                <a:solidFill>
                  <a:srgbClr val="FF0000"/>
                </a:solidFill>
                <a:latin typeface="Georgia" charset="0"/>
              </a:rPr>
              <a:t>–</a:t>
            </a:r>
            <a:r>
              <a:rPr lang="en-US" altLang="en-US" i="1" dirty="0" smtClean="0">
                <a:solidFill>
                  <a:srgbClr val="FF0000"/>
                </a:solidFill>
                <a:latin typeface="Georgia" charset="0"/>
              </a:rPr>
              <a:t> vocational skills) - 1881</a:t>
            </a:r>
          </a:p>
          <a:p>
            <a:pPr lvl="1">
              <a:lnSpc>
                <a:spcPct val="80000"/>
              </a:lnSpc>
              <a:spcBef>
                <a:spcPct val="15000"/>
              </a:spcBef>
              <a:buClrTx/>
              <a:buSzTx/>
              <a:buFontTx/>
              <a:buChar char="•"/>
            </a:pPr>
            <a:r>
              <a:rPr lang="en-US" altLang="en-US" i="1" dirty="0" smtClean="0">
                <a:solidFill>
                  <a:srgbClr val="002060"/>
                </a:solidFill>
                <a:latin typeface="Georgia" charset="0"/>
              </a:rPr>
              <a:t>Stressed HARD WORK!</a:t>
            </a:r>
          </a:p>
          <a:p>
            <a:pPr lvl="1">
              <a:lnSpc>
                <a:spcPct val="80000"/>
              </a:lnSpc>
              <a:spcBef>
                <a:spcPct val="15000"/>
              </a:spcBef>
              <a:buClrTx/>
              <a:buSzTx/>
              <a:buFontTx/>
              <a:buChar char="•"/>
            </a:pPr>
            <a:r>
              <a:rPr lang="en-US" altLang="en-US" i="1" dirty="0" smtClean="0">
                <a:solidFill>
                  <a:srgbClr val="002060"/>
                </a:solidFill>
                <a:latin typeface="Georgia" charset="0"/>
              </a:rPr>
              <a:t>Engineering, architecture, etc. </a:t>
            </a:r>
          </a:p>
          <a:p>
            <a:pPr lvl="1">
              <a:lnSpc>
                <a:spcPct val="80000"/>
              </a:lnSpc>
              <a:spcBef>
                <a:spcPct val="15000"/>
              </a:spcBef>
              <a:buClrTx/>
              <a:buSzTx/>
              <a:buFontTx/>
              <a:buChar char="•"/>
            </a:pPr>
            <a:r>
              <a:rPr lang="en-US" altLang="en-US" i="1" dirty="0" smtClean="0">
                <a:solidFill>
                  <a:srgbClr val="002060"/>
                </a:solidFill>
                <a:latin typeface="Georgia" charset="0"/>
              </a:rPr>
              <a:t>Must be economically SELF-SUFFICIENT before EQUAL in society!</a:t>
            </a:r>
          </a:p>
          <a:p>
            <a:pPr lvl="1">
              <a:lnSpc>
                <a:spcPct val="80000"/>
              </a:lnSpc>
              <a:spcBef>
                <a:spcPct val="15000"/>
              </a:spcBef>
              <a:buClrTx/>
              <a:buSzTx/>
              <a:buFontTx/>
              <a:buChar char="•"/>
            </a:pPr>
            <a:r>
              <a:rPr lang="en-US" altLang="en-US" dirty="0" smtClean="0">
                <a:latin typeface="Georgia" charset="0"/>
              </a:rPr>
              <a:t>Don’t confront </a:t>
            </a:r>
            <a:r>
              <a:rPr lang="en-US" altLang="en-US" i="1" dirty="0" smtClean="0">
                <a:latin typeface="Georgia" charset="0"/>
              </a:rPr>
              <a:t>segregation</a:t>
            </a:r>
            <a:r>
              <a:rPr lang="en-US" altLang="en-US" dirty="0" smtClean="0">
                <a:latin typeface="Georgia" charset="0"/>
              </a:rPr>
              <a:t> head on </a:t>
            </a:r>
            <a:r>
              <a:rPr lang="mr-IN" altLang="en-US" dirty="0" smtClean="0">
                <a:latin typeface="Georgia" charset="0"/>
              </a:rPr>
              <a:t>–</a:t>
            </a:r>
            <a:r>
              <a:rPr lang="en-US" altLang="en-US" dirty="0" smtClean="0">
                <a:latin typeface="Georgia" charset="0"/>
              </a:rPr>
              <a:t> it has to be </a:t>
            </a:r>
            <a:r>
              <a:rPr lang="en-US" altLang="en-US" b="1" u="sng" dirty="0" smtClean="0">
                <a:solidFill>
                  <a:srgbClr val="FF0000"/>
                </a:solidFill>
                <a:latin typeface="Georgia" charset="0"/>
              </a:rPr>
              <a:t>GRADUAL</a:t>
            </a:r>
            <a:r>
              <a:rPr lang="en-US" altLang="en-US" dirty="0" smtClean="0">
                <a:latin typeface="Georgia" charset="0"/>
              </a:rPr>
              <a:t>!</a:t>
            </a:r>
            <a:endParaRPr lang="en-US" altLang="en-US" dirty="0">
              <a:solidFill>
                <a:srgbClr val="002060"/>
              </a:solidFill>
              <a:latin typeface="Georgia" charset="0"/>
            </a:endParaRPr>
          </a:p>
        </p:txBody>
      </p:sp>
      <p:sp>
        <p:nvSpPr>
          <p:cNvPr id="4" name="Rectangle 3"/>
          <p:cNvSpPr/>
          <p:nvPr/>
        </p:nvSpPr>
        <p:spPr>
          <a:xfrm>
            <a:off x="304800" y="5772039"/>
            <a:ext cx="11470105" cy="861774"/>
          </a:xfrm>
          <a:prstGeom prst="rect">
            <a:avLst/>
          </a:prstGeom>
          <a:solidFill>
            <a:srgbClr val="FFFF00"/>
          </a:solidFill>
        </p:spPr>
        <p:txBody>
          <a:bodyPr wrap="square">
            <a:spAutoFit/>
          </a:bodyPr>
          <a:lstStyle/>
          <a:p>
            <a:r>
              <a:rPr lang="en-US" sz="2500" b="1" i="0" dirty="0" smtClean="0">
                <a:solidFill>
                  <a:srgbClr val="1F1F1F"/>
                </a:solidFill>
                <a:effectLst/>
                <a:latin typeface="Open Sans" charset="0"/>
              </a:rPr>
              <a:t>”No race can prosper till it learns that there is as much dignity in tilling a field as in writing a poem. It is at the bottom of life we must begin and not at the top."</a:t>
            </a:r>
            <a:endParaRPr lang="en-US" sz="2500" b="1" dirty="0"/>
          </a:p>
        </p:txBody>
      </p:sp>
    </p:spTree>
    <p:extLst>
      <p:ext uri="{BB962C8B-B14F-4D97-AF65-F5344CB8AC3E}">
        <p14:creationId xmlns:p14="http://schemas.microsoft.com/office/powerpoint/2010/main" val="11671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1667">
                                            <p:txEl>
                                              <p:pRg st="0" end="0"/>
                                            </p:txEl>
                                          </p:spTgt>
                                        </p:tgtEl>
                                        <p:attrNameLst>
                                          <p:attrName>style.visibility</p:attrName>
                                        </p:attrNameLst>
                                      </p:cBhvr>
                                      <p:to>
                                        <p:strVal val="visible"/>
                                      </p:to>
                                    </p:set>
                                    <p:animEffect transition="in" filter="dissolve">
                                      <p:cBhvr>
                                        <p:cTn id="7" dur="500"/>
                                        <p:tgtEl>
                                          <p:spTgt spid="2416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1667">
                                            <p:txEl>
                                              <p:pRg st="1" end="1"/>
                                            </p:txEl>
                                          </p:spTgt>
                                        </p:tgtEl>
                                        <p:attrNameLst>
                                          <p:attrName>style.visibility</p:attrName>
                                        </p:attrNameLst>
                                      </p:cBhvr>
                                      <p:to>
                                        <p:strVal val="visible"/>
                                      </p:to>
                                    </p:set>
                                    <p:animEffect transition="in" filter="dissolve">
                                      <p:cBhvr>
                                        <p:cTn id="12" dur="500"/>
                                        <p:tgtEl>
                                          <p:spTgt spid="2416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1669">
                                            <p:txEl>
                                              <p:pRg st="0" end="0"/>
                                            </p:txEl>
                                          </p:spTgt>
                                        </p:tgtEl>
                                        <p:attrNameLst>
                                          <p:attrName>style.visibility</p:attrName>
                                        </p:attrNameLst>
                                      </p:cBhvr>
                                      <p:to>
                                        <p:strVal val="visible"/>
                                      </p:to>
                                    </p:set>
                                    <p:anim calcmode="lin" valueType="num">
                                      <p:cBhvr additive="base">
                                        <p:cTn id="17" dur="500" fill="hold"/>
                                        <p:tgtEl>
                                          <p:spTgt spid="24166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4166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41669">
                                            <p:txEl>
                                              <p:pRg st="2" end="2"/>
                                            </p:txEl>
                                          </p:spTgt>
                                        </p:tgtEl>
                                        <p:attrNameLst>
                                          <p:attrName>style.visibility</p:attrName>
                                        </p:attrNameLst>
                                      </p:cBhvr>
                                      <p:to>
                                        <p:strVal val="visible"/>
                                      </p:to>
                                    </p:set>
                                    <p:anim calcmode="lin" valueType="num">
                                      <p:cBhvr additive="base">
                                        <p:cTn id="23" dur="500" fill="hold"/>
                                        <p:tgtEl>
                                          <p:spTgt spid="24166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41669">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1669">
                                            <p:txEl>
                                              <p:pRg st="3" end="3"/>
                                            </p:txEl>
                                          </p:spTgt>
                                        </p:tgtEl>
                                        <p:attrNameLst>
                                          <p:attrName>style.visibility</p:attrName>
                                        </p:attrNameLst>
                                      </p:cBhvr>
                                      <p:to>
                                        <p:strVal val="visible"/>
                                      </p:to>
                                    </p:set>
                                    <p:anim calcmode="lin" valueType="num">
                                      <p:cBhvr additive="base">
                                        <p:cTn id="27" dur="500" fill="hold"/>
                                        <p:tgtEl>
                                          <p:spTgt spid="241669">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41669">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41669">
                                            <p:txEl>
                                              <p:pRg st="4" end="4"/>
                                            </p:txEl>
                                          </p:spTgt>
                                        </p:tgtEl>
                                        <p:attrNameLst>
                                          <p:attrName>style.visibility</p:attrName>
                                        </p:attrNameLst>
                                      </p:cBhvr>
                                      <p:to>
                                        <p:strVal val="visible"/>
                                      </p:to>
                                    </p:set>
                                    <p:anim calcmode="lin" valueType="num">
                                      <p:cBhvr additive="base">
                                        <p:cTn id="31" dur="500" fill="hold"/>
                                        <p:tgtEl>
                                          <p:spTgt spid="24166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1669">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41669">
                                            <p:txEl>
                                              <p:pRg st="5" end="5"/>
                                            </p:txEl>
                                          </p:spTgt>
                                        </p:tgtEl>
                                        <p:attrNameLst>
                                          <p:attrName>style.visibility</p:attrName>
                                        </p:attrNameLst>
                                      </p:cBhvr>
                                      <p:to>
                                        <p:strVal val="visible"/>
                                      </p:to>
                                    </p:set>
                                    <p:anim calcmode="lin" valueType="num">
                                      <p:cBhvr additive="base">
                                        <p:cTn id="35" dur="500" fill="hold"/>
                                        <p:tgtEl>
                                          <p:spTgt spid="241669">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41669">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1669">
                                            <p:txEl>
                                              <p:pRg st="6" end="6"/>
                                            </p:txEl>
                                          </p:spTgt>
                                        </p:tgtEl>
                                        <p:attrNameLst>
                                          <p:attrName>style.visibility</p:attrName>
                                        </p:attrNameLst>
                                      </p:cBhvr>
                                      <p:to>
                                        <p:strVal val="visible"/>
                                      </p:to>
                                    </p:set>
                                    <p:anim calcmode="lin" valueType="num">
                                      <p:cBhvr additive="base">
                                        <p:cTn id="39" dur="500" fill="hold"/>
                                        <p:tgtEl>
                                          <p:spTgt spid="241669">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4166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build="p" autoUpdateAnimBg="0"/>
      <p:bldP spid="241669" grpId="0" build="p" autoUpdateAnimBg="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http://216.226.178.196/cgi-bin/showfile.exe?CISOROOT=/photo&amp;CISOPTR=44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197960" y="20179"/>
            <a:ext cx="3101555" cy="1015663"/>
          </a:xfrm>
          <a:prstGeom prst="rect">
            <a:avLst/>
          </a:prstGeom>
          <a:noFill/>
        </p:spPr>
        <p:txBody>
          <a:bodyPr wrap="none">
            <a:spAutoFit/>
          </a:bodyPr>
          <a:lstStyle/>
          <a:p>
            <a:pPr algn="ctr" eaLnBrk="1" hangingPunct="1">
              <a:defRPr/>
            </a:pPr>
            <a:r>
              <a:rPr lang="en-US" sz="3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ＭＳ Ｐゴシック" charset="0"/>
              </a:rPr>
              <a:t>Carpentry class at </a:t>
            </a:r>
          </a:p>
          <a:p>
            <a:pPr algn="ctr" eaLnBrk="1" hangingPunct="1">
              <a:defRPr/>
            </a:pPr>
            <a:r>
              <a:rPr lang="en-US" sz="3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ＭＳ Ｐゴシック" charset="0"/>
              </a:rPr>
              <a:t>Tuskegee Institute</a:t>
            </a:r>
          </a:p>
        </p:txBody>
      </p:sp>
      <p:pic>
        <p:nvPicPr>
          <p:cNvPr id="4" name="Picture 3"/>
          <p:cNvPicPr>
            <a:picLocks noChangeAspect="1"/>
          </p:cNvPicPr>
          <p:nvPr/>
        </p:nvPicPr>
        <p:blipFill>
          <a:blip r:embed="rId4"/>
          <a:stretch>
            <a:fillRect/>
          </a:stretch>
        </p:blipFill>
        <p:spPr>
          <a:xfrm>
            <a:off x="1997338" y="-19530"/>
            <a:ext cx="8197324" cy="6897059"/>
          </a:xfrm>
          <a:prstGeom prst="rect">
            <a:avLst/>
          </a:prstGeom>
        </p:spPr>
      </p:pic>
    </p:spTree>
    <p:extLst>
      <p:ext uri="{BB962C8B-B14F-4D97-AF65-F5344CB8AC3E}">
        <p14:creationId xmlns:p14="http://schemas.microsoft.com/office/powerpoint/2010/main" val="106018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764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4" descr="http://216.226.178.196/cgi-bin/showfile.exe?CISOROOT=/photo&amp;CISOPTR=33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24000" y="152401"/>
            <a:ext cx="4724767" cy="1015663"/>
          </a:xfrm>
          <a:prstGeom prst="rect">
            <a:avLst/>
          </a:prstGeom>
          <a:noFill/>
        </p:spPr>
        <p:txBody>
          <a:bodyPr wrap="square">
            <a:spAutoFit/>
          </a:bodyPr>
          <a:lstStyle/>
          <a:p>
            <a:pPr algn="ctr" eaLnBrk="1" hangingPunct="1">
              <a:defRPr/>
            </a:pPr>
            <a:r>
              <a:rPr lang="en-US" sz="3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ＭＳ Ｐゴシック" charset="0"/>
              </a:rPr>
              <a:t>Senior agriculture class</a:t>
            </a:r>
          </a:p>
          <a:p>
            <a:pPr algn="ctr" eaLnBrk="1" hangingPunct="1">
              <a:defRPr/>
            </a:pPr>
            <a:r>
              <a:rPr lang="en-US" sz="3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ＭＳ Ｐゴシック" charset="0"/>
              </a:rPr>
              <a:t>at Tuskegee Institute</a:t>
            </a:r>
          </a:p>
        </p:txBody>
      </p:sp>
    </p:spTree>
    <p:extLst>
      <p:ext uri="{BB962C8B-B14F-4D97-AF65-F5344CB8AC3E}">
        <p14:creationId xmlns:p14="http://schemas.microsoft.com/office/powerpoint/2010/main" val="12907509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112295" y="761330"/>
            <a:ext cx="11855116"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128"/>
              </a:defRPr>
            </a:lvl1pPr>
            <a:lvl2pPr marL="742950" indent="-285750" eaLnBrk="0" hangingPunct="0">
              <a:defRPr sz="2400">
                <a:solidFill>
                  <a:schemeClr val="tx1"/>
                </a:solidFill>
                <a:latin typeface="Verdana" charset="0"/>
                <a:ea typeface="ＭＳ Ｐゴシック" charset="-128"/>
              </a:defRPr>
            </a:lvl2pPr>
            <a:lvl3pPr marL="1143000" indent="-228600" eaLnBrk="0" hangingPunct="0">
              <a:defRPr sz="2400">
                <a:solidFill>
                  <a:schemeClr val="tx1"/>
                </a:solidFill>
                <a:latin typeface="Verdana" charset="0"/>
                <a:ea typeface="ＭＳ Ｐゴシック" charset="-128"/>
              </a:defRPr>
            </a:lvl3pPr>
            <a:lvl4pPr marL="1600200" indent="-228600" eaLnBrk="0" hangingPunct="0">
              <a:defRPr sz="2400">
                <a:solidFill>
                  <a:schemeClr val="tx1"/>
                </a:solidFill>
                <a:latin typeface="Verdana" charset="0"/>
                <a:ea typeface="ＭＳ Ｐゴシック" charset="-128"/>
              </a:defRPr>
            </a:lvl4pPr>
            <a:lvl5pPr marL="2057400" indent="-228600" eaLnBrk="0" hangingPunct="0">
              <a:defRPr sz="2400">
                <a:solidFill>
                  <a:schemeClr val="tx1"/>
                </a:solidFill>
                <a:latin typeface="Verdana" charset="0"/>
                <a:ea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defRPr>
            </a:lvl9pPr>
          </a:lstStyle>
          <a:p>
            <a:pPr eaLnBrk="1" hangingPunct="1"/>
            <a:r>
              <a:rPr lang="en-US" altLang="en-US" sz="3000" dirty="0">
                <a:latin typeface="Times New Roman" charset="0"/>
                <a:ea typeface="Times New Roman" charset="0"/>
                <a:cs typeface="Times New Roman" charset="0"/>
              </a:rPr>
              <a:t>“</a:t>
            </a:r>
            <a:r>
              <a:rPr lang="en-US" altLang="x-none" sz="3000" dirty="0">
                <a:latin typeface="Times New Roman" charset="0"/>
                <a:ea typeface="Times New Roman" charset="0"/>
                <a:cs typeface="Times New Roman" charset="0"/>
              </a:rPr>
              <a:t>Our greatest danger is that in the great leap from slavery to freedom we may overlook the fact that the masses of us are to live by the productions of our hands, and fail to keep in mind that we shall prosper in proportion as we learn to dignify and glorify common labor, and put brains and skill into the common occupations of life; shall prosper in proportion as we learn to draw the line between the superficial and the substantial, the ornamental gewgaws of life and the useful. No race can prosper till it learns that there is as much dignity in tilling a field as in writing a poem. It is at the bottom of life we must begin, and not at the top. Nor should we permit our grievances to overshadow our opportunities.</a:t>
            </a:r>
            <a:r>
              <a:rPr lang="en-US" altLang="en-US" sz="3000" dirty="0">
                <a:latin typeface="Times New Roman" charset="0"/>
                <a:ea typeface="Times New Roman" charset="0"/>
                <a:cs typeface="Times New Roman" charset="0"/>
              </a:rPr>
              <a:t>”</a:t>
            </a:r>
            <a:endParaRPr lang="en-US" altLang="x-none" sz="3000" dirty="0">
              <a:latin typeface="Times New Roman" charset="0"/>
              <a:ea typeface="Times New Roman" charset="0"/>
              <a:cs typeface="Times New Roman" charset="0"/>
            </a:endParaRPr>
          </a:p>
          <a:p>
            <a:pPr eaLnBrk="1" hangingPunct="1"/>
            <a:endParaRPr lang="en-US" altLang="x-none" sz="3000" b="1" u="sng" dirty="0">
              <a:solidFill>
                <a:schemeClr val="accent1"/>
              </a:solidFill>
            </a:endParaRPr>
          </a:p>
          <a:p>
            <a:pPr eaLnBrk="1" hangingPunct="1"/>
            <a:r>
              <a:rPr lang="en-US" altLang="x-none" sz="3000" b="1" u="sng" dirty="0"/>
              <a:t>Source</a:t>
            </a:r>
            <a:r>
              <a:rPr lang="en-US" altLang="x-none" sz="3000" dirty="0"/>
              <a:t>: Booker T. Washington, at the Atlanta Exposition, speech, </a:t>
            </a:r>
            <a:r>
              <a:rPr lang="en-US" altLang="x-none" sz="3000" dirty="0" smtClean="0"/>
              <a:t>1895</a:t>
            </a:r>
            <a:endParaRPr lang="en-US" altLang="x-none" sz="3000" b="1" u="sng" dirty="0"/>
          </a:p>
        </p:txBody>
      </p:sp>
      <p:sp>
        <p:nvSpPr>
          <p:cNvPr id="3" name="Rectangle 2"/>
          <p:cNvSpPr/>
          <p:nvPr/>
        </p:nvSpPr>
        <p:spPr>
          <a:xfrm>
            <a:off x="112295" y="84222"/>
            <a:ext cx="11855116" cy="677108"/>
          </a:xfrm>
          <a:prstGeom prst="rect">
            <a:avLst/>
          </a:prstGeom>
          <a:noFill/>
        </p:spPr>
        <p:txBody>
          <a:bodyPr wrap="square">
            <a:spAutoFit/>
          </a:bodyPr>
          <a:lstStyle/>
          <a:p>
            <a:pPr algn="ctr">
              <a:defRPr/>
            </a:pPr>
            <a:r>
              <a:rPr lang="en-US" sz="3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ＭＳ Ｐゴシック" charset="0"/>
              </a:rPr>
              <a:t>What are the real </a:t>
            </a:r>
            <a:r>
              <a:rPr lang="en-US" sz="3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ＭＳ Ｐゴシック" charset="0"/>
              </a:rPr>
              <a:t>challenges that </a:t>
            </a:r>
            <a:r>
              <a:rPr lang="en-US" sz="3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ＭＳ Ｐゴシック" charset="0"/>
              </a:rPr>
              <a:t>African Americans face?</a:t>
            </a:r>
          </a:p>
        </p:txBody>
      </p:sp>
    </p:spTree>
    <p:extLst>
      <p:ext uri="{BB962C8B-B14F-4D97-AF65-F5344CB8AC3E}">
        <p14:creationId xmlns:p14="http://schemas.microsoft.com/office/powerpoint/2010/main" val="1086430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3" name="WordArt 2"/>
          <p:cNvSpPr>
            <a:spLocks noChangeArrowheads="1" noChangeShapeType="1" noTextEdit="1"/>
          </p:cNvSpPr>
          <p:nvPr/>
        </p:nvSpPr>
        <p:spPr bwMode="auto">
          <a:xfrm>
            <a:off x="561474" y="152400"/>
            <a:ext cx="11293642" cy="838200"/>
          </a:xfrm>
          <a:prstGeom prst="rect">
            <a:avLst/>
          </a:prstGeom>
        </p:spPr>
        <p:txBody>
          <a:bodyPr wrap="none" fromWordArt="1">
            <a:prstTxWarp prst="textInflateTop">
              <a:avLst>
                <a:gd name="adj" fmla="val 31917"/>
              </a:avLst>
            </a:prstTxWarp>
          </a:bodyPr>
          <a:lstStyle/>
          <a:p>
            <a:pPr algn="ctr"/>
            <a:r>
              <a:rPr lang="en-US" b="1" kern="10" dirty="0">
                <a:ln w="19050">
                  <a:solidFill>
                    <a:schemeClr val="tx1"/>
                  </a:solidFill>
                  <a:round/>
                  <a:headEnd/>
                  <a:tailEnd/>
                </a:ln>
                <a:gradFill rotWithShape="1">
                  <a:gsLst>
                    <a:gs pos="0">
                      <a:srgbClr val="FFF200"/>
                    </a:gs>
                    <a:gs pos="45000">
                      <a:srgbClr val="FF7A00"/>
                    </a:gs>
                    <a:gs pos="70000">
                      <a:srgbClr val="FF0300"/>
                    </a:gs>
                    <a:gs pos="100000">
                      <a:srgbClr val="4D0808"/>
                    </a:gs>
                  </a:gsLst>
                  <a:lin ang="5400000" scaled="1"/>
                </a:gradFill>
                <a:effectLst>
                  <a:outerShdw blurRad="63500" dist="53882" dir="2700000" algn="ctr" rotWithShape="0">
                    <a:schemeClr val="tx1">
                      <a:alpha val="74997"/>
                    </a:schemeClr>
                  </a:outerShdw>
                </a:effectLst>
                <a:latin typeface="Impact" charset="0"/>
                <a:ea typeface="Impact" charset="0"/>
                <a:cs typeface="Impact" charset="0"/>
              </a:rPr>
              <a:t>ATLANTA </a:t>
            </a:r>
            <a:r>
              <a:rPr lang="en-US" b="1" kern="10" smtClean="0">
                <a:ln w="19050">
                  <a:solidFill>
                    <a:schemeClr val="tx1"/>
                  </a:solidFill>
                  <a:round/>
                  <a:headEnd/>
                  <a:tailEnd/>
                </a:ln>
                <a:gradFill rotWithShape="1">
                  <a:gsLst>
                    <a:gs pos="0">
                      <a:srgbClr val="FFF200"/>
                    </a:gs>
                    <a:gs pos="45000">
                      <a:srgbClr val="FF7A00"/>
                    </a:gs>
                    <a:gs pos="70000">
                      <a:srgbClr val="FF0300"/>
                    </a:gs>
                    <a:gs pos="100000">
                      <a:srgbClr val="4D0808"/>
                    </a:gs>
                  </a:gsLst>
                  <a:lin ang="5400000" scaled="1"/>
                </a:gradFill>
                <a:effectLst>
                  <a:outerShdw blurRad="63500" dist="53882" dir="2700000" algn="ctr" rotWithShape="0">
                    <a:schemeClr val="tx1">
                      <a:alpha val="74997"/>
                    </a:schemeClr>
                  </a:outerShdw>
                </a:effectLst>
                <a:latin typeface="Impact" charset="0"/>
                <a:ea typeface="Impact" charset="0"/>
                <a:cs typeface="Impact" charset="0"/>
              </a:rPr>
              <a:t>COMPROMISE SPEECH</a:t>
            </a:r>
            <a:endParaRPr lang="en-US" b="1" kern="10">
              <a:ln w="19050">
                <a:solidFill>
                  <a:schemeClr val="tx1"/>
                </a:solidFill>
                <a:round/>
                <a:headEnd/>
                <a:tailEnd/>
              </a:ln>
              <a:gradFill rotWithShape="1">
                <a:gsLst>
                  <a:gs pos="0">
                    <a:srgbClr val="FFF200"/>
                  </a:gs>
                  <a:gs pos="45000">
                    <a:srgbClr val="FF7A00"/>
                  </a:gs>
                  <a:gs pos="70000">
                    <a:srgbClr val="FF0300"/>
                  </a:gs>
                  <a:gs pos="100000">
                    <a:srgbClr val="4D0808"/>
                  </a:gs>
                </a:gsLst>
                <a:lin ang="5400000" scaled="1"/>
              </a:gradFill>
              <a:effectLst>
                <a:outerShdw blurRad="63500" dist="53882" dir="2700000" algn="ctr" rotWithShape="0">
                  <a:schemeClr val="tx1">
                    <a:alpha val="74997"/>
                  </a:schemeClr>
                </a:outerShdw>
              </a:effectLst>
              <a:latin typeface="Impact" charset="0"/>
              <a:ea typeface="Impact" charset="0"/>
              <a:cs typeface="Impact" charset="0"/>
            </a:endParaRPr>
          </a:p>
        </p:txBody>
      </p:sp>
      <p:sp>
        <p:nvSpPr>
          <p:cNvPr id="90114" name="Rectangle 3"/>
          <p:cNvSpPr>
            <a:spLocks noChangeArrowheads="1"/>
          </p:cNvSpPr>
          <p:nvPr/>
        </p:nvSpPr>
        <p:spPr bwMode="auto">
          <a:xfrm>
            <a:off x="144379" y="1219200"/>
            <a:ext cx="12047621"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folHlink"/>
              </a:buClr>
              <a:buSzPct val="75000"/>
              <a:buFont typeface="Wingdings" charset="2"/>
              <a:buChar char="n"/>
              <a:defRPr sz="3200">
                <a:solidFill>
                  <a:schemeClr val="tx1"/>
                </a:solidFill>
                <a:latin typeface="Verdana" charset="0"/>
              </a:defRPr>
            </a:lvl1pPr>
            <a:lvl2pPr marL="742950" indent="-285750">
              <a:spcBef>
                <a:spcPct val="20000"/>
              </a:spcBef>
              <a:buClr>
                <a:schemeClr val="folHlink"/>
              </a:buClr>
              <a:buSzPct val="70000"/>
              <a:buFont typeface="Wingdings" charset="2"/>
              <a:buChar char="n"/>
              <a:defRPr sz="2800">
                <a:solidFill>
                  <a:schemeClr val="tx1"/>
                </a:solidFill>
                <a:latin typeface="Verdana" charset="0"/>
              </a:defRPr>
            </a:lvl2pPr>
            <a:lvl3pPr marL="1143000" indent="-228600">
              <a:spcBef>
                <a:spcPct val="20000"/>
              </a:spcBef>
              <a:buClr>
                <a:schemeClr val="tx2"/>
              </a:buClr>
              <a:buChar char="•"/>
              <a:defRPr sz="2400">
                <a:solidFill>
                  <a:schemeClr val="tx1"/>
                </a:solidFill>
                <a:latin typeface="Verdana" charset="0"/>
              </a:defRPr>
            </a:lvl3pPr>
            <a:lvl4pPr marL="1600200" indent="-228600">
              <a:spcBef>
                <a:spcPct val="20000"/>
              </a:spcBef>
              <a:buClr>
                <a:schemeClr val="hlink"/>
              </a:buClr>
              <a:buChar char="•"/>
              <a:defRPr sz="2000">
                <a:solidFill>
                  <a:schemeClr val="tx1"/>
                </a:solidFill>
                <a:latin typeface="Verdana" charset="0"/>
              </a:defRPr>
            </a:lvl4pPr>
            <a:lvl5pPr marL="2057400" indent="-228600">
              <a:spcBef>
                <a:spcPct val="20000"/>
              </a:spcBef>
              <a:buClr>
                <a:schemeClr val="tx1"/>
              </a:buClr>
              <a:buSzPct val="85000"/>
              <a:buChar char="•"/>
              <a:defRPr sz="2000">
                <a:solidFill>
                  <a:schemeClr val="tx1"/>
                </a:solidFill>
                <a:latin typeface="Verdana"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charset="0"/>
              </a:defRPr>
            </a:lvl9pPr>
          </a:lstStyle>
          <a:p>
            <a:pPr algn="ctr">
              <a:lnSpc>
                <a:spcPct val="80000"/>
              </a:lnSpc>
              <a:buClrTx/>
              <a:buSzTx/>
              <a:buFontTx/>
              <a:buNone/>
            </a:pPr>
            <a:r>
              <a:rPr lang="en-US" altLang="en-US" sz="3600" dirty="0">
                <a:latin typeface="Impact" charset="0"/>
              </a:rPr>
              <a:t>Speech given by Booker T. Washington in Atlanta, Sept. 18, 1895, at the Atlanta World Exposition.</a:t>
            </a:r>
          </a:p>
        </p:txBody>
      </p:sp>
      <p:sp>
        <p:nvSpPr>
          <p:cNvPr id="90116" name="Rectangle 5"/>
          <p:cNvSpPr>
            <a:spLocks noChangeArrowheads="1"/>
          </p:cNvSpPr>
          <p:nvPr/>
        </p:nvSpPr>
        <p:spPr bwMode="auto">
          <a:xfrm>
            <a:off x="144379" y="2811379"/>
            <a:ext cx="4235116" cy="142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chemeClr val="folHlink"/>
              </a:buClr>
              <a:buSzPct val="75000"/>
              <a:buFont typeface="Wingdings" charset="2"/>
              <a:buChar char="n"/>
              <a:defRPr sz="3200">
                <a:solidFill>
                  <a:schemeClr val="tx1"/>
                </a:solidFill>
                <a:latin typeface="Verdana" charset="0"/>
              </a:defRPr>
            </a:lvl1pPr>
            <a:lvl2pPr marL="742950" indent="-285750">
              <a:spcBef>
                <a:spcPct val="20000"/>
              </a:spcBef>
              <a:buClr>
                <a:schemeClr val="folHlink"/>
              </a:buClr>
              <a:buSzPct val="70000"/>
              <a:buFont typeface="Wingdings" charset="2"/>
              <a:buChar char="n"/>
              <a:defRPr sz="2800">
                <a:solidFill>
                  <a:schemeClr val="tx1"/>
                </a:solidFill>
                <a:latin typeface="Verdana" charset="0"/>
              </a:defRPr>
            </a:lvl2pPr>
            <a:lvl3pPr marL="1143000" indent="-228600">
              <a:spcBef>
                <a:spcPct val="20000"/>
              </a:spcBef>
              <a:buClr>
                <a:schemeClr val="tx2"/>
              </a:buClr>
              <a:buChar char="•"/>
              <a:defRPr sz="2400">
                <a:solidFill>
                  <a:schemeClr val="tx1"/>
                </a:solidFill>
                <a:latin typeface="Verdana" charset="0"/>
              </a:defRPr>
            </a:lvl3pPr>
            <a:lvl4pPr marL="1600200" indent="-228600">
              <a:spcBef>
                <a:spcPct val="20000"/>
              </a:spcBef>
              <a:buClr>
                <a:schemeClr val="hlink"/>
              </a:buClr>
              <a:buChar char="•"/>
              <a:defRPr sz="2000">
                <a:solidFill>
                  <a:schemeClr val="tx1"/>
                </a:solidFill>
                <a:latin typeface="Verdana" charset="0"/>
              </a:defRPr>
            </a:lvl4pPr>
            <a:lvl5pPr marL="2057400" indent="-228600">
              <a:spcBef>
                <a:spcPct val="20000"/>
              </a:spcBef>
              <a:buClr>
                <a:schemeClr val="tx1"/>
              </a:buClr>
              <a:buSzPct val="85000"/>
              <a:buChar char="•"/>
              <a:defRPr sz="2000">
                <a:solidFill>
                  <a:schemeClr val="tx1"/>
                </a:solidFill>
                <a:latin typeface="Verdana"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charset="0"/>
              </a:defRPr>
            </a:lvl9pPr>
          </a:lstStyle>
          <a:p>
            <a:pPr algn="ctr">
              <a:lnSpc>
                <a:spcPct val="75000"/>
              </a:lnSpc>
              <a:spcBef>
                <a:spcPct val="40000"/>
              </a:spcBef>
              <a:buClr>
                <a:schemeClr val="accent2"/>
              </a:buClr>
              <a:buSzPct val="80000"/>
              <a:buFont typeface="Wingdings" charset="2"/>
              <a:buChar char="Ø"/>
            </a:pPr>
            <a:r>
              <a:rPr lang="en-US" altLang="en-US" sz="3600" b="1" dirty="0" smtClean="0">
                <a:latin typeface="Georgia" charset="0"/>
              </a:rPr>
              <a:t>Argued that blacks’ needs for </a:t>
            </a:r>
            <a:r>
              <a:rPr lang="en-US" altLang="en-US" sz="3600" b="1" u="sng" dirty="0" smtClean="0">
                <a:solidFill>
                  <a:srgbClr val="FFFF00"/>
                </a:solidFill>
                <a:latin typeface="Georgia" charset="0"/>
              </a:rPr>
              <a:t>education and economic progress were MOST IMPORTANT</a:t>
            </a:r>
            <a:r>
              <a:rPr lang="en-US" altLang="en-US" sz="3600" b="1" dirty="0" smtClean="0">
                <a:solidFill>
                  <a:srgbClr val="FFFF00"/>
                </a:solidFill>
                <a:latin typeface="Georgia" charset="0"/>
              </a:rPr>
              <a:t>!</a:t>
            </a:r>
            <a:endParaRPr lang="en-US" altLang="en-US" sz="3600" b="1" dirty="0">
              <a:solidFill>
                <a:srgbClr val="FFFF00"/>
              </a:solidFill>
              <a:latin typeface="Georgia" charset="0"/>
            </a:endParaRPr>
          </a:p>
          <a:p>
            <a:pPr>
              <a:lnSpc>
                <a:spcPct val="80000"/>
              </a:lnSpc>
              <a:spcBef>
                <a:spcPct val="15000"/>
              </a:spcBef>
              <a:buClrTx/>
              <a:buSzTx/>
              <a:buFontTx/>
              <a:buChar char="•"/>
            </a:pPr>
            <a:endParaRPr lang="en-US" altLang="en-US" sz="3600" dirty="0">
              <a:latin typeface="Georgia" charset="0"/>
            </a:endParaRPr>
          </a:p>
          <a:p>
            <a:pPr>
              <a:lnSpc>
                <a:spcPct val="80000"/>
              </a:lnSpc>
              <a:spcBef>
                <a:spcPct val="15000"/>
              </a:spcBef>
              <a:buClrTx/>
              <a:buSzTx/>
              <a:buFontTx/>
              <a:buChar char="•"/>
            </a:pPr>
            <a:endParaRPr lang="en-US" altLang="en-US" sz="3600" i="1" dirty="0">
              <a:latin typeface="Georgia" charset="0"/>
            </a:endParaRPr>
          </a:p>
          <a:p>
            <a:pPr>
              <a:lnSpc>
                <a:spcPct val="80000"/>
              </a:lnSpc>
              <a:spcBef>
                <a:spcPct val="15000"/>
              </a:spcBef>
              <a:buClrTx/>
              <a:buSzTx/>
              <a:buFontTx/>
              <a:buChar char="•"/>
            </a:pPr>
            <a:endParaRPr lang="en-US" altLang="en-US" sz="3600" dirty="0">
              <a:latin typeface="Georgia" charset="0"/>
            </a:endParaRPr>
          </a:p>
        </p:txBody>
      </p:sp>
      <p:pic>
        <p:nvPicPr>
          <p:cNvPr id="2" name="Picture 1"/>
          <p:cNvPicPr>
            <a:picLocks noChangeAspect="1"/>
          </p:cNvPicPr>
          <p:nvPr/>
        </p:nvPicPr>
        <p:blipFill>
          <a:blip r:embed="rId2"/>
          <a:stretch>
            <a:fillRect/>
          </a:stretch>
        </p:blipFill>
        <p:spPr>
          <a:xfrm>
            <a:off x="4571999" y="2286000"/>
            <a:ext cx="6882063" cy="4572000"/>
          </a:xfrm>
          <a:prstGeom prst="rect">
            <a:avLst/>
          </a:prstGeom>
        </p:spPr>
      </p:pic>
      <p:pic>
        <p:nvPicPr>
          <p:cNvPr id="3" name="Picture 2"/>
          <p:cNvPicPr>
            <a:picLocks noChangeAspect="1"/>
          </p:cNvPicPr>
          <p:nvPr/>
        </p:nvPicPr>
        <p:blipFill>
          <a:blip r:embed="rId3"/>
          <a:stretch>
            <a:fillRect/>
          </a:stretch>
        </p:blipFill>
        <p:spPr>
          <a:xfrm>
            <a:off x="1360481" y="0"/>
            <a:ext cx="8989594" cy="6858000"/>
          </a:xfrm>
          <a:prstGeom prst="rect">
            <a:avLst/>
          </a:prstGeom>
        </p:spPr>
      </p:pic>
    </p:spTree>
    <p:extLst>
      <p:ext uri="{BB962C8B-B14F-4D97-AF65-F5344CB8AC3E}">
        <p14:creationId xmlns:p14="http://schemas.microsoft.com/office/powerpoint/2010/main" val="1728286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61" name="Picture 2" descr="dubois-big"/>
          <p:cNvPicPr>
            <a:picLocks noChangeAspect="1" noChangeArrowheads="1"/>
          </p:cNvPicPr>
          <p:nvPr/>
        </p:nvPicPr>
        <p:blipFill>
          <a:blip r:embed="rId2">
            <a:lum bright="82000" contrast="-58000"/>
            <a:extLst>
              <a:ext uri="{28A0092B-C50C-407E-A947-70E740481C1C}">
                <a14:useLocalDpi xmlns:a14="http://schemas.microsoft.com/office/drawing/2010/main" val="0"/>
              </a:ext>
            </a:extLst>
          </a:blip>
          <a:srcRect b="11594"/>
          <a:stretch>
            <a:fillRect/>
          </a:stretch>
        </p:blipFill>
        <p:spPr bwMode="auto">
          <a:xfrm>
            <a:off x="0" y="37432"/>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2" name="WordArt 3"/>
          <p:cNvSpPr>
            <a:spLocks noChangeArrowheads="1" noChangeShapeType="1" noTextEdit="1"/>
          </p:cNvSpPr>
          <p:nvPr/>
        </p:nvSpPr>
        <p:spPr bwMode="auto">
          <a:xfrm>
            <a:off x="1643063" y="0"/>
            <a:ext cx="8915400" cy="533400"/>
          </a:xfrm>
          <a:prstGeom prst="rect">
            <a:avLst/>
          </a:prstGeom>
        </p:spPr>
        <p:txBody>
          <a:bodyPr wrap="none" fromWordArt="1">
            <a:prstTxWarp prst="textInflateTop">
              <a:avLst>
                <a:gd name="adj" fmla="val 31917"/>
              </a:avLst>
            </a:prstTxWarp>
          </a:bodyPr>
          <a:lstStyle/>
          <a:p>
            <a:pPr algn="ctr"/>
            <a:r>
              <a:rPr lang="en-US" b="1" kern="10">
                <a:ln w="19050">
                  <a:solidFill>
                    <a:schemeClr val="tx1"/>
                  </a:solidFill>
                  <a:round/>
                  <a:headEnd/>
                  <a:tailEnd/>
                </a:ln>
                <a:gradFill rotWithShape="1">
                  <a:gsLst>
                    <a:gs pos="0">
                      <a:srgbClr val="FFF200"/>
                    </a:gs>
                    <a:gs pos="45000">
                      <a:srgbClr val="FF7A00"/>
                    </a:gs>
                    <a:gs pos="70000">
                      <a:srgbClr val="FF0300"/>
                    </a:gs>
                    <a:gs pos="100000">
                      <a:srgbClr val="4D0808"/>
                    </a:gs>
                  </a:gsLst>
                  <a:lin ang="5400000" scaled="1"/>
                </a:gradFill>
                <a:effectLst>
                  <a:outerShdw blurRad="63500" dist="53882" dir="2700000" algn="ctr" rotWithShape="0">
                    <a:schemeClr val="tx1">
                      <a:alpha val="74997"/>
                    </a:schemeClr>
                  </a:outerShdw>
                </a:effectLst>
                <a:latin typeface="Impact" charset="0"/>
                <a:ea typeface="Impact" charset="0"/>
                <a:cs typeface="Impact" charset="0"/>
              </a:rPr>
              <a:t>PHILOSOPHIES OF BLACK LEADERS</a:t>
            </a:r>
          </a:p>
        </p:txBody>
      </p:sp>
      <p:sp>
        <p:nvSpPr>
          <p:cNvPr id="92163" name="Rectangle 4"/>
          <p:cNvSpPr>
            <a:spLocks noChangeArrowheads="1"/>
          </p:cNvSpPr>
          <p:nvPr/>
        </p:nvSpPr>
        <p:spPr bwMode="auto">
          <a:xfrm>
            <a:off x="0" y="584200"/>
            <a:ext cx="1219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folHlink"/>
              </a:buClr>
              <a:buSzPct val="75000"/>
              <a:buFont typeface="Wingdings" charset="2"/>
              <a:buChar char="n"/>
              <a:defRPr sz="3200">
                <a:solidFill>
                  <a:schemeClr val="tx1"/>
                </a:solidFill>
                <a:latin typeface="Verdana" charset="0"/>
              </a:defRPr>
            </a:lvl1pPr>
            <a:lvl2pPr marL="742950" indent="-285750">
              <a:spcBef>
                <a:spcPct val="20000"/>
              </a:spcBef>
              <a:buClr>
                <a:schemeClr val="folHlink"/>
              </a:buClr>
              <a:buSzPct val="70000"/>
              <a:buFont typeface="Wingdings" charset="2"/>
              <a:buChar char="n"/>
              <a:defRPr sz="2800">
                <a:solidFill>
                  <a:schemeClr val="tx1"/>
                </a:solidFill>
                <a:latin typeface="Verdana" charset="0"/>
              </a:defRPr>
            </a:lvl2pPr>
            <a:lvl3pPr marL="1143000" indent="-228600">
              <a:spcBef>
                <a:spcPct val="20000"/>
              </a:spcBef>
              <a:buClr>
                <a:schemeClr val="tx2"/>
              </a:buClr>
              <a:buChar char="•"/>
              <a:defRPr sz="2400">
                <a:solidFill>
                  <a:schemeClr val="tx1"/>
                </a:solidFill>
                <a:latin typeface="Verdana" charset="0"/>
              </a:defRPr>
            </a:lvl3pPr>
            <a:lvl4pPr marL="1600200" indent="-228600">
              <a:spcBef>
                <a:spcPct val="20000"/>
              </a:spcBef>
              <a:buClr>
                <a:schemeClr val="hlink"/>
              </a:buClr>
              <a:buChar char="•"/>
              <a:defRPr sz="2000">
                <a:solidFill>
                  <a:schemeClr val="tx1"/>
                </a:solidFill>
                <a:latin typeface="Verdana" charset="0"/>
              </a:defRPr>
            </a:lvl4pPr>
            <a:lvl5pPr marL="2057400" indent="-228600">
              <a:spcBef>
                <a:spcPct val="20000"/>
              </a:spcBef>
              <a:buClr>
                <a:schemeClr val="tx1"/>
              </a:buClr>
              <a:buSzPct val="85000"/>
              <a:buChar char="•"/>
              <a:defRPr sz="2000">
                <a:solidFill>
                  <a:schemeClr val="tx1"/>
                </a:solidFill>
                <a:latin typeface="Verdana"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charset="0"/>
              </a:defRPr>
            </a:lvl9pPr>
          </a:lstStyle>
          <a:p>
            <a:pPr algn="ctr">
              <a:lnSpc>
                <a:spcPct val="90000"/>
              </a:lnSpc>
              <a:buClrTx/>
              <a:buSzTx/>
              <a:buFontTx/>
              <a:buNone/>
            </a:pPr>
            <a:r>
              <a:rPr lang="en-US" altLang="en-US" sz="6000" u="sng" dirty="0">
                <a:solidFill>
                  <a:srgbClr val="0000CC"/>
                </a:solidFill>
                <a:latin typeface="Impact" charset="0"/>
              </a:rPr>
              <a:t>W.E.B. Dubois</a:t>
            </a:r>
            <a:endParaRPr lang="en-US" altLang="en-US" sz="6000" dirty="0">
              <a:solidFill>
                <a:srgbClr val="0000CC"/>
              </a:solidFill>
              <a:latin typeface="Impact" charset="0"/>
            </a:endParaRPr>
          </a:p>
          <a:p>
            <a:pPr algn="ctr">
              <a:lnSpc>
                <a:spcPct val="80000"/>
              </a:lnSpc>
              <a:buClrTx/>
              <a:buSzTx/>
              <a:buFontTx/>
              <a:buNone/>
            </a:pPr>
            <a:r>
              <a:rPr lang="en-US" altLang="en-US" dirty="0" smtClean="0">
                <a:latin typeface="Impact" charset="0"/>
              </a:rPr>
              <a:t>Northern Perspective </a:t>
            </a:r>
            <a:r>
              <a:rPr lang="mr-IN" altLang="en-US" dirty="0" smtClean="0">
                <a:latin typeface="Impact" charset="0"/>
              </a:rPr>
              <a:t>–</a:t>
            </a:r>
            <a:r>
              <a:rPr lang="en-US" altLang="en-US" dirty="0" smtClean="0">
                <a:latin typeface="Impact" charset="0"/>
              </a:rPr>
              <a:t> STRESS ON EQUALITY!</a:t>
            </a:r>
            <a:endParaRPr lang="en-US" altLang="en-US" sz="2400" dirty="0">
              <a:latin typeface="Impact" charset="0"/>
            </a:endParaRPr>
          </a:p>
        </p:txBody>
      </p:sp>
      <p:sp>
        <p:nvSpPr>
          <p:cNvPr id="475142" name="Rectangle 6"/>
          <p:cNvSpPr>
            <a:spLocks noChangeArrowheads="1"/>
          </p:cNvSpPr>
          <p:nvPr/>
        </p:nvSpPr>
        <p:spPr bwMode="auto">
          <a:xfrm>
            <a:off x="0" y="2133600"/>
            <a:ext cx="7459579" cy="2286000"/>
          </a:xfrm>
          <a:prstGeom prst="rect">
            <a:avLst/>
          </a:prstGeom>
          <a:noFill/>
          <a:ln w="9525">
            <a:noFill/>
            <a:miter lim="800000"/>
            <a:headEnd/>
            <a:tailEnd/>
          </a:ln>
          <a:effectLst/>
        </p:spPr>
        <p:txBody>
          <a:bodyPr/>
          <a:lstStyle>
            <a:lvl1pPr marL="342900" indent="-342900">
              <a:defRPr sz="2400">
                <a:solidFill>
                  <a:schemeClr val="tx1"/>
                </a:solidFill>
                <a:latin typeface="Verdana" charset="0"/>
                <a:ea typeface="Arial" charset="0"/>
                <a:cs typeface="Arial" charset="0"/>
              </a:defRPr>
            </a:lvl1pPr>
            <a:lvl2pPr marL="742950" indent="-285750">
              <a:defRPr sz="2400">
                <a:solidFill>
                  <a:schemeClr val="tx1"/>
                </a:solidFill>
                <a:latin typeface="Verdana" charset="0"/>
                <a:ea typeface="Arial" charset="0"/>
                <a:cs typeface="Arial" charset="0"/>
              </a:defRPr>
            </a:lvl2pPr>
            <a:lvl3pPr marL="1143000" indent="-228600">
              <a:defRPr sz="2400">
                <a:solidFill>
                  <a:schemeClr val="tx1"/>
                </a:solidFill>
                <a:latin typeface="Verdana" charset="0"/>
                <a:ea typeface="Arial" charset="0"/>
                <a:cs typeface="Arial" charset="0"/>
              </a:defRPr>
            </a:lvl3pPr>
            <a:lvl4pPr marL="1600200" indent="-228600">
              <a:defRPr sz="2400">
                <a:solidFill>
                  <a:schemeClr val="tx1"/>
                </a:solidFill>
                <a:latin typeface="Verdana" charset="0"/>
                <a:ea typeface="Arial" charset="0"/>
                <a:cs typeface="Arial" charset="0"/>
              </a:defRPr>
            </a:lvl4pPr>
            <a:lvl5pPr marL="2057400" indent="-228600">
              <a:defRPr sz="2400">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sz="2400">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sz="2400">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sz="2400">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sz="2400">
                <a:solidFill>
                  <a:schemeClr val="tx1"/>
                </a:solidFill>
                <a:latin typeface="Verdana" charset="0"/>
                <a:ea typeface="Arial" charset="0"/>
                <a:cs typeface="Arial" charset="0"/>
              </a:defRPr>
            </a:lvl9pPr>
          </a:lstStyle>
          <a:p>
            <a:pPr>
              <a:lnSpc>
                <a:spcPct val="80000"/>
              </a:lnSpc>
              <a:spcBef>
                <a:spcPct val="20000"/>
              </a:spcBef>
              <a:buFontTx/>
              <a:buChar char="•"/>
            </a:pPr>
            <a:r>
              <a:rPr lang="en-US" altLang="x-none" sz="3200" b="1" u="sng" dirty="0" smtClean="0">
                <a:solidFill>
                  <a:srgbClr val="FF0000"/>
                </a:solidFill>
                <a:latin typeface="Georgia" charset="0"/>
              </a:rPr>
              <a:t>Northerner</a:t>
            </a:r>
            <a:r>
              <a:rPr lang="en-US" altLang="x-none" sz="3200" b="1" dirty="0" smtClean="0">
                <a:latin typeface="Georgia" charset="0"/>
              </a:rPr>
              <a:t>/</a:t>
            </a:r>
            <a:r>
              <a:rPr lang="en-US" altLang="x-none" sz="3200" b="1" u="sng" dirty="0" smtClean="0">
                <a:solidFill>
                  <a:srgbClr val="FF0000"/>
                </a:solidFill>
                <a:latin typeface="Georgia" charset="0"/>
              </a:rPr>
              <a:t>college education (Harvard)</a:t>
            </a:r>
          </a:p>
          <a:p>
            <a:pPr>
              <a:lnSpc>
                <a:spcPct val="80000"/>
              </a:lnSpc>
              <a:spcBef>
                <a:spcPct val="20000"/>
              </a:spcBef>
              <a:buFontTx/>
              <a:buChar char="•"/>
            </a:pPr>
            <a:r>
              <a:rPr lang="en-US" altLang="x-none" sz="3200" b="1" i="1" dirty="0" smtClean="0">
                <a:solidFill>
                  <a:srgbClr val="FF0000"/>
                </a:solidFill>
                <a:latin typeface="Georgia" charset="0"/>
              </a:rPr>
              <a:t>The Souls of Black Folk</a:t>
            </a:r>
            <a:r>
              <a:rPr lang="en-US" altLang="x-none" sz="3200" i="1" dirty="0" smtClean="0">
                <a:latin typeface="Georgia" charset="0"/>
              </a:rPr>
              <a:t> </a:t>
            </a:r>
            <a:r>
              <a:rPr lang="en-US" altLang="x-none" sz="3200" dirty="0" smtClean="0">
                <a:latin typeface="Georgia" charset="0"/>
              </a:rPr>
              <a:t>(1903) = </a:t>
            </a:r>
            <a:r>
              <a:rPr lang="en-US" altLang="x-none" sz="3200" b="1" u="sng" dirty="0" smtClean="0">
                <a:solidFill>
                  <a:srgbClr val="FF0000"/>
                </a:solidFill>
                <a:latin typeface="Georgia" charset="0"/>
              </a:rPr>
              <a:t>DEMANDED immediate equal rights for African Americans</a:t>
            </a:r>
            <a:r>
              <a:rPr lang="en-US" altLang="x-none" sz="3200" dirty="0" smtClean="0">
                <a:latin typeface="Georgia" charset="0"/>
              </a:rPr>
              <a:t>! </a:t>
            </a:r>
          </a:p>
          <a:p>
            <a:pPr lvl="1">
              <a:lnSpc>
                <a:spcPct val="80000"/>
              </a:lnSpc>
              <a:spcBef>
                <a:spcPct val="20000"/>
              </a:spcBef>
              <a:buFontTx/>
              <a:buChar char="•"/>
            </a:pPr>
            <a:r>
              <a:rPr lang="en-US" altLang="x-none" sz="3200" dirty="0" smtClean="0">
                <a:latin typeface="Georgia" charset="0"/>
              </a:rPr>
              <a:t>WRONG to expect CITIZENS to EARN their rights!</a:t>
            </a:r>
          </a:p>
          <a:p>
            <a:pPr lvl="1">
              <a:lnSpc>
                <a:spcPct val="80000"/>
              </a:lnSpc>
              <a:spcBef>
                <a:spcPct val="20000"/>
              </a:spcBef>
              <a:buFontTx/>
              <a:buChar char="•"/>
            </a:pPr>
            <a:r>
              <a:rPr lang="en-US" altLang="x-none" sz="3200" dirty="0" smtClean="0">
                <a:latin typeface="Georgia" charset="0"/>
              </a:rPr>
              <a:t>Political and social rights FIRST</a:t>
            </a:r>
            <a:r>
              <a:rPr lang="mr-IN" altLang="x-none" sz="3200" dirty="0" smtClean="0">
                <a:latin typeface="Georgia" charset="0"/>
              </a:rPr>
              <a:t>…</a:t>
            </a:r>
            <a:r>
              <a:rPr lang="en-US" altLang="x-none" sz="3200" dirty="0" smtClean="0">
                <a:latin typeface="Georgia" charset="0"/>
              </a:rPr>
              <a:t>.THEN you get economic independence!</a:t>
            </a:r>
            <a:endParaRPr lang="en-US" altLang="x-none" sz="3200" dirty="0">
              <a:latin typeface="Georgia" charset="0"/>
            </a:endParaRPr>
          </a:p>
        </p:txBody>
      </p:sp>
    </p:spTree>
    <p:extLst>
      <p:ext uri="{BB962C8B-B14F-4D97-AF65-F5344CB8AC3E}">
        <p14:creationId xmlns:p14="http://schemas.microsoft.com/office/powerpoint/2010/main" val="2021234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5" name="WordArt 2"/>
          <p:cNvSpPr>
            <a:spLocks noChangeArrowheads="1" noChangeShapeType="1" noTextEdit="1"/>
          </p:cNvSpPr>
          <p:nvPr/>
        </p:nvSpPr>
        <p:spPr bwMode="auto">
          <a:xfrm>
            <a:off x="1676400" y="152400"/>
            <a:ext cx="8915400" cy="533400"/>
          </a:xfrm>
          <a:prstGeom prst="rect">
            <a:avLst/>
          </a:prstGeom>
        </p:spPr>
        <p:txBody>
          <a:bodyPr wrap="none" fromWordArt="1">
            <a:prstTxWarp prst="textInflateTop">
              <a:avLst>
                <a:gd name="adj" fmla="val 31917"/>
              </a:avLst>
            </a:prstTxWarp>
          </a:bodyPr>
          <a:lstStyle/>
          <a:p>
            <a:pPr algn="ctr"/>
            <a:r>
              <a:rPr lang="en-US" b="1" kern="10">
                <a:ln w="19050">
                  <a:solidFill>
                    <a:schemeClr val="tx1"/>
                  </a:solidFill>
                  <a:round/>
                  <a:headEnd/>
                  <a:tailEnd/>
                </a:ln>
                <a:gradFill rotWithShape="1">
                  <a:gsLst>
                    <a:gs pos="0">
                      <a:srgbClr val="FFF200"/>
                    </a:gs>
                    <a:gs pos="45000">
                      <a:srgbClr val="FF7A00"/>
                    </a:gs>
                    <a:gs pos="70000">
                      <a:srgbClr val="FF0300"/>
                    </a:gs>
                    <a:gs pos="100000">
                      <a:srgbClr val="4D0808"/>
                    </a:gs>
                  </a:gsLst>
                  <a:lin ang="5400000" scaled="1"/>
                </a:gradFill>
                <a:effectLst>
                  <a:outerShdw blurRad="63500" dist="53882" dir="2700000" algn="ctr" rotWithShape="0">
                    <a:schemeClr val="tx1">
                      <a:alpha val="74997"/>
                    </a:schemeClr>
                  </a:outerShdw>
                </a:effectLst>
                <a:latin typeface="Impact" charset="0"/>
                <a:ea typeface="Impact" charset="0"/>
                <a:cs typeface="Impact" charset="0"/>
              </a:rPr>
              <a:t>NIAGARA MOVEMENT</a:t>
            </a:r>
          </a:p>
        </p:txBody>
      </p:sp>
      <p:sp>
        <p:nvSpPr>
          <p:cNvPr id="93186" name="Rectangle 3"/>
          <p:cNvSpPr>
            <a:spLocks noChangeArrowheads="1"/>
          </p:cNvSpPr>
          <p:nvPr/>
        </p:nvSpPr>
        <p:spPr bwMode="auto">
          <a:xfrm>
            <a:off x="0" y="990600"/>
            <a:ext cx="1219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folHlink"/>
              </a:buClr>
              <a:buSzPct val="75000"/>
              <a:buFont typeface="Wingdings" charset="2"/>
              <a:buChar char="n"/>
              <a:defRPr sz="3200">
                <a:solidFill>
                  <a:schemeClr val="tx1"/>
                </a:solidFill>
                <a:latin typeface="Verdana" charset="0"/>
              </a:defRPr>
            </a:lvl1pPr>
            <a:lvl2pPr marL="742950" indent="-285750">
              <a:spcBef>
                <a:spcPct val="20000"/>
              </a:spcBef>
              <a:buClr>
                <a:schemeClr val="folHlink"/>
              </a:buClr>
              <a:buSzPct val="70000"/>
              <a:buFont typeface="Wingdings" charset="2"/>
              <a:buChar char="n"/>
              <a:defRPr sz="2800">
                <a:solidFill>
                  <a:schemeClr val="tx1"/>
                </a:solidFill>
                <a:latin typeface="Verdana" charset="0"/>
              </a:defRPr>
            </a:lvl2pPr>
            <a:lvl3pPr marL="1143000" indent="-228600">
              <a:spcBef>
                <a:spcPct val="20000"/>
              </a:spcBef>
              <a:buClr>
                <a:schemeClr val="tx2"/>
              </a:buClr>
              <a:buChar char="•"/>
              <a:defRPr sz="2400">
                <a:solidFill>
                  <a:schemeClr val="tx1"/>
                </a:solidFill>
                <a:latin typeface="Verdana" charset="0"/>
              </a:defRPr>
            </a:lvl3pPr>
            <a:lvl4pPr marL="1600200" indent="-228600">
              <a:spcBef>
                <a:spcPct val="20000"/>
              </a:spcBef>
              <a:buClr>
                <a:schemeClr val="hlink"/>
              </a:buClr>
              <a:buChar char="•"/>
              <a:defRPr sz="2000">
                <a:solidFill>
                  <a:schemeClr val="tx1"/>
                </a:solidFill>
                <a:latin typeface="Verdana" charset="0"/>
              </a:defRPr>
            </a:lvl4pPr>
            <a:lvl5pPr marL="2057400" indent="-228600">
              <a:spcBef>
                <a:spcPct val="20000"/>
              </a:spcBef>
              <a:buClr>
                <a:schemeClr val="tx1"/>
              </a:buClr>
              <a:buSzPct val="85000"/>
              <a:buChar char="•"/>
              <a:defRPr sz="2000">
                <a:solidFill>
                  <a:schemeClr val="tx1"/>
                </a:solidFill>
                <a:latin typeface="Verdana"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charset="0"/>
              </a:defRPr>
            </a:lvl9pPr>
          </a:lstStyle>
          <a:p>
            <a:pPr algn="ctr">
              <a:lnSpc>
                <a:spcPct val="80000"/>
              </a:lnSpc>
              <a:buClrTx/>
              <a:buSzTx/>
              <a:buFontTx/>
              <a:buNone/>
            </a:pPr>
            <a:r>
              <a:rPr lang="en-US" altLang="en-US" sz="3600" dirty="0">
                <a:latin typeface="Impact" charset="0"/>
              </a:rPr>
              <a:t>Begins in 1906 in a meeting at Niagara Falls, Canada in </a:t>
            </a:r>
            <a:r>
              <a:rPr lang="en-US" altLang="en-US" sz="3600" dirty="0">
                <a:solidFill>
                  <a:srgbClr val="FF0000"/>
                </a:solidFill>
                <a:latin typeface="Impact" charset="0"/>
              </a:rPr>
              <a:t>opposition to Booker T. Washington’s philosophy of accepting segregation</a:t>
            </a:r>
            <a:r>
              <a:rPr lang="en-US" altLang="en-US" sz="3600" dirty="0">
                <a:latin typeface="Impact" charset="0"/>
              </a:rPr>
              <a:t>.</a:t>
            </a:r>
          </a:p>
        </p:txBody>
      </p:sp>
      <p:sp>
        <p:nvSpPr>
          <p:cNvPr id="93188" name="Rectangle 5"/>
          <p:cNvSpPr>
            <a:spLocks noChangeArrowheads="1"/>
          </p:cNvSpPr>
          <p:nvPr/>
        </p:nvSpPr>
        <p:spPr bwMode="auto">
          <a:xfrm>
            <a:off x="0" y="2558715"/>
            <a:ext cx="12192000" cy="395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chemeClr val="folHlink"/>
              </a:buClr>
              <a:buSzPct val="75000"/>
              <a:buFont typeface="Wingdings" charset="2"/>
              <a:buChar char="n"/>
              <a:defRPr sz="3200">
                <a:solidFill>
                  <a:schemeClr val="tx1"/>
                </a:solidFill>
                <a:latin typeface="Verdana" charset="0"/>
              </a:defRPr>
            </a:lvl1pPr>
            <a:lvl2pPr marL="742950" indent="-285750">
              <a:spcBef>
                <a:spcPct val="20000"/>
              </a:spcBef>
              <a:buClr>
                <a:schemeClr val="folHlink"/>
              </a:buClr>
              <a:buSzPct val="70000"/>
              <a:buFont typeface="Wingdings" charset="2"/>
              <a:buChar char="n"/>
              <a:defRPr sz="2800">
                <a:solidFill>
                  <a:schemeClr val="tx1"/>
                </a:solidFill>
                <a:latin typeface="Verdana" charset="0"/>
              </a:defRPr>
            </a:lvl2pPr>
            <a:lvl3pPr marL="1143000" indent="-228600">
              <a:spcBef>
                <a:spcPct val="20000"/>
              </a:spcBef>
              <a:buClr>
                <a:schemeClr val="tx2"/>
              </a:buClr>
              <a:buChar char="•"/>
              <a:defRPr sz="2400">
                <a:solidFill>
                  <a:schemeClr val="tx1"/>
                </a:solidFill>
                <a:latin typeface="Verdana" charset="0"/>
              </a:defRPr>
            </a:lvl3pPr>
            <a:lvl4pPr marL="1600200" indent="-228600">
              <a:spcBef>
                <a:spcPct val="20000"/>
              </a:spcBef>
              <a:buClr>
                <a:schemeClr val="hlink"/>
              </a:buClr>
              <a:buChar char="•"/>
              <a:defRPr sz="2000">
                <a:solidFill>
                  <a:schemeClr val="tx1"/>
                </a:solidFill>
                <a:latin typeface="Verdana" charset="0"/>
              </a:defRPr>
            </a:lvl4pPr>
            <a:lvl5pPr marL="2057400" indent="-228600">
              <a:spcBef>
                <a:spcPct val="20000"/>
              </a:spcBef>
              <a:buClr>
                <a:schemeClr val="tx1"/>
              </a:buClr>
              <a:buSzPct val="85000"/>
              <a:buChar char="•"/>
              <a:defRPr sz="2000">
                <a:solidFill>
                  <a:schemeClr val="tx1"/>
                </a:solidFill>
                <a:latin typeface="Verdana"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charset="0"/>
              </a:defRPr>
            </a:lvl9pPr>
          </a:lstStyle>
          <a:p>
            <a:pPr>
              <a:lnSpc>
                <a:spcPct val="80000"/>
              </a:lnSpc>
              <a:spcBef>
                <a:spcPct val="15000"/>
              </a:spcBef>
              <a:buClrTx/>
              <a:buSzTx/>
              <a:buFontTx/>
              <a:buAutoNum type="arabicPeriod"/>
            </a:pPr>
            <a:r>
              <a:rPr lang="en-US" altLang="en-US" sz="2800" dirty="0" smtClean="0">
                <a:latin typeface="Georgia" charset="0"/>
              </a:rPr>
              <a:t>Encourage </a:t>
            </a:r>
            <a:r>
              <a:rPr lang="en-US" altLang="en-US" sz="2800" b="1" dirty="0" smtClean="0">
                <a:solidFill>
                  <a:srgbClr val="FF0000"/>
                </a:solidFill>
                <a:latin typeface="Georgia" charset="0"/>
              </a:rPr>
              <a:t>black pride!</a:t>
            </a:r>
            <a:endParaRPr lang="en-US" altLang="en-US" sz="2800" b="1" dirty="0">
              <a:solidFill>
                <a:srgbClr val="FF0000"/>
              </a:solidFill>
              <a:latin typeface="Georgia" charset="0"/>
            </a:endParaRPr>
          </a:p>
          <a:p>
            <a:pPr lvl="1">
              <a:lnSpc>
                <a:spcPct val="80000"/>
              </a:lnSpc>
              <a:spcBef>
                <a:spcPct val="15000"/>
              </a:spcBef>
              <a:buClrTx/>
              <a:buSzTx/>
              <a:buFont typeface="Arial" charset="0"/>
              <a:buChar char="•"/>
            </a:pPr>
            <a:r>
              <a:rPr lang="en-US" altLang="en-US" sz="2400" dirty="0" smtClean="0">
                <a:latin typeface="Georgia" charset="0"/>
              </a:rPr>
              <a:t>No </a:t>
            </a:r>
            <a:r>
              <a:rPr lang="en-US" altLang="en-US" sz="2400" dirty="0">
                <a:latin typeface="Georgia" charset="0"/>
              </a:rPr>
              <a:t>acceptance of segregation----opposed Booker T. Washington’s “gradualism”.</a:t>
            </a:r>
          </a:p>
          <a:p>
            <a:pPr lvl="1">
              <a:lnSpc>
                <a:spcPct val="80000"/>
              </a:lnSpc>
              <a:spcBef>
                <a:spcPct val="15000"/>
              </a:spcBef>
              <a:buClrTx/>
              <a:buSzTx/>
              <a:buFont typeface="Arial" charset="0"/>
              <a:buChar char="•"/>
            </a:pPr>
            <a:r>
              <a:rPr lang="en-US" altLang="en-US" sz="2400" dirty="0">
                <a:latin typeface="Georgia" charset="0"/>
              </a:rPr>
              <a:t>Gain acceptance of white reformers. </a:t>
            </a:r>
          </a:p>
          <a:p>
            <a:pPr>
              <a:lnSpc>
                <a:spcPct val="80000"/>
              </a:lnSpc>
              <a:spcBef>
                <a:spcPct val="15000"/>
              </a:spcBef>
              <a:buClrTx/>
              <a:buSzTx/>
              <a:buFontTx/>
              <a:buAutoNum type="arabicPeriod"/>
            </a:pPr>
            <a:endParaRPr lang="en-US" altLang="en-US" sz="2800" dirty="0" smtClean="0">
              <a:latin typeface="Georgia" charset="0"/>
            </a:endParaRPr>
          </a:p>
          <a:p>
            <a:pPr>
              <a:lnSpc>
                <a:spcPct val="80000"/>
              </a:lnSpc>
              <a:spcBef>
                <a:spcPct val="15000"/>
              </a:spcBef>
              <a:buClrTx/>
              <a:buSzTx/>
              <a:buFontTx/>
              <a:buAutoNum type="arabicPeriod"/>
            </a:pPr>
            <a:r>
              <a:rPr lang="en-US" altLang="en-US" sz="2800" dirty="0" smtClean="0">
                <a:latin typeface="Georgia" charset="0"/>
              </a:rPr>
              <a:t>ALSO helped form the </a:t>
            </a:r>
            <a:r>
              <a:rPr lang="en-US" altLang="en-US" sz="2800" b="1" u="sng" dirty="0" smtClean="0">
                <a:solidFill>
                  <a:srgbClr val="FF0000"/>
                </a:solidFill>
                <a:latin typeface="Georgia" charset="0"/>
              </a:rPr>
              <a:t>NAACP</a:t>
            </a:r>
            <a:r>
              <a:rPr lang="en-US" altLang="en-US" sz="2800" dirty="0" smtClean="0">
                <a:solidFill>
                  <a:srgbClr val="FF0000"/>
                </a:solidFill>
                <a:latin typeface="Georgia" charset="0"/>
              </a:rPr>
              <a:t> </a:t>
            </a:r>
            <a:r>
              <a:rPr lang="en-US" altLang="en-US" sz="2800" dirty="0">
                <a:latin typeface="Georgia" charset="0"/>
              </a:rPr>
              <a:t>(</a:t>
            </a:r>
            <a:r>
              <a:rPr lang="en-US" altLang="en-US" sz="2800" dirty="0" smtClean="0">
                <a:latin typeface="Georgia" charset="0"/>
              </a:rPr>
              <a:t>1906)</a:t>
            </a:r>
          </a:p>
          <a:p>
            <a:pPr lvl="1">
              <a:lnSpc>
                <a:spcPct val="80000"/>
              </a:lnSpc>
              <a:spcBef>
                <a:spcPct val="15000"/>
              </a:spcBef>
              <a:buClrTx/>
              <a:buSzTx/>
              <a:buFont typeface="Arial" charset="0"/>
              <a:buChar char="•"/>
            </a:pPr>
            <a:r>
              <a:rPr lang="en-US" altLang="en-US" sz="2400" dirty="0" smtClean="0">
                <a:latin typeface="Georgia" charset="0"/>
              </a:rPr>
              <a:t>ABOLISH all forms of segregation </a:t>
            </a:r>
          </a:p>
          <a:p>
            <a:pPr lvl="1">
              <a:lnSpc>
                <a:spcPct val="80000"/>
              </a:lnSpc>
              <a:spcBef>
                <a:spcPct val="15000"/>
              </a:spcBef>
              <a:buClrTx/>
              <a:buSzTx/>
              <a:buFont typeface="Arial" charset="0"/>
              <a:buChar char="•"/>
            </a:pPr>
            <a:r>
              <a:rPr lang="en-US" altLang="en-US" sz="2400" dirty="0" smtClean="0">
                <a:latin typeface="Georgia" charset="0"/>
              </a:rPr>
              <a:t>Increase educational opportunities for African American children</a:t>
            </a:r>
          </a:p>
          <a:p>
            <a:pPr lvl="1">
              <a:lnSpc>
                <a:spcPct val="80000"/>
              </a:lnSpc>
              <a:spcBef>
                <a:spcPct val="15000"/>
              </a:spcBef>
              <a:buClrTx/>
              <a:buSzTx/>
              <a:buFont typeface="Arial" charset="0"/>
              <a:buChar char="•"/>
            </a:pPr>
            <a:endParaRPr lang="en-US" altLang="en-US" sz="2400" dirty="0" smtClean="0">
              <a:latin typeface="Georgia" charset="0"/>
            </a:endParaRPr>
          </a:p>
          <a:p>
            <a:pPr>
              <a:lnSpc>
                <a:spcPct val="80000"/>
              </a:lnSpc>
              <a:spcBef>
                <a:spcPct val="15000"/>
              </a:spcBef>
              <a:buClrTx/>
              <a:buSzTx/>
              <a:buFontTx/>
              <a:buAutoNum type="arabicPeriod"/>
            </a:pPr>
            <a:r>
              <a:rPr lang="en-US" altLang="en-US" sz="2800" dirty="0" smtClean="0">
                <a:latin typeface="Georgia" charset="0"/>
              </a:rPr>
              <a:t>ALSO got help from the </a:t>
            </a:r>
            <a:r>
              <a:rPr lang="en-US" altLang="en-US" sz="2800" b="1" u="sng" dirty="0">
                <a:solidFill>
                  <a:srgbClr val="FF0000"/>
                </a:solidFill>
                <a:latin typeface="Georgia" charset="0"/>
              </a:rPr>
              <a:t>National Urban League</a:t>
            </a:r>
            <a:r>
              <a:rPr lang="en-US" altLang="en-US" sz="2800" dirty="0">
                <a:latin typeface="Georgia" charset="0"/>
              </a:rPr>
              <a:t> (</a:t>
            </a:r>
            <a:r>
              <a:rPr lang="en-US" altLang="en-US" sz="2800" dirty="0" smtClean="0">
                <a:latin typeface="Georgia" charset="0"/>
              </a:rPr>
              <a:t>1911)</a:t>
            </a:r>
          </a:p>
          <a:p>
            <a:pPr lvl="1">
              <a:lnSpc>
                <a:spcPct val="80000"/>
              </a:lnSpc>
              <a:spcBef>
                <a:spcPct val="15000"/>
              </a:spcBef>
              <a:buClrTx/>
              <a:buSzTx/>
              <a:buFont typeface="Arial" charset="0"/>
              <a:buChar char="•"/>
            </a:pPr>
            <a:r>
              <a:rPr lang="en-US" altLang="en-US" sz="2400" dirty="0" smtClean="0">
                <a:latin typeface="Georgia" charset="0"/>
              </a:rPr>
              <a:t>Help migration to northern cities</a:t>
            </a:r>
            <a:endParaRPr lang="en-US" altLang="en-US" sz="2400" dirty="0">
              <a:latin typeface="Georgia" charset="0"/>
            </a:endParaRPr>
          </a:p>
          <a:p>
            <a:pPr>
              <a:lnSpc>
                <a:spcPct val="80000"/>
              </a:lnSpc>
              <a:spcBef>
                <a:spcPct val="15000"/>
              </a:spcBef>
              <a:buClrTx/>
              <a:buSzTx/>
              <a:buFontTx/>
              <a:buAutoNum type="arabicPeriod"/>
            </a:pPr>
            <a:endParaRPr lang="en-US" altLang="en-US" sz="2800" dirty="0">
              <a:latin typeface="Georgia" charset="0"/>
            </a:endParaRPr>
          </a:p>
          <a:p>
            <a:pPr>
              <a:lnSpc>
                <a:spcPct val="80000"/>
              </a:lnSpc>
              <a:spcBef>
                <a:spcPct val="15000"/>
              </a:spcBef>
              <a:buClrTx/>
              <a:buSzTx/>
              <a:buFontTx/>
              <a:buAutoNum type="arabicPeriod"/>
            </a:pPr>
            <a:endParaRPr lang="en-US" altLang="en-US" sz="2800" i="1" dirty="0">
              <a:latin typeface="Georgia" charset="0"/>
            </a:endParaRPr>
          </a:p>
          <a:p>
            <a:pPr>
              <a:lnSpc>
                <a:spcPct val="80000"/>
              </a:lnSpc>
              <a:spcBef>
                <a:spcPct val="15000"/>
              </a:spcBef>
              <a:buClrTx/>
              <a:buSzTx/>
              <a:buFontTx/>
              <a:buAutoNum type="arabicPeriod"/>
            </a:pPr>
            <a:endParaRPr lang="en-US" altLang="en-US" sz="2800" dirty="0">
              <a:latin typeface="Georgia" charset="0"/>
            </a:endParaRPr>
          </a:p>
        </p:txBody>
      </p:sp>
      <p:pic>
        <p:nvPicPr>
          <p:cNvPr id="2" name="Picture 1"/>
          <p:cNvPicPr>
            <a:picLocks noChangeAspect="1"/>
          </p:cNvPicPr>
          <p:nvPr/>
        </p:nvPicPr>
        <p:blipFill>
          <a:blip r:embed="rId2"/>
          <a:stretch>
            <a:fillRect/>
          </a:stretch>
        </p:blipFill>
        <p:spPr>
          <a:xfrm>
            <a:off x="9692540" y="3962400"/>
            <a:ext cx="2499459" cy="2895600"/>
          </a:xfrm>
          <a:prstGeom prst="rect">
            <a:avLst/>
          </a:prstGeom>
        </p:spPr>
      </p:pic>
    </p:spTree>
    <p:extLst>
      <p:ext uri="{BB962C8B-B14F-4D97-AF65-F5344CB8AC3E}">
        <p14:creationId xmlns:p14="http://schemas.microsoft.com/office/powerpoint/2010/main" val="1985207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18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3188">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nodeType="clickEffect">
                                  <p:stCondLst>
                                    <p:cond delay="0"/>
                                  </p:stCondLst>
                                  <p:childTnLst>
                                    <p:animEffect transition="out" filter="blinds(horizontal)">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3188">
                                            <p:txEl>
                                              <p:pRg st="8" end="8"/>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9318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7" name="Rectangle 3"/>
          <p:cNvSpPr>
            <a:spLocks noGrp="1" noChangeArrowheads="1"/>
          </p:cNvSpPr>
          <p:nvPr>
            <p:ph type="body" idx="1"/>
          </p:nvPr>
        </p:nvSpPr>
        <p:spPr>
          <a:xfrm>
            <a:off x="0" y="0"/>
            <a:ext cx="12192000" cy="1507958"/>
          </a:xfrm>
        </p:spPr>
        <p:txBody>
          <a:bodyPr>
            <a:noAutofit/>
          </a:bodyPr>
          <a:lstStyle/>
          <a:p>
            <a:pPr>
              <a:lnSpc>
                <a:spcPct val="95000"/>
              </a:lnSpc>
              <a:spcBef>
                <a:spcPct val="15000"/>
              </a:spcBef>
              <a:defRPr/>
            </a:pPr>
            <a:r>
              <a:rPr lang="en-US" sz="3400" dirty="0" smtClean="0"/>
              <a:t>The NAACP had some victories:</a:t>
            </a:r>
          </a:p>
          <a:p>
            <a:pPr lvl="1">
              <a:lnSpc>
                <a:spcPct val="95000"/>
              </a:lnSpc>
              <a:spcBef>
                <a:spcPct val="15000"/>
              </a:spcBef>
              <a:defRPr/>
            </a:pPr>
            <a:r>
              <a:rPr lang="en-US" sz="3400" b="1" u="sng" dirty="0" smtClean="0">
                <a:solidFill>
                  <a:srgbClr val="FF0000"/>
                </a:solidFill>
                <a:effectLst>
                  <a:outerShdw blurRad="38100" dist="38100" dir="2700000" algn="tl">
                    <a:srgbClr val="C0C0C0"/>
                  </a:outerShdw>
                </a:effectLst>
              </a:rPr>
              <a:t>Guinn v U.S.</a:t>
            </a:r>
            <a:r>
              <a:rPr lang="en-US" sz="3400" b="1" dirty="0" smtClean="0">
                <a:solidFill>
                  <a:srgbClr val="FF0000"/>
                </a:solidFill>
              </a:rPr>
              <a:t> </a:t>
            </a:r>
            <a:r>
              <a:rPr lang="en-US" sz="3400" dirty="0" smtClean="0"/>
              <a:t>(1915) ended Oklahoma’s grandfather clause</a:t>
            </a:r>
          </a:p>
          <a:p>
            <a:pPr lvl="1">
              <a:lnSpc>
                <a:spcPct val="95000"/>
              </a:lnSpc>
              <a:spcBef>
                <a:spcPct val="15000"/>
              </a:spcBef>
              <a:defRPr/>
            </a:pPr>
            <a:r>
              <a:rPr lang="en-US" sz="3400" b="1" u="sng" dirty="0" smtClean="0">
                <a:solidFill>
                  <a:srgbClr val="FF0000"/>
                </a:solidFill>
                <a:effectLst>
                  <a:outerShdw blurRad="38100" dist="38100" dir="2700000" algn="tl">
                    <a:srgbClr val="C0C0C0"/>
                  </a:outerShdw>
                </a:effectLst>
              </a:rPr>
              <a:t>Buchanan v Worley</a:t>
            </a:r>
            <a:r>
              <a:rPr lang="en-US" sz="3400" b="1" dirty="0" smtClean="0">
                <a:solidFill>
                  <a:srgbClr val="FF0000"/>
                </a:solidFill>
              </a:rPr>
              <a:t> </a:t>
            </a:r>
            <a:r>
              <a:rPr lang="en-US" sz="3400" dirty="0" smtClean="0"/>
              <a:t>(1917) ended KY housing segregation</a:t>
            </a:r>
          </a:p>
        </p:txBody>
      </p:sp>
    </p:spTree>
    <p:extLst>
      <p:ext uri="{BB962C8B-B14F-4D97-AF65-F5344CB8AC3E}">
        <p14:creationId xmlns:p14="http://schemas.microsoft.com/office/powerpoint/2010/main" val="2072495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1"/>
            <a:ext cx="5319712"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7150" y="1295400"/>
            <a:ext cx="4260850"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2514600" y="1250950"/>
            <a:ext cx="7315200" cy="50165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a:spcBef>
                <a:spcPct val="0"/>
              </a:spcBef>
              <a:buFont typeface="Arial" charset="0"/>
              <a:buNone/>
            </a:pPr>
            <a:r>
              <a:rPr lang="en-US" altLang="x-none" sz="2000" b="1" i="1" u="sng">
                <a:solidFill>
                  <a:srgbClr val="002060"/>
                </a:solidFill>
                <a:latin typeface="Arial" charset="0"/>
                <a:hlinkClick r:id="rId4"/>
              </a:rPr>
              <a:t>The Lips that Touch Liquor Shall Never Touch Mine</a:t>
            </a:r>
            <a:endParaRPr lang="en-US" altLang="x-none" sz="2000" i="1" u="sng">
              <a:solidFill>
                <a:srgbClr val="002060"/>
              </a:solidFill>
              <a:latin typeface="Arial" charset="0"/>
            </a:endParaRPr>
          </a:p>
          <a:p>
            <a:pPr algn="ctr">
              <a:spcBef>
                <a:spcPct val="0"/>
              </a:spcBef>
              <a:buFont typeface="Arial" charset="0"/>
              <a:buNone/>
            </a:pPr>
            <a:r>
              <a:rPr lang="en-US" altLang="x-none" sz="2000" b="1">
                <a:latin typeface="Arial" charset="0"/>
              </a:rPr>
              <a:t>O mothers, whose sons tarry long at the bowl,  </a:t>
            </a:r>
          </a:p>
          <a:p>
            <a:pPr algn="ctr">
              <a:spcBef>
                <a:spcPct val="0"/>
              </a:spcBef>
              <a:buFont typeface="Arial" charset="0"/>
              <a:buNone/>
            </a:pPr>
            <a:r>
              <a:rPr lang="en-US" altLang="x-none" sz="2000" b="1">
                <a:latin typeface="Arial" charset="0"/>
              </a:rPr>
              <a:t>Who love their good name as you love your own soul, </a:t>
            </a:r>
          </a:p>
          <a:p>
            <a:pPr algn="ctr">
              <a:spcBef>
                <a:spcPct val="0"/>
              </a:spcBef>
              <a:buFont typeface="Arial" charset="0"/>
              <a:buNone/>
            </a:pPr>
            <a:r>
              <a:rPr lang="en-US" altLang="x-none" sz="2000" b="1">
                <a:latin typeface="Arial" charset="0"/>
              </a:rPr>
              <a:t>O maidens with fathers, and brothers and beaux;</a:t>
            </a:r>
            <a:br>
              <a:rPr lang="en-US" altLang="x-none" sz="2000" b="1">
                <a:latin typeface="Arial" charset="0"/>
              </a:rPr>
            </a:br>
            <a:r>
              <a:rPr lang="en-US" altLang="x-none" sz="2000" b="1">
                <a:latin typeface="Arial" charset="0"/>
              </a:rPr>
              <a:t>Whose lives you would rescue from infinite woes, </a:t>
            </a:r>
            <a:r>
              <a:rPr lang="en-US" altLang="x-none" sz="2000">
                <a:latin typeface="Arial" charset="0"/>
              </a:rPr>
              <a:t> </a:t>
            </a:r>
            <a:endParaRPr lang="en-US" altLang="x-none" sz="2000" b="1">
              <a:latin typeface="Arial" charset="0"/>
            </a:endParaRPr>
          </a:p>
          <a:p>
            <a:pPr algn="ctr">
              <a:spcBef>
                <a:spcPct val="0"/>
              </a:spcBef>
              <a:buFont typeface="Arial" charset="0"/>
              <a:buNone/>
            </a:pPr>
            <a:r>
              <a:rPr lang="en-US" altLang="x-none" sz="2000" b="1">
                <a:latin typeface="Arial" charset="0"/>
              </a:rPr>
              <a:t>Let war be your watchword, from shore unto shore,  </a:t>
            </a:r>
          </a:p>
          <a:p>
            <a:pPr algn="ctr">
              <a:spcBef>
                <a:spcPct val="0"/>
              </a:spcBef>
              <a:buFont typeface="Arial" charset="0"/>
              <a:buNone/>
            </a:pPr>
            <a:r>
              <a:rPr lang="en-US" altLang="x-none" sz="2000" b="1">
                <a:latin typeface="Arial" charset="0"/>
              </a:rPr>
              <a:t>Till Rum and his legions shall ruin no more,  </a:t>
            </a:r>
          </a:p>
          <a:p>
            <a:pPr algn="ctr">
              <a:spcBef>
                <a:spcPct val="0"/>
              </a:spcBef>
              <a:buFont typeface="Arial" charset="0"/>
              <a:buNone/>
            </a:pPr>
            <a:r>
              <a:rPr lang="en-US" altLang="x-none" sz="2000" b="1">
                <a:latin typeface="Arial" charset="0"/>
              </a:rPr>
              <a:t>And write on your banners, in letters that shine, </a:t>
            </a:r>
            <a:br>
              <a:rPr lang="en-US" altLang="x-none" sz="2000" b="1">
                <a:latin typeface="Arial" charset="0"/>
              </a:rPr>
            </a:br>
            <a:r>
              <a:rPr lang="en-US" altLang="x-none" sz="2000" b="1">
                <a:latin typeface="Arial" charset="0"/>
              </a:rPr>
              <a:t>The lips that touch liquor shall never touch mine. </a:t>
            </a:r>
          </a:p>
          <a:p>
            <a:pPr algn="ctr">
              <a:spcBef>
                <a:spcPct val="0"/>
              </a:spcBef>
              <a:buFont typeface="Arial" charset="0"/>
              <a:buNone/>
            </a:pPr>
            <a:r>
              <a:rPr lang="en-US" altLang="x-none" sz="2000" b="1">
                <a:latin typeface="Arial" charset="0"/>
              </a:rPr>
              <a:t>With this for your motto, and succor divine, </a:t>
            </a:r>
          </a:p>
          <a:p>
            <a:pPr algn="ctr">
              <a:spcBef>
                <a:spcPct val="0"/>
              </a:spcBef>
              <a:buFont typeface="Arial" charset="0"/>
              <a:buNone/>
            </a:pPr>
            <a:r>
              <a:rPr lang="en-US" altLang="x-none" sz="2000" b="1">
                <a:latin typeface="Arial" charset="0"/>
              </a:rPr>
              <a:t>The lips that touch liquor shall never touch mine</a:t>
            </a:r>
            <a:r>
              <a:rPr lang="mr-IN" altLang="x-none" sz="2000" b="1">
                <a:latin typeface="Arial" charset="0"/>
              </a:rPr>
              <a:t>…</a:t>
            </a:r>
            <a:endParaRPr lang="en-US" altLang="x-none" sz="2000" b="1">
              <a:latin typeface="Arial" charset="0"/>
            </a:endParaRPr>
          </a:p>
          <a:p>
            <a:pPr algn="ctr">
              <a:spcBef>
                <a:spcPct val="0"/>
              </a:spcBef>
              <a:buFont typeface="Arial" charset="0"/>
              <a:buNone/>
            </a:pPr>
            <a:endParaRPr lang="en-US" altLang="x-none" sz="2000" b="1">
              <a:latin typeface="Arial" charset="0"/>
            </a:endParaRPr>
          </a:p>
          <a:p>
            <a:pPr algn="ctr">
              <a:spcBef>
                <a:spcPct val="0"/>
              </a:spcBef>
              <a:buFont typeface="Arial" charset="0"/>
              <a:buNone/>
            </a:pPr>
            <a:r>
              <a:rPr lang="en-US" altLang="x-none" sz="2000" i="1">
                <a:latin typeface="Arial" charset="0"/>
              </a:rPr>
              <a:t>The Demon of Rum is about in the land,</a:t>
            </a:r>
          </a:p>
          <a:p>
            <a:pPr algn="ctr">
              <a:spcBef>
                <a:spcPct val="0"/>
              </a:spcBef>
              <a:buFont typeface="Arial" charset="0"/>
              <a:buNone/>
            </a:pPr>
            <a:r>
              <a:rPr lang="en-US" altLang="x-none" sz="2000" i="1">
                <a:latin typeface="Arial" charset="0"/>
              </a:rPr>
              <a:t>His victims are falling on every hand</a:t>
            </a:r>
            <a:r>
              <a:rPr lang="mr-IN" altLang="x-none" sz="2000" i="1">
                <a:latin typeface="Arial" charset="0"/>
              </a:rPr>
              <a:t>…</a:t>
            </a:r>
            <a:endParaRPr lang="en-US" altLang="x-none" sz="2000" i="1">
              <a:latin typeface="Arial" charset="0"/>
            </a:endParaRPr>
          </a:p>
          <a:p>
            <a:pPr algn="ctr">
              <a:spcBef>
                <a:spcPct val="0"/>
              </a:spcBef>
              <a:buFont typeface="Arial" charset="0"/>
              <a:buNone/>
            </a:pPr>
            <a:r>
              <a:rPr lang="en-US" altLang="x-none" sz="2000" i="1">
                <a:latin typeface="Arial" charset="0"/>
              </a:rPr>
              <a:t>O women, the sorrow and pain is with you, </a:t>
            </a:r>
          </a:p>
          <a:p>
            <a:pPr algn="ctr">
              <a:spcBef>
                <a:spcPct val="0"/>
              </a:spcBef>
              <a:buFont typeface="Arial" charset="0"/>
              <a:buNone/>
            </a:pPr>
            <a:r>
              <a:rPr lang="en-US" altLang="x-none" sz="2000" i="1">
                <a:latin typeface="Arial" charset="0"/>
              </a:rPr>
              <a:t>And so be the joy and the victory, too; </a:t>
            </a:r>
          </a:p>
        </p:txBody>
      </p:sp>
    </p:spTree>
    <p:extLst>
      <p:ext uri="{BB962C8B-B14F-4D97-AF65-F5344CB8AC3E}">
        <p14:creationId xmlns:p14="http://schemas.microsoft.com/office/powerpoint/2010/main" val="11896130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304801"/>
            <a:ext cx="8382000" cy="3170099"/>
          </a:xfrm>
          <a:prstGeom prst="rect">
            <a:avLst/>
          </a:prstGeom>
          <a:noFill/>
        </p:spPr>
        <p:txBody>
          <a:bodyPr>
            <a:spAutoFit/>
          </a:bodyPr>
          <a:lstStyle/>
          <a:p>
            <a:pPr algn="ctr" eaLnBrk="1" hangingPunct="1">
              <a:defRPr/>
            </a:pPr>
            <a:r>
              <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ＭＳ Ｐゴシック" charset="0"/>
                <a:cs typeface="ＭＳ Ｐゴシック" charset="0"/>
              </a:rPr>
              <a:t>Why do they matter?</a:t>
            </a:r>
            <a:endParaRPr lang="is-I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ＭＳ Ｐゴシック" charset="0"/>
              <a:cs typeface="ＭＳ Ｐゴシック" charset="0"/>
            </a:endParaRPr>
          </a:p>
          <a:p>
            <a:pPr algn="ctr" eaLnBrk="1" hangingPunct="1">
              <a:defRPr/>
            </a:pPr>
            <a:r>
              <a:rPr lang="is-IS" sz="4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a typeface="ＭＳ Ｐゴシック" charset="0"/>
                <a:cs typeface="ＭＳ Ｐゴシック" charset="0"/>
                <a:hlinkClick r:id="rId2"/>
              </a:rPr>
              <a:t>How do the views of</a:t>
            </a:r>
          </a:p>
          <a:p>
            <a:pPr algn="ctr" eaLnBrk="1" hangingPunct="1">
              <a:defRPr/>
            </a:pPr>
            <a:r>
              <a:rPr lang="is-IS" sz="4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a typeface="ＭＳ Ｐゴシック" charset="0"/>
                <a:cs typeface="ＭＳ Ｐゴシック" charset="0"/>
                <a:hlinkClick r:id="rId2"/>
              </a:rPr>
              <a:t>Booker T. Washington</a:t>
            </a:r>
          </a:p>
          <a:p>
            <a:pPr algn="ctr" eaLnBrk="1" hangingPunct="1">
              <a:defRPr/>
            </a:pPr>
            <a:r>
              <a:rPr lang="is-IS" sz="4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a typeface="ＭＳ Ｐゴシック" charset="0"/>
                <a:cs typeface="ＭＳ Ｐゴシック" charset="0"/>
                <a:hlinkClick r:id="rId2"/>
              </a:rPr>
              <a:t>DIFFER from the views of</a:t>
            </a:r>
          </a:p>
          <a:p>
            <a:pPr algn="ctr" eaLnBrk="1" hangingPunct="1">
              <a:defRPr/>
            </a:pPr>
            <a:r>
              <a:rPr lang="is-IS" sz="4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a typeface="ＭＳ Ｐゴシック" charset="0"/>
                <a:cs typeface="ＭＳ Ｐゴシック" charset="0"/>
                <a:hlinkClick r:id="rId2"/>
              </a:rPr>
              <a:t>W.E.B. DuBois</a:t>
            </a:r>
            <a:r>
              <a:rPr lang="is-IS" sz="4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a typeface="ＭＳ Ｐゴシック" charset="0"/>
                <a:cs typeface="ＭＳ Ｐゴシック" charset="0"/>
              </a:rPr>
              <a:t>? (VIDEO)</a:t>
            </a:r>
            <a:endParaRPr lang="en-US" sz="4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a typeface="ＭＳ Ｐゴシック" charset="0"/>
              <a:cs typeface="ＭＳ Ｐゴシック" charset="0"/>
            </a:endParaRPr>
          </a:p>
        </p:txBody>
      </p:sp>
      <p:pic>
        <p:nvPicPr>
          <p:cNvPr id="30722" name="Picture 4" descr="0602001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1" y="3733800"/>
            <a:ext cx="20288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6" descr="duboi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3886200"/>
            <a:ext cx="24511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1"/>
          <p:cNvSpPr txBox="1">
            <a:spLocks noChangeArrowheads="1"/>
          </p:cNvSpPr>
          <p:nvPr/>
        </p:nvSpPr>
        <p:spPr bwMode="auto">
          <a:xfrm>
            <a:off x="2133600" y="3352801"/>
            <a:ext cx="289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2400" b="1">
                <a:solidFill>
                  <a:srgbClr val="FF0000"/>
                </a:solidFill>
                <a:latin typeface="Verdana" charset="0"/>
              </a:rPr>
              <a:t>Booker T. Washington</a:t>
            </a:r>
          </a:p>
        </p:txBody>
      </p:sp>
      <p:sp>
        <p:nvSpPr>
          <p:cNvPr id="30725" name="TextBox 8"/>
          <p:cNvSpPr txBox="1">
            <a:spLocks noChangeArrowheads="1"/>
          </p:cNvSpPr>
          <p:nvPr/>
        </p:nvSpPr>
        <p:spPr bwMode="auto">
          <a:xfrm>
            <a:off x="7010400" y="3581401"/>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2400" b="1">
                <a:solidFill>
                  <a:srgbClr val="FF0000"/>
                </a:solidFill>
                <a:latin typeface="Verdana" charset="0"/>
              </a:rPr>
              <a:t>W.E.B. Dubois</a:t>
            </a:r>
          </a:p>
        </p:txBody>
      </p:sp>
      <p:sp>
        <p:nvSpPr>
          <p:cNvPr id="7" name="Left-Right Arrow 6"/>
          <p:cNvSpPr/>
          <p:nvPr/>
        </p:nvSpPr>
        <p:spPr bwMode="auto">
          <a:xfrm>
            <a:off x="4724400" y="4805364"/>
            <a:ext cx="2362200" cy="547687"/>
          </a:xfrm>
          <a:prstGeom prst="leftRightArrow">
            <a:avLst/>
          </a:prstGeom>
          <a:solidFill>
            <a:srgbClr val="FFC000"/>
          </a:solidFill>
          <a:ln w="9525" cap="flat" cmpd="sng" algn="ctr">
            <a:solidFill>
              <a:schemeClr val="tx1"/>
            </a:solidFill>
            <a:prstDash val="solid"/>
            <a:miter lim="800000"/>
            <a:headEnd type="none" w="med" len="med"/>
            <a:tailEnd type="none" w="med" len="med"/>
          </a:ln>
          <a:effectLst/>
        </p:spPr>
        <p:txBody>
          <a:bodyPr/>
          <a:lstStyle/>
          <a:p>
            <a:pPr eaLnBrk="1" hangingPunct="1">
              <a:defRPr/>
            </a:pPr>
            <a:endParaRPr lang="en-US">
              <a:ln w="0"/>
              <a:effectLst>
                <a:outerShdw blurRad="38100" dist="19050" dir="2700000" algn="tl" rotWithShape="0">
                  <a:schemeClr val="dk1">
                    <a:alpha val="40000"/>
                  </a:schemeClr>
                </a:outerShdw>
              </a:effectLst>
              <a:ea typeface="ＭＳ Ｐゴシック" charset="0"/>
              <a:cs typeface="ＭＳ Ｐゴシック" charset="0"/>
            </a:endParaRPr>
          </a:p>
        </p:txBody>
      </p:sp>
    </p:spTree>
    <p:extLst>
      <p:ext uri="{BB962C8B-B14F-4D97-AF65-F5344CB8AC3E}">
        <p14:creationId xmlns:p14="http://schemas.microsoft.com/office/powerpoint/2010/main" val="1542417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62750"/>
            <a:ext cx="6096000" cy="2314480"/>
          </a:xfrm>
          <a:prstGeom prst="rect">
            <a:avLst/>
          </a:prstGeom>
        </p:spPr>
        <p:txBody>
          <a:bodyPr>
            <a:spAutoFit/>
          </a:bodyPr>
          <a:lstStyle/>
          <a:p>
            <a:pPr lvl="1">
              <a:lnSpc>
                <a:spcPct val="95000"/>
              </a:lnSpc>
              <a:spcBef>
                <a:spcPct val="15000"/>
              </a:spcBef>
              <a:defRPr/>
            </a:pPr>
            <a:r>
              <a:rPr lang="en-US" sz="3800" dirty="0"/>
              <a:t>Which leader, </a:t>
            </a:r>
            <a:r>
              <a:rPr lang="en-US" sz="3800" u="sng" dirty="0">
                <a:effectLst>
                  <a:outerShdw blurRad="38100" dist="38100" dir="2700000" algn="tl">
                    <a:srgbClr val="C0C0C0"/>
                  </a:outerShdw>
                </a:effectLst>
              </a:rPr>
              <a:t>Washington</a:t>
            </a:r>
            <a:r>
              <a:rPr lang="en-US" sz="3800" dirty="0"/>
              <a:t> or </a:t>
            </a:r>
            <a:r>
              <a:rPr lang="en-US" sz="3800" u="sng" dirty="0">
                <a:effectLst>
                  <a:outerShdw blurRad="38100" dist="38100" dir="2700000" algn="tl">
                    <a:srgbClr val="C0C0C0"/>
                  </a:outerShdw>
                </a:effectLst>
              </a:rPr>
              <a:t>DuBois</a:t>
            </a:r>
            <a:r>
              <a:rPr lang="en-US" sz="3800" dirty="0"/>
              <a:t>, had the better plan for African-Americans</a:t>
            </a:r>
            <a:r>
              <a:rPr lang="en-US" sz="3000" dirty="0"/>
              <a:t> </a:t>
            </a:r>
            <a:r>
              <a:rPr lang="en-US" sz="3800" dirty="0"/>
              <a:t>by</a:t>
            </a:r>
            <a:r>
              <a:rPr lang="en-US" sz="3000" dirty="0"/>
              <a:t> </a:t>
            </a:r>
            <a:r>
              <a:rPr lang="en-US" sz="3800" dirty="0"/>
              <a:t>1900?</a:t>
            </a:r>
            <a:r>
              <a:rPr lang="en-US" sz="3000" dirty="0"/>
              <a:t> </a:t>
            </a:r>
            <a:r>
              <a:rPr lang="en-US" sz="3800" dirty="0"/>
              <a:t>Why?</a:t>
            </a:r>
          </a:p>
        </p:txBody>
      </p:sp>
      <p:pic>
        <p:nvPicPr>
          <p:cNvPr id="3" name="Picture 2"/>
          <p:cNvPicPr>
            <a:picLocks noChangeAspect="1"/>
          </p:cNvPicPr>
          <p:nvPr/>
        </p:nvPicPr>
        <p:blipFill>
          <a:blip r:embed="rId2"/>
          <a:stretch>
            <a:fillRect/>
          </a:stretch>
        </p:blipFill>
        <p:spPr>
          <a:xfrm>
            <a:off x="4005179" y="2161673"/>
            <a:ext cx="6261768" cy="4696326"/>
          </a:xfrm>
          <a:prstGeom prst="rect">
            <a:avLst/>
          </a:prstGeom>
        </p:spPr>
      </p:pic>
    </p:spTree>
    <p:extLst>
      <p:ext uri="{BB962C8B-B14F-4D97-AF65-F5344CB8AC3E}">
        <p14:creationId xmlns:p14="http://schemas.microsoft.com/office/powerpoint/2010/main" val="328649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2438400" y="0"/>
            <a:ext cx="2454442" cy="685800"/>
          </a:xfrm>
        </p:spPr>
        <p:txBody>
          <a:bodyPr>
            <a:normAutofit fontScale="90000"/>
          </a:bodyPr>
          <a:lstStyle/>
          <a:p>
            <a:r>
              <a:rPr lang="en-US" altLang="x-none" b="1" i="1" u="sng" smtClean="0">
                <a:solidFill>
                  <a:srgbClr val="FF0000"/>
                </a:solidFill>
              </a:rPr>
              <a:t>Prohibition</a:t>
            </a:r>
            <a:endParaRPr lang="en-US" altLang="x-none" b="1" i="1" u="sng" dirty="0">
              <a:solidFill>
                <a:srgbClr val="FF0000"/>
              </a:solidFill>
            </a:endParaRPr>
          </a:p>
        </p:txBody>
      </p:sp>
      <p:sp>
        <p:nvSpPr>
          <p:cNvPr id="3" name="Content Placeholder 2"/>
          <p:cNvSpPr>
            <a:spLocks noGrp="1"/>
          </p:cNvSpPr>
          <p:nvPr>
            <p:ph idx="1"/>
          </p:nvPr>
        </p:nvSpPr>
        <p:spPr>
          <a:xfrm>
            <a:off x="0" y="762000"/>
            <a:ext cx="12192000" cy="2209800"/>
          </a:xfrm>
        </p:spPr>
        <p:txBody>
          <a:bodyPr>
            <a:noAutofit/>
          </a:bodyPr>
          <a:lstStyle/>
          <a:p>
            <a:r>
              <a:rPr lang="en-US" altLang="x-none" dirty="0">
                <a:solidFill>
                  <a:srgbClr val="FFFF00"/>
                </a:solidFill>
              </a:rPr>
              <a:t>Starts in 1919 with the ratification of the </a:t>
            </a:r>
            <a:r>
              <a:rPr lang="en-US" altLang="x-none" b="1" u="sng" dirty="0">
                <a:solidFill>
                  <a:srgbClr val="FFFF00"/>
                </a:solidFill>
              </a:rPr>
              <a:t>18</a:t>
            </a:r>
            <a:r>
              <a:rPr lang="en-US" altLang="x-none" b="1" u="sng" baseline="30000" dirty="0">
                <a:solidFill>
                  <a:srgbClr val="FFFF00"/>
                </a:solidFill>
              </a:rPr>
              <a:t>th</a:t>
            </a:r>
            <a:r>
              <a:rPr lang="en-US" altLang="x-none" b="1" u="sng" dirty="0">
                <a:solidFill>
                  <a:srgbClr val="FFFF00"/>
                </a:solidFill>
              </a:rPr>
              <a:t> Amendment – prohibits alcohol in the USA</a:t>
            </a:r>
            <a:r>
              <a:rPr lang="en-US" altLang="x-none" b="1" dirty="0">
                <a:solidFill>
                  <a:srgbClr val="FFFF00"/>
                </a:solidFill>
              </a:rPr>
              <a:t> = </a:t>
            </a:r>
            <a:r>
              <a:rPr lang="en-US" altLang="x-none" dirty="0">
                <a:solidFill>
                  <a:schemeClr val="bg1"/>
                </a:solidFill>
              </a:rPr>
              <a:t>a Progressive success!</a:t>
            </a:r>
          </a:p>
          <a:p>
            <a:pPr lvl="1"/>
            <a:r>
              <a:rPr lang="en-US" altLang="x-none" sz="2800" dirty="0">
                <a:solidFill>
                  <a:schemeClr val="bg1"/>
                </a:solidFill>
              </a:rPr>
              <a:t>Did NOT ban the consumption of alcohol, but made it difficult to obtain alcoholic beverages legally, as it prohibited the sale and distribution of them in U.S. territory.</a:t>
            </a:r>
          </a:p>
          <a:p>
            <a:pPr lvl="1"/>
            <a:r>
              <a:rPr lang="en-US" altLang="x-none" sz="2800" b="1" u="sng" dirty="0">
                <a:solidFill>
                  <a:srgbClr val="FFFF00"/>
                </a:solidFill>
              </a:rPr>
              <a:t>Later repealed in 1933 (21</a:t>
            </a:r>
            <a:r>
              <a:rPr lang="en-US" altLang="x-none" sz="2800" b="1" u="sng" baseline="30000" dirty="0">
                <a:solidFill>
                  <a:srgbClr val="FFFF00"/>
                </a:solidFill>
              </a:rPr>
              <a:t>st</a:t>
            </a:r>
            <a:r>
              <a:rPr lang="en-US" altLang="x-none" sz="2800" b="1" u="sng" dirty="0">
                <a:solidFill>
                  <a:srgbClr val="FFFF00"/>
                </a:solidFill>
              </a:rPr>
              <a:t> Amendment)</a:t>
            </a:r>
            <a:r>
              <a:rPr lang="en-US" altLang="x-none" sz="2800" b="1" dirty="0">
                <a:solidFill>
                  <a:srgbClr val="FFFF00"/>
                </a:solidFill>
              </a:rPr>
              <a:t> </a:t>
            </a:r>
            <a:r>
              <a:rPr lang="mr-IN" altLang="x-none" sz="2800" b="1" dirty="0">
                <a:solidFill>
                  <a:srgbClr val="FFFF00"/>
                </a:solidFill>
                <a:ea typeface="Mangal" charset="0"/>
              </a:rPr>
              <a:t>…</a:t>
            </a:r>
            <a:r>
              <a:rPr lang="en-US" altLang="x-none" sz="2800" b="1" dirty="0">
                <a:solidFill>
                  <a:srgbClr val="FFFF00"/>
                </a:solidFill>
              </a:rPr>
              <a:t>WHY?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2115" y="3351276"/>
            <a:ext cx="5255749" cy="34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094038"/>
            <a:ext cx="4572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4842" y="3281252"/>
            <a:ext cx="8823158" cy="3576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59376"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59376" y="6350"/>
            <a:ext cx="9136063"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77451" y="692150"/>
            <a:ext cx="8128000"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3391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198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019800" y="0"/>
            <a:ext cx="6172200" cy="6863417"/>
          </a:xfrm>
          <a:prstGeom prst="rect">
            <a:avLst/>
          </a:prstGeom>
          <a:noFill/>
        </p:spPr>
        <p:txBody>
          <a:bodyPr wrap="square">
            <a:spAutoFit/>
          </a:bodyPr>
          <a:lstStyle/>
          <a:p>
            <a:pPr marL="514350" indent="-514350">
              <a:buFontTx/>
              <a:buAutoNum type="arabicPeriod"/>
              <a:defRPr/>
            </a:pPr>
            <a:r>
              <a:rPr lang="en-US"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What do the babies want?</a:t>
            </a:r>
          </a:p>
          <a:p>
            <a:pPr marL="514350" indent="-514350">
              <a:buFontTx/>
              <a:buAutoNum type="arabicPeriod"/>
              <a:defRPr/>
            </a:pPr>
            <a:endParaRPr lang="en-US"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a:p>
            <a:pPr marL="514350" indent="-514350">
              <a:buFontTx/>
              <a:buAutoNum type="arabicPeriod"/>
              <a:defRPr/>
            </a:pPr>
            <a:r>
              <a:rPr lang="en-US"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What arguments do the babies make to support their position?</a:t>
            </a:r>
          </a:p>
          <a:p>
            <a:pPr marL="514350" indent="-514350">
              <a:buFontTx/>
              <a:buAutoNum type="arabicPeriod"/>
              <a:defRPr/>
            </a:pPr>
            <a:endParaRPr lang="en-US"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a:p>
            <a:pPr marL="514350" indent="-514350">
              <a:buFontTx/>
              <a:buAutoNum type="arabicPeriod"/>
              <a:defRPr/>
            </a:pPr>
            <a:r>
              <a:rPr lang="en-US"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How might opponents of the women’s suffrage argue against the message of the cartoon?</a:t>
            </a:r>
          </a:p>
        </p:txBody>
      </p:sp>
    </p:spTree>
    <p:extLst>
      <p:ext uri="{BB962C8B-B14F-4D97-AF65-F5344CB8AC3E}">
        <p14:creationId xmlns:p14="http://schemas.microsoft.com/office/powerpoint/2010/main" val="682635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2438400" y="0"/>
            <a:ext cx="7086600" cy="762000"/>
          </a:xfrm>
        </p:spPr>
        <p:txBody>
          <a:bodyPr/>
          <a:lstStyle/>
          <a:p>
            <a:r>
              <a:rPr lang="en-US" altLang="x-none" b="1" i="1" u="sng" dirty="0">
                <a:solidFill>
                  <a:srgbClr val="FF0000"/>
                </a:solidFill>
              </a:rPr>
              <a:t>Women’s Suffrage Movement</a:t>
            </a:r>
          </a:p>
        </p:txBody>
      </p:sp>
      <p:sp>
        <p:nvSpPr>
          <p:cNvPr id="3" name="Content Placeholder 2"/>
          <p:cNvSpPr>
            <a:spLocks noGrp="1"/>
          </p:cNvSpPr>
          <p:nvPr>
            <p:ph idx="1"/>
          </p:nvPr>
        </p:nvSpPr>
        <p:spPr>
          <a:xfrm>
            <a:off x="0" y="838199"/>
            <a:ext cx="6721642" cy="2995863"/>
          </a:xfrm>
        </p:spPr>
        <p:txBody>
          <a:bodyPr>
            <a:normAutofit/>
          </a:bodyPr>
          <a:lstStyle/>
          <a:p>
            <a:r>
              <a:rPr lang="en-US" altLang="x-none" sz="3100" dirty="0" smtClean="0">
                <a:solidFill>
                  <a:schemeClr val="bg1"/>
                </a:solidFill>
              </a:rPr>
              <a:t>Began with the </a:t>
            </a:r>
            <a:r>
              <a:rPr lang="en-US" altLang="x-none" sz="3100" b="1" u="sng" dirty="0">
                <a:solidFill>
                  <a:srgbClr val="FFFF00"/>
                </a:solidFill>
              </a:rPr>
              <a:t>Seneca Falls Convention of 1848</a:t>
            </a:r>
          </a:p>
          <a:p>
            <a:pPr lvl="1">
              <a:buFont typeface="Arial" charset="0"/>
              <a:buChar char="•"/>
            </a:pPr>
            <a:r>
              <a:rPr lang="en-US" altLang="x-none" dirty="0" smtClean="0">
                <a:solidFill>
                  <a:schemeClr val="bg1"/>
                </a:solidFill>
              </a:rPr>
              <a:t>Movement was led </a:t>
            </a:r>
            <a:r>
              <a:rPr lang="en-US" altLang="x-none" dirty="0">
                <a:solidFill>
                  <a:schemeClr val="bg1"/>
                </a:solidFill>
              </a:rPr>
              <a:t>by Susan B. Anthony, Elizabeth Cady Stanton, Lucretia Mott, Carrie Chapman Catt, and Alice </a:t>
            </a:r>
            <a:r>
              <a:rPr lang="en-US" altLang="x-none" dirty="0" smtClean="0">
                <a:solidFill>
                  <a:schemeClr val="bg1"/>
                </a:solidFill>
              </a:rPr>
              <a:t>Paul and MORE!</a:t>
            </a:r>
            <a:endParaRPr lang="en-US" altLang="x-none" dirty="0">
              <a:solidFill>
                <a:schemeClr val="bg1"/>
              </a:solidFill>
            </a:endParaRPr>
          </a:p>
        </p:txBody>
      </p:sp>
      <p:pic>
        <p:nvPicPr>
          <p:cNvPr id="3072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213768"/>
            <a:ext cx="6866021" cy="3644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6344653" y="685132"/>
            <a:ext cx="5847347" cy="273183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x-none" sz="3100" dirty="0" smtClean="0">
                <a:solidFill>
                  <a:schemeClr val="bg1"/>
                </a:solidFill>
              </a:rPr>
              <a:t>Ultimately, the work of women on the home front during WWI led to Congress ratifying the </a:t>
            </a:r>
            <a:r>
              <a:rPr lang="en-US" altLang="x-none" sz="3100" b="1" u="sng" dirty="0" smtClean="0">
                <a:solidFill>
                  <a:srgbClr val="FFFF00"/>
                </a:solidFill>
              </a:rPr>
              <a:t>19</a:t>
            </a:r>
            <a:r>
              <a:rPr lang="en-US" altLang="x-none" sz="3100" b="1" u="sng" baseline="30000" dirty="0" smtClean="0">
                <a:solidFill>
                  <a:srgbClr val="FFFF00"/>
                </a:solidFill>
              </a:rPr>
              <a:t>th</a:t>
            </a:r>
            <a:r>
              <a:rPr lang="en-US" altLang="x-none" sz="3100" b="1" u="sng" dirty="0" smtClean="0">
                <a:solidFill>
                  <a:srgbClr val="FFFF00"/>
                </a:solidFill>
              </a:rPr>
              <a:t> amendment (1920)</a:t>
            </a:r>
            <a:endParaRPr lang="en-US" altLang="x-none" dirty="0" smtClean="0">
              <a:solidFill>
                <a:srgbClr val="FFFF00"/>
              </a:solidFill>
            </a:endParaRPr>
          </a:p>
          <a:p>
            <a:pPr lvl="1"/>
            <a:r>
              <a:rPr lang="en-US" altLang="x-none" sz="2700" b="1" dirty="0" smtClean="0">
                <a:solidFill>
                  <a:srgbClr val="FFFF00"/>
                </a:solidFill>
              </a:rPr>
              <a:t>Guaranteed women the right to vote in ALL elections at the local, state, and national levels</a:t>
            </a:r>
          </a:p>
        </p:txBody>
      </p:sp>
      <p:pic>
        <p:nvPicPr>
          <p:cNvPr id="4" name="Picture 3"/>
          <p:cNvPicPr>
            <a:picLocks noChangeAspect="1"/>
          </p:cNvPicPr>
          <p:nvPr/>
        </p:nvPicPr>
        <p:blipFill>
          <a:blip r:embed="rId3"/>
          <a:stretch>
            <a:fillRect/>
          </a:stretch>
        </p:blipFill>
        <p:spPr>
          <a:xfrm>
            <a:off x="8321156" y="3225131"/>
            <a:ext cx="2853588" cy="3644232"/>
          </a:xfrm>
          <a:prstGeom prst="rect">
            <a:avLst/>
          </a:prstGeom>
        </p:spPr>
      </p:pic>
      <p:pic>
        <p:nvPicPr>
          <p:cNvPr id="8" name="Picture 5" descr="histor2"/>
          <p:cNvPicPr>
            <a:picLocks noChangeAspect="1" noChangeArrowheads="1"/>
          </p:cNvPicPr>
          <p:nvPr/>
        </p:nvPicPr>
        <p:blipFill>
          <a:blip r:embed="rId4"/>
          <a:srcRect/>
          <a:stretch>
            <a:fillRect/>
          </a:stretch>
        </p:blipFill>
        <p:spPr bwMode="auto">
          <a:xfrm>
            <a:off x="748546" y="0"/>
            <a:ext cx="10023728" cy="6869363"/>
          </a:xfrm>
          <a:prstGeom prst="rect">
            <a:avLst/>
          </a:prstGeom>
          <a:ln>
            <a:noFill/>
          </a:ln>
          <a:effectLst>
            <a:softEdge rad="112500"/>
          </a:effectLst>
        </p:spPr>
      </p:pic>
    </p:spTree>
    <p:extLst>
      <p:ext uri="{BB962C8B-B14F-4D97-AF65-F5344CB8AC3E}">
        <p14:creationId xmlns:p14="http://schemas.microsoft.com/office/powerpoint/2010/main" val="1656577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5"/>
          <p:cNvSpPr>
            <a:spLocks noChangeArrowheads="1"/>
          </p:cNvSpPr>
          <p:nvPr/>
        </p:nvSpPr>
        <p:spPr bwMode="auto">
          <a:xfrm>
            <a:off x="5181600" y="212407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x-none" altLang="x-none" sz="2400">
              <a:latin typeface="Verdana" charset="0"/>
            </a:endParaRPr>
          </a:p>
        </p:txBody>
      </p:sp>
      <p:sp>
        <p:nvSpPr>
          <p:cNvPr id="16387" name="Rectangle 7"/>
          <p:cNvSpPr>
            <a:spLocks noChangeArrowheads="1"/>
          </p:cNvSpPr>
          <p:nvPr/>
        </p:nvSpPr>
        <p:spPr bwMode="auto">
          <a:xfrm>
            <a:off x="4867275" y="202882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x-none" altLang="x-none" sz="2400">
              <a:latin typeface="Verdana" charset="0"/>
            </a:endParaRPr>
          </a:p>
        </p:txBody>
      </p:sp>
      <p:sp>
        <p:nvSpPr>
          <p:cNvPr id="16393" name="Title 1"/>
          <p:cNvSpPr txBox="1">
            <a:spLocks/>
          </p:cNvSpPr>
          <p:nvPr/>
        </p:nvSpPr>
        <p:spPr bwMode="auto">
          <a:xfrm>
            <a:off x="1981200" y="228600"/>
            <a:ext cx="80010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en-US" altLang="x-none" sz="4400" b="1" u="sng" dirty="0">
                <a:solidFill>
                  <a:srgbClr val="FFFFFF"/>
                </a:solidFill>
              </a:rPr>
              <a:t>Aim</a:t>
            </a:r>
            <a:r>
              <a:rPr lang="en-US" altLang="x-none" sz="4400" b="1" dirty="0">
                <a:solidFill>
                  <a:srgbClr val="FFFFFF"/>
                </a:solidFill>
              </a:rPr>
              <a:t>: </a:t>
            </a:r>
            <a:r>
              <a:rPr lang="en-US" altLang="x-none" sz="4400" dirty="0">
                <a:solidFill>
                  <a:srgbClr val="FFFFFF"/>
                </a:solidFill>
              </a:rPr>
              <a:t>How were African-Americans involved in the Progressive Movement?</a:t>
            </a:r>
          </a:p>
        </p:txBody>
      </p:sp>
    </p:spTree>
    <p:extLst>
      <p:ext uri="{BB962C8B-B14F-4D97-AF65-F5344CB8AC3E}">
        <p14:creationId xmlns:p14="http://schemas.microsoft.com/office/powerpoint/2010/main" val="642029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http://www.cgtextures.com/thumbnails/textures/concrete/bare/ConcreteBare0005_4_thumblarge.jpg">
            <a:hlinkClick r:id="rId2"/>
          </p:cNvPr>
          <p:cNvPicPr>
            <a:picLocks noChangeAspect="1" noChangeArrowheads="1"/>
          </p:cNvPicPr>
          <p:nvPr/>
        </p:nvPicPr>
        <p:blipFill>
          <a:blip r:embed="rId3" cstate="print"/>
          <a:stretch>
            <a:fillRect/>
          </a:stretch>
        </p:blipFill>
        <p:spPr bwMode="auto">
          <a:xfrm>
            <a:off x="152400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6387" name="TextBox 3"/>
          <p:cNvSpPr txBox="1">
            <a:spLocks noChangeArrowheads="1"/>
          </p:cNvSpPr>
          <p:nvPr/>
        </p:nvSpPr>
        <p:spPr bwMode="auto">
          <a:xfrm>
            <a:off x="1524000" y="228601"/>
            <a:ext cx="9144000" cy="166199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defRPr/>
            </a:pPr>
            <a:r>
              <a:rPr lang="en-US" sz="3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13</a:t>
            </a:r>
            <a:r>
              <a:rPr lang="en-US" sz="3400" b="1" cap="all" baseline="300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t>
            </a:r>
            <a:r>
              <a:rPr lang="en-US" sz="3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14</a:t>
            </a:r>
            <a:r>
              <a:rPr lang="en-US" sz="3400" b="1" cap="all" baseline="300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t>
            </a:r>
            <a:r>
              <a:rPr lang="en-US" sz="3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and 15</a:t>
            </a:r>
            <a:r>
              <a:rPr lang="en-US" sz="3400" b="1" cap="all" baseline="300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t>
            </a:r>
            <a:r>
              <a:rPr lang="en-US" sz="3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Amendments to the </a:t>
            </a:r>
          </a:p>
          <a:p>
            <a:pPr algn="ctr" eaLnBrk="1" hangingPunct="1">
              <a:defRPr/>
            </a:pPr>
            <a:r>
              <a:rPr lang="en-US" sz="3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United States Constitution</a:t>
            </a:r>
          </a:p>
        </p:txBody>
      </p:sp>
      <p:sp>
        <p:nvSpPr>
          <p:cNvPr id="16388" name="TextBox 4"/>
          <p:cNvSpPr txBox="1">
            <a:spLocks noChangeArrowheads="1"/>
          </p:cNvSpPr>
          <p:nvPr/>
        </p:nvSpPr>
        <p:spPr bwMode="auto">
          <a:xfrm>
            <a:off x="2057400" y="1905000"/>
            <a:ext cx="8077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400" b="1">
                <a:solidFill>
                  <a:srgbClr val="008000"/>
                </a:solidFill>
                <a:latin typeface="Verdana" charset="0"/>
              </a:rPr>
              <a:t>“</a:t>
            </a:r>
            <a:r>
              <a:rPr lang="en-US" altLang="x-none" sz="2400" b="1">
                <a:solidFill>
                  <a:srgbClr val="008000"/>
                </a:solidFill>
                <a:latin typeface="Verdana" charset="0"/>
              </a:rPr>
              <a:t>With the passage of these amendments to the Constitution, African Americans expected all of the rights of citizenship. African American males specifically expected the right to vote because the 15</a:t>
            </a:r>
            <a:r>
              <a:rPr lang="en-US" altLang="x-none" sz="2400" b="1" baseline="30000">
                <a:solidFill>
                  <a:srgbClr val="008000"/>
                </a:solidFill>
                <a:latin typeface="Verdana" charset="0"/>
              </a:rPr>
              <a:t>th</a:t>
            </a:r>
            <a:r>
              <a:rPr lang="en-US" altLang="x-none" sz="2400" b="1">
                <a:solidFill>
                  <a:srgbClr val="008000"/>
                </a:solidFill>
                <a:latin typeface="Verdana" charset="0"/>
              </a:rPr>
              <a:t> Amendment stated, </a:t>
            </a:r>
            <a:r>
              <a:rPr lang="ja-JP" altLang="en-US" sz="2400" b="1">
                <a:solidFill>
                  <a:srgbClr val="008000"/>
                </a:solidFill>
                <a:latin typeface="Verdana" charset="0"/>
              </a:rPr>
              <a:t>“</a:t>
            </a:r>
            <a:r>
              <a:rPr lang="en-US" altLang="ja-JP" sz="2400" b="1">
                <a:solidFill>
                  <a:srgbClr val="008000"/>
                </a:solidFill>
                <a:latin typeface="Verdana" charset="0"/>
              </a:rPr>
              <a:t>The right of the citizens of the United States to vote shall not be denied or abridged by the United States or by any State on account of race, color, or previous condition of servitude.</a:t>
            </a:r>
            <a:r>
              <a:rPr lang="ja-JP" altLang="en-US" sz="2400" b="1">
                <a:solidFill>
                  <a:srgbClr val="008000"/>
                </a:solidFill>
                <a:latin typeface="Verdana" charset="0"/>
              </a:rPr>
              <a:t>”</a:t>
            </a:r>
            <a:endParaRPr lang="en-US" altLang="x-none" sz="2400" b="1">
              <a:solidFill>
                <a:srgbClr val="008000"/>
              </a:solidFill>
              <a:latin typeface="Verdana" charset="0"/>
            </a:endParaRPr>
          </a:p>
        </p:txBody>
      </p:sp>
      <p:sp>
        <p:nvSpPr>
          <p:cNvPr id="2" name="Rectangle 1"/>
          <p:cNvSpPr/>
          <p:nvPr/>
        </p:nvSpPr>
        <p:spPr>
          <a:xfrm>
            <a:off x="3362813" y="5715001"/>
            <a:ext cx="5531130" cy="1015663"/>
          </a:xfrm>
          <a:prstGeom prst="rect">
            <a:avLst/>
          </a:prstGeom>
          <a:noFill/>
        </p:spPr>
        <p:txBody>
          <a:bodyPr wrap="none">
            <a:spAutoFit/>
          </a:bodyPr>
          <a:lstStyle/>
          <a:p>
            <a:pPr algn="ctr" eaLnBrk="1" hangingPunct="1">
              <a:defRPr/>
            </a:pPr>
            <a:r>
              <a:rPr lang="en-US" sz="3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ＭＳ Ｐゴシック" charset="0"/>
              </a:rPr>
              <a:t>How did African Americans</a:t>
            </a:r>
          </a:p>
          <a:p>
            <a:pPr algn="ctr" eaLnBrk="1" hangingPunct="1">
              <a:defRPr/>
            </a:pPr>
            <a:r>
              <a:rPr lang="en-US" sz="3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ＭＳ Ｐゴシック" charset="0"/>
              </a:rPr>
              <a:t>benefit from these amendments?</a:t>
            </a:r>
          </a:p>
        </p:txBody>
      </p:sp>
    </p:spTree>
    <p:extLst>
      <p:ext uri="{BB962C8B-B14F-4D97-AF65-F5344CB8AC3E}">
        <p14:creationId xmlns:p14="http://schemas.microsoft.com/office/powerpoint/2010/main" val="1626115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http://www.cgtextures.com/thumbnails/textures/concrete/bare/ConcreteBare0005_4_thumblarge.jpg">
            <a:hlinkClick r:id="rId2"/>
          </p:cNvPr>
          <p:cNvPicPr>
            <a:picLocks noChangeAspect="1" noChangeArrowheads="1"/>
          </p:cNvPicPr>
          <p:nvPr/>
        </p:nvPicPr>
        <p:blipFill>
          <a:blip r:embed="rId3" cstate="print"/>
          <a:stretch>
            <a:fillRect/>
          </a:stretch>
        </p:blipFill>
        <p:spPr bwMode="auto">
          <a:xfrm>
            <a:off x="152400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7411" name="TextBox 1"/>
          <p:cNvSpPr txBox="1">
            <a:spLocks noChangeArrowheads="1"/>
          </p:cNvSpPr>
          <p:nvPr/>
        </p:nvSpPr>
        <p:spPr bwMode="auto">
          <a:xfrm>
            <a:off x="1524000" y="1"/>
            <a:ext cx="9144000" cy="1200329"/>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defRPr/>
            </a:pP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Evolution of the </a:t>
            </a:r>
          </a:p>
          <a:p>
            <a:pPr algn="ctr" eaLnBrk="1" hangingPunct="1">
              <a:defRPr/>
            </a:pP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Jim Crow South</a:t>
            </a:r>
          </a:p>
        </p:txBody>
      </p:sp>
      <p:sp>
        <p:nvSpPr>
          <p:cNvPr id="17412" name="TextBox 2"/>
          <p:cNvSpPr txBox="1">
            <a:spLocks noChangeArrowheads="1"/>
          </p:cNvSpPr>
          <p:nvPr/>
        </p:nvSpPr>
        <p:spPr bwMode="auto">
          <a:xfrm>
            <a:off x="1600200" y="1295400"/>
            <a:ext cx="9067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x-none" sz="2800">
                <a:solidFill>
                  <a:srgbClr val="008000"/>
                </a:solidFill>
                <a:latin typeface="Verdana" charset="0"/>
              </a:rPr>
              <a:t>How were African Americans </a:t>
            </a:r>
            <a:r>
              <a:rPr lang="en-US" altLang="x-none" sz="2800" b="1">
                <a:solidFill>
                  <a:srgbClr val="008000"/>
                </a:solidFill>
                <a:latin typeface="Verdana" charset="0"/>
              </a:rPr>
              <a:t>DISCRIMINATED AGAINST</a:t>
            </a:r>
            <a:r>
              <a:rPr lang="en-US" altLang="x-none" sz="2800">
                <a:solidFill>
                  <a:srgbClr val="008000"/>
                </a:solidFill>
                <a:latin typeface="Verdana" charset="0"/>
              </a:rPr>
              <a:t> throughout history so far? (</a:t>
            </a:r>
            <a:r>
              <a:rPr lang="en-US" altLang="x-none" sz="2800" b="1" u="sng">
                <a:solidFill>
                  <a:srgbClr val="008000"/>
                </a:solidFill>
                <a:latin typeface="Verdana" charset="0"/>
              </a:rPr>
              <a:t>HINT</a:t>
            </a:r>
            <a:r>
              <a:rPr lang="en-US" altLang="x-none" sz="2800">
                <a:solidFill>
                  <a:srgbClr val="008000"/>
                </a:solidFill>
                <a:latin typeface="Verdana" charset="0"/>
              </a:rPr>
              <a:t>: When they got the right to vote</a:t>
            </a:r>
            <a:r>
              <a:rPr lang="is-IS" altLang="x-none" sz="2800">
                <a:solidFill>
                  <a:srgbClr val="008000"/>
                </a:solidFill>
                <a:latin typeface="Verdana" charset="0"/>
              </a:rPr>
              <a:t>…)</a:t>
            </a:r>
            <a:endParaRPr lang="en-US" altLang="x-none" sz="2800">
              <a:solidFill>
                <a:srgbClr val="008000"/>
              </a:solidFill>
              <a:latin typeface="Verdana" charset="0"/>
            </a:endParaRPr>
          </a:p>
        </p:txBody>
      </p:sp>
      <p:sp>
        <p:nvSpPr>
          <p:cNvPr id="10" name="TextBox 2"/>
          <p:cNvSpPr txBox="1">
            <a:spLocks noChangeArrowheads="1"/>
          </p:cNvSpPr>
          <p:nvPr/>
        </p:nvSpPr>
        <p:spPr bwMode="auto">
          <a:xfrm>
            <a:off x="1600200" y="2895601"/>
            <a:ext cx="9067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 typeface="Wingdings" charset="2"/>
              <a:buChar char="u"/>
            </a:pPr>
            <a:r>
              <a:rPr lang="en-US" altLang="x-none" sz="2800" b="1" u="sng">
                <a:solidFill>
                  <a:srgbClr val="008000"/>
                </a:solidFill>
                <a:latin typeface="Verdana" charset="0"/>
              </a:rPr>
              <a:t>Poll taxes</a:t>
            </a:r>
            <a:endParaRPr lang="en-US" altLang="x-none" sz="2800">
              <a:solidFill>
                <a:srgbClr val="008000"/>
              </a:solidFill>
              <a:latin typeface="Verdana" charset="0"/>
            </a:endParaRPr>
          </a:p>
          <a:p>
            <a:pPr eaLnBrk="1" hangingPunct="1">
              <a:spcBef>
                <a:spcPct val="0"/>
              </a:spcBef>
              <a:buFont typeface="Wingdings" charset="2"/>
              <a:buChar char="u"/>
            </a:pPr>
            <a:endParaRPr lang="en-US" altLang="x-none" sz="2800" b="1" u="sng">
              <a:solidFill>
                <a:srgbClr val="008000"/>
              </a:solidFill>
              <a:latin typeface="Verdana" charset="0"/>
            </a:endParaRPr>
          </a:p>
          <a:p>
            <a:pPr eaLnBrk="1" hangingPunct="1">
              <a:spcBef>
                <a:spcPct val="0"/>
              </a:spcBef>
              <a:buFont typeface="Wingdings" charset="2"/>
              <a:buChar char="u"/>
            </a:pPr>
            <a:r>
              <a:rPr lang="en-US" altLang="x-none" sz="2800" b="1" u="sng">
                <a:solidFill>
                  <a:srgbClr val="008000"/>
                </a:solidFill>
                <a:latin typeface="Verdana" charset="0"/>
              </a:rPr>
              <a:t>Literacy Tests</a:t>
            </a:r>
          </a:p>
          <a:p>
            <a:pPr eaLnBrk="1" hangingPunct="1">
              <a:spcBef>
                <a:spcPct val="0"/>
              </a:spcBef>
              <a:buFont typeface="Wingdings" charset="2"/>
              <a:buChar char="u"/>
            </a:pPr>
            <a:endParaRPr lang="en-US" altLang="x-none" sz="2800" b="1" u="sng">
              <a:solidFill>
                <a:srgbClr val="008000"/>
              </a:solidFill>
              <a:latin typeface="Verdana" charset="0"/>
            </a:endParaRPr>
          </a:p>
          <a:p>
            <a:pPr eaLnBrk="1" hangingPunct="1">
              <a:spcBef>
                <a:spcPct val="0"/>
              </a:spcBef>
              <a:buFont typeface="Wingdings" charset="2"/>
              <a:buChar char="u"/>
            </a:pPr>
            <a:r>
              <a:rPr lang="en-US" altLang="x-none" sz="2800" b="1" u="sng">
                <a:solidFill>
                  <a:srgbClr val="008000"/>
                </a:solidFill>
                <a:latin typeface="Verdana" charset="0"/>
              </a:rPr>
              <a:t>Grandfather Clauses</a:t>
            </a:r>
          </a:p>
          <a:p>
            <a:pPr eaLnBrk="1" hangingPunct="1">
              <a:spcBef>
                <a:spcPct val="0"/>
              </a:spcBef>
              <a:buFont typeface="Wingdings" charset="2"/>
              <a:buChar char="u"/>
            </a:pPr>
            <a:endParaRPr lang="en-US" altLang="x-none" sz="2800" b="1" u="sng">
              <a:solidFill>
                <a:srgbClr val="008000"/>
              </a:solidFill>
              <a:latin typeface="Verdana" charset="0"/>
            </a:endParaRPr>
          </a:p>
          <a:p>
            <a:pPr eaLnBrk="1" hangingPunct="1">
              <a:spcBef>
                <a:spcPct val="0"/>
              </a:spcBef>
              <a:buFont typeface="Wingdings" charset="2"/>
              <a:buChar char="u"/>
            </a:pPr>
            <a:r>
              <a:rPr lang="en-US" altLang="x-none" sz="2800" b="1" u="sng">
                <a:solidFill>
                  <a:srgbClr val="008000"/>
                </a:solidFill>
                <a:latin typeface="Verdana" charset="0"/>
              </a:rPr>
              <a:t>Intimidation and Fear</a:t>
            </a:r>
            <a:r>
              <a:rPr lang="en-US" altLang="x-none" sz="2800">
                <a:solidFill>
                  <a:srgbClr val="008000"/>
                </a:solidFill>
                <a:latin typeface="Verdana" charset="0"/>
              </a:rPr>
              <a:t> (Ku Klux Klan, Black Codes)</a:t>
            </a:r>
            <a:endParaRPr lang="en-US" altLang="x-none" sz="2800" b="1" u="sng">
              <a:solidFill>
                <a:srgbClr val="008000"/>
              </a:solidFill>
              <a:latin typeface="Verdana" charset="0"/>
            </a:endParaRPr>
          </a:p>
        </p:txBody>
      </p:sp>
      <p:pic>
        <p:nvPicPr>
          <p:cNvPr id="18438"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15400" y="76200"/>
            <a:ext cx="105410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52400"/>
            <a:ext cx="105410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5"/>
          <p:cNvSpPr txBox="1">
            <a:spLocks noChangeArrowheads="1"/>
          </p:cNvSpPr>
          <p:nvPr/>
        </p:nvSpPr>
        <p:spPr bwMode="auto">
          <a:xfrm>
            <a:off x="7505700" y="6168108"/>
            <a:ext cx="2819400" cy="477054"/>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2500" b="1" dirty="0">
                <a:solidFill>
                  <a:srgbClr val="FF0000"/>
                </a:solidFill>
                <a:latin typeface="Arial" charset="0"/>
              </a:rPr>
              <a:t>Don</a:t>
            </a:r>
            <a:r>
              <a:rPr lang="en-US" altLang="en-US" sz="2500" b="1" dirty="0">
                <a:solidFill>
                  <a:srgbClr val="FF0000"/>
                </a:solidFill>
                <a:latin typeface="Arial" charset="0"/>
              </a:rPr>
              <a:t>’</a:t>
            </a:r>
            <a:r>
              <a:rPr lang="en-US" altLang="x-none" sz="2500" b="1" dirty="0">
                <a:solidFill>
                  <a:srgbClr val="FF0000"/>
                </a:solidFill>
                <a:latin typeface="Arial" charset="0"/>
              </a:rPr>
              <a:t>t Copy!</a:t>
            </a:r>
          </a:p>
        </p:txBody>
      </p:sp>
    </p:spTree>
    <p:extLst>
      <p:ext uri="{BB962C8B-B14F-4D97-AF65-F5344CB8AC3E}">
        <p14:creationId xmlns:p14="http://schemas.microsoft.com/office/powerpoint/2010/main" val="1240199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1"/>
          <p:cNvSpPr txBox="1">
            <a:spLocks noChangeArrowheads="1"/>
          </p:cNvSpPr>
          <p:nvPr/>
        </p:nvSpPr>
        <p:spPr bwMode="auto">
          <a:xfrm>
            <a:off x="2057400" y="304800"/>
            <a:ext cx="8001000" cy="129266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defRPr/>
            </a:pPr>
            <a:r>
              <a:rPr lang="en-US" sz="2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Jim Crow Laws</a:t>
            </a:r>
          </a:p>
          <a:p>
            <a:pPr algn="ctr" eaLnBrk="1" hangingPunct="1">
              <a:defRPr/>
            </a:pPr>
            <a:r>
              <a:rPr lang="en-US" sz="2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6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Systematic State-Level Legal Codes of </a:t>
            </a:r>
            <a:r>
              <a:rPr lang="en-US" sz="2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Segregation </a:t>
            </a:r>
          </a:p>
        </p:txBody>
      </p:sp>
      <p:sp>
        <p:nvSpPr>
          <p:cNvPr id="10" name="TextBox 2"/>
          <p:cNvSpPr txBox="1">
            <a:spLocks noChangeArrowheads="1"/>
          </p:cNvSpPr>
          <p:nvPr/>
        </p:nvSpPr>
        <p:spPr bwMode="auto">
          <a:xfrm>
            <a:off x="1600200" y="1600201"/>
            <a:ext cx="60198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x-none" sz="2500" b="1">
                <a:solidFill>
                  <a:schemeClr val="bg1"/>
                </a:solidFill>
                <a:latin typeface="Verdana" charset="0"/>
              </a:rPr>
              <a:t>WHERE</a:t>
            </a:r>
            <a:r>
              <a:rPr lang="en-US" altLang="x-none" sz="2500">
                <a:solidFill>
                  <a:schemeClr val="bg1"/>
                </a:solidFill>
                <a:latin typeface="Verdana" charset="0"/>
              </a:rPr>
              <a:t> in society were African Americans discriminated against?</a:t>
            </a:r>
            <a:endParaRPr lang="en-US" altLang="x-none" sz="2500" b="1" u="sng">
              <a:solidFill>
                <a:schemeClr val="bg1"/>
              </a:solidFill>
              <a:latin typeface="Verdana" charset="0"/>
            </a:endParaRPr>
          </a:p>
        </p:txBody>
      </p:sp>
      <p:sp>
        <p:nvSpPr>
          <p:cNvPr id="12" name="TextBox 2"/>
          <p:cNvSpPr txBox="1">
            <a:spLocks noChangeArrowheads="1"/>
          </p:cNvSpPr>
          <p:nvPr/>
        </p:nvSpPr>
        <p:spPr bwMode="auto">
          <a:xfrm>
            <a:off x="1600200" y="2438401"/>
            <a:ext cx="35052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 typeface="Wingdings" charset="2"/>
              <a:buChar char="u"/>
            </a:pPr>
            <a:r>
              <a:rPr lang="en-US" altLang="x-none" sz="2500" b="1" u="sng">
                <a:solidFill>
                  <a:schemeClr val="bg1"/>
                </a:solidFill>
                <a:latin typeface="Verdana" charset="0"/>
              </a:rPr>
              <a:t>Transportation</a:t>
            </a:r>
            <a:r>
              <a:rPr lang="en-US" altLang="x-none" sz="2500">
                <a:solidFill>
                  <a:schemeClr val="bg1"/>
                </a:solidFill>
                <a:latin typeface="Verdana" charset="0"/>
              </a:rPr>
              <a:t> (buses, trains, etc.)</a:t>
            </a:r>
          </a:p>
          <a:p>
            <a:pPr eaLnBrk="1" hangingPunct="1">
              <a:spcBef>
                <a:spcPct val="0"/>
              </a:spcBef>
              <a:buFont typeface="Wingdings" charset="2"/>
              <a:buChar char="u"/>
            </a:pPr>
            <a:endParaRPr lang="en-US" altLang="x-none" sz="2500" b="1" u="sng">
              <a:solidFill>
                <a:schemeClr val="bg1"/>
              </a:solidFill>
              <a:latin typeface="Verdana" charset="0"/>
            </a:endParaRPr>
          </a:p>
          <a:p>
            <a:pPr eaLnBrk="1" hangingPunct="1">
              <a:spcBef>
                <a:spcPct val="0"/>
              </a:spcBef>
              <a:buFont typeface="Wingdings" charset="2"/>
              <a:buChar char="u"/>
            </a:pPr>
            <a:r>
              <a:rPr lang="en-US" altLang="x-none" sz="2500" b="1" u="sng">
                <a:solidFill>
                  <a:schemeClr val="bg1"/>
                </a:solidFill>
                <a:latin typeface="Verdana" charset="0"/>
              </a:rPr>
              <a:t>Schools</a:t>
            </a:r>
            <a:endParaRPr lang="en-US" altLang="x-none" sz="2500">
              <a:solidFill>
                <a:schemeClr val="bg1"/>
              </a:solidFill>
              <a:latin typeface="Verdana" charset="0"/>
            </a:endParaRPr>
          </a:p>
          <a:p>
            <a:pPr eaLnBrk="1" hangingPunct="1">
              <a:spcBef>
                <a:spcPct val="0"/>
              </a:spcBef>
              <a:buFont typeface="Wingdings" charset="2"/>
              <a:buChar char="u"/>
            </a:pPr>
            <a:endParaRPr lang="en-US" altLang="x-none" sz="2500" b="1" u="sng">
              <a:solidFill>
                <a:schemeClr val="bg1"/>
              </a:solidFill>
              <a:latin typeface="Verdana" charset="0"/>
            </a:endParaRPr>
          </a:p>
          <a:p>
            <a:pPr eaLnBrk="1" hangingPunct="1">
              <a:spcBef>
                <a:spcPct val="0"/>
              </a:spcBef>
              <a:buFont typeface="Wingdings" charset="2"/>
              <a:buChar char="u"/>
            </a:pPr>
            <a:r>
              <a:rPr lang="en-US" altLang="x-none" sz="2500" b="1" u="sng">
                <a:solidFill>
                  <a:schemeClr val="bg1"/>
                </a:solidFill>
                <a:latin typeface="Verdana" charset="0"/>
              </a:rPr>
              <a:t>Libraries</a:t>
            </a:r>
          </a:p>
          <a:p>
            <a:pPr eaLnBrk="1" hangingPunct="1">
              <a:spcBef>
                <a:spcPct val="0"/>
              </a:spcBef>
              <a:buFont typeface="Wingdings" charset="2"/>
              <a:buChar char="u"/>
            </a:pPr>
            <a:endParaRPr lang="en-US" altLang="x-none" sz="2500" b="1" u="sng">
              <a:solidFill>
                <a:schemeClr val="bg1"/>
              </a:solidFill>
              <a:latin typeface="Verdana" charset="0"/>
            </a:endParaRPr>
          </a:p>
          <a:p>
            <a:pPr eaLnBrk="1" hangingPunct="1">
              <a:spcBef>
                <a:spcPct val="0"/>
              </a:spcBef>
              <a:buFont typeface="Wingdings" charset="2"/>
              <a:buChar char="u"/>
            </a:pPr>
            <a:r>
              <a:rPr lang="en-US" altLang="x-none" sz="2500" b="1" u="sng">
                <a:solidFill>
                  <a:schemeClr val="bg1"/>
                </a:solidFill>
                <a:latin typeface="Verdana" charset="0"/>
              </a:rPr>
              <a:t>Drinking fountains</a:t>
            </a:r>
          </a:p>
        </p:txBody>
      </p:sp>
      <p:sp>
        <p:nvSpPr>
          <p:cNvPr id="7" name="TextBox 5"/>
          <p:cNvSpPr txBox="1">
            <a:spLocks noChangeArrowheads="1"/>
          </p:cNvSpPr>
          <p:nvPr/>
        </p:nvSpPr>
        <p:spPr bwMode="auto">
          <a:xfrm>
            <a:off x="7848600" y="54367"/>
            <a:ext cx="2819400" cy="477054"/>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2500" b="1" dirty="0">
                <a:solidFill>
                  <a:srgbClr val="FF0000"/>
                </a:solidFill>
                <a:latin typeface="Arial" charset="0"/>
              </a:rPr>
              <a:t>Don</a:t>
            </a:r>
            <a:r>
              <a:rPr lang="en-US" altLang="en-US" sz="2500" b="1" dirty="0">
                <a:solidFill>
                  <a:srgbClr val="FF0000"/>
                </a:solidFill>
                <a:latin typeface="Arial" charset="0"/>
              </a:rPr>
              <a:t>’</a:t>
            </a:r>
            <a:r>
              <a:rPr lang="en-US" altLang="x-none" sz="2500" b="1" dirty="0">
                <a:solidFill>
                  <a:srgbClr val="FF0000"/>
                </a:solidFill>
                <a:latin typeface="Arial" charset="0"/>
              </a:rPr>
              <a:t>t Copy!</a:t>
            </a:r>
          </a:p>
        </p:txBody>
      </p:sp>
    </p:spTree>
    <p:extLst>
      <p:ext uri="{BB962C8B-B14F-4D97-AF65-F5344CB8AC3E}">
        <p14:creationId xmlns:p14="http://schemas.microsoft.com/office/powerpoint/2010/main" val="548819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1188</Words>
  <Application>Microsoft Macintosh PowerPoint</Application>
  <PresentationFormat>Widescreen</PresentationFormat>
  <Paragraphs>133</Paragraphs>
  <Slides>21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Calibri</vt:lpstr>
      <vt:lpstr>Calibri Light</vt:lpstr>
      <vt:lpstr>Georgia</vt:lpstr>
      <vt:lpstr>Impact</vt:lpstr>
      <vt:lpstr>Mangal</vt:lpstr>
      <vt:lpstr>ＭＳ Ｐゴシック</vt:lpstr>
      <vt:lpstr>Open Sans</vt:lpstr>
      <vt:lpstr>Times New Roman</vt:lpstr>
      <vt:lpstr>Verdana</vt:lpstr>
      <vt:lpstr>Wingdings</vt:lpstr>
      <vt:lpstr>Arial</vt:lpstr>
      <vt:lpstr>Office Theme</vt:lpstr>
      <vt:lpstr>Temperance Movement</vt:lpstr>
      <vt:lpstr>PowerPoint Presentation</vt:lpstr>
      <vt:lpstr>Prohibition</vt:lpstr>
      <vt:lpstr>PowerPoint Presentation</vt:lpstr>
      <vt:lpstr>Women’s Suffrage Movement</vt:lpstr>
      <vt:lpstr>PowerPoint Presentation</vt:lpstr>
      <vt:lpstr>PowerPoint Presentation</vt:lpstr>
      <vt:lpstr>PowerPoint Presentation</vt:lpstr>
      <vt:lpstr>PowerPoint Presentation</vt:lpstr>
      <vt:lpstr>PowerPoint Presentation</vt:lpstr>
      <vt:lpstr>African-American Progressives: What motivated them??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Demarco Matthew</dc:creator>
  <cp:lastModifiedBy>Demarco Matthew</cp:lastModifiedBy>
  <cp:revision>11</cp:revision>
  <dcterms:created xsi:type="dcterms:W3CDTF">2017-03-03T12:05:34Z</dcterms:created>
  <dcterms:modified xsi:type="dcterms:W3CDTF">2017-03-03T12:11:46Z</dcterms:modified>
</cp:coreProperties>
</file>