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8" r:id="rId2"/>
    <p:sldId id="259" r:id="rId3"/>
    <p:sldId id="260" r:id="rId4"/>
    <p:sldId id="261" r:id="rId5"/>
    <p:sldId id="262" r:id="rId6"/>
    <p:sldId id="263" r:id="rId7"/>
    <p:sldId id="265" r:id="rId8"/>
    <p:sldId id="266" r:id="rId9"/>
    <p:sldId id="267" r:id="rId10"/>
    <p:sldId id="268" r:id="rId11"/>
    <p:sldId id="269" r:id="rId12"/>
    <p:sldId id="270" r:id="rId13"/>
    <p:sldId id="271" r:id="rId14"/>
    <p:sldId id="272" r:id="rId15"/>
    <p:sldId id="274" r:id="rId16"/>
    <p:sldId id="275" r:id="rId17"/>
    <p:sldId id="277" r:id="rId18"/>
    <p:sldId id="278" r:id="rId19"/>
    <p:sldId id="279" r:id="rId20"/>
    <p:sldId id="280" r:id="rId21"/>
    <p:sldId id="281" r:id="rId22"/>
    <p:sldId id="282"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7A6B5-B47F-4E4D-BEA9-CA8B2EDBA07C}" type="datetimeFigureOut">
              <a:rPr lang="en-US" smtClean="0"/>
              <a:t>3/7/17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FFC68-28B2-9745-8F52-CC1976AEDA0E}" type="slidenum">
              <a:rPr lang="en-US" smtClean="0"/>
              <a:t>‹#›</a:t>
            </a:fld>
            <a:endParaRPr lang="en-US"/>
          </a:p>
        </p:txBody>
      </p:sp>
    </p:spTree>
    <p:extLst>
      <p:ext uri="{BB962C8B-B14F-4D97-AF65-F5344CB8AC3E}">
        <p14:creationId xmlns:p14="http://schemas.microsoft.com/office/powerpoint/2010/main" val="60246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Times New Roman" charset="0"/>
            </a:endParaRPr>
          </a:p>
        </p:txBody>
      </p:sp>
      <p:sp>
        <p:nvSpPr>
          <p:cNvPr id="47107"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938077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393700" y="692150"/>
            <a:ext cx="6070600" cy="3416300"/>
          </a:xfrm>
          <a:ln/>
        </p:spPr>
      </p:sp>
      <p:sp>
        <p:nvSpPr>
          <p:cNvPr id="5325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1">
              <a:defRPr/>
            </a:pPr>
            <a:endParaRPr kumimoji="1" lang="x-none" altLang="x-none">
              <a:latin typeface="Times New Roman" charset="0"/>
            </a:endParaRPr>
          </a:p>
        </p:txBody>
      </p:sp>
    </p:spTree>
    <p:extLst>
      <p:ext uri="{BB962C8B-B14F-4D97-AF65-F5344CB8AC3E}">
        <p14:creationId xmlns:p14="http://schemas.microsoft.com/office/powerpoint/2010/main" val="166328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a:latin typeface="Times New Roman" charset="0"/>
            </a:endParaRPr>
          </a:p>
        </p:txBody>
      </p:sp>
      <p:sp>
        <p:nvSpPr>
          <p:cNvPr id="54275"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8051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a:latin typeface="Times New Roman" charset="0"/>
            </a:endParaRPr>
          </a:p>
        </p:txBody>
      </p:sp>
      <p:sp>
        <p:nvSpPr>
          <p:cNvPr id="43011"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64857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93700" y="692150"/>
            <a:ext cx="6070600" cy="3416300"/>
          </a:xfrm>
          <a:ln/>
        </p:spPr>
      </p:sp>
      <p:sp>
        <p:nvSpPr>
          <p:cNvPr id="2048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x-none">
                <a:latin typeface="Times New Roman" charset="0"/>
              </a:rPr>
              <a:t>In 1902, the United Mine Workers went on strike to demand higher pay &amp; an eight-hour work day</a:t>
            </a:r>
          </a:p>
          <a:p>
            <a:r>
              <a:rPr lang="en-US" altLang="x-none">
                <a:latin typeface="Times New Roman" charset="0"/>
              </a:rPr>
              <a:t>(a) The anthracite coal</a:t>
            </a:r>
            <a:r>
              <a:rPr lang="en-US" altLang="x-none" sz="3000">
                <a:latin typeface="Times New Roman" charset="0"/>
              </a:rPr>
              <a:t> </a:t>
            </a:r>
            <a:r>
              <a:rPr lang="en-US" altLang="x-none">
                <a:latin typeface="Times New Roman" charset="0"/>
              </a:rPr>
              <a:t>strike</a:t>
            </a:r>
            <a:r>
              <a:rPr lang="en-US" altLang="x-none" sz="3000">
                <a:latin typeface="Times New Roman" charset="0"/>
              </a:rPr>
              <a:t> </a:t>
            </a:r>
            <a:r>
              <a:rPr lang="en-US" altLang="x-none">
                <a:latin typeface="Times New Roman" charset="0"/>
              </a:rPr>
              <a:t>lasted 11 months &amp; threatened the nation as winter approached </a:t>
            </a:r>
          </a:p>
          <a:p>
            <a:pPr>
              <a:lnSpc>
                <a:spcPct val="95000"/>
              </a:lnSpc>
              <a:spcBef>
                <a:spcPct val="10000"/>
              </a:spcBef>
            </a:pPr>
            <a:r>
              <a:rPr lang="en-US" altLang="x-none">
                <a:latin typeface="Times New Roman" charset="0"/>
              </a:rPr>
              <a:t>(b) </a:t>
            </a:r>
            <a:r>
              <a:rPr lang="en-US" altLang="x-none" sz="3900">
                <a:latin typeface="Times New Roman" charset="0"/>
              </a:rPr>
              <a:t>Unlike the Gilded Age presidents, TR did not side with the owners &amp; break up the strike</a:t>
            </a:r>
          </a:p>
          <a:p>
            <a:pPr>
              <a:lnSpc>
                <a:spcPct val="95000"/>
              </a:lnSpc>
              <a:spcBef>
                <a:spcPct val="10000"/>
              </a:spcBef>
            </a:pPr>
            <a:r>
              <a:rPr lang="en-US" altLang="x-none" sz="3900">
                <a:latin typeface="Times New Roman" charset="0"/>
              </a:rPr>
              <a:t>(c) TR forced both sides to arbitrate or face gov’t seizure of the coal mine</a:t>
            </a:r>
          </a:p>
          <a:p>
            <a:pPr marL="0" lvl="1">
              <a:lnSpc>
                <a:spcPct val="95000"/>
              </a:lnSpc>
              <a:spcBef>
                <a:spcPct val="10000"/>
              </a:spcBef>
            </a:pPr>
            <a:r>
              <a:rPr lang="en-US" altLang="x-none" sz="3900">
                <a:latin typeface="Times New Roman" charset="0"/>
              </a:rPr>
              <a:t>(d) </a:t>
            </a:r>
            <a:r>
              <a:rPr lang="en-US" altLang="x-none">
                <a:latin typeface="Times New Roman" charset="0"/>
              </a:rPr>
              <a:t>The result was a “square deal” for labor (higher wages) &amp; owners (no</a:t>
            </a:r>
            <a:r>
              <a:rPr lang="en-US" altLang="x-none" sz="1000">
                <a:latin typeface="Times New Roman" charset="0"/>
              </a:rPr>
              <a:t> </a:t>
            </a:r>
            <a:r>
              <a:rPr lang="en-US" altLang="x-none">
                <a:latin typeface="Times New Roman" charset="0"/>
              </a:rPr>
              <a:t>formal</a:t>
            </a:r>
            <a:r>
              <a:rPr lang="en-US" altLang="x-none" sz="1000">
                <a:latin typeface="Times New Roman" charset="0"/>
              </a:rPr>
              <a:t> </a:t>
            </a:r>
            <a:r>
              <a:rPr lang="en-US" altLang="x-none">
                <a:latin typeface="Times New Roman" charset="0"/>
              </a:rPr>
              <a:t>recognition</a:t>
            </a:r>
            <a:r>
              <a:rPr lang="en-US" altLang="x-none" sz="1000">
                <a:latin typeface="Times New Roman" charset="0"/>
              </a:rPr>
              <a:t> </a:t>
            </a:r>
            <a:r>
              <a:rPr lang="en-US" altLang="x-none">
                <a:latin typeface="Times New Roman" charset="0"/>
              </a:rPr>
              <a:t>of</a:t>
            </a:r>
            <a:r>
              <a:rPr lang="en-US" altLang="x-none" sz="1000">
                <a:latin typeface="Times New Roman" charset="0"/>
              </a:rPr>
              <a:t> </a:t>
            </a:r>
            <a:r>
              <a:rPr lang="en-US" altLang="x-none">
                <a:latin typeface="Times New Roman" charset="0"/>
              </a:rPr>
              <a:t>the</a:t>
            </a:r>
            <a:r>
              <a:rPr lang="en-US" altLang="x-none" sz="900">
                <a:latin typeface="Times New Roman" charset="0"/>
              </a:rPr>
              <a:t> </a:t>
            </a:r>
            <a:r>
              <a:rPr lang="en-US" altLang="x-none">
                <a:latin typeface="Times New Roman" charset="0"/>
              </a:rPr>
              <a:t>union)</a:t>
            </a:r>
          </a:p>
        </p:txBody>
      </p:sp>
    </p:spTree>
    <p:extLst>
      <p:ext uri="{BB962C8B-B14F-4D97-AF65-F5344CB8AC3E}">
        <p14:creationId xmlns:p14="http://schemas.microsoft.com/office/powerpoint/2010/main" val="191075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a:latin typeface="Times New Roman" charset="0"/>
            </a:endParaRPr>
          </a:p>
        </p:txBody>
      </p:sp>
      <p:sp>
        <p:nvSpPr>
          <p:cNvPr id="46083"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21199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393700" y="692150"/>
            <a:ext cx="6070600" cy="3416300"/>
          </a:xfrm>
          <a:ln/>
        </p:spPr>
      </p:sp>
      <p:sp>
        <p:nvSpPr>
          <p:cNvPr id="4710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x-none">
                <a:latin typeface="Times New Roman" charset="0"/>
              </a:rPr>
              <a:t>The ICC gained the power to set maximum RR rates &amp; the ICC could investigate RR company financial records</a:t>
            </a:r>
          </a:p>
        </p:txBody>
      </p:sp>
    </p:spTree>
    <p:extLst>
      <p:ext uri="{BB962C8B-B14F-4D97-AF65-F5344CB8AC3E}">
        <p14:creationId xmlns:p14="http://schemas.microsoft.com/office/powerpoint/2010/main" val="23683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x-none" altLang="x-none" dirty="0">
              <a:latin typeface="Times New Roman" charset="0"/>
            </a:endParaRPr>
          </a:p>
        </p:txBody>
      </p:sp>
      <p:sp>
        <p:nvSpPr>
          <p:cNvPr id="48131"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714200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93700" y="692150"/>
            <a:ext cx="6070600" cy="3416300"/>
          </a:xfrm>
          <a:ln/>
        </p:spPr>
      </p:sp>
      <p:sp>
        <p:nvSpPr>
          <p:cNvPr id="4915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x-none">
                <a:latin typeface="Times New Roman" charset="0"/>
              </a:rPr>
              <a:t>In 1909, Sec of Interior Ballinger offered for sale 1 million acres of land Pinchot refused to sell; After investigation, Taft backed Ballinger; Pinchot covertly leaked ties to JP Morgan &amp; issue became a scandal; Taft fired Pinchot &amp; muckrakers assailed Taft in newspapers </a:t>
            </a:r>
          </a:p>
          <a:p>
            <a:pPr>
              <a:defRPr/>
            </a:pPr>
            <a:r>
              <a:rPr lang="en-US" altLang="x-none">
                <a:latin typeface="Times New Roman" charset="0"/>
              </a:rPr>
              <a:t>Progressive break with Taft began talk of a TR return to the White House</a:t>
            </a:r>
          </a:p>
        </p:txBody>
      </p:sp>
    </p:spTree>
    <p:extLst>
      <p:ext uri="{BB962C8B-B14F-4D97-AF65-F5344CB8AC3E}">
        <p14:creationId xmlns:p14="http://schemas.microsoft.com/office/powerpoint/2010/main" val="122747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spcBef>
                <a:spcPct val="0"/>
              </a:spcBef>
              <a:defRPr/>
            </a:pPr>
            <a:r>
              <a:rPr lang="en-US" altLang="x-none" dirty="0">
                <a:latin typeface="Times New Roman" charset="0"/>
              </a:rPr>
              <a:t>After being shot by anti-third term fanatic:   “I have a message to deliver and I will deliver it as long as there is life in my body.”</a:t>
            </a:r>
            <a:endParaRPr lang="en-US" altLang="x-none" b="1" dirty="0">
              <a:latin typeface="Times New Roman" charset="0"/>
            </a:endParaRPr>
          </a:p>
          <a:p>
            <a:pPr>
              <a:defRPr/>
            </a:pPr>
            <a:endParaRPr lang="en-US" altLang="x-none" dirty="0">
              <a:latin typeface="Times New Roman" charset="0"/>
            </a:endParaRPr>
          </a:p>
        </p:txBody>
      </p:sp>
      <p:sp>
        <p:nvSpPr>
          <p:cNvPr id="51203"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34104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x-none">
                <a:latin typeface="Times New Roman" charset="0"/>
              </a:rPr>
              <a:t>(1913) was;</a:t>
            </a:r>
          </a:p>
        </p:txBody>
      </p:sp>
      <p:sp>
        <p:nvSpPr>
          <p:cNvPr id="52227"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12147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42777E-9340-7241-8E0F-B8A1CE43284C}"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15639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2777E-9340-7241-8E0F-B8A1CE43284C}"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73444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2777E-9340-7241-8E0F-B8A1CE43284C}"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54960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2777E-9340-7241-8E0F-B8A1CE43284C}"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212981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2777E-9340-7241-8E0F-B8A1CE43284C}"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146710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42777E-9340-7241-8E0F-B8A1CE43284C}"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26818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42777E-9340-7241-8E0F-B8A1CE43284C}" type="datetimeFigureOut">
              <a:rPr lang="en-US" smtClean="0"/>
              <a:t>3/7/17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190587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42777E-9340-7241-8E0F-B8A1CE43284C}" type="datetimeFigureOut">
              <a:rPr lang="en-US" smtClean="0"/>
              <a:t>3/7/17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25800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2777E-9340-7241-8E0F-B8A1CE43284C}" type="datetimeFigureOut">
              <a:rPr lang="en-US" smtClean="0"/>
              <a:t>3/7/17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53231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2777E-9340-7241-8E0F-B8A1CE43284C}"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22834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2777E-9340-7241-8E0F-B8A1CE43284C}"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EA44F-EC72-6D40-964C-6D7CABB02617}" type="slidenum">
              <a:rPr lang="en-US" smtClean="0"/>
              <a:t>‹#›</a:t>
            </a:fld>
            <a:endParaRPr lang="en-US"/>
          </a:p>
        </p:txBody>
      </p:sp>
    </p:spTree>
    <p:extLst>
      <p:ext uri="{BB962C8B-B14F-4D97-AF65-F5344CB8AC3E}">
        <p14:creationId xmlns:p14="http://schemas.microsoft.com/office/powerpoint/2010/main" val="1646155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2777E-9340-7241-8E0F-B8A1CE43284C}" type="datetimeFigureOut">
              <a:rPr lang="en-US" smtClean="0"/>
              <a:t>3/7/17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EA44F-EC72-6D40-964C-6D7CABB02617}" type="slidenum">
              <a:rPr lang="en-US" smtClean="0"/>
              <a:t>‹#›</a:t>
            </a:fld>
            <a:endParaRPr lang="en-US"/>
          </a:p>
        </p:txBody>
      </p:sp>
    </p:spTree>
    <p:extLst>
      <p:ext uri="{BB962C8B-B14F-4D97-AF65-F5344CB8AC3E}">
        <p14:creationId xmlns:p14="http://schemas.microsoft.com/office/powerpoint/2010/main" val="1608162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history.com/topics/us-presidents/theodore-roosevelt" TargetMode="External"/><Relationship Id="rId4" Type="http://schemas.openxmlformats.org/officeDocument/2006/relationships/image" Target="../media/image10.jpeg"/><Relationship Id="rId5" Type="http://schemas.openxmlformats.org/officeDocument/2006/relationships/hyperlink" Target="http://upload.wikimedia.org/wikipedia/en/e/e4/1900a.jpg" TargetMode="External"/><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hyperlink" Target="http://www.history.com/videos/theodore-roosevelt-vs-corporate-ameri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hyperlink" Target="https://www.youtube.com/watch?v=FOK05f0aft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youtube.com/watch?v=3y-8aHZr0Nk&amp;t=9s" TargetMode="External"/><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en/e/e4/1900a.jpg"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790" y="152401"/>
            <a:ext cx="8892611" cy="2246769"/>
          </a:xfrm>
          <a:prstGeom prst="rect">
            <a:avLst/>
          </a:prstGeom>
          <a:noFill/>
        </p:spPr>
        <p:txBody>
          <a:bodyPr>
            <a:spAutoFit/>
          </a:bodyPr>
          <a:lstStyle/>
          <a:p>
            <a:pPr algn="ctr">
              <a:defRPr/>
            </a:pPr>
            <a:r>
              <a:rPr lang="en-US" sz="3500" u="sng"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AIM</a:t>
            </a:r>
            <a:r>
              <a:rPr lang="en-US" sz="35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 How did Theodore</a:t>
            </a:r>
          </a:p>
          <a:p>
            <a:pPr algn="ctr">
              <a:defRPr/>
            </a:pPr>
            <a:r>
              <a:rPr lang="en-US" sz="35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Roosevelt’s Progressive agenda attempt to </a:t>
            </a:r>
          </a:p>
          <a:p>
            <a:pPr algn="ctr">
              <a:defRPr/>
            </a:pPr>
            <a:r>
              <a:rPr lang="en-US" sz="35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protect small businesses, labor,</a:t>
            </a:r>
          </a:p>
          <a:p>
            <a:pPr algn="ctr">
              <a:defRPr/>
            </a:pPr>
            <a:r>
              <a:rPr lang="en-US" sz="35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consumers, and the environment?</a:t>
            </a:r>
            <a:endParaRPr lang="en-US" sz="3500" b="1" u="sng"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44967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79563" y="19050"/>
            <a:ext cx="8839200" cy="1538288"/>
          </a:xfrm>
          <a:solidFill>
            <a:srgbClr val="CCCCFF"/>
          </a:solidFill>
          <a:ln>
            <a:solidFill>
              <a:schemeClr val="tx1"/>
            </a:solidFill>
            <a:miter lim="800000"/>
            <a:headEnd/>
            <a:tailEnd/>
          </a:ln>
        </p:spPr>
        <p:txBody>
          <a:bodyPr/>
          <a:lstStyle/>
          <a:p>
            <a:pPr algn="l">
              <a:lnSpc>
                <a:spcPct val="80000"/>
              </a:lnSpc>
            </a:pPr>
            <a:r>
              <a:rPr lang="en-US" altLang="x-none" sz="2800" b="1">
                <a:latin typeface="Calibri" charset="0"/>
                <a:hlinkClick r:id="rId3"/>
              </a:rPr>
              <a:t>Theodore Roosevelt</a:t>
            </a:r>
            <a:r>
              <a:rPr lang="en-US" altLang="x-none" sz="2800" u="sng">
                <a:latin typeface="Calibri" charset="0"/>
                <a:hlinkClick r:id="rId3"/>
              </a:rPr>
              <a:t> </a:t>
            </a:r>
            <a:r>
              <a:rPr lang="en-US" altLang="x-none" sz="2800">
                <a:latin typeface="Calibri" charset="0"/>
              </a:rPr>
              <a:t>did NOT side with the owners and break up the strike!</a:t>
            </a:r>
            <a:br>
              <a:rPr lang="en-US" altLang="x-none" sz="2800">
                <a:latin typeface="Calibri" charset="0"/>
              </a:rPr>
            </a:br>
            <a:r>
              <a:rPr lang="en-US" altLang="x-none" sz="2800">
                <a:latin typeface="Calibri" charset="0"/>
              </a:rPr>
              <a:t>&gt; Roosevelt forced both sides to </a:t>
            </a:r>
            <a:r>
              <a:rPr lang="en-US" altLang="x-none" sz="2800" b="1" i="1">
                <a:latin typeface="Calibri" charset="0"/>
              </a:rPr>
              <a:t>COMPROMISE or force to be CLOSED!</a:t>
            </a:r>
          </a:p>
        </p:txBody>
      </p:sp>
      <p:pic>
        <p:nvPicPr>
          <p:cNvPr id="19458" name="Picture 2" descr="http://images.farfesh.com/articles_images/2010/07/03/presidents/president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150" y="1557338"/>
            <a:ext cx="413385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File:1900a.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962400"/>
            <a:ext cx="502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 name="Rectangle 2"/>
          <p:cNvSpPr>
            <a:spLocks noChangeArrowheads="1"/>
          </p:cNvSpPr>
          <p:nvPr/>
        </p:nvSpPr>
        <p:spPr bwMode="auto">
          <a:xfrm>
            <a:off x="1579564" y="1557339"/>
            <a:ext cx="4973637" cy="3055937"/>
          </a:xfrm>
          <a:prstGeom prst="rect">
            <a:avLst/>
          </a:prstGeom>
          <a:solidFill>
            <a:srgbClr val="CCFFCC"/>
          </a:solidFill>
          <a:ln w="9525">
            <a:solidFill>
              <a:schemeClr val="tx1"/>
            </a:solidFill>
            <a:miter lim="800000"/>
            <a:headEnd/>
            <a:tailEnd/>
          </a:ln>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nSpc>
                <a:spcPct val="80000"/>
              </a:lnSpc>
              <a:defRPr/>
            </a:pPr>
            <a:r>
              <a:rPr lang="en-US" altLang="x-none" sz="3000" b="1" u="sng" dirty="0">
                <a:solidFill>
                  <a:srgbClr val="000000"/>
                </a:solidFill>
                <a:latin typeface="Calibri" charset="0"/>
              </a:rPr>
              <a:t>THE RESULT</a:t>
            </a:r>
            <a:r>
              <a:rPr lang="en-US" altLang="x-none" sz="3000" dirty="0">
                <a:solidFill>
                  <a:srgbClr val="000000"/>
                </a:solidFill>
                <a:latin typeface="Calibri" charset="0"/>
              </a:rPr>
              <a:t>: Roosevelt negotiated a “</a:t>
            </a:r>
            <a:r>
              <a:rPr lang="en-US" altLang="x-none" sz="3000" b="1" u="sng" dirty="0">
                <a:solidFill>
                  <a:srgbClr val="FF0000"/>
                </a:solidFill>
                <a:latin typeface="Calibri" charset="0"/>
              </a:rPr>
              <a:t>Square Deal</a:t>
            </a:r>
            <a:r>
              <a:rPr lang="en-US" altLang="x-none" sz="3000" dirty="0">
                <a:solidFill>
                  <a:srgbClr val="000000"/>
                </a:solidFill>
                <a:latin typeface="Calibri" charset="0"/>
              </a:rPr>
              <a:t>” </a:t>
            </a:r>
            <a:r>
              <a:rPr lang="en-US" altLang="x-none" sz="3000" b="1" dirty="0">
                <a:solidFill>
                  <a:srgbClr val="000000"/>
                </a:solidFill>
                <a:latin typeface="Calibri" charset="0"/>
              </a:rPr>
              <a:t>between striking anthracite coal miners and management</a:t>
            </a:r>
          </a:p>
          <a:p>
            <a:pPr marL="457200" indent="-457200">
              <a:lnSpc>
                <a:spcPct val="80000"/>
              </a:lnSpc>
              <a:buFont typeface="Wingdings" charset="2"/>
              <a:buChar char="Ø"/>
              <a:defRPr/>
            </a:pPr>
            <a:r>
              <a:rPr lang="en-US" altLang="x-none" sz="3000" b="1" dirty="0">
                <a:solidFill>
                  <a:srgbClr val="000000"/>
                </a:solidFill>
                <a:latin typeface="Calibri" charset="0"/>
              </a:rPr>
              <a:t>Strikers got </a:t>
            </a:r>
            <a:r>
              <a:rPr lang="en-US" altLang="x-none" sz="3000" b="1" u="sng" dirty="0">
                <a:solidFill>
                  <a:srgbClr val="FF0000"/>
                </a:solidFill>
                <a:latin typeface="Calibri" charset="0"/>
              </a:rPr>
              <a:t>HIGHER WAGES</a:t>
            </a:r>
          </a:p>
          <a:p>
            <a:pPr marL="457200" indent="-457200">
              <a:lnSpc>
                <a:spcPct val="80000"/>
              </a:lnSpc>
              <a:buFont typeface="Wingdings" charset="2"/>
              <a:buChar char="Ø"/>
              <a:defRPr/>
            </a:pPr>
            <a:r>
              <a:rPr lang="en-US" altLang="x-none" sz="3000" b="1" dirty="0">
                <a:solidFill>
                  <a:srgbClr val="000000"/>
                </a:solidFill>
                <a:latin typeface="Calibri" charset="0"/>
              </a:rPr>
              <a:t>OWNERS got </a:t>
            </a:r>
            <a:r>
              <a:rPr lang="en-US" altLang="x-none" sz="3000" b="1" u="sng" dirty="0">
                <a:solidFill>
                  <a:srgbClr val="FF0000"/>
                </a:solidFill>
                <a:latin typeface="Calibri" charset="0"/>
              </a:rPr>
              <a:t>no formal recognition of the union</a:t>
            </a:r>
            <a:endParaRPr lang="en-US" altLang="x-none" sz="3000" b="1" dirty="0">
              <a:solidFill>
                <a:srgbClr val="FF0000"/>
              </a:solidFill>
              <a:latin typeface="Calibri" charset="0"/>
            </a:endParaRPr>
          </a:p>
        </p:txBody>
      </p:sp>
      <p:sp>
        <p:nvSpPr>
          <p:cNvPr id="7" name="AutoShape 6"/>
          <p:cNvSpPr>
            <a:spLocks noChangeArrowheads="1"/>
          </p:cNvSpPr>
          <p:nvPr/>
        </p:nvSpPr>
        <p:spPr bwMode="auto">
          <a:xfrm>
            <a:off x="1493838" y="5181600"/>
            <a:ext cx="9174163" cy="1447800"/>
          </a:xfrm>
          <a:prstGeom prst="wedgeRectCallout">
            <a:avLst>
              <a:gd name="adj1" fmla="val -15426"/>
              <a:gd name="adj2" fmla="val -249944"/>
            </a:avLst>
          </a:prstGeom>
          <a:solidFill>
            <a:srgbClr val="FFFF00"/>
          </a:solidFill>
          <a:ln w="381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0"/>
              </a:spcBef>
              <a:buClrTx/>
              <a:buFontTx/>
              <a:buNone/>
            </a:pPr>
            <a:r>
              <a:rPr kumimoji="0" lang="en-US" altLang="x-none" sz="3500">
                <a:latin typeface="Times New Roman" charset="0"/>
              </a:rPr>
              <a:t>Teddy promised to </a:t>
            </a:r>
            <a:r>
              <a:rPr lang="en-US" altLang="x-none" sz="3000"/>
              <a:t>“</a:t>
            </a:r>
            <a:r>
              <a:rPr lang="en-US" altLang="x-none" sz="3000" b="1"/>
              <a:t>see that each person is given a square deal, because he is entitled to no more and receive no less</a:t>
            </a:r>
            <a:r>
              <a:rPr lang="en-US" altLang="x-none" sz="3000"/>
              <a:t>.”</a:t>
            </a:r>
            <a:endParaRPr kumimoji="0" lang="en-US" altLang="x-none" sz="3000" i="1">
              <a:latin typeface="Times New Roman" charset="0"/>
            </a:endParaRPr>
          </a:p>
        </p:txBody>
      </p:sp>
    </p:spTree>
    <p:extLst>
      <p:ext uri="{BB962C8B-B14F-4D97-AF65-F5344CB8AC3E}">
        <p14:creationId xmlns:p14="http://schemas.microsoft.com/office/powerpoint/2010/main" val="181040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6"/>
          <p:cNvSpPr txBox="1">
            <a:spLocks noChangeArrowheads="1"/>
          </p:cNvSpPr>
          <p:nvPr/>
        </p:nvSpPr>
        <p:spPr bwMode="auto">
          <a:xfrm>
            <a:off x="1965325" y="151765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pPr>
            <a:r>
              <a:rPr kumimoji="0" lang="en-US" altLang="x-none" sz="3600">
                <a:ea typeface="ＭＳ Ｐゴシック" charset="-128"/>
              </a:rPr>
              <a:t>Square Deal</a:t>
            </a:r>
          </a:p>
        </p:txBody>
      </p:sp>
      <p:sp>
        <p:nvSpPr>
          <p:cNvPr id="3" name="Rectangle 7"/>
          <p:cNvSpPr>
            <a:spLocks noChangeArrowheads="1"/>
          </p:cNvSpPr>
          <p:nvPr/>
        </p:nvSpPr>
        <p:spPr bwMode="auto">
          <a:xfrm>
            <a:off x="1795463" y="1143000"/>
            <a:ext cx="3276600" cy="2590800"/>
          </a:xfrm>
          <a:prstGeom prst="rect">
            <a:avLst/>
          </a:prstGeom>
          <a:solidFill>
            <a:srgbClr val="FFFF00">
              <a:alpha val="45097"/>
            </a:srgbClr>
          </a:solidFill>
          <a:ln w="9525">
            <a:solidFill>
              <a:schemeClr val="tx1"/>
            </a:solidFill>
            <a:miter lim="800000"/>
            <a:headEnd/>
            <a:tailEnd/>
          </a:ln>
        </p:spPr>
        <p:txBody>
          <a:bodyPr wrap="none" anchor="ct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0"/>
              </a:spcBef>
              <a:buClrTx/>
              <a:buFontTx/>
              <a:buNone/>
            </a:pPr>
            <a:endParaRPr kumimoji="0" lang="en-US" altLang="x-none" sz="1800">
              <a:solidFill>
                <a:srgbClr val="0000FF"/>
              </a:solidFill>
              <a:latin typeface="Times New Roman" charset="0"/>
            </a:endParaRPr>
          </a:p>
          <a:p>
            <a:pPr algn="ctr">
              <a:spcBef>
                <a:spcPct val="0"/>
              </a:spcBef>
              <a:buClrTx/>
              <a:buFontTx/>
              <a:buNone/>
            </a:pPr>
            <a:endParaRPr kumimoji="0" lang="en-US" altLang="x-none" sz="1800" b="1">
              <a:solidFill>
                <a:srgbClr val="0000FF"/>
              </a:solidFill>
              <a:latin typeface="Times New Roman" charset="0"/>
            </a:endParaRPr>
          </a:p>
          <a:p>
            <a:pPr algn="ctr">
              <a:spcBef>
                <a:spcPct val="0"/>
              </a:spcBef>
              <a:buClrTx/>
              <a:buFontTx/>
              <a:buNone/>
            </a:pPr>
            <a:endParaRPr kumimoji="0" lang="en-US" altLang="x-none" sz="1800">
              <a:solidFill>
                <a:srgbClr val="0000FF"/>
              </a:solidFill>
              <a:latin typeface="Times New Roman" charset="0"/>
            </a:endParaRPr>
          </a:p>
          <a:p>
            <a:pPr algn="ctr">
              <a:spcBef>
                <a:spcPct val="0"/>
              </a:spcBef>
              <a:buClrTx/>
              <a:buFontTx/>
              <a:buNone/>
            </a:pPr>
            <a:endParaRPr kumimoji="0" lang="en-US" altLang="x-none" sz="1800">
              <a:solidFill>
                <a:srgbClr val="0000FF"/>
              </a:solidFill>
              <a:latin typeface="Times New Roman" charset="0"/>
            </a:endParaRPr>
          </a:p>
          <a:p>
            <a:pPr algn="ctr">
              <a:spcBef>
                <a:spcPct val="0"/>
              </a:spcBef>
              <a:buClrTx/>
              <a:buFontTx/>
              <a:buNone/>
            </a:pPr>
            <a:r>
              <a:rPr kumimoji="0" lang="en-US" altLang="x-none" sz="1800">
                <a:solidFill>
                  <a:srgbClr val="0000FF"/>
                </a:solidFill>
                <a:latin typeface="Times New Roman" charset="0"/>
              </a:rPr>
              <a:t>WHAT ARE SOME PROBLEMS</a:t>
            </a:r>
          </a:p>
          <a:p>
            <a:pPr algn="ctr">
              <a:spcBef>
                <a:spcPct val="0"/>
              </a:spcBef>
              <a:buClrTx/>
              <a:buFontTx/>
              <a:buNone/>
            </a:pPr>
            <a:r>
              <a:rPr kumimoji="0" lang="en-US" altLang="x-none" sz="1800">
                <a:solidFill>
                  <a:srgbClr val="0000FF"/>
                </a:solidFill>
                <a:latin typeface="Times New Roman" charset="0"/>
              </a:rPr>
              <a:t>IN SOCIETY THAT YOU THINK </a:t>
            </a:r>
          </a:p>
          <a:p>
            <a:pPr algn="ctr">
              <a:spcBef>
                <a:spcPct val="0"/>
              </a:spcBef>
              <a:buClrTx/>
              <a:buFontTx/>
              <a:buNone/>
            </a:pPr>
            <a:r>
              <a:rPr kumimoji="0" lang="en-US" altLang="x-none" sz="1800">
                <a:solidFill>
                  <a:srgbClr val="0000FF"/>
                </a:solidFill>
                <a:latin typeface="Times New Roman" charset="0"/>
              </a:rPr>
              <a:t>TEDDY WANTED TO FIX??</a:t>
            </a:r>
          </a:p>
        </p:txBody>
      </p:sp>
      <p:sp>
        <p:nvSpPr>
          <p:cNvPr id="9" name="Text Box 15"/>
          <p:cNvSpPr txBox="1">
            <a:spLocks noChangeArrowheads="1"/>
          </p:cNvSpPr>
          <p:nvPr/>
        </p:nvSpPr>
        <p:spPr bwMode="auto">
          <a:xfrm>
            <a:off x="6794500" y="1006475"/>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pPr>
            <a:r>
              <a:rPr kumimoji="0" lang="en-US" altLang="x-none" sz="3000" b="1" i="1" u="sng">
                <a:solidFill>
                  <a:srgbClr val="3366FF"/>
                </a:solidFill>
                <a:ea typeface="ＭＳ Ｐゴシック" charset="-128"/>
              </a:rPr>
              <a:t>CONTROL</a:t>
            </a:r>
            <a:r>
              <a:rPr kumimoji="0" lang="en-US" altLang="x-none" sz="3000" b="1" i="1">
                <a:solidFill>
                  <a:srgbClr val="3366FF"/>
                </a:solidFill>
                <a:ea typeface="ＭＳ Ｐゴシック" charset="-128"/>
              </a:rPr>
              <a:t> of CORPORATIONS = </a:t>
            </a:r>
            <a:r>
              <a:rPr kumimoji="0" lang="en-US" altLang="x-none" sz="3000">
                <a:solidFill>
                  <a:srgbClr val="3366FF"/>
                </a:solidFill>
                <a:ea typeface="ＭＳ Ｐゴシック" charset="-128"/>
              </a:rPr>
              <a:t>limiting Power of Trusts</a:t>
            </a:r>
          </a:p>
        </p:txBody>
      </p:sp>
      <p:sp>
        <p:nvSpPr>
          <p:cNvPr id="10" name="Text Box 16"/>
          <p:cNvSpPr txBox="1">
            <a:spLocks noChangeArrowheads="1"/>
          </p:cNvSpPr>
          <p:nvPr/>
        </p:nvSpPr>
        <p:spPr bwMode="auto">
          <a:xfrm>
            <a:off x="1851025" y="4494214"/>
            <a:ext cx="33909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50000"/>
              </a:spcBef>
              <a:buClrTx/>
              <a:buFontTx/>
              <a:buNone/>
            </a:pPr>
            <a:r>
              <a:rPr kumimoji="0" lang="en-US" altLang="x-none" sz="3000" b="1" i="1" u="sng">
                <a:solidFill>
                  <a:srgbClr val="008000"/>
                </a:solidFill>
                <a:ea typeface="ＭＳ Ｐゴシック" charset="-128"/>
              </a:rPr>
              <a:t>CONSUMER</a:t>
            </a:r>
            <a:r>
              <a:rPr kumimoji="0" lang="en-US" altLang="x-none" sz="3000" b="1" i="1">
                <a:solidFill>
                  <a:srgbClr val="008000"/>
                </a:solidFill>
                <a:ea typeface="ＭＳ Ｐゴシック" charset="-128"/>
              </a:rPr>
              <a:t> PROTECTION = </a:t>
            </a:r>
            <a:r>
              <a:rPr kumimoji="0" lang="en-US" altLang="x-none" sz="3000">
                <a:solidFill>
                  <a:srgbClr val="008000"/>
                </a:solidFill>
                <a:ea typeface="ＭＳ Ｐゴシック" charset="-128"/>
              </a:rPr>
              <a:t>promoting Public Health and Safety </a:t>
            </a:r>
          </a:p>
        </p:txBody>
      </p:sp>
      <p:sp>
        <p:nvSpPr>
          <p:cNvPr id="11" name="Text Box 17"/>
          <p:cNvSpPr txBox="1">
            <a:spLocks noChangeArrowheads="1"/>
          </p:cNvSpPr>
          <p:nvPr/>
        </p:nvSpPr>
        <p:spPr bwMode="auto">
          <a:xfrm>
            <a:off x="5054600" y="4168776"/>
            <a:ext cx="36576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spcBef>
                <a:spcPct val="50000"/>
              </a:spcBef>
              <a:buClrTx/>
              <a:buFontTx/>
              <a:buNone/>
            </a:pPr>
            <a:r>
              <a:rPr kumimoji="0" lang="en-US" altLang="x-none" sz="3400" b="1" i="1" u="sng">
                <a:solidFill>
                  <a:srgbClr val="FF9933"/>
                </a:solidFill>
                <a:ea typeface="ＭＳ Ｐゴシック" charset="-128"/>
              </a:rPr>
              <a:t>CONSERVATION</a:t>
            </a:r>
            <a:r>
              <a:rPr kumimoji="0" lang="en-US" altLang="x-none" sz="3400">
                <a:solidFill>
                  <a:srgbClr val="FF9933"/>
                </a:solidFill>
                <a:ea typeface="ＭＳ Ｐゴシック" charset="-128"/>
              </a:rPr>
              <a:t> of natural resources</a:t>
            </a:r>
            <a:endParaRPr kumimoji="0" lang="en-US" altLang="x-none" sz="3400" b="1" i="1">
              <a:solidFill>
                <a:srgbClr val="FF9933"/>
              </a:solidFill>
              <a:ea typeface="ＭＳ Ｐゴシック" charset="-128"/>
            </a:endParaRPr>
          </a:p>
        </p:txBody>
      </p:sp>
      <p:sp>
        <p:nvSpPr>
          <p:cNvPr id="2" name="Rectangle 1"/>
          <p:cNvSpPr/>
          <p:nvPr/>
        </p:nvSpPr>
        <p:spPr>
          <a:xfrm>
            <a:off x="1524000" y="0"/>
            <a:ext cx="8059642" cy="707886"/>
          </a:xfrm>
          <a:prstGeom prst="rect">
            <a:avLst/>
          </a:prstGeom>
          <a:solidFill>
            <a:srgbClr val="FFFF00"/>
          </a:solidFill>
        </p:spPr>
        <p:txBody>
          <a:bodyPr wrap="none">
            <a:spAutoFit/>
          </a:bodyPr>
          <a:lstStyle/>
          <a:p>
            <a:pPr algn="ctr">
              <a:defRPr/>
            </a:pPr>
            <a:r>
              <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Arial" charset="0"/>
                <a:cs typeface="Arial" charset="0"/>
              </a:rPr>
              <a:t>Teddy’s </a:t>
            </a:r>
            <a:r>
              <a:rPr lang="en-US" sz="4000" b="1">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Arial" charset="0"/>
                <a:cs typeface="Arial" charset="0"/>
              </a:rPr>
              <a:t>3 C’s of the Square Deal</a:t>
            </a:r>
            <a:endParaRPr lang="en-US" sz="40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charset="0"/>
              <a:ea typeface="Arial" charset="0"/>
              <a:cs typeface="Arial" charset="0"/>
            </a:endParaRPr>
          </a:p>
        </p:txBody>
      </p:sp>
      <p:sp>
        <p:nvSpPr>
          <p:cNvPr id="21511" name="Right Arrow 3"/>
          <p:cNvSpPr>
            <a:spLocks noChangeArrowheads="1"/>
          </p:cNvSpPr>
          <p:nvPr/>
        </p:nvSpPr>
        <p:spPr bwMode="auto">
          <a:xfrm>
            <a:off x="5241926" y="1371600"/>
            <a:ext cx="1539875" cy="603250"/>
          </a:xfrm>
          <a:prstGeom prst="rightArrow">
            <a:avLst>
              <a:gd name="adj1" fmla="val 50000"/>
              <a:gd name="adj2" fmla="val 50024"/>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Times New Roman" charset="0"/>
            </a:endParaRPr>
          </a:p>
        </p:txBody>
      </p:sp>
      <p:sp>
        <p:nvSpPr>
          <p:cNvPr id="21512" name="Down Arrow 4"/>
          <p:cNvSpPr>
            <a:spLocks noChangeArrowheads="1"/>
          </p:cNvSpPr>
          <p:nvPr/>
        </p:nvSpPr>
        <p:spPr bwMode="auto">
          <a:xfrm>
            <a:off x="2971800" y="3886201"/>
            <a:ext cx="533400" cy="608013"/>
          </a:xfrm>
          <a:prstGeom prst="downArrow">
            <a:avLst>
              <a:gd name="adj1" fmla="val 50000"/>
              <a:gd name="adj2" fmla="val 50065"/>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Times New Roman" charset="0"/>
            </a:endParaRPr>
          </a:p>
        </p:txBody>
      </p:sp>
      <p:sp>
        <p:nvSpPr>
          <p:cNvPr id="6" name="Bent Arrow 5"/>
          <p:cNvSpPr/>
          <p:nvPr/>
        </p:nvSpPr>
        <p:spPr bwMode="auto">
          <a:xfrm rot="3490344">
            <a:off x="5240338" y="2944813"/>
            <a:ext cx="1693863" cy="1169988"/>
          </a:xfrm>
          <a:prstGeom prst="ben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Times New Roman" pitchFamily="18" charset="0"/>
            </a:endParaRPr>
          </a:p>
        </p:txBody>
      </p:sp>
      <p:pic>
        <p:nvPicPr>
          <p:cNvPr id="215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2201" y="4787900"/>
            <a:ext cx="192722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088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79-40_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524000"/>
            <a:ext cx="89535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3"/>
          <p:cNvSpPr txBox="1">
            <a:spLocks noChangeArrowheads="1"/>
          </p:cNvSpPr>
          <p:nvPr/>
        </p:nvSpPr>
        <p:spPr bwMode="auto">
          <a:xfrm>
            <a:off x="1600200" y="100014"/>
            <a:ext cx="8991600" cy="1274195"/>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rPr>
              <a:t>Throughout the Gilded Age, laissez-faire policies by the national government led to powerful monopolies and unfair working conditions for laborers </a:t>
            </a:r>
          </a:p>
        </p:txBody>
      </p:sp>
      <p:sp>
        <p:nvSpPr>
          <p:cNvPr id="24579" name="Rectangle 5"/>
          <p:cNvSpPr>
            <a:spLocks noChangeArrowheads="1"/>
          </p:cNvSpPr>
          <p:nvPr/>
        </p:nvSpPr>
        <p:spPr bwMode="auto">
          <a:xfrm>
            <a:off x="1600200" y="1447800"/>
            <a:ext cx="4495800" cy="1677988"/>
          </a:xfrm>
          <a:prstGeom prst="rect">
            <a:avLst/>
          </a:prstGeom>
          <a:solidFill>
            <a:srgbClr val="FFCC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rPr>
              <a:t>Congress created the </a:t>
            </a:r>
            <a:r>
              <a:rPr kumimoji="0" lang="en-US" altLang="x-none" sz="3200" b="1" i="1">
                <a:latin typeface="Calibri" charset="0"/>
              </a:rPr>
              <a:t>Interstate Commerce Commission (ICC) in 1886 to regulate railroads</a:t>
            </a:r>
            <a:r>
              <a:rPr kumimoji="0" lang="en-US" altLang="x-none" sz="3200">
                <a:latin typeface="Calibri" charset="0"/>
              </a:rPr>
              <a:t>…</a:t>
            </a:r>
          </a:p>
        </p:txBody>
      </p:sp>
      <p:sp>
        <p:nvSpPr>
          <p:cNvPr id="24580" name="Rectangle 6"/>
          <p:cNvSpPr>
            <a:spLocks noChangeArrowheads="1"/>
          </p:cNvSpPr>
          <p:nvPr/>
        </p:nvSpPr>
        <p:spPr bwMode="auto">
          <a:xfrm>
            <a:off x="1612900" y="3200400"/>
            <a:ext cx="4483100" cy="2071688"/>
          </a:xfrm>
          <a:prstGeom prst="rect">
            <a:avLst/>
          </a:prstGeom>
          <a:solidFill>
            <a:schemeClr val="tx2">
              <a:lumMod val="20000"/>
              <a:lumOff val="80000"/>
            </a:schemeClr>
          </a:solidFill>
          <a:ln w="9525">
            <a:solidFill>
              <a:srgbClr val="000000"/>
            </a:solidFill>
            <a:miter lim="800000"/>
            <a:headEnd/>
            <a:tailEnd/>
          </a:ln>
        </p:spPr>
        <p:txBody>
          <a:bodyPr>
            <a:spAutoFit/>
          </a:bodyPr>
          <a:lstStyle/>
          <a:p>
            <a:pPr algn="ctr">
              <a:lnSpc>
                <a:spcPct val="80000"/>
              </a:lnSpc>
              <a:defRPr/>
            </a:pPr>
            <a:r>
              <a:rPr lang="en-US" sz="3200" dirty="0">
                <a:latin typeface="Calibri" pitchFamily="34" charset="0"/>
              </a:rPr>
              <a:t>…and passed the </a:t>
            </a:r>
            <a:r>
              <a:rPr lang="en-US" sz="3200" b="1" i="1" dirty="0">
                <a:latin typeface="Calibri" pitchFamily="34" charset="0"/>
              </a:rPr>
              <a:t>Sherman Anti-Trust Act </a:t>
            </a:r>
            <a:br>
              <a:rPr lang="en-US" sz="3200" b="1" i="1" dirty="0">
                <a:latin typeface="Calibri" pitchFamily="34" charset="0"/>
              </a:rPr>
            </a:br>
            <a:r>
              <a:rPr lang="en-US" sz="3200" b="1" i="1" dirty="0">
                <a:latin typeface="Calibri" pitchFamily="34" charset="0"/>
              </a:rPr>
              <a:t>in 1890 to regulate companies that </a:t>
            </a:r>
            <a:br>
              <a:rPr lang="en-US" sz="3200" b="1" i="1" dirty="0">
                <a:latin typeface="Calibri" pitchFamily="34" charset="0"/>
              </a:rPr>
            </a:br>
            <a:r>
              <a:rPr lang="en-US" sz="3200" b="1" i="1" dirty="0">
                <a:latin typeface="Calibri" pitchFamily="34" charset="0"/>
              </a:rPr>
              <a:t>restrict trade </a:t>
            </a:r>
          </a:p>
        </p:txBody>
      </p:sp>
      <p:sp>
        <p:nvSpPr>
          <p:cNvPr id="24581" name="Rectangle 7"/>
          <p:cNvSpPr>
            <a:spLocks noChangeArrowheads="1"/>
          </p:cNvSpPr>
          <p:nvPr/>
        </p:nvSpPr>
        <p:spPr bwMode="auto">
          <a:xfrm>
            <a:off x="1612900" y="5334000"/>
            <a:ext cx="4483100" cy="1284288"/>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rPr>
              <a:t>But </a:t>
            </a:r>
            <a:r>
              <a:rPr kumimoji="0" lang="en-US" altLang="x-none" sz="3200" b="1">
                <a:latin typeface="Calibri" charset="0"/>
              </a:rPr>
              <a:t>neither was used </a:t>
            </a:r>
            <a:br>
              <a:rPr kumimoji="0" lang="en-US" altLang="x-none" sz="3200" b="1">
                <a:latin typeface="Calibri" charset="0"/>
              </a:rPr>
            </a:br>
            <a:r>
              <a:rPr kumimoji="0" lang="en-US" altLang="x-none" sz="3200" b="1">
                <a:latin typeface="Calibri" charset="0"/>
              </a:rPr>
              <a:t>to control monopolies during the Gilded Age</a:t>
            </a:r>
          </a:p>
        </p:txBody>
      </p:sp>
      <p:pic>
        <p:nvPicPr>
          <p:cNvPr id="24585" name="Picture 9" descr="http://up150.com/public/timeline/assets/mobile/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299076"/>
            <a:ext cx="4343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estes-express.com/images/aboutus/ICC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447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0638227">
            <a:off x="6248288" y="5615217"/>
            <a:ext cx="4343625" cy="830997"/>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800" b="1" dirty="0">
                <a:ln w="11430"/>
                <a:solidFill>
                  <a:srgbClr val="C00000"/>
                </a:solidFill>
                <a:effectLst>
                  <a:outerShdw blurRad="80000" dist="40000" dir="5040000" algn="tl">
                    <a:srgbClr val="000000">
                      <a:alpha val="30000"/>
                    </a:srgbClr>
                  </a:outerShdw>
                </a:effectLst>
                <a:latin typeface="Times New Roman" pitchFamily="18" charset="0"/>
              </a:rPr>
              <a:t>REGULATION</a:t>
            </a:r>
          </a:p>
        </p:txBody>
      </p:sp>
      <p:pic>
        <p:nvPicPr>
          <p:cNvPr id="24587" name="Picture 11" descr="http://www.harpweek.com/Images/SourceImages/CartoonOfTheDay/February/022588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752601"/>
            <a:ext cx="4419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a:spLocks noChangeArrowheads="1"/>
          </p:cNvSpPr>
          <p:nvPr/>
        </p:nvSpPr>
        <p:spPr bwMode="auto">
          <a:xfrm rot="1052189">
            <a:off x="9713914" y="3054350"/>
            <a:ext cx="600075" cy="33655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Times New Roman" charset="0"/>
            </a:endParaRPr>
          </a:p>
        </p:txBody>
      </p:sp>
      <p:sp>
        <p:nvSpPr>
          <p:cNvPr id="12" name="Oval 11"/>
          <p:cNvSpPr>
            <a:spLocks noChangeArrowheads="1"/>
          </p:cNvSpPr>
          <p:nvPr/>
        </p:nvSpPr>
        <p:spPr bwMode="auto">
          <a:xfrm rot="-1330871">
            <a:off x="6835775" y="4665664"/>
            <a:ext cx="1112838" cy="320675"/>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Times New Roman" charset="0"/>
            </a:endParaRPr>
          </a:p>
        </p:txBody>
      </p:sp>
    </p:spTree>
    <p:extLst>
      <p:ext uri="{BB962C8B-B14F-4D97-AF65-F5344CB8AC3E}">
        <p14:creationId xmlns:p14="http://schemas.microsoft.com/office/powerpoint/2010/main" val="1191473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500"/>
                                        <p:tgtEl>
                                          <p:spTgt spid="24585"/>
                                        </p:tgtEl>
                                      </p:cBhvr>
                                    </p:animEffec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9"/>
                                        </p:tgtEl>
                                        <p:attrNameLst>
                                          <p:attrName>style.visibility</p:attrName>
                                        </p:attrNameLst>
                                      </p:cBhvr>
                                      <p:to>
                                        <p:strVal val="visible"/>
                                      </p:to>
                                    </p:set>
                                    <p:animEffect transition="in" filter="fade">
                                      <p:cBhvr>
                                        <p:cTn id="16" dur="500"/>
                                        <p:tgtEl>
                                          <p:spTgt spid="24579"/>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2" name="bomb.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24585"/>
                                        </p:tgtEl>
                                      </p:cBhvr>
                                    </p:animEffect>
                                    <p:set>
                                      <p:cBhvr>
                                        <p:cTn id="25" dur="1" fill="hold">
                                          <p:stCondLst>
                                            <p:cond delay="499"/>
                                          </p:stCondLst>
                                        </p:cTn>
                                        <p:tgtEl>
                                          <p:spTgt spid="2458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4580"/>
                                        </p:tgtEl>
                                        <p:attrNameLst>
                                          <p:attrName>style.visibility</p:attrName>
                                        </p:attrNameLst>
                                      </p:cBhvr>
                                      <p:to>
                                        <p:strVal val="visible"/>
                                      </p:to>
                                    </p:set>
                                    <p:animEffect transition="in" filter="fade">
                                      <p:cBhvr>
                                        <p:cTn id="34" dur="500"/>
                                        <p:tgtEl>
                                          <p:spTgt spid="24580"/>
                                        </p:tgtEl>
                                      </p:cBhvr>
                                    </p:animEffect>
                                  </p:childTnLst>
                                </p:cTn>
                              </p:par>
                              <p:par>
                                <p:cTn id="35" presetID="10" presetClass="entr" presetSubtype="0" fill="hold" nodeType="withEffect">
                                  <p:stCondLst>
                                    <p:cond delay="0"/>
                                  </p:stCondLst>
                                  <p:childTnLst>
                                    <p:set>
                                      <p:cBhvr>
                                        <p:cTn id="36" dur="1" fill="hold">
                                          <p:stCondLst>
                                            <p:cond delay="0"/>
                                          </p:stCondLst>
                                        </p:cTn>
                                        <p:tgtEl>
                                          <p:spTgt spid="24587"/>
                                        </p:tgtEl>
                                        <p:attrNameLst>
                                          <p:attrName>style.visibility</p:attrName>
                                        </p:attrNameLst>
                                      </p:cBhvr>
                                      <p:to>
                                        <p:strVal val="visible"/>
                                      </p:to>
                                    </p:set>
                                    <p:animEffect transition="in" filter="fade">
                                      <p:cBhvr>
                                        <p:cTn id="37" dur="500"/>
                                        <p:tgtEl>
                                          <p:spTgt spid="24587"/>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581"/>
                                        </p:tgtEl>
                                        <p:attrNameLst>
                                          <p:attrName>style.visibility</p:attrName>
                                        </p:attrNameLst>
                                      </p:cBhvr>
                                      <p:to>
                                        <p:strVal val="visible"/>
                                      </p:to>
                                    </p:set>
                                    <p:animEffect transition="in" filter="fade">
                                      <p:cBhvr>
                                        <p:cTn id="49"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animBg="1"/>
      <p:bldP spid="3"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1828800" y="100013"/>
            <a:ext cx="8458200" cy="882650"/>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b="1">
                <a:latin typeface="Calibri" charset="0"/>
                <a:hlinkClick r:id="rId2"/>
              </a:rPr>
              <a:t>Roosevelt</a:t>
            </a:r>
            <a:r>
              <a:rPr kumimoji="0" lang="en-US" altLang="x-none" sz="3200">
                <a:latin typeface="Calibri" charset="0"/>
              </a:rPr>
              <a:t> was the </a:t>
            </a:r>
            <a:r>
              <a:rPr kumimoji="0" lang="en-US" altLang="x-none" sz="3200" b="1" u="sng">
                <a:solidFill>
                  <a:srgbClr val="FF0000"/>
                </a:solidFill>
                <a:latin typeface="Calibri" charset="0"/>
              </a:rPr>
              <a:t>first president to regulate </a:t>
            </a:r>
            <a:br>
              <a:rPr kumimoji="0" lang="en-US" altLang="x-none" sz="3200" b="1" u="sng">
                <a:solidFill>
                  <a:srgbClr val="FF0000"/>
                </a:solidFill>
                <a:latin typeface="Calibri" charset="0"/>
              </a:rPr>
            </a:br>
            <a:r>
              <a:rPr kumimoji="0" lang="en-US" altLang="x-none" sz="3200" b="1" u="sng">
                <a:solidFill>
                  <a:srgbClr val="FF0000"/>
                </a:solidFill>
                <a:latin typeface="Calibri" charset="0"/>
              </a:rPr>
              <a:t>big business and break up corporate monopolies </a:t>
            </a:r>
          </a:p>
        </p:txBody>
      </p:sp>
      <p:pic>
        <p:nvPicPr>
          <p:cNvPr id="23554" name="Picture 11" descr="Photo of ROOSEVELT CARTOON, 1904. &#13;&#10;'Jack and the Wall Street Giants.' American lithograph cartoon by Udo Keppler, 1904, depicting a tiny President Theodore Roosevelt preparing to wield the sword of Public Service against the giants of Wall Street, represented by James J. Hill, J.P. Morgan, George Jay Gould, John D. Rockefeller, and Henry Oxn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36576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4" name="TextBox 3"/>
          <p:cNvSpPr txBox="1">
            <a:spLocks noChangeArrowheads="1"/>
          </p:cNvSpPr>
          <p:nvPr/>
        </p:nvSpPr>
        <p:spPr bwMode="auto">
          <a:xfrm>
            <a:off x="5410200" y="1125538"/>
            <a:ext cx="5105400" cy="2062162"/>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rPr>
              <a:t>He became known as a “</a:t>
            </a:r>
            <a:r>
              <a:rPr kumimoji="0" lang="en-US" altLang="x-none" sz="3200" b="1" u="sng">
                <a:solidFill>
                  <a:srgbClr val="FF0000"/>
                </a:solidFill>
                <a:latin typeface="Calibri" charset="0"/>
              </a:rPr>
              <a:t>trustbuster</a:t>
            </a:r>
            <a:r>
              <a:rPr kumimoji="0" lang="en-US" altLang="x-none" sz="3200">
                <a:latin typeface="Calibri" charset="0"/>
              </a:rPr>
              <a:t>” - </a:t>
            </a:r>
            <a:r>
              <a:rPr kumimoji="0" lang="en-US" altLang="x-none" sz="3200" b="1" i="1">
                <a:latin typeface="Calibri" charset="0"/>
              </a:rPr>
              <a:t>used the Sherman Anti-Trust Act </a:t>
            </a:r>
            <a:br>
              <a:rPr kumimoji="0" lang="en-US" altLang="x-none" sz="3200" b="1" i="1">
                <a:latin typeface="Calibri" charset="0"/>
              </a:rPr>
            </a:br>
            <a:r>
              <a:rPr kumimoji="0" lang="en-US" altLang="x-none" sz="3200" b="1" i="1">
                <a:latin typeface="Calibri" charset="0"/>
              </a:rPr>
              <a:t>to break up the Northern Securities Company in 1902 </a:t>
            </a:r>
          </a:p>
        </p:txBody>
      </p:sp>
      <p:pic>
        <p:nvPicPr>
          <p:cNvPr id="25611" name="Picture 11" descr="http://mrjohnsonssclasses.wikispaces.com/file/view/TR_Trust_Buster.jpg/178548671/TR_Trust_Bu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276600"/>
            <a:ext cx="508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455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5611"/>
                                        </p:tgtEl>
                                        <p:attrNameLst>
                                          <p:attrName>style.visibility</p:attrName>
                                        </p:attrNameLst>
                                      </p:cBhvr>
                                      <p:to>
                                        <p:strVal val="visible"/>
                                      </p:to>
                                    </p:set>
                                    <p:animEffect transition="in" filter="fade">
                                      <p:cBhvr>
                                        <p:cTn id="10"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152401"/>
            <a:ext cx="3810000" cy="1236663"/>
          </a:xfrm>
          <a:prstGeom prst="rect">
            <a:avLst/>
          </a:prstGeom>
          <a:solidFill>
            <a:schemeClr val="tx2">
              <a:lumMod val="20000"/>
              <a:lumOff val="80000"/>
            </a:schemeClr>
          </a:solidFill>
          <a:ln>
            <a:solidFill>
              <a:schemeClr val="tx1"/>
            </a:solidFill>
          </a:ln>
        </p:spPr>
        <p:txBody>
          <a:bodyPr>
            <a:spAutoFit/>
          </a:bodyPr>
          <a:lstStyle/>
          <a:p>
            <a:pPr algn="ctr">
              <a:lnSpc>
                <a:spcPct val="80000"/>
              </a:lnSpc>
              <a:defRPr/>
            </a:pPr>
            <a:r>
              <a:rPr lang="en-US" sz="3100" dirty="0">
                <a:latin typeface="Calibri" pitchFamily="34" charset="0"/>
              </a:rPr>
              <a:t>He </a:t>
            </a:r>
            <a:r>
              <a:rPr lang="en-US" sz="3100" b="1" i="1" dirty="0">
                <a:latin typeface="Calibri" pitchFamily="34" charset="0"/>
              </a:rPr>
              <a:t>“busted” 25 other corporate monopolies during his presidency </a:t>
            </a:r>
          </a:p>
        </p:txBody>
      </p:sp>
      <p:sp>
        <p:nvSpPr>
          <p:cNvPr id="3" name="Rectangle 2"/>
          <p:cNvSpPr>
            <a:spLocks noChangeArrowheads="1"/>
          </p:cNvSpPr>
          <p:nvPr/>
        </p:nvSpPr>
        <p:spPr bwMode="auto">
          <a:xfrm>
            <a:off x="5638800" y="147638"/>
            <a:ext cx="4876800" cy="1135062"/>
          </a:xfrm>
          <a:prstGeom prst="rect">
            <a:avLst/>
          </a:prstGeom>
          <a:solidFill>
            <a:srgbClr val="FFCCFF"/>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800">
                <a:latin typeface="Calibri" charset="0"/>
              </a:rPr>
              <a:t>BUT, he </a:t>
            </a:r>
            <a:r>
              <a:rPr kumimoji="0" lang="en-US" altLang="x-none" sz="2800" b="1" i="1">
                <a:latin typeface="Calibri" charset="0"/>
              </a:rPr>
              <a:t>saw the benefit of efficient monopolies</a:t>
            </a:r>
            <a:r>
              <a:rPr kumimoji="0" lang="en-US" altLang="x-none" sz="2800">
                <a:latin typeface="Calibri" charset="0"/>
              </a:rPr>
              <a:t>, and </a:t>
            </a:r>
            <a:r>
              <a:rPr kumimoji="0" lang="en-US" altLang="x-none" sz="2800" b="1" u="sng">
                <a:solidFill>
                  <a:srgbClr val="FF0000"/>
                </a:solidFill>
                <a:latin typeface="Calibri" charset="0"/>
              </a:rPr>
              <a:t>wanted to control </a:t>
            </a:r>
            <a:r>
              <a:rPr kumimoji="0" lang="en-US" altLang="x-none" sz="2800" b="1" i="1" u="sng">
                <a:solidFill>
                  <a:srgbClr val="FF0000"/>
                </a:solidFill>
                <a:latin typeface="Calibri" charset="0"/>
              </a:rPr>
              <a:t>“good” </a:t>
            </a:r>
            <a:r>
              <a:rPr kumimoji="0" lang="en-US" altLang="x-none" sz="2800" b="1" u="sng">
                <a:solidFill>
                  <a:srgbClr val="FF0000"/>
                </a:solidFill>
                <a:latin typeface="Calibri" charset="0"/>
              </a:rPr>
              <a:t>trusts</a:t>
            </a:r>
          </a:p>
        </p:txBody>
      </p:sp>
      <p:pic>
        <p:nvPicPr>
          <p:cNvPr id="7" name="Picture 4" descr="Photo of T. ROOSEVELT CARTOON, 1909. &#13;&#10;American cartoon by Clifford Berryman, c1909, showing President Theodore Roosevelt slaying those trusts he considered "/>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702300" y="1446214"/>
            <a:ext cx="47498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8" name="Text Box 5"/>
          <p:cNvSpPr txBox="1">
            <a:spLocks noChangeArrowheads="1"/>
          </p:cNvSpPr>
          <p:nvPr/>
        </p:nvSpPr>
        <p:spPr bwMode="auto">
          <a:xfrm rot="-3002622">
            <a:off x="6988176" y="4324351"/>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50000"/>
              </a:spcBef>
              <a:buClrTx/>
              <a:buFontTx/>
              <a:buNone/>
            </a:pPr>
            <a:r>
              <a:rPr kumimoji="0" lang="en-US" altLang="x-none" sz="1400" b="1">
                <a:latin typeface="Calibri" charset="0"/>
              </a:rPr>
              <a:t>RESTRAINT</a:t>
            </a:r>
          </a:p>
        </p:txBody>
      </p:sp>
      <p:pic>
        <p:nvPicPr>
          <p:cNvPr id="26629" name="Picture 5" descr="http://stkarnick.com/culture/wp-content/uploads/2011/08/Teddy-Roosevelt-Cartoon-Trust-bu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6214"/>
            <a:ext cx="448310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1420813"/>
            <a:ext cx="48450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937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6629"/>
                                        </p:tgtEl>
                                      </p:cBhvr>
                                    </p:animEffect>
                                    <p:set>
                                      <p:cBhvr>
                                        <p:cTn id="7" dur="1" fill="hold">
                                          <p:stCondLst>
                                            <p:cond delay="499"/>
                                          </p:stCondLst>
                                        </p:cTn>
                                        <p:tgtEl>
                                          <p:spTgt spid="266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2667000" y="0"/>
            <a:ext cx="7772400" cy="762000"/>
          </a:xfrm>
        </p:spPr>
        <p:txBody>
          <a:bodyPr/>
          <a:lstStyle/>
          <a:p>
            <a:r>
              <a:rPr lang="en-US" altLang="x-none" b="1"/>
              <a:t>BUT, Teddy the Trustbuster? </a:t>
            </a:r>
          </a:p>
        </p:txBody>
      </p:sp>
      <p:sp>
        <p:nvSpPr>
          <p:cNvPr id="26626" name="Rectangle 3"/>
          <p:cNvSpPr>
            <a:spLocks noGrp="1" noChangeArrowheads="1"/>
          </p:cNvSpPr>
          <p:nvPr>
            <p:ph type="body" idx="1"/>
          </p:nvPr>
        </p:nvSpPr>
        <p:spPr>
          <a:xfrm>
            <a:off x="1524000" y="685800"/>
            <a:ext cx="9144000" cy="6172200"/>
          </a:xfrm>
        </p:spPr>
        <p:txBody>
          <a:bodyPr/>
          <a:lstStyle/>
          <a:p>
            <a:pPr>
              <a:lnSpc>
                <a:spcPct val="90000"/>
              </a:lnSpc>
              <a:spcBef>
                <a:spcPct val="15000"/>
              </a:spcBef>
            </a:pPr>
            <a:r>
              <a:rPr lang="en-US" altLang="x-none"/>
              <a:t> Teddy was not always consistent:</a:t>
            </a:r>
          </a:p>
          <a:p>
            <a:pPr lvl="1">
              <a:lnSpc>
                <a:spcPct val="90000"/>
              </a:lnSpc>
              <a:spcBef>
                <a:spcPct val="15000"/>
              </a:spcBef>
            </a:pPr>
            <a:r>
              <a:rPr lang="en-US" altLang="x-none"/>
              <a:t> He </a:t>
            </a:r>
            <a:r>
              <a:rPr lang="en-US" altLang="x-none" b="1" i="1"/>
              <a:t>relied on business to gain  re-election in 1904</a:t>
            </a:r>
            <a:r>
              <a:rPr lang="en-US" altLang="x-none"/>
              <a:t>; sought the advice of </a:t>
            </a:r>
            <a:r>
              <a:rPr lang="en-US" altLang="x-none" b="1" i="1" u="sng"/>
              <a:t>JP Morgan</a:t>
            </a:r>
            <a:r>
              <a:rPr lang="en-US" altLang="x-none"/>
              <a:t>; allowed some monopolistic mergers </a:t>
            </a:r>
          </a:p>
          <a:p>
            <a:pPr lvl="1"/>
            <a:r>
              <a:rPr lang="en-US" altLang="x-none"/>
              <a:t>The Roosevelt administration only “busted” 25 trusts in 7 years</a:t>
            </a:r>
          </a:p>
        </p:txBody>
      </p:sp>
      <p:sp>
        <p:nvSpPr>
          <p:cNvPr id="185352" name="AutoShape 8"/>
          <p:cNvSpPr>
            <a:spLocks noChangeArrowheads="1"/>
          </p:cNvSpPr>
          <p:nvPr/>
        </p:nvSpPr>
        <p:spPr bwMode="auto">
          <a:xfrm>
            <a:off x="2901461" y="2936631"/>
            <a:ext cx="4267200" cy="1066800"/>
          </a:xfrm>
          <a:prstGeom prst="wedgeRectCallout">
            <a:avLst>
              <a:gd name="adj1" fmla="val 43494"/>
              <a:gd name="adj2" fmla="val -87113"/>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spcBef>
                <a:spcPct val="15000"/>
              </a:spcBef>
              <a:buFont typeface="Arial" charset="0"/>
              <a:buNone/>
              <a:defRPr/>
            </a:pPr>
            <a:r>
              <a:rPr kumimoji="1" lang="en-US" altLang="x-none" sz="3600"/>
              <a:t>Taft busted 43 monopolies in 4 years</a:t>
            </a:r>
            <a:endParaRPr lang="en-US" altLang="x-none" sz="3600"/>
          </a:p>
        </p:txBody>
      </p:sp>
    </p:spTree>
    <p:extLst>
      <p:ext uri="{BB962C8B-B14F-4D97-AF65-F5344CB8AC3E}">
        <p14:creationId xmlns:p14="http://schemas.microsoft.com/office/powerpoint/2010/main" val="1302568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5352"/>
                                        </p:tgtEl>
                                        <p:attrNameLst>
                                          <p:attrName>style.visibility</p:attrName>
                                        </p:attrNameLst>
                                      </p:cBhvr>
                                      <p:to>
                                        <p:strVal val="visible"/>
                                      </p:to>
                                    </p:set>
                                    <p:anim calcmode="lin" valueType="num">
                                      <p:cBhvr>
                                        <p:cTn id="7" dur="500" fill="hold"/>
                                        <p:tgtEl>
                                          <p:spTgt spid="185352"/>
                                        </p:tgtEl>
                                        <p:attrNameLst>
                                          <p:attrName>ppt_w</p:attrName>
                                        </p:attrNameLst>
                                      </p:cBhvr>
                                      <p:tavLst>
                                        <p:tav tm="0">
                                          <p:val>
                                            <p:fltVal val="0"/>
                                          </p:val>
                                        </p:tav>
                                        <p:tav tm="100000">
                                          <p:val>
                                            <p:strVal val="#ppt_w"/>
                                          </p:val>
                                        </p:tav>
                                      </p:tavLst>
                                    </p:anim>
                                    <p:anim calcmode="lin" valueType="num">
                                      <p:cBhvr>
                                        <p:cTn id="8" dur="500" fill="hold"/>
                                        <p:tgtEl>
                                          <p:spTgt spid="185352"/>
                                        </p:tgtEl>
                                        <p:attrNameLst>
                                          <p:attrName>ppt_h</p:attrName>
                                        </p:attrNameLst>
                                      </p:cBhvr>
                                      <p:tavLst>
                                        <p:tav tm="0">
                                          <p:val>
                                            <p:fltVal val="0"/>
                                          </p:val>
                                        </p:tav>
                                        <p:tav tm="100000">
                                          <p:val>
                                            <p:strVal val="#ppt_h"/>
                                          </p:val>
                                        </p:tav>
                                      </p:tavLst>
                                    </p:anim>
                                    <p:animEffect transition="in" filter="fade">
                                      <p:cBhvr>
                                        <p:cTn id="9" dur="500"/>
                                        <p:tgtEl>
                                          <p:spTgt spid="185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1843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27651" name="Rectangle 5"/>
          <p:cNvSpPr>
            <a:spLocks noGrp="1" noChangeArrowheads="1"/>
          </p:cNvSpPr>
          <p:nvPr>
            <p:ph type="body" idx="1"/>
          </p:nvPr>
        </p:nvSpPr>
        <p:spPr>
          <a:xfrm>
            <a:off x="1524000" y="0"/>
            <a:ext cx="9144000" cy="70104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lnSpc>
                <a:spcPct val="90000"/>
              </a:lnSpc>
              <a:spcBef>
                <a:spcPct val="10000"/>
              </a:spcBef>
            </a:pPr>
            <a:endParaRPr lang="en-US" altLang="x-none" sz="1000"/>
          </a:p>
          <a:p>
            <a:pPr>
              <a:lnSpc>
                <a:spcPct val="85000"/>
              </a:lnSpc>
              <a:spcBef>
                <a:spcPct val="10000"/>
              </a:spcBef>
            </a:pPr>
            <a:r>
              <a:rPr lang="en-US" altLang="x-none"/>
              <a:t> Teddy was a popular president &amp; won a landslide victory in 1904</a:t>
            </a:r>
            <a:endParaRPr lang="en-US" altLang="x-none" sz="5000"/>
          </a:p>
        </p:txBody>
      </p:sp>
      <p:pic>
        <p:nvPicPr>
          <p:cNvPr id="27652" name="Picture 13" descr="File:1904 Electoral Map.png"/>
          <p:cNvPicPr>
            <a:picLocks noChangeAspect="1" noChangeArrowheads="1"/>
          </p:cNvPicPr>
          <p:nvPr/>
        </p:nvPicPr>
        <p:blipFill>
          <a:blip r:embed="rId3">
            <a:lum bright="6000"/>
            <a:extLst>
              <a:ext uri="{28A0092B-C50C-407E-A947-70E740481C1C}">
                <a14:useLocalDpi xmlns:a14="http://schemas.microsoft.com/office/drawing/2010/main" val="0"/>
              </a:ext>
            </a:extLst>
          </a:blip>
          <a:srcRect l="5000"/>
          <a:stretch>
            <a:fillRect/>
          </a:stretch>
        </p:blipFill>
        <p:spPr bwMode="auto">
          <a:xfrm>
            <a:off x="1524000" y="1524001"/>
            <a:ext cx="91440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1524001" y="4424363"/>
            <a:ext cx="9110663" cy="101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eaLnBrk="1" hangingPunct="1">
              <a:spcBef>
                <a:spcPct val="0"/>
              </a:spcBef>
              <a:buClrTx/>
              <a:buFontTx/>
              <a:buNone/>
            </a:pPr>
            <a:r>
              <a:rPr kumimoji="0" lang="en-US" altLang="x-none" sz="2000" b="1">
                <a:solidFill>
                  <a:srgbClr val="C00000"/>
                </a:solidFill>
                <a:latin typeface="Verdana" charset="0"/>
                <a:ea typeface="ＭＳ Ｐゴシック" charset="-128"/>
              </a:rPr>
              <a:t>Roosevelt strived to continue to greatly expand the power of the presidency and the role of government beyond that of helping control big business</a:t>
            </a:r>
            <a:r>
              <a:rPr kumimoji="0" lang="mr-IN" altLang="x-none" sz="2000" b="1">
                <a:solidFill>
                  <a:srgbClr val="C00000"/>
                </a:solidFill>
                <a:latin typeface="Verdana" charset="0"/>
                <a:ea typeface="ＭＳ Ｐゴシック" charset="-128"/>
              </a:rPr>
              <a:t>…</a:t>
            </a:r>
            <a:endParaRPr kumimoji="0" lang="en-US" altLang="x-none" sz="2000">
              <a:solidFill>
                <a:srgbClr val="C00000"/>
              </a:solidFill>
              <a:latin typeface="Verdana" charset="0"/>
              <a:ea typeface="ＭＳ Ｐゴシック" charset="-128"/>
            </a:endParaRPr>
          </a:p>
        </p:txBody>
      </p:sp>
    </p:spTree>
    <p:extLst>
      <p:ext uri="{BB962C8B-B14F-4D97-AF65-F5344CB8AC3E}">
        <p14:creationId xmlns:p14="http://schemas.microsoft.com/office/powerpoint/2010/main" val="815776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0" y="0"/>
            <a:ext cx="9144000" cy="914400"/>
          </a:xfrm>
        </p:spPr>
        <p:txBody>
          <a:bodyPr/>
          <a:lstStyle/>
          <a:p>
            <a:r>
              <a:rPr lang="en-US" altLang="x-none" b="1"/>
              <a:t>Regulating Society</a:t>
            </a:r>
          </a:p>
        </p:txBody>
      </p:sp>
      <p:sp>
        <p:nvSpPr>
          <p:cNvPr id="105475" name="Rectangle 3"/>
          <p:cNvSpPr>
            <a:spLocks noGrp="1" noChangeArrowheads="1"/>
          </p:cNvSpPr>
          <p:nvPr>
            <p:ph type="body" idx="1"/>
          </p:nvPr>
        </p:nvSpPr>
        <p:spPr>
          <a:xfrm>
            <a:off x="1524000" y="838200"/>
            <a:ext cx="9144000" cy="6019800"/>
          </a:xfrm>
        </p:spPr>
        <p:txBody>
          <a:bodyPr/>
          <a:lstStyle/>
          <a:p>
            <a:pPr>
              <a:defRPr/>
            </a:pPr>
            <a:r>
              <a:rPr lang="en-US" dirty="0" smtClean="0"/>
              <a:t> Teddy’s re-election agenda focused on business regulation:</a:t>
            </a:r>
          </a:p>
          <a:p>
            <a:pPr lvl="1">
              <a:defRPr/>
            </a:pPr>
            <a:r>
              <a:rPr lang="en-US" b="1" u="sng" dirty="0" smtClean="0">
                <a:solidFill>
                  <a:srgbClr val="FF0000"/>
                </a:solidFill>
                <a:effectLst>
                  <a:outerShdw blurRad="38100" dist="38100" dir="2700000" algn="tl">
                    <a:srgbClr val="C0C0C0"/>
                  </a:outerShdw>
                </a:effectLst>
              </a:rPr>
              <a:t>Hepburn Act</a:t>
            </a:r>
            <a:r>
              <a:rPr lang="en-US" b="1" u="sng" dirty="0" smtClean="0">
                <a:solidFill>
                  <a:srgbClr val="FF0000"/>
                </a:solidFill>
              </a:rPr>
              <a:t> (1906)</a:t>
            </a:r>
            <a:r>
              <a:rPr lang="en-US" dirty="0" smtClean="0"/>
              <a:t> increased the ICC’s power to set maximum railroad rates &amp; investigate railroad company financial records</a:t>
            </a:r>
          </a:p>
          <a:p>
            <a:pPr lvl="1">
              <a:defRPr/>
            </a:pPr>
            <a:r>
              <a:rPr lang="en-US" dirty="0" smtClean="0"/>
              <a:t>The </a:t>
            </a:r>
            <a:r>
              <a:rPr lang="en-US" b="1" u="sng" dirty="0" smtClean="0">
                <a:solidFill>
                  <a:srgbClr val="FF0000"/>
                </a:solidFill>
                <a:effectLst>
                  <a:outerShdw blurRad="38100" dist="38100" dir="2700000" algn="tl">
                    <a:srgbClr val="C0C0C0"/>
                  </a:outerShdw>
                </a:effectLst>
              </a:rPr>
              <a:t>Food &amp; Drug Act</a:t>
            </a:r>
            <a:r>
              <a:rPr lang="en-US" b="1" u="sng" dirty="0" smtClean="0">
                <a:solidFill>
                  <a:srgbClr val="FF0000"/>
                </a:solidFill>
              </a:rPr>
              <a:t> (1906)</a:t>
            </a:r>
            <a:r>
              <a:rPr lang="en-US" dirty="0" smtClean="0"/>
              <a:t> &amp; </a:t>
            </a:r>
            <a:r>
              <a:rPr lang="en-US" b="1" u="sng" dirty="0" smtClean="0">
                <a:solidFill>
                  <a:srgbClr val="FF0000"/>
                </a:solidFill>
                <a:effectLst>
                  <a:outerShdw blurRad="38100" dist="38100" dir="2700000" algn="tl">
                    <a:srgbClr val="C0C0C0"/>
                  </a:outerShdw>
                </a:effectLst>
              </a:rPr>
              <a:t>Meat Inspection Act</a:t>
            </a:r>
            <a:r>
              <a:rPr lang="en-US" b="1" u="sng" dirty="0" smtClean="0">
                <a:solidFill>
                  <a:srgbClr val="FF0000"/>
                </a:solidFill>
              </a:rPr>
              <a:t> (1906)</a:t>
            </a:r>
            <a:r>
              <a:rPr lang="en-US" dirty="0" smtClean="0"/>
              <a:t> </a:t>
            </a:r>
            <a:r>
              <a:rPr lang="en-US" b="1" i="1" dirty="0" smtClean="0"/>
              <a:t>protected consumers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759075"/>
            <a:ext cx="3597275"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557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08125" y="0"/>
            <a:ext cx="9144000" cy="685800"/>
          </a:xfrm>
        </p:spPr>
        <p:txBody>
          <a:bodyPr/>
          <a:lstStyle/>
          <a:p>
            <a:r>
              <a:rPr lang="en-US" altLang="x-none" sz="3400" b="1"/>
              <a:t>Teddy conserving the nation</a:t>
            </a:r>
            <a:r>
              <a:rPr lang="mr-IN" altLang="x-none" sz="3400" b="1"/>
              <a:t>…</a:t>
            </a:r>
            <a:endParaRPr lang="en-US" altLang="x-none" sz="3400" b="1"/>
          </a:p>
        </p:txBody>
      </p:sp>
      <p:sp>
        <p:nvSpPr>
          <p:cNvPr id="32770" name="Rectangle 3"/>
          <p:cNvSpPr>
            <a:spLocks noGrp="1" noChangeArrowheads="1"/>
          </p:cNvSpPr>
          <p:nvPr>
            <p:ph type="body" idx="1"/>
          </p:nvPr>
        </p:nvSpPr>
        <p:spPr>
          <a:xfrm>
            <a:off x="1524000" y="685800"/>
            <a:ext cx="9144000" cy="4267200"/>
          </a:xfrm>
        </p:spPr>
        <p:txBody>
          <a:bodyPr>
            <a:normAutofit fontScale="92500" lnSpcReduction="20000"/>
          </a:bodyPr>
          <a:lstStyle/>
          <a:p>
            <a:pPr marL="457200" lvl="1" indent="0">
              <a:buNone/>
              <a:defRPr/>
            </a:pPr>
            <a:r>
              <a:rPr lang="en-US" altLang="x-none" sz="3000" dirty="0"/>
              <a:t> “</a:t>
            </a:r>
            <a:r>
              <a:rPr lang="en-US" altLang="x-none" sz="3000" b="1" dirty="0"/>
              <a:t>conservation</a:t>
            </a:r>
            <a:r>
              <a:rPr lang="en-US" altLang="x-none" sz="3000" dirty="0"/>
              <a:t>” = federal government’s </a:t>
            </a:r>
            <a:r>
              <a:rPr lang="en-US" altLang="x-none" sz="3000" b="1" i="1" u="sng" dirty="0"/>
              <a:t>wise use</a:t>
            </a:r>
            <a:r>
              <a:rPr lang="en-US" altLang="x-none" sz="3000" b="1" u="sng" dirty="0"/>
              <a:t> of natural resources</a:t>
            </a:r>
          </a:p>
          <a:p>
            <a:pPr marL="457200" lvl="1" indent="0">
              <a:buNone/>
              <a:defRPr/>
            </a:pPr>
            <a:endParaRPr lang="en-US" altLang="x-none" sz="3000" b="1" u="sng" dirty="0"/>
          </a:p>
          <a:p>
            <a:pPr lvl="1">
              <a:lnSpc>
                <a:spcPct val="90000"/>
              </a:lnSpc>
              <a:defRPr/>
            </a:pPr>
            <a:r>
              <a:rPr lang="en-US" altLang="x-none" sz="3000" dirty="0">
                <a:solidFill>
                  <a:srgbClr val="FF0000"/>
                </a:solidFill>
              </a:rPr>
              <a:t> </a:t>
            </a:r>
            <a:r>
              <a:rPr lang="en-US" altLang="x-none" sz="3000" b="1" u="sng" dirty="0">
                <a:solidFill>
                  <a:srgbClr val="FF0000"/>
                </a:solidFill>
              </a:rPr>
              <a:t>Newlands Reclamation Act</a:t>
            </a:r>
            <a:r>
              <a:rPr lang="en-US" altLang="x-none" sz="3000" dirty="0">
                <a:solidFill>
                  <a:srgbClr val="FF0000"/>
                </a:solidFill>
              </a:rPr>
              <a:t> (1902) </a:t>
            </a:r>
          </a:p>
          <a:p>
            <a:pPr lvl="1">
              <a:lnSpc>
                <a:spcPct val="90000"/>
              </a:lnSpc>
              <a:defRPr/>
            </a:pPr>
            <a:r>
              <a:rPr lang="en-US" altLang="x-none" sz="3000" b="1" u="sng" dirty="0">
                <a:solidFill>
                  <a:srgbClr val="FF0000"/>
                </a:solidFill>
              </a:rPr>
              <a:t>National Conservation Commission</a:t>
            </a:r>
            <a:r>
              <a:rPr lang="en-US" altLang="x-none" sz="3000" dirty="0">
                <a:solidFill>
                  <a:srgbClr val="FF0000"/>
                </a:solidFill>
              </a:rPr>
              <a:t> (1908)</a:t>
            </a:r>
            <a:endParaRPr lang="en-US" altLang="x-none" sz="3000" b="1" dirty="0">
              <a:solidFill>
                <a:srgbClr val="FF0000"/>
              </a:solidFill>
            </a:endParaRPr>
          </a:p>
          <a:p>
            <a:pPr lvl="1">
              <a:lnSpc>
                <a:spcPct val="90000"/>
              </a:lnSpc>
              <a:defRPr/>
            </a:pPr>
            <a:r>
              <a:rPr lang="en-US" altLang="x-none" sz="3000" dirty="0"/>
              <a:t> </a:t>
            </a:r>
            <a:r>
              <a:rPr lang="en-US" altLang="x-none" sz="3000" b="1" u="sng" dirty="0">
                <a:solidFill>
                  <a:srgbClr val="FF0000"/>
                </a:solidFill>
              </a:rPr>
              <a:t>Forest Reserve Act</a:t>
            </a:r>
            <a:r>
              <a:rPr lang="en-US" altLang="x-none" sz="3000" dirty="0"/>
              <a:t> </a:t>
            </a:r>
            <a:r>
              <a:rPr lang="mr-IN" altLang="x-none" sz="3000" dirty="0"/>
              <a:t>–</a:t>
            </a:r>
            <a:r>
              <a:rPr lang="en-US" altLang="x-none" sz="3000" dirty="0"/>
              <a:t> set aside 150 million acres as national reserves that </a:t>
            </a:r>
            <a:r>
              <a:rPr lang="en-US" altLang="x-none" sz="3000" dirty="0" err="1"/>
              <a:t>couldn</a:t>
            </a:r>
            <a:r>
              <a:rPr lang="mr-IN" altLang="x-none" sz="3000" dirty="0"/>
              <a:t>’</a:t>
            </a:r>
            <a:r>
              <a:rPr lang="en-US" altLang="x-none" sz="3000" dirty="0"/>
              <a:t>t be sold</a:t>
            </a:r>
          </a:p>
          <a:p>
            <a:pPr lvl="2">
              <a:lnSpc>
                <a:spcPct val="90000"/>
              </a:lnSpc>
              <a:defRPr/>
            </a:pPr>
            <a:r>
              <a:rPr lang="en-US" altLang="x-none" sz="3000" b="1" i="1" dirty="0"/>
              <a:t>Worked with Congress to create</a:t>
            </a:r>
            <a:r>
              <a:rPr lang="en-US" altLang="x-none" sz="3000" dirty="0"/>
              <a:t>: </a:t>
            </a:r>
          </a:p>
          <a:p>
            <a:pPr lvl="3">
              <a:lnSpc>
                <a:spcPct val="90000"/>
              </a:lnSpc>
              <a:defRPr/>
            </a:pPr>
            <a:r>
              <a:rPr lang="en-US" altLang="x-none" sz="2700" i="1" dirty="0"/>
              <a:t>Crater Lake National Park (OR)</a:t>
            </a:r>
          </a:p>
          <a:p>
            <a:pPr lvl="3">
              <a:lnSpc>
                <a:spcPct val="90000"/>
              </a:lnSpc>
              <a:defRPr/>
            </a:pPr>
            <a:r>
              <a:rPr lang="en-US" altLang="x-none" sz="2700" i="1" dirty="0"/>
              <a:t>Wind Cave National Park (SD)</a:t>
            </a:r>
          </a:p>
          <a:p>
            <a:pPr lvl="3">
              <a:lnSpc>
                <a:spcPct val="90000"/>
              </a:lnSpc>
              <a:defRPr/>
            </a:pPr>
            <a:r>
              <a:rPr lang="en-US" altLang="x-none" sz="2700" i="1" dirty="0"/>
              <a:t>Mesa Verde National Park </a:t>
            </a:r>
            <a:r>
              <a:rPr lang="de-DE" altLang="x-none" sz="2700" i="1" dirty="0"/>
              <a:t>(CO)</a:t>
            </a:r>
          </a:p>
          <a:p>
            <a:pPr lvl="3">
              <a:lnSpc>
                <a:spcPct val="90000"/>
              </a:lnSpc>
              <a:defRPr/>
            </a:pPr>
            <a:r>
              <a:rPr lang="de-DE" altLang="x-none" sz="2700" b="1" i="1" dirty="0" err="1"/>
              <a:t>Declared</a:t>
            </a:r>
            <a:r>
              <a:rPr lang="de-DE" altLang="x-none" sz="2700" b="1" i="1" dirty="0"/>
              <a:t> </a:t>
            </a:r>
            <a:r>
              <a:rPr lang="de-DE" altLang="x-none" sz="2700" b="1" i="1" dirty="0" err="1"/>
              <a:t>the</a:t>
            </a:r>
            <a:r>
              <a:rPr lang="de-DE" altLang="x-none" sz="2700" b="1" i="1" dirty="0"/>
              <a:t> Grand Canyon a </a:t>
            </a:r>
            <a:r>
              <a:rPr lang="de-DE" altLang="x-none" sz="2700" b="1" i="1" dirty="0" err="1"/>
              <a:t>historical</a:t>
            </a:r>
            <a:r>
              <a:rPr lang="de-DE" altLang="x-none" sz="2700" b="1" i="1" dirty="0"/>
              <a:t> </a:t>
            </a:r>
            <a:r>
              <a:rPr lang="de-DE" altLang="x-none" sz="2700" b="1" i="1" dirty="0" err="1"/>
              <a:t>landmark</a:t>
            </a:r>
            <a:endParaRPr lang="en-US" altLang="x-none" sz="2700" b="1" i="1" dirty="0"/>
          </a:p>
        </p:txBody>
      </p:sp>
    </p:spTree>
    <p:extLst>
      <p:ext uri="{BB962C8B-B14F-4D97-AF65-F5344CB8AC3E}">
        <p14:creationId xmlns:p14="http://schemas.microsoft.com/office/powerpoint/2010/main" val="1262782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Theodore Roosevelt overlooks Yosem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7938"/>
            <a:ext cx="3832225" cy="556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6508653" y="1079280"/>
            <a:ext cx="4572000" cy="42465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3000" b="1" i="1"/>
              <a:t>"We have fallen heirs to the most glorious heritage a people ever received, and each one must do his part if we wish to show that the nation is worthy of its good fortune." -</a:t>
            </a:r>
            <a:r>
              <a:rPr kumimoji="0" lang="en-US" altLang="x-none" sz="3000" b="1"/>
              <a:t> Theodore Roosevelt</a:t>
            </a:r>
            <a:endParaRPr kumimoji="0" lang="en-US" altLang="x-none" sz="3000" b="1">
              <a:latin typeface="Times New Roman" charset="0"/>
            </a:endParaRPr>
          </a:p>
        </p:txBody>
      </p:sp>
    </p:spTree>
    <p:extLst>
      <p:ext uri="{BB962C8B-B14F-4D97-AF65-F5344CB8AC3E}">
        <p14:creationId xmlns:p14="http://schemas.microsoft.com/office/powerpoint/2010/main" val="662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railroads.unl.edu/documents/jpeg/medium/rail.str.026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47814"/>
            <a:ext cx="838200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ChangeArrowheads="1"/>
          </p:cNvSpPr>
          <p:nvPr/>
        </p:nvSpPr>
        <p:spPr bwMode="auto">
          <a:xfrm>
            <a:off x="1735138" y="76200"/>
            <a:ext cx="8780462" cy="446088"/>
          </a:xfrm>
          <a:prstGeom prst="rect">
            <a:avLst/>
          </a:prstGeom>
          <a:solidFill>
            <a:srgbClr val="FFCC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2800">
                <a:latin typeface="Calibri" charset="0"/>
              </a:rPr>
              <a:t>Progressive reformers impacted </a:t>
            </a:r>
            <a:r>
              <a:rPr kumimoji="0" lang="en-US" altLang="x-none" sz="2800" b="1" i="1">
                <a:latin typeface="Calibri" charset="0"/>
              </a:rPr>
              <a:t>state governments too!</a:t>
            </a:r>
          </a:p>
        </p:txBody>
      </p:sp>
      <p:sp>
        <p:nvSpPr>
          <p:cNvPr id="8195" name="Rectangle 3"/>
          <p:cNvSpPr>
            <a:spLocks noChangeArrowheads="1"/>
          </p:cNvSpPr>
          <p:nvPr/>
        </p:nvSpPr>
        <p:spPr bwMode="auto">
          <a:xfrm>
            <a:off x="1735138" y="609600"/>
            <a:ext cx="8780462" cy="857250"/>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100" b="1">
                <a:latin typeface="Calibri" charset="0"/>
              </a:rPr>
              <a:t>States</a:t>
            </a:r>
            <a:r>
              <a:rPr kumimoji="0" lang="en-US" altLang="x-none" sz="3100">
                <a:latin typeface="Calibri" charset="0"/>
              </a:rPr>
              <a:t> began </a:t>
            </a:r>
            <a:r>
              <a:rPr kumimoji="0" lang="en-US" altLang="x-none" sz="3100" b="1" i="1">
                <a:latin typeface="Calibri" charset="0"/>
              </a:rPr>
              <a:t>regulating railroads and big businesses to help workers and promote competition</a:t>
            </a:r>
          </a:p>
        </p:txBody>
      </p:sp>
      <p:sp>
        <p:nvSpPr>
          <p:cNvPr id="5" name="Rectangle 4"/>
          <p:cNvSpPr>
            <a:spLocks noChangeArrowheads="1"/>
          </p:cNvSpPr>
          <p:nvPr/>
        </p:nvSpPr>
        <p:spPr bwMode="auto">
          <a:xfrm>
            <a:off x="1735138" y="1558926"/>
            <a:ext cx="3598862" cy="1668149"/>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rPr>
              <a:t>States governments </a:t>
            </a:r>
            <a:br>
              <a:rPr kumimoji="0" lang="en-US" altLang="x-none" sz="3200">
                <a:latin typeface="Calibri" charset="0"/>
              </a:rPr>
            </a:br>
            <a:r>
              <a:rPr kumimoji="0" lang="en-US" altLang="x-none" sz="3200">
                <a:latin typeface="Calibri" charset="0"/>
              </a:rPr>
              <a:t>passed laws limiting the work hours for children and women </a:t>
            </a:r>
          </a:p>
        </p:txBody>
      </p:sp>
      <p:pic>
        <p:nvPicPr>
          <p:cNvPr id="10" name="Picture 11" descr="http://otdif.com/wp-content/uploads/2010/06/striking-wome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35114"/>
            <a:ext cx="5029200"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11326" y="3276600"/>
            <a:ext cx="3622675" cy="2687638"/>
          </a:xfrm>
          <a:prstGeom prst="rect">
            <a:avLst/>
          </a:prstGeom>
          <a:solidFill>
            <a:schemeClr val="tx2">
              <a:lumMod val="20000"/>
              <a:lumOff val="80000"/>
            </a:schemeClr>
          </a:solidFill>
          <a:ln>
            <a:solidFill>
              <a:schemeClr val="tx1"/>
            </a:solidFill>
          </a:ln>
        </p:spPr>
        <p:txBody>
          <a:bodyPr>
            <a:spAutoFit/>
          </a:bodyPr>
          <a:lstStyle/>
          <a:p>
            <a:pPr algn="ctr">
              <a:lnSpc>
                <a:spcPct val="80000"/>
              </a:lnSpc>
              <a:defRPr/>
            </a:pPr>
            <a:r>
              <a:rPr lang="en-US" sz="2900" dirty="0">
                <a:latin typeface="Calibri" pitchFamily="34" charset="0"/>
              </a:rPr>
              <a:t>Most state created </a:t>
            </a:r>
            <a:r>
              <a:rPr lang="en-US" sz="2900" b="1" i="1" u="sng" dirty="0">
                <a:solidFill>
                  <a:srgbClr val="FF0000"/>
                </a:solidFill>
                <a:latin typeface="Calibri" pitchFamily="34" charset="0"/>
              </a:rPr>
              <a:t>commissions</a:t>
            </a:r>
            <a:r>
              <a:rPr lang="en-US" sz="2900" dirty="0">
                <a:solidFill>
                  <a:srgbClr val="FF0000"/>
                </a:solidFill>
                <a:latin typeface="Calibri" pitchFamily="34" charset="0"/>
              </a:rPr>
              <a:t> </a:t>
            </a:r>
            <a:r>
              <a:rPr lang="en-US" sz="2900" dirty="0">
                <a:latin typeface="Calibri" pitchFamily="34" charset="0"/>
              </a:rPr>
              <a:t>(agencies)</a:t>
            </a:r>
            <a:br>
              <a:rPr lang="en-US" sz="2900" dirty="0">
                <a:latin typeface="Calibri" pitchFamily="34" charset="0"/>
              </a:rPr>
            </a:br>
            <a:r>
              <a:rPr lang="en-US" sz="2900" dirty="0">
                <a:latin typeface="Calibri" pitchFamily="34" charset="0"/>
              </a:rPr>
              <a:t>to oversee </a:t>
            </a:r>
            <a:br>
              <a:rPr lang="en-US" sz="2900" dirty="0">
                <a:latin typeface="Calibri" pitchFamily="34" charset="0"/>
              </a:rPr>
            </a:br>
            <a:r>
              <a:rPr lang="en-US" sz="2900" dirty="0">
                <a:latin typeface="Calibri" pitchFamily="34" charset="0"/>
              </a:rPr>
              <a:t>gov’t </a:t>
            </a:r>
            <a:r>
              <a:rPr lang="en-US" sz="2900" dirty="0">
                <a:latin typeface="Calibri" pitchFamily="34" charset="0"/>
              </a:rPr>
              <a:t>spending (</a:t>
            </a:r>
            <a:r>
              <a:rPr lang="en-US" sz="2900" b="1" i="1" dirty="0">
                <a:latin typeface="Calibri" pitchFamily="34" charset="0"/>
              </a:rPr>
              <a:t>CIA and FTC</a:t>
            </a:r>
            <a:r>
              <a:rPr lang="en-US" sz="2900" dirty="0">
                <a:latin typeface="Calibri" pitchFamily="34" charset="0"/>
              </a:rPr>
              <a:t> agencies today)</a:t>
            </a:r>
            <a:endParaRPr lang="en-US" sz="2900" dirty="0">
              <a:latin typeface="Calibri" pitchFamily="34" charset="0"/>
            </a:endParaRPr>
          </a:p>
        </p:txBody>
      </p:sp>
      <p:sp>
        <p:nvSpPr>
          <p:cNvPr id="8" name="AutoShape 9"/>
          <p:cNvSpPr>
            <a:spLocks noChangeArrowheads="1"/>
          </p:cNvSpPr>
          <p:nvPr/>
        </p:nvSpPr>
        <p:spPr bwMode="auto">
          <a:xfrm>
            <a:off x="5656263" y="3963988"/>
            <a:ext cx="4648200" cy="1905000"/>
          </a:xfrm>
          <a:prstGeom prst="wedgeRectCallout">
            <a:avLst>
              <a:gd name="adj1" fmla="val -73830"/>
              <a:gd name="adj2" fmla="val -4865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20000"/>
              </a:spcBef>
              <a:buClr>
                <a:schemeClr val="accent1"/>
              </a:buClr>
              <a:buFont typeface="Arial" charset="0"/>
              <a:buNone/>
              <a:defRPr/>
            </a:pPr>
            <a:r>
              <a:rPr kumimoji="1" lang="en-US" altLang="x-none" sz="2800" b="1" i="1" dirty="0"/>
              <a:t>Galveston, Texas</a:t>
            </a:r>
            <a:r>
              <a:rPr kumimoji="1" lang="en-US" altLang="x-none" sz="2800" dirty="0"/>
              <a:t> = 1</a:t>
            </a:r>
            <a:r>
              <a:rPr kumimoji="1" lang="en-US" altLang="x-none" sz="2800" baseline="30000" dirty="0"/>
              <a:t>st</a:t>
            </a:r>
            <a:r>
              <a:rPr kumimoji="1" lang="en-US" altLang="x-none" sz="2800" dirty="0"/>
              <a:t> city to use a city commission rather than a mayor &amp; city council (power in hands of 5 people after BAD hurricane)</a:t>
            </a:r>
          </a:p>
        </p:txBody>
      </p:sp>
      <p:sp>
        <p:nvSpPr>
          <p:cNvPr id="9" name="Text Box 10"/>
          <p:cNvSpPr txBox="1">
            <a:spLocks noChangeArrowheads="1"/>
          </p:cNvSpPr>
          <p:nvPr/>
        </p:nvSpPr>
        <p:spPr bwMode="auto">
          <a:xfrm>
            <a:off x="1735138" y="5881689"/>
            <a:ext cx="8704262" cy="879475"/>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kumimoji="1" lang="en-US" altLang="x-none" sz="3200" dirty="0"/>
              <a:t>Some of these urban reforms were less democratic but much </a:t>
            </a:r>
            <a:r>
              <a:rPr kumimoji="1" lang="en-US" altLang="x-none" sz="3200" b="1" i="1" u="sng" dirty="0">
                <a:solidFill>
                  <a:srgbClr val="FF0000"/>
                </a:solidFill>
              </a:rPr>
              <a:t>more efficient</a:t>
            </a:r>
            <a:r>
              <a:rPr kumimoji="1" lang="en-US" altLang="x-none" sz="3200" b="1" dirty="0">
                <a:solidFill>
                  <a:srgbClr val="FF0000"/>
                </a:solidFill>
              </a:rPr>
              <a:t> &amp; </a:t>
            </a:r>
            <a:r>
              <a:rPr kumimoji="1" lang="en-US" altLang="x-none" sz="3200" b="1" i="1" u="sng" dirty="0">
                <a:solidFill>
                  <a:srgbClr val="FF0000"/>
                </a:solidFill>
              </a:rPr>
              <a:t>less corrupt</a:t>
            </a:r>
            <a:r>
              <a:rPr kumimoji="1" lang="en-US" altLang="x-none" sz="3200" dirty="0"/>
              <a:t> </a:t>
            </a:r>
            <a:endParaRPr lang="en-US" altLang="x-none" sz="3200" dirty="0"/>
          </a:p>
        </p:txBody>
      </p:sp>
    </p:spTree>
    <p:extLst>
      <p:ext uri="{BB962C8B-B14F-4D97-AF65-F5344CB8AC3E}">
        <p14:creationId xmlns:p14="http://schemas.microsoft.com/office/powerpoint/2010/main" val="5138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92162"/>
                                        </p:tgtEl>
                                      </p:cBhvr>
                                    </p:animEffect>
                                    <p:set>
                                      <p:cBhvr>
                                        <p:cTn id="7" dur="1" fill="hold">
                                          <p:stCondLst>
                                            <p:cond delay="499"/>
                                          </p:stCondLst>
                                        </p:cTn>
                                        <p:tgtEl>
                                          <p:spTgt spid="9216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524000" y="0"/>
            <a:ext cx="9144000" cy="990600"/>
          </a:xfrm>
          <a:solidFill>
            <a:schemeClr val="bg1"/>
          </a:solidFill>
        </p:spPr>
        <p:txBody>
          <a:bodyPr/>
          <a:lstStyle/>
          <a:p>
            <a:r>
              <a:rPr lang="en-US" altLang="x-none"/>
              <a:t>National Parks and Forests</a:t>
            </a:r>
          </a:p>
        </p:txBody>
      </p:sp>
      <p:pic>
        <p:nvPicPr>
          <p:cNvPr id="34818" name="Picture 3" descr="DIVI7233498"/>
          <p:cNvPicPr>
            <a:picLocks noChangeAspect="1" noChangeArrowheads="1"/>
          </p:cNvPicPr>
          <p:nvPr>
            <p:ph idx="1"/>
          </p:nvPr>
        </p:nvPicPr>
        <p:blipFill>
          <a:blip r:embed="rId2">
            <a:extLst>
              <a:ext uri="{28A0092B-C50C-407E-A947-70E740481C1C}">
                <a14:useLocalDpi xmlns:a14="http://schemas.microsoft.com/office/drawing/2010/main" val="0"/>
              </a:ext>
            </a:extLst>
          </a:blip>
          <a:srcRect l="22079" t="2199" r="2495"/>
          <a:stretch>
            <a:fillRect/>
          </a:stretch>
        </p:blipFill>
        <p:spPr>
          <a:xfrm>
            <a:off x="1524000" y="969964"/>
            <a:ext cx="9144000" cy="5888037"/>
          </a:xfr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19" name="Picture 4" descr="DIVI7233498"/>
          <p:cNvPicPr>
            <a:picLocks noChangeAspect="1" noChangeArrowheads="1"/>
          </p:cNvPicPr>
          <p:nvPr/>
        </p:nvPicPr>
        <p:blipFill>
          <a:blip r:embed="rId2">
            <a:extLst>
              <a:ext uri="{28A0092B-C50C-407E-A947-70E740481C1C}">
                <a14:useLocalDpi xmlns:a14="http://schemas.microsoft.com/office/drawing/2010/main" val="0"/>
              </a:ext>
            </a:extLst>
          </a:blip>
          <a:srcRect l="84" t="76875" r="78549"/>
          <a:stretch>
            <a:fillRect/>
          </a:stretch>
        </p:blipFill>
        <p:spPr bwMode="auto">
          <a:xfrm>
            <a:off x="1524000" y="5410200"/>
            <a:ext cx="2819400" cy="1447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995613"/>
            <a:ext cx="3403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Up Arrow 2"/>
          <p:cNvSpPr>
            <a:spLocks noChangeArrowheads="1"/>
          </p:cNvSpPr>
          <p:nvPr/>
        </p:nvSpPr>
        <p:spPr bwMode="auto">
          <a:xfrm>
            <a:off x="5943600" y="2057401"/>
            <a:ext cx="304800" cy="938213"/>
          </a:xfrm>
          <a:prstGeom prst="upArrow">
            <a:avLst>
              <a:gd name="adj1" fmla="val 50000"/>
              <a:gd name="adj2" fmla="val 50020"/>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Times New Roman" charset="0"/>
            </a:endParaRPr>
          </a:p>
        </p:txBody>
      </p:sp>
    </p:spTree>
    <p:extLst>
      <p:ext uri="{BB962C8B-B14F-4D97-AF65-F5344CB8AC3E}">
        <p14:creationId xmlns:p14="http://schemas.microsoft.com/office/powerpoint/2010/main" val="1872541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1"/>
            <a:ext cx="9144000" cy="10156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 you manage America’s wild lands?</a:t>
            </a:r>
          </a:p>
          <a:p>
            <a:pPr algn="ctr">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Conservation vs. Preservation</a:t>
            </a:r>
          </a:p>
        </p:txBody>
      </p:sp>
      <p:pic>
        <p:nvPicPr>
          <p:cNvPr id="358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95388"/>
            <a:ext cx="304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01629" y="4365010"/>
            <a:ext cx="2929584" cy="10156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3000" b="1" u="sng"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rPr>
              <a:t>John Muir</a:t>
            </a:r>
          </a:p>
          <a:p>
            <a:pPr algn="ctr">
              <a:defRPr/>
            </a:pPr>
            <a:r>
              <a:rPr lang="en-US" sz="3000" b="1" dirty="0">
                <a:ln w="12700">
                  <a:solidFill>
                    <a:schemeClr val="tx2">
                      <a:satMod val="155000"/>
                    </a:schemeClr>
                  </a:solidFill>
                  <a:prstDash val="solid"/>
                </a:ln>
                <a:solidFill>
                  <a:srgbClr val="FF9933"/>
                </a:solidFill>
                <a:effectLst>
                  <a:outerShdw blurRad="41275" dist="20320" dir="1800000" algn="tl" rotWithShape="0">
                    <a:srgbClr val="000000">
                      <a:alpha val="40000"/>
                    </a:srgbClr>
                  </a:outerShdw>
                </a:effectLst>
              </a:rPr>
              <a:t>“preservationist”</a:t>
            </a:r>
          </a:p>
        </p:txBody>
      </p:sp>
      <p:pic>
        <p:nvPicPr>
          <p:cNvPr id="358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26" y="1211263"/>
            <a:ext cx="4398963"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613450" y="2854564"/>
            <a:ext cx="4054550" cy="86177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500" b="1"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Teddy &amp; </a:t>
            </a:r>
            <a:r>
              <a:rPr lang="en-US" sz="2500" b="1" u="sng"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Gifford Pinchot</a:t>
            </a:r>
          </a:p>
          <a:p>
            <a:pPr algn="ctr">
              <a:defRPr/>
            </a:pPr>
            <a:r>
              <a:rPr lang="en-US" sz="2500" b="1"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rPr>
              <a:t>“conservationists”</a:t>
            </a:r>
          </a:p>
        </p:txBody>
      </p:sp>
      <p:sp>
        <p:nvSpPr>
          <p:cNvPr id="7" name="Rectangle 6"/>
          <p:cNvSpPr/>
          <p:nvPr/>
        </p:nvSpPr>
        <p:spPr>
          <a:xfrm>
            <a:off x="7210425" y="3716339"/>
            <a:ext cx="3462338" cy="2554287"/>
          </a:xfrm>
          <a:prstGeom prst="rect">
            <a:avLst/>
          </a:prstGeom>
          <a:solidFill>
            <a:srgbClr val="FFFF00"/>
          </a:solidFill>
        </p:spPr>
        <p:txBody>
          <a:bodyPr>
            <a:spAutoFit/>
          </a:bodyPr>
          <a:lstStyle/>
          <a:p>
            <a:pPr>
              <a:defRPr/>
            </a:pPr>
            <a:r>
              <a:rPr lang="en-US" sz="2000" dirty="0">
                <a:solidFill>
                  <a:srgbClr val="222222"/>
                </a:solidFill>
                <a:latin typeface="Arial" charset="0"/>
              </a:rPr>
              <a:t>Lands owned by the federal government used for: </a:t>
            </a:r>
          </a:p>
          <a:p>
            <a:pPr marL="285750" indent="-285750">
              <a:buFont typeface="Arial" charset="0"/>
              <a:buChar char="•"/>
              <a:defRPr/>
            </a:pPr>
            <a:r>
              <a:rPr lang="en-US" sz="2000" b="1" i="1" dirty="0">
                <a:solidFill>
                  <a:srgbClr val="222222"/>
                </a:solidFill>
                <a:latin typeface="Arial" charset="0"/>
              </a:rPr>
              <a:t>Recreation and industry for logging, mining </a:t>
            </a:r>
          </a:p>
          <a:p>
            <a:pPr marL="285750" indent="-285750">
              <a:buFont typeface="Arial" charset="0"/>
              <a:buChar char="•"/>
              <a:defRPr/>
            </a:pPr>
            <a:r>
              <a:rPr lang="en-US" sz="2000" b="1" i="1" dirty="0">
                <a:solidFill>
                  <a:srgbClr val="222222"/>
                </a:solidFill>
                <a:latin typeface="Arial" charset="0"/>
              </a:rPr>
              <a:t>MANAGE land’s resources for social and economic value</a:t>
            </a:r>
          </a:p>
          <a:p>
            <a:pPr marL="285750" indent="-285750">
              <a:buFont typeface="Arial" charset="0"/>
              <a:buChar char="•"/>
              <a:defRPr/>
            </a:pPr>
            <a:r>
              <a:rPr lang="en-US" sz="2000" b="1" i="1" dirty="0">
                <a:solidFill>
                  <a:srgbClr val="222222"/>
                </a:solidFill>
                <a:latin typeface="Arial" charset="0"/>
              </a:rPr>
              <a:t>“intelligent use”</a:t>
            </a:r>
          </a:p>
        </p:txBody>
      </p:sp>
      <p:sp>
        <p:nvSpPr>
          <p:cNvPr id="8" name="Rectangle 7"/>
          <p:cNvSpPr/>
          <p:nvPr/>
        </p:nvSpPr>
        <p:spPr>
          <a:xfrm>
            <a:off x="1503362" y="5457826"/>
            <a:ext cx="5278438" cy="1323975"/>
          </a:xfrm>
          <a:prstGeom prst="rect">
            <a:avLst/>
          </a:prstGeom>
          <a:solidFill>
            <a:schemeClr val="accent1">
              <a:lumMod val="40000"/>
              <a:lumOff val="60000"/>
            </a:schemeClr>
          </a:solidFill>
        </p:spPr>
        <p:txBody>
          <a:bodyPr>
            <a:spAutoFit/>
          </a:bodyPr>
          <a:lstStyle/>
          <a:p>
            <a:pPr>
              <a:defRPr/>
            </a:pPr>
            <a:r>
              <a:rPr lang="en-US" sz="2000" dirty="0">
                <a:solidFill>
                  <a:srgbClr val="222222"/>
                </a:solidFill>
                <a:latin typeface="Arial" charset="0"/>
              </a:rPr>
              <a:t>Lands owned by the federal government are </a:t>
            </a:r>
            <a:r>
              <a:rPr lang="en-US" sz="2000" b="1" i="1" dirty="0">
                <a:solidFill>
                  <a:srgbClr val="222222"/>
                </a:solidFill>
                <a:latin typeface="Arial" charset="0"/>
              </a:rPr>
              <a:t>preserved FROM human interference</a:t>
            </a:r>
          </a:p>
          <a:p>
            <a:pPr marL="285750" indent="-285750">
              <a:buFont typeface="Arial" charset="0"/>
              <a:buChar char="•"/>
              <a:defRPr/>
            </a:pPr>
            <a:r>
              <a:rPr lang="en-US" sz="2000" b="1" u="sng" dirty="0">
                <a:solidFill>
                  <a:srgbClr val="FF0000"/>
                </a:solidFill>
                <a:latin typeface="Arial" charset="0"/>
              </a:rPr>
              <a:t>The Sierra Club (1892)</a:t>
            </a:r>
          </a:p>
          <a:p>
            <a:pPr marL="285750" indent="-285750">
              <a:buFont typeface="Arial" charset="0"/>
              <a:buChar char="•"/>
              <a:defRPr/>
            </a:pPr>
            <a:r>
              <a:rPr lang="en-US" sz="2000" b="1" i="1" dirty="0">
                <a:latin typeface="Arial" charset="0"/>
              </a:rPr>
              <a:t>Social value &gt; economic value</a:t>
            </a:r>
            <a:endParaRPr lang="en-US" sz="2000" b="1" i="1" dirty="0"/>
          </a:p>
        </p:txBody>
      </p:sp>
    </p:spTree>
    <p:extLst>
      <p:ext uri="{BB962C8B-B14F-4D97-AF65-F5344CB8AC3E}">
        <p14:creationId xmlns:p14="http://schemas.microsoft.com/office/powerpoint/2010/main" val="435925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6650" y="4763"/>
            <a:ext cx="5721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42938"/>
            <a:ext cx="4818063"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04167" y="28075"/>
            <a:ext cx="7804124" cy="61555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Muir establishes the National Park System</a:t>
            </a:r>
          </a:p>
        </p:txBody>
      </p:sp>
      <p:sp>
        <p:nvSpPr>
          <p:cNvPr id="8" name="Rectangle 7"/>
          <p:cNvSpPr/>
          <p:nvPr/>
        </p:nvSpPr>
        <p:spPr>
          <a:xfrm>
            <a:off x="2298078" y="1020653"/>
            <a:ext cx="3270447" cy="4770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r>
              <a:rPr lang="en-US" sz="2500" b="1" dirty="0">
                <a:ln w="12700">
                  <a:solidFill>
                    <a:schemeClr val="tx2">
                      <a:satMod val="155000"/>
                    </a:schemeClr>
                  </a:solidFill>
                  <a:prstDash val="solid"/>
                </a:ln>
                <a:solidFill>
                  <a:srgbClr val="FFCC00"/>
                </a:solidFill>
                <a:effectLst>
                  <a:outerShdw blurRad="41275" dist="20320" dir="1800000" algn="tl" rotWithShape="0">
                    <a:srgbClr val="000000">
                      <a:alpha val="40000"/>
                    </a:srgbClr>
                  </a:outerShdw>
                </a:effectLst>
              </a:rPr>
              <a:t>Yosemite National Park</a:t>
            </a:r>
          </a:p>
        </p:txBody>
      </p:sp>
      <p:pic>
        <p:nvPicPr>
          <p:cNvPr id="3686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4129088"/>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24001" y="2312499"/>
            <a:ext cx="9143999" cy="181588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b="1" u="sng"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SAQ PRACTICE</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Briefly explain ONE way in which </a:t>
            </a: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 implication for public policy of Teddy Roosevelt’s view contrasts with the implication of public policy of Muir’s view.</a:t>
            </a:r>
            <a:endPar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29629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6790" y="152400"/>
            <a:ext cx="8892611" cy="1708160"/>
          </a:xfrm>
          <a:prstGeom prst="rect">
            <a:avLst/>
          </a:prstGeom>
          <a:noFill/>
        </p:spPr>
        <p:txBody>
          <a:bodyPr>
            <a:spAutoFit/>
          </a:bodyPr>
          <a:lstStyle/>
          <a:p>
            <a:pPr algn="ctr">
              <a:defRPr/>
            </a:pPr>
            <a:r>
              <a:rPr lang="en-US" sz="3500" u="sng"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AIM</a:t>
            </a:r>
            <a:r>
              <a:rPr lang="en-US" sz="35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 How did Presidents Taft and Wilson help to promote progressive reforms after Roosevelt?</a:t>
            </a:r>
            <a:endParaRPr lang="en-US" sz="3500" b="1" u="sng"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47695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2355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40963" name="Rectangle 4"/>
          <p:cNvSpPr>
            <a:spLocks noGrp="1" noChangeArrowheads="1"/>
          </p:cNvSpPr>
          <p:nvPr>
            <p:ph type="title"/>
          </p:nvPr>
        </p:nvSpPr>
        <p:spPr>
          <a:xfrm>
            <a:off x="2667000" y="0"/>
            <a:ext cx="77724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b="1"/>
              <a:t>The Taft Presidency</a:t>
            </a:r>
          </a:p>
        </p:txBody>
      </p:sp>
      <p:sp>
        <p:nvSpPr>
          <p:cNvPr id="40964" name="Rectangle 5"/>
          <p:cNvSpPr>
            <a:spLocks noGrp="1" noChangeArrowheads="1"/>
          </p:cNvSpPr>
          <p:nvPr>
            <p:ph type="body" idx="1"/>
          </p:nvPr>
        </p:nvSpPr>
        <p:spPr>
          <a:xfrm>
            <a:off x="1524000" y="685800"/>
            <a:ext cx="9144000" cy="6172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lnSpc>
                <a:spcPct val="90000"/>
              </a:lnSpc>
              <a:spcBef>
                <a:spcPct val="10000"/>
              </a:spcBef>
            </a:pPr>
            <a:r>
              <a:rPr lang="en-US" altLang="x-none" sz="3300"/>
              <a:t>Teddy did not run for a 3</a:t>
            </a:r>
            <a:r>
              <a:rPr lang="en-US" altLang="x-none" sz="3300" baseline="30000"/>
              <a:t>rd</a:t>
            </a:r>
            <a:r>
              <a:rPr lang="en-US" altLang="x-none" sz="3300"/>
              <a:t> term (</a:t>
            </a:r>
            <a:r>
              <a:rPr lang="en-US" altLang="x-none" sz="3300" b="1" i="1"/>
              <a:t>which weakened him politically</a:t>
            </a:r>
            <a:r>
              <a:rPr lang="en-US" altLang="x-none" sz="3300"/>
              <a:t>)</a:t>
            </a:r>
          </a:p>
          <a:p>
            <a:pPr>
              <a:lnSpc>
                <a:spcPct val="90000"/>
              </a:lnSpc>
              <a:spcBef>
                <a:spcPct val="10000"/>
              </a:spcBef>
            </a:pPr>
            <a:r>
              <a:rPr lang="en-US" altLang="x-none" sz="3300"/>
              <a:t>Helped pick </a:t>
            </a:r>
            <a:r>
              <a:rPr lang="en-US" altLang="x-none" sz="3300" b="1" u="sng">
                <a:solidFill>
                  <a:srgbClr val="FF0000"/>
                </a:solidFill>
              </a:rPr>
              <a:t>William Howard Taft</a:t>
            </a:r>
            <a:r>
              <a:rPr lang="en-US" altLang="x-none" sz="3300"/>
              <a:t> as the Republican nominee for president </a:t>
            </a:r>
          </a:p>
          <a:p>
            <a:pPr>
              <a:lnSpc>
                <a:spcPct val="90000"/>
              </a:lnSpc>
              <a:spcBef>
                <a:spcPct val="10000"/>
              </a:spcBef>
            </a:pPr>
            <a:r>
              <a:rPr lang="en-US" altLang="x-none" sz="3300"/>
              <a:t>Taft seemed ready to carry out TR’s political agenda</a:t>
            </a:r>
          </a:p>
        </p:txBody>
      </p:sp>
      <p:pic>
        <p:nvPicPr>
          <p:cNvPr id="40965" name="Picture 7" descr="DIVI7233TB2302"/>
          <p:cNvPicPr>
            <a:picLocks noChangeAspect="1" noChangeArrowheads="1"/>
          </p:cNvPicPr>
          <p:nvPr/>
        </p:nvPicPr>
        <p:blipFill>
          <a:blip r:embed="rId3">
            <a:lum bright="-6000"/>
            <a:extLst>
              <a:ext uri="{28A0092B-C50C-407E-A947-70E740481C1C}">
                <a14:useLocalDpi xmlns:a14="http://schemas.microsoft.com/office/drawing/2010/main" val="0"/>
              </a:ext>
            </a:extLst>
          </a:blip>
          <a:srcRect t="16875"/>
          <a:stretch>
            <a:fillRect/>
          </a:stretch>
        </p:blipFill>
        <p:spPr bwMode="auto">
          <a:xfrm>
            <a:off x="152400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5" name="Picture 13" descr="1908_Electoral_Map"/>
          <p:cNvPicPr>
            <a:picLocks noChangeAspect="1" noChangeArrowheads="1"/>
          </p:cNvPicPr>
          <p:nvPr/>
        </p:nvPicPr>
        <p:blipFill>
          <a:blip r:embed="rId4">
            <a:lum bright="6000"/>
            <a:extLst>
              <a:ext uri="{28A0092B-C50C-407E-A947-70E740481C1C}">
                <a14:useLocalDpi xmlns:a14="http://schemas.microsoft.com/office/drawing/2010/main" val="0"/>
              </a:ext>
            </a:extLst>
          </a:blip>
          <a:srcRect l="2863"/>
          <a:stretch>
            <a:fillRect/>
          </a:stretch>
        </p:blipFill>
        <p:spPr bwMode="auto">
          <a:xfrm>
            <a:off x="1563688" y="1881188"/>
            <a:ext cx="9104312" cy="4976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606" name="AutoShape 14"/>
          <p:cNvSpPr>
            <a:spLocks noChangeArrowheads="1"/>
          </p:cNvSpPr>
          <p:nvPr/>
        </p:nvSpPr>
        <p:spPr bwMode="auto">
          <a:xfrm>
            <a:off x="2362200" y="3678238"/>
            <a:ext cx="5638800" cy="990600"/>
          </a:xfrm>
          <a:prstGeom prst="wedgeRectCallout">
            <a:avLst>
              <a:gd name="adj1" fmla="val 72750"/>
              <a:gd name="adj2" fmla="val 204005"/>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buFont typeface="Arial" charset="0"/>
              <a:buNone/>
              <a:defRPr/>
            </a:pPr>
            <a:r>
              <a:rPr kumimoji="1" lang="en-US" altLang="x-none" sz="3600" i="1"/>
              <a:t>“I feel a bit like a fish out of water…I hate the limelight.”</a:t>
            </a:r>
            <a:endParaRPr lang="en-US" altLang="x-none" sz="3600" i="1"/>
          </a:p>
        </p:txBody>
      </p:sp>
    </p:spTree>
    <p:extLst>
      <p:ext uri="{BB962C8B-B14F-4D97-AF65-F5344CB8AC3E}">
        <p14:creationId xmlns:p14="http://schemas.microsoft.com/office/powerpoint/2010/main" val="1012321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0605"/>
                                        </p:tgtEl>
                                        <p:attrNameLst>
                                          <p:attrName>style.visibility</p:attrName>
                                        </p:attrNameLst>
                                      </p:cBhvr>
                                      <p:to>
                                        <p:strVal val="visible"/>
                                      </p:to>
                                    </p:set>
                                    <p:anim calcmode="lin" valueType="num">
                                      <p:cBhvr>
                                        <p:cTn id="7" dur="500" fill="hold"/>
                                        <p:tgtEl>
                                          <p:spTgt spid="110605"/>
                                        </p:tgtEl>
                                        <p:attrNameLst>
                                          <p:attrName>ppt_w</p:attrName>
                                        </p:attrNameLst>
                                      </p:cBhvr>
                                      <p:tavLst>
                                        <p:tav tm="0">
                                          <p:val>
                                            <p:fltVal val="0"/>
                                          </p:val>
                                        </p:tav>
                                        <p:tav tm="100000">
                                          <p:val>
                                            <p:strVal val="#ppt_w"/>
                                          </p:val>
                                        </p:tav>
                                      </p:tavLst>
                                    </p:anim>
                                    <p:anim calcmode="lin" valueType="num">
                                      <p:cBhvr>
                                        <p:cTn id="8" dur="500" fill="hold"/>
                                        <p:tgtEl>
                                          <p:spTgt spid="110605"/>
                                        </p:tgtEl>
                                        <p:attrNameLst>
                                          <p:attrName>ppt_h</p:attrName>
                                        </p:attrNameLst>
                                      </p:cBhvr>
                                      <p:tavLst>
                                        <p:tav tm="0">
                                          <p:val>
                                            <p:fltVal val="0"/>
                                          </p:val>
                                        </p:tav>
                                        <p:tav tm="100000">
                                          <p:val>
                                            <p:strVal val="#ppt_h"/>
                                          </p:val>
                                        </p:tav>
                                      </p:tavLst>
                                    </p:anim>
                                    <p:animEffect transition="in" filter="fade">
                                      <p:cBhvr>
                                        <p:cTn id="9" dur="500"/>
                                        <p:tgtEl>
                                          <p:spTgt spid="1106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0606"/>
                                        </p:tgtEl>
                                        <p:attrNameLst>
                                          <p:attrName>style.visibility</p:attrName>
                                        </p:attrNameLst>
                                      </p:cBhvr>
                                      <p:to>
                                        <p:strVal val="visible"/>
                                      </p:to>
                                    </p:set>
                                    <p:anim calcmode="lin" valueType="num">
                                      <p:cBhvr>
                                        <p:cTn id="14" dur="500" fill="hold"/>
                                        <p:tgtEl>
                                          <p:spTgt spid="110606"/>
                                        </p:tgtEl>
                                        <p:attrNameLst>
                                          <p:attrName>ppt_w</p:attrName>
                                        </p:attrNameLst>
                                      </p:cBhvr>
                                      <p:tavLst>
                                        <p:tav tm="0">
                                          <p:val>
                                            <p:fltVal val="0"/>
                                          </p:val>
                                        </p:tav>
                                        <p:tav tm="100000">
                                          <p:val>
                                            <p:strVal val="#ppt_w"/>
                                          </p:val>
                                        </p:tav>
                                      </p:tavLst>
                                    </p:anim>
                                    <p:anim calcmode="lin" valueType="num">
                                      <p:cBhvr>
                                        <p:cTn id="15" dur="500" fill="hold"/>
                                        <p:tgtEl>
                                          <p:spTgt spid="110606"/>
                                        </p:tgtEl>
                                        <p:attrNameLst>
                                          <p:attrName>ppt_h</p:attrName>
                                        </p:attrNameLst>
                                      </p:cBhvr>
                                      <p:tavLst>
                                        <p:tav tm="0">
                                          <p:val>
                                            <p:fltVal val="0"/>
                                          </p:val>
                                        </p:tav>
                                        <p:tav tm="100000">
                                          <p:val>
                                            <p:strVal val="#ppt_h"/>
                                          </p:val>
                                        </p:tav>
                                      </p:tavLst>
                                    </p:anim>
                                    <p:animEffect transition="in" filter="fade">
                                      <p:cBhvr>
                                        <p:cTn id="16" dur="500"/>
                                        <p:tgtEl>
                                          <p:spTgt spid="110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altLang="x-none"/>
              <a:t>The Taft Presidency</a:t>
            </a:r>
          </a:p>
        </p:txBody>
      </p:sp>
      <p:sp>
        <p:nvSpPr>
          <p:cNvPr id="43010" name="Rectangle 5"/>
          <p:cNvSpPr>
            <a:spLocks noGrp="1" noChangeArrowheads="1"/>
          </p:cNvSpPr>
          <p:nvPr>
            <p:ph type="body" idx="1"/>
          </p:nvPr>
        </p:nvSpPr>
        <p:spPr>
          <a:xfrm>
            <a:off x="1524000" y="914400"/>
            <a:ext cx="9144000" cy="5334000"/>
          </a:xfrm>
        </p:spPr>
        <p:txBody>
          <a:bodyPr/>
          <a:lstStyle/>
          <a:p>
            <a:r>
              <a:rPr lang="en-US" altLang="x-none"/>
              <a:t>But, Taft was poorly equipped to continue Roosevelt’s agenda:</a:t>
            </a:r>
          </a:p>
          <a:p>
            <a:pPr lvl="1"/>
            <a:r>
              <a:rPr lang="en-US" altLang="x-none"/>
              <a:t> </a:t>
            </a:r>
            <a:r>
              <a:rPr lang="en-US" altLang="x-none" b="1" i="1"/>
              <a:t>did not trust the gov’t to regulate business behavior</a:t>
            </a:r>
            <a:r>
              <a:rPr lang="en-US" altLang="x-none"/>
              <a:t> </a:t>
            </a:r>
          </a:p>
          <a:p>
            <a:pPr lvl="1"/>
            <a:r>
              <a:rPr lang="en-US" altLang="x-none"/>
              <a:t> was “</a:t>
            </a:r>
            <a:r>
              <a:rPr lang="en-US" altLang="x-none" b="1" i="1"/>
              <a:t>too honest &amp; sincere</a:t>
            </a:r>
            <a:r>
              <a:rPr lang="en-US" altLang="x-none"/>
              <a:t>”</a:t>
            </a:r>
          </a:p>
          <a:p>
            <a:pPr lvl="1"/>
            <a:r>
              <a:rPr lang="en-US" altLang="x-none"/>
              <a:t> </a:t>
            </a:r>
            <a:r>
              <a:rPr lang="en-US" altLang="x-none" b="1" i="1"/>
              <a:t>tended to side with conservative Republicans</a:t>
            </a:r>
            <a:r>
              <a:rPr lang="en-US" altLang="x-none"/>
              <a:t> rather than progressive Republicans </a:t>
            </a:r>
          </a:p>
        </p:txBody>
      </p:sp>
      <p:sp>
        <p:nvSpPr>
          <p:cNvPr id="112646" name="AutoShape 6"/>
          <p:cNvSpPr>
            <a:spLocks noChangeArrowheads="1"/>
          </p:cNvSpPr>
          <p:nvPr/>
        </p:nvSpPr>
        <p:spPr bwMode="auto">
          <a:xfrm>
            <a:off x="2057400" y="76200"/>
            <a:ext cx="8458200" cy="1981200"/>
          </a:xfrm>
          <a:prstGeom prst="wedgeRectCallout">
            <a:avLst>
              <a:gd name="adj1" fmla="val -18148"/>
              <a:gd name="adj2" fmla="val 22876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spcBef>
                <a:spcPct val="15000"/>
              </a:spcBef>
              <a:buFont typeface="Arial" charset="0"/>
              <a:buNone/>
              <a:defRPr/>
            </a:pPr>
            <a:r>
              <a:rPr kumimoji="1" lang="en-US" altLang="x-none" sz="3300" b="1" u="sng" dirty="0">
                <a:solidFill>
                  <a:srgbClr val="FF0000"/>
                </a:solidFill>
              </a:rPr>
              <a:t>Payne-Aldrich Tariff</a:t>
            </a:r>
            <a:r>
              <a:rPr kumimoji="1" lang="en-US" altLang="x-none" sz="3300" u="sng" dirty="0"/>
              <a:t> </a:t>
            </a:r>
            <a:r>
              <a:rPr kumimoji="1" lang="en-US" altLang="x-none" sz="3300" b="1" u="sng" dirty="0">
                <a:solidFill>
                  <a:srgbClr val="FF0000"/>
                </a:solidFill>
              </a:rPr>
              <a:t>(1909)</a:t>
            </a:r>
            <a:r>
              <a:rPr kumimoji="1" lang="en-US" altLang="x-none" sz="3300" dirty="0">
                <a:solidFill>
                  <a:srgbClr val="FF0000"/>
                </a:solidFill>
              </a:rPr>
              <a:t> = raised tariff on imports </a:t>
            </a:r>
            <a:r>
              <a:rPr kumimoji="1" lang="en-US" altLang="x-none" sz="3300" dirty="0"/>
              <a:t>(angered progressive Republicans who wanted more foreign competition to force monopolies to reduce their prices)</a:t>
            </a:r>
            <a:endParaRPr lang="en-US" altLang="x-none" sz="3300" dirty="0"/>
          </a:p>
        </p:txBody>
      </p:sp>
      <p:sp>
        <p:nvSpPr>
          <p:cNvPr id="112647" name="AutoShape 7"/>
          <p:cNvSpPr>
            <a:spLocks noChangeArrowheads="1"/>
          </p:cNvSpPr>
          <p:nvPr/>
        </p:nvSpPr>
        <p:spPr bwMode="auto">
          <a:xfrm>
            <a:off x="1752600" y="2209800"/>
            <a:ext cx="8763000" cy="1066800"/>
          </a:xfrm>
          <a:prstGeom prst="wedgeRectCallout">
            <a:avLst>
              <a:gd name="adj1" fmla="val -10671"/>
              <a:gd name="adj2" fmla="val 263245"/>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15000"/>
              </a:spcBef>
              <a:buFont typeface="Arial" charset="0"/>
              <a:buNone/>
              <a:defRPr/>
            </a:pPr>
            <a:r>
              <a:rPr kumimoji="1" lang="en-US" altLang="x-none" sz="3600" dirty="0">
                <a:solidFill>
                  <a:srgbClr val="FF0000"/>
                </a:solidFill>
              </a:rPr>
              <a:t>Taft fired Chief of the Forest Service (Gifford Pinchot)</a:t>
            </a:r>
            <a:r>
              <a:rPr kumimoji="1" lang="en-US" altLang="x-none" sz="3600" dirty="0"/>
              <a:t> after the </a:t>
            </a:r>
            <a:r>
              <a:rPr kumimoji="1" lang="en-US" altLang="x-none" sz="3600" b="1" u="sng" dirty="0">
                <a:solidFill>
                  <a:srgbClr val="FF0000"/>
                </a:solidFill>
              </a:rPr>
              <a:t>Ballinger-Pinchot Affair</a:t>
            </a:r>
          </a:p>
        </p:txBody>
      </p:sp>
      <p:sp>
        <p:nvSpPr>
          <p:cNvPr id="2" name="Rectangle 1"/>
          <p:cNvSpPr>
            <a:spLocks noChangeArrowheads="1"/>
          </p:cNvSpPr>
          <p:nvPr/>
        </p:nvSpPr>
        <p:spPr bwMode="auto">
          <a:xfrm>
            <a:off x="1752600" y="5029201"/>
            <a:ext cx="8686800" cy="1477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3000">
                <a:latin typeface="Times New Roman" charset="0"/>
                <a:ea typeface="Times New Roman" charset="0"/>
                <a:cs typeface="Times New Roman" charset="0"/>
              </a:rPr>
              <a:t>He also </a:t>
            </a:r>
            <a:r>
              <a:rPr kumimoji="0" lang="en-US" altLang="x-none" sz="3000" b="1" u="sng">
                <a:latin typeface="Times New Roman" charset="0"/>
                <a:ea typeface="Times New Roman" charset="0"/>
                <a:cs typeface="Times New Roman" charset="0"/>
              </a:rPr>
              <a:t>removed 1 million acres</a:t>
            </a:r>
            <a:r>
              <a:rPr kumimoji="0" lang="en-US" altLang="x-none" sz="3000">
                <a:latin typeface="Times New Roman" charset="0"/>
                <a:ea typeface="Times New Roman" charset="0"/>
                <a:cs typeface="Times New Roman" charset="0"/>
              </a:rPr>
              <a:t> of forest and mining lands from the reserved list and returned it to the public.</a:t>
            </a:r>
          </a:p>
        </p:txBody>
      </p:sp>
    </p:spTree>
    <p:extLst>
      <p:ext uri="{BB962C8B-B14F-4D97-AF65-F5344CB8AC3E}">
        <p14:creationId xmlns:p14="http://schemas.microsoft.com/office/powerpoint/2010/main" val="2074981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 calcmode="lin" valueType="num">
                                      <p:cBhvr>
                                        <p:cTn id="7" dur="500" fill="hold"/>
                                        <p:tgtEl>
                                          <p:spTgt spid="112646"/>
                                        </p:tgtEl>
                                        <p:attrNameLst>
                                          <p:attrName>ppt_w</p:attrName>
                                        </p:attrNameLst>
                                      </p:cBhvr>
                                      <p:tavLst>
                                        <p:tav tm="0">
                                          <p:val>
                                            <p:fltVal val="0"/>
                                          </p:val>
                                        </p:tav>
                                        <p:tav tm="100000">
                                          <p:val>
                                            <p:strVal val="#ppt_w"/>
                                          </p:val>
                                        </p:tav>
                                      </p:tavLst>
                                    </p:anim>
                                    <p:anim calcmode="lin" valueType="num">
                                      <p:cBhvr>
                                        <p:cTn id="8" dur="500" fill="hold"/>
                                        <p:tgtEl>
                                          <p:spTgt spid="112646"/>
                                        </p:tgtEl>
                                        <p:attrNameLst>
                                          <p:attrName>ppt_h</p:attrName>
                                        </p:attrNameLst>
                                      </p:cBhvr>
                                      <p:tavLst>
                                        <p:tav tm="0">
                                          <p:val>
                                            <p:fltVal val="0"/>
                                          </p:val>
                                        </p:tav>
                                        <p:tav tm="100000">
                                          <p:val>
                                            <p:strVal val="#ppt_h"/>
                                          </p:val>
                                        </p:tav>
                                      </p:tavLst>
                                    </p:anim>
                                    <p:animEffect transition="in" filter="fade">
                                      <p:cBhvr>
                                        <p:cTn id="9" dur="500"/>
                                        <p:tgtEl>
                                          <p:spTgt spid="1126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2647"/>
                                        </p:tgtEl>
                                        <p:attrNameLst>
                                          <p:attrName>style.visibility</p:attrName>
                                        </p:attrNameLst>
                                      </p:cBhvr>
                                      <p:to>
                                        <p:strVal val="visible"/>
                                      </p:to>
                                    </p:set>
                                    <p:anim calcmode="lin" valueType="num">
                                      <p:cBhvr>
                                        <p:cTn id="14" dur="500" fill="hold"/>
                                        <p:tgtEl>
                                          <p:spTgt spid="112647"/>
                                        </p:tgtEl>
                                        <p:attrNameLst>
                                          <p:attrName>ppt_w</p:attrName>
                                        </p:attrNameLst>
                                      </p:cBhvr>
                                      <p:tavLst>
                                        <p:tav tm="0">
                                          <p:val>
                                            <p:fltVal val="0"/>
                                          </p:val>
                                        </p:tav>
                                        <p:tav tm="100000">
                                          <p:val>
                                            <p:strVal val="#ppt_w"/>
                                          </p:val>
                                        </p:tav>
                                      </p:tavLst>
                                    </p:anim>
                                    <p:anim calcmode="lin" valueType="num">
                                      <p:cBhvr>
                                        <p:cTn id="15" dur="500" fill="hold"/>
                                        <p:tgtEl>
                                          <p:spTgt spid="112647"/>
                                        </p:tgtEl>
                                        <p:attrNameLst>
                                          <p:attrName>ppt_h</p:attrName>
                                        </p:attrNameLst>
                                      </p:cBhvr>
                                      <p:tavLst>
                                        <p:tav tm="0">
                                          <p:val>
                                            <p:fltVal val="0"/>
                                          </p:val>
                                        </p:tav>
                                        <p:tav tm="100000">
                                          <p:val>
                                            <p:strVal val="#ppt_h"/>
                                          </p:val>
                                        </p:tav>
                                      </p:tavLst>
                                    </p:anim>
                                    <p:animEffect transition="in" filter="fade">
                                      <p:cBhvr>
                                        <p:cTn id="16" dur="500"/>
                                        <p:tgtEl>
                                          <p:spTgt spid="112647"/>
                                        </p:tgtEl>
                                      </p:cBhvr>
                                    </p:animEffect>
                                  </p:childTnLst>
                                </p:cTn>
                              </p:par>
                              <p:par>
                                <p:cTn id="17" presetID="53" presetClass="exit" presetSubtype="0" fill="hold" grpId="1" nodeType="withEffect">
                                  <p:stCondLst>
                                    <p:cond delay="0"/>
                                  </p:stCondLst>
                                  <p:childTnLst>
                                    <p:anim calcmode="lin" valueType="num">
                                      <p:cBhvr>
                                        <p:cTn id="18" dur="500"/>
                                        <p:tgtEl>
                                          <p:spTgt spid="112646"/>
                                        </p:tgtEl>
                                        <p:attrNameLst>
                                          <p:attrName>ppt_w</p:attrName>
                                        </p:attrNameLst>
                                      </p:cBhvr>
                                      <p:tavLst>
                                        <p:tav tm="0">
                                          <p:val>
                                            <p:strVal val="ppt_w"/>
                                          </p:val>
                                        </p:tav>
                                        <p:tav tm="100000">
                                          <p:val>
                                            <p:fltVal val="0"/>
                                          </p:val>
                                        </p:tav>
                                      </p:tavLst>
                                    </p:anim>
                                    <p:anim calcmode="lin" valueType="num">
                                      <p:cBhvr>
                                        <p:cTn id="19" dur="500"/>
                                        <p:tgtEl>
                                          <p:spTgt spid="112646"/>
                                        </p:tgtEl>
                                        <p:attrNameLst>
                                          <p:attrName>ppt_h</p:attrName>
                                        </p:attrNameLst>
                                      </p:cBhvr>
                                      <p:tavLst>
                                        <p:tav tm="0">
                                          <p:val>
                                            <p:strVal val="ppt_h"/>
                                          </p:val>
                                        </p:tav>
                                        <p:tav tm="100000">
                                          <p:val>
                                            <p:fltVal val="0"/>
                                          </p:val>
                                        </p:tav>
                                      </p:tavLst>
                                    </p:anim>
                                    <p:animEffect transition="out" filter="fade">
                                      <p:cBhvr>
                                        <p:cTn id="20" dur="500"/>
                                        <p:tgtEl>
                                          <p:spTgt spid="112646"/>
                                        </p:tgtEl>
                                      </p:cBhvr>
                                    </p:animEffect>
                                    <p:set>
                                      <p:cBhvr>
                                        <p:cTn id="21" dur="1" fill="hold">
                                          <p:stCondLst>
                                            <p:cond delay="499"/>
                                          </p:stCondLst>
                                        </p:cTn>
                                        <p:tgtEl>
                                          <p:spTgt spid="112646"/>
                                        </p:tgtEl>
                                        <p:attrNameLst>
                                          <p:attrName>style.visibility</p:attrName>
                                        </p:attrNameLst>
                                      </p:cBhvr>
                                      <p:to>
                                        <p:strVal val="hidden"/>
                                      </p:to>
                                    </p:set>
                                  </p:childTnLst>
                                </p:cTn>
                              </p:par>
                              <p:par>
                                <p:cTn id="22" presetID="53" presetClass="exit" presetSubtype="0" fill="hold" grpId="1" nodeType="withEffect">
                                  <p:stCondLst>
                                    <p:cond delay="0"/>
                                  </p:stCondLst>
                                  <p:childTnLst>
                                    <p:anim calcmode="lin" valueType="num">
                                      <p:cBhvr>
                                        <p:cTn id="23" dur="500"/>
                                        <p:tgtEl>
                                          <p:spTgt spid="112647"/>
                                        </p:tgtEl>
                                        <p:attrNameLst>
                                          <p:attrName>ppt_w</p:attrName>
                                        </p:attrNameLst>
                                      </p:cBhvr>
                                      <p:tavLst>
                                        <p:tav tm="0">
                                          <p:val>
                                            <p:strVal val="ppt_w"/>
                                          </p:val>
                                        </p:tav>
                                        <p:tav tm="100000">
                                          <p:val>
                                            <p:fltVal val="0"/>
                                          </p:val>
                                        </p:tav>
                                      </p:tavLst>
                                    </p:anim>
                                    <p:anim calcmode="lin" valueType="num">
                                      <p:cBhvr>
                                        <p:cTn id="24" dur="500"/>
                                        <p:tgtEl>
                                          <p:spTgt spid="112647"/>
                                        </p:tgtEl>
                                        <p:attrNameLst>
                                          <p:attrName>ppt_h</p:attrName>
                                        </p:attrNameLst>
                                      </p:cBhvr>
                                      <p:tavLst>
                                        <p:tav tm="0">
                                          <p:val>
                                            <p:strVal val="ppt_h"/>
                                          </p:val>
                                        </p:tav>
                                        <p:tav tm="100000">
                                          <p:val>
                                            <p:fltVal val="0"/>
                                          </p:val>
                                        </p:tav>
                                      </p:tavLst>
                                    </p:anim>
                                    <p:animEffect transition="out" filter="fade">
                                      <p:cBhvr>
                                        <p:cTn id="25" dur="500"/>
                                        <p:tgtEl>
                                          <p:spTgt spid="112647"/>
                                        </p:tgtEl>
                                      </p:cBhvr>
                                    </p:animEffect>
                                    <p:set>
                                      <p:cBhvr>
                                        <p:cTn id="26" dur="1" fill="hold">
                                          <p:stCondLst>
                                            <p:cond delay="499"/>
                                          </p:stCondLst>
                                        </p:cTn>
                                        <p:tgtEl>
                                          <p:spTgt spid="11264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6" grpId="1" animBg="1"/>
      <p:bldP spid="112647" grpId="0" animBg="1"/>
      <p:bldP spid="112647" grpId="1"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524000" y="0"/>
            <a:ext cx="9144000" cy="685800"/>
          </a:xfrm>
          <a:extLst/>
        </p:spPr>
        <p:txBody>
          <a:bodyPr>
            <a:normAutofit fontScale="90000"/>
          </a:bodyPr>
          <a:lstStyle/>
          <a:p>
            <a:pPr>
              <a:defRPr/>
            </a:pPr>
            <a:r>
              <a:rPr lang="en-US" altLang="x-none" b="1" i="1" u="sng" spc="50" dirty="0">
                <a:ln w="9525" cmpd="sng">
                  <a:solidFill>
                    <a:schemeClr val="accent1"/>
                  </a:solidFill>
                  <a:prstDash val="solid"/>
                </a:ln>
                <a:solidFill>
                  <a:srgbClr val="FF0000"/>
                </a:solidFill>
                <a:effectLst>
                  <a:glow rad="38100">
                    <a:schemeClr val="accent1">
                      <a:alpha val="40000"/>
                    </a:schemeClr>
                  </a:glow>
                </a:effectLst>
              </a:rPr>
              <a:t>Taft still had some positives</a:t>
            </a:r>
            <a:r>
              <a:rPr lang="mr-IN" altLang="x-none" b="1" i="1" u="sng" spc="50" dirty="0">
                <a:ln w="9525" cmpd="sng">
                  <a:solidFill>
                    <a:schemeClr val="accent1"/>
                  </a:solidFill>
                  <a:prstDash val="solid"/>
                </a:ln>
                <a:solidFill>
                  <a:srgbClr val="FF0000"/>
                </a:solidFill>
                <a:effectLst>
                  <a:glow rad="38100">
                    <a:schemeClr val="accent1">
                      <a:alpha val="40000"/>
                    </a:schemeClr>
                  </a:glow>
                </a:effectLst>
              </a:rPr>
              <a:t>…</a:t>
            </a:r>
            <a:endParaRPr lang="en-US" altLang="x-none" b="1" i="1" u="sng" spc="50" dirty="0">
              <a:ln w="9525" cmpd="sng">
                <a:solidFill>
                  <a:schemeClr val="accent1"/>
                </a:solidFill>
                <a:prstDash val="solid"/>
              </a:ln>
              <a:solidFill>
                <a:srgbClr val="FF0000"/>
              </a:solidFill>
              <a:effectLst>
                <a:glow rad="38100">
                  <a:schemeClr val="accent1">
                    <a:alpha val="40000"/>
                  </a:schemeClr>
                </a:glow>
              </a:effectLst>
            </a:endParaRPr>
          </a:p>
        </p:txBody>
      </p:sp>
      <p:sp>
        <p:nvSpPr>
          <p:cNvPr id="3" name="Content Placeholder 2"/>
          <p:cNvSpPr>
            <a:spLocks noGrp="1"/>
          </p:cNvSpPr>
          <p:nvPr>
            <p:ph idx="1"/>
          </p:nvPr>
        </p:nvSpPr>
        <p:spPr>
          <a:xfrm>
            <a:off x="1524000" y="685800"/>
            <a:ext cx="9144000" cy="5638800"/>
          </a:xfrm>
        </p:spPr>
        <p:txBody>
          <a:bodyPr/>
          <a:lstStyle/>
          <a:p>
            <a:pPr>
              <a:defRPr/>
            </a:pPr>
            <a:endParaRPr lang="en-US" altLang="x-none" sz="800" dirty="0">
              <a:solidFill>
                <a:schemeClr val="bg1"/>
              </a:solidFill>
            </a:endParaRPr>
          </a:p>
          <a:p>
            <a:pPr>
              <a:buFont typeface="Arial" charset="0"/>
              <a:buNone/>
              <a:defRPr/>
            </a:pPr>
            <a:r>
              <a:rPr lang="en-US" altLang="x-none" sz="3100" dirty="0"/>
              <a:t>1.) What was the </a:t>
            </a:r>
            <a:r>
              <a:rPr lang="en-US" altLang="x-none" sz="3100" b="1" u="sng" dirty="0"/>
              <a:t>16</a:t>
            </a:r>
            <a:r>
              <a:rPr lang="en-US" altLang="x-none" sz="3100" b="1" u="sng" baseline="30000" dirty="0"/>
              <a:t>th</a:t>
            </a:r>
            <a:r>
              <a:rPr lang="en-US" altLang="x-none" sz="3100" b="1" u="sng" dirty="0"/>
              <a:t> Amendment (1913)</a:t>
            </a:r>
            <a:r>
              <a:rPr lang="en-US" altLang="x-none" sz="3100" dirty="0"/>
              <a:t>?</a:t>
            </a:r>
          </a:p>
          <a:p>
            <a:pPr marL="0" indent="0">
              <a:buNone/>
              <a:defRPr/>
            </a:pPr>
            <a:r>
              <a:rPr lang="en-US" altLang="x-none" b="1" dirty="0"/>
              <a:t>How did it help the gov’t? What Populist idea was included?</a:t>
            </a:r>
          </a:p>
          <a:p>
            <a:pPr>
              <a:buFont typeface="Arial" charset="0"/>
              <a:buNone/>
              <a:defRPr/>
            </a:pPr>
            <a:endParaRPr lang="en-US" altLang="x-none" sz="1100" dirty="0">
              <a:solidFill>
                <a:schemeClr val="bg1"/>
              </a:solidFill>
            </a:endParaRPr>
          </a:p>
          <a:p>
            <a:pPr>
              <a:buFont typeface="Arial" charset="0"/>
              <a:buNone/>
              <a:defRPr/>
            </a:pPr>
            <a:endParaRPr lang="en-US" altLang="x-none" sz="3100" dirty="0">
              <a:solidFill>
                <a:srgbClr val="FFFF00"/>
              </a:solidFill>
            </a:endParaRPr>
          </a:p>
          <a:p>
            <a:pPr>
              <a:buFont typeface="Arial" charset="0"/>
              <a:buNone/>
              <a:defRPr/>
            </a:pPr>
            <a:endParaRPr lang="en-US" altLang="x-none" sz="3100" dirty="0">
              <a:solidFill>
                <a:srgbClr val="FFFF00"/>
              </a:solidFill>
            </a:endParaRPr>
          </a:p>
          <a:p>
            <a:pPr>
              <a:buFont typeface="Arial" charset="0"/>
              <a:buNone/>
              <a:defRPr/>
            </a:pPr>
            <a:r>
              <a:rPr lang="en-US" altLang="x-none" sz="3100" dirty="0"/>
              <a:t>2.) What was the </a:t>
            </a:r>
            <a:r>
              <a:rPr lang="en-US" altLang="x-none" sz="3100" b="1" u="sng" dirty="0"/>
              <a:t>17</a:t>
            </a:r>
            <a:r>
              <a:rPr lang="en-US" altLang="x-none" sz="3100" b="1" u="sng" baseline="30000" dirty="0"/>
              <a:t>th</a:t>
            </a:r>
            <a:r>
              <a:rPr lang="en-US" altLang="x-none" sz="3100" b="1" u="sng" dirty="0"/>
              <a:t> Amendment (1913)</a:t>
            </a:r>
            <a:r>
              <a:rPr lang="en-US" altLang="x-none" sz="3100" dirty="0"/>
              <a:t>?</a:t>
            </a:r>
          </a:p>
          <a:p>
            <a:pPr marL="0" indent="0">
              <a:buNone/>
              <a:defRPr/>
            </a:pPr>
            <a:r>
              <a:rPr lang="en-US" altLang="x-none" b="1" dirty="0"/>
              <a:t>How was this beneficial to American democracy?</a:t>
            </a:r>
            <a:r>
              <a:rPr lang="en-US" altLang="x-none" dirty="0"/>
              <a:t> </a:t>
            </a:r>
          </a:p>
          <a:p>
            <a:pPr>
              <a:buFont typeface="Arial" charset="0"/>
              <a:buNone/>
              <a:defRPr/>
            </a:pPr>
            <a:endParaRPr lang="en-US" altLang="x-none" sz="3100" dirty="0">
              <a:solidFill>
                <a:schemeClr val="bg1"/>
              </a:solidFill>
            </a:endParaRPr>
          </a:p>
        </p:txBody>
      </p:sp>
      <p:sp>
        <p:nvSpPr>
          <p:cNvPr id="2" name="Rectangle 1"/>
          <p:cNvSpPr/>
          <p:nvPr/>
        </p:nvSpPr>
        <p:spPr>
          <a:xfrm>
            <a:off x="1554481" y="2412296"/>
            <a:ext cx="7986295" cy="1384995"/>
          </a:xfrm>
          <a:prstGeom prst="rect">
            <a:avLst/>
          </a:prstGeom>
          <a:solidFill>
            <a:srgbClr val="FF0000"/>
          </a:solidFill>
        </p:spPr>
        <p:txBody>
          <a:bodyPr>
            <a:spAutoFit/>
          </a:bodyPr>
          <a:lstStyle/>
          <a:p>
            <a:pPr marL="342900" indent="-342900">
              <a:buFont typeface="Arial" charset="0"/>
              <a:buChar char="•"/>
              <a:defRPr/>
            </a:pP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Congress created a </a:t>
            </a:r>
            <a:r>
              <a:rPr lang="en-US" sz="2800" b="1" u="sng"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federal income tax</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endParaRPr>
          </a:p>
          <a:p>
            <a:pPr marL="342900" indent="-342900">
              <a:buFont typeface="Arial" charset="0"/>
              <a:buChar char="•"/>
              <a:defRPr/>
            </a:pP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The rich now pay their “fair share”</a:t>
            </a:r>
          </a:p>
          <a:p>
            <a:pPr marL="342900" indent="-342900">
              <a:buFont typeface="Arial" charset="0"/>
              <a:buChar char="•"/>
              <a:defRPr/>
            </a:pP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Business leaders rush to donate!</a:t>
            </a:r>
          </a:p>
        </p:txBody>
      </p:sp>
      <p:sp>
        <p:nvSpPr>
          <p:cNvPr id="5" name="Rectangle 4"/>
          <p:cNvSpPr/>
          <p:nvPr/>
        </p:nvSpPr>
        <p:spPr>
          <a:xfrm>
            <a:off x="1524000" y="4876800"/>
            <a:ext cx="9144000" cy="1815882"/>
          </a:xfrm>
          <a:prstGeom prst="rect">
            <a:avLst/>
          </a:prstGeom>
          <a:solidFill>
            <a:srgbClr val="FF0000"/>
          </a:solidFill>
        </p:spPr>
        <p:txBody>
          <a:bodyPr>
            <a:spAutoFit/>
          </a:bodyPr>
          <a:lstStyle/>
          <a:p>
            <a:pPr marL="342900" indent="-342900">
              <a:buFont typeface="Arial" charset="0"/>
              <a:buChar char="•"/>
              <a:defRPr/>
            </a:pP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Direct election of U.S. senators by the people of the states</a:t>
            </a:r>
          </a:p>
          <a:p>
            <a:pPr marL="342900" indent="-342900">
              <a:buFont typeface="Arial" charset="0"/>
              <a:buChar char="•"/>
              <a:defRPr/>
            </a:pPr>
            <a:r>
              <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Originally chosen by state legislatures - “corrupt bargains”</a:t>
            </a:r>
          </a:p>
        </p:txBody>
      </p:sp>
      <p:sp>
        <p:nvSpPr>
          <p:cNvPr id="8" name="AutoShape 11"/>
          <p:cNvSpPr>
            <a:spLocks noChangeArrowheads="1"/>
          </p:cNvSpPr>
          <p:nvPr/>
        </p:nvSpPr>
        <p:spPr bwMode="auto">
          <a:xfrm>
            <a:off x="1905000" y="152400"/>
            <a:ext cx="8458200" cy="1371600"/>
          </a:xfrm>
          <a:prstGeom prst="wedgeRectCallout">
            <a:avLst>
              <a:gd name="adj1" fmla="val -2384"/>
              <a:gd name="adj2" fmla="val 137153"/>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15000"/>
              </a:spcBef>
              <a:buFont typeface="Arial" charset="0"/>
              <a:buNone/>
              <a:defRPr/>
            </a:pPr>
            <a:r>
              <a:rPr kumimoji="1" lang="en-US" altLang="x-none" sz="3600" dirty="0"/>
              <a:t>All the work to create the 16</a:t>
            </a:r>
            <a:r>
              <a:rPr kumimoji="1" lang="en-US" altLang="x-none" sz="3600" baseline="30000" dirty="0"/>
              <a:t>th</a:t>
            </a:r>
            <a:r>
              <a:rPr kumimoji="1" lang="en-US" altLang="x-none" sz="3600" dirty="0"/>
              <a:t> &amp; 17</a:t>
            </a:r>
            <a:r>
              <a:rPr kumimoji="1" lang="en-US" altLang="x-none" sz="3600" baseline="30000" dirty="0"/>
              <a:t>th</a:t>
            </a:r>
            <a:r>
              <a:rPr kumimoji="1" lang="en-US" altLang="x-none" sz="3600" dirty="0"/>
              <a:t> amendments was done under Taft, but neither was ratified while Taft was president!  </a:t>
            </a:r>
            <a:endParaRPr kumimoji="1" lang="en-US" altLang="x-none" sz="3600" u="sng" dirty="0"/>
          </a:p>
        </p:txBody>
      </p:sp>
    </p:spTree>
    <p:extLst>
      <p:ext uri="{BB962C8B-B14F-4D97-AF65-F5344CB8AC3E}">
        <p14:creationId xmlns:p14="http://schemas.microsoft.com/office/powerpoint/2010/main" val="1525320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48600" y="1274763"/>
            <a:ext cx="2590800" cy="43243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altLang="x-none" sz="2500" dirty="0">
                <a:solidFill>
                  <a:srgbClr val="FF0000"/>
                </a:solidFill>
                <a:latin typeface="Arial Narrow,Bold" charset="0"/>
              </a:rPr>
              <a:t>What is the message and significance of this political cartoon in relation to the similarities and differences between Roosevelt and Taft?</a:t>
            </a:r>
            <a:endParaRPr lang="en-US" altLang="x-none" sz="2500" dirty="0"/>
          </a:p>
        </p:txBody>
      </p:sp>
      <p:pic>
        <p:nvPicPr>
          <p:cNvPr id="4608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610393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04187" y="0"/>
            <a:ext cx="2643672"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charset="0"/>
                <a:ea typeface="Arial" charset="0"/>
                <a:cs typeface="Arial" charset="0"/>
              </a:rPr>
              <a:t>“My policies”</a:t>
            </a:r>
          </a:p>
        </p:txBody>
      </p:sp>
      <p:sp>
        <p:nvSpPr>
          <p:cNvPr id="46084" name="Right Arrow 6"/>
          <p:cNvSpPr>
            <a:spLocks noChangeArrowheads="1"/>
          </p:cNvSpPr>
          <p:nvPr/>
        </p:nvSpPr>
        <p:spPr bwMode="auto">
          <a:xfrm>
            <a:off x="4737100" y="385763"/>
            <a:ext cx="1676400" cy="360362"/>
          </a:xfrm>
          <a:prstGeom prst="rightArrow">
            <a:avLst>
              <a:gd name="adj1" fmla="val 50000"/>
              <a:gd name="adj2" fmla="val 50009"/>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Times New Roman" charset="0"/>
            </a:endParaRPr>
          </a:p>
        </p:txBody>
      </p:sp>
    </p:spTree>
    <p:extLst>
      <p:ext uri="{BB962C8B-B14F-4D97-AF65-F5344CB8AC3E}">
        <p14:creationId xmlns:p14="http://schemas.microsoft.com/office/powerpoint/2010/main" val="1554660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26627"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47107" name="Rectangle 4"/>
          <p:cNvSpPr>
            <a:spLocks noGrp="1" noChangeArrowheads="1"/>
          </p:cNvSpPr>
          <p:nvPr>
            <p:ph type="title"/>
          </p:nvPr>
        </p:nvSpPr>
        <p:spPr>
          <a:xfrm>
            <a:off x="2667000" y="0"/>
            <a:ext cx="7772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a:t>The Election of 1912</a:t>
            </a:r>
          </a:p>
        </p:txBody>
      </p:sp>
      <p:sp>
        <p:nvSpPr>
          <p:cNvPr id="47108" name="Rectangle 5"/>
          <p:cNvSpPr>
            <a:spLocks noGrp="1" noChangeArrowheads="1"/>
          </p:cNvSpPr>
          <p:nvPr>
            <p:ph type="body" idx="1"/>
          </p:nvPr>
        </p:nvSpPr>
        <p:spPr>
          <a:xfrm>
            <a:off x="1524000" y="857250"/>
            <a:ext cx="91440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lnSpc>
                <a:spcPct val="95000"/>
              </a:lnSpc>
              <a:spcBef>
                <a:spcPct val="10000"/>
              </a:spcBef>
            </a:pPr>
            <a:r>
              <a:rPr lang="en-US" altLang="x-none" sz="3000"/>
              <a:t>TEDDY IS BACK! Decides to run against Taft for the Republican nomination in 1912 but conservative Republicans refused to nominate him over Taft</a:t>
            </a:r>
          </a:p>
          <a:p>
            <a:pPr>
              <a:lnSpc>
                <a:spcPct val="95000"/>
              </a:lnSpc>
              <a:spcBef>
                <a:spcPct val="10000"/>
              </a:spcBef>
            </a:pPr>
            <a:r>
              <a:rPr lang="en-US" altLang="x-none" sz="3000"/>
              <a:t> Teddy = </a:t>
            </a:r>
            <a:r>
              <a:rPr lang="en-US" altLang="x-none" sz="3000" b="1" u="sng">
                <a:solidFill>
                  <a:srgbClr val="FF0000"/>
                </a:solidFill>
              </a:rPr>
              <a:t>new Progressive/Bull Moose Party</a:t>
            </a:r>
            <a:r>
              <a:rPr lang="en-US" altLang="x-none" sz="3000"/>
              <a:t> </a:t>
            </a:r>
          </a:p>
          <a:p>
            <a:pPr>
              <a:lnSpc>
                <a:spcPct val="95000"/>
              </a:lnSpc>
              <a:spcBef>
                <a:spcPct val="10000"/>
              </a:spcBef>
            </a:pPr>
            <a:r>
              <a:rPr lang="en-US" altLang="x-none" sz="3000"/>
              <a:t>Democrats nominated former Princeton president &amp; NJ governor </a:t>
            </a:r>
            <a:r>
              <a:rPr lang="en-US" altLang="x-none" sz="3000" b="1" u="sng">
                <a:solidFill>
                  <a:srgbClr val="FF0000"/>
                </a:solidFill>
              </a:rPr>
              <a:t>Woodrow Wilson</a:t>
            </a:r>
            <a:r>
              <a:rPr lang="en-US" altLang="x-none" sz="3000"/>
              <a:t> (a progressive reformer)</a:t>
            </a:r>
          </a:p>
        </p:txBody>
      </p:sp>
      <p:sp>
        <p:nvSpPr>
          <p:cNvPr id="121863" name="AutoShape 7"/>
          <p:cNvSpPr>
            <a:spLocks noChangeArrowheads="1"/>
          </p:cNvSpPr>
          <p:nvPr/>
        </p:nvSpPr>
        <p:spPr bwMode="auto">
          <a:xfrm>
            <a:off x="2971800" y="152400"/>
            <a:ext cx="6324600" cy="533400"/>
          </a:xfrm>
          <a:prstGeom prst="wedgeRectCallout">
            <a:avLst>
              <a:gd name="adj1" fmla="val -40259"/>
              <a:gd name="adj2" fmla="val 103569"/>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3600" dirty="0"/>
              <a:t>“</a:t>
            </a:r>
            <a:r>
              <a:rPr lang="en-US" altLang="x-none" sz="3600" i="1" dirty="0"/>
              <a:t>I’m feeling like a </a:t>
            </a:r>
            <a:r>
              <a:rPr lang="en-US" altLang="x-none" sz="3600" b="1" i="1" u="sng" dirty="0"/>
              <a:t>Bull Moose</a:t>
            </a:r>
            <a:r>
              <a:rPr lang="en-US" altLang="x-none" sz="3600" i="1" dirty="0"/>
              <a:t>!</a:t>
            </a:r>
            <a:r>
              <a:rPr lang="en-US" altLang="x-none" sz="3600" dirty="0"/>
              <a:t>”</a:t>
            </a:r>
            <a:endParaRPr lang="en-US" altLang="x-none" sz="3600" b="1" dirty="0"/>
          </a:p>
        </p:txBody>
      </p:sp>
      <p:sp>
        <p:nvSpPr>
          <p:cNvPr id="121866" name="AutoShape 10"/>
          <p:cNvSpPr>
            <a:spLocks noChangeArrowheads="1"/>
          </p:cNvSpPr>
          <p:nvPr/>
        </p:nvSpPr>
        <p:spPr bwMode="auto">
          <a:xfrm>
            <a:off x="3581400" y="2286000"/>
            <a:ext cx="6172200" cy="1066800"/>
          </a:xfrm>
          <a:prstGeom prst="wedgeRectCallout">
            <a:avLst>
              <a:gd name="adj1" fmla="val -2018"/>
              <a:gd name="adj2" fmla="val -71704"/>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lang="en-US" altLang="x-none" sz="3600"/>
              <a:t>This further divided the already fragmented Republican Party</a:t>
            </a:r>
            <a:endParaRPr lang="en-US" altLang="x-none" sz="3600" b="1"/>
          </a:p>
        </p:txBody>
      </p:sp>
      <p:sp>
        <p:nvSpPr>
          <p:cNvPr id="2" name="Rectangle 1"/>
          <p:cNvSpPr>
            <a:spLocks noChangeArrowheads="1"/>
          </p:cNvSpPr>
          <p:nvPr/>
        </p:nvSpPr>
        <p:spPr bwMode="auto">
          <a:xfrm>
            <a:off x="3549650" y="5045075"/>
            <a:ext cx="4572000" cy="1568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nSpc>
                <a:spcPct val="80000"/>
              </a:lnSpc>
              <a:spcBef>
                <a:spcPct val="0"/>
              </a:spcBef>
              <a:buClrTx/>
              <a:buFontTx/>
              <a:buNone/>
            </a:pPr>
            <a:r>
              <a:rPr kumimoji="0" lang="en-US" altLang="x-none" sz="3000" b="1">
                <a:latin typeface="Times New Roman" charset="0"/>
              </a:rPr>
              <a:t>“I have a message to deliver and I will deliver it as long as there is life in my body.”</a:t>
            </a:r>
          </a:p>
        </p:txBody>
      </p:sp>
    </p:spTree>
    <p:extLst>
      <p:ext uri="{BB962C8B-B14F-4D97-AF65-F5344CB8AC3E}">
        <p14:creationId xmlns:p14="http://schemas.microsoft.com/office/powerpoint/2010/main" val="7416752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anim calcmode="lin" valueType="num">
                                      <p:cBhvr>
                                        <p:cTn id="7" dur="500" fill="hold"/>
                                        <p:tgtEl>
                                          <p:spTgt spid="121863"/>
                                        </p:tgtEl>
                                        <p:attrNameLst>
                                          <p:attrName>ppt_w</p:attrName>
                                        </p:attrNameLst>
                                      </p:cBhvr>
                                      <p:tavLst>
                                        <p:tav tm="0">
                                          <p:val>
                                            <p:fltVal val="0"/>
                                          </p:val>
                                        </p:tav>
                                        <p:tav tm="100000">
                                          <p:val>
                                            <p:strVal val="#ppt_w"/>
                                          </p:val>
                                        </p:tav>
                                      </p:tavLst>
                                    </p:anim>
                                    <p:anim calcmode="lin" valueType="num">
                                      <p:cBhvr>
                                        <p:cTn id="8" dur="500" fill="hold"/>
                                        <p:tgtEl>
                                          <p:spTgt spid="121863"/>
                                        </p:tgtEl>
                                        <p:attrNameLst>
                                          <p:attrName>ppt_h</p:attrName>
                                        </p:attrNameLst>
                                      </p:cBhvr>
                                      <p:tavLst>
                                        <p:tav tm="0">
                                          <p:val>
                                            <p:fltVal val="0"/>
                                          </p:val>
                                        </p:tav>
                                        <p:tav tm="100000">
                                          <p:val>
                                            <p:strVal val="#ppt_h"/>
                                          </p:val>
                                        </p:tav>
                                      </p:tavLst>
                                    </p:anim>
                                    <p:animEffect transition="in" filter="fade">
                                      <p:cBhvr>
                                        <p:cTn id="9" dur="500"/>
                                        <p:tgtEl>
                                          <p:spTgt spid="1218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1866"/>
                                        </p:tgtEl>
                                        <p:attrNameLst>
                                          <p:attrName>style.visibility</p:attrName>
                                        </p:attrNameLst>
                                      </p:cBhvr>
                                      <p:to>
                                        <p:strVal val="visible"/>
                                      </p:to>
                                    </p:set>
                                    <p:anim calcmode="lin" valueType="num">
                                      <p:cBhvr>
                                        <p:cTn id="14" dur="500" fill="hold"/>
                                        <p:tgtEl>
                                          <p:spTgt spid="121866"/>
                                        </p:tgtEl>
                                        <p:attrNameLst>
                                          <p:attrName>ppt_w</p:attrName>
                                        </p:attrNameLst>
                                      </p:cBhvr>
                                      <p:tavLst>
                                        <p:tav tm="0">
                                          <p:val>
                                            <p:fltVal val="0"/>
                                          </p:val>
                                        </p:tav>
                                        <p:tav tm="100000">
                                          <p:val>
                                            <p:strVal val="#ppt_w"/>
                                          </p:val>
                                        </p:tav>
                                      </p:tavLst>
                                    </p:anim>
                                    <p:anim calcmode="lin" valueType="num">
                                      <p:cBhvr>
                                        <p:cTn id="15" dur="500" fill="hold"/>
                                        <p:tgtEl>
                                          <p:spTgt spid="121866"/>
                                        </p:tgtEl>
                                        <p:attrNameLst>
                                          <p:attrName>ppt_h</p:attrName>
                                        </p:attrNameLst>
                                      </p:cBhvr>
                                      <p:tavLst>
                                        <p:tav tm="0">
                                          <p:val>
                                            <p:fltVal val="0"/>
                                          </p:val>
                                        </p:tav>
                                        <p:tav tm="100000">
                                          <p:val>
                                            <p:strVal val="#ppt_h"/>
                                          </p:val>
                                        </p:tav>
                                      </p:tavLst>
                                    </p:anim>
                                    <p:animEffect transition="in" filter="fade">
                                      <p:cBhvr>
                                        <p:cTn id="16" dur="500"/>
                                        <p:tgtEl>
                                          <p:spTgt spid="1218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P spid="121866"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614" y="31750"/>
            <a:ext cx="69103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40043" y="1600201"/>
            <a:ext cx="2217769" cy="3170099"/>
          </a:xfrm>
          <a:prstGeom prst="rect">
            <a:avLst/>
          </a:prstGeom>
          <a:noFill/>
        </p:spPr>
        <p:txBody>
          <a:bodyPr>
            <a:spAutoFit/>
          </a:bodyPr>
          <a:lstStyle/>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What is </a:t>
            </a:r>
          </a:p>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message</a:t>
            </a:r>
          </a:p>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of this cartoon?</a:t>
            </a:r>
          </a:p>
        </p:txBody>
      </p:sp>
    </p:spTree>
    <p:extLst>
      <p:ext uri="{BB962C8B-B14F-4D97-AF65-F5344CB8AC3E}">
        <p14:creationId xmlns:p14="http://schemas.microsoft.com/office/powerpoint/2010/main" val="1039346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3"/>
          <p:cNvSpPr>
            <a:spLocks noChangeArrowheads="1"/>
          </p:cNvSpPr>
          <p:nvPr/>
        </p:nvSpPr>
        <p:spPr bwMode="auto">
          <a:xfrm>
            <a:off x="1676400" y="152401"/>
            <a:ext cx="8763000" cy="847725"/>
          </a:xfrm>
          <a:prstGeom prst="rect">
            <a:avLst/>
          </a:prstGeom>
          <a:solidFill>
            <a:srgbClr val="FFCCCC"/>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x-none" sz="3200">
                <a:latin typeface="Calibri" charset="0"/>
              </a:rPr>
              <a:t>The most significant state reformer was governor </a:t>
            </a:r>
            <a:r>
              <a:rPr kumimoji="0" lang="en-US" altLang="x-none" sz="3200" b="1" u="sng">
                <a:solidFill>
                  <a:srgbClr val="FF0000"/>
                </a:solidFill>
                <a:latin typeface="Calibri" charset="0"/>
              </a:rPr>
              <a:t>Robert La Follette’s “Wisconsin Idea</a:t>
            </a:r>
            <a:r>
              <a:rPr kumimoji="0" lang="en-US" altLang="x-none" sz="3200">
                <a:latin typeface="Calibri" charset="0"/>
              </a:rPr>
              <a:t>”</a:t>
            </a:r>
          </a:p>
        </p:txBody>
      </p:sp>
      <p:pic>
        <p:nvPicPr>
          <p:cNvPr id="9" name="Picture 6" descr="http://www.kingsacademy.com/mhodges/03_The-World-since-1900/01_The-Last-Days-of-the-Gilded-Age/pictures/EVN-117_Robert-La-Follette-campaig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8763000" cy="55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http://02varvara.files.wordpress.com/2011/02/01-fightin-bob-la-follette-carto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990600"/>
            <a:ext cx="46482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657350" y="1112838"/>
            <a:ext cx="4210050" cy="2354262"/>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nSpc>
                <a:spcPct val="75000"/>
              </a:lnSpc>
              <a:spcBef>
                <a:spcPct val="0"/>
              </a:spcBef>
              <a:buClrTx/>
              <a:buFontTx/>
              <a:buNone/>
              <a:defRPr/>
            </a:pPr>
            <a:r>
              <a:rPr kumimoji="0" lang="en-US" altLang="x-none" sz="2800" b="1" dirty="0">
                <a:latin typeface="Calibri" charset="0"/>
              </a:rPr>
              <a:t>Wisconsin</a:t>
            </a:r>
            <a:r>
              <a:rPr kumimoji="0" lang="en-US" altLang="x-none" sz="2800" dirty="0">
                <a:latin typeface="Calibri" charset="0"/>
              </a:rPr>
              <a:t> was the </a:t>
            </a:r>
            <a:br>
              <a:rPr kumimoji="0" lang="en-US" altLang="x-none" sz="2800" dirty="0">
                <a:latin typeface="Calibri" charset="0"/>
              </a:rPr>
            </a:br>
            <a:r>
              <a:rPr kumimoji="0" lang="en-US" altLang="x-none" sz="2800" dirty="0">
                <a:latin typeface="Calibri" charset="0"/>
              </a:rPr>
              <a:t>first state to </a:t>
            </a:r>
          </a:p>
          <a:p>
            <a:pPr marL="457200" indent="-457200">
              <a:lnSpc>
                <a:spcPct val="75000"/>
              </a:lnSpc>
              <a:spcBef>
                <a:spcPct val="0"/>
              </a:spcBef>
              <a:buClrTx/>
              <a:defRPr/>
            </a:pPr>
            <a:r>
              <a:rPr kumimoji="0" lang="en-US" altLang="x-none" sz="2800" b="1" i="1" dirty="0">
                <a:latin typeface="Calibri" charset="0"/>
              </a:rPr>
              <a:t>create an income tax</a:t>
            </a:r>
          </a:p>
          <a:p>
            <a:pPr marL="457200" indent="-457200">
              <a:lnSpc>
                <a:spcPct val="75000"/>
              </a:lnSpc>
              <a:spcBef>
                <a:spcPct val="0"/>
              </a:spcBef>
              <a:buClrTx/>
              <a:defRPr/>
            </a:pPr>
            <a:r>
              <a:rPr kumimoji="0" lang="en-US" altLang="x-none" sz="2800" b="1" i="1" dirty="0">
                <a:latin typeface="Calibri" charset="0"/>
              </a:rPr>
              <a:t>form industrial commissions</a:t>
            </a:r>
          </a:p>
          <a:p>
            <a:pPr marL="457200" indent="-457200">
              <a:lnSpc>
                <a:spcPct val="75000"/>
              </a:lnSpc>
              <a:spcBef>
                <a:spcPct val="0"/>
              </a:spcBef>
              <a:buClrTx/>
              <a:defRPr/>
            </a:pPr>
            <a:r>
              <a:rPr kumimoji="0" lang="en-US" altLang="x-none" sz="2800" b="1" i="1" dirty="0">
                <a:latin typeface="Calibri" charset="0"/>
              </a:rPr>
              <a:t>adopt regulations on big businesses</a:t>
            </a:r>
          </a:p>
        </p:txBody>
      </p:sp>
      <p:sp>
        <p:nvSpPr>
          <p:cNvPr id="15" name="Rectangle 14"/>
          <p:cNvSpPr>
            <a:spLocks noChangeArrowheads="1"/>
          </p:cNvSpPr>
          <p:nvPr/>
        </p:nvSpPr>
        <p:spPr bwMode="auto">
          <a:xfrm>
            <a:off x="1657350" y="3505200"/>
            <a:ext cx="4210050" cy="1938992"/>
          </a:xfrm>
          <a:prstGeom prst="rect">
            <a:avLst/>
          </a:prstGeom>
          <a:solidFill>
            <a:srgbClr val="FF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5000"/>
              </a:lnSpc>
              <a:spcBef>
                <a:spcPct val="0"/>
              </a:spcBef>
              <a:buClrTx/>
              <a:buFontTx/>
              <a:buNone/>
            </a:pPr>
            <a:r>
              <a:rPr kumimoji="0" lang="en-US" altLang="x-none" sz="3200">
                <a:latin typeface="Calibri" charset="0"/>
              </a:rPr>
              <a:t>Wisconsin politicians teamed with academic “experts” from the University of Wisconsin to create state laws</a:t>
            </a:r>
          </a:p>
        </p:txBody>
      </p:sp>
      <p:pic>
        <p:nvPicPr>
          <p:cNvPr id="16" name="Picture 12" descr="The building of the ark. Illustration shows a group of men, scoffers, labele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76" y="969964"/>
            <a:ext cx="4327525" cy="588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657350" y="5505450"/>
            <a:ext cx="5048250" cy="1200150"/>
          </a:xfrm>
          <a:prstGeom prst="rect">
            <a:avLst/>
          </a:prstGeom>
          <a:solidFill>
            <a:schemeClr val="tx2">
              <a:lumMod val="20000"/>
              <a:lumOff val="80000"/>
            </a:schemeClr>
          </a:solidFill>
          <a:ln>
            <a:solidFill>
              <a:schemeClr val="tx1"/>
            </a:solidFill>
          </a:ln>
        </p:spPr>
        <p:txBody>
          <a:bodyPr>
            <a:spAutoFit/>
          </a:bodyPr>
          <a:lstStyle/>
          <a:p>
            <a:pPr algn="ctr">
              <a:lnSpc>
                <a:spcPct val="75000"/>
              </a:lnSpc>
              <a:defRPr/>
            </a:pPr>
            <a:r>
              <a:rPr lang="en-US" sz="3200">
                <a:latin typeface="Calibri" pitchFamily="34" charset="0"/>
              </a:rPr>
              <a:t>Wisconsin became a </a:t>
            </a:r>
            <a:r>
              <a:rPr lang="en-US" sz="3200" dirty="0">
                <a:latin typeface="Calibri" pitchFamily="34" charset="0"/>
              </a:rPr>
              <a:t>model for other progressive state reforms</a:t>
            </a:r>
          </a:p>
        </p:txBody>
      </p:sp>
      <p:sp>
        <p:nvSpPr>
          <p:cNvPr id="7" name="TextBox 6"/>
          <p:cNvSpPr txBox="1">
            <a:spLocks noChangeArrowheads="1"/>
          </p:cNvSpPr>
          <p:nvPr/>
        </p:nvSpPr>
        <p:spPr bwMode="auto">
          <a:xfrm>
            <a:off x="8858251" y="4587875"/>
            <a:ext cx="1050925" cy="26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70000"/>
              </a:lnSpc>
              <a:spcBef>
                <a:spcPct val="0"/>
              </a:spcBef>
              <a:buClrTx/>
              <a:buFontTx/>
              <a:buNone/>
            </a:pPr>
            <a:r>
              <a:rPr kumimoji="0" lang="en-US" altLang="x-none" sz="1600">
                <a:solidFill>
                  <a:srgbClr val="C00000"/>
                </a:solidFill>
                <a:latin typeface="Calibri" charset="0"/>
              </a:rPr>
              <a:t>La Follette</a:t>
            </a:r>
          </a:p>
        </p:txBody>
      </p:sp>
      <p:sp>
        <p:nvSpPr>
          <p:cNvPr id="8" name="Left Arrow 7"/>
          <p:cNvSpPr>
            <a:spLocks noChangeArrowheads="1"/>
          </p:cNvSpPr>
          <p:nvPr/>
        </p:nvSpPr>
        <p:spPr bwMode="auto">
          <a:xfrm>
            <a:off x="8382001" y="4537076"/>
            <a:ext cx="409575" cy="339725"/>
          </a:xfrm>
          <a:prstGeom prst="leftArrow">
            <a:avLst>
              <a:gd name="adj1" fmla="val 50000"/>
              <a:gd name="adj2" fmla="val 66124"/>
            </a:avLst>
          </a:prstGeom>
          <a:solidFill>
            <a:srgbClr val="FF0000"/>
          </a:solidFill>
          <a:ln w="12700">
            <a:solidFill>
              <a:srgbClr val="C00000"/>
            </a:solidFill>
            <a:round/>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endParaRPr kumimoji="0" lang="x-none" altLang="x-none" sz="1800">
              <a:latin typeface="Times New Roman" charset="0"/>
            </a:endParaRPr>
          </a:p>
        </p:txBody>
      </p:sp>
    </p:spTree>
    <p:extLst>
      <p:ext uri="{BB962C8B-B14F-4D97-AF65-F5344CB8AC3E}">
        <p14:creationId xmlns:p14="http://schemas.microsoft.com/office/powerpoint/2010/main" val="2744443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xit" presetSubtype="0" fill="hold"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52" y="76200"/>
            <a:ext cx="4001672"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Primary Source Analysis</a:t>
            </a:r>
          </a:p>
        </p:txBody>
      </p:sp>
      <p:sp>
        <p:nvSpPr>
          <p:cNvPr id="50178" name="TextBox 3"/>
          <p:cNvSpPr txBox="1">
            <a:spLocks noChangeArrowheads="1"/>
          </p:cNvSpPr>
          <p:nvPr/>
        </p:nvSpPr>
        <p:spPr bwMode="auto">
          <a:xfrm>
            <a:off x="1676400" y="533401"/>
            <a:ext cx="88392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spcBef>
                <a:spcPct val="0"/>
              </a:spcBef>
              <a:buClrTx/>
              <a:buFontTx/>
              <a:buNone/>
            </a:pPr>
            <a:r>
              <a:rPr kumimoji="0" lang="en-US" altLang="x-none" sz="2500">
                <a:latin typeface="Times New Roman" charset="0"/>
              </a:rPr>
              <a:t>“The Progressive Party, believing that no people can justly claim to be a true democracy which denies equal political rights on account of sex, pledges itself to the task of securing equal suffrage to men and women alike.</a:t>
            </a:r>
          </a:p>
          <a:p>
            <a:pPr>
              <a:spcBef>
                <a:spcPct val="0"/>
              </a:spcBef>
              <a:buClrTx/>
              <a:buFontTx/>
              <a:buNone/>
            </a:pPr>
            <a:endParaRPr kumimoji="0" lang="en-US" altLang="x-none" sz="2500">
              <a:latin typeface="Times New Roman" charset="0"/>
            </a:endParaRPr>
          </a:p>
          <a:p>
            <a:pPr>
              <a:spcBef>
                <a:spcPct val="0"/>
              </a:spcBef>
              <a:buClrTx/>
              <a:buFontTx/>
              <a:buNone/>
            </a:pPr>
            <a:r>
              <a:rPr kumimoji="0" lang="en-US" altLang="x-none" sz="2500">
                <a:latin typeface="Times New Roman" charset="0"/>
              </a:rPr>
              <a:t>We pledge ourselves to work</a:t>
            </a:r>
            <a:r>
              <a:rPr kumimoji="0" lang="is-IS" altLang="x-none" sz="2500">
                <a:latin typeface="Times New Roman" charset="0"/>
              </a:rPr>
              <a:t>…for: Effective legislation looking to the prevention of industrial accidents, occupational diseases, overwork, involuntary unemployment, and other injurious effects incident to modern industry; The fixing of minumum safety and health standards...The prohibition of child labor; Minimum wage standards for working women, to provide a “living wage” in all industrial occupations.”</a:t>
            </a:r>
          </a:p>
          <a:p>
            <a:pPr>
              <a:spcBef>
                <a:spcPct val="0"/>
              </a:spcBef>
              <a:buClrTx/>
              <a:buFontTx/>
              <a:buNone/>
            </a:pPr>
            <a:endParaRPr kumimoji="0" lang="is-IS" altLang="x-none" sz="2500">
              <a:latin typeface="Times New Roman" charset="0"/>
            </a:endParaRPr>
          </a:p>
          <a:p>
            <a:pPr>
              <a:spcBef>
                <a:spcPct val="0"/>
              </a:spcBef>
              <a:buClrTx/>
              <a:buFontTx/>
              <a:buNone/>
            </a:pPr>
            <a:r>
              <a:rPr kumimoji="0" lang="is-IS" altLang="x-none" sz="2500" b="1" u="sng">
                <a:latin typeface="Times New Roman" charset="0"/>
              </a:rPr>
              <a:t>Source:</a:t>
            </a:r>
            <a:r>
              <a:rPr kumimoji="0" lang="is-IS" altLang="x-none" sz="2500">
                <a:latin typeface="Times New Roman" charset="0"/>
              </a:rPr>
              <a:t> Progressive P</a:t>
            </a:r>
            <a:r>
              <a:rPr kumimoji="0" lang="en-US" altLang="x-none" sz="2500">
                <a:latin typeface="Times New Roman" charset="0"/>
              </a:rPr>
              <a:t>a</a:t>
            </a:r>
            <a:r>
              <a:rPr kumimoji="0" lang="is-IS" altLang="x-none" sz="2500">
                <a:latin typeface="Times New Roman" charset="0"/>
              </a:rPr>
              <a:t>rty Platform, 1912</a:t>
            </a:r>
            <a:endParaRPr kumimoji="0" lang="en-US" altLang="x-none" sz="2500" b="1" u="sng">
              <a:latin typeface="Times New Roman" charset="0"/>
            </a:endParaRPr>
          </a:p>
        </p:txBody>
      </p:sp>
      <p:sp>
        <p:nvSpPr>
          <p:cNvPr id="5" name="Rectangle 4"/>
          <p:cNvSpPr/>
          <p:nvPr/>
        </p:nvSpPr>
        <p:spPr>
          <a:xfrm>
            <a:off x="1844646" y="6023855"/>
            <a:ext cx="8502713" cy="553998"/>
          </a:xfrm>
          <a:prstGeom prst="rect">
            <a:avLst/>
          </a:prstGeom>
          <a:noFill/>
        </p:spPr>
        <p:txBody>
          <a:bodyPr wrap="none">
            <a:spAutoFit/>
          </a:bodyPr>
          <a:lstStyle/>
          <a:p>
            <a:pPr algn="ctr">
              <a:defRPr/>
            </a:pPr>
            <a:r>
              <a:rPr lang="en-US" sz="3000" b="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What were the goals of the new Progressive Party?</a:t>
            </a:r>
          </a:p>
        </p:txBody>
      </p:sp>
    </p:spTree>
    <p:extLst>
      <p:ext uri="{BB962C8B-B14F-4D97-AF65-F5344CB8AC3E}">
        <p14:creationId xmlns:p14="http://schemas.microsoft.com/office/powerpoint/2010/main" val="660556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a:xfrm>
            <a:off x="1524000" y="0"/>
            <a:ext cx="9144000" cy="914400"/>
          </a:xfrm>
        </p:spPr>
        <p:txBody>
          <a:bodyPr/>
          <a:lstStyle/>
          <a:p>
            <a:r>
              <a:rPr lang="en-US" altLang="x-none"/>
              <a:t>The Election of 1912</a:t>
            </a:r>
          </a:p>
        </p:txBody>
      </p:sp>
      <p:sp>
        <p:nvSpPr>
          <p:cNvPr id="51202" name="Rectangle 5"/>
          <p:cNvSpPr>
            <a:spLocks noGrp="1" noChangeArrowheads="1"/>
          </p:cNvSpPr>
          <p:nvPr>
            <p:ph type="body" sz="half" idx="1"/>
          </p:nvPr>
        </p:nvSpPr>
        <p:spPr>
          <a:xfrm>
            <a:off x="1524000" y="990600"/>
            <a:ext cx="4724400" cy="5867400"/>
          </a:xfrm>
          <a:solidFill>
            <a:schemeClr val="bg1"/>
          </a:solidFill>
        </p:spPr>
        <p:txBody>
          <a:bodyPr/>
          <a:lstStyle/>
          <a:p>
            <a:pPr algn="ctr">
              <a:spcBef>
                <a:spcPct val="15000"/>
              </a:spcBef>
              <a:buFont typeface="Arial" charset="0"/>
              <a:buNone/>
            </a:pPr>
            <a:r>
              <a:rPr lang="en-US" altLang="x-none" sz="3600" u="sng">
                <a:solidFill>
                  <a:srgbClr val="0000CC"/>
                </a:solidFill>
              </a:rPr>
              <a:t>TR’s New Nationalism</a:t>
            </a:r>
          </a:p>
          <a:p>
            <a:pPr>
              <a:spcBef>
                <a:spcPct val="15000"/>
              </a:spcBef>
            </a:pPr>
            <a:r>
              <a:rPr lang="en-US" altLang="x-none" sz="3600">
                <a:solidFill>
                  <a:srgbClr val="0000CC"/>
                </a:solidFill>
              </a:rPr>
              <a:t>U.S. needs a nat’l approach to reform &amp; a strong president</a:t>
            </a:r>
          </a:p>
          <a:p>
            <a:pPr>
              <a:spcBef>
                <a:spcPct val="15000"/>
              </a:spcBef>
            </a:pPr>
            <a:r>
              <a:rPr lang="en-US" altLang="x-none" sz="3600">
                <a:solidFill>
                  <a:srgbClr val="0000CC"/>
                </a:solidFill>
              </a:rPr>
              <a:t>Social-justice reforms: protection of women, children, workers; “good” trusts to help growth</a:t>
            </a:r>
          </a:p>
          <a:p>
            <a:pPr>
              <a:spcBef>
                <a:spcPct val="15000"/>
              </a:spcBef>
            </a:pPr>
            <a:r>
              <a:rPr lang="en-US" altLang="x-none" sz="3600">
                <a:solidFill>
                  <a:srgbClr val="0000CC"/>
                </a:solidFill>
              </a:rPr>
              <a:t>1</a:t>
            </a:r>
            <a:r>
              <a:rPr lang="en-US" altLang="x-none" sz="3600" baseline="30000">
                <a:solidFill>
                  <a:srgbClr val="0000CC"/>
                </a:solidFill>
              </a:rPr>
              <a:t>st</a:t>
            </a:r>
            <a:r>
              <a:rPr lang="en-US" altLang="x-none" sz="3600">
                <a:solidFill>
                  <a:srgbClr val="0000CC"/>
                </a:solidFill>
              </a:rPr>
              <a:t> to enlist women</a:t>
            </a:r>
          </a:p>
        </p:txBody>
      </p:sp>
      <p:sp>
        <p:nvSpPr>
          <p:cNvPr id="188422" name="Rectangle 6"/>
          <p:cNvSpPr>
            <a:spLocks noGrp="1" noChangeArrowheads="1"/>
          </p:cNvSpPr>
          <p:nvPr>
            <p:ph type="body" sz="half" idx="2"/>
          </p:nvPr>
        </p:nvSpPr>
        <p:spPr>
          <a:xfrm>
            <a:off x="6248400" y="990600"/>
            <a:ext cx="4419600" cy="5867400"/>
          </a:xfrm>
        </p:spPr>
        <p:txBody>
          <a:bodyPr/>
          <a:lstStyle/>
          <a:p>
            <a:pPr algn="ctr">
              <a:spcBef>
                <a:spcPct val="15000"/>
              </a:spcBef>
              <a:buFont typeface="Arial" charset="0"/>
              <a:buNone/>
              <a:defRPr/>
            </a:pPr>
            <a:r>
              <a:rPr lang="en-US" sz="3600" u="sng">
                <a:solidFill>
                  <a:srgbClr val="FF0000"/>
                </a:solidFill>
                <a:effectLst>
                  <a:outerShdw blurRad="38100" dist="38100" dir="2700000" algn="tl">
                    <a:srgbClr val="C0C0C0"/>
                  </a:outerShdw>
                </a:effectLst>
              </a:rPr>
              <a:t>WW’s New Freedom</a:t>
            </a:r>
          </a:p>
          <a:p>
            <a:pPr>
              <a:spcBef>
                <a:spcPct val="15000"/>
              </a:spcBef>
              <a:defRPr/>
            </a:pPr>
            <a:r>
              <a:rPr lang="en-US" sz="3600">
                <a:solidFill>
                  <a:srgbClr val="FF0000"/>
                </a:solidFill>
              </a:rPr>
              <a:t>U.S. needs small gov’t, free trade &amp; competition</a:t>
            </a:r>
            <a:r>
              <a:rPr lang="en-US" sz="3600"/>
              <a:t> </a:t>
            </a:r>
          </a:p>
          <a:p>
            <a:pPr>
              <a:spcBef>
                <a:spcPct val="15000"/>
              </a:spcBef>
              <a:defRPr/>
            </a:pPr>
            <a:r>
              <a:rPr lang="en-US" sz="3600">
                <a:effectLst>
                  <a:outerShdw blurRad="38100" dist="38100" dir="2700000" algn="tl">
                    <a:srgbClr val="C0C0C0"/>
                  </a:outerShdw>
                </a:effectLst>
              </a:rPr>
              <a:t>Both plans saw the economy as the central issue, but Wilson distrusted federal power &amp; nat’l planning</a:t>
            </a:r>
          </a:p>
        </p:txBody>
      </p:sp>
      <p:pic>
        <p:nvPicPr>
          <p:cNvPr id="188435" name="Picture 19" descr="1912_Electoral_Map"/>
          <p:cNvPicPr>
            <a:picLocks noChangeAspect="1" noChangeArrowheads="1"/>
          </p:cNvPicPr>
          <p:nvPr/>
        </p:nvPicPr>
        <p:blipFill>
          <a:blip r:embed="rId2">
            <a:extLst>
              <a:ext uri="{28A0092B-C50C-407E-A947-70E740481C1C}">
                <a14:useLocalDpi xmlns:a14="http://schemas.microsoft.com/office/drawing/2010/main" val="0"/>
              </a:ext>
            </a:extLst>
          </a:blip>
          <a:srcRect l="4878"/>
          <a:stretch>
            <a:fillRect/>
          </a:stretch>
        </p:blipFill>
        <p:spPr bwMode="auto">
          <a:xfrm>
            <a:off x="1524000" y="762001"/>
            <a:ext cx="91440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36" name="Text Box 20"/>
          <p:cNvSpPr txBox="1">
            <a:spLocks noChangeArrowheads="1"/>
          </p:cNvSpPr>
          <p:nvPr/>
        </p:nvSpPr>
        <p:spPr bwMode="auto">
          <a:xfrm>
            <a:off x="1905000" y="5848350"/>
            <a:ext cx="8534400" cy="1009650"/>
          </a:xfrm>
          <a:prstGeom prst="rect">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50000"/>
              </a:spcBef>
              <a:defRPr/>
            </a:pPr>
            <a:r>
              <a:rPr lang="en-US" altLang="x-none" sz="3600"/>
              <a:t>Democrats not only won the presidency, but  also outright control of both House &amp; Senate</a:t>
            </a:r>
          </a:p>
        </p:txBody>
      </p:sp>
      <p:sp>
        <p:nvSpPr>
          <p:cNvPr id="188440" name="AutoShape 24"/>
          <p:cNvSpPr>
            <a:spLocks noChangeArrowheads="1"/>
          </p:cNvSpPr>
          <p:nvPr/>
        </p:nvSpPr>
        <p:spPr bwMode="auto">
          <a:xfrm>
            <a:off x="1828800" y="4572000"/>
            <a:ext cx="4876800" cy="914400"/>
          </a:xfrm>
          <a:prstGeom prst="wedgeRectCallout">
            <a:avLst>
              <a:gd name="adj1" fmla="val 117088"/>
              <a:gd name="adj2" fmla="val -210069"/>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50000"/>
              </a:spcBef>
              <a:defRPr/>
            </a:pPr>
            <a:r>
              <a:rPr lang="en-US" altLang="x-none" sz="3600"/>
              <a:t>Eugene Debs (Socialist) came in a distant 4th </a:t>
            </a:r>
          </a:p>
        </p:txBody>
      </p:sp>
      <p:pic>
        <p:nvPicPr>
          <p:cNvPr id="188441" name="Picture 25"/>
          <p:cNvPicPr>
            <a:picLocks noChangeAspect="1" noChangeArrowheads="1"/>
          </p:cNvPicPr>
          <p:nvPr/>
        </p:nvPicPr>
        <p:blipFill>
          <a:blip r:embed="rId3">
            <a:extLst>
              <a:ext uri="{28A0092B-C50C-407E-A947-70E740481C1C}">
                <a14:useLocalDpi xmlns:a14="http://schemas.microsoft.com/office/drawing/2010/main" val="0"/>
              </a:ext>
            </a:extLst>
          </a:blip>
          <a:srcRect l="26563" t="22917" r="17969" b="30208"/>
          <a:stretch>
            <a:fillRect/>
          </a:stretch>
        </p:blipFill>
        <p:spPr bwMode="auto">
          <a:xfrm>
            <a:off x="1524000" y="0"/>
            <a:ext cx="9213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88442" name="Text Box 26"/>
          <p:cNvSpPr txBox="1">
            <a:spLocks noChangeArrowheads="1"/>
          </p:cNvSpPr>
          <p:nvPr/>
        </p:nvSpPr>
        <p:spPr bwMode="auto">
          <a:xfrm>
            <a:off x="2057400" y="304800"/>
            <a:ext cx="8458200" cy="276860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buClr>
                <a:schemeClr val="accent1"/>
              </a:buClr>
              <a:buFont typeface="Arial" charset="0"/>
              <a:buNone/>
              <a:defRPr/>
            </a:pPr>
            <a:r>
              <a:rPr kumimoji="1" lang="en-US" sz="3600">
                <a:latin typeface="Times New Roman" pitchFamily="18" charset="0"/>
              </a:rPr>
              <a:t>The 1912 election was the most                    significant </a:t>
            </a:r>
            <a:r>
              <a:rPr kumimoji="1" lang="en-US" sz="3600" u="sng">
                <a:effectLst>
                  <a:outerShdw blurRad="38100" dist="38100" dir="2700000" algn="tl">
                    <a:srgbClr val="FFFFFF"/>
                  </a:outerShdw>
                </a:effectLst>
                <a:latin typeface="Times New Roman" pitchFamily="18" charset="0"/>
              </a:rPr>
              <a:t>4-way</a:t>
            </a:r>
            <a:r>
              <a:rPr kumimoji="1" lang="en-US" sz="3000">
                <a:latin typeface="Times New Roman" pitchFamily="18" charset="0"/>
              </a:rPr>
              <a:t> </a:t>
            </a:r>
            <a:r>
              <a:rPr kumimoji="1" lang="en-US" sz="3600">
                <a:latin typeface="Times New Roman" pitchFamily="18" charset="0"/>
              </a:rPr>
              <a:t>election</a:t>
            </a:r>
            <a:r>
              <a:rPr kumimoji="1" lang="en-US">
                <a:latin typeface="Times New Roman" pitchFamily="18" charset="0"/>
              </a:rPr>
              <a:t> </a:t>
            </a:r>
            <a:r>
              <a:rPr kumimoji="1" lang="en-US" sz="3600">
                <a:latin typeface="Times New Roman" pitchFamily="18" charset="0"/>
              </a:rPr>
              <a:t>since</a:t>
            </a:r>
            <a:r>
              <a:rPr kumimoji="1" lang="en-US">
                <a:latin typeface="Times New Roman" pitchFamily="18" charset="0"/>
              </a:rPr>
              <a:t> </a:t>
            </a:r>
            <a:r>
              <a:rPr kumimoji="1" lang="en-US" sz="3600">
                <a:latin typeface="Times New Roman" pitchFamily="18" charset="0"/>
              </a:rPr>
              <a:t>1860:</a:t>
            </a:r>
            <a:r>
              <a:rPr kumimoji="1" lang="en-US">
                <a:latin typeface="Times New Roman" pitchFamily="18" charset="0"/>
              </a:rPr>
              <a:t>                                                     </a:t>
            </a:r>
            <a:r>
              <a:rPr kumimoji="1" lang="en-US" sz="3600">
                <a:latin typeface="Times New Roman" pitchFamily="18" charset="0"/>
              </a:rPr>
              <a:t>Lincoln</a:t>
            </a:r>
            <a:r>
              <a:rPr kumimoji="1" lang="en-US">
                <a:latin typeface="Times New Roman" pitchFamily="18" charset="0"/>
              </a:rPr>
              <a:t> </a:t>
            </a:r>
            <a:r>
              <a:rPr kumimoji="1" lang="en-US" sz="3600">
                <a:latin typeface="Times New Roman" pitchFamily="18" charset="0"/>
              </a:rPr>
              <a:t>(Republican),                                     Stephen Douglas (Northern Democrat),       John Breckenridge (Southern Democrat),    John Bell (Constitutional-Union)</a:t>
            </a:r>
          </a:p>
        </p:txBody>
      </p:sp>
    </p:spTree>
    <p:extLst>
      <p:ext uri="{BB962C8B-B14F-4D97-AF65-F5344CB8AC3E}">
        <p14:creationId xmlns:p14="http://schemas.microsoft.com/office/powerpoint/2010/main" val="1633502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8435"/>
                                        </p:tgtEl>
                                        <p:attrNameLst>
                                          <p:attrName>style.visibility</p:attrName>
                                        </p:attrNameLst>
                                      </p:cBhvr>
                                      <p:to>
                                        <p:strVal val="visible"/>
                                      </p:to>
                                    </p:set>
                                    <p:anim calcmode="lin" valueType="num">
                                      <p:cBhvr>
                                        <p:cTn id="7" dur="500" fill="hold"/>
                                        <p:tgtEl>
                                          <p:spTgt spid="188435"/>
                                        </p:tgtEl>
                                        <p:attrNameLst>
                                          <p:attrName>ppt_w</p:attrName>
                                        </p:attrNameLst>
                                      </p:cBhvr>
                                      <p:tavLst>
                                        <p:tav tm="0">
                                          <p:val>
                                            <p:fltVal val="0"/>
                                          </p:val>
                                        </p:tav>
                                        <p:tav tm="100000">
                                          <p:val>
                                            <p:strVal val="#ppt_w"/>
                                          </p:val>
                                        </p:tav>
                                      </p:tavLst>
                                    </p:anim>
                                    <p:anim calcmode="lin" valueType="num">
                                      <p:cBhvr>
                                        <p:cTn id="8" dur="500" fill="hold"/>
                                        <p:tgtEl>
                                          <p:spTgt spid="188435"/>
                                        </p:tgtEl>
                                        <p:attrNameLst>
                                          <p:attrName>ppt_h</p:attrName>
                                        </p:attrNameLst>
                                      </p:cBhvr>
                                      <p:tavLst>
                                        <p:tav tm="0">
                                          <p:val>
                                            <p:fltVal val="0"/>
                                          </p:val>
                                        </p:tav>
                                        <p:tav tm="100000">
                                          <p:val>
                                            <p:strVal val="#ppt_h"/>
                                          </p:val>
                                        </p:tav>
                                      </p:tavLst>
                                    </p:anim>
                                    <p:animEffect transition="in" filter="fade">
                                      <p:cBhvr>
                                        <p:cTn id="9" dur="500"/>
                                        <p:tgtEl>
                                          <p:spTgt spid="1884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8440"/>
                                        </p:tgtEl>
                                        <p:attrNameLst>
                                          <p:attrName>style.visibility</p:attrName>
                                        </p:attrNameLst>
                                      </p:cBhvr>
                                      <p:to>
                                        <p:strVal val="visible"/>
                                      </p:to>
                                    </p:set>
                                    <p:anim calcmode="lin" valueType="num">
                                      <p:cBhvr>
                                        <p:cTn id="14" dur="500" fill="hold"/>
                                        <p:tgtEl>
                                          <p:spTgt spid="188440"/>
                                        </p:tgtEl>
                                        <p:attrNameLst>
                                          <p:attrName>ppt_w</p:attrName>
                                        </p:attrNameLst>
                                      </p:cBhvr>
                                      <p:tavLst>
                                        <p:tav tm="0">
                                          <p:val>
                                            <p:fltVal val="0"/>
                                          </p:val>
                                        </p:tav>
                                        <p:tav tm="100000">
                                          <p:val>
                                            <p:strVal val="#ppt_w"/>
                                          </p:val>
                                        </p:tav>
                                      </p:tavLst>
                                    </p:anim>
                                    <p:anim calcmode="lin" valueType="num">
                                      <p:cBhvr>
                                        <p:cTn id="15" dur="500" fill="hold"/>
                                        <p:tgtEl>
                                          <p:spTgt spid="188440"/>
                                        </p:tgtEl>
                                        <p:attrNameLst>
                                          <p:attrName>ppt_h</p:attrName>
                                        </p:attrNameLst>
                                      </p:cBhvr>
                                      <p:tavLst>
                                        <p:tav tm="0">
                                          <p:val>
                                            <p:fltVal val="0"/>
                                          </p:val>
                                        </p:tav>
                                        <p:tav tm="100000">
                                          <p:val>
                                            <p:strVal val="#ppt_h"/>
                                          </p:val>
                                        </p:tav>
                                      </p:tavLst>
                                    </p:anim>
                                    <p:animEffect transition="in" filter="fade">
                                      <p:cBhvr>
                                        <p:cTn id="16" dur="500"/>
                                        <p:tgtEl>
                                          <p:spTgt spid="1884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8436"/>
                                        </p:tgtEl>
                                        <p:attrNameLst>
                                          <p:attrName>style.visibility</p:attrName>
                                        </p:attrNameLst>
                                      </p:cBhvr>
                                      <p:to>
                                        <p:strVal val="visible"/>
                                      </p:to>
                                    </p:set>
                                    <p:anim calcmode="lin" valueType="num">
                                      <p:cBhvr>
                                        <p:cTn id="21" dur="500" fill="hold"/>
                                        <p:tgtEl>
                                          <p:spTgt spid="188436"/>
                                        </p:tgtEl>
                                        <p:attrNameLst>
                                          <p:attrName>ppt_w</p:attrName>
                                        </p:attrNameLst>
                                      </p:cBhvr>
                                      <p:tavLst>
                                        <p:tav tm="0">
                                          <p:val>
                                            <p:fltVal val="0"/>
                                          </p:val>
                                        </p:tav>
                                        <p:tav tm="100000">
                                          <p:val>
                                            <p:strVal val="#ppt_w"/>
                                          </p:val>
                                        </p:tav>
                                      </p:tavLst>
                                    </p:anim>
                                    <p:anim calcmode="lin" valueType="num">
                                      <p:cBhvr>
                                        <p:cTn id="22" dur="500" fill="hold"/>
                                        <p:tgtEl>
                                          <p:spTgt spid="188436"/>
                                        </p:tgtEl>
                                        <p:attrNameLst>
                                          <p:attrName>ppt_h</p:attrName>
                                        </p:attrNameLst>
                                      </p:cBhvr>
                                      <p:tavLst>
                                        <p:tav tm="0">
                                          <p:val>
                                            <p:fltVal val="0"/>
                                          </p:val>
                                        </p:tav>
                                        <p:tav tm="100000">
                                          <p:val>
                                            <p:strVal val="#ppt_h"/>
                                          </p:val>
                                        </p:tav>
                                      </p:tavLst>
                                    </p:anim>
                                    <p:animEffect transition="in" filter="fade">
                                      <p:cBhvr>
                                        <p:cTn id="23" dur="500"/>
                                        <p:tgtEl>
                                          <p:spTgt spid="18843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88441"/>
                                        </p:tgtEl>
                                        <p:attrNameLst>
                                          <p:attrName>style.visibility</p:attrName>
                                        </p:attrNameLst>
                                      </p:cBhvr>
                                      <p:to>
                                        <p:strVal val="visible"/>
                                      </p:to>
                                    </p:set>
                                    <p:anim calcmode="lin" valueType="num">
                                      <p:cBhvr>
                                        <p:cTn id="28" dur="500" fill="hold"/>
                                        <p:tgtEl>
                                          <p:spTgt spid="188441"/>
                                        </p:tgtEl>
                                        <p:attrNameLst>
                                          <p:attrName>ppt_w</p:attrName>
                                        </p:attrNameLst>
                                      </p:cBhvr>
                                      <p:tavLst>
                                        <p:tav tm="0">
                                          <p:val>
                                            <p:fltVal val="0"/>
                                          </p:val>
                                        </p:tav>
                                        <p:tav tm="100000">
                                          <p:val>
                                            <p:strVal val="#ppt_w"/>
                                          </p:val>
                                        </p:tav>
                                      </p:tavLst>
                                    </p:anim>
                                    <p:anim calcmode="lin" valueType="num">
                                      <p:cBhvr>
                                        <p:cTn id="29" dur="500" fill="hold"/>
                                        <p:tgtEl>
                                          <p:spTgt spid="188441"/>
                                        </p:tgtEl>
                                        <p:attrNameLst>
                                          <p:attrName>ppt_h</p:attrName>
                                        </p:attrNameLst>
                                      </p:cBhvr>
                                      <p:tavLst>
                                        <p:tav tm="0">
                                          <p:val>
                                            <p:fltVal val="0"/>
                                          </p:val>
                                        </p:tav>
                                        <p:tav tm="100000">
                                          <p:val>
                                            <p:strVal val="#ppt_h"/>
                                          </p:val>
                                        </p:tav>
                                      </p:tavLst>
                                    </p:anim>
                                    <p:animEffect transition="in" filter="fade">
                                      <p:cBhvr>
                                        <p:cTn id="30" dur="500"/>
                                        <p:tgtEl>
                                          <p:spTgt spid="1884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88442"/>
                                        </p:tgtEl>
                                        <p:attrNameLst>
                                          <p:attrName>style.visibility</p:attrName>
                                        </p:attrNameLst>
                                      </p:cBhvr>
                                      <p:to>
                                        <p:strVal val="visible"/>
                                      </p:to>
                                    </p:set>
                                    <p:anim calcmode="lin" valueType="num">
                                      <p:cBhvr>
                                        <p:cTn id="35" dur="500" fill="hold"/>
                                        <p:tgtEl>
                                          <p:spTgt spid="188442"/>
                                        </p:tgtEl>
                                        <p:attrNameLst>
                                          <p:attrName>ppt_w</p:attrName>
                                        </p:attrNameLst>
                                      </p:cBhvr>
                                      <p:tavLst>
                                        <p:tav tm="0">
                                          <p:val>
                                            <p:fltVal val="0"/>
                                          </p:val>
                                        </p:tav>
                                        <p:tav tm="100000">
                                          <p:val>
                                            <p:strVal val="#ppt_w"/>
                                          </p:val>
                                        </p:tav>
                                      </p:tavLst>
                                    </p:anim>
                                    <p:anim calcmode="lin" valueType="num">
                                      <p:cBhvr>
                                        <p:cTn id="36" dur="500" fill="hold"/>
                                        <p:tgtEl>
                                          <p:spTgt spid="188442"/>
                                        </p:tgtEl>
                                        <p:attrNameLst>
                                          <p:attrName>ppt_h</p:attrName>
                                        </p:attrNameLst>
                                      </p:cBhvr>
                                      <p:tavLst>
                                        <p:tav tm="0">
                                          <p:val>
                                            <p:fltVal val="0"/>
                                          </p:val>
                                        </p:tav>
                                        <p:tav tm="100000">
                                          <p:val>
                                            <p:strVal val="#ppt_h"/>
                                          </p:val>
                                        </p:tav>
                                      </p:tavLst>
                                    </p:anim>
                                    <p:animEffect transition="in" filter="fade">
                                      <p:cBhvr>
                                        <p:cTn id="37" dur="500"/>
                                        <p:tgtEl>
                                          <p:spTgt spid="18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6" grpId="0" animBg="1"/>
      <p:bldP spid="188440" grpId="0" animBg="1"/>
      <p:bldP spid="1884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1914"/>
            <a:ext cx="5943600" cy="67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79649" y="1506670"/>
            <a:ext cx="3287310" cy="3785652"/>
          </a:xfrm>
          <a:prstGeom prst="rect">
            <a:avLst/>
          </a:prstGeom>
          <a:noFill/>
        </p:spPr>
        <p:txBody>
          <a:bodyPr wrap="none">
            <a:spAutoFit/>
          </a:bodyPr>
          <a:lstStyle/>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What is </a:t>
            </a:r>
          </a:p>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message</a:t>
            </a:r>
          </a:p>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of this cartoon</a:t>
            </a:r>
          </a:p>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created during</a:t>
            </a:r>
          </a:p>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the Wilson</a:t>
            </a:r>
          </a:p>
          <a:p>
            <a:pPr algn="ctr">
              <a:defRPr/>
            </a:pPr>
            <a:r>
              <a:rPr lang="en-US" sz="4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presidency?</a:t>
            </a:r>
          </a:p>
        </p:txBody>
      </p:sp>
    </p:spTree>
    <p:extLst>
      <p:ext uri="{BB962C8B-B14F-4D97-AF65-F5344CB8AC3E}">
        <p14:creationId xmlns:p14="http://schemas.microsoft.com/office/powerpoint/2010/main" val="843288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2969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53251" name="Rectangle 4"/>
          <p:cNvSpPr>
            <a:spLocks noGrp="1" noChangeArrowheads="1"/>
          </p:cNvSpPr>
          <p:nvPr>
            <p:ph type="title"/>
          </p:nvPr>
        </p:nvSpPr>
        <p:spPr>
          <a:xfrm>
            <a:off x="1524000" y="0"/>
            <a:ext cx="9144000" cy="8382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b="1"/>
              <a:t>Woodrow Wilson's New Freedom</a:t>
            </a:r>
          </a:p>
        </p:txBody>
      </p:sp>
      <p:sp>
        <p:nvSpPr>
          <p:cNvPr id="124933" name="Rectangle 5"/>
          <p:cNvSpPr>
            <a:spLocks noGrp="1" noChangeArrowheads="1"/>
          </p:cNvSpPr>
          <p:nvPr>
            <p:ph type="body" idx="1"/>
          </p:nvPr>
        </p:nvSpPr>
        <p:spPr>
          <a:xfrm>
            <a:off x="1524000" y="762000"/>
            <a:ext cx="9144000" cy="6096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lnSpc>
                <a:spcPct val="95000"/>
              </a:lnSpc>
              <a:spcBef>
                <a:spcPct val="10000"/>
              </a:spcBef>
              <a:defRPr/>
            </a:pPr>
            <a:r>
              <a:rPr lang="en-US" dirty="0" smtClean="0"/>
              <a:t> Wilson believed in strong, activist leadership &amp; helped push through many “New Freedom” ideas:</a:t>
            </a:r>
          </a:p>
          <a:p>
            <a:pPr lvl="1">
              <a:lnSpc>
                <a:spcPct val="95000"/>
              </a:lnSpc>
              <a:spcBef>
                <a:spcPct val="10000"/>
              </a:spcBef>
              <a:defRPr/>
            </a:pPr>
            <a:r>
              <a:rPr lang="en-US" b="1" dirty="0" smtClean="0">
                <a:effectLst>
                  <a:outerShdw blurRad="38100" dist="38100" dir="2700000" algn="tl">
                    <a:srgbClr val="C0C0C0"/>
                  </a:outerShdw>
                </a:effectLst>
              </a:rPr>
              <a:t> </a:t>
            </a:r>
            <a:r>
              <a:rPr lang="en-US" b="1" u="sng" dirty="0" smtClean="0">
                <a:solidFill>
                  <a:srgbClr val="FF0000"/>
                </a:solidFill>
                <a:effectLst>
                  <a:outerShdw blurRad="38100" dist="38100" dir="2700000" algn="tl">
                    <a:srgbClr val="C0C0C0"/>
                  </a:outerShdw>
                </a:effectLst>
              </a:rPr>
              <a:t>Underwood Tariff Act (1913)</a:t>
            </a:r>
            <a:r>
              <a:rPr lang="en-US" dirty="0" smtClean="0">
                <a:solidFill>
                  <a:srgbClr val="FF0000"/>
                </a:solidFill>
                <a:effectLst>
                  <a:outerShdw blurRad="38100" dist="38100" dir="2700000" algn="tl">
                    <a:srgbClr val="C0C0C0"/>
                  </a:outerShdw>
                </a:effectLst>
              </a:rPr>
              <a:t> </a:t>
            </a:r>
            <a:r>
              <a:rPr lang="en-US" dirty="0" smtClean="0">
                <a:effectLst>
                  <a:outerShdw blurRad="38100" dist="38100" dir="2700000" algn="tl">
                    <a:srgbClr val="C0C0C0"/>
                  </a:outerShdw>
                </a:effectLst>
              </a:rPr>
              <a:t>=</a:t>
            </a:r>
            <a:r>
              <a:rPr lang="en-US" dirty="0" smtClean="0"/>
              <a:t> reduced tariffs &amp; created the </a:t>
            </a:r>
            <a:r>
              <a:rPr lang="en-US" b="1" dirty="0" smtClean="0"/>
              <a:t>1</a:t>
            </a:r>
            <a:r>
              <a:rPr lang="en-US" b="1" baseline="30000" dirty="0" smtClean="0"/>
              <a:t>st</a:t>
            </a:r>
            <a:r>
              <a:rPr lang="en-US" b="1" dirty="0" smtClean="0"/>
              <a:t> graduated income tax</a:t>
            </a:r>
          </a:p>
          <a:p>
            <a:pPr lvl="1">
              <a:lnSpc>
                <a:spcPct val="95000"/>
              </a:lnSpc>
              <a:spcBef>
                <a:spcPct val="10000"/>
              </a:spcBef>
              <a:defRPr/>
            </a:pPr>
            <a:r>
              <a:rPr lang="en-US" b="1" dirty="0" smtClean="0">
                <a:effectLst>
                  <a:outerShdw blurRad="38100" dist="38100" dir="2700000" algn="tl">
                    <a:srgbClr val="C0C0C0"/>
                  </a:outerShdw>
                </a:effectLst>
              </a:rPr>
              <a:t> </a:t>
            </a:r>
            <a:r>
              <a:rPr lang="en-US" b="1" u="sng" dirty="0" smtClean="0">
                <a:solidFill>
                  <a:srgbClr val="FF0000"/>
                </a:solidFill>
                <a:effectLst>
                  <a:outerShdw blurRad="38100" dist="38100" dir="2700000" algn="tl">
                    <a:srgbClr val="C0C0C0"/>
                  </a:outerShdw>
                </a:effectLst>
              </a:rPr>
              <a:t>Federal Reserve Act (1913)</a:t>
            </a:r>
            <a:r>
              <a:rPr lang="en-US" dirty="0" smtClean="0"/>
              <a:t> = the Federal Reserve </a:t>
            </a:r>
            <a:r>
              <a:rPr lang="en-US" b="1" dirty="0" smtClean="0"/>
              <a:t>regulates the economy by adjusting the money supply &amp; interest rates</a:t>
            </a:r>
          </a:p>
        </p:txBody>
      </p:sp>
      <p:sp>
        <p:nvSpPr>
          <p:cNvPr id="124935" name="AutoShape 7"/>
          <p:cNvSpPr>
            <a:spLocks noChangeArrowheads="1"/>
          </p:cNvSpPr>
          <p:nvPr/>
        </p:nvSpPr>
        <p:spPr bwMode="auto">
          <a:xfrm>
            <a:off x="2971800" y="1493838"/>
            <a:ext cx="6781800" cy="609600"/>
          </a:xfrm>
          <a:prstGeom prst="wedgeRectCallout">
            <a:avLst>
              <a:gd name="adj1" fmla="val 5806"/>
              <a:gd name="adj2" fmla="val 35494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spcBef>
                <a:spcPct val="10000"/>
              </a:spcBef>
              <a:buFont typeface="Arial" charset="0"/>
              <a:buNone/>
              <a:defRPr/>
            </a:pPr>
            <a:r>
              <a:rPr kumimoji="1" lang="en-US" altLang="x-none" sz="3600"/>
              <a:t>1% tax for all, but 2% for the rich</a:t>
            </a:r>
            <a:endParaRPr lang="en-US" altLang="x-none" sz="3600"/>
          </a:p>
        </p:txBody>
      </p:sp>
      <p:sp>
        <p:nvSpPr>
          <p:cNvPr id="124936" name="AutoShape 8"/>
          <p:cNvSpPr>
            <a:spLocks noChangeArrowheads="1"/>
          </p:cNvSpPr>
          <p:nvPr/>
        </p:nvSpPr>
        <p:spPr bwMode="auto">
          <a:xfrm>
            <a:off x="1676400" y="2827338"/>
            <a:ext cx="7924800" cy="1066800"/>
          </a:xfrm>
          <a:prstGeom prst="wedgeRectCallout">
            <a:avLst>
              <a:gd name="adj1" fmla="val -21074"/>
              <a:gd name="adj2" fmla="val 27217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5000"/>
              </a:lnSpc>
              <a:spcBef>
                <a:spcPct val="10000"/>
              </a:spcBef>
              <a:buFont typeface="Arial" charset="0"/>
              <a:buNone/>
              <a:defRPr/>
            </a:pPr>
            <a:r>
              <a:rPr kumimoji="1" lang="en-US" altLang="x-none" sz="3600"/>
              <a:t>The </a:t>
            </a:r>
            <a:r>
              <a:rPr lang="en-US" altLang="x-none" sz="3600"/>
              <a:t>1</a:t>
            </a:r>
            <a:r>
              <a:rPr lang="en-US" altLang="x-none" sz="3600" baseline="30000"/>
              <a:t>st</a:t>
            </a:r>
            <a:r>
              <a:rPr lang="en-US" altLang="x-none" sz="3600"/>
              <a:t> efficient national banking system since Jackson destroyed the BUS in 1832</a:t>
            </a:r>
          </a:p>
        </p:txBody>
      </p:sp>
      <p:sp>
        <p:nvSpPr>
          <p:cNvPr id="53255" name="TextBox 1"/>
          <p:cNvSpPr txBox="1">
            <a:spLocks noChangeArrowheads="1"/>
          </p:cNvSpPr>
          <p:nvPr/>
        </p:nvSpPr>
        <p:spPr bwMode="auto">
          <a:xfrm>
            <a:off x="12817475" y="2438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endParaRPr lang="x-none" altLang="x-none"/>
          </a:p>
        </p:txBody>
      </p:sp>
    </p:spTree>
    <p:extLst>
      <p:ext uri="{BB962C8B-B14F-4D97-AF65-F5344CB8AC3E}">
        <p14:creationId xmlns:p14="http://schemas.microsoft.com/office/powerpoint/2010/main" val="1905232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 calcmode="lin" valueType="num">
                                      <p:cBhvr>
                                        <p:cTn id="7" dur="500" fill="hold"/>
                                        <p:tgtEl>
                                          <p:spTgt spid="124935"/>
                                        </p:tgtEl>
                                        <p:attrNameLst>
                                          <p:attrName>ppt_w</p:attrName>
                                        </p:attrNameLst>
                                      </p:cBhvr>
                                      <p:tavLst>
                                        <p:tav tm="0">
                                          <p:val>
                                            <p:fltVal val="0"/>
                                          </p:val>
                                        </p:tav>
                                        <p:tav tm="100000">
                                          <p:val>
                                            <p:strVal val="#ppt_w"/>
                                          </p:val>
                                        </p:tav>
                                      </p:tavLst>
                                    </p:anim>
                                    <p:anim calcmode="lin" valueType="num">
                                      <p:cBhvr>
                                        <p:cTn id="8" dur="500" fill="hold"/>
                                        <p:tgtEl>
                                          <p:spTgt spid="124935"/>
                                        </p:tgtEl>
                                        <p:attrNameLst>
                                          <p:attrName>ppt_h</p:attrName>
                                        </p:attrNameLst>
                                      </p:cBhvr>
                                      <p:tavLst>
                                        <p:tav tm="0">
                                          <p:val>
                                            <p:fltVal val="0"/>
                                          </p:val>
                                        </p:tav>
                                        <p:tav tm="100000">
                                          <p:val>
                                            <p:strVal val="#ppt_h"/>
                                          </p:val>
                                        </p:tav>
                                      </p:tavLst>
                                    </p:anim>
                                    <p:animEffect transition="in" filter="fade">
                                      <p:cBhvr>
                                        <p:cTn id="9" dur="500"/>
                                        <p:tgtEl>
                                          <p:spTgt spid="1249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4936"/>
                                        </p:tgtEl>
                                        <p:attrNameLst>
                                          <p:attrName>style.visibility</p:attrName>
                                        </p:attrNameLst>
                                      </p:cBhvr>
                                      <p:to>
                                        <p:strVal val="visible"/>
                                      </p:to>
                                    </p:set>
                                    <p:anim calcmode="lin" valueType="num">
                                      <p:cBhvr>
                                        <p:cTn id="14" dur="500" fill="hold"/>
                                        <p:tgtEl>
                                          <p:spTgt spid="124936"/>
                                        </p:tgtEl>
                                        <p:attrNameLst>
                                          <p:attrName>ppt_w</p:attrName>
                                        </p:attrNameLst>
                                      </p:cBhvr>
                                      <p:tavLst>
                                        <p:tav tm="0">
                                          <p:val>
                                            <p:fltVal val="0"/>
                                          </p:val>
                                        </p:tav>
                                        <p:tav tm="100000">
                                          <p:val>
                                            <p:strVal val="#ppt_w"/>
                                          </p:val>
                                        </p:tav>
                                      </p:tavLst>
                                    </p:anim>
                                    <p:anim calcmode="lin" valueType="num">
                                      <p:cBhvr>
                                        <p:cTn id="15" dur="500" fill="hold"/>
                                        <p:tgtEl>
                                          <p:spTgt spid="124936"/>
                                        </p:tgtEl>
                                        <p:attrNameLst>
                                          <p:attrName>ppt_h</p:attrName>
                                        </p:attrNameLst>
                                      </p:cBhvr>
                                      <p:tavLst>
                                        <p:tav tm="0">
                                          <p:val>
                                            <p:fltVal val="0"/>
                                          </p:val>
                                        </p:tav>
                                        <p:tav tm="100000">
                                          <p:val>
                                            <p:strVal val="#ppt_h"/>
                                          </p:val>
                                        </p:tav>
                                      </p:tavLst>
                                    </p:anim>
                                    <p:animEffect transition="in" filter="fade">
                                      <p:cBhvr>
                                        <p:cTn id="16" dur="5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animBg="1"/>
      <p:bldP spid="1249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2286000" y="0"/>
            <a:ext cx="8382000" cy="685800"/>
          </a:xfrm>
        </p:spPr>
        <p:txBody>
          <a:bodyPr>
            <a:normAutofit fontScale="90000"/>
          </a:bodyPr>
          <a:lstStyle/>
          <a:p>
            <a:r>
              <a:rPr lang="en-US" altLang="x-none"/>
              <a:t>Woodrow Wilson's New Freedom</a:t>
            </a:r>
          </a:p>
        </p:txBody>
      </p:sp>
      <p:sp>
        <p:nvSpPr>
          <p:cNvPr id="190467" name="Rectangle 3"/>
          <p:cNvSpPr>
            <a:spLocks noGrp="1" noChangeArrowheads="1"/>
          </p:cNvSpPr>
          <p:nvPr>
            <p:ph type="body" idx="1"/>
          </p:nvPr>
        </p:nvSpPr>
        <p:spPr>
          <a:xfrm>
            <a:off x="1524000" y="685800"/>
            <a:ext cx="9144000" cy="6172200"/>
          </a:xfrm>
        </p:spPr>
        <p:txBody>
          <a:bodyPr/>
          <a:lstStyle/>
          <a:p>
            <a:pPr lvl="1">
              <a:lnSpc>
                <a:spcPct val="90000"/>
              </a:lnSpc>
              <a:spcBef>
                <a:spcPct val="10000"/>
              </a:spcBef>
              <a:defRPr/>
            </a:pPr>
            <a:r>
              <a:rPr lang="en-US" b="1" dirty="0" smtClean="0">
                <a:effectLst>
                  <a:outerShdw blurRad="38100" dist="38100" dir="2700000" algn="tl">
                    <a:srgbClr val="C0C0C0"/>
                  </a:outerShdw>
                </a:effectLst>
              </a:rPr>
              <a:t> </a:t>
            </a:r>
            <a:r>
              <a:rPr lang="en-US" b="1" u="sng" dirty="0" smtClean="0">
                <a:solidFill>
                  <a:srgbClr val="FF0000"/>
                </a:solidFill>
                <a:effectLst>
                  <a:outerShdw blurRad="38100" dist="38100" dir="2700000" algn="tl">
                    <a:srgbClr val="C0C0C0"/>
                  </a:outerShdw>
                </a:effectLst>
              </a:rPr>
              <a:t>Clayton Anti-Trust Act (1914) </a:t>
            </a:r>
            <a:r>
              <a:rPr lang="en-US" sz="3500" dirty="0"/>
              <a:t>made Sherman Anti-Trust Act STRONGER- </a:t>
            </a:r>
            <a:r>
              <a:rPr lang="en-US" sz="3500" b="1" i="1" u="sng" dirty="0">
                <a:solidFill>
                  <a:srgbClr val="FF0000"/>
                </a:solidFill>
              </a:rPr>
              <a:t>legalized STRIKES</a:t>
            </a:r>
            <a:r>
              <a:rPr lang="en-US" sz="3500" dirty="0"/>
              <a:t>! </a:t>
            </a:r>
          </a:p>
          <a:p>
            <a:pPr lvl="1">
              <a:lnSpc>
                <a:spcPct val="90000"/>
              </a:lnSpc>
              <a:spcBef>
                <a:spcPct val="10000"/>
              </a:spcBef>
              <a:buFont typeface="Wingdings" charset="2"/>
              <a:buChar char="Ø"/>
              <a:defRPr/>
            </a:pPr>
            <a:r>
              <a:rPr lang="en-US" dirty="0"/>
              <a:t> </a:t>
            </a:r>
            <a:r>
              <a:rPr lang="en-US" dirty="0" smtClean="0"/>
              <a:t>MANY benefits to workers!</a:t>
            </a:r>
          </a:p>
          <a:p>
            <a:pPr>
              <a:lnSpc>
                <a:spcPct val="90000"/>
              </a:lnSpc>
              <a:spcBef>
                <a:spcPct val="10000"/>
              </a:spcBef>
              <a:defRPr/>
            </a:pPr>
            <a:r>
              <a:rPr lang="en-US" dirty="0" smtClean="0"/>
              <a:t>As the 1916 elections neared, Wilson pushed for more social reforms…but U.S. involvement in WWI</a:t>
            </a:r>
            <a:r>
              <a:rPr lang="en-US" sz="3000" dirty="0"/>
              <a:t> </a:t>
            </a:r>
            <a:r>
              <a:rPr lang="en-US" dirty="0" smtClean="0"/>
              <a:t>in</a:t>
            </a:r>
            <a:r>
              <a:rPr lang="en-US" sz="3000" dirty="0"/>
              <a:t> </a:t>
            </a:r>
            <a:r>
              <a:rPr lang="en-US" dirty="0" smtClean="0"/>
              <a:t>1917</a:t>
            </a:r>
            <a:r>
              <a:rPr lang="en-US" sz="3000" dirty="0"/>
              <a:t> </a:t>
            </a:r>
            <a:r>
              <a:rPr lang="en-US" dirty="0" smtClean="0"/>
              <a:t>distracted</a:t>
            </a:r>
            <a:r>
              <a:rPr lang="en-US" sz="3000" dirty="0"/>
              <a:t> </a:t>
            </a:r>
            <a:r>
              <a:rPr lang="en-US" dirty="0" smtClean="0"/>
              <a:t>Americans from progressive reform</a:t>
            </a:r>
            <a:r>
              <a:rPr lang="mr-IN" dirty="0" smtClean="0"/>
              <a:t>…</a:t>
            </a:r>
            <a:endParaRPr lang="en-US" dirty="0" smtClean="0"/>
          </a:p>
        </p:txBody>
      </p:sp>
      <p:sp>
        <p:nvSpPr>
          <p:cNvPr id="190468" name="AutoShape 4"/>
          <p:cNvSpPr>
            <a:spLocks noChangeArrowheads="1"/>
          </p:cNvSpPr>
          <p:nvPr/>
        </p:nvSpPr>
        <p:spPr bwMode="auto">
          <a:xfrm>
            <a:off x="1676400" y="2781300"/>
            <a:ext cx="2895600" cy="990600"/>
          </a:xfrm>
          <a:prstGeom prst="wedgeRectCallout">
            <a:avLst>
              <a:gd name="adj1" fmla="val 89718"/>
              <a:gd name="adj2" fmla="val -1304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defRPr/>
            </a:pPr>
            <a:r>
              <a:rPr kumimoji="1" lang="en-US" altLang="x-none" sz="3600" b="1" dirty="0"/>
              <a:t>Federal Farm Loan Act</a:t>
            </a:r>
          </a:p>
        </p:txBody>
      </p:sp>
      <p:sp>
        <p:nvSpPr>
          <p:cNvPr id="190469" name="AutoShape 5"/>
          <p:cNvSpPr>
            <a:spLocks noChangeArrowheads="1"/>
          </p:cNvSpPr>
          <p:nvPr/>
        </p:nvSpPr>
        <p:spPr bwMode="auto">
          <a:xfrm>
            <a:off x="4953000" y="1851025"/>
            <a:ext cx="4114800" cy="990600"/>
          </a:xfrm>
          <a:prstGeom prst="wedgeRectCallout">
            <a:avLst>
              <a:gd name="adj1" fmla="val 2059"/>
              <a:gd name="adj2" fmla="val 70802"/>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30000"/>
              </a:spcBef>
              <a:defRPr/>
            </a:pPr>
            <a:r>
              <a:rPr kumimoji="1" lang="en-US" altLang="x-none" sz="3600" dirty="0"/>
              <a:t>Endorsed an </a:t>
            </a:r>
            <a:r>
              <a:rPr kumimoji="1" lang="en-US" altLang="x-none" sz="3600" b="1" dirty="0"/>
              <a:t>8-hour  day for all workers</a:t>
            </a:r>
          </a:p>
        </p:txBody>
      </p:sp>
      <p:sp>
        <p:nvSpPr>
          <p:cNvPr id="190470" name="AutoShape 6"/>
          <p:cNvSpPr>
            <a:spLocks noChangeArrowheads="1"/>
          </p:cNvSpPr>
          <p:nvPr/>
        </p:nvSpPr>
        <p:spPr bwMode="auto">
          <a:xfrm>
            <a:off x="6781800" y="4800600"/>
            <a:ext cx="3733800" cy="990600"/>
          </a:xfrm>
          <a:prstGeom prst="wedgeRectCallout">
            <a:avLst>
              <a:gd name="adj1" fmla="val -34669"/>
              <a:gd name="adj2" fmla="val -19883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30000"/>
              </a:spcBef>
              <a:defRPr/>
            </a:pPr>
            <a:r>
              <a:rPr kumimoji="1" lang="en-US" altLang="x-none" sz="3600" dirty="0"/>
              <a:t>Supported </a:t>
            </a:r>
            <a:r>
              <a:rPr kumimoji="1" lang="en-US" altLang="x-none" sz="3600" b="1" dirty="0"/>
              <a:t>women’s suffrage</a:t>
            </a:r>
          </a:p>
        </p:txBody>
      </p:sp>
      <p:sp>
        <p:nvSpPr>
          <p:cNvPr id="190471" name="AutoShape 7"/>
          <p:cNvSpPr>
            <a:spLocks noChangeArrowheads="1"/>
          </p:cNvSpPr>
          <p:nvPr/>
        </p:nvSpPr>
        <p:spPr bwMode="auto">
          <a:xfrm>
            <a:off x="1531938" y="4997450"/>
            <a:ext cx="4572000" cy="990600"/>
          </a:xfrm>
          <a:prstGeom prst="wedgeRectCallout">
            <a:avLst>
              <a:gd name="adj1" fmla="val 62950"/>
              <a:gd name="adj2" fmla="val -233417"/>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lgn="ctr">
              <a:lnSpc>
                <a:spcPct val="80000"/>
              </a:lnSpc>
              <a:spcBef>
                <a:spcPct val="30000"/>
              </a:spcBef>
              <a:defRPr/>
            </a:pPr>
            <a:r>
              <a:rPr kumimoji="1" lang="en-US" altLang="x-none" sz="3600" dirty="0"/>
              <a:t>Defended </a:t>
            </a:r>
            <a:r>
              <a:rPr kumimoji="1" lang="en-US" altLang="x-none" sz="3600" b="1" dirty="0"/>
              <a:t>unions’ right to collectively bargain</a:t>
            </a:r>
          </a:p>
        </p:txBody>
      </p:sp>
    </p:spTree>
    <p:extLst>
      <p:ext uri="{BB962C8B-B14F-4D97-AF65-F5344CB8AC3E}">
        <p14:creationId xmlns:p14="http://schemas.microsoft.com/office/powerpoint/2010/main" val="1601735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p:cTn id="7" dur="500" fill="hold"/>
                                        <p:tgtEl>
                                          <p:spTgt spid="190468"/>
                                        </p:tgtEl>
                                        <p:attrNameLst>
                                          <p:attrName>ppt_w</p:attrName>
                                        </p:attrNameLst>
                                      </p:cBhvr>
                                      <p:tavLst>
                                        <p:tav tm="0">
                                          <p:val>
                                            <p:fltVal val="0"/>
                                          </p:val>
                                        </p:tav>
                                        <p:tav tm="100000">
                                          <p:val>
                                            <p:strVal val="#ppt_w"/>
                                          </p:val>
                                        </p:tav>
                                      </p:tavLst>
                                    </p:anim>
                                    <p:anim calcmode="lin" valueType="num">
                                      <p:cBhvr>
                                        <p:cTn id="8" dur="500" fill="hold"/>
                                        <p:tgtEl>
                                          <p:spTgt spid="190468"/>
                                        </p:tgtEl>
                                        <p:attrNameLst>
                                          <p:attrName>ppt_h</p:attrName>
                                        </p:attrNameLst>
                                      </p:cBhvr>
                                      <p:tavLst>
                                        <p:tav tm="0">
                                          <p:val>
                                            <p:fltVal val="0"/>
                                          </p:val>
                                        </p:tav>
                                        <p:tav tm="100000">
                                          <p:val>
                                            <p:strVal val="#ppt_h"/>
                                          </p:val>
                                        </p:tav>
                                      </p:tavLst>
                                    </p:anim>
                                    <p:animEffect transition="in" filter="fade">
                                      <p:cBhvr>
                                        <p:cTn id="9" dur="500"/>
                                        <p:tgtEl>
                                          <p:spTgt spid="190468"/>
                                        </p:tgtEl>
                                      </p:cBhvr>
                                    </p:animEffect>
                                  </p:childTnLst>
                                </p:cTn>
                              </p:par>
                            </p:childTnLst>
                          </p:cTn>
                        </p:par>
                        <p:par>
                          <p:cTn id="10" fill="hold" nodeType="afterGroup">
                            <p:stCondLst>
                              <p:cond delay="500"/>
                            </p:stCondLst>
                            <p:childTnLst>
                              <p:par>
                                <p:cTn id="11" presetID="53" presetClass="entr" presetSubtype="0" fill="hold" grpId="0" nodeType="afterEffect">
                                  <p:stCondLst>
                                    <p:cond delay="1000"/>
                                  </p:stCondLst>
                                  <p:childTnLst>
                                    <p:set>
                                      <p:cBhvr>
                                        <p:cTn id="12" dur="1" fill="hold">
                                          <p:stCondLst>
                                            <p:cond delay="0"/>
                                          </p:stCondLst>
                                        </p:cTn>
                                        <p:tgtEl>
                                          <p:spTgt spid="190469"/>
                                        </p:tgtEl>
                                        <p:attrNameLst>
                                          <p:attrName>style.visibility</p:attrName>
                                        </p:attrNameLst>
                                      </p:cBhvr>
                                      <p:to>
                                        <p:strVal val="visible"/>
                                      </p:to>
                                    </p:set>
                                    <p:anim calcmode="lin" valueType="num">
                                      <p:cBhvr>
                                        <p:cTn id="13" dur="500" fill="hold"/>
                                        <p:tgtEl>
                                          <p:spTgt spid="190469"/>
                                        </p:tgtEl>
                                        <p:attrNameLst>
                                          <p:attrName>ppt_w</p:attrName>
                                        </p:attrNameLst>
                                      </p:cBhvr>
                                      <p:tavLst>
                                        <p:tav tm="0">
                                          <p:val>
                                            <p:fltVal val="0"/>
                                          </p:val>
                                        </p:tav>
                                        <p:tav tm="100000">
                                          <p:val>
                                            <p:strVal val="#ppt_w"/>
                                          </p:val>
                                        </p:tav>
                                      </p:tavLst>
                                    </p:anim>
                                    <p:anim calcmode="lin" valueType="num">
                                      <p:cBhvr>
                                        <p:cTn id="14" dur="500" fill="hold"/>
                                        <p:tgtEl>
                                          <p:spTgt spid="190469"/>
                                        </p:tgtEl>
                                        <p:attrNameLst>
                                          <p:attrName>ppt_h</p:attrName>
                                        </p:attrNameLst>
                                      </p:cBhvr>
                                      <p:tavLst>
                                        <p:tav tm="0">
                                          <p:val>
                                            <p:fltVal val="0"/>
                                          </p:val>
                                        </p:tav>
                                        <p:tav tm="100000">
                                          <p:val>
                                            <p:strVal val="#ppt_h"/>
                                          </p:val>
                                        </p:tav>
                                      </p:tavLst>
                                    </p:anim>
                                    <p:animEffect transition="in" filter="fade">
                                      <p:cBhvr>
                                        <p:cTn id="15" dur="500"/>
                                        <p:tgtEl>
                                          <p:spTgt spid="190469"/>
                                        </p:tgtEl>
                                      </p:cBhvr>
                                    </p:animEffect>
                                  </p:childTnLst>
                                </p:cTn>
                              </p:par>
                            </p:childTnLst>
                          </p:cTn>
                        </p:par>
                        <p:par>
                          <p:cTn id="16" fill="hold" nodeType="afterGroup">
                            <p:stCondLst>
                              <p:cond delay="2000"/>
                            </p:stCondLst>
                            <p:childTnLst>
                              <p:par>
                                <p:cTn id="17" presetID="53" presetClass="entr" presetSubtype="0" fill="hold" grpId="0" nodeType="afterEffect">
                                  <p:stCondLst>
                                    <p:cond delay="1000"/>
                                  </p:stCondLst>
                                  <p:childTnLst>
                                    <p:set>
                                      <p:cBhvr>
                                        <p:cTn id="18" dur="1" fill="hold">
                                          <p:stCondLst>
                                            <p:cond delay="0"/>
                                          </p:stCondLst>
                                        </p:cTn>
                                        <p:tgtEl>
                                          <p:spTgt spid="190470"/>
                                        </p:tgtEl>
                                        <p:attrNameLst>
                                          <p:attrName>style.visibility</p:attrName>
                                        </p:attrNameLst>
                                      </p:cBhvr>
                                      <p:to>
                                        <p:strVal val="visible"/>
                                      </p:to>
                                    </p:set>
                                    <p:anim calcmode="lin" valueType="num">
                                      <p:cBhvr>
                                        <p:cTn id="19" dur="500" fill="hold"/>
                                        <p:tgtEl>
                                          <p:spTgt spid="190470"/>
                                        </p:tgtEl>
                                        <p:attrNameLst>
                                          <p:attrName>ppt_w</p:attrName>
                                        </p:attrNameLst>
                                      </p:cBhvr>
                                      <p:tavLst>
                                        <p:tav tm="0">
                                          <p:val>
                                            <p:fltVal val="0"/>
                                          </p:val>
                                        </p:tav>
                                        <p:tav tm="100000">
                                          <p:val>
                                            <p:strVal val="#ppt_w"/>
                                          </p:val>
                                        </p:tav>
                                      </p:tavLst>
                                    </p:anim>
                                    <p:anim calcmode="lin" valueType="num">
                                      <p:cBhvr>
                                        <p:cTn id="20" dur="500" fill="hold"/>
                                        <p:tgtEl>
                                          <p:spTgt spid="190470"/>
                                        </p:tgtEl>
                                        <p:attrNameLst>
                                          <p:attrName>ppt_h</p:attrName>
                                        </p:attrNameLst>
                                      </p:cBhvr>
                                      <p:tavLst>
                                        <p:tav tm="0">
                                          <p:val>
                                            <p:fltVal val="0"/>
                                          </p:val>
                                        </p:tav>
                                        <p:tav tm="100000">
                                          <p:val>
                                            <p:strVal val="#ppt_h"/>
                                          </p:val>
                                        </p:tav>
                                      </p:tavLst>
                                    </p:anim>
                                    <p:animEffect transition="in" filter="fade">
                                      <p:cBhvr>
                                        <p:cTn id="21" dur="500"/>
                                        <p:tgtEl>
                                          <p:spTgt spid="190470"/>
                                        </p:tgtEl>
                                      </p:cBhvr>
                                    </p:animEffect>
                                  </p:childTnLst>
                                </p:cTn>
                              </p:par>
                            </p:childTnLst>
                          </p:cTn>
                        </p:par>
                        <p:par>
                          <p:cTn id="22" fill="hold" nodeType="afterGroup">
                            <p:stCondLst>
                              <p:cond delay="3500"/>
                            </p:stCondLst>
                            <p:childTnLst>
                              <p:par>
                                <p:cTn id="23" presetID="53" presetClass="entr" presetSubtype="0" fill="hold" grpId="0" nodeType="afterEffect">
                                  <p:stCondLst>
                                    <p:cond delay="1000"/>
                                  </p:stCondLst>
                                  <p:childTnLst>
                                    <p:set>
                                      <p:cBhvr>
                                        <p:cTn id="24" dur="1" fill="hold">
                                          <p:stCondLst>
                                            <p:cond delay="0"/>
                                          </p:stCondLst>
                                        </p:cTn>
                                        <p:tgtEl>
                                          <p:spTgt spid="190471"/>
                                        </p:tgtEl>
                                        <p:attrNameLst>
                                          <p:attrName>style.visibility</p:attrName>
                                        </p:attrNameLst>
                                      </p:cBhvr>
                                      <p:to>
                                        <p:strVal val="visible"/>
                                      </p:to>
                                    </p:set>
                                    <p:anim calcmode="lin" valueType="num">
                                      <p:cBhvr>
                                        <p:cTn id="25" dur="500" fill="hold"/>
                                        <p:tgtEl>
                                          <p:spTgt spid="190471"/>
                                        </p:tgtEl>
                                        <p:attrNameLst>
                                          <p:attrName>ppt_w</p:attrName>
                                        </p:attrNameLst>
                                      </p:cBhvr>
                                      <p:tavLst>
                                        <p:tav tm="0">
                                          <p:val>
                                            <p:fltVal val="0"/>
                                          </p:val>
                                        </p:tav>
                                        <p:tav tm="100000">
                                          <p:val>
                                            <p:strVal val="#ppt_w"/>
                                          </p:val>
                                        </p:tav>
                                      </p:tavLst>
                                    </p:anim>
                                    <p:anim calcmode="lin" valueType="num">
                                      <p:cBhvr>
                                        <p:cTn id="26" dur="500" fill="hold"/>
                                        <p:tgtEl>
                                          <p:spTgt spid="190471"/>
                                        </p:tgtEl>
                                        <p:attrNameLst>
                                          <p:attrName>ppt_h</p:attrName>
                                        </p:attrNameLst>
                                      </p:cBhvr>
                                      <p:tavLst>
                                        <p:tav tm="0">
                                          <p:val>
                                            <p:fltVal val="0"/>
                                          </p:val>
                                        </p:tav>
                                        <p:tav tm="100000">
                                          <p:val>
                                            <p:strVal val="#ppt_h"/>
                                          </p:val>
                                        </p:tav>
                                      </p:tavLst>
                                    </p:anim>
                                    <p:animEffect transition="in" filter="fade">
                                      <p:cBhvr>
                                        <p:cTn id="27" dur="500"/>
                                        <p:tgtEl>
                                          <p:spTgt spid="190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524000" y="0"/>
            <a:ext cx="8915400" cy="838200"/>
          </a:xfrm>
        </p:spPr>
        <p:txBody>
          <a:bodyPr/>
          <a:lstStyle/>
          <a:p>
            <a:r>
              <a:rPr lang="en-US" altLang="x-none" b="1"/>
              <a:t>The End of Progressive Reform</a:t>
            </a:r>
          </a:p>
        </p:txBody>
      </p:sp>
      <p:sp>
        <p:nvSpPr>
          <p:cNvPr id="57346" name="Rectangle 3"/>
          <p:cNvSpPr>
            <a:spLocks noGrp="1" noChangeArrowheads="1"/>
          </p:cNvSpPr>
          <p:nvPr>
            <p:ph type="body" idx="1"/>
          </p:nvPr>
        </p:nvSpPr>
        <p:spPr>
          <a:xfrm>
            <a:off x="1524000" y="914400"/>
            <a:ext cx="9144000" cy="5943600"/>
          </a:xfrm>
        </p:spPr>
        <p:txBody>
          <a:bodyPr/>
          <a:lstStyle/>
          <a:p>
            <a:pPr>
              <a:lnSpc>
                <a:spcPct val="90000"/>
              </a:lnSpc>
            </a:pPr>
            <a:r>
              <a:rPr lang="en-US" altLang="x-none"/>
              <a:t>When World War I ended in 1919, the last of the progressive reforms were enacted:</a:t>
            </a:r>
          </a:p>
          <a:p>
            <a:pPr lvl="1">
              <a:lnSpc>
                <a:spcPct val="90000"/>
              </a:lnSpc>
            </a:pPr>
            <a:r>
              <a:rPr lang="en-US" altLang="x-none"/>
              <a:t> In 1919, the temperance movement gained a victory when the </a:t>
            </a:r>
            <a:r>
              <a:rPr lang="en-US" altLang="x-none" b="1" u="sng"/>
              <a:t>18</a:t>
            </a:r>
            <a:r>
              <a:rPr lang="en-US" altLang="x-none" b="1" u="sng" baseline="30000"/>
              <a:t>th</a:t>
            </a:r>
            <a:r>
              <a:rPr lang="en-US" altLang="x-none" b="1" u="sng"/>
              <a:t> amendment</a:t>
            </a:r>
            <a:r>
              <a:rPr lang="en-US" altLang="x-none" b="1"/>
              <a:t> &amp; </a:t>
            </a:r>
            <a:r>
              <a:rPr lang="en-US" altLang="x-none" b="1" u="sng"/>
              <a:t>Volstead Act</a:t>
            </a:r>
            <a:r>
              <a:rPr lang="en-US" altLang="x-none" b="1"/>
              <a:t> </a:t>
            </a:r>
            <a:r>
              <a:rPr lang="en-US" altLang="x-none"/>
              <a:t>prohibited alcohol </a:t>
            </a:r>
          </a:p>
          <a:p>
            <a:pPr lvl="1">
              <a:lnSpc>
                <a:spcPct val="90000"/>
              </a:lnSpc>
            </a:pPr>
            <a:r>
              <a:rPr lang="en-US" altLang="x-none"/>
              <a:t> In 1920, women were rewarded for their WW1 contribution with the right to vote (</a:t>
            </a:r>
            <a:r>
              <a:rPr lang="en-US" altLang="x-none" b="1" u="sng"/>
              <a:t>19</a:t>
            </a:r>
            <a:r>
              <a:rPr lang="en-US" altLang="x-none" b="1" u="sng" baseline="30000"/>
              <a:t>th</a:t>
            </a:r>
            <a:r>
              <a:rPr lang="en-US" altLang="x-none" b="1" u="sng"/>
              <a:t> amendment</a:t>
            </a:r>
            <a:r>
              <a:rPr lang="en-US" altLang="x-none"/>
              <a:t>)</a:t>
            </a:r>
          </a:p>
        </p:txBody>
      </p:sp>
    </p:spTree>
    <p:extLst>
      <p:ext uri="{BB962C8B-B14F-4D97-AF65-F5344CB8AC3E}">
        <p14:creationId xmlns:p14="http://schemas.microsoft.com/office/powerpoint/2010/main" val="1044647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3379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58371" name="Rectangle 4"/>
          <p:cNvSpPr>
            <a:spLocks noGrp="1" noChangeArrowheads="1"/>
          </p:cNvSpPr>
          <p:nvPr>
            <p:ph type="title"/>
          </p:nvPr>
        </p:nvSpPr>
        <p:spPr>
          <a:xfrm>
            <a:off x="1828800" y="152400"/>
            <a:ext cx="8229600" cy="685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sz="3500" b="1"/>
              <a:t>How successful was the Progressive Era?</a:t>
            </a:r>
          </a:p>
        </p:txBody>
      </p:sp>
      <p:sp>
        <p:nvSpPr>
          <p:cNvPr id="212997" name="Rectangle 5"/>
          <p:cNvSpPr>
            <a:spLocks noGrp="1" noChangeArrowheads="1"/>
          </p:cNvSpPr>
          <p:nvPr>
            <p:ph type="body" idx="1"/>
          </p:nvPr>
        </p:nvSpPr>
        <p:spPr>
          <a:xfrm>
            <a:off x="1524000" y="990600"/>
            <a:ext cx="9144000" cy="4953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a:lnSpc>
                <a:spcPct val="85000"/>
              </a:lnSpc>
              <a:spcBef>
                <a:spcPct val="10000"/>
              </a:spcBef>
              <a:defRPr/>
            </a:pPr>
            <a:r>
              <a:rPr lang="en-US" sz="3400" dirty="0"/>
              <a:t>Progressive reforms led to:</a:t>
            </a:r>
          </a:p>
          <a:p>
            <a:pPr lvl="1">
              <a:lnSpc>
                <a:spcPct val="85000"/>
              </a:lnSpc>
              <a:spcBef>
                <a:spcPct val="10000"/>
              </a:spcBef>
              <a:defRPr/>
            </a:pPr>
            <a:r>
              <a:rPr lang="en-US" sz="3400" dirty="0">
                <a:solidFill>
                  <a:srgbClr val="FF0000"/>
                </a:solidFill>
                <a:effectLst>
                  <a:outerShdw blurRad="38100" dist="38100" dir="2700000" algn="tl">
                    <a:srgbClr val="C0C0C0"/>
                  </a:outerShdw>
                </a:effectLst>
              </a:rPr>
              <a:t>Urban &amp; labor improvements</a:t>
            </a:r>
          </a:p>
          <a:p>
            <a:pPr lvl="1">
              <a:lnSpc>
                <a:spcPct val="85000"/>
              </a:lnSpc>
              <a:spcBef>
                <a:spcPct val="10000"/>
              </a:spcBef>
              <a:defRPr/>
            </a:pPr>
            <a:r>
              <a:rPr lang="en-US" sz="3400" dirty="0">
                <a:solidFill>
                  <a:srgbClr val="0000CC"/>
                </a:solidFill>
                <a:effectLst>
                  <a:outerShdw blurRad="38100" dist="38100" dir="2700000" algn="tl">
                    <a:srgbClr val="C0C0C0"/>
                  </a:outerShdw>
                </a:effectLst>
              </a:rPr>
              <a:t>Direct primaries &amp; female voting</a:t>
            </a:r>
          </a:p>
          <a:p>
            <a:pPr lvl="1">
              <a:lnSpc>
                <a:spcPct val="85000"/>
              </a:lnSpc>
              <a:spcBef>
                <a:spcPct val="10000"/>
              </a:spcBef>
              <a:defRPr/>
            </a:pPr>
            <a:r>
              <a:rPr lang="en-US" sz="3400" dirty="0">
                <a:solidFill>
                  <a:srgbClr val="FF0000"/>
                </a:solidFill>
                <a:effectLst>
                  <a:outerShdw blurRad="38100" dist="38100" dir="2700000" algn="tl">
                    <a:srgbClr val="C0C0C0"/>
                  </a:outerShdw>
                </a:effectLst>
              </a:rPr>
              <a:t>More government responsibility for social welfare </a:t>
            </a:r>
          </a:p>
          <a:p>
            <a:pPr lvl="1">
              <a:lnSpc>
                <a:spcPct val="85000"/>
              </a:lnSpc>
              <a:spcBef>
                <a:spcPct val="10000"/>
              </a:spcBef>
              <a:defRPr/>
            </a:pPr>
            <a:r>
              <a:rPr lang="en-US" sz="3400" dirty="0">
                <a:solidFill>
                  <a:srgbClr val="0000CC"/>
                </a:solidFill>
                <a:effectLst>
                  <a:outerShdw blurRad="38100" dist="38100" dir="2700000" algn="tl">
                    <a:srgbClr val="C0C0C0"/>
                  </a:outerShdw>
                </a:effectLst>
              </a:rPr>
              <a:t>Regulatory commissions</a:t>
            </a:r>
          </a:p>
          <a:p>
            <a:pPr lvl="1">
              <a:lnSpc>
                <a:spcPct val="85000"/>
              </a:lnSpc>
              <a:spcBef>
                <a:spcPct val="10000"/>
              </a:spcBef>
              <a:defRPr/>
            </a:pPr>
            <a:r>
              <a:rPr lang="en-US" sz="3400" dirty="0">
                <a:solidFill>
                  <a:srgbClr val="FF0000"/>
                </a:solidFill>
                <a:effectLst>
                  <a:outerShdw blurRad="38100" dist="38100" dir="2700000" algn="tl">
                    <a:srgbClr val="C0C0C0"/>
                  </a:outerShdw>
                </a:effectLst>
              </a:rPr>
              <a:t>Increased importance of interest groups &amp; public opinion polls</a:t>
            </a:r>
          </a:p>
          <a:p>
            <a:pPr lvl="1">
              <a:lnSpc>
                <a:spcPct val="85000"/>
              </a:lnSpc>
              <a:spcBef>
                <a:spcPct val="10000"/>
              </a:spcBef>
              <a:defRPr/>
            </a:pPr>
            <a:r>
              <a:rPr lang="en-US" sz="3400" dirty="0">
                <a:solidFill>
                  <a:srgbClr val="0000CC"/>
                </a:solidFill>
                <a:effectLst>
                  <a:outerShdw blurRad="38100" dist="38100" dir="2700000" algn="tl">
                    <a:srgbClr val="C0C0C0"/>
                  </a:outerShdw>
                </a:effectLst>
              </a:rPr>
              <a:t>An “expert” bureaucracy </a:t>
            </a:r>
          </a:p>
          <a:p>
            <a:pPr lvl="1">
              <a:lnSpc>
                <a:spcPct val="85000"/>
              </a:lnSpc>
              <a:spcBef>
                <a:spcPct val="10000"/>
              </a:spcBef>
              <a:defRPr/>
            </a:pPr>
            <a:r>
              <a:rPr lang="en-US" sz="3400" dirty="0">
                <a:solidFill>
                  <a:srgbClr val="FF0000"/>
                </a:solidFill>
                <a:effectLst>
                  <a:outerShdw blurRad="38100" dist="38100" dir="2700000" algn="tl">
                    <a:srgbClr val="C0C0C0"/>
                  </a:outerShdw>
                </a:effectLst>
              </a:rPr>
              <a:t>A more powerful presidency</a:t>
            </a:r>
            <a:r>
              <a:rPr lang="en-US" sz="3400" dirty="0">
                <a:solidFill>
                  <a:srgbClr val="FF0000"/>
                </a:solidFill>
              </a:rPr>
              <a:t> </a:t>
            </a:r>
          </a:p>
        </p:txBody>
      </p:sp>
    </p:spTree>
    <p:extLst>
      <p:ext uri="{BB962C8B-B14F-4D97-AF65-F5344CB8AC3E}">
        <p14:creationId xmlns:p14="http://schemas.microsoft.com/office/powerpoint/2010/main" val="17176343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299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299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299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299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299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299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2494" y="-111762"/>
            <a:ext cx="5716052"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Progressive State Reforms</a:t>
            </a:r>
          </a:p>
        </p:txBody>
      </p:sp>
      <p:sp>
        <p:nvSpPr>
          <p:cNvPr id="3" name="Text Box 10"/>
          <p:cNvSpPr txBox="1">
            <a:spLocks noChangeArrowheads="1"/>
          </p:cNvSpPr>
          <p:nvPr/>
        </p:nvSpPr>
        <p:spPr bwMode="auto">
          <a:xfrm>
            <a:off x="1524001" y="706439"/>
            <a:ext cx="3121025" cy="2071687"/>
          </a:xfrm>
          <a:prstGeom prst="rect">
            <a:avLst/>
          </a:prstGeom>
          <a:solidFill>
            <a:srgbClr val="CCFFCC"/>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solidFill>
                  <a:srgbClr val="FF0000"/>
                </a:solidFill>
                <a:latin typeface="Calibri" charset="0"/>
              </a:rPr>
              <a:t>1) </a:t>
            </a:r>
            <a:r>
              <a:rPr kumimoji="0" lang="en-US" altLang="x-none" sz="3200" b="1" u="sng">
                <a:solidFill>
                  <a:srgbClr val="FF0000"/>
                </a:solidFill>
                <a:latin typeface="Calibri" charset="0"/>
              </a:rPr>
              <a:t>Referendum</a:t>
            </a:r>
            <a:r>
              <a:rPr kumimoji="0" lang="en-US" altLang="x-none" sz="3200">
                <a:solidFill>
                  <a:srgbClr val="FF0000"/>
                </a:solidFill>
                <a:latin typeface="Calibri" charset="0"/>
              </a:rPr>
              <a:t> </a:t>
            </a:r>
            <a:r>
              <a:rPr kumimoji="0" lang="en-US" altLang="x-none" sz="3200" b="1">
                <a:solidFill>
                  <a:srgbClr val="FF0000"/>
                </a:solidFill>
                <a:latin typeface="Calibri" charset="0"/>
              </a:rPr>
              <a:t>allows citizens vote to increase taxes for new programs </a:t>
            </a:r>
          </a:p>
        </p:txBody>
      </p:sp>
      <p:sp>
        <p:nvSpPr>
          <p:cNvPr id="5" name="Text Box 18"/>
          <p:cNvSpPr txBox="1">
            <a:spLocks noChangeArrowheads="1"/>
          </p:cNvSpPr>
          <p:nvPr/>
        </p:nvSpPr>
        <p:spPr bwMode="auto">
          <a:xfrm>
            <a:off x="4876800" y="717551"/>
            <a:ext cx="4495800" cy="1973263"/>
          </a:xfrm>
          <a:prstGeom prst="rect">
            <a:avLst/>
          </a:prstGeom>
          <a:solidFill>
            <a:srgbClr val="FFFF99"/>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solidFill>
                  <a:srgbClr val="FF0000"/>
                </a:solidFill>
                <a:latin typeface="Calibri" charset="0"/>
              </a:rPr>
              <a:t>2) </a:t>
            </a:r>
            <a:r>
              <a:rPr kumimoji="0" lang="en-US" altLang="x-none" sz="3200" b="1" u="sng">
                <a:solidFill>
                  <a:srgbClr val="FF0000"/>
                </a:solidFill>
                <a:latin typeface="Calibri" charset="0"/>
              </a:rPr>
              <a:t>Initiatives</a:t>
            </a:r>
            <a:r>
              <a:rPr kumimoji="0" lang="en-US" altLang="x-none" sz="3200">
                <a:solidFill>
                  <a:srgbClr val="FF0000"/>
                </a:solidFill>
                <a:latin typeface="Calibri" charset="0"/>
              </a:rPr>
              <a:t> </a:t>
            </a:r>
            <a:r>
              <a:rPr kumimoji="0" lang="en-US" altLang="x-none" sz="3000" b="1">
                <a:solidFill>
                  <a:srgbClr val="FF0000"/>
                </a:solidFill>
                <a:latin typeface="Calibri" charset="0"/>
              </a:rPr>
              <a:t>allow c</a:t>
            </a:r>
            <a:r>
              <a:rPr lang="en-US" altLang="x-none" sz="3000" b="1">
                <a:solidFill>
                  <a:srgbClr val="FF0000"/>
                </a:solidFill>
                <a:latin typeface="Calibri" charset="0"/>
              </a:rPr>
              <a:t>itizens to bypass the state legislature by putting an issue on a state ballot and voting to make it a law</a:t>
            </a:r>
            <a:endParaRPr kumimoji="0" lang="en-US" altLang="x-none" sz="3000" b="1">
              <a:solidFill>
                <a:srgbClr val="FF0000"/>
              </a:solidFill>
              <a:latin typeface="Calibri" charset="0"/>
            </a:endParaRPr>
          </a:p>
        </p:txBody>
      </p:sp>
      <p:sp>
        <p:nvSpPr>
          <p:cNvPr id="9" name="Text Box 23"/>
          <p:cNvSpPr txBox="1">
            <a:spLocks noChangeArrowheads="1"/>
          </p:cNvSpPr>
          <p:nvPr/>
        </p:nvSpPr>
        <p:spPr bwMode="auto">
          <a:xfrm>
            <a:off x="7758113" y="2690814"/>
            <a:ext cx="2673350" cy="2185987"/>
          </a:xfrm>
          <a:prstGeom prst="rect">
            <a:avLst/>
          </a:prstGeom>
          <a:solidFill>
            <a:srgbClr val="FFCC99"/>
          </a:solidFill>
          <a:ln w="12700">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5000"/>
              </a:lnSpc>
              <a:spcBef>
                <a:spcPct val="0"/>
              </a:spcBef>
              <a:buClrTx/>
              <a:buFontTx/>
              <a:buNone/>
            </a:pPr>
            <a:r>
              <a:rPr kumimoji="0" lang="en-US" altLang="x-none" sz="3200">
                <a:solidFill>
                  <a:srgbClr val="FF0000"/>
                </a:solidFill>
                <a:latin typeface="Calibri" charset="0"/>
              </a:rPr>
              <a:t>3) </a:t>
            </a:r>
            <a:r>
              <a:rPr kumimoji="0" lang="en-US" altLang="x-none" sz="3200" b="1" u="sng">
                <a:solidFill>
                  <a:srgbClr val="FF0000"/>
                </a:solidFill>
                <a:latin typeface="Calibri" charset="0"/>
              </a:rPr>
              <a:t>Recalls</a:t>
            </a:r>
            <a:r>
              <a:rPr kumimoji="0" lang="en-US" altLang="x-none" sz="3200">
                <a:solidFill>
                  <a:srgbClr val="FF0000"/>
                </a:solidFill>
                <a:latin typeface="Calibri" charset="0"/>
              </a:rPr>
              <a:t> </a:t>
            </a:r>
            <a:r>
              <a:rPr kumimoji="0" lang="en-US" altLang="x-none" sz="3200">
                <a:latin typeface="Calibri" charset="0"/>
              </a:rPr>
              <a:t/>
            </a:r>
            <a:br>
              <a:rPr kumimoji="0" lang="en-US" altLang="x-none" sz="3200">
                <a:latin typeface="Calibri" charset="0"/>
              </a:rPr>
            </a:br>
            <a:r>
              <a:rPr kumimoji="0" lang="en-US" altLang="x-none" sz="3200" b="1">
                <a:solidFill>
                  <a:srgbClr val="FF0000"/>
                </a:solidFill>
                <a:latin typeface="Calibri" charset="0"/>
              </a:rPr>
              <a:t>allow c</a:t>
            </a:r>
            <a:r>
              <a:rPr lang="en-US" altLang="x-none" sz="3200" b="1">
                <a:solidFill>
                  <a:srgbClr val="FF0000"/>
                </a:solidFill>
                <a:latin typeface="Calibri" charset="0"/>
              </a:rPr>
              <a:t>itizens to vote to remove an elected official</a:t>
            </a:r>
          </a:p>
        </p:txBody>
      </p:sp>
      <p:sp>
        <p:nvSpPr>
          <p:cNvPr id="11" name="Rectangle 2"/>
          <p:cNvSpPr txBox="1">
            <a:spLocks noChangeArrowheads="1"/>
          </p:cNvSpPr>
          <p:nvPr/>
        </p:nvSpPr>
        <p:spPr>
          <a:xfrm>
            <a:off x="7477126" y="4876801"/>
            <a:ext cx="3190875" cy="1554163"/>
          </a:xfrm>
          <a:prstGeom prst="rect">
            <a:avLst/>
          </a:prstGeom>
          <a:solidFill>
            <a:schemeClr val="tx2">
              <a:lumMod val="20000"/>
              <a:lumOff val="80000"/>
            </a:schemeClr>
          </a:solidFill>
          <a:ln>
            <a:solidFill>
              <a:schemeClr val="tx1"/>
            </a:solidFill>
          </a:ln>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a:lstStyle>
          <a:p>
            <a:pPr marL="0" lvl="1">
              <a:lnSpc>
                <a:spcPct val="80000"/>
              </a:lnSpc>
              <a:defRPr/>
            </a:pPr>
            <a:r>
              <a:rPr lang="en-US" sz="3200" kern="0" dirty="0">
                <a:solidFill>
                  <a:srgbClr val="FF0000"/>
                </a:solidFill>
                <a:latin typeface="Calibri" pitchFamily="34" charset="0"/>
              </a:rPr>
              <a:t>4) </a:t>
            </a:r>
            <a:r>
              <a:rPr lang="en-US" sz="3200" b="1" u="sng" kern="0" dirty="0">
                <a:solidFill>
                  <a:srgbClr val="FF0000"/>
                </a:solidFill>
                <a:latin typeface="Calibri" pitchFamily="34" charset="0"/>
              </a:rPr>
              <a:t>Direct primary</a:t>
            </a:r>
            <a:r>
              <a:rPr lang="en-US" sz="3200" kern="0" dirty="0">
                <a:solidFill>
                  <a:srgbClr val="FF0000"/>
                </a:solidFill>
                <a:latin typeface="Calibri" pitchFamily="34" charset="0"/>
              </a:rPr>
              <a:t> </a:t>
            </a:r>
            <a:r>
              <a:rPr lang="en-US" sz="3200" b="1" u="sng" kern="0" dirty="0">
                <a:solidFill>
                  <a:srgbClr val="FF0000"/>
                </a:solidFill>
                <a:latin typeface="Calibri" pitchFamily="34" charset="0"/>
              </a:rPr>
              <a:t>elections</a:t>
            </a:r>
            <a:r>
              <a:rPr lang="en-US" sz="3200" b="1" kern="0" dirty="0">
                <a:solidFill>
                  <a:srgbClr val="FF0000"/>
                </a:solidFill>
                <a:latin typeface="Calibri" pitchFamily="34" charset="0"/>
              </a:rPr>
              <a:t> allow voters to choose party candidates</a:t>
            </a:r>
          </a:p>
        </p:txBody>
      </p:sp>
      <p:sp>
        <p:nvSpPr>
          <p:cNvPr id="13" name="Rectangle 12"/>
          <p:cNvSpPr/>
          <p:nvPr/>
        </p:nvSpPr>
        <p:spPr>
          <a:xfrm>
            <a:off x="0" y="3014644"/>
            <a:ext cx="9143999" cy="3416320"/>
          </a:xfrm>
          <a:prstGeom prst="rect">
            <a:avLst/>
          </a:prstGeom>
          <a:solidFill>
            <a:schemeClr val="accent2"/>
          </a:solidFill>
        </p:spPr>
        <p:txBody>
          <a:bodyPr>
            <a:spAutoFit/>
          </a:bodyPr>
          <a:lstStyle/>
          <a:p>
            <a:pPr algn="ctr">
              <a:defRPr/>
            </a:pP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t>
            </a:r>
            <a:r>
              <a:rPr lang="en-US" sz="5400" b="1">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ALL PUT IN PLACE FOR PEOPLE TO </a:t>
            </a:r>
            <a:r>
              <a:rPr lang="en-US"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GAIN GREATER CONTROL OF GOVERNMENT***</a:t>
            </a:r>
          </a:p>
        </p:txBody>
      </p:sp>
    </p:spTree>
    <p:extLst>
      <p:ext uri="{BB962C8B-B14F-4D97-AF65-F5344CB8AC3E}">
        <p14:creationId xmlns:p14="http://schemas.microsoft.com/office/powerpoint/2010/main" val="238937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76201"/>
            <a:ext cx="4724400" cy="1274763"/>
          </a:xfrm>
          <a:prstGeom prst="rect">
            <a:avLst/>
          </a:prstGeom>
          <a:solidFill>
            <a:schemeClr val="tx2">
              <a:lumMod val="20000"/>
              <a:lumOff val="80000"/>
            </a:schemeClr>
          </a:solidFill>
          <a:ln>
            <a:solidFill>
              <a:schemeClr val="tx1"/>
            </a:solidFill>
          </a:ln>
        </p:spPr>
        <p:txBody>
          <a:bodyPr>
            <a:spAutoFit/>
          </a:bodyPr>
          <a:lstStyle/>
          <a:p>
            <a:pPr algn="ctr">
              <a:lnSpc>
                <a:spcPct val="80000"/>
              </a:lnSpc>
              <a:defRPr/>
            </a:pPr>
            <a:r>
              <a:rPr lang="en-US" sz="3200" dirty="0">
                <a:latin typeface="Calibri" pitchFamily="34" charset="0"/>
              </a:rPr>
              <a:t>In 1901, Republican President </a:t>
            </a:r>
            <a:r>
              <a:rPr lang="en-US" sz="3200" dirty="0">
                <a:latin typeface="Calibri" pitchFamily="34" charset="0"/>
                <a:hlinkClick r:id="rId2"/>
              </a:rPr>
              <a:t>William McKinley</a:t>
            </a:r>
            <a:r>
              <a:rPr lang="en-US" sz="3200" dirty="0">
                <a:latin typeface="Calibri" pitchFamily="34" charset="0"/>
              </a:rPr>
              <a:t> was assassinated...</a:t>
            </a:r>
          </a:p>
        </p:txBody>
      </p:sp>
      <p:pic>
        <p:nvPicPr>
          <p:cNvPr id="21508" name="Picture 4" descr="http://images.fineartamerica.com/images-medium-large/mckinley-assassination-g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427163"/>
            <a:ext cx="832802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6477000" y="76200"/>
            <a:ext cx="4038600" cy="1284288"/>
          </a:xfrm>
          <a:prstGeom prst="rect">
            <a:avLst/>
          </a:prstGeom>
          <a:solidFill>
            <a:srgbClr val="CCFF99"/>
          </a:solidFill>
          <a:ln w="9525">
            <a:solidFill>
              <a:schemeClr val="tx1"/>
            </a:solidFill>
            <a:miter lim="800000"/>
            <a:headEnd/>
            <a:tailEnd/>
          </a:ln>
        </p:spPr>
        <p:txBody>
          <a:bodyPr>
            <a:spAutoFit/>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rPr>
              <a:t>…Vice President Theodore Roosevelt became president </a:t>
            </a:r>
          </a:p>
        </p:txBody>
      </p:sp>
      <p:pic>
        <p:nvPicPr>
          <p:cNvPr id="13" name="Picture 6" descr="http://www.socialwelfarehistory.com/wp/wp-content/uploads/2011/01/threequarter-Rooseve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430338"/>
            <a:ext cx="342900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5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21508"/>
                                        </p:tgtEl>
                                      </p:cBhvr>
                                    </p:animEffect>
                                    <p:set>
                                      <p:cBhvr>
                                        <p:cTn id="10" dur="1" fill="hold">
                                          <p:stCondLst>
                                            <p:cond delay="499"/>
                                          </p:stCondLst>
                                        </p:cTn>
                                        <p:tgtEl>
                                          <p:spTgt spid="2150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descr="http://reason.com/assets/mc/mwelch/2010_02/Teddy-Roosevelt-Memorial--332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388" y="2019300"/>
            <a:ext cx="40116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42009" y="152400"/>
            <a:ext cx="6907532" cy="707886"/>
          </a:xfrm>
          <a:prstGeom prst="rect">
            <a:avLst/>
          </a:prstGeom>
          <a:noFill/>
        </p:spPr>
        <p:txBody>
          <a:bodyPr wrap="none">
            <a:spAutoFit/>
          </a:bodyPr>
          <a:lstStyle/>
          <a:p>
            <a:pPr algn="ctr">
              <a:defRPr/>
            </a:pPr>
            <a:r>
              <a:rPr lang="en-US" sz="40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Origin of the nickname “Teddy”</a:t>
            </a:r>
          </a:p>
        </p:txBody>
      </p:sp>
      <p:sp>
        <p:nvSpPr>
          <p:cNvPr id="13315" name="Rectangle 7"/>
          <p:cNvSpPr txBox="1">
            <a:spLocks noChangeArrowheads="1"/>
          </p:cNvSpPr>
          <p:nvPr/>
        </p:nvSpPr>
        <p:spPr bwMode="auto">
          <a:xfrm>
            <a:off x="1533526" y="914400"/>
            <a:ext cx="60864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Font typeface="Arial" charset="0"/>
              <a:buChar char="■"/>
              <a:defRPr kumimoji="1" sz="4000">
                <a:solidFill>
                  <a:schemeClr val="tx1"/>
                </a:solidFill>
                <a:latin typeface="Arial" charset="0"/>
              </a:defRPr>
            </a:lvl1pPr>
            <a:lvl2pPr marL="639763" indent="-236538">
              <a:spcBef>
                <a:spcPct val="20000"/>
              </a:spcBef>
              <a:buFont typeface="Arial" charset="0"/>
              <a:buChar char="–"/>
              <a:defRPr kumimoji="1" sz="4000">
                <a:solidFill>
                  <a:schemeClr val="tx1"/>
                </a:solidFill>
                <a:latin typeface="Arial" charset="0"/>
              </a:defRPr>
            </a:lvl2pPr>
            <a:lvl3pPr marL="885825" indent="-228600">
              <a:spcBef>
                <a:spcPct val="20000"/>
              </a:spcBef>
              <a:buChar char="•"/>
              <a:defRPr kumimoji="1" sz="4000">
                <a:solidFill>
                  <a:schemeClr val="tx1"/>
                </a:solidFill>
                <a:latin typeface="Arial" charset="0"/>
              </a:defRPr>
            </a:lvl3pPr>
            <a:lvl4pPr marL="1096963" indent="-173038">
              <a:spcBef>
                <a:spcPct val="20000"/>
              </a:spcBef>
              <a:buChar char="•"/>
              <a:defRPr kumimoji="1" sz="4000">
                <a:solidFill>
                  <a:schemeClr val="tx1"/>
                </a:solidFill>
                <a:latin typeface="Arial" charset="0"/>
              </a:defRPr>
            </a:lvl4pPr>
            <a:lvl5pPr marL="1296988" indent="-182563">
              <a:spcBef>
                <a:spcPct val="20000"/>
              </a:spcBef>
              <a:buChar char="•"/>
              <a:defRPr kumimoji="1" sz="4000">
                <a:solidFill>
                  <a:schemeClr val="tx1"/>
                </a:solidFill>
                <a:latin typeface="Arial" charset="0"/>
              </a:defRPr>
            </a:lvl5pPr>
            <a:lvl6pPr marL="1754188" indent="-182563" eaLnBrk="0" fontAlgn="base" hangingPunct="0">
              <a:spcBef>
                <a:spcPct val="20000"/>
              </a:spcBef>
              <a:spcAft>
                <a:spcPct val="0"/>
              </a:spcAft>
              <a:buChar char="•"/>
              <a:defRPr kumimoji="1" sz="4000">
                <a:solidFill>
                  <a:schemeClr val="tx1"/>
                </a:solidFill>
                <a:latin typeface="Arial" charset="0"/>
              </a:defRPr>
            </a:lvl6pPr>
            <a:lvl7pPr marL="2211388" indent="-182563" eaLnBrk="0" fontAlgn="base" hangingPunct="0">
              <a:spcBef>
                <a:spcPct val="20000"/>
              </a:spcBef>
              <a:spcAft>
                <a:spcPct val="0"/>
              </a:spcAft>
              <a:buChar char="•"/>
              <a:defRPr kumimoji="1" sz="4000">
                <a:solidFill>
                  <a:schemeClr val="tx1"/>
                </a:solidFill>
                <a:latin typeface="Arial" charset="0"/>
              </a:defRPr>
            </a:lvl7pPr>
            <a:lvl8pPr marL="2668588" indent="-182563" eaLnBrk="0" fontAlgn="base" hangingPunct="0">
              <a:spcBef>
                <a:spcPct val="20000"/>
              </a:spcBef>
              <a:spcAft>
                <a:spcPct val="0"/>
              </a:spcAft>
              <a:buChar char="•"/>
              <a:defRPr kumimoji="1" sz="4000">
                <a:solidFill>
                  <a:schemeClr val="tx1"/>
                </a:solidFill>
                <a:latin typeface="Arial" charset="0"/>
              </a:defRPr>
            </a:lvl8pPr>
            <a:lvl9pPr marL="3125788" indent="-182563" eaLnBrk="0" fontAlgn="base" hangingPunct="0">
              <a:spcBef>
                <a:spcPct val="20000"/>
              </a:spcBef>
              <a:spcAft>
                <a:spcPct val="0"/>
              </a:spcAft>
              <a:buChar char="•"/>
              <a:defRPr kumimoji="1" sz="4000">
                <a:solidFill>
                  <a:schemeClr val="tx1"/>
                </a:solidFill>
                <a:latin typeface="Arial" charset="0"/>
              </a:defRPr>
            </a:lvl9pPr>
          </a:lstStyle>
          <a:p>
            <a:pPr>
              <a:spcBef>
                <a:spcPts val="600"/>
              </a:spcBef>
              <a:buSzPct val="80000"/>
              <a:buFont typeface="Wingdings 2" charset="2"/>
              <a:buChar char=""/>
            </a:pPr>
            <a:r>
              <a:rPr kumimoji="0" lang="en-US" altLang="x-none" sz="2200" b="1"/>
              <a:t>Teddy was a BIG OUTDOORSMAN</a:t>
            </a:r>
            <a:r>
              <a:rPr kumimoji="0" lang="is-IS" altLang="x-none" sz="2200" b="1"/>
              <a:t>…</a:t>
            </a:r>
          </a:p>
          <a:p>
            <a:pPr>
              <a:spcBef>
                <a:spcPts val="600"/>
              </a:spcBef>
              <a:buSzPct val="80000"/>
              <a:buFont typeface="Wingdings 2" charset="2"/>
              <a:buChar char=""/>
            </a:pPr>
            <a:r>
              <a:rPr kumimoji="0" lang="is-IS" altLang="x-none" sz="2200" b="1"/>
              <a:t>He </a:t>
            </a:r>
            <a:r>
              <a:rPr kumimoji="0" lang="en-US" altLang="x-none" sz="2200" b="1"/>
              <a:t>went on a hunt and spared the life of a captured baby bear</a:t>
            </a:r>
            <a:r>
              <a:rPr kumimoji="0" lang="is-IS" altLang="x-none" sz="2200" b="1"/>
              <a:t>…</a:t>
            </a:r>
          </a:p>
          <a:p>
            <a:pPr>
              <a:spcBef>
                <a:spcPts val="600"/>
              </a:spcBef>
              <a:buSzPct val="80000"/>
              <a:buFont typeface="Wingdings 2" charset="2"/>
              <a:buChar char=""/>
            </a:pPr>
            <a:endParaRPr kumimoji="0" lang="en-US" altLang="x-none" sz="2200"/>
          </a:p>
        </p:txBody>
      </p:sp>
      <p:pic>
        <p:nvPicPr>
          <p:cNvPr id="1331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217738"/>
            <a:ext cx="5086350"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49400" y="25401"/>
            <a:ext cx="1143000" cy="669925"/>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en-US" sz="1875" b="1" dirty="0"/>
              <a:t>DON</a:t>
            </a:r>
            <a:r>
              <a:rPr lang="mr-IN" sz="1875" b="1" dirty="0"/>
              <a:t>’</a:t>
            </a:r>
            <a:r>
              <a:rPr lang="en-US" sz="1875" b="1" dirty="0"/>
              <a:t>T COPY</a:t>
            </a:r>
          </a:p>
        </p:txBody>
      </p:sp>
      <p:sp>
        <p:nvSpPr>
          <p:cNvPr id="5" name="Rectangle 4"/>
          <p:cNvSpPr/>
          <p:nvPr/>
        </p:nvSpPr>
        <p:spPr>
          <a:xfrm>
            <a:off x="7467601" y="914400"/>
            <a:ext cx="3048001" cy="1938992"/>
          </a:xfrm>
          <a:prstGeom prst="rect">
            <a:avLst/>
          </a:prstGeom>
          <a:solidFill>
            <a:schemeClr val="accent5"/>
          </a:solidFill>
        </p:spPr>
        <p:txBody>
          <a:bodyPr>
            <a:spAutoFit/>
          </a:bodyPr>
          <a:lstStyle/>
          <a:p>
            <a:pPr algn="ctr">
              <a:defRPr/>
            </a:pPr>
            <a:r>
              <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hlinkClick r:id="rId4"/>
              </a:rPr>
              <a:t>Why was he so important to the nation at this time?</a:t>
            </a:r>
            <a:endParaRPr lang="en-US" sz="3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endParaRPr>
          </a:p>
        </p:txBody>
      </p:sp>
    </p:spTree>
    <p:extLst>
      <p:ext uri="{BB962C8B-B14F-4D97-AF65-F5344CB8AC3E}">
        <p14:creationId xmlns:p14="http://schemas.microsoft.com/office/powerpoint/2010/main" val="1312519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76200"/>
            <a:ext cx="8839200" cy="1295400"/>
          </a:xfrm>
          <a:solidFill>
            <a:srgbClr val="CCCCFF"/>
          </a:solidFill>
          <a:ln>
            <a:solidFill>
              <a:schemeClr val="tx1"/>
            </a:solidFill>
            <a:miter lim="800000"/>
            <a:headEnd/>
            <a:tailEnd/>
          </a:ln>
        </p:spPr>
        <p:txBody>
          <a:bodyPr/>
          <a:lstStyle/>
          <a:p>
            <a:pPr>
              <a:lnSpc>
                <a:spcPct val="80000"/>
              </a:lnSpc>
            </a:pPr>
            <a:r>
              <a:rPr lang="en-US" altLang="x-none" sz="3000" b="1" u="sng">
                <a:solidFill>
                  <a:srgbClr val="FF0000"/>
                </a:solidFill>
                <a:latin typeface="Calibri" charset="0"/>
              </a:rPr>
              <a:t>Theodore Roosevelt</a:t>
            </a:r>
            <a:r>
              <a:rPr lang="en-US" altLang="x-none" sz="3000">
                <a:latin typeface="Calibri" charset="0"/>
              </a:rPr>
              <a:t> was a different kind of president because </a:t>
            </a:r>
            <a:r>
              <a:rPr lang="en-US" altLang="x-none" sz="3000" b="1">
                <a:solidFill>
                  <a:srgbClr val="FF0000"/>
                </a:solidFill>
                <a:latin typeface="Calibri" charset="0"/>
              </a:rPr>
              <a:t>he thought </a:t>
            </a:r>
            <a:r>
              <a:rPr lang="en-US" altLang="x-none" sz="3000" b="1" u="sng">
                <a:solidFill>
                  <a:srgbClr val="FF0000"/>
                </a:solidFill>
                <a:latin typeface="Calibri" charset="0"/>
              </a:rPr>
              <a:t>the government</a:t>
            </a:r>
            <a:r>
              <a:rPr lang="en-US" altLang="x-none" sz="3000" b="1">
                <a:solidFill>
                  <a:srgbClr val="FF0000"/>
                </a:solidFill>
                <a:latin typeface="Calibri" charset="0"/>
              </a:rPr>
              <a:t> ought to take responsibility for the welfare of the people</a:t>
            </a:r>
          </a:p>
        </p:txBody>
      </p:sp>
      <p:pic>
        <p:nvPicPr>
          <p:cNvPr id="15362" name="Picture 2" descr="http://images.farfesh.com/articles_images/2010/07/03/presidents/presiden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1524000"/>
            <a:ext cx="37195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5"/>
          <p:cNvSpPr>
            <a:spLocks noChangeArrowheads="1"/>
          </p:cNvSpPr>
          <p:nvPr/>
        </p:nvSpPr>
        <p:spPr bwMode="auto">
          <a:xfrm>
            <a:off x="1604964" y="1366838"/>
            <a:ext cx="5100637" cy="3962400"/>
          </a:xfrm>
          <a:prstGeom prst="wedgeRectCallout">
            <a:avLst>
              <a:gd name="adj1" fmla="val 69111"/>
              <a:gd name="adj2" fmla="val 35977"/>
            </a:avLst>
          </a:prstGeom>
          <a:solidFill>
            <a:srgbClr val="FFCC99"/>
          </a:solidFill>
          <a:ln w="12700">
            <a:solidFill>
              <a:schemeClr val="tx1"/>
            </a:solidFill>
            <a:miter lim="800000"/>
            <a:headEnd/>
            <a:tailEnd/>
          </a:ln>
        </p:spPr>
        <p:txBody>
          <a:bodyPr/>
          <a:lstStyle>
            <a:lvl1pPr>
              <a:spcBef>
                <a:spcPct val="20000"/>
              </a:spcBef>
              <a:buClr>
                <a:schemeClr val="accent1"/>
              </a:buClr>
              <a:buFont typeface="Arial" charset="0"/>
              <a:buChar char="■"/>
              <a:defRPr kumimoji="1" sz="4000">
                <a:solidFill>
                  <a:schemeClr val="tx1"/>
                </a:solidFill>
                <a:latin typeface="Arial" charset="0"/>
              </a:defRPr>
            </a:lvl1pPr>
            <a:lvl2pPr marL="742950" indent="-285750">
              <a:spcBef>
                <a:spcPct val="20000"/>
              </a:spcBef>
              <a:buFont typeface="Arial" charset="0"/>
              <a:buChar char="–"/>
              <a:defRPr kumimoji="1" sz="4000">
                <a:solidFill>
                  <a:schemeClr val="tx1"/>
                </a:solidFill>
                <a:latin typeface="Arial" charset="0"/>
              </a:defRPr>
            </a:lvl2pPr>
            <a:lvl3pPr marL="1143000" indent="-228600">
              <a:spcBef>
                <a:spcPct val="20000"/>
              </a:spcBef>
              <a:buChar char="•"/>
              <a:defRPr kumimoji="1" sz="4000">
                <a:solidFill>
                  <a:schemeClr val="tx1"/>
                </a:solidFill>
                <a:latin typeface="Arial" charset="0"/>
              </a:defRPr>
            </a:lvl3pPr>
            <a:lvl4pPr marL="1600200" indent="-228600">
              <a:spcBef>
                <a:spcPct val="20000"/>
              </a:spcBef>
              <a:buChar char="•"/>
              <a:defRPr kumimoji="1" sz="4000">
                <a:solidFill>
                  <a:schemeClr val="tx1"/>
                </a:solidFill>
                <a:latin typeface="Arial" charset="0"/>
              </a:defRPr>
            </a:lvl4pPr>
            <a:lvl5pPr marL="2057400" indent="-228600">
              <a:spcBef>
                <a:spcPct val="20000"/>
              </a:spcBef>
              <a:buChar char="•"/>
              <a:defRPr kumimoji="1" sz="4000">
                <a:solidFill>
                  <a:schemeClr val="tx1"/>
                </a:solidFill>
                <a:latin typeface="Arial" charset="0"/>
              </a:defRPr>
            </a:lvl5pPr>
            <a:lvl6pPr marL="2514600" indent="-228600" eaLnBrk="0" fontAlgn="base" hangingPunct="0">
              <a:spcBef>
                <a:spcPct val="20000"/>
              </a:spcBef>
              <a:spcAft>
                <a:spcPct val="0"/>
              </a:spcAft>
              <a:buChar char="•"/>
              <a:defRPr kumimoji="1" sz="4000">
                <a:solidFill>
                  <a:schemeClr val="tx1"/>
                </a:solidFill>
                <a:latin typeface="Arial" charset="0"/>
              </a:defRPr>
            </a:lvl6pPr>
            <a:lvl7pPr marL="2971800" indent="-228600" eaLnBrk="0" fontAlgn="base" hangingPunct="0">
              <a:spcBef>
                <a:spcPct val="20000"/>
              </a:spcBef>
              <a:spcAft>
                <a:spcPct val="0"/>
              </a:spcAft>
              <a:buChar char="•"/>
              <a:defRPr kumimoji="1" sz="4000">
                <a:solidFill>
                  <a:schemeClr val="tx1"/>
                </a:solidFill>
                <a:latin typeface="Arial" charset="0"/>
              </a:defRPr>
            </a:lvl7pPr>
            <a:lvl8pPr marL="3429000" indent="-228600" eaLnBrk="0" fontAlgn="base" hangingPunct="0">
              <a:spcBef>
                <a:spcPct val="20000"/>
              </a:spcBef>
              <a:spcAft>
                <a:spcPct val="0"/>
              </a:spcAft>
              <a:buChar char="•"/>
              <a:defRPr kumimoji="1" sz="4000">
                <a:solidFill>
                  <a:schemeClr val="tx1"/>
                </a:solidFill>
                <a:latin typeface="Arial" charset="0"/>
              </a:defRPr>
            </a:lvl8pPr>
            <a:lvl9pPr marL="3886200" indent="-228600" eaLnBrk="0" fontAlgn="base" hangingPunct="0">
              <a:spcBef>
                <a:spcPct val="20000"/>
              </a:spcBef>
              <a:spcAft>
                <a:spcPct val="0"/>
              </a:spcAft>
              <a:buChar char="•"/>
              <a:defRPr kumimoji="1" sz="4000">
                <a:solidFill>
                  <a:schemeClr val="tx1"/>
                </a:solidFill>
                <a:latin typeface="Arial" charset="0"/>
              </a:defRPr>
            </a:lvl9pPr>
          </a:lstStyle>
          <a:p>
            <a:pPr algn="ctr">
              <a:lnSpc>
                <a:spcPct val="80000"/>
              </a:lnSpc>
              <a:spcBef>
                <a:spcPct val="0"/>
              </a:spcBef>
              <a:buClrTx/>
              <a:buFontTx/>
              <a:buNone/>
            </a:pPr>
            <a:r>
              <a:rPr kumimoji="0" lang="en-US" altLang="x-none" sz="3200">
                <a:latin typeface="Calibri" charset="0"/>
              </a:rPr>
              <a:t>“It is the duty of the president to act upon the theory that he is the </a:t>
            </a:r>
            <a:r>
              <a:rPr kumimoji="0" lang="en-US" altLang="x-none" sz="3200" b="1" i="1">
                <a:solidFill>
                  <a:srgbClr val="FF0000"/>
                </a:solidFill>
                <a:latin typeface="Calibri" charset="0"/>
              </a:rPr>
              <a:t>steward of the people</a:t>
            </a:r>
            <a:r>
              <a:rPr kumimoji="0" lang="en-US" altLang="x-none" sz="3200" b="1" i="1">
                <a:latin typeface="Calibri" charset="0"/>
              </a:rPr>
              <a:t>, </a:t>
            </a:r>
            <a:r>
              <a:rPr kumimoji="0" lang="en-US" altLang="x-none" sz="3200">
                <a:latin typeface="Calibri" charset="0"/>
              </a:rPr>
              <a:t>and…to assume that </a:t>
            </a:r>
            <a:br>
              <a:rPr kumimoji="0" lang="en-US" altLang="x-none" sz="3200">
                <a:latin typeface="Calibri" charset="0"/>
              </a:rPr>
            </a:br>
            <a:r>
              <a:rPr kumimoji="0" lang="en-US" altLang="x-none" sz="3200">
                <a:latin typeface="Calibri" charset="0"/>
              </a:rPr>
              <a:t>he has the </a:t>
            </a:r>
            <a:r>
              <a:rPr kumimoji="0" lang="en-US" altLang="x-none" sz="3200" b="1" i="1">
                <a:solidFill>
                  <a:srgbClr val="FF0000"/>
                </a:solidFill>
                <a:latin typeface="Calibri" charset="0"/>
              </a:rPr>
              <a:t>legal right to do whatever the needs of the people demand</a:t>
            </a:r>
            <a:r>
              <a:rPr kumimoji="0" lang="en-US" altLang="x-none" sz="3200">
                <a:latin typeface="Calibri" charset="0"/>
              </a:rPr>
              <a:t>, unless the Constitution or the laws explicitly forbid him to do it”</a:t>
            </a:r>
          </a:p>
        </p:txBody>
      </p:sp>
      <p:sp>
        <p:nvSpPr>
          <p:cNvPr id="2" name="Rectangle 1"/>
          <p:cNvSpPr/>
          <p:nvPr/>
        </p:nvSpPr>
        <p:spPr>
          <a:xfrm>
            <a:off x="1600200" y="5419725"/>
            <a:ext cx="5638800" cy="1246188"/>
          </a:xfrm>
          <a:prstGeom prst="rect">
            <a:avLst/>
          </a:prstGeom>
          <a:solidFill>
            <a:schemeClr val="accent5"/>
          </a:solidFill>
        </p:spPr>
        <p:txBody>
          <a:bodyPr>
            <a:spAutoFit/>
          </a:bodyPr>
          <a:lstStyle/>
          <a:p>
            <a:pPr lvl="1">
              <a:defRPr/>
            </a:pPr>
            <a:r>
              <a:rPr lang="en-US" sz="2500" b="1" u="sng" dirty="0">
                <a:solidFill>
                  <a:srgbClr val="FF0000"/>
                </a:solidFill>
              </a:rPr>
              <a:t>“Bully Pulpit”</a:t>
            </a:r>
            <a:r>
              <a:rPr lang="en-US" sz="2500" b="1" dirty="0"/>
              <a:t>: </a:t>
            </a:r>
            <a:r>
              <a:rPr lang="en-US" sz="2500" dirty="0"/>
              <a:t>Teddy’s platform to publicize important issues and seek support for policies. </a:t>
            </a:r>
          </a:p>
        </p:txBody>
      </p:sp>
    </p:spTree>
    <p:extLst>
      <p:ext uri="{BB962C8B-B14F-4D97-AF65-F5344CB8AC3E}">
        <p14:creationId xmlns:p14="http://schemas.microsoft.com/office/powerpoint/2010/main" val="328772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1331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a:solidFill>
                  <a:schemeClr val="tx1"/>
                </a:solidFill>
                <a:latin typeface="Times New Roman" charset="0"/>
              </a:defRPr>
            </a:lvl1pPr>
            <a:lvl2pPr marL="742950" indent="-285750">
              <a:defRPr>
                <a:solidFill>
                  <a:schemeClr val="tx1"/>
                </a:solidFill>
                <a:latin typeface="Times New Roman" charset="0"/>
              </a:defRPr>
            </a:lvl2pPr>
            <a:lvl3pPr marL="1143000" indent="-228600">
              <a:defRPr>
                <a:solidFill>
                  <a:schemeClr val="tx1"/>
                </a:solidFill>
                <a:latin typeface="Times New Roman" charset="0"/>
              </a:defRPr>
            </a:lvl3pPr>
            <a:lvl4pPr marL="1600200" indent="-228600">
              <a:defRPr>
                <a:solidFill>
                  <a:schemeClr val="tx1"/>
                </a:solidFill>
                <a:latin typeface="Times New Roman" charset="0"/>
              </a:defRPr>
            </a:lvl4pPr>
            <a:lvl5pPr marL="2057400" indent="-228600">
              <a:defRPr>
                <a:solidFill>
                  <a:schemeClr val="tx1"/>
                </a:solidFill>
                <a:latin typeface="Times New Roman" charset="0"/>
              </a:defRPr>
            </a:lvl5pPr>
            <a:lvl6pPr marL="2514600" indent="-228600" eaLnBrk="0" fontAlgn="base" hangingPunct="0">
              <a:spcBef>
                <a:spcPct val="0"/>
              </a:spcBef>
              <a:spcAft>
                <a:spcPct val="0"/>
              </a:spcAft>
              <a:defRPr>
                <a:solidFill>
                  <a:schemeClr val="tx1"/>
                </a:solidFill>
                <a:latin typeface="Times New Roman" charset="0"/>
              </a:defRPr>
            </a:lvl6pPr>
            <a:lvl7pPr marL="2971800" indent="-228600" eaLnBrk="0" fontAlgn="base" hangingPunct="0">
              <a:spcBef>
                <a:spcPct val="0"/>
              </a:spcBef>
              <a:spcAft>
                <a:spcPct val="0"/>
              </a:spcAft>
              <a:defRPr>
                <a:solidFill>
                  <a:schemeClr val="tx1"/>
                </a:solidFill>
                <a:latin typeface="Times New Roman" charset="0"/>
              </a:defRPr>
            </a:lvl7pPr>
            <a:lvl8pPr marL="3429000" indent="-228600" eaLnBrk="0" fontAlgn="base" hangingPunct="0">
              <a:spcBef>
                <a:spcPct val="0"/>
              </a:spcBef>
              <a:spcAft>
                <a:spcPct val="0"/>
              </a:spcAft>
              <a:defRPr>
                <a:solidFill>
                  <a:schemeClr val="tx1"/>
                </a:solidFill>
                <a:latin typeface="Times New Roman" charset="0"/>
              </a:defRPr>
            </a:lvl8pPr>
            <a:lvl9pPr marL="3886200" indent="-228600" eaLnBrk="0" fontAlgn="base" hangingPunct="0">
              <a:spcBef>
                <a:spcPct val="0"/>
              </a:spcBef>
              <a:spcAft>
                <a:spcPct val="0"/>
              </a:spcAft>
              <a:defRPr>
                <a:solidFill>
                  <a:schemeClr val="tx1"/>
                </a:solidFill>
                <a:latin typeface="Times New Roman" charset="0"/>
              </a:defRPr>
            </a:lvl9pPr>
          </a:lstStyle>
          <a:p>
            <a:pPr>
              <a:defRPr/>
            </a:pPr>
            <a:endParaRPr lang="x-none" altLang="x-none"/>
          </a:p>
        </p:txBody>
      </p:sp>
      <p:sp>
        <p:nvSpPr>
          <p:cNvPr id="16387" name="Rectangle 4"/>
          <p:cNvSpPr>
            <a:spLocks noGrp="1" noChangeArrowheads="1"/>
          </p:cNvSpPr>
          <p:nvPr>
            <p:ph type="title"/>
          </p:nvPr>
        </p:nvSpPr>
        <p:spPr>
          <a:xfrm>
            <a:off x="1524000" y="0"/>
            <a:ext cx="89154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altLang="x-none" b="1">
                <a:solidFill>
                  <a:srgbClr val="FF0000"/>
                </a:solidFill>
              </a:rPr>
              <a:t>The Anthracite Coal Strike, 1902</a:t>
            </a:r>
          </a:p>
        </p:txBody>
      </p:sp>
      <p:sp>
        <p:nvSpPr>
          <p:cNvPr id="16388" name="Rectangle 5"/>
          <p:cNvSpPr>
            <a:spLocks noGrp="1" noChangeArrowheads="1"/>
          </p:cNvSpPr>
          <p:nvPr>
            <p:ph type="body" idx="1"/>
          </p:nvPr>
        </p:nvSpPr>
        <p:spPr>
          <a:xfrm>
            <a:off x="1524000" y="838200"/>
            <a:ext cx="41910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r>
              <a:rPr lang="en-US" altLang="x-none" sz="3000"/>
              <a:t>1902: </a:t>
            </a:r>
            <a:r>
              <a:rPr lang="en-US" altLang="x-none" sz="3000" b="1"/>
              <a:t>United Mine Workers</a:t>
            </a:r>
            <a:r>
              <a:rPr lang="en-US" altLang="x-none" sz="3000"/>
              <a:t> went on strike to </a:t>
            </a:r>
            <a:r>
              <a:rPr lang="en-US" altLang="x-none" sz="3000" b="1" i="1"/>
              <a:t>demand higher pay &amp; an eight-hour work day</a:t>
            </a:r>
          </a:p>
          <a:p>
            <a:pPr lvl="1"/>
            <a:r>
              <a:rPr lang="en-US" altLang="x-none" sz="3000"/>
              <a:t>The anthracite coal strike lasted 11 months &amp; threatened the nation as winter approached </a:t>
            </a:r>
          </a:p>
        </p:txBody>
      </p:sp>
      <p:pic>
        <p:nvPicPr>
          <p:cNvPr id="16389" name="Picture 8" descr="File:1900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81101"/>
            <a:ext cx="4572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518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947" y="1"/>
            <a:ext cx="9144000" cy="3170099"/>
          </a:xfrm>
          <a:prstGeom prst="rect">
            <a:avLst/>
          </a:prstGeom>
          <a:solidFill>
            <a:schemeClr val="accent2"/>
          </a:solidFill>
        </p:spPr>
        <p:txBody>
          <a:bodyPr>
            <a:spAutoFit/>
          </a:bodyPr>
          <a:lstStyle/>
          <a:p>
            <a:pPr algn="ctr">
              <a:defRPr/>
            </a:pPr>
            <a:r>
              <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In recent history, had presidents tended to side with the owners or laborers?</a:t>
            </a:r>
          </a:p>
          <a:p>
            <a:pPr marL="571500" indent="-571500">
              <a:buFont typeface="Wingdings" charset="2"/>
              <a:buChar char="Ø"/>
              <a:defRPr/>
            </a:pPr>
            <a:r>
              <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Hayes </a:t>
            </a:r>
            <a:r>
              <a:rPr lang="mr-I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t>
            </a:r>
            <a:r>
              <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 RR strike of 1877</a:t>
            </a:r>
          </a:p>
          <a:p>
            <a:pPr marL="571500" indent="-571500">
              <a:buFont typeface="Wingdings" charset="2"/>
              <a:buChar char="Ø"/>
              <a:defRPr/>
            </a:pPr>
            <a:r>
              <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Cleveland </a:t>
            </a:r>
            <a:r>
              <a:rPr lang="mr-IN"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a:t>
            </a:r>
            <a:r>
              <a:rPr lang="en-US"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charset="0"/>
                <a:ea typeface="Arial" charset="0"/>
                <a:cs typeface="Arial" charset="0"/>
              </a:rPr>
              <a:t> Pullman strike 1894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3363" y="0"/>
            <a:ext cx="9144001"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078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2155</Words>
  <Application>Microsoft Macintosh PowerPoint</Application>
  <PresentationFormat>Widescreen</PresentationFormat>
  <Paragraphs>210</Paragraphs>
  <Slides>36</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Calibri Light</vt:lpstr>
      <vt:lpstr>Mangal</vt:lpstr>
      <vt:lpstr>ＭＳ Ｐゴシック</vt:lpstr>
      <vt:lpstr>Arial</vt:lpstr>
      <vt:lpstr>Arial Narrow,Bold</vt:lpstr>
      <vt:lpstr>Calibri</vt:lpstr>
      <vt:lpstr>Times New Roman</vt:lpstr>
      <vt:lpstr>Verdana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Theodore Roosevelt was a different kind of president because he thought the government ought to take responsibility for the welfare of the people</vt:lpstr>
      <vt:lpstr>The Anthracite Coal Strike, 1902</vt:lpstr>
      <vt:lpstr>PowerPoint Presentation</vt:lpstr>
      <vt:lpstr>Theodore Roosevelt did NOT side with the owners and break up the strike! &gt; Roosevelt forced both sides to COMPROMISE or force to be CLOSED!</vt:lpstr>
      <vt:lpstr>PowerPoint Presentation</vt:lpstr>
      <vt:lpstr>PowerPoint Presentation</vt:lpstr>
      <vt:lpstr>PowerPoint Presentation</vt:lpstr>
      <vt:lpstr>PowerPoint Presentation</vt:lpstr>
      <vt:lpstr>BUT, Teddy the Trustbuster? </vt:lpstr>
      <vt:lpstr>PowerPoint Presentation</vt:lpstr>
      <vt:lpstr>Regulating Society</vt:lpstr>
      <vt:lpstr>Teddy conserving the nation…</vt:lpstr>
      <vt:lpstr>PowerPoint Presentation</vt:lpstr>
      <vt:lpstr>National Parks and Forests</vt:lpstr>
      <vt:lpstr>PowerPoint Presentation</vt:lpstr>
      <vt:lpstr>PowerPoint Presentation</vt:lpstr>
      <vt:lpstr>PowerPoint Presentation</vt:lpstr>
      <vt:lpstr>The Taft Presidency</vt:lpstr>
      <vt:lpstr>The Taft Presidency</vt:lpstr>
      <vt:lpstr>Taft still had some positives…</vt:lpstr>
      <vt:lpstr>PowerPoint Presentation</vt:lpstr>
      <vt:lpstr>The Election of 1912</vt:lpstr>
      <vt:lpstr>PowerPoint Presentation</vt:lpstr>
      <vt:lpstr>PowerPoint Presentation</vt:lpstr>
      <vt:lpstr>The Election of 1912</vt:lpstr>
      <vt:lpstr>PowerPoint Presentation</vt:lpstr>
      <vt:lpstr>Woodrow Wilson's New Freedom</vt:lpstr>
      <vt:lpstr>Woodrow Wilson's New Freedom</vt:lpstr>
      <vt:lpstr>The End of Progressive Reform</vt:lpstr>
      <vt:lpstr>How successful was the Progressive Era?</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6</cp:revision>
  <dcterms:created xsi:type="dcterms:W3CDTF">2017-03-07T12:24:16Z</dcterms:created>
  <dcterms:modified xsi:type="dcterms:W3CDTF">2017-03-07T12:29:06Z</dcterms:modified>
</cp:coreProperties>
</file>