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gif" ContentType="image/gif"/>
  <Default Extension="bin" ContentType="audio/unknown"/>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58" r:id="rId3"/>
    <p:sldId id="259" r:id="rId4"/>
    <p:sldId id="260" r:id="rId5"/>
    <p:sldId id="263" r:id="rId6"/>
    <p:sldId id="261" r:id="rId7"/>
    <p:sldId id="268" r:id="rId8"/>
    <p:sldId id="262" r:id="rId9"/>
    <p:sldId id="267" r:id="rId10"/>
    <p:sldId id="281" r:id="rId11"/>
    <p:sldId id="285" r:id="rId12"/>
    <p:sldId id="264" r:id="rId13"/>
    <p:sldId id="270" r:id="rId14"/>
    <p:sldId id="269" r:id="rId15"/>
    <p:sldId id="265" r:id="rId16"/>
    <p:sldId id="271" r:id="rId17"/>
    <p:sldId id="274" r:id="rId18"/>
    <p:sldId id="275" r:id="rId19"/>
    <p:sldId id="280" r:id="rId20"/>
    <p:sldId id="286" r:id="rId21"/>
    <p:sldId id="288" r:id="rId22"/>
    <p:sldId id="279" r:id="rId23"/>
    <p:sldId id="289" r:id="rId24"/>
    <p:sldId id="290" r:id="rId25"/>
    <p:sldId id="292" r:id="rId26"/>
    <p:sldId id="293" r:id="rId27"/>
    <p:sldId id="294" r:id="rId28"/>
    <p:sldId id="295" r:id="rId29"/>
    <p:sldId id="298" r:id="rId30"/>
    <p:sldId id="299" r:id="rId31"/>
    <p:sldId id="301" r:id="rId32"/>
    <p:sldId id="300" r:id="rId33"/>
    <p:sldId id="296"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1"/>
    <p:restoredTop sz="94505"/>
  </p:normalViewPr>
  <p:slideViewPr>
    <p:cSldViewPr snapToGrid="0" snapToObjects="1">
      <p:cViewPr varScale="1">
        <p:scale>
          <a:sx n="104" d="100"/>
          <a:sy n="104" d="100"/>
        </p:scale>
        <p:origin x="3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92C87-8D1A-B442-9306-C9EF03C65E69}" type="datetimeFigureOut">
              <a:rPr lang="en-US" smtClean="0"/>
              <a:t>12/9/16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86FB5-D206-C749-9A7D-6095203FA011}" type="slidenum">
              <a:rPr lang="en-US" smtClean="0"/>
              <a:t>‹#›</a:t>
            </a:fld>
            <a:endParaRPr lang="en-US"/>
          </a:p>
        </p:txBody>
      </p:sp>
    </p:spTree>
    <p:extLst>
      <p:ext uri="{BB962C8B-B14F-4D97-AF65-F5344CB8AC3E}">
        <p14:creationId xmlns:p14="http://schemas.microsoft.com/office/powerpoint/2010/main" val="12798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BFBB6B-93A1-B740-8ED6-F023BA8DA2C8}"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38F66-D942-4C4B-B20E-04A63CEE214A}" type="slidenum">
              <a:rPr lang="en-US" smtClean="0"/>
              <a:t>‹#›</a:t>
            </a:fld>
            <a:endParaRPr lang="en-US"/>
          </a:p>
        </p:txBody>
      </p:sp>
    </p:spTree>
    <p:extLst>
      <p:ext uri="{BB962C8B-B14F-4D97-AF65-F5344CB8AC3E}">
        <p14:creationId xmlns:p14="http://schemas.microsoft.com/office/powerpoint/2010/main" val="2386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FBB6B-93A1-B740-8ED6-F023BA8DA2C8}"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38F66-D942-4C4B-B20E-04A63CEE214A}" type="slidenum">
              <a:rPr lang="en-US" smtClean="0"/>
              <a:t>‹#›</a:t>
            </a:fld>
            <a:endParaRPr lang="en-US"/>
          </a:p>
        </p:txBody>
      </p:sp>
    </p:spTree>
    <p:extLst>
      <p:ext uri="{BB962C8B-B14F-4D97-AF65-F5344CB8AC3E}">
        <p14:creationId xmlns:p14="http://schemas.microsoft.com/office/powerpoint/2010/main" val="22678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FBB6B-93A1-B740-8ED6-F023BA8DA2C8}"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38F66-D942-4C4B-B20E-04A63CEE214A}" type="slidenum">
              <a:rPr lang="en-US" smtClean="0"/>
              <a:t>‹#›</a:t>
            </a:fld>
            <a:endParaRPr lang="en-US"/>
          </a:p>
        </p:txBody>
      </p:sp>
    </p:spTree>
    <p:extLst>
      <p:ext uri="{BB962C8B-B14F-4D97-AF65-F5344CB8AC3E}">
        <p14:creationId xmlns:p14="http://schemas.microsoft.com/office/powerpoint/2010/main" val="188731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FBB6B-93A1-B740-8ED6-F023BA8DA2C8}"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38F66-D942-4C4B-B20E-04A63CEE214A}" type="slidenum">
              <a:rPr lang="en-US" smtClean="0"/>
              <a:t>‹#›</a:t>
            </a:fld>
            <a:endParaRPr lang="en-US"/>
          </a:p>
        </p:txBody>
      </p:sp>
    </p:spTree>
    <p:extLst>
      <p:ext uri="{BB962C8B-B14F-4D97-AF65-F5344CB8AC3E}">
        <p14:creationId xmlns:p14="http://schemas.microsoft.com/office/powerpoint/2010/main" val="168667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FBB6B-93A1-B740-8ED6-F023BA8DA2C8}"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38F66-D942-4C4B-B20E-04A63CEE214A}" type="slidenum">
              <a:rPr lang="en-US" smtClean="0"/>
              <a:t>‹#›</a:t>
            </a:fld>
            <a:endParaRPr lang="en-US"/>
          </a:p>
        </p:txBody>
      </p:sp>
    </p:spTree>
    <p:extLst>
      <p:ext uri="{BB962C8B-B14F-4D97-AF65-F5344CB8AC3E}">
        <p14:creationId xmlns:p14="http://schemas.microsoft.com/office/powerpoint/2010/main" val="11930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FBB6B-93A1-B740-8ED6-F023BA8DA2C8}"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38F66-D942-4C4B-B20E-04A63CEE214A}" type="slidenum">
              <a:rPr lang="en-US" smtClean="0"/>
              <a:t>‹#›</a:t>
            </a:fld>
            <a:endParaRPr lang="en-US"/>
          </a:p>
        </p:txBody>
      </p:sp>
    </p:spTree>
    <p:extLst>
      <p:ext uri="{BB962C8B-B14F-4D97-AF65-F5344CB8AC3E}">
        <p14:creationId xmlns:p14="http://schemas.microsoft.com/office/powerpoint/2010/main" val="63218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FBB6B-93A1-B740-8ED6-F023BA8DA2C8}" type="datetimeFigureOut">
              <a:rPr lang="en-US" smtClean="0"/>
              <a:t>12/9/16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238F66-D942-4C4B-B20E-04A63CEE214A}" type="slidenum">
              <a:rPr lang="en-US" smtClean="0"/>
              <a:t>‹#›</a:t>
            </a:fld>
            <a:endParaRPr lang="en-US"/>
          </a:p>
        </p:txBody>
      </p:sp>
    </p:spTree>
    <p:extLst>
      <p:ext uri="{BB962C8B-B14F-4D97-AF65-F5344CB8AC3E}">
        <p14:creationId xmlns:p14="http://schemas.microsoft.com/office/powerpoint/2010/main" val="155855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FBB6B-93A1-B740-8ED6-F023BA8DA2C8}" type="datetimeFigureOut">
              <a:rPr lang="en-US" smtClean="0"/>
              <a:t>12/9/16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238F66-D942-4C4B-B20E-04A63CEE214A}" type="slidenum">
              <a:rPr lang="en-US" smtClean="0"/>
              <a:t>‹#›</a:t>
            </a:fld>
            <a:endParaRPr lang="en-US"/>
          </a:p>
        </p:txBody>
      </p:sp>
    </p:spTree>
    <p:extLst>
      <p:ext uri="{BB962C8B-B14F-4D97-AF65-F5344CB8AC3E}">
        <p14:creationId xmlns:p14="http://schemas.microsoft.com/office/powerpoint/2010/main" val="170654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FBB6B-93A1-B740-8ED6-F023BA8DA2C8}" type="datetimeFigureOut">
              <a:rPr lang="en-US" smtClean="0"/>
              <a:t>12/9/16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238F66-D942-4C4B-B20E-04A63CEE214A}" type="slidenum">
              <a:rPr lang="en-US" smtClean="0"/>
              <a:t>‹#›</a:t>
            </a:fld>
            <a:endParaRPr lang="en-US"/>
          </a:p>
        </p:txBody>
      </p:sp>
    </p:spTree>
    <p:extLst>
      <p:ext uri="{BB962C8B-B14F-4D97-AF65-F5344CB8AC3E}">
        <p14:creationId xmlns:p14="http://schemas.microsoft.com/office/powerpoint/2010/main" val="14854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FBB6B-93A1-B740-8ED6-F023BA8DA2C8}"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38F66-D942-4C4B-B20E-04A63CEE214A}" type="slidenum">
              <a:rPr lang="en-US" smtClean="0"/>
              <a:t>‹#›</a:t>
            </a:fld>
            <a:endParaRPr lang="en-US"/>
          </a:p>
        </p:txBody>
      </p:sp>
    </p:spTree>
    <p:extLst>
      <p:ext uri="{BB962C8B-B14F-4D97-AF65-F5344CB8AC3E}">
        <p14:creationId xmlns:p14="http://schemas.microsoft.com/office/powerpoint/2010/main" val="123037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FBB6B-93A1-B740-8ED6-F023BA8DA2C8}"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38F66-D942-4C4B-B20E-04A63CEE214A}" type="slidenum">
              <a:rPr lang="en-US" smtClean="0"/>
              <a:t>‹#›</a:t>
            </a:fld>
            <a:endParaRPr lang="en-US"/>
          </a:p>
        </p:txBody>
      </p:sp>
    </p:spTree>
    <p:extLst>
      <p:ext uri="{BB962C8B-B14F-4D97-AF65-F5344CB8AC3E}">
        <p14:creationId xmlns:p14="http://schemas.microsoft.com/office/powerpoint/2010/main" val="7418645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FBB6B-93A1-B740-8ED6-F023BA8DA2C8}" type="datetimeFigureOut">
              <a:rPr lang="en-US" smtClean="0"/>
              <a:t>12/9/16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38F66-D942-4C4B-B20E-04A63CEE214A}" type="slidenum">
              <a:rPr lang="en-US" smtClean="0"/>
              <a:t>‹#›</a:t>
            </a:fld>
            <a:endParaRPr lang="en-US"/>
          </a:p>
        </p:txBody>
      </p:sp>
    </p:spTree>
    <p:extLst>
      <p:ext uri="{BB962C8B-B14F-4D97-AF65-F5344CB8AC3E}">
        <p14:creationId xmlns:p14="http://schemas.microsoft.com/office/powerpoint/2010/main" val="1047230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hyperlink" Target="https://www.youtube.com/watch?v=N_lCmBvYMR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hyperlink" Target="https://www.youtube.com/watch?v=OWkOeK5AmI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gif"/><Relationship Id="rId3" Type="http://schemas.openxmlformats.org/officeDocument/2006/relationships/image" Target="../media/image3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gif"/><Relationship Id="rId3"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hyperlink" Target="https://www.youtube.com/watch?v=iiVryYnzmd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314" y="296797"/>
            <a:ext cx="11659603" cy="540148"/>
          </a:xfrm>
          <a:prstGeom prst="rect">
            <a:avLst/>
          </a:prstGeom>
          <a:solidFill>
            <a:srgbClr val="FFC000"/>
          </a:solidFill>
        </p:spPr>
        <p:txBody>
          <a:bodyPr wrap="none" lIns="68580" tIns="34290" rIns="68580" bIns="34290">
            <a:spAutoFit/>
          </a:bodyPr>
          <a:lstStyle/>
          <a:p>
            <a:pPr algn="ctr" eaLnBrk="1" hangingPunct="1">
              <a:lnSpc>
                <a:spcPct val="85000"/>
              </a:lnSpc>
              <a:spcBef>
                <a:spcPct val="5000"/>
              </a:spcBef>
              <a:buClr>
                <a:schemeClr val="accent1"/>
              </a:buClr>
              <a:buSzPct val="80000"/>
              <a:defRPr/>
            </a:pP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**ADAMS to MONROE – MC EXAM </a:t>
            </a:r>
            <a:r>
              <a:rPr lang="en-US" sz="36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 WEDNEDDAY 12/14**</a:t>
            </a:r>
            <a:endPar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7" name="Rectangle 6"/>
          <p:cNvSpPr/>
          <p:nvPr/>
        </p:nvSpPr>
        <p:spPr>
          <a:xfrm>
            <a:off x="479822" y="1381153"/>
            <a:ext cx="2220160" cy="707886"/>
          </a:xfrm>
          <a:prstGeom prst="rect">
            <a:avLst/>
          </a:prstGeom>
          <a:noFill/>
        </p:spPr>
        <p:txBody>
          <a:bodyPr wrap="none" lIns="91440" tIns="45720" rIns="91440" bIns="45720">
            <a:spAutoFit/>
          </a:bodyPr>
          <a:lstStyle/>
          <a:p>
            <a:pPr algn="ctr"/>
            <a:r>
              <a:rPr lang="en-US" sz="4000"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 NOW</a:t>
            </a: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73874" y="1958494"/>
            <a:ext cx="11578281" cy="2862322"/>
          </a:xfrm>
          <a:prstGeom prst="rect">
            <a:avLst/>
          </a:prstGeom>
          <a:noFill/>
        </p:spPr>
        <p:txBody>
          <a:bodyPr wrap="square" lIns="91440" tIns="45720" rIns="91440" bIns="45720">
            <a:spAutoFit/>
          </a:bodyPr>
          <a:lstStyle/>
          <a:p>
            <a:pPr marL="742950" indent="-742950">
              <a:buAutoNum type="arabicPeriod"/>
            </a:pPr>
            <a:r>
              <a:rPr lang="en-US" sz="3600" b="1" cap="none" spc="0" dirty="0" smtClean="0">
                <a:ln w="6600">
                  <a:solidFill>
                    <a:schemeClr val="accent2"/>
                  </a:solidFill>
                  <a:prstDash val="solid"/>
                </a:ln>
                <a:solidFill>
                  <a:srgbClr val="FF0000"/>
                </a:solidFill>
                <a:effectLst>
                  <a:outerShdw dist="38100" dir="2700000" algn="tl" rotWithShape="0">
                    <a:schemeClr val="accent2"/>
                  </a:outerShdw>
                </a:effectLst>
              </a:rPr>
              <a:t>How did the rulings of the Supreme Court (under Marshall) increase the power of the federal government? Explain and give </a:t>
            </a:r>
            <a:r>
              <a:rPr lang="en-US" sz="3600" u="sng" cap="none" spc="0" dirty="0" smtClean="0">
                <a:ln w="6600">
                  <a:solidFill>
                    <a:schemeClr val="accent2"/>
                  </a:solidFill>
                  <a:prstDash val="solid"/>
                </a:ln>
                <a:solidFill>
                  <a:srgbClr val="FF0000"/>
                </a:solidFill>
                <a:effectLst>
                  <a:outerShdw dist="38100" dir="2700000" algn="tl" rotWithShape="0">
                    <a:schemeClr val="accent2"/>
                  </a:outerShdw>
                </a:effectLst>
              </a:rPr>
              <a:t>CONTEXT</a:t>
            </a:r>
            <a:r>
              <a:rPr lang="en-US" sz="3600" b="1" cap="none" spc="0" dirty="0" smtClean="0">
                <a:ln w="6600">
                  <a:solidFill>
                    <a:schemeClr val="accent2"/>
                  </a:solidFill>
                  <a:prstDash val="solid"/>
                </a:ln>
                <a:solidFill>
                  <a:srgbClr val="FF0000"/>
                </a:solidFill>
                <a:effectLst>
                  <a:outerShdw dist="38100" dir="2700000" algn="tl" rotWithShape="0">
                    <a:schemeClr val="accent2"/>
                  </a:outerShdw>
                </a:effectLst>
              </a:rPr>
              <a:t>.</a:t>
            </a:r>
          </a:p>
          <a:p>
            <a:pPr marL="742950" indent="-742950">
              <a:buAutoNum type="arabicPeriod"/>
            </a:pPr>
            <a:r>
              <a:rPr lang="en-US" sz="3600" b="1" dirty="0" smtClean="0">
                <a:ln w="6600">
                  <a:solidFill>
                    <a:schemeClr val="accent2"/>
                  </a:solidFill>
                  <a:prstDash val="solid"/>
                </a:ln>
                <a:solidFill>
                  <a:srgbClr val="FF0000"/>
                </a:solidFill>
                <a:effectLst>
                  <a:outerShdw dist="38100" dir="2700000" algn="tl" rotWithShape="0">
                    <a:schemeClr val="accent2"/>
                  </a:outerShdw>
                </a:effectLst>
              </a:rPr>
              <a:t>Why do countries go to war? Make a list of reasons.</a:t>
            </a:r>
            <a:endParaRPr lang="en-US" sz="3600" b="1" cap="none" spc="0" dirty="0" smtClean="0">
              <a:ln w="6600">
                <a:solidFill>
                  <a:schemeClr val="accent2"/>
                </a:solidFill>
                <a:prstDash val="solid"/>
              </a:ln>
              <a:solidFill>
                <a:srgbClr val="FF0000"/>
              </a:solidFill>
              <a:effectLst>
                <a:outerShdw dist="38100" dir="2700000" algn="tl" rotWithShape="0">
                  <a:schemeClr val="accent2"/>
                </a:outerShdw>
              </a:effectLst>
            </a:endParaRPr>
          </a:p>
          <a:p>
            <a:pPr marL="742950" indent="-742950">
              <a:buAutoNum type="arabicPeriod"/>
            </a:pPr>
            <a:endParaRPr lang="en-US"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050" name="Picture 2" descr="mage result for war of 1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043" y="4298798"/>
            <a:ext cx="6819384" cy="25592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65015" y="4936492"/>
            <a:ext cx="200830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VIDEO</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0275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a:solidFill>
            <a:schemeClr val="accent2"/>
          </a:solidFill>
        </p:spPr>
        <p:txBody>
          <a:bodyPr wrap="square" lIns="91440" tIns="45720" rIns="91440" bIns="45720">
            <a:spAutoFit/>
          </a:bodyPr>
          <a:lstStyle/>
          <a:p>
            <a:pPr algn="ctr"/>
            <a:r>
              <a:rPr lang="en-US" sz="4000"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 NOW</a:t>
            </a: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On the worksheet given to you, answer the 5 REVIEW questions based off of the past few lessons</a:t>
            </a:r>
            <a:r>
              <a:rPr lang="is-I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mage result for APUSH period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681" y="1445741"/>
            <a:ext cx="7018637" cy="52639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6197" y="6317852"/>
            <a:ext cx="11659603" cy="540148"/>
          </a:xfrm>
          <a:prstGeom prst="rect">
            <a:avLst/>
          </a:prstGeom>
          <a:solidFill>
            <a:srgbClr val="FFC000"/>
          </a:solidFill>
        </p:spPr>
        <p:txBody>
          <a:bodyPr wrap="none" lIns="68580" tIns="34290" rIns="68580" bIns="34290">
            <a:spAutoFit/>
          </a:bodyPr>
          <a:lstStyle/>
          <a:p>
            <a:pPr algn="ctr" eaLnBrk="1" hangingPunct="1">
              <a:lnSpc>
                <a:spcPct val="85000"/>
              </a:lnSpc>
              <a:spcBef>
                <a:spcPct val="5000"/>
              </a:spcBef>
              <a:buClr>
                <a:schemeClr val="accent1"/>
              </a:buClr>
              <a:buSzPct val="80000"/>
              <a:defRPr/>
            </a:pPr>
            <a:r>
              <a:rPr lang="en-US"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**ADAMS to MONROE – MC EXAM on WEDNESDAY 12/14**</a:t>
            </a:r>
          </a:p>
        </p:txBody>
      </p:sp>
    </p:spTree>
    <p:extLst>
      <p:ext uri="{BB962C8B-B14F-4D97-AF65-F5344CB8AC3E}">
        <p14:creationId xmlns:p14="http://schemas.microsoft.com/office/powerpoint/2010/main" val="1277909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206" y="123526"/>
            <a:ext cx="11652422" cy="1446550"/>
          </a:xfrm>
          <a:prstGeom prst="rect">
            <a:avLst/>
          </a:prstGeom>
          <a:noFill/>
        </p:spPr>
        <p:txBody>
          <a:bodyPr wrap="square" lIns="91440" tIns="45720" rIns="91440" bIns="45720">
            <a:spAutoFit/>
          </a:bodyPr>
          <a:lstStyle/>
          <a:p>
            <a:pPr algn="ctr"/>
            <a:r>
              <a:rPr lang="en-US" sz="44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AIM:</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How did the War of 1812 lead to an “Era of Good Feelings”, and was it all necessarily “good”?</a:t>
            </a:r>
            <a:endParaRPr lang="en-US" sz="44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pic>
        <p:nvPicPr>
          <p:cNvPr id="4100" name="Picture 4" descr="mage result for era of good feel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08" y="1570076"/>
            <a:ext cx="7943742" cy="52879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89644" y="1757910"/>
            <a:ext cx="4002356" cy="5539978"/>
          </a:xfrm>
          <a:prstGeom prst="rect">
            <a:avLst/>
          </a:prstGeom>
        </p:spPr>
        <p:txBody>
          <a:bodyPr wrap="square">
            <a:spAutoFit/>
          </a:bodyPr>
          <a:lstStyle/>
          <a:p>
            <a:r>
              <a:rPr lang="en-US" sz="2500" b="1" u="sng" dirty="0"/>
              <a:t>Essential Questions</a:t>
            </a:r>
            <a:r>
              <a:rPr lang="en-US" sz="2500" dirty="0"/>
              <a:t>:</a:t>
            </a:r>
          </a:p>
          <a:p>
            <a:pPr indent="-457200">
              <a:buAutoNum type="arabicPeriod"/>
            </a:pPr>
            <a:r>
              <a:rPr lang="en-US" sz="2500" dirty="0" smtClean="0"/>
              <a:t>How </a:t>
            </a:r>
            <a:r>
              <a:rPr lang="en-US" sz="2500" dirty="0"/>
              <a:t>was the War of 1812 going to be </a:t>
            </a:r>
            <a:r>
              <a:rPr lang="en-US" sz="2500" b="1" dirty="0"/>
              <a:t>revolutionary</a:t>
            </a:r>
            <a:r>
              <a:rPr lang="en-US" sz="2500" dirty="0"/>
              <a:t> throughout the United States? </a:t>
            </a:r>
            <a:endParaRPr lang="en-US" sz="2500" dirty="0" smtClean="0"/>
          </a:p>
          <a:p>
            <a:pPr indent="-457200">
              <a:buAutoNum type="arabicPeriod"/>
            </a:pPr>
            <a:r>
              <a:rPr lang="en-US" sz="2500" dirty="0" smtClean="0"/>
              <a:t>Was the War of 1812 inevitable?</a:t>
            </a:r>
          </a:p>
          <a:p>
            <a:pPr indent="-457200">
              <a:buAutoNum type="arabicPeriod"/>
            </a:pPr>
            <a:r>
              <a:rPr lang="en-US" sz="2500" dirty="0" smtClean="0"/>
              <a:t>Why did the Federalist Party  “die off” during the Era of Good Feelings?</a:t>
            </a:r>
          </a:p>
          <a:p>
            <a:pPr indent="-457200">
              <a:buAutoNum type="arabicPeriod"/>
            </a:pPr>
            <a:r>
              <a:rPr lang="en-US" sz="2500" dirty="0" smtClean="0"/>
              <a:t>Is too much nationalism ever a bad thing?</a:t>
            </a:r>
          </a:p>
          <a:p>
            <a:pPr indent="-457200">
              <a:buAutoNum type="arabicPeriod"/>
            </a:pPr>
            <a:endParaRPr lang="en-US" dirty="0" smtClean="0"/>
          </a:p>
          <a:p>
            <a:pPr indent="-457200">
              <a:buAutoNum type="arabicPeriod"/>
            </a:pPr>
            <a:endParaRPr lang="en-US" dirty="0" smtClean="0"/>
          </a:p>
          <a:p>
            <a:pPr indent="-457200">
              <a:buAutoNum type="arabicPeriod"/>
            </a:pPr>
            <a:endParaRPr lang="en-US" dirty="0"/>
          </a:p>
        </p:txBody>
      </p:sp>
    </p:spTree>
    <p:extLst>
      <p:ext uri="{BB962C8B-B14F-4D97-AF65-F5344CB8AC3E}">
        <p14:creationId xmlns:p14="http://schemas.microsoft.com/office/powerpoint/2010/main" val="875170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435835" cy="707886"/>
          </a:xfrm>
          <a:prstGeom prst="rect">
            <a:avLst/>
          </a:prstGeom>
          <a:solidFill>
            <a:srgbClr val="C00000"/>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The Battle of New Orleans (1814-1815)</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5"/>
          <p:cNvSpPr txBox="1">
            <a:spLocks noChangeArrowheads="1"/>
          </p:cNvSpPr>
          <p:nvPr/>
        </p:nvSpPr>
        <p:spPr>
          <a:xfrm>
            <a:off x="152399" y="914980"/>
            <a:ext cx="7900535" cy="1949133"/>
          </a:xfrm>
          <a:prstGeom prst="rect">
            <a:avLst/>
          </a:prstGeom>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pPr>
            <a:r>
              <a:rPr lang="en-US" sz="2400" b="1" dirty="0" smtClean="0"/>
              <a:t>MOST IMPORTANT </a:t>
            </a:r>
            <a:r>
              <a:rPr lang="en-US" sz="2400" dirty="0" smtClean="0"/>
              <a:t>battle!</a:t>
            </a:r>
          </a:p>
          <a:p>
            <a:pPr lvl="1">
              <a:lnSpc>
                <a:spcPct val="90000"/>
              </a:lnSpc>
            </a:pPr>
            <a:r>
              <a:rPr lang="en-US" sz="2400" dirty="0"/>
              <a:t>L</a:t>
            </a:r>
            <a:r>
              <a:rPr lang="en-US" sz="2400" dirty="0" smtClean="0"/>
              <a:t>ead to victory by </a:t>
            </a:r>
            <a:r>
              <a:rPr lang="en-US" sz="2400" b="1" u="sng" dirty="0" smtClean="0">
                <a:solidFill>
                  <a:srgbClr val="FF0000"/>
                </a:solidFill>
              </a:rPr>
              <a:t>General Andrew Jackson</a:t>
            </a:r>
          </a:p>
          <a:p>
            <a:pPr lvl="1">
              <a:lnSpc>
                <a:spcPct val="90000"/>
              </a:lnSpc>
            </a:pPr>
            <a:r>
              <a:rPr lang="en-US" sz="2400" b="1" u="sng" dirty="0" smtClean="0">
                <a:solidFill>
                  <a:srgbClr val="FF0000"/>
                </a:solidFill>
              </a:rPr>
              <a:t>US TOOK CONTROL of the Mississippi River</a:t>
            </a:r>
          </a:p>
          <a:p>
            <a:pPr lvl="1">
              <a:lnSpc>
                <a:spcPct val="90000"/>
              </a:lnSpc>
            </a:pPr>
            <a:r>
              <a:rPr lang="en-US" sz="2400" dirty="0"/>
              <a:t>2500 British soldiers killed or captured VS. American army only 8 men were </a:t>
            </a:r>
            <a:r>
              <a:rPr lang="en-US" sz="2400" dirty="0" smtClean="0"/>
              <a:t>killed</a:t>
            </a:r>
            <a:endParaRPr lang="en-US" sz="2400" b="1" u="sng" dirty="0" smtClean="0">
              <a:solidFill>
                <a:srgbClr val="FF0000"/>
              </a:solidFill>
            </a:endParaRPr>
          </a:p>
          <a:p>
            <a:pPr lvl="1">
              <a:lnSpc>
                <a:spcPct val="90000"/>
              </a:lnSpc>
            </a:pPr>
            <a:r>
              <a:rPr lang="en-US" sz="2400" dirty="0" smtClean="0"/>
              <a:t>The battle continued even after the war ended with a peace treaty, word did not reach the Americans for several weeks!</a:t>
            </a:r>
            <a:endParaRPr lang="en-US" sz="2400" dirty="0"/>
          </a:p>
        </p:txBody>
      </p:sp>
      <p:pic>
        <p:nvPicPr>
          <p:cNvPr id="13314" name="Picture 2" descr="mage result for battle of new orleans 18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632" y="3737793"/>
            <a:ext cx="9139368" cy="298428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mage result for shrug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464" y="3941805"/>
            <a:ext cx="1452434" cy="145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90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47" y="0"/>
            <a:ext cx="6935105" cy="707886"/>
          </a:xfrm>
          <a:prstGeom prst="rect">
            <a:avLst/>
          </a:prstGeom>
          <a:solidFill>
            <a:srgbClr val="C00000"/>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Hartford Convention (1814)</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25128" y="856357"/>
            <a:ext cx="4278430" cy="6001643"/>
          </a:xfrm>
          <a:prstGeom prst="rect">
            <a:avLst/>
          </a:prstGeom>
          <a:noFill/>
        </p:spPr>
        <p:txBody>
          <a:bodyPr wrap="square" rtlCol="0">
            <a:spAutoFit/>
          </a:bodyPr>
          <a:lstStyle/>
          <a:p>
            <a:pPr marL="457200" lvl="0" indent="-457200">
              <a:buFont typeface="Wingdings" charset="2"/>
              <a:buChar char="Ø"/>
            </a:pPr>
            <a:r>
              <a:rPr lang="en-US" sz="3200" dirty="0" smtClean="0"/>
              <a:t>Radical NE Federalists almost </a:t>
            </a:r>
            <a:r>
              <a:rPr lang="en-US" sz="3200" b="1" u="sng" dirty="0" smtClean="0">
                <a:solidFill>
                  <a:srgbClr val="FF0000"/>
                </a:solidFill>
              </a:rPr>
              <a:t>SECEDED</a:t>
            </a:r>
            <a:r>
              <a:rPr lang="en-US" sz="3200" dirty="0" smtClean="0">
                <a:solidFill>
                  <a:srgbClr val="FF0000"/>
                </a:solidFill>
              </a:rPr>
              <a:t> – OPPOSED WAR of 1812</a:t>
            </a:r>
            <a:r>
              <a:rPr lang="en-US" sz="3200" dirty="0" smtClean="0"/>
              <a:t>!</a:t>
            </a:r>
          </a:p>
          <a:p>
            <a:pPr marL="457200" indent="-457200">
              <a:buFont typeface="Wingdings" charset="2"/>
              <a:buChar char="Ø"/>
            </a:pPr>
            <a:r>
              <a:rPr lang="en-US" sz="3200" b="1" u="sng" dirty="0" smtClean="0">
                <a:solidFill>
                  <a:srgbClr val="FF0000"/>
                </a:solidFill>
              </a:rPr>
              <a:t>Growing sectionalism </a:t>
            </a:r>
            <a:endParaRPr lang="en-US" sz="3200" dirty="0" smtClean="0"/>
          </a:p>
          <a:p>
            <a:pPr marL="457200" lvl="0" indent="-457200">
              <a:buFont typeface="Wingdings" charset="2"/>
              <a:buChar char="Ø"/>
            </a:pPr>
            <a:r>
              <a:rPr lang="en-US" sz="3200" dirty="0" smtClean="0"/>
              <a:t>LIMIT the growth of the DR’s </a:t>
            </a:r>
          </a:p>
          <a:p>
            <a:pPr marL="457200" lvl="0" indent="-457200">
              <a:buFont typeface="Wingdings" charset="2"/>
              <a:buChar char="Ø"/>
            </a:pPr>
            <a:r>
              <a:rPr lang="en-US" sz="3200" b="1" dirty="0" smtClean="0"/>
              <a:t>Proposal: </a:t>
            </a:r>
            <a:r>
              <a:rPr lang="en-US" sz="3200" b="1" u="sng" dirty="0" smtClean="0">
                <a:solidFill>
                  <a:srgbClr val="FF0000"/>
                </a:solidFill>
              </a:rPr>
              <a:t>2/3 vote of both houses to declare war</a:t>
            </a:r>
          </a:p>
          <a:p>
            <a:pPr marL="457200" lvl="0" indent="-457200">
              <a:buFont typeface="Wingdings" charset="2"/>
              <a:buChar char="Ø"/>
            </a:pPr>
            <a:r>
              <a:rPr lang="en-US" sz="3200" dirty="0" smtClean="0"/>
              <a:t>Approaching </a:t>
            </a:r>
            <a:r>
              <a:rPr lang="en-US" sz="3200" b="1" u="sng" dirty="0" smtClean="0">
                <a:solidFill>
                  <a:srgbClr val="FF0000"/>
                </a:solidFill>
              </a:rPr>
              <a:t>END</a:t>
            </a:r>
            <a:r>
              <a:rPr lang="en-US" sz="3200" dirty="0" smtClean="0">
                <a:solidFill>
                  <a:srgbClr val="FF0000"/>
                </a:solidFill>
              </a:rPr>
              <a:t> </a:t>
            </a:r>
            <a:r>
              <a:rPr lang="en-US" sz="3200" dirty="0" smtClean="0"/>
              <a:t>of the Federalist Party</a:t>
            </a:r>
            <a:endParaRPr lang="en-US" sz="3200" dirty="0"/>
          </a:p>
        </p:txBody>
      </p:sp>
      <p:pic>
        <p:nvPicPr>
          <p:cNvPr id="14338" name="Picture 2" descr="mage result for hartford conv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558" y="707886"/>
            <a:ext cx="7788442" cy="60652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90363" y="2072712"/>
            <a:ext cx="796949" cy="553998"/>
          </a:xfrm>
          <a:prstGeom prst="rect">
            <a:avLst/>
          </a:prstGeom>
          <a:noFill/>
        </p:spPr>
        <p:txBody>
          <a:bodyPr wrap="none" lIns="91440" tIns="45720" rIns="91440" bIns="45720">
            <a:spAutoFit/>
          </a:bodyPr>
          <a:lstStyle/>
          <a:p>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6047339" y="2370830"/>
            <a:ext cx="1192955" cy="923330"/>
          </a:xfrm>
          <a:prstGeom prst="rect">
            <a:avLst/>
          </a:prstGeom>
          <a:noFill/>
        </p:spPr>
        <p:txBody>
          <a:bodyPr wrap="none" lIns="91440" tIns="45720" rIns="91440" bIns="45720">
            <a:spAutoFit/>
          </a:bodyPr>
          <a:lstStyle/>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Conn</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4893352" y="2588395"/>
            <a:ext cx="1202572" cy="923330"/>
          </a:xfrm>
          <a:prstGeom prst="rect">
            <a:avLst/>
          </a:prstGeom>
          <a:noFill/>
        </p:spPr>
        <p:txBody>
          <a:bodyPr wrap="none" lIns="91440" tIns="45720" rIns="91440" bIns="45720">
            <a:spAutoFit/>
          </a:bodyPr>
          <a:lstStyle/>
          <a:p>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Mass</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93352" y="4646141"/>
            <a:ext cx="1153987" cy="1569660"/>
          </a:xfrm>
          <a:prstGeom prst="rect">
            <a:avLst/>
          </a:prstGeom>
          <a:noFill/>
        </p:spPr>
        <p:txBody>
          <a:bodyPr wrap="square" rtlCol="0">
            <a:spAutoFit/>
          </a:bodyPr>
          <a:lstStyle/>
          <a:p>
            <a:pPr algn="ctr"/>
            <a:r>
              <a:rPr lang="en-US" sz="1600" b="1" dirty="0"/>
              <a:t>This is the produce of the land they wish to abandon.</a:t>
            </a:r>
          </a:p>
        </p:txBody>
      </p:sp>
    </p:spTree>
    <p:extLst>
      <p:ext uri="{BB962C8B-B14F-4D97-AF65-F5344CB8AC3E}">
        <p14:creationId xmlns:p14="http://schemas.microsoft.com/office/powerpoint/2010/main" val="135254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9579" y="919903"/>
            <a:ext cx="4343400" cy="4953000"/>
          </a:xfrm>
          <a:prstGeom prst="rect">
            <a:avLst/>
          </a:prstGeom>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defTabSz="914400" eaLnBrk="1" fontAlgn="auto" latinLnBrk="0" hangingPunct="1">
              <a:lnSpc>
                <a:spcPct val="90000"/>
              </a:lnSpc>
              <a:spcBef>
                <a:spcPts val="0"/>
              </a:spcBef>
              <a:spcAft>
                <a:spcPts val="0"/>
              </a:spcAft>
              <a:buClrTx/>
              <a:buSzTx/>
              <a:buNone/>
              <a:tabLst/>
              <a:defRPr/>
            </a:pPr>
            <a:endParaRPr lang="en-US" sz="2400" b="1" u="sng" dirty="0" smtClean="0"/>
          </a:p>
        </p:txBody>
      </p:sp>
      <p:sp>
        <p:nvSpPr>
          <p:cNvPr id="3" name="Rectangle 2"/>
          <p:cNvSpPr/>
          <p:nvPr/>
        </p:nvSpPr>
        <p:spPr>
          <a:xfrm>
            <a:off x="0" y="0"/>
            <a:ext cx="4922181" cy="707886"/>
          </a:xfrm>
          <a:prstGeom prst="rect">
            <a:avLst/>
          </a:prstGeom>
          <a:solidFill>
            <a:srgbClr val="C00000"/>
          </a:solidFill>
        </p:spPr>
        <p:txBody>
          <a:bodyPr wrap="none" lIns="91440" tIns="45720" rIns="91440" bIns="45720">
            <a:spAutoFit/>
          </a:bodyPr>
          <a:lstStyle/>
          <a:p>
            <a:pPr algn="ctr"/>
            <a:r>
              <a:rPr lang="en-US" altLang="en-US" sz="4000" b="1" cap="none" spc="0" dirty="0">
                <a:ln w="6600">
                  <a:solidFill>
                    <a:schemeClr val="accent2"/>
                  </a:solidFill>
                  <a:prstDash val="solid"/>
                </a:ln>
                <a:solidFill>
                  <a:srgbClr val="FFFFFF"/>
                </a:solidFill>
                <a:effectLst>
                  <a:outerShdw dist="38100" dir="2700000" algn="tl" rotWithShape="0">
                    <a:schemeClr val="accent2"/>
                  </a:outerShdw>
                </a:effectLst>
              </a:rPr>
              <a:t>Treaty of Ghent - </a:t>
            </a:r>
            <a:r>
              <a:rPr lang="en-US" altLang="en-US" sz="4000" b="1" cap="none" spc="0" dirty="0" smtClean="0">
                <a:ln w="6600">
                  <a:solidFill>
                    <a:schemeClr val="accent2"/>
                  </a:solidFill>
                  <a:prstDash val="solid"/>
                </a:ln>
                <a:solidFill>
                  <a:srgbClr val="FFFFFF"/>
                </a:solidFill>
                <a:effectLst>
                  <a:outerShdw dist="38100" dir="2700000" algn="tl" rotWithShape="0">
                    <a:schemeClr val="accent2"/>
                  </a:outerShdw>
                </a:effectLst>
              </a:rPr>
              <a:t>1814</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p:cNvSpPr txBox="1"/>
          <p:nvPr/>
        </p:nvSpPr>
        <p:spPr>
          <a:xfrm>
            <a:off x="125128" y="972438"/>
            <a:ext cx="4181703" cy="452431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mj-lt"/>
              <a:buNone/>
              <a:tabLst/>
              <a:defRPr/>
            </a:pPr>
            <a:r>
              <a:rPr lang="en-US" sz="3200" dirty="0" smtClean="0"/>
              <a:t>Ghent, Belgium – </a:t>
            </a:r>
            <a:r>
              <a:rPr lang="en-US" sz="3200" b="1" u="sng" dirty="0" smtClean="0">
                <a:solidFill>
                  <a:srgbClr val="FF0000"/>
                </a:solidFill>
              </a:rPr>
              <a:t>PEACE TREATY</a:t>
            </a:r>
            <a:endParaRPr lang="en-US" sz="3200" dirty="0" smtClean="0"/>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sz="3200" dirty="0" smtClean="0"/>
              <a:t>HALT to fighting</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sz="3200" dirty="0" smtClean="0"/>
              <a:t>Return of territories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sz="3200" dirty="0" smtClean="0"/>
              <a:t>Prewar boundary between Canada and the US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sz="3200" dirty="0" smtClean="0"/>
              <a:t>***NOTHING about impressment</a:t>
            </a:r>
            <a:endParaRPr lang="en-US" sz="3200" dirty="0"/>
          </a:p>
        </p:txBody>
      </p:sp>
      <p:pic>
        <p:nvPicPr>
          <p:cNvPr id="12290" name="Picture 2" descr="mage result for frown em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75821" y="4954759"/>
            <a:ext cx="595167" cy="59516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mage result for treaty of gh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282" y="707885"/>
            <a:ext cx="7850718" cy="4670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6334" y="5655634"/>
            <a:ext cx="3499292" cy="923330"/>
          </a:xfrm>
          <a:prstGeom prst="rect">
            <a:avLst/>
          </a:prstGeom>
          <a:solidFill>
            <a:srgbClr val="FFC000"/>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STALEMATE</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8" name="Rectangle 7"/>
          <p:cNvSpPr/>
          <p:nvPr/>
        </p:nvSpPr>
        <p:spPr>
          <a:xfrm>
            <a:off x="4922181" y="5378635"/>
            <a:ext cx="7269819" cy="923330"/>
          </a:xfrm>
          <a:prstGeom prst="rect">
            <a:avLst/>
          </a:prstGeom>
        </p:spPr>
        <p:txBody>
          <a:bodyPr wrap="square">
            <a:spAutoFit/>
          </a:bodyPr>
          <a:lstStyle/>
          <a:p>
            <a:r>
              <a:rPr lang="en-US" dirty="0" smtClean="0"/>
              <a:t>In his 1914 painting </a:t>
            </a:r>
            <a:r>
              <a:rPr lang="en-US" i="1" dirty="0" smtClean="0"/>
              <a:t>A Hundred Years Peace</a:t>
            </a:r>
            <a:r>
              <a:rPr lang="en-US" dirty="0" smtClean="0"/>
              <a:t>, artist </a:t>
            </a:r>
            <a:r>
              <a:rPr lang="en-US" dirty="0" err="1" smtClean="0"/>
              <a:t>Amedee</a:t>
            </a:r>
            <a:r>
              <a:rPr lang="en-US" dirty="0" smtClean="0"/>
              <a:t> Forestier illustrates the signing of the Treaty of Ghent between Great Britain and the US, 24 December 1814 </a:t>
            </a:r>
            <a:endParaRPr lang="en-US" dirty="0"/>
          </a:p>
        </p:txBody>
      </p:sp>
      <p:sp>
        <p:nvSpPr>
          <p:cNvPr id="11" name="Rectangle 10"/>
          <p:cNvSpPr/>
          <p:nvPr/>
        </p:nvSpPr>
        <p:spPr>
          <a:xfrm>
            <a:off x="4491857" y="6314341"/>
            <a:ext cx="7549567" cy="553998"/>
          </a:xfrm>
          <a:prstGeom prst="rect">
            <a:avLst/>
          </a:prstGeom>
          <a:solidFill>
            <a:srgbClr val="C00000"/>
          </a:solidFill>
        </p:spPr>
        <p:txBody>
          <a:bodyPr wrap="none" lIns="91440" tIns="45720" rIns="91440" bIns="45720">
            <a:spAutoFit/>
          </a:bodyPr>
          <a:lstStyle/>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Any s</a:t>
            </a: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ignificance of this being painted in 1914?</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340289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294"/>
                                        </p:tgtEl>
                                        <p:attrNameLst>
                                          <p:attrName>style.visibility</p:attrName>
                                        </p:attrNameLst>
                                      </p:cBhvr>
                                      <p:to>
                                        <p:strVal val="visible"/>
                                      </p:to>
                                    </p:set>
                                    <p:anim calcmode="lin" valueType="num">
                                      <p:cBhvr additive="base">
                                        <p:cTn id="33" dur="500" fill="hold"/>
                                        <p:tgtEl>
                                          <p:spTgt spid="12294"/>
                                        </p:tgtEl>
                                        <p:attrNameLst>
                                          <p:attrName>ppt_x</p:attrName>
                                        </p:attrNameLst>
                                      </p:cBhvr>
                                      <p:tavLst>
                                        <p:tav tm="0">
                                          <p:val>
                                            <p:strVal val="#ppt_x"/>
                                          </p:val>
                                        </p:tav>
                                        <p:tav tm="100000">
                                          <p:val>
                                            <p:strVal val="#ppt_x"/>
                                          </p:val>
                                        </p:tav>
                                      </p:tavLst>
                                    </p:anim>
                                    <p:anim calcmode="lin" valueType="num">
                                      <p:cBhvr additive="base">
                                        <p:cTn id="34"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79704" y="2088231"/>
            <a:ext cx="6054741" cy="2354491"/>
          </a:xfrm>
          <a:prstGeom prst="rect">
            <a:avLst/>
          </a:prstGeom>
        </p:spPr>
        <p:txBody>
          <a:bodyPr wrap="square">
            <a:spAutoFit/>
          </a:bodyPr>
          <a:lstStyle/>
          <a:p>
            <a:r>
              <a:rPr lang="en-US" sz="2100" b="1" dirty="0" smtClean="0"/>
              <a:t>“The war has renewed and reinstated the national feelings and character which the Revolution had given, and which were daily lessened,” wrote Albert Gallatin. “The people now have more general objects of attachment with which their pride and political opinions are connected. They are more Americans; they feel and act more as a nation.” </a:t>
            </a:r>
            <a:endParaRPr lang="en-US" sz="2100" b="1" dirty="0"/>
          </a:p>
        </p:txBody>
      </p:sp>
      <p:pic>
        <p:nvPicPr>
          <p:cNvPr id="6146" name="Picture 2" descr="mage result for we owe allegiance to no cr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17852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76085" y="-24226"/>
            <a:ext cx="5861981" cy="1938992"/>
          </a:xfrm>
          <a:prstGeom prst="rect">
            <a:avLst/>
          </a:prstGeom>
          <a:solidFill>
            <a:schemeClr val="accent2"/>
          </a:solidFill>
        </p:spPr>
        <p:txBody>
          <a:bodyPr wrap="square" lIns="91440" tIns="45720" rIns="91440" bIns="45720">
            <a:spAutoFit/>
          </a:bodyPr>
          <a:lstStyle/>
          <a:p>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Interpret this painting</a:t>
            </a:r>
          </a:p>
          <a:p>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What do you see?</a:t>
            </a:r>
          </a:p>
          <a:p>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What was its message to Americans?</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1259" y="92842"/>
            <a:ext cx="6096000" cy="553998"/>
          </a:xfrm>
          <a:prstGeom prst="rect">
            <a:avLst/>
          </a:prstGeom>
        </p:spPr>
        <p:txBody>
          <a:bodyPr>
            <a:spAutoFit/>
          </a:bodyPr>
          <a:lstStyle/>
          <a:p>
            <a:r>
              <a:rPr lang="en-US" sz="1500" b="1" i="1" dirty="0" smtClean="0">
                <a:solidFill>
                  <a:schemeClr val="bg1"/>
                </a:solidFill>
              </a:rPr>
              <a:t>We Owe Allegiance to No Crown</a:t>
            </a:r>
            <a:r>
              <a:rPr lang="en-US" sz="1500" b="1" dirty="0" smtClean="0">
                <a:solidFill>
                  <a:schemeClr val="bg1"/>
                </a:solidFill>
              </a:rPr>
              <a:t>, by John Archibald Woodside. c. 1814. Photograph copyright Nicholas S. West. Photography by Erik </a:t>
            </a:r>
            <a:r>
              <a:rPr lang="en-US" sz="1500" b="1" dirty="0" err="1" smtClean="0">
                <a:solidFill>
                  <a:schemeClr val="bg1"/>
                </a:solidFill>
              </a:rPr>
              <a:t>Arnesen</a:t>
            </a:r>
            <a:r>
              <a:rPr lang="en-US" sz="1500" b="1" dirty="0" smtClean="0">
                <a:solidFill>
                  <a:schemeClr val="bg1"/>
                </a:solidFill>
              </a:rPr>
              <a:t>.</a:t>
            </a:r>
            <a:endParaRPr lang="en-US" sz="1500" dirty="0"/>
          </a:p>
        </p:txBody>
      </p:sp>
      <p:sp>
        <p:nvSpPr>
          <p:cNvPr id="6" name="Rectangle 5"/>
          <p:cNvSpPr/>
          <p:nvPr/>
        </p:nvSpPr>
        <p:spPr>
          <a:xfrm>
            <a:off x="6279704" y="4616188"/>
            <a:ext cx="5817561" cy="2123658"/>
          </a:xfrm>
          <a:prstGeom prst="rect">
            <a:avLst/>
          </a:prstGeom>
          <a:solidFill>
            <a:srgbClr val="C00000"/>
          </a:solidFill>
        </p:spPr>
        <p:txBody>
          <a:bodyPr wrap="square" lIns="91440" tIns="45720" rIns="91440" bIns="45720">
            <a:spAutoFit/>
          </a:bodyPr>
          <a:lstStyle/>
          <a:p>
            <a:pPr algn="ctr"/>
            <a:r>
              <a:rPr lang="en-US" sz="33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”Second War for Independence” will lead to an </a:t>
            </a:r>
            <a:r>
              <a:rPr lang="en-US" sz="33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Era of Good Feelings</a:t>
            </a:r>
            <a:r>
              <a:rPr lang="en-US" sz="33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throughout the nation</a:t>
            </a:r>
            <a:r>
              <a:rPr lang="is-IS" sz="33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3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mage result for french revolution bon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44" y="2064816"/>
            <a:ext cx="6013480" cy="467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87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nodeType="clickEffect">
                                  <p:stCondLst>
                                    <p:cond delay="0"/>
                                  </p:stCondLst>
                                  <p:childTnLst>
                                    <p:animEffect transition="out" filter="wedge">
                                      <p:cBhvr>
                                        <p:cTn id="11" dur="2000"/>
                                        <p:tgtEl>
                                          <p:spTgt spid="1026"/>
                                        </p:tgtEl>
                                      </p:cBhvr>
                                    </p:animEffect>
                                    <p:set>
                                      <p:cBhvr>
                                        <p:cTn id="12" dur="1" fill="hold">
                                          <p:stCondLst>
                                            <p:cond delay="19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767" y="358305"/>
            <a:ext cx="10861589" cy="1446550"/>
          </a:xfrm>
          <a:prstGeom prst="rect">
            <a:avLst/>
          </a:prstGeom>
          <a:solidFill>
            <a:schemeClr val="accent2"/>
          </a:solidFill>
        </p:spPr>
        <p:txBody>
          <a:bodyPr wrap="square" lIns="91440" tIns="45720" rIns="91440" bIns="45720">
            <a:spAutoFit/>
          </a:bodyPr>
          <a:lstStyle/>
          <a:p>
            <a:pPr algn="ctr"/>
            <a:r>
              <a:rPr lang="en-US"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Was the War of 1812 inevitable, and what effects did it have on the nation?</a:t>
            </a:r>
            <a:endParaRPr lang="en-US" sz="44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pic>
        <p:nvPicPr>
          <p:cNvPr id="15362" name="Picture 2" descr="mage result for war of 1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149" y="1916066"/>
            <a:ext cx="8450823" cy="475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26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descr="Bouquet"/>
          <p:cNvSpPr>
            <a:spLocks noChangeArrowheads="1" noChangeShapeType="1" noTextEdit="1"/>
          </p:cNvSpPr>
          <p:nvPr/>
        </p:nvSpPr>
        <p:spPr bwMode="auto">
          <a:xfrm>
            <a:off x="1752600" y="76200"/>
            <a:ext cx="8686800" cy="609600"/>
          </a:xfrm>
          <a:prstGeom prst="rect">
            <a:avLst/>
          </a:prstGeom>
        </p:spPr>
        <p:txBody>
          <a:bodyPr wrap="none" fromWordArt="1">
            <a:prstTxWarp prst="textCanUp">
              <a:avLst>
                <a:gd name="adj" fmla="val 85713"/>
              </a:avLst>
            </a:prstTxWarp>
          </a:bodyPr>
          <a:lstStyle/>
          <a:p>
            <a:pPr algn="ctr"/>
            <a:r>
              <a:rPr lang="en-US" sz="3600" kern="10" spc="720">
                <a:ln w="22225">
                  <a:solidFill>
                    <a:schemeClr val="tx1"/>
                  </a:solidFill>
                  <a:round/>
                  <a:headEnd/>
                  <a:tailEnd/>
                </a:ln>
                <a:blipFill dpi="0" rotWithShape="0">
                  <a:blip r:embed="rId2"/>
                  <a:srcRect/>
                  <a:tile tx="0" ty="0" sx="100000" sy="100000" flip="none" algn="tl"/>
                </a:blipFill>
                <a:effectLst>
                  <a:outerShdw blurRad="63500" dist="46662" dir="3284183" algn="ctr" rotWithShape="0">
                    <a:srgbClr val="FFFF00">
                      <a:alpha val="74998"/>
                    </a:srgbClr>
                  </a:outerShdw>
                </a:effectLst>
                <a:latin typeface="Arial Black" charset="0"/>
                <a:ea typeface="Arial Black" charset="0"/>
                <a:cs typeface="Arial Black" charset="0"/>
              </a:rPr>
              <a:t>OUTCOMES OF WAR OF 1812</a:t>
            </a:r>
          </a:p>
        </p:txBody>
      </p:sp>
      <p:sp>
        <p:nvSpPr>
          <p:cNvPr id="20484" name="Text Box 4" descr="Parchment"/>
          <p:cNvSpPr txBox="1">
            <a:spLocks noChangeArrowheads="1"/>
          </p:cNvSpPr>
          <p:nvPr/>
        </p:nvSpPr>
        <p:spPr bwMode="auto">
          <a:xfrm>
            <a:off x="1981200" y="914400"/>
            <a:ext cx="8153400" cy="5066002"/>
          </a:xfrm>
          <a:prstGeom prst="rect">
            <a:avLst/>
          </a:prstGeom>
          <a:blipFill dpi="0" rotWithShape="0">
            <a:blip r:embed="rId3"/>
            <a:srcRect/>
            <a:tile tx="0" ty="0" sx="100000" sy="100000" flip="none" algn="tl"/>
          </a:blipFill>
          <a:ln w="76200" cmpd="tri">
            <a:solidFill>
              <a:srgbClr val="00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80000"/>
              </a:lnSpc>
              <a:spcBef>
                <a:spcPct val="50000"/>
              </a:spcBef>
            </a:pPr>
            <a:r>
              <a:rPr lang="en-US" altLang="en-US" sz="3200" b="1">
                <a:latin typeface="Times New Roman" charset="0"/>
              </a:rPr>
              <a:t>The War of 1812 won new respect for America among many British.  Michael Scott, a young lieutenant in the British navy wrote,</a:t>
            </a:r>
          </a:p>
          <a:p>
            <a:pPr algn="ctr" eaLnBrk="0" hangingPunct="0">
              <a:lnSpc>
                <a:spcPct val="80000"/>
              </a:lnSpc>
              <a:spcBef>
                <a:spcPct val="50000"/>
              </a:spcBef>
            </a:pPr>
            <a:r>
              <a:rPr lang="en-US" altLang="en-US" sz="3200" b="1" i="1">
                <a:latin typeface="Times New Roman" charset="0"/>
              </a:rPr>
              <a:t>“I don’t like Americans;  I never did, and never shall like them…..I have no wish to eat with them, drink with them, deal with, or consort with them in any way;  but let me tell the whole truth, nor fight with them, were it not for the laurels to be acquired, by overcoming an enemy so brave, determined and alert, and in every way so worthy on one’s steel, as they have always proved.</a:t>
            </a:r>
          </a:p>
        </p:txBody>
      </p:sp>
    </p:spTree>
    <p:extLst>
      <p:ext uri="{BB962C8B-B14F-4D97-AF65-F5344CB8AC3E}">
        <p14:creationId xmlns:p14="http://schemas.microsoft.com/office/powerpoint/2010/main" val="570100189"/>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down)">
                                      <p:cBhvr>
                                        <p:cTn id="7" dur="580">
                                          <p:stCondLst>
                                            <p:cond delay="0"/>
                                          </p:stCondLst>
                                        </p:cTn>
                                        <p:tgtEl>
                                          <p:spTgt spid="20484"/>
                                        </p:tgtEl>
                                      </p:cBhvr>
                                    </p:animEffect>
                                    <p:anim calcmode="lin" valueType="num">
                                      <p:cBhvr>
                                        <p:cTn id="8" dur="1822" tmFilter="0,0; 0.14,0.36; 0.43,0.73; 0.71,0.91; 1.0,1.0">
                                          <p:stCondLst>
                                            <p:cond delay="0"/>
                                          </p:stCondLst>
                                        </p:cTn>
                                        <p:tgtEl>
                                          <p:spTgt spid="2048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4"/>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4"/>
                                        </p:tgtEl>
                                      </p:cBhvr>
                                      <p:to x="100000" y="60000"/>
                                    </p:animScale>
                                    <p:animScale>
                                      <p:cBhvr>
                                        <p:cTn id="14" dur="166" decel="50000">
                                          <p:stCondLst>
                                            <p:cond delay="676"/>
                                          </p:stCondLst>
                                        </p:cTn>
                                        <p:tgtEl>
                                          <p:spTgt spid="20484"/>
                                        </p:tgtEl>
                                      </p:cBhvr>
                                      <p:to x="100000" y="100000"/>
                                    </p:animScale>
                                    <p:animScale>
                                      <p:cBhvr>
                                        <p:cTn id="15" dur="26">
                                          <p:stCondLst>
                                            <p:cond delay="1312"/>
                                          </p:stCondLst>
                                        </p:cTn>
                                        <p:tgtEl>
                                          <p:spTgt spid="20484"/>
                                        </p:tgtEl>
                                      </p:cBhvr>
                                      <p:to x="100000" y="80000"/>
                                    </p:animScale>
                                    <p:animScale>
                                      <p:cBhvr>
                                        <p:cTn id="16" dur="166" decel="50000">
                                          <p:stCondLst>
                                            <p:cond delay="1338"/>
                                          </p:stCondLst>
                                        </p:cTn>
                                        <p:tgtEl>
                                          <p:spTgt spid="20484"/>
                                        </p:tgtEl>
                                      </p:cBhvr>
                                      <p:to x="100000" y="100000"/>
                                    </p:animScale>
                                    <p:animScale>
                                      <p:cBhvr>
                                        <p:cTn id="17" dur="26">
                                          <p:stCondLst>
                                            <p:cond delay="1642"/>
                                          </p:stCondLst>
                                        </p:cTn>
                                        <p:tgtEl>
                                          <p:spTgt spid="20484"/>
                                        </p:tgtEl>
                                      </p:cBhvr>
                                      <p:to x="100000" y="90000"/>
                                    </p:animScale>
                                    <p:animScale>
                                      <p:cBhvr>
                                        <p:cTn id="18" dur="166" decel="50000">
                                          <p:stCondLst>
                                            <p:cond delay="1668"/>
                                          </p:stCondLst>
                                        </p:cTn>
                                        <p:tgtEl>
                                          <p:spTgt spid="20484"/>
                                        </p:tgtEl>
                                      </p:cBhvr>
                                      <p:to x="100000" y="100000"/>
                                    </p:animScale>
                                    <p:animScale>
                                      <p:cBhvr>
                                        <p:cTn id="19" dur="26">
                                          <p:stCondLst>
                                            <p:cond delay="1808"/>
                                          </p:stCondLst>
                                        </p:cTn>
                                        <p:tgtEl>
                                          <p:spTgt spid="20484"/>
                                        </p:tgtEl>
                                      </p:cBhvr>
                                      <p:to x="100000" y="95000"/>
                                    </p:animScale>
                                    <p:animScale>
                                      <p:cBhvr>
                                        <p:cTn id="20" dur="166" decel="50000">
                                          <p:stCondLst>
                                            <p:cond delay="1834"/>
                                          </p:stCondLst>
                                        </p:cTn>
                                        <p:tgtEl>
                                          <p:spTgt spid="2048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55373" y="179173"/>
            <a:ext cx="8153400" cy="1138238"/>
          </a:xfrm>
          <a:prstGeom prst="rect">
            <a:avLst/>
          </a:prstGeom>
          <a:noFill/>
          <a:ln w="9525">
            <a:noFill/>
            <a:miter lim="800000"/>
            <a:headEnd/>
            <a:tailEnd/>
          </a:ln>
          <a:effectLst/>
        </p:spPr>
        <p:txBody>
          <a:bodyPr>
            <a:spAutoFit/>
          </a:bodyPr>
          <a:lstStyle/>
          <a:p>
            <a:pPr algn="ctr">
              <a:spcBef>
                <a:spcPct val="50000"/>
              </a:spcBef>
              <a:defRPr/>
            </a:pPr>
            <a:r>
              <a:rPr lang="en-US" sz="4000" b="1" dirty="0">
                <a:solidFill>
                  <a:srgbClr val="BE2400"/>
                </a:solidFill>
                <a:effectLst>
                  <a:outerShdw blurRad="38100" dist="38100" dir="2700000" algn="tl">
                    <a:srgbClr val="C0C0C0"/>
                  </a:outerShdw>
                </a:effectLst>
                <a:latin typeface="Monitor" pitchFamily="2" charset="0"/>
              </a:rPr>
              <a:t>The Election of 1816</a:t>
            </a:r>
            <a:br>
              <a:rPr lang="en-US" sz="4000" b="1" dirty="0">
                <a:solidFill>
                  <a:srgbClr val="BE2400"/>
                </a:solidFill>
                <a:effectLst>
                  <a:outerShdw blurRad="38100" dist="38100" dir="2700000" algn="tl">
                    <a:srgbClr val="C0C0C0"/>
                  </a:outerShdw>
                </a:effectLst>
                <a:latin typeface="Monitor" pitchFamily="2" charset="0"/>
              </a:rPr>
            </a:br>
            <a:r>
              <a:rPr lang="en-US" sz="2800" b="1" dirty="0">
                <a:solidFill>
                  <a:srgbClr val="BE2400"/>
                </a:solidFill>
                <a:effectLst>
                  <a:outerShdw blurRad="38100" dist="38100" dir="2700000" algn="tl">
                    <a:srgbClr val="C0C0C0"/>
                  </a:outerShdw>
                </a:effectLst>
                <a:latin typeface="Monitor" pitchFamily="2" charset="0"/>
              </a:rPr>
              <a:t>[</a:t>
            </a:r>
            <a:r>
              <a:rPr lang="en-US" sz="2800" b="1" u="sng" dirty="0">
                <a:solidFill>
                  <a:srgbClr val="BE2400"/>
                </a:solidFill>
                <a:effectLst>
                  <a:outerShdw blurRad="38100" dist="38100" dir="2700000" algn="tl">
                    <a:srgbClr val="C0C0C0"/>
                  </a:outerShdw>
                </a:effectLst>
                <a:latin typeface="Monitor" pitchFamily="2" charset="0"/>
              </a:rPr>
              <a:t>The Demise of the Federalist Party</a:t>
            </a:r>
            <a:r>
              <a:rPr lang="en-US" sz="2800" b="1" dirty="0">
                <a:solidFill>
                  <a:srgbClr val="BE2400"/>
                </a:solidFill>
                <a:effectLst>
                  <a:outerShdw blurRad="38100" dist="38100" dir="2700000" algn="tl">
                    <a:srgbClr val="C0C0C0"/>
                  </a:outerShdw>
                </a:effectLst>
                <a:latin typeface="Monitor" pitchFamily="2" charset="0"/>
              </a:rPr>
              <a:t>!]</a:t>
            </a:r>
          </a:p>
        </p:txBody>
      </p:sp>
      <p:pic>
        <p:nvPicPr>
          <p:cNvPr id="4099" name="Picture 4" descr="1816 Election"/>
          <p:cNvPicPr>
            <a:picLocks noChangeAspect="1" noChangeArrowheads="1"/>
          </p:cNvPicPr>
          <p:nvPr/>
        </p:nvPicPr>
        <p:blipFill>
          <a:blip r:embed="rId2">
            <a:extLst>
              <a:ext uri="{28A0092B-C50C-407E-A947-70E740481C1C}">
                <a14:useLocalDpi xmlns:a14="http://schemas.microsoft.com/office/drawing/2010/main" val="0"/>
              </a:ext>
            </a:extLst>
          </a:blip>
          <a:srcRect t="1350"/>
          <a:stretch>
            <a:fillRect/>
          </a:stretch>
        </p:blipFill>
        <p:spPr bwMode="auto">
          <a:xfrm>
            <a:off x="0" y="1571368"/>
            <a:ext cx="7010400" cy="5059363"/>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descr="James Monroe"/>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7364627" y="1571368"/>
            <a:ext cx="3687763" cy="4876800"/>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551516" y="247929"/>
            <a:ext cx="3313984" cy="1323439"/>
          </a:xfrm>
          <a:prstGeom prst="rect">
            <a:avLst/>
          </a:prstGeom>
          <a:solidFill>
            <a:srgbClr val="002060"/>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r>
              <a:rPr lang="en-US" sz="40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POTUS</a:t>
            </a:r>
          </a:p>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James Monroe</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78420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185351" y="990599"/>
            <a:ext cx="11899557" cy="1888525"/>
          </a:xfrm>
        </p:spPr>
        <p:txBody>
          <a:bodyPr>
            <a:normAutofit/>
          </a:bodyPr>
          <a:lstStyle/>
          <a:p>
            <a:pPr marL="0" indent="0">
              <a:lnSpc>
                <a:spcPct val="90000"/>
              </a:lnSpc>
              <a:buNone/>
            </a:pPr>
            <a:r>
              <a:rPr lang="en-US" altLang="en-US" dirty="0" smtClean="0"/>
              <a:t>1. </a:t>
            </a:r>
            <a:r>
              <a:rPr lang="en-US" altLang="en-US" sz="2900" b="1" u="sng" dirty="0" smtClean="0">
                <a:solidFill>
                  <a:srgbClr val="FF0000"/>
                </a:solidFill>
              </a:rPr>
              <a:t>Cultural </a:t>
            </a:r>
            <a:r>
              <a:rPr lang="en-US" altLang="en-US" sz="2900" b="1" u="sng" dirty="0">
                <a:solidFill>
                  <a:srgbClr val="FF0000"/>
                </a:solidFill>
              </a:rPr>
              <a:t>Nationalism </a:t>
            </a:r>
          </a:p>
          <a:p>
            <a:pPr lvl="1">
              <a:defRPr/>
            </a:pPr>
            <a:r>
              <a:rPr lang="en-US" altLang="en-US" sz="2900" dirty="0" smtClean="0"/>
              <a:t>Books and paintings of Revolutionary heroes</a:t>
            </a:r>
          </a:p>
          <a:p>
            <a:pPr lvl="1">
              <a:defRPr/>
            </a:pPr>
            <a:r>
              <a:rPr lang="en-US" altLang="en-US" sz="2900" b="1" u="sng" dirty="0" smtClean="0">
                <a:solidFill>
                  <a:srgbClr val="FF0000"/>
                </a:solidFill>
              </a:rPr>
              <a:t>Noah </a:t>
            </a:r>
            <a:r>
              <a:rPr lang="en-US" altLang="en-US" sz="2900" b="1" u="sng" dirty="0">
                <a:solidFill>
                  <a:srgbClr val="FF0000"/>
                </a:solidFill>
              </a:rPr>
              <a:t>Webster’s blue-backed speller</a:t>
            </a:r>
            <a:r>
              <a:rPr lang="en-US" altLang="en-US" sz="2900" dirty="0"/>
              <a:t> that promoted </a:t>
            </a:r>
            <a:r>
              <a:rPr lang="en-US" altLang="en-US" sz="2900" dirty="0" smtClean="0"/>
              <a:t>public education</a:t>
            </a:r>
          </a:p>
          <a:p>
            <a:pPr lvl="2">
              <a:defRPr/>
            </a:pPr>
            <a:r>
              <a:rPr lang="en-US" sz="2800" dirty="0"/>
              <a:t>taught five generations of American children how to spell and </a:t>
            </a:r>
            <a:r>
              <a:rPr lang="en-US" sz="2800" dirty="0" smtClean="0"/>
              <a:t>read!</a:t>
            </a:r>
          </a:p>
          <a:p>
            <a:pPr lvl="2">
              <a:defRPr/>
            </a:pPr>
            <a:endParaRPr lang="en-US" altLang="en-US" sz="2500" dirty="0"/>
          </a:p>
          <a:p>
            <a:pPr lvl="1">
              <a:lnSpc>
                <a:spcPct val="90000"/>
              </a:lnSpc>
            </a:pPr>
            <a:endParaRPr lang="en-US" altLang="en-US" dirty="0" smtClean="0"/>
          </a:p>
        </p:txBody>
      </p:sp>
      <p:sp>
        <p:nvSpPr>
          <p:cNvPr id="24579" name="WordArt 3"/>
          <p:cNvSpPr>
            <a:spLocks noChangeArrowheads="1" noChangeShapeType="1" noTextEdit="1"/>
          </p:cNvSpPr>
          <p:nvPr/>
        </p:nvSpPr>
        <p:spPr bwMode="auto">
          <a:xfrm>
            <a:off x="2667000" y="193676"/>
            <a:ext cx="7391400" cy="644525"/>
          </a:xfrm>
          <a:prstGeom prst="rect">
            <a:avLst/>
          </a:prstGeom>
        </p:spPr>
        <p:txBody>
          <a:bodyPr wrap="none" fromWordArt="1">
            <a:prstTxWarp prst="textCanUp">
              <a:avLst>
                <a:gd name="adj" fmla="val 85713"/>
              </a:avLst>
            </a:prstTxWarp>
          </a:bodyPr>
          <a:lstStyle/>
          <a:p>
            <a:pPr algn="ctr"/>
            <a:r>
              <a:rPr lang="en-US" sz="2800" b="1" kern="10" spc="560">
                <a:ln w="19050">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8"/>
                    </a:schemeClr>
                  </a:outerShdw>
                </a:effectLst>
                <a:latin typeface="Impact" charset="0"/>
                <a:ea typeface="Impact" charset="0"/>
                <a:cs typeface="Impact" charset="0"/>
              </a:rPr>
              <a:t>ERA OF GOOD FEELINGS</a:t>
            </a:r>
          </a:p>
        </p:txBody>
      </p:sp>
      <p:pic>
        <p:nvPicPr>
          <p:cNvPr id="6146" name="Picture 2" descr="mage result for noah webster blue backed spe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48" y="3031522"/>
            <a:ext cx="6128952" cy="34470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ge result for gilbert stuart pain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819" y="2879124"/>
            <a:ext cx="1899442" cy="22834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age result for gilbert stuart paint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4443" y="3323968"/>
            <a:ext cx="209550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123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1000" fill="hold"/>
                                        <p:tgtEl>
                                          <p:spTgt spid="2457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57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5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206" y="123526"/>
            <a:ext cx="11652422" cy="1446550"/>
          </a:xfrm>
          <a:prstGeom prst="rect">
            <a:avLst/>
          </a:prstGeom>
          <a:noFill/>
        </p:spPr>
        <p:txBody>
          <a:bodyPr wrap="square" lIns="91440" tIns="45720" rIns="91440" bIns="45720">
            <a:spAutoFit/>
          </a:bodyPr>
          <a:lstStyle/>
          <a:p>
            <a:pPr algn="ctr"/>
            <a:r>
              <a:rPr lang="en-US" sz="44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AIM:</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Was the War of 1812 inevitable, and what effects did it have on the nation?</a:t>
            </a:r>
            <a:endParaRPr lang="en-US" sz="44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pic>
        <p:nvPicPr>
          <p:cNvPr id="1026" name="Picture 2" descr="mage result for war of 1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0076"/>
            <a:ext cx="8711672" cy="52879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11672" y="1964724"/>
            <a:ext cx="3480328" cy="4801314"/>
          </a:xfrm>
          <a:prstGeom prst="rect">
            <a:avLst/>
          </a:prstGeom>
          <a:noFill/>
        </p:spPr>
        <p:txBody>
          <a:bodyPr wrap="square" rtlCol="0">
            <a:spAutoFit/>
          </a:bodyPr>
          <a:lstStyle/>
          <a:p>
            <a:r>
              <a:rPr lang="en-US" b="1" u="sng" dirty="0" smtClean="0"/>
              <a:t>Essential Questions</a:t>
            </a:r>
            <a:r>
              <a:rPr lang="en-US" dirty="0" smtClean="0"/>
              <a:t>:</a:t>
            </a:r>
          </a:p>
          <a:p>
            <a:r>
              <a:rPr lang="en-US" dirty="0" smtClean="0"/>
              <a:t>1. In </a:t>
            </a:r>
            <a:r>
              <a:rPr lang="en-US" dirty="0"/>
              <a:t>what ways did Britain anger the United States during the early 1800’s</a:t>
            </a:r>
            <a:r>
              <a:rPr lang="en-US" dirty="0" smtClean="0"/>
              <a:t>?</a:t>
            </a:r>
          </a:p>
          <a:p>
            <a:pPr indent="-457200">
              <a:buAutoNum type="arabicPeriod"/>
            </a:pPr>
            <a:endParaRPr lang="en-US" dirty="0"/>
          </a:p>
          <a:p>
            <a:pPr indent="-457200"/>
            <a:r>
              <a:rPr lang="en-US" dirty="0"/>
              <a:t>2. How did the policy of impressment violate the Americans’ policy of neutrality</a:t>
            </a:r>
            <a:r>
              <a:rPr lang="en-US" dirty="0" smtClean="0"/>
              <a:t>?</a:t>
            </a:r>
          </a:p>
          <a:p>
            <a:pPr indent="-457200"/>
            <a:endParaRPr lang="en-US" dirty="0"/>
          </a:p>
          <a:p>
            <a:pPr indent="-457200"/>
            <a:r>
              <a:rPr lang="en-US" dirty="0"/>
              <a:t>3. Why did James Madison make the choice to declare war on Britain</a:t>
            </a:r>
            <a:r>
              <a:rPr lang="en-US" dirty="0" smtClean="0"/>
              <a:t>?</a:t>
            </a:r>
          </a:p>
          <a:p>
            <a:pPr indent="-457200"/>
            <a:endParaRPr lang="en-US" dirty="0"/>
          </a:p>
          <a:p>
            <a:pPr indent="-457200"/>
            <a:r>
              <a:rPr lang="en-US" dirty="0"/>
              <a:t>4. How was the War of 1812 going to be </a:t>
            </a:r>
            <a:r>
              <a:rPr lang="en-US" b="1" dirty="0"/>
              <a:t>revolutionary</a:t>
            </a:r>
            <a:r>
              <a:rPr lang="en-US" dirty="0"/>
              <a:t> throughout the United States? </a:t>
            </a:r>
          </a:p>
          <a:p>
            <a:endParaRPr lang="en-US" dirty="0"/>
          </a:p>
        </p:txBody>
      </p:sp>
    </p:spTree>
    <p:extLst>
      <p:ext uri="{BB962C8B-B14F-4D97-AF65-F5344CB8AC3E}">
        <p14:creationId xmlns:p14="http://schemas.microsoft.com/office/powerpoint/2010/main" val="1490883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05" y="197410"/>
            <a:ext cx="11582399" cy="2626873"/>
          </a:xfrm>
          <a:prstGeom prst="rect">
            <a:avLst/>
          </a:prstGeom>
        </p:spPr>
        <p:txBody>
          <a:bodyPr wrap="square">
            <a:spAutoFit/>
          </a:bodyPr>
          <a:lstStyle/>
          <a:p>
            <a:pPr>
              <a:lnSpc>
                <a:spcPct val="90000"/>
              </a:lnSpc>
            </a:pPr>
            <a:r>
              <a:rPr lang="en-US" altLang="en-US" sz="2900" dirty="0" smtClean="0"/>
              <a:t>2. </a:t>
            </a:r>
            <a:r>
              <a:rPr lang="en-US" altLang="en-US" sz="2900" b="1" u="sng" dirty="0" smtClean="0">
                <a:solidFill>
                  <a:srgbClr val="FF0000"/>
                </a:solidFill>
              </a:rPr>
              <a:t>Economic </a:t>
            </a:r>
            <a:r>
              <a:rPr lang="en-US" altLang="en-US" sz="2900" b="1" u="sng" dirty="0">
                <a:solidFill>
                  <a:srgbClr val="FF0000"/>
                </a:solidFill>
              </a:rPr>
              <a:t>Nationalism</a:t>
            </a:r>
            <a:endParaRPr lang="en-US" altLang="en-US" sz="2900" b="1" u="sng" dirty="0">
              <a:solidFill>
                <a:srgbClr val="FF0000"/>
              </a:solidFill>
              <a:sym typeface="Symbol" charset="2"/>
            </a:endParaRPr>
          </a:p>
          <a:p>
            <a:pPr marL="1428750" lvl="2" indent="-514350">
              <a:lnSpc>
                <a:spcPct val="90000"/>
              </a:lnSpc>
              <a:buFont typeface="+mj-lt"/>
              <a:buAutoNum type="alphaLcParenR"/>
            </a:pPr>
            <a:r>
              <a:rPr lang="en-US" altLang="en-US" sz="2900" b="1" u="sng" dirty="0" smtClean="0">
                <a:solidFill>
                  <a:srgbClr val="FF0000"/>
                </a:solidFill>
                <a:effectLst>
                  <a:outerShdw blurRad="38100" dist="38100" dir="2700000" algn="tl">
                    <a:srgbClr val="C0C0C0"/>
                  </a:outerShdw>
                </a:effectLst>
              </a:rPr>
              <a:t>ERIE CANAL</a:t>
            </a:r>
            <a:r>
              <a:rPr lang="en-US" altLang="en-US" sz="2900" dirty="0" smtClean="0">
                <a:solidFill>
                  <a:srgbClr val="FF0000"/>
                </a:solidFill>
                <a:effectLst>
                  <a:outerShdw blurRad="38100" dist="38100" dir="2700000" algn="tl">
                    <a:srgbClr val="C0C0C0"/>
                  </a:outerShdw>
                </a:effectLst>
              </a:rPr>
              <a:t> </a:t>
            </a:r>
            <a:r>
              <a:rPr lang="en-US" altLang="en-US" sz="2900" dirty="0" smtClean="0">
                <a:effectLst>
                  <a:outerShdw blurRad="38100" dist="38100" dir="2700000" algn="tl">
                    <a:srgbClr val="C0C0C0"/>
                  </a:outerShdw>
                </a:effectLst>
              </a:rPr>
              <a:t>(NY) </a:t>
            </a:r>
            <a:endParaRPr lang="en-US" sz="3200" dirty="0" smtClean="0"/>
          </a:p>
          <a:p>
            <a:pPr marL="1371600" lvl="2" indent="-457200">
              <a:lnSpc>
                <a:spcPct val="90000"/>
              </a:lnSpc>
              <a:buFont typeface="Courier New" charset="0"/>
              <a:buChar char="o"/>
            </a:pPr>
            <a:r>
              <a:rPr lang="en-US" sz="3200" dirty="0"/>
              <a:t>C</a:t>
            </a:r>
            <a:r>
              <a:rPr lang="en-US" sz="3200" dirty="0" smtClean="0"/>
              <a:t>onnects </a:t>
            </a:r>
            <a:r>
              <a:rPr lang="en-US" sz="3200" dirty="0"/>
              <a:t>the Great Lakes with the Atlantic </a:t>
            </a:r>
            <a:r>
              <a:rPr lang="en-US" sz="3200" dirty="0" smtClean="0"/>
              <a:t>Ocean</a:t>
            </a:r>
          </a:p>
          <a:p>
            <a:pPr marL="1371600" lvl="2" indent="-457200">
              <a:lnSpc>
                <a:spcPct val="90000"/>
              </a:lnSpc>
              <a:buFont typeface="Courier New" charset="0"/>
              <a:buChar char="o"/>
            </a:pPr>
            <a:r>
              <a:rPr lang="en-US" sz="3200" dirty="0" smtClean="0"/>
              <a:t>Cut </a:t>
            </a:r>
            <a:r>
              <a:rPr lang="en-US" sz="3200" dirty="0"/>
              <a:t>transport costs </a:t>
            </a:r>
            <a:r>
              <a:rPr lang="en-US" sz="3200" dirty="0" smtClean="0"/>
              <a:t>by </a:t>
            </a:r>
            <a:r>
              <a:rPr lang="en-US" sz="3200" dirty="0"/>
              <a:t>about 90</a:t>
            </a:r>
            <a:r>
              <a:rPr lang="en-US" sz="3200" dirty="0" smtClean="0"/>
              <a:t>%</a:t>
            </a:r>
          </a:p>
          <a:p>
            <a:pPr marL="1371600" lvl="2" indent="-457200">
              <a:lnSpc>
                <a:spcPct val="90000"/>
              </a:lnSpc>
              <a:buFont typeface="Courier New" charset="0"/>
              <a:buChar char="o"/>
            </a:pPr>
            <a:r>
              <a:rPr lang="en-US" sz="3200" dirty="0"/>
              <a:t>M</a:t>
            </a:r>
            <a:r>
              <a:rPr lang="en-US" sz="3200" dirty="0" smtClean="0"/>
              <a:t>assive </a:t>
            </a:r>
            <a:r>
              <a:rPr lang="en-US" sz="3200" dirty="0"/>
              <a:t>population surge in western New York</a:t>
            </a:r>
            <a:endParaRPr lang="en-US" altLang="en-US" sz="2900" b="1" u="sng" dirty="0" smtClean="0">
              <a:effectLst>
                <a:outerShdw blurRad="38100" dist="38100" dir="2700000" algn="tl">
                  <a:srgbClr val="C0C0C0"/>
                </a:outerShdw>
              </a:effectLst>
            </a:endParaRPr>
          </a:p>
          <a:p>
            <a:pPr marL="1371600" lvl="2" indent="-457200">
              <a:lnSpc>
                <a:spcPct val="90000"/>
              </a:lnSpc>
              <a:buFont typeface="Arial" charset="0"/>
              <a:buChar char="•"/>
            </a:pPr>
            <a:endParaRPr lang="en-US" altLang="en-US" sz="2900" dirty="0">
              <a:effectLst>
                <a:outerShdw blurRad="38100" dist="38100" dir="2700000" algn="tl">
                  <a:srgbClr val="C0C0C0"/>
                </a:outerShdw>
              </a:effectLst>
            </a:endParaRPr>
          </a:p>
        </p:txBody>
      </p:sp>
      <p:pic>
        <p:nvPicPr>
          <p:cNvPr id="7170" name="Picture 2" descr="mage result for erie canal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70" y="2456602"/>
            <a:ext cx="4581420" cy="392944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age result for erie c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229" y="2456602"/>
            <a:ext cx="6774547" cy="427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123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05" y="197410"/>
            <a:ext cx="11582399" cy="2100575"/>
          </a:xfrm>
          <a:prstGeom prst="rect">
            <a:avLst/>
          </a:prstGeom>
        </p:spPr>
        <p:txBody>
          <a:bodyPr wrap="square">
            <a:spAutoFit/>
          </a:bodyPr>
          <a:lstStyle/>
          <a:p>
            <a:pPr>
              <a:lnSpc>
                <a:spcPct val="90000"/>
              </a:lnSpc>
            </a:pPr>
            <a:r>
              <a:rPr lang="en-US" altLang="en-US" sz="2900" dirty="0" smtClean="0"/>
              <a:t>2. </a:t>
            </a:r>
            <a:r>
              <a:rPr lang="en-US" altLang="en-US" sz="2900" b="1" u="sng" dirty="0" smtClean="0">
                <a:solidFill>
                  <a:srgbClr val="FF0000"/>
                </a:solidFill>
              </a:rPr>
              <a:t>Economic </a:t>
            </a:r>
            <a:r>
              <a:rPr lang="en-US" altLang="en-US" sz="2900" b="1" u="sng" dirty="0">
                <a:solidFill>
                  <a:srgbClr val="FF0000"/>
                </a:solidFill>
              </a:rPr>
              <a:t>Nationalism</a:t>
            </a:r>
            <a:endParaRPr lang="en-US" altLang="en-US" sz="2900" b="1" u="sng" dirty="0">
              <a:solidFill>
                <a:srgbClr val="FF0000"/>
              </a:solidFill>
              <a:sym typeface="Symbol" charset="2"/>
            </a:endParaRPr>
          </a:p>
          <a:p>
            <a:pPr lvl="2">
              <a:lnSpc>
                <a:spcPct val="90000"/>
              </a:lnSpc>
            </a:pPr>
            <a:r>
              <a:rPr lang="en-US" altLang="en-US" sz="2900" b="1" dirty="0" smtClean="0">
                <a:solidFill>
                  <a:srgbClr val="FF0000"/>
                </a:solidFill>
                <a:effectLst>
                  <a:outerShdw blurRad="38100" dist="38100" dir="2700000" algn="tl">
                    <a:srgbClr val="C0C0C0"/>
                  </a:outerShdw>
                </a:effectLst>
              </a:rPr>
              <a:t>b)</a:t>
            </a:r>
            <a:r>
              <a:rPr lang="en-US" altLang="en-US" sz="2900" dirty="0" smtClean="0">
                <a:solidFill>
                  <a:srgbClr val="FF0000"/>
                </a:solidFill>
                <a:effectLst>
                  <a:outerShdw blurRad="38100" dist="38100" dir="2700000" algn="tl">
                    <a:srgbClr val="C0C0C0"/>
                  </a:outerShdw>
                </a:effectLst>
              </a:rPr>
              <a:t> </a:t>
            </a:r>
            <a:r>
              <a:rPr lang="en-US" altLang="en-US" sz="2900" b="1" u="sng" dirty="0" smtClean="0">
                <a:solidFill>
                  <a:srgbClr val="FF0000"/>
                </a:solidFill>
                <a:effectLst>
                  <a:outerShdw blurRad="38100" dist="38100" dir="2700000" algn="tl">
                    <a:srgbClr val="C0C0C0"/>
                  </a:outerShdw>
                </a:effectLst>
              </a:rPr>
              <a:t>TARIFF of 1816</a:t>
            </a:r>
            <a:endParaRPr lang="en-US" altLang="en-US" sz="2900" dirty="0" smtClean="0">
              <a:solidFill>
                <a:srgbClr val="FF0000"/>
              </a:solidFill>
              <a:effectLst>
                <a:outerShdw blurRad="38100" dist="38100" dir="2700000" algn="tl">
                  <a:srgbClr val="C0C0C0"/>
                </a:outerShdw>
              </a:effectLst>
            </a:endParaRPr>
          </a:p>
          <a:p>
            <a:pPr marL="1371600" lvl="2" indent="-457200">
              <a:lnSpc>
                <a:spcPct val="90000"/>
              </a:lnSpc>
              <a:buFont typeface="Courier New" charset="0"/>
              <a:buChar char="o"/>
            </a:pPr>
            <a:r>
              <a:rPr lang="en-US" altLang="en-US" sz="2900" dirty="0" smtClean="0">
                <a:effectLst>
                  <a:outerShdw blurRad="38100" dist="38100" dir="2700000" algn="tl">
                    <a:srgbClr val="C0C0C0"/>
                  </a:outerShdw>
                </a:effectLst>
              </a:rPr>
              <a:t>Raised tariffs to protect US manufacturers</a:t>
            </a:r>
          </a:p>
          <a:p>
            <a:pPr marL="1371600" lvl="2" indent="-457200">
              <a:lnSpc>
                <a:spcPct val="90000"/>
              </a:lnSpc>
              <a:buFont typeface="Courier New" charset="0"/>
              <a:buChar char="o"/>
            </a:pPr>
            <a:r>
              <a:rPr lang="en-US" altLang="en-US" sz="2900" b="1" u="sng" dirty="0" smtClean="0">
                <a:solidFill>
                  <a:srgbClr val="FF0000"/>
                </a:solidFill>
                <a:effectLst>
                  <a:outerShdw blurRad="38100" dist="38100" dir="2700000" algn="tl">
                    <a:srgbClr val="C0C0C0"/>
                  </a:outerShdw>
                </a:effectLst>
              </a:rPr>
              <a:t>FIRST protective tariff</a:t>
            </a:r>
            <a:r>
              <a:rPr lang="en-US" altLang="en-US" sz="2900" dirty="0" smtClean="0">
                <a:effectLst>
                  <a:outerShdw blurRad="38100" dist="38100" dir="2700000" algn="tl">
                    <a:srgbClr val="C0C0C0"/>
                  </a:outerShdw>
                </a:effectLst>
              </a:rPr>
              <a:t> in US history </a:t>
            </a:r>
          </a:p>
          <a:p>
            <a:pPr marL="1371600" lvl="2" indent="-457200">
              <a:lnSpc>
                <a:spcPct val="90000"/>
              </a:lnSpc>
              <a:buFont typeface="Courier New" charset="0"/>
              <a:buChar char="o"/>
            </a:pPr>
            <a:r>
              <a:rPr lang="en-US" altLang="en-US" sz="2900" dirty="0" smtClean="0">
                <a:effectLst>
                  <a:outerShdw blurRad="38100" dist="38100" dir="2700000" algn="tl">
                    <a:srgbClr val="C0C0C0"/>
                  </a:outerShdw>
                </a:effectLst>
              </a:rPr>
              <a:t>NE opposed – little manufacturing</a:t>
            </a:r>
            <a:endParaRPr lang="en-US" altLang="en-US" sz="2900" dirty="0">
              <a:effectLst>
                <a:outerShdw blurRad="38100" dist="38100" dir="2700000" algn="tl">
                  <a:srgbClr val="C0C0C0"/>
                </a:outerShdw>
              </a:effectLst>
            </a:endParaRPr>
          </a:p>
        </p:txBody>
      </p:sp>
      <p:sp>
        <p:nvSpPr>
          <p:cNvPr id="3" name="Rectangle 2"/>
          <p:cNvSpPr/>
          <p:nvPr/>
        </p:nvSpPr>
        <p:spPr>
          <a:xfrm>
            <a:off x="131804" y="2413388"/>
            <a:ext cx="11582399" cy="1698927"/>
          </a:xfrm>
          <a:prstGeom prst="rect">
            <a:avLst/>
          </a:prstGeom>
        </p:spPr>
        <p:txBody>
          <a:bodyPr wrap="square">
            <a:spAutoFit/>
          </a:bodyPr>
          <a:lstStyle/>
          <a:p>
            <a:pPr lvl="2">
              <a:lnSpc>
                <a:spcPct val="90000"/>
              </a:lnSpc>
            </a:pPr>
            <a:r>
              <a:rPr lang="en-US" altLang="en-US" sz="2900" b="1" dirty="0">
                <a:solidFill>
                  <a:srgbClr val="FF0000"/>
                </a:solidFill>
                <a:effectLst>
                  <a:outerShdw blurRad="38100" dist="38100" dir="2700000" algn="tl">
                    <a:srgbClr val="C0C0C0"/>
                  </a:outerShdw>
                </a:effectLst>
              </a:rPr>
              <a:t>c</a:t>
            </a:r>
            <a:r>
              <a:rPr lang="en-US" altLang="en-US" sz="2900" b="1" dirty="0" smtClean="0">
                <a:solidFill>
                  <a:srgbClr val="FF0000"/>
                </a:solidFill>
                <a:effectLst>
                  <a:outerShdw blurRad="38100" dist="38100" dir="2700000" algn="tl">
                    <a:srgbClr val="C0C0C0"/>
                  </a:outerShdw>
                </a:effectLst>
              </a:rPr>
              <a:t>)</a:t>
            </a:r>
            <a:r>
              <a:rPr lang="en-US" altLang="en-US" sz="2900" dirty="0" smtClean="0">
                <a:solidFill>
                  <a:srgbClr val="FF0000"/>
                </a:solidFill>
                <a:effectLst>
                  <a:outerShdw blurRad="38100" dist="38100" dir="2700000" algn="tl">
                    <a:srgbClr val="C0C0C0"/>
                  </a:outerShdw>
                </a:effectLst>
              </a:rPr>
              <a:t> </a:t>
            </a:r>
            <a:r>
              <a:rPr lang="en-US" altLang="en-US" sz="2900" b="1" u="sng" dirty="0" smtClean="0">
                <a:solidFill>
                  <a:srgbClr val="FF0000"/>
                </a:solidFill>
                <a:effectLst>
                  <a:outerShdw blurRad="38100" dist="38100" dir="2700000" algn="tl">
                    <a:srgbClr val="C0C0C0"/>
                  </a:outerShdw>
                </a:effectLst>
              </a:rPr>
              <a:t>Henry Clay’s American System</a:t>
            </a:r>
            <a:r>
              <a:rPr lang="en-US" altLang="en-US" sz="2900" dirty="0" smtClean="0">
                <a:solidFill>
                  <a:srgbClr val="FF0000"/>
                </a:solidFill>
                <a:effectLst>
                  <a:outerShdw blurRad="38100" dist="38100" dir="2700000" algn="tl">
                    <a:srgbClr val="C0C0C0"/>
                  </a:outerShdw>
                </a:effectLst>
              </a:rPr>
              <a:t> </a:t>
            </a:r>
            <a:r>
              <a:rPr lang="en-US" altLang="en-US" sz="2900" dirty="0" smtClean="0">
                <a:effectLst>
                  <a:outerShdw blurRad="38100" dist="38100" dir="2700000" algn="tl">
                    <a:srgbClr val="C0C0C0"/>
                  </a:outerShdw>
                </a:effectLst>
              </a:rPr>
              <a:t>– UNITE the US and INDUSTRIALIZE!</a:t>
            </a:r>
          </a:p>
          <a:p>
            <a:pPr marL="1371600" lvl="2" indent="-457200">
              <a:lnSpc>
                <a:spcPct val="90000"/>
              </a:lnSpc>
              <a:buFont typeface="Courier New" charset="0"/>
              <a:buChar char="o"/>
            </a:pPr>
            <a:r>
              <a:rPr lang="en-US" altLang="en-US" sz="2900" b="1" u="sng" dirty="0" smtClean="0">
                <a:effectLst>
                  <a:outerShdw blurRad="38100" dist="38100" dir="2700000" algn="tl">
                    <a:srgbClr val="C0C0C0"/>
                  </a:outerShdw>
                </a:effectLst>
              </a:rPr>
              <a:t>Protective tariffs</a:t>
            </a:r>
            <a:r>
              <a:rPr lang="en-US" altLang="en-US" sz="2900" dirty="0" smtClean="0">
                <a:effectLst>
                  <a:outerShdw blurRad="38100" dist="38100" dir="2700000" algn="tl">
                    <a:srgbClr val="C0C0C0"/>
                  </a:outerShdw>
                </a:effectLst>
              </a:rPr>
              <a:t> - $$ to build roads and canals</a:t>
            </a:r>
            <a:endParaRPr lang="en-US" altLang="en-US" sz="2900" b="1" u="sng" dirty="0" smtClean="0">
              <a:effectLst>
                <a:outerShdw blurRad="38100" dist="38100" dir="2700000" algn="tl">
                  <a:srgbClr val="C0C0C0"/>
                </a:outerShdw>
              </a:effectLst>
            </a:endParaRPr>
          </a:p>
          <a:p>
            <a:pPr marL="1371600" lvl="2" indent="-457200">
              <a:lnSpc>
                <a:spcPct val="90000"/>
              </a:lnSpc>
              <a:buFont typeface="Courier New" charset="0"/>
              <a:buChar char="o"/>
            </a:pPr>
            <a:r>
              <a:rPr lang="en-US" altLang="en-US" sz="2900" b="1" u="sng" dirty="0" smtClean="0">
                <a:effectLst>
                  <a:outerShdw blurRad="38100" dist="38100" dir="2700000" algn="tl">
                    <a:srgbClr val="C0C0C0"/>
                  </a:outerShdw>
                </a:effectLst>
              </a:rPr>
              <a:t>2</a:t>
            </a:r>
            <a:r>
              <a:rPr lang="en-US" altLang="en-US" sz="2900" b="1" u="sng" baseline="30000" dirty="0" smtClean="0">
                <a:effectLst>
                  <a:outerShdw blurRad="38100" dist="38100" dir="2700000" algn="tl">
                    <a:srgbClr val="C0C0C0"/>
                  </a:outerShdw>
                </a:effectLst>
              </a:rPr>
              <a:t>nd</a:t>
            </a:r>
            <a:r>
              <a:rPr lang="en-US" altLang="en-US" sz="2900" b="1" u="sng" dirty="0" smtClean="0">
                <a:effectLst>
                  <a:outerShdw blurRad="38100" dist="38100" dir="2700000" algn="tl">
                    <a:srgbClr val="C0C0C0"/>
                  </a:outerShdw>
                </a:effectLst>
              </a:rPr>
              <a:t> National bank of the US (1816)</a:t>
            </a:r>
            <a:r>
              <a:rPr lang="en-US" altLang="en-US" sz="2900" dirty="0" smtClean="0">
                <a:effectLst>
                  <a:outerShdw blurRad="38100" dist="38100" dir="2700000" algn="tl">
                    <a:srgbClr val="C0C0C0"/>
                  </a:outerShdw>
                </a:effectLst>
              </a:rPr>
              <a:t> = national currency</a:t>
            </a:r>
          </a:p>
          <a:p>
            <a:pPr marL="1371600" lvl="2" indent="-457200">
              <a:lnSpc>
                <a:spcPct val="90000"/>
              </a:lnSpc>
              <a:buFont typeface="Courier New" charset="0"/>
              <a:buChar char="o"/>
            </a:pPr>
            <a:r>
              <a:rPr lang="en-US" altLang="en-US" sz="2900" b="1" u="sng" dirty="0" smtClean="0">
                <a:effectLst>
                  <a:outerShdw blurRad="38100" dist="38100" dir="2700000" algn="tl">
                    <a:srgbClr val="C0C0C0"/>
                  </a:outerShdw>
                </a:effectLst>
              </a:rPr>
              <a:t>Internal improvements</a:t>
            </a:r>
            <a:r>
              <a:rPr lang="en-US" altLang="en-US" sz="2900" dirty="0" smtClean="0">
                <a:effectLst>
                  <a:outerShdw blurRad="38100" dist="38100" dir="2700000" algn="tl">
                    <a:srgbClr val="C0C0C0"/>
                  </a:outerShdw>
                </a:effectLst>
              </a:rPr>
              <a:t> – build up the WEST and SOUTH</a:t>
            </a:r>
            <a:endParaRPr lang="en-US" altLang="en-US" sz="2900" b="1" u="sng" dirty="0" smtClean="0">
              <a:effectLst>
                <a:outerShdw blurRad="38100" dist="38100" dir="2700000" algn="tl">
                  <a:srgbClr val="C0C0C0"/>
                </a:outerShdw>
              </a:effectLst>
            </a:endParaRPr>
          </a:p>
        </p:txBody>
      </p:sp>
      <p:pic>
        <p:nvPicPr>
          <p:cNvPr id="4" name="Picture 5" descr="09henryc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538" y="4227717"/>
            <a:ext cx="2004826" cy="2551597"/>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Up Arrow 4"/>
          <p:cNvSpPr/>
          <p:nvPr/>
        </p:nvSpPr>
        <p:spPr>
          <a:xfrm>
            <a:off x="5362832" y="4112315"/>
            <a:ext cx="741406" cy="8921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67416" y="5115697"/>
            <a:ext cx="5078627" cy="1631216"/>
          </a:xfrm>
          <a:prstGeom prst="rect">
            <a:avLst/>
          </a:prstGeom>
          <a:noFill/>
        </p:spPr>
        <p:txBody>
          <a:bodyPr wrap="square" rtlCol="0">
            <a:spAutoFit/>
          </a:bodyPr>
          <a:lstStyle/>
          <a:p>
            <a:pPr marL="285750" indent="-285750">
              <a:buFont typeface="Arial" charset="0"/>
              <a:buChar char="•"/>
            </a:pPr>
            <a:r>
              <a:rPr lang="en-US" sz="2500" dirty="0" smtClean="0"/>
              <a:t>Madison and Monroe said its </a:t>
            </a:r>
            <a:r>
              <a:rPr lang="en-US" sz="2500" b="1" u="sng" dirty="0" smtClean="0"/>
              <a:t>UNCONSTITUTIONAL</a:t>
            </a:r>
            <a:endParaRPr lang="en-US" sz="2500" dirty="0" smtClean="0"/>
          </a:p>
          <a:p>
            <a:pPr marL="285750" indent="-285750">
              <a:buFont typeface="Arial" charset="0"/>
              <a:buChar char="•"/>
            </a:pPr>
            <a:r>
              <a:rPr lang="en-US" sz="2500" dirty="0" smtClean="0"/>
              <a:t>Monroe – VETO, VETO, VETO</a:t>
            </a:r>
          </a:p>
          <a:p>
            <a:pPr marL="285750" indent="-285750">
              <a:buFont typeface="Arial" charset="0"/>
              <a:buChar char="•"/>
            </a:pPr>
            <a:r>
              <a:rPr lang="en-US" sz="2500" dirty="0" smtClean="0"/>
              <a:t>States did it on their own</a:t>
            </a:r>
            <a:r>
              <a:rPr lang="is-IS" sz="2500" dirty="0" smtClean="0"/>
              <a:t>…</a:t>
            </a:r>
            <a:endParaRPr lang="en-US" sz="2500" dirty="0"/>
          </a:p>
        </p:txBody>
      </p:sp>
    </p:spTree>
    <p:extLst>
      <p:ext uri="{BB962C8B-B14F-4D97-AF65-F5344CB8AC3E}">
        <p14:creationId xmlns:p14="http://schemas.microsoft.com/office/powerpoint/2010/main" val="135157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2362200" y="193676"/>
            <a:ext cx="7772400" cy="1101725"/>
          </a:xfrm>
          <a:prstGeom prst="rect">
            <a:avLst/>
          </a:prstGeom>
        </p:spPr>
        <p:txBody>
          <a:bodyPr wrap="none" fromWordArt="1">
            <a:prstTxWarp prst="textCanUp">
              <a:avLst>
                <a:gd name="adj" fmla="val 85713"/>
              </a:avLst>
            </a:prstTxWarp>
          </a:bodyPr>
          <a:lstStyle/>
          <a:p>
            <a:pPr algn="ctr"/>
            <a:r>
              <a:rPr lang="en-US" sz="2800" b="1" kern="10" spc="560">
                <a:ln w="19050">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8"/>
                    </a:schemeClr>
                  </a:outerShdw>
                </a:effectLst>
                <a:latin typeface="Impact" charset="0"/>
                <a:ea typeface="Impact" charset="0"/>
                <a:cs typeface="Impact" charset="0"/>
              </a:rPr>
              <a:t>ERA OF GOOD FEELINGS</a:t>
            </a:r>
          </a:p>
          <a:p>
            <a:pPr algn="ctr"/>
            <a:r>
              <a:rPr lang="en-US" sz="2800" b="1" kern="10" spc="560">
                <a:ln w="19050">
                  <a:solidFill>
                    <a:schemeClr val="tx1"/>
                  </a:solidFill>
                  <a:round/>
                  <a:headEnd/>
                  <a:tailEnd/>
                </a:ln>
                <a:gradFill rotWithShape="0">
                  <a:gsLst>
                    <a:gs pos="0">
                      <a:srgbClr val="FFF200"/>
                    </a:gs>
                    <a:gs pos="45000">
                      <a:srgbClr val="FF7A00"/>
                    </a:gs>
                    <a:gs pos="70000">
                      <a:srgbClr val="FF0300"/>
                    </a:gs>
                    <a:gs pos="100000">
                      <a:srgbClr val="4D0808"/>
                    </a:gs>
                  </a:gsLst>
                  <a:lin ang="5400000" scaled="1"/>
                </a:gradFill>
                <a:effectLst>
                  <a:outerShdw blurRad="63500" dist="38100" dir="10800000" algn="ctr" rotWithShape="0">
                    <a:schemeClr val="tx1">
                      <a:alpha val="74998"/>
                    </a:schemeClr>
                  </a:outerShdw>
                </a:effectLst>
                <a:latin typeface="Impact" charset="0"/>
                <a:ea typeface="Impact" charset="0"/>
                <a:cs typeface="Impact" charset="0"/>
              </a:rPr>
              <a:t>1817 TO 1825</a:t>
            </a:r>
          </a:p>
        </p:txBody>
      </p:sp>
      <p:sp>
        <p:nvSpPr>
          <p:cNvPr id="23555" name="Text Box 3"/>
          <p:cNvSpPr txBox="1">
            <a:spLocks noChangeArrowheads="1"/>
          </p:cNvSpPr>
          <p:nvPr/>
        </p:nvSpPr>
        <p:spPr bwMode="auto">
          <a:xfrm>
            <a:off x="250723" y="1457325"/>
            <a:ext cx="11828206" cy="522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lnSpc>
                <a:spcPct val="80000"/>
              </a:lnSpc>
              <a:spcBef>
                <a:spcPct val="40000"/>
              </a:spcBef>
              <a:buClr>
                <a:srgbClr val="0000CC"/>
              </a:buClr>
              <a:buFont typeface="Monotype Sorts" charset="2"/>
              <a:buChar char="H"/>
            </a:pPr>
            <a:r>
              <a:rPr lang="en-US" altLang="en-US" sz="3200" b="1" dirty="0"/>
              <a:t>Spirit of </a:t>
            </a:r>
            <a:r>
              <a:rPr lang="en-US" altLang="en-US" sz="3200" b="1" dirty="0">
                <a:solidFill>
                  <a:srgbClr val="CC0000"/>
                </a:solidFill>
              </a:rPr>
              <a:t>Nationalism</a:t>
            </a:r>
            <a:r>
              <a:rPr lang="en-US" altLang="en-US" sz="3200" b="1" dirty="0"/>
              <a:t> in US</a:t>
            </a:r>
          </a:p>
          <a:p>
            <a:pPr lvl="1" eaLnBrk="0" hangingPunct="0">
              <a:lnSpc>
                <a:spcPct val="80000"/>
              </a:lnSpc>
              <a:spcBef>
                <a:spcPct val="40000"/>
              </a:spcBef>
              <a:buClr>
                <a:srgbClr val="0000CC"/>
              </a:buClr>
              <a:buFont typeface="Wingdings" charset="2"/>
              <a:buChar char="§"/>
            </a:pPr>
            <a:r>
              <a:rPr lang="en-US" altLang="en-US" sz="3200" dirty="0"/>
              <a:t>patriotism or national oneness</a:t>
            </a:r>
          </a:p>
          <a:p>
            <a:pPr lvl="1" eaLnBrk="0" hangingPunct="0">
              <a:lnSpc>
                <a:spcPct val="80000"/>
              </a:lnSpc>
              <a:spcBef>
                <a:spcPct val="40000"/>
              </a:spcBef>
              <a:buClr>
                <a:srgbClr val="0000CC"/>
              </a:buClr>
              <a:buFont typeface="Wingdings" charset="2"/>
              <a:buChar char="§"/>
            </a:pPr>
            <a:r>
              <a:rPr lang="en-US" altLang="en-US" sz="3200" dirty="0"/>
              <a:t>Country is united, confident,  and growing</a:t>
            </a:r>
          </a:p>
          <a:p>
            <a:pPr lvl="1" eaLnBrk="0" hangingPunct="0">
              <a:lnSpc>
                <a:spcPct val="80000"/>
              </a:lnSpc>
              <a:spcBef>
                <a:spcPct val="40000"/>
              </a:spcBef>
              <a:buClr>
                <a:srgbClr val="0000CC"/>
              </a:buClr>
              <a:buFont typeface="Wingdings" charset="2"/>
              <a:buChar char="§"/>
            </a:pPr>
            <a:r>
              <a:rPr lang="en-US" altLang="en-US" sz="3200" dirty="0">
                <a:ea typeface="Times New Roman" charset="0"/>
                <a:cs typeface="Times New Roman" charset="0"/>
              </a:rPr>
              <a:t>1791-1819, 9 states joined the original 13.</a:t>
            </a:r>
            <a:endParaRPr lang="en-US" altLang="en-US" sz="3200" dirty="0"/>
          </a:p>
          <a:p>
            <a:pPr eaLnBrk="0" hangingPunct="0">
              <a:lnSpc>
                <a:spcPct val="80000"/>
              </a:lnSpc>
              <a:spcBef>
                <a:spcPct val="40000"/>
              </a:spcBef>
              <a:buClr>
                <a:srgbClr val="0000CC"/>
              </a:buClr>
              <a:buFont typeface="Monotype Sorts" charset="2"/>
              <a:buChar char="H"/>
            </a:pPr>
            <a:r>
              <a:rPr lang="en-US" altLang="en-US" sz="3200" b="1" dirty="0"/>
              <a:t>One political party---</a:t>
            </a:r>
            <a:r>
              <a:rPr lang="en-US" altLang="en-US" sz="3200" b="1" u="sng" dirty="0">
                <a:solidFill>
                  <a:srgbClr val="0000CC"/>
                </a:solidFill>
              </a:rPr>
              <a:t>Republican party</a:t>
            </a:r>
          </a:p>
          <a:p>
            <a:pPr eaLnBrk="0" hangingPunct="0">
              <a:lnSpc>
                <a:spcPct val="80000"/>
              </a:lnSpc>
              <a:spcBef>
                <a:spcPct val="40000"/>
              </a:spcBef>
              <a:buClr>
                <a:srgbClr val="0000CC"/>
              </a:buClr>
              <a:buFont typeface="Monotype Sorts" charset="2"/>
              <a:buChar char="H"/>
            </a:pPr>
            <a:r>
              <a:rPr lang="en-US" altLang="en-US" sz="3200" b="1" dirty="0"/>
              <a:t>Respect from Europe</a:t>
            </a:r>
          </a:p>
          <a:p>
            <a:pPr eaLnBrk="0" hangingPunct="0">
              <a:lnSpc>
                <a:spcPct val="80000"/>
              </a:lnSpc>
              <a:spcBef>
                <a:spcPct val="40000"/>
              </a:spcBef>
              <a:buClr>
                <a:srgbClr val="0000CC"/>
              </a:buClr>
              <a:buFont typeface="Monotype Sorts" charset="2"/>
              <a:buChar char="H"/>
            </a:pPr>
            <a:r>
              <a:rPr lang="en-US" altLang="en-US" sz="3200" b="1" dirty="0">
                <a:ea typeface="Times New Roman" charset="0"/>
                <a:cs typeface="Times New Roman" charset="0"/>
              </a:rPr>
              <a:t>Monroe first president to visit all states.</a:t>
            </a:r>
          </a:p>
          <a:p>
            <a:pPr eaLnBrk="0" hangingPunct="0">
              <a:lnSpc>
                <a:spcPct val="80000"/>
              </a:lnSpc>
              <a:spcBef>
                <a:spcPct val="40000"/>
              </a:spcBef>
              <a:buClr>
                <a:srgbClr val="0000CC"/>
              </a:buClr>
              <a:buFont typeface="Monotype Sorts" charset="2"/>
              <a:buChar char="H"/>
            </a:pPr>
            <a:r>
              <a:rPr lang="en-US" altLang="en-US" sz="3200" b="1" dirty="0">
                <a:ea typeface="Times New Roman" charset="0"/>
                <a:cs typeface="Times New Roman" charset="0"/>
              </a:rPr>
              <a:t>Boston newspaper declared an </a:t>
            </a:r>
            <a:r>
              <a:rPr lang="en-US" altLang="en-US" sz="3200" b="1" u="sng" dirty="0">
                <a:solidFill>
                  <a:srgbClr val="CC0000"/>
                </a:solidFill>
                <a:ea typeface="Times New Roman" charset="0"/>
                <a:cs typeface="Times New Roman" charset="0"/>
              </a:rPr>
              <a:t>“Era of Good Feelings”</a:t>
            </a:r>
            <a:r>
              <a:rPr lang="en-US" altLang="en-US" sz="3200" b="1" dirty="0">
                <a:ea typeface="Times New Roman" charset="0"/>
                <a:cs typeface="Times New Roman" charset="0"/>
              </a:rPr>
              <a:t> had began.</a:t>
            </a:r>
          </a:p>
          <a:p>
            <a:pPr lvl="1" eaLnBrk="0" hangingPunct="0">
              <a:lnSpc>
                <a:spcPct val="80000"/>
              </a:lnSpc>
              <a:spcBef>
                <a:spcPct val="40000"/>
              </a:spcBef>
              <a:buClr>
                <a:srgbClr val="0000CC"/>
              </a:buClr>
              <a:buFont typeface="Wingdings" charset="2"/>
              <a:buChar char="§"/>
            </a:pPr>
            <a:r>
              <a:rPr lang="en-US" altLang="en-US" sz="3200" dirty="0">
                <a:ea typeface="Times New Roman" charset="0"/>
                <a:cs typeface="Times New Roman" charset="0"/>
              </a:rPr>
              <a:t>But, time period was not free of problems.</a:t>
            </a:r>
          </a:p>
        </p:txBody>
      </p:sp>
    </p:spTree>
    <p:extLst>
      <p:ext uri="{BB962C8B-B14F-4D97-AF65-F5344CB8AC3E}">
        <p14:creationId xmlns:p14="http://schemas.microsoft.com/office/powerpoint/2010/main" val="1601667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p:cTn id="13" dur="5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355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p:cTn id="19"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355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p:cTn id="25"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355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p:cTn id="31" dur="5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355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p:cTn id="37" dur="500" fill="hold"/>
                                        <p:tgtEl>
                                          <p:spTgt spid="2355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355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p:cTn id="43" dur="500" fill="hold"/>
                                        <p:tgtEl>
                                          <p:spTgt spid="2355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355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3555">
                                            <p:txEl>
                                              <p:pRg st="7" end="7"/>
                                            </p:txEl>
                                          </p:spTgt>
                                        </p:tgtEl>
                                        <p:attrNameLst>
                                          <p:attrName>style.visibility</p:attrName>
                                        </p:attrNameLst>
                                      </p:cBhvr>
                                      <p:to>
                                        <p:strVal val="visible"/>
                                      </p:to>
                                    </p:set>
                                    <p:anim calcmode="lin" valueType="num">
                                      <p:cBhvr>
                                        <p:cTn id="49" dur="500" fill="hold"/>
                                        <p:tgtEl>
                                          <p:spTgt spid="2355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355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3555">
                                            <p:txEl>
                                              <p:pRg st="8" end="8"/>
                                            </p:txEl>
                                          </p:spTgt>
                                        </p:tgtEl>
                                        <p:attrNameLst>
                                          <p:attrName>style.visibility</p:attrName>
                                        </p:attrNameLst>
                                      </p:cBhvr>
                                      <p:to>
                                        <p:strVal val="visible"/>
                                      </p:to>
                                    </p:set>
                                    <p:anim calcmode="lin" valueType="num">
                                      <p:cBhvr>
                                        <p:cTn id="55" dur="500" fill="hold"/>
                                        <p:tgtEl>
                                          <p:spTgt spid="23555">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23555">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927549" cy="707886"/>
          </a:xfrm>
          <a:prstGeom prst="rect">
            <a:avLst/>
          </a:prstGeom>
          <a:solidFill>
            <a:srgbClr val="002060"/>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Panic of 1819</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210065" y="889686"/>
            <a:ext cx="5202194" cy="3170099"/>
          </a:xfrm>
          <a:prstGeom prst="rect">
            <a:avLst/>
          </a:prstGeom>
          <a:noFill/>
        </p:spPr>
        <p:txBody>
          <a:bodyPr wrap="square" rtlCol="0">
            <a:spAutoFit/>
          </a:bodyPr>
          <a:lstStyle/>
          <a:p>
            <a:pPr marL="285750" indent="-285750">
              <a:buFont typeface="Arial" charset="0"/>
              <a:buChar char="•"/>
            </a:pPr>
            <a:r>
              <a:rPr lang="en-US" sz="2500" dirty="0" smtClean="0"/>
              <a:t>Fault of the 2</a:t>
            </a:r>
            <a:r>
              <a:rPr lang="en-US" sz="2500" baseline="30000" dirty="0" smtClean="0"/>
              <a:t>nd</a:t>
            </a:r>
            <a:r>
              <a:rPr lang="en-US" sz="2500" dirty="0" smtClean="0"/>
              <a:t> Bank</a:t>
            </a:r>
          </a:p>
          <a:p>
            <a:pPr marL="285750" indent="-285750">
              <a:buFont typeface="Arial" charset="0"/>
              <a:buChar char="•"/>
            </a:pPr>
            <a:r>
              <a:rPr lang="en-US" sz="2500" b="1" dirty="0" smtClean="0"/>
              <a:t>Why</a:t>
            </a:r>
            <a:r>
              <a:rPr lang="en-US" sz="2500" dirty="0" smtClean="0"/>
              <a:t>? </a:t>
            </a:r>
            <a:r>
              <a:rPr lang="en-US" sz="2500" dirty="0"/>
              <a:t>T</a:t>
            </a:r>
            <a:r>
              <a:rPr lang="en-US" sz="2500" dirty="0" smtClean="0"/>
              <a:t>ightened credit while trying to control inflation.</a:t>
            </a:r>
          </a:p>
          <a:p>
            <a:pPr marL="457200" indent="-457200">
              <a:buFont typeface="+mj-lt"/>
              <a:buAutoNum type="arabicPeriod"/>
            </a:pPr>
            <a:endParaRPr lang="en-US" sz="2500" dirty="0"/>
          </a:p>
          <a:p>
            <a:pPr marL="457200" indent="-457200">
              <a:buFont typeface="+mj-lt"/>
              <a:buAutoNum type="arabicPeriod"/>
            </a:pPr>
            <a:r>
              <a:rPr lang="en-US" sz="2500" b="1" u="sng" dirty="0" smtClean="0">
                <a:solidFill>
                  <a:srgbClr val="FF0000"/>
                </a:solidFill>
              </a:rPr>
              <a:t>State banks CLOSED</a:t>
            </a:r>
          </a:p>
          <a:p>
            <a:pPr marL="457200" indent="-457200">
              <a:buFont typeface="+mj-lt"/>
              <a:buAutoNum type="arabicPeriod"/>
            </a:pPr>
            <a:r>
              <a:rPr lang="en-US" sz="2500" dirty="0" smtClean="0"/>
              <a:t>Value of money </a:t>
            </a:r>
            <a:r>
              <a:rPr lang="en-US" sz="2500" b="1" u="sng" dirty="0" smtClean="0">
                <a:solidFill>
                  <a:srgbClr val="FF0000"/>
                </a:solidFill>
              </a:rPr>
              <a:t>FELL</a:t>
            </a:r>
          </a:p>
          <a:p>
            <a:pPr marL="457200" indent="-457200">
              <a:buFont typeface="+mj-lt"/>
              <a:buAutoNum type="arabicPeriod"/>
            </a:pPr>
            <a:r>
              <a:rPr lang="en-US" sz="2500" b="1" u="sng" dirty="0">
                <a:solidFill>
                  <a:srgbClr val="FF0000"/>
                </a:solidFill>
              </a:rPr>
              <a:t>U</a:t>
            </a:r>
            <a:r>
              <a:rPr lang="en-US" sz="2500" b="1" u="sng" dirty="0" smtClean="0">
                <a:solidFill>
                  <a:srgbClr val="FF0000"/>
                </a:solidFill>
              </a:rPr>
              <a:t>nemployment</a:t>
            </a:r>
            <a:r>
              <a:rPr lang="en-US" sz="2500" dirty="0" smtClean="0"/>
              <a:t>, </a:t>
            </a:r>
            <a:r>
              <a:rPr lang="en-US" sz="2500" b="1" u="sng" dirty="0" smtClean="0">
                <a:solidFill>
                  <a:srgbClr val="FF0000"/>
                </a:solidFill>
              </a:rPr>
              <a:t>bankruptcies</a:t>
            </a:r>
            <a:r>
              <a:rPr lang="en-US" sz="2500" dirty="0" smtClean="0"/>
              <a:t>, and </a:t>
            </a:r>
            <a:r>
              <a:rPr lang="en-US" sz="2500" b="1" u="sng" dirty="0" smtClean="0">
                <a:solidFill>
                  <a:srgbClr val="FF0000"/>
                </a:solidFill>
              </a:rPr>
              <a:t>imprisonment for debt</a:t>
            </a:r>
          </a:p>
        </p:txBody>
      </p:sp>
      <p:sp>
        <p:nvSpPr>
          <p:cNvPr id="4" name="Rectangle 3"/>
          <p:cNvSpPr/>
          <p:nvPr/>
        </p:nvSpPr>
        <p:spPr>
          <a:xfrm>
            <a:off x="81121" y="4626305"/>
            <a:ext cx="5331138" cy="707886"/>
          </a:xfrm>
          <a:prstGeom prst="rect">
            <a:avLst/>
          </a:prstGeom>
          <a:solidFill>
            <a:srgbClr val="002060"/>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suffered the most?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Bent Arrow 4"/>
          <p:cNvSpPr/>
          <p:nvPr/>
        </p:nvSpPr>
        <p:spPr>
          <a:xfrm rot="10800000">
            <a:off x="2594918" y="5334191"/>
            <a:ext cx="2113006" cy="10701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81121" y="5411450"/>
            <a:ext cx="2414944" cy="1446550"/>
          </a:xfrm>
          <a:prstGeom prst="rect">
            <a:avLst/>
          </a:prstGeom>
          <a:noFill/>
        </p:spPr>
        <p:txBody>
          <a:bodyPr wrap="square" rtlCol="0">
            <a:spAutoFit/>
          </a:bodyPr>
          <a:lstStyle/>
          <a:p>
            <a:pPr algn="ctr"/>
            <a:r>
              <a:rPr lang="en-US" sz="2200" b="1" dirty="0" smtClean="0"/>
              <a:t>People in the WEST – </a:t>
            </a:r>
            <a:r>
              <a:rPr lang="en-US" sz="2200" dirty="0" smtClean="0"/>
              <a:t>land speculation (buying and reselling land)</a:t>
            </a:r>
            <a:endParaRPr lang="en-US" sz="2200" b="1" dirty="0"/>
          </a:p>
        </p:txBody>
      </p:sp>
      <p:pic>
        <p:nvPicPr>
          <p:cNvPr id="9220" name="Picture 4" descr="mage result for panic of 1819 political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730" y="111210"/>
            <a:ext cx="2447562" cy="336937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mage result for panic of 1819 politica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219" y="3090951"/>
            <a:ext cx="5396781" cy="37785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77084" y="353943"/>
            <a:ext cx="3672348" cy="2677656"/>
          </a:xfrm>
          <a:prstGeom prst="rect">
            <a:avLst/>
          </a:prstGeom>
          <a:noFill/>
        </p:spPr>
        <p:txBody>
          <a:bodyPr wrap="square" rtlCol="0">
            <a:spAutoFit/>
          </a:bodyPr>
          <a:lstStyle/>
          <a:p>
            <a:r>
              <a:rPr lang="en-US" sz="2800" dirty="0" smtClean="0"/>
              <a:t>Look at these pictures</a:t>
            </a:r>
            <a:r>
              <a:rPr lang="is-IS" sz="2800" dirty="0" smtClean="0"/>
              <a:t>…</a:t>
            </a:r>
          </a:p>
          <a:p>
            <a:r>
              <a:rPr lang="en-US" sz="2800" dirty="0" smtClean="0"/>
              <a:t>W</a:t>
            </a:r>
            <a:r>
              <a:rPr lang="is-IS" sz="2800" dirty="0" smtClean="0"/>
              <a:t>hat do you think happened to the strength of </a:t>
            </a:r>
            <a:r>
              <a:rPr lang="is-IS" sz="2800" b="1" i="1" dirty="0" smtClean="0"/>
              <a:t>nationalism</a:t>
            </a:r>
            <a:r>
              <a:rPr lang="is-IS" sz="2800" dirty="0" smtClean="0"/>
              <a:t> as a result of the Panic of 1819?</a:t>
            </a:r>
            <a:endParaRPr lang="en-US" sz="2800" dirty="0"/>
          </a:p>
        </p:txBody>
      </p:sp>
    </p:spTree>
    <p:extLst>
      <p:ext uri="{BB962C8B-B14F-4D97-AF65-F5344CB8AC3E}">
        <p14:creationId xmlns:p14="http://schemas.microsoft.com/office/powerpoint/2010/main" val="59041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35" y="1035296"/>
            <a:ext cx="11901949" cy="4247317"/>
          </a:xfrm>
          <a:prstGeom prst="rect">
            <a:avLst/>
          </a:prstGeom>
          <a:noFill/>
        </p:spPr>
        <p:txBody>
          <a:bodyPr wrap="square" lIns="91440" tIns="45720" rIns="91440" bIns="45720">
            <a:spAutoFit/>
          </a:bodyPr>
          <a:lstStyle/>
          <a:p>
            <a:pPr algn="ctr"/>
            <a:r>
              <a:rPr lang="en-US" sz="5400"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EXIT assessment</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Using details from today’s lesson, assess the validity of the following quotation</a:t>
            </a:r>
            <a:r>
              <a:rPr lang="is-I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s-I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Era of Good Feelings was not necessarily </a:t>
            </a:r>
            <a:r>
              <a:rPr lang="is-IS" sz="54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good</a:t>
            </a:r>
            <a:r>
              <a:rPr lang="is-I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76114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727" y="210064"/>
            <a:ext cx="2790829" cy="923330"/>
          </a:xfrm>
          <a:prstGeom prst="rect">
            <a:avLst/>
          </a:prstGeom>
          <a:solidFill>
            <a:srgbClr val="C00000"/>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 NOW</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75374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675" y="210064"/>
            <a:ext cx="1394934" cy="923330"/>
          </a:xfrm>
          <a:prstGeom prst="rect">
            <a:avLst/>
          </a:prstGeom>
          <a:solidFill>
            <a:srgbClr val="C00000"/>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AIM</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0" y="6304002"/>
            <a:ext cx="8271752" cy="553998"/>
          </a:xfrm>
          <a:prstGeom prst="rect">
            <a:avLst/>
          </a:prstGeom>
          <a:solidFill>
            <a:srgbClr val="C00000"/>
          </a:solidFill>
        </p:spPr>
        <p:txBody>
          <a:bodyPr wrap="none" lIns="91440" tIns="45720" rIns="91440" bIns="45720">
            <a:spAutoFit/>
          </a:bodyPr>
          <a:lstStyle/>
          <a:p>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Western Settlement and the Missouri Compromise</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91882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us westward expansio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184" y="-86497"/>
            <a:ext cx="978134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20040" y="5749319"/>
            <a:ext cx="5622180" cy="923330"/>
          </a:xfrm>
          <a:prstGeom prst="rect">
            <a:avLst/>
          </a:prstGeom>
          <a:solidFill>
            <a:srgbClr val="C00000"/>
          </a:solid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War of 1812 over</a:t>
            </a:r>
            <a:r>
              <a:rPr lang="is-I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4726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610016" cy="707886"/>
          </a:xfrm>
          <a:prstGeom prst="rect">
            <a:avLst/>
          </a:prstGeom>
          <a:solidFill>
            <a:srgbClr val="C00000"/>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are people moving west?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85351" y="889686"/>
            <a:ext cx="6833287" cy="1631216"/>
          </a:xfrm>
          <a:prstGeom prst="rect">
            <a:avLst/>
          </a:prstGeom>
          <a:noFill/>
        </p:spPr>
        <p:txBody>
          <a:bodyPr wrap="square" rtlCol="0">
            <a:spAutoFit/>
          </a:bodyPr>
          <a:lstStyle/>
          <a:p>
            <a:pPr marL="342900" indent="-342900">
              <a:buAutoNum type="arabicPeriod"/>
            </a:pPr>
            <a:r>
              <a:rPr lang="en-US" sz="2500" b="1" u="sng" dirty="0" smtClean="0">
                <a:solidFill>
                  <a:srgbClr val="FF0000"/>
                </a:solidFill>
              </a:rPr>
              <a:t>Acquisition of Native Americans’ lands</a:t>
            </a:r>
          </a:p>
          <a:p>
            <a:pPr marL="342900" indent="-342900">
              <a:buAutoNum type="arabicPeriod"/>
            </a:pPr>
            <a:r>
              <a:rPr lang="en-US" sz="2500" b="1" u="sng" dirty="0" smtClean="0">
                <a:solidFill>
                  <a:srgbClr val="FF0000"/>
                </a:solidFill>
              </a:rPr>
              <a:t>Economic pressures </a:t>
            </a:r>
          </a:p>
          <a:p>
            <a:pPr marL="285750" indent="-285750">
              <a:buFont typeface="Arial" charset="0"/>
              <a:buChar char="•"/>
            </a:pPr>
            <a:r>
              <a:rPr lang="en-US" sz="2500" dirty="0" smtClean="0"/>
              <a:t>NE – embargo</a:t>
            </a:r>
          </a:p>
          <a:p>
            <a:pPr marL="285750" indent="-285750">
              <a:buFont typeface="Arial" charset="0"/>
              <a:buChar char="•"/>
            </a:pPr>
            <a:r>
              <a:rPr lang="en-US" sz="2500" dirty="0" smtClean="0"/>
              <a:t>South – new land to replace poorly farmed soil</a:t>
            </a:r>
          </a:p>
        </p:txBody>
      </p:sp>
      <p:sp>
        <p:nvSpPr>
          <p:cNvPr id="4" name="TextBox 3"/>
          <p:cNvSpPr txBox="1"/>
          <p:nvPr/>
        </p:nvSpPr>
        <p:spPr>
          <a:xfrm>
            <a:off x="185351" y="2702702"/>
            <a:ext cx="6833287" cy="2015936"/>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lang="en-US" sz="2500" dirty="0" smtClean="0"/>
              <a:t>3. </a:t>
            </a:r>
            <a:r>
              <a:rPr lang="en-US" sz="2500" b="1" u="sng" dirty="0" smtClean="0">
                <a:solidFill>
                  <a:srgbClr val="FF0000"/>
                </a:solidFill>
              </a:rPr>
              <a:t>Improved Transportation</a:t>
            </a:r>
            <a:endParaRPr lang="en-US" sz="2500" dirty="0" smtClean="0">
              <a:solidFill>
                <a:srgbClr val="FF0000"/>
              </a:solidFill>
            </a:endParaRP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500" dirty="0" smtClean="0"/>
              <a:t>Roads</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500" dirty="0" smtClean="0"/>
              <a:t>Canals</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500" dirty="0" smtClean="0"/>
              <a:t>Steamboats</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500" dirty="0" smtClean="0"/>
              <a:t>Railroads</a:t>
            </a:r>
          </a:p>
        </p:txBody>
      </p:sp>
      <p:sp>
        <p:nvSpPr>
          <p:cNvPr id="5" name="TextBox 4"/>
          <p:cNvSpPr txBox="1"/>
          <p:nvPr/>
        </p:nvSpPr>
        <p:spPr>
          <a:xfrm>
            <a:off x="185351" y="4921724"/>
            <a:ext cx="6833287" cy="124649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lang="en-US" sz="2500" dirty="0" smtClean="0"/>
              <a:t>4. </a:t>
            </a:r>
            <a:r>
              <a:rPr lang="en-US" sz="2500" b="1" u="sng" dirty="0" smtClean="0">
                <a:solidFill>
                  <a:srgbClr val="FF0000"/>
                </a:solidFill>
              </a:rPr>
              <a:t>Immigrants</a:t>
            </a:r>
            <a:endParaRPr lang="en-US" sz="2500" dirty="0" smtClean="0">
              <a:solidFill>
                <a:srgbClr val="FF0000"/>
              </a:solidFill>
            </a:endParaRP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500" dirty="0" smtClean="0"/>
              <a:t>Speculators offering cheap land in the Great Lakes and Mississippi River valleys</a:t>
            </a:r>
          </a:p>
        </p:txBody>
      </p:sp>
      <p:pic>
        <p:nvPicPr>
          <p:cNvPr id="2050" name="Picture 2" descr="mage result for native american lands 18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556" y="0"/>
            <a:ext cx="4497859" cy="29535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ge result for exhausted s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4025" y="2702702"/>
            <a:ext cx="28479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ge result for steamboat 1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227" y="2953593"/>
            <a:ext cx="4077730" cy="23024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age result for us immigrants 1800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706" y="4104825"/>
            <a:ext cx="2296040" cy="278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3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28717" y="1813267"/>
            <a:ext cx="6093940" cy="4919657"/>
          </a:xfrm>
        </p:spPr>
        <p:txBody>
          <a:bodyPr>
            <a:normAutofit/>
          </a:bodyPr>
          <a:lstStyle/>
          <a:p>
            <a:pPr marL="0" indent="0">
              <a:buNone/>
            </a:pPr>
            <a:r>
              <a:rPr lang="en-US" altLang="en-US" b="1" dirty="0" smtClean="0"/>
              <a:t>What was most important to the westerners?</a:t>
            </a:r>
          </a:p>
          <a:p>
            <a:pPr marL="609600" indent="-609600">
              <a:buFont typeface="Wingdings" charset="2"/>
              <a:buAutoNum type="arabicPeriod"/>
            </a:pPr>
            <a:r>
              <a:rPr lang="en-US" altLang="en-US" b="1" u="sng" dirty="0" smtClean="0">
                <a:solidFill>
                  <a:srgbClr val="FF0000"/>
                </a:solidFill>
              </a:rPr>
              <a:t>“Cheap money” </a:t>
            </a:r>
            <a:r>
              <a:rPr lang="en-US" altLang="en-US" dirty="0" smtClean="0"/>
              <a:t>— easy </a:t>
            </a:r>
            <a:r>
              <a:rPr lang="en-US" altLang="en-US" dirty="0"/>
              <a:t>money from state </a:t>
            </a:r>
            <a:r>
              <a:rPr lang="en-US" altLang="en-US" dirty="0" smtClean="0"/>
              <a:t>banks vs. Bank of US</a:t>
            </a:r>
            <a:endParaRPr lang="en-US" altLang="en-US" dirty="0"/>
          </a:p>
          <a:p>
            <a:pPr marL="609600" indent="-609600">
              <a:buFont typeface="Wingdings" charset="2"/>
              <a:buAutoNum type="arabicPeriod"/>
            </a:pPr>
            <a:r>
              <a:rPr lang="en-US" altLang="en-US" b="1" u="sng" dirty="0">
                <a:solidFill>
                  <a:srgbClr val="FF0000"/>
                </a:solidFill>
              </a:rPr>
              <a:t>Cheap land from the government</a:t>
            </a:r>
          </a:p>
          <a:p>
            <a:pPr marL="609600" indent="-609600">
              <a:buFont typeface="Wingdings" charset="2"/>
              <a:buAutoNum type="arabicPeriod"/>
            </a:pPr>
            <a:r>
              <a:rPr lang="en-US" altLang="en-US" b="1" u="sng" dirty="0">
                <a:solidFill>
                  <a:srgbClr val="FF0000"/>
                </a:solidFill>
              </a:rPr>
              <a:t>Improved transportation</a:t>
            </a:r>
          </a:p>
          <a:p>
            <a:pPr marL="609600" indent="-609600">
              <a:buFont typeface="Wingdings" charset="2"/>
              <a:buAutoNum type="arabicPeriod"/>
            </a:pPr>
            <a:r>
              <a:rPr lang="en-US" altLang="en-US" b="1" u="sng" dirty="0">
                <a:solidFill>
                  <a:srgbClr val="FF0000"/>
                </a:solidFill>
              </a:rPr>
              <a:t>Slavery</a:t>
            </a:r>
          </a:p>
          <a:p>
            <a:pPr lvl="1"/>
            <a:r>
              <a:rPr lang="en-US" altLang="en-US" dirty="0"/>
              <a:t>Southern settlers wanted the spread of </a:t>
            </a:r>
            <a:r>
              <a:rPr lang="en-US" altLang="en-US" dirty="0" smtClean="0"/>
              <a:t>slavery</a:t>
            </a:r>
            <a:r>
              <a:rPr lang="is-IS" altLang="en-US" dirty="0" smtClean="0"/>
              <a:t>…</a:t>
            </a:r>
            <a:r>
              <a:rPr lang="is-IS" altLang="en-US" b="1" dirty="0" smtClean="0"/>
              <a:t>WHY?</a:t>
            </a:r>
            <a:endParaRPr lang="en-US" altLang="en-US" dirty="0"/>
          </a:p>
          <a:p>
            <a:pPr lvl="1"/>
            <a:r>
              <a:rPr lang="en-US" altLang="en-US" dirty="0"/>
              <a:t>Northern settlers had no use for slavery</a:t>
            </a:r>
          </a:p>
          <a:p>
            <a:pPr marL="609600" indent="-609600"/>
            <a:endParaRPr lang="en-US" altLang="en-US" dirty="0"/>
          </a:p>
        </p:txBody>
      </p:sp>
      <p:sp>
        <p:nvSpPr>
          <p:cNvPr id="2" name="Rectangle 1"/>
          <p:cNvSpPr/>
          <p:nvPr/>
        </p:nvSpPr>
        <p:spPr>
          <a:xfrm>
            <a:off x="0" y="0"/>
            <a:ext cx="12192000" cy="1446550"/>
          </a:xfrm>
          <a:prstGeom prst="rect">
            <a:avLst/>
          </a:prstGeom>
          <a:solidFill>
            <a:srgbClr val="C00000"/>
          </a:solidFill>
        </p:spPr>
        <p:txBody>
          <a:bodyPr wrap="square" lIns="91440" tIns="45720" rIns="91440" bIns="45720">
            <a:spAutoFit/>
          </a:bodyPr>
          <a:lstStyle/>
          <a:p>
            <a:pPr algn="ctr"/>
            <a:r>
              <a:rPr lang="en-US" altLang="en-US" sz="4400" b="1" cap="none" spc="0" dirty="0">
                <a:ln w="6600">
                  <a:solidFill>
                    <a:schemeClr val="accent2"/>
                  </a:solidFill>
                  <a:prstDash val="solid"/>
                </a:ln>
                <a:solidFill>
                  <a:srgbClr val="FFFFFF"/>
                </a:solidFill>
                <a:effectLst>
                  <a:outerShdw dist="38100" dir="2700000" algn="tl" rotWithShape="0">
                    <a:schemeClr val="accent2"/>
                  </a:outerShdw>
                </a:effectLst>
              </a:rPr>
              <a:t>Western state </a:t>
            </a:r>
            <a:r>
              <a:rPr lang="en-US" altLang="en-US" sz="4400" b="1" cap="none" spc="0" dirty="0" smtClean="0">
                <a:ln w="6600">
                  <a:solidFill>
                    <a:schemeClr val="accent2"/>
                  </a:solidFill>
                  <a:prstDash val="solid"/>
                </a:ln>
                <a:solidFill>
                  <a:srgbClr val="FFFFFF"/>
                </a:solidFill>
                <a:effectLst>
                  <a:outerShdw dist="38100" dir="2700000" algn="tl" rotWithShape="0">
                    <a:schemeClr val="accent2"/>
                  </a:outerShdw>
                </a:effectLst>
              </a:rPr>
              <a:t>issues – how do they enhance their political influence in Congress? </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074" name="Picture 2" descr="mage result for easy cre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374" y="1446550"/>
            <a:ext cx="301942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age result for cheap 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549" y="3151525"/>
            <a:ext cx="47625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877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ge result for election of 18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3398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ge result for james madison presid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8575" y="0"/>
            <a:ext cx="1841910" cy="22437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39878" y="2243781"/>
            <a:ext cx="3852122" cy="4154984"/>
          </a:xfrm>
          <a:prstGeom prst="rect">
            <a:avLst/>
          </a:prstGeom>
          <a:noFill/>
        </p:spPr>
        <p:txBody>
          <a:bodyPr wrap="square" rtlCol="0">
            <a:spAutoFit/>
          </a:bodyPr>
          <a:lstStyle/>
          <a:p>
            <a:r>
              <a:rPr lang="en-US" sz="2200" b="1" u="sng" dirty="0" smtClean="0">
                <a:solidFill>
                  <a:srgbClr val="FF0000"/>
                </a:solidFill>
              </a:rPr>
              <a:t>James Madison</a:t>
            </a:r>
            <a:r>
              <a:rPr lang="en-US" sz="2200" dirty="0" smtClean="0">
                <a:solidFill>
                  <a:srgbClr val="FF0000"/>
                </a:solidFill>
              </a:rPr>
              <a:t> (#4)</a:t>
            </a:r>
          </a:p>
          <a:p>
            <a:pPr marL="285750" indent="-285750">
              <a:buFont typeface="Wingdings" charset="2"/>
              <a:buChar char="Ø"/>
            </a:pPr>
            <a:r>
              <a:rPr lang="en-US" sz="2200" b="1" u="sng" dirty="0" smtClean="0"/>
              <a:t>FIRST</a:t>
            </a:r>
            <a:r>
              <a:rPr lang="en-US" sz="2200" dirty="0" smtClean="0"/>
              <a:t>: Diplomacy with the European nations </a:t>
            </a:r>
          </a:p>
          <a:p>
            <a:pPr marL="285750" indent="-285750">
              <a:buFont typeface="Wingdings" charset="2"/>
              <a:buChar char="Ø"/>
            </a:pPr>
            <a:r>
              <a:rPr lang="en-US" sz="2200" b="1" u="sng" dirty="0" smtClean="0"/>
              <a:t>THEN</a:t>
            </a:r>
            <a:r>
              <a:rPr lang="en-US" sz="2200" dirty="0" smtClean="0"/>
              <a:t>: Brings the US to war</a:t>
            </a:r>
          </a:p>
          <a:p>
            <a:pPr marL="285750" indent="-285750">
              <a:buFont typeface="Wingdings" charset="2"/>
              <a:buChar char="Ø"/>
            </a:pPr>
            <a:endParaRPr lang="en-US" sz="2200" b="1" u="sng" dirty="0"/>
          </a:p>
          <a:p>
            <a:pPr marL="285750" indent="-285750">
              <a:buFont typeface="Wingdings" charset="2"/>
              <a:buChar char="Ø"/>
            </a:pPr>
            <a:r>
              <a:rPr lang="en-US" sz="2200" b="1" u="sng" dirty="0" smtClean="0">
                <a:solidFill>
                  <a:srgbClr val="FF0000"/>
                </a:solidFill>
              </a:rPr>
              <a:t>Macon’s Bill No. 2 (1810)</a:t>
            </a:r>
            <a:r>
              <a:rPr lang="en-US" sz="2200" dirty="0" smtClean="0"/>
              <a:t>: </a:t>
            </a:r>
            <a:r>
              <a:rPr lang="en-US" sz="2200" b="1" u="sng" dirty="0" smtClean="0">
                <a:solidFill>
                  <a:srgbClr val="FF0000"/>
                </a:solidFill>
              </a:rPr>
              <a:t>RESTORED US trade with Britain and France</a:t>
            </a:r>
          </a:p>
          <a:p>
            <a:pPr marL="742950" lvl="1" indent="-285750">
              <a:buFont typeface="Wingdings" charset="2"/>
              <a:buChar char="Ø"/>
            </a:pPr>
            <a:r>
              <a:rPr lang="en-US" sz="2200" dirty="0" smtClean="0"/>
              <a:t>If one respected the US neutral rights at sea, we’d prohibit trade with their foe</a:t>
            </a:r>
            <a:endParaRPr lang="en-US" sz="2200" dirty="0"/>
          </a:p>
        </p:txBody>
      </p:sp>
    </p:spTree>
    <p:extLst>
      <p:ext uri="{BB962C8B-B14F-4D97-AF65-F5344CB8AC3E}">
        <p14:creationId xmlns:p14="http://schemas.microsoft.com/office/powerpoint/2010/main" val="43624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09598" y="1484248"/>
            <a:ext cx="4728162" cy="5282311"/>
          </a:xfrm>
        </p:spPr>
        <p:txBody>
          <a:bodyPr>
            <a:normAutofit lnSpcReduction="10000"/>
          </a:bodyPr>
          <a:lstStyle/>
          <a:p>
            <a:pPr marL="0" indent="0">
              <a:buNone/>
            </a:pPr>
            <a:r>
              <a:rPr lang="en-US" altLang="en-US" sz="3000" dirty="0" smtClean="0"/>
              <a:t>1819 - </a:t>
            </a:r>
            <a:r>
              <a:rPr lang="en-US" altLang="en-US" sz="3000" b="1" u="sng" dirty="0" smtClean="0">
                <a:solidFill>
                  <a:srgbClr val="FF0000"/>
                </a:solidFill>
              </a:rPr>
              <a:t>Missouri</a:t>
            </a:r>
            <a:r>
              <a:rPr lang="en-US" altLang="en-US" sz="3000" dirty="0" smtClean="0">
                <a:solidFill>
                  <a:srgbClr val="FF0000"/>
                </a:solidFill>
              </a:rPr>
              <a:t> </a:t>
            </a:r>
            <a:r>
              <a:rPr lang="en-US" altLang="en-US" sz="3000" dirty="0"/>
              <a:t>wants to enter the Union as a </a:t>
            </a:r>
            <a:r>
              <a:rPr lang="en-US" altLang="en-US" sz="3000" b="1" u="sng" dirty="0">
                <a:solidFill>
                  <a:srgbClr val="FF0000"/>
                </a:solidFill>
              </a:rPr>
              <a:t>slave state</a:t>
            </a:r>
          </a:p>
          <a:p>
            <a:r>
              <a:rPr lang="en-US" altLang="en-US" sz="3000" dirty="0" smtClean="0"/>
              <a:t>ALARMED THE NORTH! </a:t>
            </a:r>
            <a:r>
              <a:rPr lang="en-US" altLang="en-US" sz="3000" b="1" dirty="0" smtClean="0"/>
              <a:t>WHY?</a:t>
            </a:r>
          </a:p>
          <a:p>
            <a:r>
              <a:rPr lang="en-US" altLang="en-US" sz="3000" dirty="0"/>
              <a:t>1819- </a:t>
            </a:r>
            <a:r>
              <a:rPr lang="en-US" altLang="en-US" sz="3000" b="1" dirty="0"/>
              <a:t>11 free and 11 slaves </a:t>
            </a:r>
            <a:r>
              <a:rPr lang="en-US" altLang="en-US" sz="3000" b="1" dirty="0" smtClean="0"/>
              <a:t>states</a:t>
            </a:r>
            <a:r>
              <a:rPr lang="is-IS" altLang="en-US" sz="3000" b="1" dirty="0" smtClean="0"/>
              <a:t>…</a:t>
            </a:r>
            <a:endParaRPr lang="en-US" altLang="en-US" sz="3000" b="1" dirty="0" smtClean="0"/>
          </a:p>
          <a:p>
            <a:r>
              <a:rPr lang="en-US" altLang="en-US" sz="3000" dirty="0" smtClean="0"/>
              <a:t>North </a:t>
            </a:r>
            <a:r>
              <a:rPr lang="en-US" altLang="en-US" sz="3000" dirty="0"/>
              <a:t>and South don’t want to lose power </a:t>
            </a:r>
            <a:r>
              <a:rPr lang="en-US" altLang="en-US" sz="3000" dirty="0" err="1"/>
              <a:t>ie</a:t>
            </a:r>
            <a:r>
              <a:rPr lang="en-US" altLang="en-US" sz="3000" dirty="0"/>
              <a:t>., votes in Congress (states had entered in pairs slave/free especially the Senate)</a:t>
            </a:r>
          </a:p>
          <a:p>
            <a:endParaRPr lang="en-US" altLang="en-US" dirty="0"/>
          </a:p>
          <a:p>
            <a:pPr>
              <a:buFont typeface="Wingdings" charset="2"/>
              <a:buNone/>
            </a:pPr>
            <a:endParaRPr lang="en-US" altLang="en-US" dirty="0"/>
          </a:p>
        </p:txBody>
      </p:sp>
      <p:sp>
        <p:nvSpPr>
          <p:cNvPr id="2" name="Rectangle 1"/>
          <p:cNvSpPr/>
          <p:nvPr/>
        </p:nvSpPr>
        <p:spPr>
          <a:xfrm>
            <a:off x="209598" y="0"/>
            <a:ext cx="6833922" cy="1323439"/>
          </a:xfrm>
          <a:prstGeom prst="rect">
            <a:avLst/>
          </a:prstGeom>
          <a:solidFill>
            <a:srgbClr val="C00000"/>
          </a:solidFill>
        </p:spPr>
        <p:txBody>
          <a:bodyPr wrap="none" lIns="91440" tIns="45720" rIns="91440" bIns="45720">
            <a:spAutoFit/>
          </a:bodyPr>
          <a:lstStyle/>
          <a:p>
            <a:pPr algn="ctr"/>
            <a:r>
              <a:rPr lang="en-US" altLang="en-US" sz="4000" b="1" cap="none" spc="0" dirty="0">
                <a:ln w="6600">
                  <a:solidFill>
                    <a:schemeClr val="accent2"/>
                  </a:solidFill>
                  <a:prstDash val="solid"/>
                </a:ln>
                <a:solidFill>
                  <a:srgbClr val="FFFFFF"/>
                </a:solidFill>
                <a:effectLst>
                  <a:outerShdw dist="38100" dir="2700000" algn="tl" rotWithShape="0">
                    <a:schemeClr val="accent2"/>
                  </a:outerShdw>
                </a:effectLst>
              </a:rPr>
              <a:t>Sectional Crisis and Expansion: </a:t>
            </a:r>
            <a:br>
              <a:rPr lang="en-US" altLang="en-US" sz="4000" b="1" cap="none" spc="0" dirty="0">
                <a:ln w="6600">
                  <a:solidFill>
                    <a:schemeClr val="accent2"/>
                  </a:solidFill>
                  <a:prstDash val="solid"/>
                </a:ln>
                <a:solidFill>
                  <a:srgbClr val="FFFFFF"/>
                </a:solidFill>
                <a:effectLst>
                  <a:outerShdw dist="38100" dir="2700000" algn="tl" rotWithShape="0">
                    <a:schemeClr val="accent2"/>
                  </a:outerShdw>
                </a:effectLst>
              </a:rPr>
            </a:br>
            <a:r>
              <a:rPr lang="en-US" altLang="en-US" sz="4000" b="1" cap="none" spc="0" dirty="0">
                <a:ln w="6600">
                  <a:solidFill>
                    <a:schemeClr val="accent2"/>
                  </a:solidFill>
                  <a:prstDash val="solid"/>
                </a:ln>
                <a:solidFill>
                  <a:srgbClr val="FFFFFF"/>
                </a:solidFill>
                <a:effectLst>
                  <a:outerShdw dist="38100" dir="2700000" algn="tl" rotWithShape="0">
                    <a:schemeClr val="accent2"/>
                  </a:outerShdw>
                </a:effectLst>
              </a:rPr>
              <a:t>Missouri Compromise</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2"/>
          <a:stretch>
            <a:fillRect/>
          </a:stretch>
        </p:blipFill>
        <p:spPr>
          <a:xfrm>
            <a:off x="5097569" y="1484249"/>
            <a:ext cx="7094431" cy="4067318"/>
          </a:xfrm>
          <a:prstGeom prst="rect">
            <a:avLst/>
          </a:prstGeom>
        </p:spPr>
      </p:pic>
    </p:spTree>
    <p:extLst>
      <p:ext uri="{BB962C8B-B14F-4D97-AF65-F5344CB8AC3E}">
        <p14:creationId xmlns:p14="http://schemas.microsoft.com/office/powerpoint/2010/main" val="1134377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7886"/>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Tallmadge amendment tries to help the argument</a:t>
            </a:r>
            <a:r>
              <a:rPr lang="is-IS" sz="40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4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TextBox 2"/>
          <p:cNvSpPr txBox="1"/>
          <p:nvPr/>
        </p:nvSpPr>
        <p:spPr>
          <a:xfrm>
            <a:off x="231648" y="829056"/>
            <a:ext cx="9717024" cy="1246495"/>
          </a:xfrm>
          <a:prstGeom prst="rect">
            <a:avLst/>
          </a:prstGeom>
          <a:noFill/>
        </p:spPr>
        <p:txBody>
          <a:bodyPr wrap="square" rtlCol="0">
            <a:spAutoFit/>
          </a:bodyPr>
          <a:lstStyle/>
          <a:p>
            <a:r>
              <a:rPr lang="en-US" sz="2500" dirty="0" smtClean="0"/>
              <a:t>James Tallmadge – NY</a:t>
            </a:r>
          </a:p>
          <a:p>
            <a:pPr marL="342900" indent="-342900">
              <a:buAutoNum type="arabicPeriod"/>
            </a:pPr>
            <a:r>
              <a:rPr lang="en-US" sz="2500" dirty="0" smtClean="0"/>
              <a:t>Prohibit further introduction of slaves into Missouri</a:t>
            </a:r>
          </a:p>
          <a:p>
            <a:pPr marL="342900" indent="-342900">
              <a:buAutoNum type="arabicPeriod"/>
            </a:pPr>
            <a:r>
              <a:rPr lang="en-US" sz="2500" dirty="0" smtClean="0"/>
              <a:t>Children of Missouri slaves me emancipated at the age of 25</a:t>
            </a:r>
            <a:endParaRPr lang="en-US" sz="2500" dirty="0"/>
          </a:p>
        </p:txBody>
      </p:sp>
      <p:sp>
        <p:nvSpPr>
          <p:cNvPr id="4" name="Rectangle 3"/>
          <p:cNvSpPr/>
          <p:nvPr/>
        </p:nvSpPr>
        <p:spPr>
          <a:xfrm>
            <a:off x="609600" y="2196721"/>
            <a:ext cx="8307402" cy="707886"/>
          </a:xfrm>
          <a:prstGeom prst="rect">
            <a:avLst/>
          </a:prstGeom>
          <a:solidFill>
            <a:srgbClr val="C00000"/>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would this have done in the US?</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231648" y="3025777"/>
            <a:ext cx="9717024" cy="1246495"/>
          </a:xfrm>
          <a:prstGeom prst="rect">
            <a:avLst/>
          </a:prstGeom>
          <a:noFill/>
        </p:spPr>
        <p:txBody>
          <a:bodyPr wrap="square" rtlCol="0">
            <a:spAutoFit/>
          </a:bodyPr>
          <a:lstStyle/>
          <a:p>
            <a:r>
              <a:rPr lang="en-US" sz="2500" dirty="0" smtClean="0"/>
              <a:t>Gradual elimination of slavery in Missouri</a:t>
            </a:r>
            <a:r>
              <a:rPr lang="is-IS" sz="2500" dirty="0" smtClean="0"/>
              <a:t>…</a:t>
            </a:r>
          </a:p>
          <a:p>
            <a:pPr marL="342900" indent="-342900">
              <a:buFont typeface="Wingdings" charset="2"/>
              <a:buChar char="Ø"/>
            </a:pPr>
            <a:r>
              <a:rPr lang="is-IS" sz="2500" dirty="0" smtClean="0"/>
              <a:t>BUT it was defeated in the Senate</a:t>
            </a:r>
          </a:p>
          <a:p>
            <a:pPr marL="342900" indent="-342900">
              <a:buFont typeface="Wingdings" charset="2"/>
              <a:buChar char="Ø"/>
            </a:pPr>
            <a:r>
              <a:rPr lang="is-IS" sz="2500" dirty="0" smtClean="0"/>
              <a:t>North trying to abolish slavery all together??</a:t>
            </a:r>
            <a:endParaRPr lang="en-US" sz="2500" dirty="0"/>
          </a:p>
        </p:txBody>
      </p:sp>
      <p:pic>
        <p:nvPicPr>
          <p:cNvPr id="6148" name="Picture 4" descr="mage result for tallmadge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732" y="3157728"/>
            <a:ext cx="4928012" cy="370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94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707886"/>
            <a:ext cx="10515600" cy="2197735"/>
          </a:xfrm>
        </p:spPr>
        <p:txBody>
          <a:bodyPr>
            <a:normAutofit/>
          </a:bodyPr>
          <a:lstStyle/>
          <a:p>
            <a:pPr>
              <a:lnSpc>
                <a:spcPct val="90000"/>
              </a:lnSpc>
            </a:pPr>
            <a:r>
              <a:rPr lang="en-US" altLang="en-US" sz="2700" b="1" u="sng" dirty="0" smtClean="0">
                <a:solidFill>
                  <a:srgbClr val="FF0000"/>
                </a:solidFill>
              </a:rPr>
              <a:t>Henry Clay</a:t>
            </a:r>
            <a:r>
              <a:rPr lang="en-US" altLang="en-US" sz="2700" dirty="0" smtClean="0">
                <a:solidFill>
                  <a:srgbClr val="FF0000"/>
                </a:solidFill>
              </a:rPr>
              <a:t> </a:t>
            </a:r>
            <a:r>
              <a:rPr lang="en-US" altLang="en-US" sz="2700" dirty="0" smtClean="0"/>
              <a:t>creates </a:t>
            </a:r>
            <a:r>
              <a:rPr lang="en-US" altLang="en-US" sz="2700" dirty="0"/>
              <a:t>a deal</a:t>
            </a:r>
          </a:p>
          <a:p>
            <a:pPr lvl="1">
              <a:lnSpc>
                <a:spcPct val="90000"/>
              </a:lnSpc>
            </a:pPr>
            <a:r>
              <a:rPr lang="en-US" altLang="en-US" sz="2700" b="1" u="sng" dirty="0">
                <a:solidFill>
                  <a:srgbClr val="FF0000"/>
                </a:solidFill>
              </a:rPr>
              <a:t>Missouri enters </a:t>
            </a:r>
            <a:r>
              <a:rPr lang="en-US" altLang="en-US" sz="2700" b="1" u="sng" dirty="0" smtClean="0">
                <a:solidFill>
                  <a:srgbClr val="FF0000"/>
                </a:solidFill>
              </a:rPr>
              <a:t>= slave </a:t>
            </a:r>
            <a:r>
              <a:rPr lang="en-US" altLang="en-US" sz="2700" b="1" u="sng" dirty="0">
                <a:solidFill>
                  <a:srgbClr val="FF0000"/>
                </a:solidFill>
              </a:rPr>
              <a:t>state</a:t>
            </a:r>
          </a:p>
          <a:p>
            <a:pPr lvl="1">
              <a:lnSpc>
                <a:spcPct val="90000"/>
              </a:lnSpc>
            </a:pPr>
            <a:r>
              <a:rPr lang="en-US" altLang="en-US" sz="2700" b="1" u="sng" dirty="0">
                <a:solidFill>
                  <a:srgbClr val="FF0000"/>
                </a:solidFill>
              </a:rPr>
              <a:t>Maine enters </a:t>
            </a:r>
            <a:r>
              <a:rPr lang="en-US" altLang="en-US" sz="2700" b="1" u="sng" dirty="0" smtClean="0">
                <a:solidFill>
                  <a:srgbClr val="FF0000"/>
                </a:solidFill>
              </a:rPr>
              <a:t>= </a:t>
            </a:r>
            <a:r>
              <a:rPr lang="en-US" altLang="en-US" sz="2700" b="1" u="sng" dirty="0">
                <a:solidFill>
                  <a:srgbClr val="FF0000"/>
                </a:solidFill>
              </a:rPr>
              <a:t>free state</a:t>
            </a:r>
          </a:p>
          <a:p>
            <a:pPr lvl="1">
              <a:lnSpc>
                <a:spcPct val="90000"/>
              </a:lnSpc>
            </a:pPr>
            <a:r>
              <a:rPr lang="en-US" altLang="en-US" sz="2700" b="1" u="sng" dirty="0">
                <a:solidFill>
                  <a:srgbClr val="FF0000"/>
                </a:solidFill>
              </a:rPr>
              <a:t>Territory of the Louisiana purchase above 36°30’ could not have </a:t>
            </a:r>
            <a:r>
              <a:rPr lang="en-US" altLang="en-US" sz="2700" b="1" u="sng" dirty="0" smtClean="0">
                <a:solidFill>
                  <a:srgbClr val="FF0000"/>
                </a:solidFill>
              </a:rPr>
              <a:t>slavery</a:t>
            </a:r>
            <a:endParaRPr lang="en-US" altLang="en-US" sz="2700" b="1" u="sng" dirty="0">
              <a:solidFill>
                <a:srgbClr val="FF0000"/>
              </a:solidFill>
            </a:endParaRPr>
          </a:p>
        </p:txBody>
      </p:sp>
      <p:sp>
        <p:nvSpPr>
          <p:cNvPr id="2" name="Rectangle 1"/>
          <p:cNvSpPr/>
          <p:nvPr/>
        </p:nvSpPr>
        <p:spPr>
          <a:xfrm>
            <a:off x="0" y="0"/>
            <a:ext cx="4844852" cy="707886"/>
          </a:xfrm>
          <a:prstGeom prst="rect">
            <a:avLst/>
          </a:prstGeom>
          <a:solidFill>
            <a:srgbClr val="C00000"/>
          </a:solidFill>
        </p:spPr>
        <p:txBody>
          <a:bodyPr wrap="none" lIns="91440" tIns="45720" rIns="91440" bIns="45720">
            <a:spAutoFit/>
          </a:bodyPr>
          <a:lstStyle/>
          <a:p>
            <a:pPr algn="ctr"/>
            <a:r>
              <a:rPr lang="en-US" altLang="en-US" sz="4000" b="1" cap="none" spc="0" dirty="0">
                <a:ln w="6600">
                  <a:solidFill>
                    <a:schemeClr val="accent2"/>
                  </a:solidFill>
                  <a:prstDash val="solid"/>
                </a:ln>
                <a:solidFill>
                  <a:srgbClr val="FFFFFF"/>
                </a:solidFill>
                <a:effectLst>
                  <a:outerShdw dist="38100" dir="2700000" algn="tl" rotWithShape="0">
                    <a:schemeClr val="accent2"/>
                  </a:outerShdw>
                </a:effectLst>
              </a:rPr>
              <a:t>Missouri Compromise</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122" name="Picture 2" descr="mage result for missouri comprom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426" y="2584703"/>
            <a:ext cx="6185126" cy="426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56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issouri_Comprom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167"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61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5981" y="370703"/>
            <a:ext cx="7909345" cy="923330"/>
          </a:xfrm>
          <a:prstGeom prst="rect">
            <a:avLst/>
          </a:prstGeom>
          <a:solidFill>
            <a:srgbClr val="002060"/>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ABC BRAINSTORM REVIEW</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1876760" y="1294033"/>
            <a:ext cx="8067786" cy="1151084"/>
          </a:xfrm>
          <a:prstGeom prst="rect">
            <a:avLst/>
          </a:prstGeom>
          <a:solidFill>
            <a:schemeClr val="accent2"/>
          </a:solidFill>
        </p:spPr>
        <p:txBody>
          <a:bodyPr wrap="none" lIns="68580" tIns="34290" rIns="68580" bIns="34290">
            <a:spAutoFit/>
          </a:bodyPr>
          <a:lstStyle/>
          <a:p>
            <a:pPr algn="ctr" eaLnBrk="1" hangingPunct="1">
              <a:lnSpc>
                <a:spcPct val="85000"/>
              </a:lnSpc>
              <a:spcBef>
                <a:spcPct val="5000"/>
              </a:spcBef>
              <a:buClr>
                <a:schemeClr val="accent1"/>
              </a:buClr>
              <a:buSzPct val="80000"/>
              <a:buFont typeface="Wingdings" charset="2"/>
              <a:buChar char="n"/>
              <a:defRPr/>
            </a:pP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PERIOD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1800-1848</a:t>
            </a:r>
          </a:p>
          <a:p>
            <a:pPr algn="ctr" eaLnBrk="1" hangingPunct="1">
              <a:lnSpc>
                <a:spcPct val="85000"/>
              </a:lnSpc>
              <a:spcBef>
                <a:spcPct val="5000"/>
              </a:spcBef>
              <a:buClr>
                <a:schemeClr val="accent1"/>
              </a:buClr>
              <a:buSzPct val="80000"/>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Early Republic/New Presidencies</a:t>
            </a:r>
          </a:p>
        </p:txBody>
      </p:sp>
      <p:pic>
        <p:nvPicPr>
          <p:cNvPr id="10242" name="Picture 2" descr="mage result for alphab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065" y="2609850"/>
            <a:ext cx="7115175"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70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716903" cy="707886"/>
          </a:xfrm>
          <a:prstGeom prst="rect">
            <a:avLst/>
          </a:prstGeom>
          <a:solidFill>
            <a:schemeClr val="accent2"/>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caused the War of 1812?</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txBox="1">
            <a:spLocks noChangeArrowheads="1"/>
          </p:cNvSpPr>
          <p:nvPr/>
        </p:nvSpPr>
        <p:spPr>
          <a:xfrm>
            <a:off x="142102" y="856735"/>
            <a:ext cx="12049897" cy="41148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dirty="0" smtClean="0"/>
              <a:t>#1 </a:t>
            </a:r>
            <a:r>
              <a:rPr lang="en-US" altLang="en-US" b="1" u="sng" dirty="0" smtClean="0">
                <a:solidFill>
                  <a:srgbClr val="FF0000"/>
                </a:solidFill>
              </a:rPr>
              <a:t>Freedom of the seas</a:t>
            </a:r>
            <a:endParaRPr lang="en-US" altLang="en-US" dirty="0" smtClean="0"/>
          </a:p>
          <a:p>
            <a:pPr>
              <a:buFont typeface="Wingdings" charset="2"/>
              <a:buChar char="Ø"/>
            </a:pPr>
            <a:r>
              <a:rPr lang="en-US" altLang="en-US" dirty="0" smtClean="0"/>
              <a:t> Blatant BRITISH actions (</a:t>
            </a:r>
            <a:r>
              <a:rPr lang="en-US" altLang="en-US" b="1" dirty="0" smtClean="0"/>
              <a:t>RESENTMENT</a:t>
            </a:r>
            <a:r>
              <a:rPr lang="en-US" altLang="en-US" dirty="0" smtClean="0"/>
              <a:t>)</a:t>
            </a:r>
          </a:p>
          <a:p>
            <a:pPr>
              <a:buFont typeface="Wingdings" charset="2"/>
              <a:buChar char="Ø"/>
            </a:pPr>
            <a:r>
              <a:rPr lang="en-US" altLang="en-US" dirty="0" smtClean="0"/>
              <a:t> DR’s still kind of liked the French and their cause</a:t>
            </a:r>
          </a:p>
          <a:p>
            <a:pPr>
              <a:buFont typeface="Monotype Sorts" charset="2"/>
              <a:buNone/>
            </a:pPr>
            <a:endParaRPr lang="en-US" altLang="en-US" dirty="0" smtClean="0"/>
          </a:p>
          <a:p>
            <a:pPr>
              <a:buFont typeface="Monotype Sorts" charset="2"/>
              <a:buNone/>
            </a:pPr>
            <a:r>
              <a:rPr lang="en-US" altLang="en-US" dirty="0" smtClean="0"/>
              <a:t>#2  American belief that the </a:t>
            </a:r>
            <a:r>
              <a:rPr lang="en-US" altLang="en-US" b="1" u="sng" dirty="0" smtClean="0">
                <a:solidFill>
                  <a:srgbClr val="FF0000"/>
                </a:solidFill>
              </a:rPr>
              <a:t>Brits in Canada were arming and encouraging the Indians</a:t>
            </a:r>
            <a:endParaRPr lang="en-US" altLang="en-US" dirty="0" smtClean="0"/>
          </a:p>
          <a:p>
            <a:pPr>
              <a:buFont typeface="Monotype Sorts" charset="2"/>
              <a:buNone/>
            </a:pPr>
            <a:endParaRPr lang="en-US" altLang="en-US" dirty="0" smtClean="0"/>
          </a:p>
          <a:p>
            <a:pPr>
              <a:buFont typeface="Monotype Sorts" charset="2"/>
              <a:buNone/>
            </a:pPr>
            <a:endParaRPr lang="en-US" altLang="en-US" dirty="0" smtClean="0"/>
          </a:p>
          <a:p>
            <a:pPr>
              <a:buFont typeface="Monotype Sorts" charset="2"/>
              <a:buNone/>
            </a:pPr>
            <a:endParaRPr lang="en-US" altLang="en-US" dirty="0"/>
          </a:p>
          <a:p>
            <a:pPr>
              <a:buFont typeface="Monotype Sorts" charset="2"/>
              <a:buNone/>
            </a:pPr>
            <a:endParaRPr lang="en-US" altLang="en-US" dirty="0" smtClean="0"/>
          </a:p>
          <a:p>
            <a:pPr>
              <a:buFont typeface="Monotype Sorts" charset="2"/>
              <a:buNone/>
            </a:pPr>
            <a:r>
              <a:rPr lang="en-US" altLang="en-US" dirty="0" smtClean="0"/>
              <a:t>#3  </a:t>
            </a:r>
            <a:r>
              <a:rPr lang="en-US" altLang="en-US" b="1" u="sng" dirty="0" smtClean="0">
                <a:solidFill>
                  <a:srgbClr val="FF0000"/>
                </a:solidFill>
              </a:rPr>
              <a:t>Americans want to annex Canada and Florida</a:t>
            </a:r>
            <a:endParaRPr lang="en-US" altLang="en-US" dirty="0" smtClean="0"/>
          </a:p>
          <a:p>
            <a:pPr algn="ctr">
              <a:buFont typeface="Monotype Sorts" charset="2"/>
              <a:buNone/>
            </a:pPr>
            <a:r>
              <a:rPr lang="en-US" altLang="en-US" dirty="0" smtClean="0"/>
              <a:t>DILEMMA: </a:t>
            </a:r>
            <a:r>
              <a:rPr lang="en-US" altLang="en-US" b="1" u="sng" dirty="0" smtClean="0"/>
              <a:t>Territorial expansion v. maritime rights?</a:t>
            </a:r>
            <a:endParaRPr lang="en-US" altLang="en-US" b="1" dirty="0"/>
          </a:p>
        </p:txBody>
      </p:sp>
      <p:pic>
        <p:nvPicPr>
          <p:cNvPr id="4098" name="Picture 2" descr="mage result for north american map 1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853" y="3762890"/>
            <a:ext cx="3710752" cy="24172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1808_11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590261" y="208606"/>
            <a:ext cx="3470427" cy="2546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4102" name="Picture 6" descr="mage result for british and native american rel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054" y="3441672"/>
            <a:ext cx="2819955" cy="229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9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70945" y="1151237"/>
            <a:ext cx="5574947" cy="4648200"/>
          </a:xfrm>
        </p:spPr>
        <p:txBody>
          <a:bodyPr>
            <a:noAutofit/>
          </a:bodyPr>
          <a:lstStyle/>
          <a:p>
            <a:pPr>
              <a:buFont typeface="Monotype Sorts" charset="2"/>
              <a:buNone/>
            </a:pPr>
            <a:r>
              <a:rPr lang="en-US" altLang="en-US" sz="3200" dirty="0"/>
              <a:t>“</a:t>
            </a:r>
            <a:r>
              <a:rPr lang="en-US" altLang="en-US" sz="3200" b="1" u="sng" dirty="0">
                <a:solidFill>
                  <a:srgbClr val="FF0000"/>
                </a:solidFill>
              </a:rPr>
              <a:t>War Hawks</a:t>
            </a:r>
            <a:r>
              <a:rPr lang="en-US" altLang="en-US" sz="3200" dirty="0"/>
              <a:t>”</a:t>
            </a:r>
          </a:p>
          <a:p>
            <a:r>
              <a:rPr lang="en-US" altLang="en-US" sz="3200" b="1" u="sng" dirty="0">
                <a:solidFill>
                  <a:srgbClr val="FF0000"/>
                </a:solidFill>
              </a:rPr>
              <a:t>Young </a:t>
            </a:r>
            <a:r>
              <a:rPr lang="en-US" altLang="en-US" sz="3200" b="1" u="sng" dirty="0" smtClean="0">
                <a:solidFill>
                  <a:srgbClr val="FF0000"/>
                </a:solidFill>
              </a:rPr>
              <a:t>Congressmen</a:t>
            </a:r>
            <a:r>
              <a:rPr lang="en-US" altLang="en-US" sz="3200" dirty="0" smtClean="0"/>
              <a:t> </a:t>
            </a:r>
            <a:r>
              <a:rPr lang="en-US" altLang="en-US" sz="3200" dirty="0"/>
              <a:t>from the </a:t>
            </a:r>
            <a:r>
              <a:rPr lang="en-US" altLang="en-US" sz="3200" b="1" u="sng" dirty="0" smtClean="0">
                <a:solidFill>
                  <a:srgbClr val="FF0000"/>
                </a:solidFill>
              </a:rPr>
              <a:t>South </a:t>
            </a:r>
            <a:r>
              <a:rPr lang="en-US" altLang="en-US" sz="3200" b="1" u="sng" dirty="0">
                <a:solidFill>
                  <a:srgbClr val="FF0000"/>
                </a:solidFill>
              </a:rPr>
              <a:t>and the </a:t>
            </a:r>
            <a:r>
              <a:rPr lang="en-US" altLang="en-US" sz="3200" b="1" u="sng" dirty="0" smtClean="0">
                <a:solidFill>
                  <a:srgbClr val="FF0000"/>
                </a:solidFill>
              </a:rPr>
              <a:t>West</a:t>
            </a:r>
            <a:endParaRPr lang="en-US" altLang="en-US" sz="3200" dirty="0"/>
          </a:p>
          <a:p>
            <a:r>
              <a:rPr lang="en-US" altLang="en-US" sz="3200" b="1" u="sng" dirty="0">
                <a:solidFill>
                  <a:srgbClr val="FF0000"/>
                </a:solidFill>
              </a:rPr>
              <a:t>WAR</a:t>
            </a:r>
            <a:r>
              <a:rPr lang="en-US" altLang="en-US" sz="3200" dirty="0"/>
              <a:t>!!!</a:t>
            </a:r>
          </a:p>
          <a:p>
            <a:pPr lvl="1"/>
            <a:r>
              <a:rPr lang="en-US" altLang="en-US" sz="3200" dirty="0"/>
              <a:t>Demanded war against Britain to acquire Canada and against Spain, to acquire </a:t>
            </a:r>
            <a:r>
              <a:rPr lang="en-US" altLang="en-US" sz="3200" dirty="0" smtClean="0"/>
              <a:t>Florida</a:t>
            </a:r>
            <a:endParaRPr lang="en-US" altLang="en-US" sz="3200" dirty="0"/>
          </a:p>
          <a:p>
            <a:pPr lvl="1"/>
            <a:r>
              <a:rPr lang="en-US" altLang="en-US" sz="3200" b="1" u="sng" dirty="0">
                <a:solidFill>
                  <a:srgbClr val="FF0000"/>
                </a:solidFill>
              </a:rPr>
              <a:t>John C. Calhoun</a:t>
            </a:r>
            <a:r>
              <a:rPr lang="en-US" altLang="en-US" sz="3200" dirty="0"/>
              <a:t> of South Carolina.</a:t>
            </a:r>
          </a:p>
          <a:p>
            <a:pPr lvl="1"/>
            <a:r>
              <a:rPr lang="en-US" altLang="en-US" sz="3200" b="1" u="sng" dirty="0">
                <a:solidFill>
                  <a:srgbClr val="FF0000"/>
                </a:solidFill>
              </a:rPr>
              <a:t>Henry Clay</a:t>
            </a:r>
            <a:r>
              <a:rPr lang="en-US" altLang="en-US" sz="3200" dirty="0"/>
              <a:t> of Kentucky.</a:t>
            </a:r>
          </a:p>
        </p:txBody>
      </p:sp>
      <p:sp>
        <p:nvSpPr>
          <p:cNvPr id="3" name="Rectangle 2"/>
          <p:cNvSpPr/>
          <p:nvPr/>
        </p:nvSpPr>
        <p:spPr>
          <a:xfrm>
            <a:off x="122525" y="67270"/>
            <a:ext cx="4829464"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Drift </a:t>
            </a:r>
            <a:r>
              <a:rPr lang="en-US" sz="5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War</a:t>
            </a:r>
            <a:endParaRPr lang="en-US" sz="54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525" y="1308830"/>
            <a:ext cx="2584459" cy="3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984" y="1308830"/>
            <a:ext cx="2211123" cy="324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Rectangle 4"/>
          <p:cNvSpPr/>
          <p:nvPr/>
        </p:nvSpPr>
        <p:spPr>
          <a:xfrm>
            <a:off x="5626606" y="4550375"/>
            <a:ext cx="6433589" cy="1015663"/>
          </a:xfrm>
          <a:prstGeom prst="rect">
            <a:avLst/>
          </a:prstGeom>
          <a:solidFill>
            <a:srgbClr val="C00000"/>
          </a:solidFill>
        </p:spPr>
        <p:txBody>
          <a:bodyPr wrap="square" lIns="91440" tIns="45720" rIns="91440" bIns="45720">
            <a:spAutoFit/>
          </a:bodyPr>
          <a:lstStyle/>
          <a:p>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do these war hawks display a </a:t>
            </a:r>
          </a:p>
          <a:p>
            <a:pPr algn="ctr"/>
            <a:r>
              <a:rPr lang="en-US" sz="30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 American identity</a:t>
            </a: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9613407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anim to="" calcmode="lin" valueType="num">
                                      <p:cBhvr>
                                        <p:cTn id="7" dur="1" fill="hold"/>
                                        <p:tgtEl>
                                          <p:spTgt spid="512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123">
                                            <p:txEl>
                                              <p:pRg st="1" end="1"/>
                                            </p:txEl>
                                          </p:spTgt>
                                        </p:tgtEl>
                                        <p:attrNameLst>
                                          <p:attrName>style.visibility</p:attrName>
                                        </p:attrNameLst>
                                      </p:cBhvr>
                                      <p:to>
                                        <p:strVal val="visible"/>
                                      </p:to>
                                    </p:set>
                                    <p:anim to="" calcmode="lin" valueType="num">
                                      <p:cBhvr>
                                        <p:cTn id="12" dur="1" fill="hold"/>
                                        <p:tgtEl>
                                          <p:spTgt spid="512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123">
                                            <p:txEl>
                                              <p:pRg st="2" end="2"/>
                                            </p:txEl>
                                          </p:spTgt>
                                        </p:tgtEl>
                                        <p:attrNameLst>
                                          <p:attrName>style.visibility</p:attrName>
                                        </p:attrNameLst>
                                      </p:cBhvr>
                                      <p:to>
                                        <p:strVal val="visible"/>
                                      </p:to>
                                    </p:set>
                                    <p:anim to="" calcmode="lin" valueType="num">
                                      <p:cBhvr>
                                        <p:cTn id="17" dur="1" fill="hold"/>
                                        <p:tgtEl>
                                          <p:spTgt spid="5123">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499"/>
                                          </p:stCondLst>
                                        </p:cTn>
                                        <p:tgtEl>
                                          <p:spTgt spid="5123">
                                            <p:txEl>
                                              <p:pRg st="3" end="3"/>
                                            </p:txEl>
                                          </p:spTgt>
                                        </p:tgtEl>
                                        <p:attrNameLst>
                                          <p:attrName>style.visibility</p:attrName>
                                        </p:attrNameLst>
                                      </p:cBhvr>
                                      <p:to>
                                        <p:strVal val="visible"/>
                                      </p:to>
                                    </p:set>
                                    <p:anim to="" calcmode="lin" valueType="num">
                                      <p:cBhvr>
                                        <p:cTn id="20" dur="1" fill="hold"/>
                                        <p:tgtEl>
                                          <p:spTgt spid="5123">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anim to="" calcmode="lin" valueType="num">
                                      <p:cBhvr>
                                        <p:cTn id="23" dur="1" fill="hold"/>
                                        <p:tgtEl>
                                          <p:spTgt spid="5123">
                                            <p:txEl>
                                              <p:pRg st="4" end="4"/>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499"/>
                                          </p:stCondLst>
                                        </p:cTn>
                                        <p:tgtEl>
                                          <p:spTgt spid="5123">
                                            <p:txEl>
                                              <p:pRg st="5" end="5"/>
                                            </p:txEl>
                                          </p:spTgt>
                                        </p:tgtEl>
                                        <p:attrNameLst>
                                          <p:attrName>style.visibility</p:attrName>
                                        </p:attrNameLst>
                                      </p:cBhvr>
                                      <p:to>
                                        <p:strVal val="visible"/>
                                      </p:to>
                                    </p:set>
                                    <p:anim to="" calcmode="lin" valueType="num">
                                      <p:cBhvr>
                                        <p:cTn id="26" dur="1" fill="hold"/>
                                        <p:tgtEl>
                                          <p:spTgt spid="5123">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ppt_x</p:attrName>
                                        </p:attrNameLst>
                                      </p:cBhvr>
                                      <p:tavLst>
                                        <p:tav tm="0">
                                          <p:val>
                                            <p:fltVal val="0.5"/>
                                          </p:val>
                                        </p:tav>
                                        <p:tav tm="100000">
                                          <p:val>
                                            <p:strVal val="#ppt_x"/>
                                          </p:val>
                                        </p:tav>
                                      </p:tavLst>
                                    </p:anim>
                                    <p:anim calcmode="lin" valueType="num">
                                      <p:cBhvr>
                                        <p:cTn id="34" dur="500" fill="hold"/>
                                        <p:tgtEl>
                                          <p:spTgt spid="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fgmans.wav"/>
                                        </p:tgtEl>
                                      </p:cMediaNode>
                                    </p:audio>
                                  </p:subTnLst>
                                </p:cTn>
                              </p:par>
                            </p:childTnLst>
                          </p:cTn>
                        </p:par>
                      </p:childTnLst>
                    </p:cTn>
                  </p:par>
                  <p:par>
                    <p:cTn id="35" fill="hold">
                      <p:stCondLst>
                        <p:cond delay="indefinite"/>
                      </p:stCondLst>
                      <p:childTnLst>
                        <p:par>
                          <p:cTn id="36" fill="hold">
                            <p:stCondLst>
                              <p:cond delay="0"/>
                            </p:stCondLst>
                            <p:childTnLst>
                              <p:par>
                                <p:cTn id="37" presetID="14" presetClass="entr" presetSubtype="5"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1043"/>
            <a:ext cx="4386649" cy="1508105"/>
          </a:xfrm>
          <a:prstGeom prst="rect">
            <a:avLst/>
          </a:prstGeom>
        </p:spPr>
        <p:txBody>
          <a:bodyPr wrap="square">
            <a:spAutoFit/>
          </a:bodyPr>
          <a:lstStyle/>
          <a:p>
            <a:r>
              <a:rPr lang="en-US" sz="2300" dirty="0" smtClean="0"/>
              <a:t>“</a:t>
            </a:r>
            <a:r>
              <a:rPr lang="is-IS" sz="2300" dirty="0" smtClean="0"/>
              <a:t>…</a:t>
            </a:r>
            <a:r>
              <a:rPr lang="en-US" sz="2300" dirty="0" smtClean="0"/>
              <a:t>the conduct of her government presents a series of acts hostile to the United States as an independent and neutral nation.”</a:t>
            </a:r>
            <a:endParaRPr lang="en-US" sz="2300" dirty="0"/>
          </a:p>
        </p:txBody>
      </p:sp>
      <p:sp>
        <p:nvSpPr>
          <p:cNvPr id="3" name="Rectangle 2"/>
          <p:cNvSpPr/>
          <p:nvPr/>
        </p:nvSpPr>
        <p:spPr>
          <a:xfrm>
            <a:off x="4258961" y="0"/>
            <a:ext cx="6096000" cy="3277820"/>
          </a:xfrm>
          <a:prstGeom prst="rect">
            <a:avLst/>
          </a:prstGeom>
        </p:spPr>
        <p:txBody>
          <a:bodyPr>
            <a:spAutoFit/>
          </a:bodyPr>
          <a:lstStyle/>
          <a:p>
            <a:r>
              <a:rPr lang="en-US" sz="2300" dirty="0" smtClean="0"/>
              <a:t>“The practice, hence, is so far from affecting British subjects alone that</a:t>
            </a:r>
            <a:r>
              <a:rPr lang="is-IS" sz="2300" dirty="0" smtClean="0"/>
              <a:t>…</a:t>
            </a:r>
            <a:r>
              <a:rPr lang="en-US" sz="2300" dirty="0" smtClean="0"/>
              <a:t>thousands of American citizens</a:t>
            </a:r>
            <a:r>
              <a:rPr lang="is-IS" sz="2300" dirty="0" smtClean="0"/>
              <a:t>…</a:t>
            </a:r>
            <a:r>
              <a:rPr lang="en-US" sz="2300" dirty="0" smtClean="0"/>
              <a:t>have been torn from their country and from everything dear to them; have been dragged on board ships of war of a foreign nation and exposed, under the severities of their discipline, to be exiled to the most distant and deadly climes, to risk their lives in the battles of their oppressors</a:t>
            </a:r>
            <a:r>
              <a:rPr lang="is-IS" sz="2300" dirty="0" smtClean="0"/>
              <a:t>…”</a:t>
            </a:r>
            <a:endParaRPr lang="en-US" sz="2300" dirty="0"/>
          </a:p>
        </p:txBody>
      </p:sp>
      <p:pic>
        <p:nvPicPr>
          <p:cNvPr id="7170" name="Picture 2" descr="mage result for james madison declaration of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52554" cy="50909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60362" y="3445378"/>
            <a:ext cx="6694653" cy="553998"/>
          </a:xfrm>
          <a:prstGeom prst="rect">
            <a:avLst/>
          </a:prstGeom>
          <a:solidFill>
            <a:srgbClr val="C00000"/>
          </a:solidFill>
        </p:spPr>
        <p:txBody>
          <a:bodyPr wrap="none" lIns="91440" tIns="45720" rIns="91440" bIns="45720">
            <a:spAutoFit/>
          </a:bodyPr>
          <a:lstStyle/>
          <a:p>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would oppose Mr. Madison’s War?</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658496" y="4166935"/>
            <a:ext cx="7191633" cy="2954655"/>
          </a:xfrm>
          <a:prstGeom prst="rect">
            <a:avLst/>
          </a:prstGeom>
          <a:noFill/>
        </p:spPr>
        <p:txBody>
          <a:bodyPr wrap="square" rtlCol="0">
            <a:spAutoFit/>
          </a:bodyPr>
          <a:lstStyle/>
          <a:p>
            <a:pPr marL="457200" indent="-457200">
              <a:buFont typeface="+mj-lt"/>
              <a:buAutoNum type="arabicPeriod"/>
            </a:pPr>
            <a:r>
              <a:rPr lang="en-US" sz="2800" b="1" u="sng" dirty="0" smtClean="0">
                <a:solidFill>
                  <a:srgbClr val="FF0000"/>
                </a:solidFill>
              </a:rPr>
              <a:t>NE merchants</a:t>
            </a:r>
            <a:r>
              <a:rPr lang="en-US" sz="2800" dirty="0" smtClean="0"/>
              <a:t> – less profits/Protestant - British</a:t>
            </a:r>
          </a:p>
          <a:p>
            <a:pPr marL="457200" indent="-457200">
              <a:buFont typeface="+mj-lt"/>
              <a:buAutoNum type="arabicPeriod"/>
            </a:pPr>
            <a:r>
              <a:rPr lang="en-US" sz="2800" b="1" u="sng" dirty="0" smtClean="0">
                <a:solidFill>
                  <a:srgbClr val="FF0000"/>
                </a:solidFill>
              </a:rPr>
              <a:t>Federalist politicians</a:t>
            </a:r>
            <a:r>
              <a:rPr lang="en-US" sz="2800" dirty="0" smtClean="0"/>
              <a:t> – Republican scheme to increase strength in gov’t </a:t>
            </a:r>
          </a:p>
          <a:p>
            <a:pPr marL="457200" indent="-457200">
              <a:buFont typeface="+mj-lt"/>
              <a:buAutoNum type="arabicPeriod"/>
            </a:pPr>
            <a:r>
              <a:rPr lang="en-US" sz="2800" b="1" u="sng" dirty="0" smtClean="0">
                <a:solidFill>
                  <a:srgbClr val="FF0000"/>
                </a:solidFill>
              </a:rPr>
              <a:t>“</a:t>
            </a:r>
            <a:r>
              <a:rPr lang="en-US" sz="2800" b="1" u="sng" dirty="0" err="1" smtClean="0">
                <a:solidFill>
                  <a:srgbClr val="FF0000"/>
                </a:solidFill>
              </a:rPr>
              <a:t>Quids</a:t>
            </a:r>
            <a:r>
              <a:rPr lang="en-US" sz="2800" b="1" u="sng" dirty="0" smtClean="0">
                <a:solidFill>
                  <a:srgbClr val="FF0000"/>
                </a:solidFill>
              </a:rPr>
              <a:t>”/ “Old” Republicans</a:t>
            </a:r>
            <a:r>
              <a:rPr lang="en-US" sz="2800" b="1" dirty="0" smtClean="0"/>
              <a:t> </a:t>
            </a:r>
            <a:r>
              <a:rPr lang="en-US" sz="2800" dirty="0" smtClean="0"/>
              <a:t>– violated Republican values of limited government </a:t>
            </a:r>
          </a:p>
          <a:p>
            <a:pPr marL="285750" indent="-285750">
              <a:buFont typeface="Wingdings" charset="2"/>
              <a:buChar char="Ø"/>
            </a:pPr>
            <a:endParaRPr lang="en-US" dirty="0"/>
          </a:p>
        </p:txBody>
      </p:sp>
    </p:spTree>
    <p:extLst>
      <p:ext uri="{BB962C8B-B14F-4D97-AF65-F5344CB8AC3E}">
        <p14:creationId xmlns:p14="http://schemas.microsoft.com/office/powerpoint/2010/main" val="201871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54462"/>
            <a:ext cx="3691202" cy="707886"/>
          </a:xfrm>
          <a:prstGeom prst="rect">
            <a:avLst/>
          </a:prstGeom>
          <a:solidFill>
            <a:srgbClr val="C00000"/>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a:t>
            </a:r>
            <a:r>
              <a:rPr lang="en-US" sz="40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Constitution</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6"/>
          <p:cNvSpPr txBox="1">
            <a:spLocks noChangeArrowheads="1"/>
          </p:cNvSpPr>
          <p:nvPr/>
        </p:nvSpPr>
        <p:spPr>
          <a:xfrm>
            <a:off x="234779" y="1189133"/>
            <a:ext cx="4930346" cy="5257800"/>
          </a:xfrm>
          <a:prstGeom prst="rect">
            <a:avLst/>
          </a:prstGeom>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3200" dirty="0" smtClean="0"/>
              <a:t>“Old Ironsides”</a:t>
            </a:r>
            <a:endParaRPr lang="en-US" sz="3200" dirty="0"/>
          </a:p>
        </p:txBody>
      </p:sp>
      <p:pic>
        <p:nvPicPr>
          <p:cNvPr id="11266" name="Picture 2" descr="mage result for warship constitution war of 1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43449"/>
            <a:ext cx="4967416" cy="41338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251622" y="0"/>
            <a:ext cx="9144"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5924" y="5881816"/>
            <a:ext cx="4930346" cy="800219"/>
          </a:xfrm>
          <a:prstGeom prst="rect">
            <a:avLst/>
          </a:prstGeom>
          <a:noFill/>
        </p:spPr>
        <p:txBody>
          <a:bodyPr wrap="square" rtlCol="0">
            <a:spAutoFit/>
          </a:bodyPr>
          <a:lstStyle/>
          <a:p>
            <a:r>
              <a:rPr lang="en-US" sz="2300" b="1" dirty="0" smtClean="0"/>
              <a:t>Won decisive battles, raised American morale by sinking British ships!</a:t>
            </a:r>
            <a:endParaRPr lang="en-US" sz="2300" b="1" dirty="0"/>
          </a:p>
        </p:txBody>
      </p:sp>
      <p:sp>
        <p:nvSpPr>
          <p:cNvPr id="8" name="Rectangle 6"/>
          <p:cNvSpPr txBox="1">
            <a:spLocks noChangeArrowheads="1"/>
          </p:cNvSpPr>
          <p:nvPr/>
        </p:nvSpPr>
        <p:spPr>
          <a:xfrm>
            <a:off x="5347262" y="114094"/>
            <a:ext cx="6844737" cy="3061592"/>
          </a:xfrm>
          <a:prstGeom prst="rect">
            <a:avLst/>
          </a:prstGeom>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a:lnSpc>
                <a:spcPct val="80000"/>
              </a:lnSpc>
              <a:spcBef>
                <a:spcPts val="0"/>
              </a:spcBef>
            </a:pPr>
            <a:r>
              <a:rPr lang="en-US" sz="2800" dirty="0" smtClean="0"/>
              <a:t>The British invaded </a:t>
            </a:r>
            <a:r>
              <a:rPr lang="en-US" sz="2800" b="1" u="sng" dirty="0" smtClean="0"/>
              <a:t>WASHINGTON, D.C.</a:t>
            </a:r>
            <a:r>
              <a:rPr lang="en-US" sz="2800" b="1" dirty="0" smtClean="0"/>
              <a:t> </a:t>
            </a:r>
            <a:r>
              <a:rPr lang="en-US" sz="2800" dirty="0" smtClean="0"/>
              <a:t>in 1814</a:t>
            </a:r>
          </a:p>
          <a:p>
            <a:pPr marL="0" lvl="2">
              <a:lnSpc>
                <a:spcPct val="80000"/>
              </a:lnSpc>
              <a:spcBef>
                <a:spcPts val="0"/>
              </a:spcBef>
            </a:pPr>
            <a:endParaRPr lang="en-US" sz="2800" dirty="0" smtClean="0"/>
          </a:p>
          <a:p>
            <a:pPr marL="0" lvl="2">
              <a:lnSpc>
                <a:spcPct val="80000"/>
              </a:lnSpc>
              <a:spcBef>
                <a:spcPts val="0"/>
              </a:spcBef>
            </a:pPr>
            <a:r>
              <a:rPr lang="en-US" sz="2800" dirty="0" smtClean="0"/>
              <a:t>British soldiers </a:t>
            </a:r>
            <a:r>
              <a:rPr lang="en-US" sz="2800" b="1" u="sng" dirty="0" smtClean="0"/>
              <a:t>BURNED the Capitol</a:t>
            </a:r>
            <a:r>
              <a:rPr lang="en-US" sz="2800" dirty="0" smtClean="0"/>
              <a:t>, the White House, and other public buildings</a:t>
            </a:r>
          </a:p>
          <a:p>
            <a:pPr marL="0" lvl="2">
              <a:lnSpc>
                <a:spcPct val="80000"/>
              </a:lnSpc>
              <a:spcBef>
                <a:spcPts val="0"/>
              </a:spcBef>
            </a:pPr>
            <a:endParaRPr lang="en-US" sz="2800" dirty="0" smtClean="0"/>
          </a:p>
          <a:p>
            <a:pPr marL="0" lvl="2">
              <a:lnSpc>
                <a:spcPct val="80000"/>
              </a:lnSpc>
              <a:spcBef>
                <a:spcPts val="0"/>
              </a:spcBef>
            </a:pPr>
            <a:r>
              <a:rPr lang="en-US" sz="2800" b="1" dirty="0" err="1" smtClean="0"/>
              <a:t>Dolley</a:t>
            </a:r>
            <a:r>
              <a:rPr lang="en-US" sz="2800" b="1" dirty="0" smtClean="0"/>
              <a:t> Madison</a:t>
            </a:r>
            <a:r>
              <a:rPr lang="en-US" sz="2800" dirty="0" smtClean="0"/>
              <a:t> saved a famous painting of George Washington</a:t>
            </a:r>
            <a:endParaRPr lang="en-US" sz="2800" dirty="0"/>
          </a:p>
        </p:txBody>
      </p:sp>
      <p:pic>
        <p:nvPicPr>
          <p:cNvPr id="9" name="Picture 2" descr="mage result for british burn the capitol 18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766" y="3170815"/>
            <a:ext cx="5479802" cy="36871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5" descr="Dolly F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316307" y="3020219"/>
            <a:ext cx="2848521" cy="199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611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to="" calcmode="lin" valueType="num">
                                      <p:cBhvr>
                                        <p:cTn id="23" dur="1" fill="hold"/>
                                        <p:tgtEl>
                                          <p:spTgt spid="8">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to="" calcmode="lin" valueType="num">
                                      <p:cBhvr>
                                        <p:cTn id="28" dur="1" fill="hold"/>
                                        <p:tgtEl>
                                          <p:spTgt spid="8">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to="" calcmode="lin" valueType="num">
                                      <p:cBhvr>
                                        <p:cTn id="33" dur="1" fill="hold"/>
                                        <p:tgtEl>
                                          <p:spTgt spid="8">
                                            <p:txEl>
                                              <p:pRg st="4" end="4"/>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5925" y="1144946"/>
            <a:ext cx="6413156" cy="3785652"/>
          </a:xfrm>
          <a:prstGeom prst="rect">
            <a:avLst/>
          </a:prstGeom>
          <a:noFill/>
        </p:spPr>
        <p:txBody>
          <a:bodyPr wrap="square" rtlCol="0">
            <a:spAutoFit/>
          </a:bodyPr>
          <a:lstStyle/>
          <a:p>
            <a:endParaRPr lang="en-US" sz="4000" b="1" i="1" dirty="0" smtClean="0"/>
          </a:p>
          <a:p>
            <a:pPr marL="342900" indent="-342900">
              <a:buFont typeface="+mj-lt"/>
              <a:buAutoNum type="arabicPeriod"/>
            </a:pPr>
            <a:r>
              <a:rPr lang="en-US" sz="4000" dirty="0" smtClean="0"/>
              <a:t>Why does the American flag symbolize pride for the United States?</a:t>
            </a:r>
          </a:p>
          <a:p>
            <a:pPr marL="342900" indent="-342900">
              <a:buFont typeface="+mj-lt"/>
              <a:buAutoNum type="arabicPeriod"/>
            </a:pPr>
            <a:r>
              <a:rPr lang="en-US" sz="4000" dirty="0" smtClean="0"/>
              <a:t>What does the national anthem mean to you?</a:t>
            </a:r>
            <a:endParaRPr lang="en-US" sz="4000" dirty="0"/>
          </a:p>
        </p:txBody>
      </p:sp>
      <p:sp>
        <p:nvSpPr>
          <p:cNvPr id="7" name="Rectangle 6"/>
          <p:cNvSpPr/>
          <p:nvPr/>
        </p:nvSpPr>
        <p:spPr>
          <a:xfrm>
            <a:off x="373143" y="617838"/>
            <a:ext cx="4838184" cy="861774"/>
          </a:xfrm>
          <a:prstGeom prst="rect">
            <a:avLst/>
          </a:prstGeom>
          <a:solidFill>
            <a:srgbClr val="C00000"/>
          </a:solidFill>
        </p:spPr>
        <p:txBody>
          <a:bodyPr wrap="non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QUICK Discussion</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194" name="Picture 2" descr="mage result for first men on the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568" y="222422"/>
            <a:ext cx="4621427" cy="30557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904291" y="3278161"/>
            <a:ext cx="3414497" cy="3602164"/>
          </a:xfrm>
          <a:prstGeom prst="rect">
            <a:avLst/>
          </a:prstGeom>
        </p:spPr>
      </p:pic>
    </p:spTree>
    <p:extLst>
      <p:ext uri="{BB962C8B-B14F-4D97-AF65-F5344CB8AC3E}">
        <p14:creationId xmlns:p14="http://schemas.microsoft.com/office/powerpoint/2010/main" val="391520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57727" cy="707886"/>
          </a:xfrm>
          <a:prstGeom prst="rect">
            <a:avLst/>
          </a:prstGeom>
          <a:solidFill>
            <a:srgbClr val="C00000"/>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“O say can you see, by the dawns early light”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6"/>
          <p:cNvSpPr txBox="1">
            <a:spLocks noChangeArrowheads="1"/>
          </p:cNvSpPr>
          <p:nvPr/>
        </p:nvSpPr>
        <p:spPr>
          <a:xfrm>
            <a:off x="184806" y="914786"/>
            <a:ext cx="5854670" cy="5257800"/>
          </a:xfrm>
          <a:prstGeom prst="rect">
            <a:avLst/>
          </a:prstGeom>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a:spcBef>
                <a:spcPts val="0"/>
              </a:spcBef>
              <a:buFont typeface="Wingdings" charset="2"/>
              <a:buChar char="Ø"/>
            </a:pPr>
            <a:r>
              <a:rPr lang="en-US" sz="2900" b="1" dirty="0" smtClean="0"/>
              <a:t>Battle </a:t>
            </a:r>
            <a:r>
              <a:rPr lang="en-US" sz="2900" b="1" dirty="0"/>
              <a:t>at Fort </a:t>
            </a:r>
            <a:r>
              <a:rPr lang="en-US" sz="2900" b="1" dirty="0" smtClean="0"/>
              <a:t>McHenry</a:t>
            </a:r>
            <a:endParaRPr lang="en-US" sz="2900" b="1" dirty="0"/>
          </a:p>
          <a:p>
            <a:pPr marL="0" lvl="2">
              <a:spcBef>
                <a:spcPts val="0"/>
              </a:spcBef>
            </a:pPr>
            <a:r>
              <a:rPr lang="en-US" sz="2900" b="1" u="sng" dirty="0">
                <a:solidFill>
                  <a:srgbClr val="FF0000"/>
                </a:solidFill>
              </a:rPr>
              <a:t>Francis </a:t>
            </a:r>
            <a:r>
              <a:rPr lang="en-US" sz="2900" b="1" u="sng" dirty="0" smtClean="0">
                <a:solidFill>
                  <a:srgbClr val="FF0000"/>
                </a:solidFill>
              </a:rPr>
              <a:t>Scott Key</a:t>
            </a:r>
            <a:endParaRPr lang="en-US" sz="2900" dirty="0">
              <a:solidFill>
                <a:srgbClr val="FF0000"/>
              </a:solidFill>
            </a:endParaRPr>
          </a:p>
          <a:p>
            <a:pPr marL="0" lvl="2">
              <a:spcBef>
                <a:spcPts val="0"/>
              </a:spcBef>
            </a:pPr>
            <a:r>
              <a:rPr lang="en-US" sz="2900" dirty="0" smtClean="0"/>
              <a:t>The </a:t>
            </a:r>
            <a:r>
              <a:rPr lang="en-US" sz="2900" dirty="0"/>
              <a:t>flag inspired </a:t>
            </a:r>
            <a:r>
              <a:rPr lang="ja-JP" altLang="en-US" sz="2900" dirty="0" smtClean="0">
                <a:latin typeface="Arial"/>
              </a:rPr>
              <a:t>“</a:t>
            </a:r>
            <a:r>
              <a:rPr lang="en-US" sz="2900" dirty="0"/>
              <a:t>The </a:t>
            </a:r>
            <a:r>
              <a:rPr lang="en-US" sz="2900" b="1" u="sng" dirty="0">
                <a:solidFill>
                  <a:srgbClr val="FF0000"/>
                </a:solidFill>
              </a:rPr>
              <a:t>STAR-SPANGLED BANNER</a:t>
            </a:r>
            <a:r>
              <a:rPr lang="ja-JP" altLang="en-US" sz="2900" dirty="0" smtClean="0">
                <a:latin typeface="Arial"/>
              </a:rPr>
              <a:t>”</a:t>
            </a:r>
            <a:endParaRPr lang="en-US" sz="2900" dirty="0"/>
          </a:p>
        </p:txBody>
      </p:sp>
      <p:pic>
        <p:nvPicPr>
          <p:cNvPr id="4" name="Picture 3" descr="Ft._Henry_bombardement_18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340" y="783726"/>
            <a:ext cx="4497413" cy="3225112"/>
          </a:xfrm>
          <a:prstGeom prst="rect">
            <a:avLst/>
          </a:prstGeom>
        </p:spPr>
      </p:pic>
      <p:pic>
        <p:nvPicPr>
          <p:cNvPr id="10242" name="Picture 2" descr="mage result for star spangled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2692"/>
            <a:ext cx="5597611" cy="384613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age result for star spangled banner museum of american histo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7610" y="4084679"/>
            <a:ext cx="6264875" cy="271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5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1736</Words>
  <Application>Microsoft Macintosh PowerPoint</Application>
  <PresentationFormat>Widescreen</PresentationFormat>
  <Paragraphs>201</Paragraphs>
  <Slides>34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 Black</vt:lpstr>
      <vt:lpstr>Calibri</vt:lpstr>
      <vt:lpstr>Calibri Light</vt:lpstr>
      <vt:lpstr>Courier New</vt:lpstr>
      <vt:lpstr>Impact</vt:lpstr>
      <vt:lpstr>Monitor</vt:lpstr>
      <vt:lpstr>Monotype Sorts</vt:lpstr>
      <vt:lpstr>Symbol</vt:lpstr>
      <vt:lpstr>Yu Gothic</vt:lpstr>
      <vt:lpstr>Arial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75</cp:revision>
  <dcterms:created xsi:type="dcterms:W3CDTF">2016-12-07T15:12:46Z</dcterms:created>
  <dcterms:modified xsi:type="dcterms:W3CDTF">2016-12-09T19:03:56Z</dcterms:modified>
</cp:coreProperties>
</file>