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6" r:id="rId12"/>
    <p:sldId id="267" r:id="rId13"/>
    <p:sldId id="285" r:id="rId14"/>
    <p:sldId id="268" r:id="rId15"/>
    <p:sldId id="270" r:id="rId16"/>
    <p:sldId id="271" r:id="rId17"/>
    <p:sldId id="273" r:id="rId18"/>
    <p:sldId id="274" r:id="rId19"/>
    <p:sldId id="287" r:id="rId20"/>
    <p:sldId id="288" r:id="rId21"/>
    <p:sldId id="280" r:id="rId22"/>
    <p:sldId id="281" r:id="rId23"/>
    <p:sldId id="284" r:id="rId24"/>
    <p:sldId id="283" r:id="rId25"/>
    <p:sldId id="282" r:id="rId26"/>
    <p:sldId id="295" r:id="rId27"/>
    <p:sldId id="296" r:id="rId28"/>
    <p:sldId id="289" r:id="rId29"/>
    <p:sldId id="292" r:id="rId30"/>
    <p:sldId id="293" r:id="rId31"/>
    <p:sldId id="286" r:id="rId32"/>
    <p:sldId id="290" r:id="rId33"/>
    <p:sldId id="291" r:id="rId34"/>
    <p:sldId id="294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98"/>
    <p:restoredTop sz="94662"/>
  </p:normalViewPr>
  <p:slideViewPr>
    <p:cSldViewPr snapToGrid="0" snapToObjects="1">
      <p:cViewPr varScale="1">
        <p:scale>
          <a:sx n="110" d="100"/>
          <a:sy n="110" d="100"/>
        </p:scale>
        <p:origin x="18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E64AD-BB30-C74E-BBE2-4CB7C67A1CE5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88E17-29BC-D045-899F-9BAA0E0B2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73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40C9FF-E64B-FE4C-AD17-B2FF66311584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601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1FEEEE-B654-3444-896C-3583F2F800BE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352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C53F91-FF16-2347-B9B1-40181FDFE5A3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055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en-US" sz="1000" i="1"/>
              <a:t>12</a:t>
            </a:r>
          </a:p>
        </p:txBody>
      </p:sp>
      <p:sp>
        <p:nvSpPr>
          <p:cNvPr id="15974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4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50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Beware of the Baggett editorial:  “John Marshall, the greatest Supreme Court chief justice ever!” </a:t>
            </a:r>
          </a:p>
        </p:txBody>
      </p:sp>
      <p:sp>
        <p:nvSpPr>
          <p:cNvPr id="159751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1125033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6E1D54F-2944-D647-91FA-318FC31C8606}" type="slidenum">
              <a:rPr lang="en-US" altLang="en-US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9584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en-US" sz="1000" i="1"/>
              <a:t>6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15367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1153292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altLang="en-US" sz="1000" i="1"/>
              <a:t>7</a:t>
            </a:r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James Monroe &amp; Robert Livingstone were US diplomats to buy New Orleans</a:t>
            </a:r>
          </a:p>
        </p:txBody>
      </p:sp>
      <p:sp>
        <p:nvSpPr>
          <p:cNvPr id="129031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1851842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7AA8-CBC6-C645-A3F8-80E2DC406AE6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E607-AB32-EF4A-AE3A-B726349FE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1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7AA8-CBC6-C645-A3F8-80E2DC406AE6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E607-AB32-EF4A-AE3A-B726349FE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7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7AA8-CBC6-C645-A3F8-80E2DC406AE6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E607-AB32-EF4A-AE3A-B726349FE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04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67" y="228600"/>
            <a:ext cx="1138766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168" y="1600200"/>
            <a:ext cx="5592233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1" y="1600200"/>
            <a:ext cx="5592233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99AC2D-3095-EA42-A661-5A4D18F07A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596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7AA8-CBC6-C645-A3F8-80E2DC406AE6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E607-AB32-EF4A-AE3A-B726349FE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22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7AA8-CBC6-C645-A3F8-80E2DC406AE6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E607-AB32-EF4A-AE3A-B726349FE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69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7AA8-CBC6-C645-A3F8-80E2DC406AE6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E607-AB32-EF4A-AE3A-B726349FE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6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7AA8-CBC6-C645-A3F8-80E2DC406AE6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E607-AB32-EF4A-AE3A-B726349FE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30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7AA8-CBC6-C645-A3F8-80E2DC406AE6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E607-AB32-EF4A-AE3A-B726349FE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370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7AA8-CBC6-C645-A3F8-80E2DC406AE6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E607-AB32-EF4A-AE3A-B726349FE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14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7AA8-CBC6-C645-A3F8-80E2DC406AE6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E607-AB32-EF4A-AE3A-B726349FE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39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7AA8-CBC6-C645-A3F8-80E2DC406AE6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E607-AB32-EF4A-AE3A-B726349FE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13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77AA8-CBC6-C645-A3F8-80E2DC406AE6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8E607-AB32-EF4A-AE3A-B726349FE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07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youtube.com/watch?v=cmDDtWzbEh8" TargetMode="External"/><Relationship Id="rId3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Relationship Id="rId3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YaTSImrDxc" TargetMode="External"/><Relationship Id="rId4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gif"/><Relationship Id="rId3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Relationship Id="rId3" Type="http://schemas.openxmlformats.org/officeDocument/2006/relationships/hyperlink" Target="https://www.youtube.com/watch?v=vGRT3LepYwo&amp;list=PLnFrDeFoh1ckCFs4IcInaOwXGpbVu7QrX&amp;index=14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youtube.com/watch?v=AUOfpIPztKM" TargetMode="Externa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09046"/>
            <a:ext cx="36332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 NOW: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536" y="1984859"/>
            <a:ext cx="12094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TIME TO VOTE</a:t>
            </a:r>
            <a:r>
              <a:rPr lang="is-IS" sz="3000" dirty="0" smtClean="0"/>
              <a:t>…</a:t>
            </a:r>
          </a:p>
          <a:p>
            <a:pPr marL="342900" indent="-342900">
              <a:buFont typeface="Arial" charset="0"/>
              <a:buChar char="•"/>
            </a:pPr>
            <a:r>
              <a:rPr lang="is-IS" sz="3000" dirty="0" smtClean="0"/>
              <a:t>Out of this group, who is the </a:t>
            </a:r>
            <a:r>
              <a:rPr lang="is-IS" sz="3000" b="1" u="sng" dirty="0" smtClean="0"/>
              <a:t>BEST</a:t>
            </a:r>
            <a:r>
              <a:rPr lang="is-IS" sz="3000" b="1" dirty="0"/>
              <a:t> </a:t>
            </a:r>
            <a:r>
              <a:rPr lang="is-IS" sz="3000" dirty="0" smtClean="0"/>
              <a:t>option to be PRESIDENT of the US? </a:t>
            </a:r>
            <a:r>
              <a:rPr lang="is-IS" sz="3000" b="1" i="1" dirty="0" smtClean="0"/>
              <a:t>WHY</a:t>
            </a:r>
            <a:r>
              <a:rPr lang="is-IS" sz="3000" dirty="0" smtClean="0"/>
              <a:t>?</a:t>
            </a:r>
          </a:p>
        </p:txBody>
      </p:sp>
      <p:pic>
        <p:nvPicPr>
          <p:cNvPr id="1026" name="Picture 2" descr="mage result for ariana gran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" y="3580403"/>
            <a:ext cx="2904986" cy="192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ge result for taylor swif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620" y="4985981"/>
            <a:ext cx="2280393" cy="171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ge result for kanye we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939" y="4893231"/>
            <a:ext cx="2842315" cy="189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age result for justin bieb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811" y="3885203"/>
            <a:ext cx="2572997" cy="189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856816" y="79056"/>
            <a:ext cx="8067786" cy="1151084"/>
          </a:xfrm>
          <a:prstGeom prst="rect">
            <a:avLst/>
          </a:prstGeom>
          <a:solidFill>
            <a:schemeClr val="accent2"/>
          </a:solidFill>
        </p:spPr>
        <p:txBody>
          <a:bodyPr wrap="none" lIns="68580" tIns="34290" rIns="68580" bIns="34290">
            <a:sp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"/>
              </a:spcBef>
              <a:buClr>
                <a:schemeClr val="accent1"/>
              </a:buClr>
              <a:buSzPct val="80000"/>
              <a:buFont typeface="Wingdings" charset="2"/>
              <a:buChar char="n"/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BEGINNING of PERIOD 4: 1800-1848</a:t>
            </a:r>
          </a:p>
          <a:p>
            <a:pPr algn="ctr" eaLnBrk="1" hangingPunct="1">
              <a:lnSpc>
                <a:spcPct val="85000"/>
              </a:lnSpc>
              <a:spcBef>
                <a:spcPct val="5000"/>
              </a:spcBef>
              <a:buClr>
                <a:schemeClr val="accent1"/>
              </a:buClr>
              <a:buSzPct val="80000"/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Early Republic/New Presidencies</a:t>
            </a:r>
          </a:p>
        </p:txBody>
      </p:sp>
    </p:spTree>
    <p:extLst>
      <p:ext uri="{BB962C8B-B14F-4D97-AF65-F5344CB8AC3E}">
        <p14:creationId xmlns:p14="http://schemas.microsoft.com/office/powerpoint/2010/main" val="192426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621" y="1143000"/>
            <a:ext cx="6123979" cy="556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3400" b="1" u="sng" dirty="0" smtClean="0">
                <a:solidFill>
                  <a:srgbClr val="FF0000"/>
                </a:solidFill>
              </a:rPr>
              <a:t>Jefferson and Burr TIE</a:t>
            </a:r>
            <a:endParaRPr lang="en-US" altLang="en-US" sz="3400" dirty="0"/>
          </a:p>
          <a:p>
            <a:pPr>
              <a:lnSpc>
                <a:spcPct val="90000"/>
              </a:lnSpc>
            </a:pPr>
            <a:endParaRPr lang="en-US" altLang="en-US" b="1" u="sng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sz="2800" dirty="0" smtClean="0"/>
              <a:t>On </a:t>
            </a:r>
            <a:r>
              <a:rPr lang="en-US" altLang="en-US" sz="2800" b="1" u="sng" dirty="0">
                <a:solidFill>
                  <a:srgbClr val="FF0000"/>
                </a:solidFill>
              </a:rPr>
              <a:t>36</a:t>
            </a:r>
            <a:r>
              <a:rPr lang="en-US" altLang="en-US" sz="2800" b="1" u="sng" baseline="30000" dirty="0">
                <a:solidFill>
                  <a:srgbClr val="FF0000"/>
                </a:solidFill>
              </a:rPr>
              <a:t>th</a:t>
            </a:r>
            <a:r>
              <a:rPr lang="en-US" altLang="en-US" sz="2800" b="1" u="sng" dirty="0">
                <a:solidFill>
                  <a:srgbClr val="FF0000"/>
                </a:solidFill>
              </a:rPr>
              <a:t> ballot, Hamilton convinced other Federalists to change vote to Jefferson </a:t>
            </a:r>
            <a:r>
              <a:rPr lang="en-US" altLang="en-US" sz="2800" dirty="0"/>
              <a:t>(Burr was personal enemy) </a:t>
            </a:r>
            <a:endParaRPr lang="en-US" altLang="en-US" sz="2800" dirty="0" smtClean="0"/>
          </a:p>
          <a:p>
            <a:pPr lvl="1">
              <a:lnSpc>
                <a:spcPct val="90000"/>
              </a:lnSpc>
            </a:pPr>
            <a:r>
              <a:rPr lang="en-US" altLang="en-US" sz="2800" b="1" u="sng" dirty="0" smtClean="0">
                <a:solidFill>
                  <a:srgbClr val="FF0000"/>
                </a:solidFill>
              </a:rPr>
              <a:t>PEACEFUL passing of power from one political party to another</a:t>
            </a:r>
          </a:p>
          <a:p>
            <a:pPr lvl="2"/>
            <a:r>
              <a:rPr lang="en-US" altLang="en-US" b="1" u="sng" dirty="0" smtClean="0"/>
              <a:t>DEMOCRATIC-REPUBLICANS WIN!!!</a:t>
            </a:r>
            <a:endParaRPr lang="en-US" altLang="en-US" b="1" u="sng" dirty="0"/>
          </a:p>
        </p:txBody>
      </p:sp>
      <p:pic>
        <p:nvPicPr>
          <p:cNvPr id="30724" name="Picture 4" descr="ElectoralCollege1800-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143001"/>
            <a:ext cx="411480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781800" y="5105401"/>
            <a:ext cx="31813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 dirty="0"/>
              <a:t>Jefferson     </a:t>
            </a:r>
            <a:r>
              <a:rPr lang="en-US" altLang="en-US" b="1" dirty="0">
                <a:solidFill>
                  <a:srgbClr val="0070C0"/>
                </a:solidFill>
              </a:rPr>
              <a:t>(D-R)</a:t>
            </a:r>
            <a:r>
              <a:rPr lang="en-US" altLang="en-US" b="1" dirty="0"/>
              <a:t>	</a:t>
            </a:r>
            <a:r>
              <a:rPr lang="en-US" altLang="en-US" b="1" dirty="0">
                <a:solidFill>
                  <a:srgbClr val="000000"/>
                </a:solidFill>
              </a:rPr>
              <a:t>73</a:t>
            </a:r>
          </a:p>
          <a:p>
            <a:r>
              <a:rPr lang="en-US" altLang="en-US" b="1" dirty="0"/>
              <a:t>Burr              </a:t>
            </a:r>
            <a:r>
              <a:rPr lang="en-US" altLang="en-US" b="1" dirty="0">
                <a:solidFill>
                  <a:srgbClr val="0070C0"/>
                </a:solidFill>
              </a:rPr>
              <a:t>(D-R)</a:t>
            </a:r>
            <a:r>
              <a:rPr lang="en-US" altLang="en-US" b="1" dirty="0">
                <a:solidFill>
                  <a:schemeClr val="accent2"/>
                </a:solidFill>
              </a:rPr>
              <a:t>	</a:t>
            </a:r>
            <a:r>
              <a:rPr lang="en-US" altLang="en-US" b="1" dirty="0">
                <a:solidFill>
                  <a:srgbClr val="000000"/>
                </a:solidFill>
              </a:rPr>
              <a:t>73</a:t>
            </a:r>
          </a:p>
          <a:p>
            <a:r>
              <a:rPr lang="en-US" altLang="en-US" b="1" dirty="0"/>
              <a:t>J. Adams       </a:t>
            </a:r>
            <a:r>
              <a:rPr lang="en-US" altLang="en-US" b="1" dirty="0">
                <a:solidFill>
                  <a:srgbClr val="A62828"/>
                </a:solidFill>
              </a:rPr>
              <a:t>(F)</a:t>
            </a:r>
            <a:r>
              <a:rPr lang="en-US" altLang="en-US" b="1" dirty="0">
                <a:solidFill>
                  <a:schemeClr val="accent2"/>
                </a:solidFill>
              </a:rPr>
              <a:t>		</a:t>
            </a:r>
            <a:r>
              <a:rPr lang="en-US" altLang="en-US" b="1" dirty="0">
                <a:solidFill>
                  <a:srgbClr val="000000"/>
                </a:solidFill>
              </a:rPr>
              <a:t>65</a:t>
            </a:r>
          </a:p>
          <a:p>
            <a:r>
              <a:rPr lang="en-US" altLang="en-US" b="1" dirty="0"/>
              <a:t>Pinckney       </a:t>
            </a:r>
            <a:r>
              <a:rPr lang="en-US" altLang="en-US" b="1" dirty="0">
                <a:solidFill>
                  <a:srgbClr val="A62828"/>
                </a:solidFill>
              </a:rPr>
              <a:t>(F)</a:t>
            </a:r>
            <a:r>
              <a:rPr lang="en-US" altLang="en-US" b="1" dirty="0">
                <a:solidFill>
                  <a:schemeClr val="accent2"/>
                </a:solidFill>
              </a:rPr>
              <a:t>		</a:t>
            </a:r>
            <a:r>
              <a:rPr lang="en-US" altLang="en-US" b="1" dirty="0">
                <a:solidFill>
                  <a:srgbClr val="000000"/>
                </a:solidFill>
              </a:rPr>
              <a:t>64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621" y="82106"/>
            <a:ext cx="4499950" cy="707886"/>
          </a:xfrm>
          <a:prstGeom prst="rect">
            <a:avLst/>
          </a:prstGeom>
          <a:solidFill>
            <a:schemeClr val="accent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Election of 1800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471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ge result for thomas jefferson presiden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35808" y="5842337"/>
            <a:ext cx="9156192" cy="1015663"/>
          </a:xfrm>
          <a:prstGeom prst="rect">
            <a:avLst/>
          </a:prstGeom>
          <a:solidFill>
            <a:srgbClr val="C0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 what extent did the death of the Federalist Party teach a lesson to future political parties?    </a:t>
            </a:r>
            <a:endParaRPr lang="en-US" sz="3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485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01496"/>
            <a:ext cx="6254496" cy="55565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altLang="en-US" sz="3400" b="1" u="sng" dirty="0">
                <a:solidFill>
                  <a:srgbClr val="FF0000"/>
                </a:solidFill>
              </a:rPr>
              <a:t>12</a:t>
            </a:r>
            <a:r>
              <a:rPr lang="en-US" altLang="en-US" sz="3400" b="1" u="sng" baseline="30000" dirty="0">
                <a:solidFill>
                  <a:srgbClr val="FF0000"/>
                </a:solidFill>
              </a:rPr>
              <a:t>th</a:t>
            </a:r>
            <a:r>
              <a:rPr lang="en-US" altLang="en-US" sz="3400" b="1" u="sng" dirty="0">
                <a:solidFill>
                  <a:srgbClr val="FF0000"/>
                </a:solidFill>
              </a:rPr>
              <a:t> </a:t>
            </a:r>
            <a:r>
              <a:rPr lang="en-US" altLang="en-US" sz="3400" b="1" u="sng" dirty="0" smtClean="0">
                <a:solidFill>
                  <a:srgbClr val="FF0000"/>
                </a:solidFill>
              </a:rPr>
              <a:t>Amendment (1804)</a:t>
            </a:r>
            <a:r>
              <a:rPr lang="en-US" altLang="en-US" sz="3400" dirty="0">
                <a:solidFill>
                  <a:srgbClr val="FF0000"/>
                </a:solidFill>
              </a:rPr>
              <a:t>	</a:t>
            </a:r>
          </a:p>
          <a:p>
            <a:pPr lvl="1">
              <a:lnSpc>
                <a:spcPct val="80000"/>
              </a:lnSpc>
            </a:pPr>
            <a:r>
              <a:rPr lang="en-US" altLang="en-US" sz="3400" b="1" u="sng" dirty="0">
                <a:solidFill>
                  <a:srgbClr val="FF0000"/>
                </a:solidFill>
              </a:rPr>
              <a:t>President, VP run as a </a:t>
            </a:r>
            <a:r>
              <a:rPr lang="en-US" altLang="en-US" sz="3400" b="1" u="sng" dirty="0" smtClean="0">
                <a:solidFill>
                  <a:srgbClr val="FF0000"/>
                </a:solidFill>
              </a:rPr>
              <a:t>ticket</a:t>
            </a:r>
          </a:p>
          <a:p>
            <a:pPr lvl="1">
              <a:lnSpc>
                <a:spcPct val="80000"/>
              </a:lnSpc>
            </a:pPr>
            <a:endParaRPr lang="en-US" altLang="en-US" sz="3400" b="1" u="sng" dirty="0" smtClean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</a:pPr>
            <a:endParaRPr lang="en-US" altLang="en-US" sz="3400" b="1" u="sng" dirty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</a:pPr>
            <a:endParaRPr lang="en-US" altLang="en-US" sz="3400" b="1" u="sng" dirty="0" smtClean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</a:pPr>
            <a:endParaRPr lang="en-US" altLang="en-US" sz="3400" b="1" u="sng" dirty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</a:pPr>
            <a:endParaRPr lang="en-US" altLang="en-US" sz="3400" b="1" u="sng" dirty="0">
              <a:solidFill>
                <a:srgbClr val="FF0000"/>
              </a:solidFill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altLang="en-US" sz="3400" b="1" u="sng" dirty="0" smtClean="0">
                <a:solidFill>
                  <a:srgbClr val="FF0000"/>
                </a:solidFill>
              </a:rPr>
              <a:t>Federalists </a:t>
            </a:r>
            <a:r>
              <a:rPr lang="en-US" altLang="en-US" sz="3400" b="1" u="sng" dirty="0">
                <a:solidFill>
                  <a:srgbClr val="FF0000"/>
                </a:solidFill>
              </a:rPr>
              <a:t>lose control of </a:t>
            </a:r>
            <a:r>
              <a:rPr lang="en-US" altLang="en-US" sz="3400" b="1" u="sng" dirty="0" smtClean="0">
                <a:solidFill>
                  <a:srgbClr val="FF0000"/>
                </a:solidFill>
              </a:rPr>
              <a:t>legislature</a:t>
            </a:r>
            <a:endParaRPr lang="en-US" altLang="en-US" sz="3400" dirty="0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 flipH="1">
            <a:off x="9525000" y="1981200"/>
            <a:ext cx="990600" cy="12954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30314"/>
            <a:ext cx="5496185" cy="707886"/>
          </a:xfrm>
          <a:prstGeom prst="rect">
            <a:avLst/>
          </a:prstGeom>
          <a:solidFill>
            <a:schemeClr val="accent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Election of 1800 RESULTS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mage result for 12th amend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280" y="64008"/>
            <a:ext cx="4187319" cy="303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age result for 2012 presidential election ball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058" y="3103982"/>
            <a:ext cx="5516654" cy="366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2417" y="2364503"/>
            <a:ext cx="557151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000" b="1" dirty="0"/>
              <a:t>H</a:t>
            </a:r>
            <a:r>
              <a:rPr lang="en-US" altLang="en-US" sz="3000" b="1" dirty="0" smtClean="0"/>
              <a:t>ow did the </a:t>
            </a:r>
            <a:r>
              <a:rPr lang="en-US" altLang="en-US" sz="3000" b="1" dirty="0"/>
              <a:t>Election of 1800 </a:t>
            </a:r>
            <a:r>
              <a:rPr lang="en-US" altLang="en-US" sz="3000" b="1" dirty="0" smtClean="0"/>
              <a:t>show </a:t>
            </a:r>
            <a:r>
              <a:rPr lang="en-US" altLang="en-US" sz="3000" b="1" dirty="0"/>
              <a:t>a </a:t>
            </a:r>
            <a:r>
              <a:rPr lang="en-US" altLang="en-US" sz="3000" b="1" dirty="0" smtClean="0"/>
              <a:t>problem </a:t>
            </a:r>
            <a:r>
              <a:rPr lang="en-US" altLang="en-US" sz="3000" b="1" dirty="0"/>
              <a:t>with the electoral college and how </a:t>
            </a:r>
            <a:r>
              <a:rPr lang="en-US" altLang="en-US" sz="3000" b="1" dirty="0" smtClean="0"/>
              <a:t>did the </a:t>
            </a:r>
            <a:r>
              <a:rPr lang="en-US" altLang="en-US" sz="3000" b="1" dirty="0"/>
              <a:t>12th Amendment </a:t>
            </a:r>
            <a:r>
              <a:rPr lang="en-US" altLang="en-US" sz="3000" b="1" dirty="0" smtClean="0"/>
              <a:t>fix it?</a:t>
            </a:r>
            <a:endParaRPr lang="en-US" alt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36864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24" name="Rectangle 4"/>
          <p:cNvSpPr>
            <a:spLocks noChangeArrowheads="1"/>
          </p:cNvSpPr>
          <p:nvPr/>
        </p:nvSpPr>
        <p:spPr bwMode="auto">
          <a:xfrm>
            <a:off x="2667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25" name="Rectangle 5"/>
          <p:cNvSpPr>
            <a:spLocks noChangeArrowheads="1"/>
          </p:cNvSpPr>
          <p:nvPr/>
        </p:nvSpPr>
        <p:spPr bwMode="auto">
          <a:xfrm>
            <a:off x="5105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12192000" cy="6019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lIns="90488" tIns="44450" rIns="90488" bIns="44450" rtlCol="0">
            <a:normAutofit/>
          </a:bodyPr>
          <a:lstStyle/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altLang="en-US" sz="3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Judiciary </a:t>
            </a:r>
            <a:r>
              <a:rPr lang="en-US" altLang="en-US" sz="3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Act of 1801</a:t>
            </a:r>
            <a:r>
              <a:rPr lang="en-US" altLang="en-US" sz="3400" b="1" dirty="0">
                <a:solidFill>
                  <a:srgbClr val="FF0000"/>
                </a:solidFill>
              </a:rPr>
              <a:t> </a:t>
            </a:r>
            <a:r>
              <a:rPr lang="en-US" altLang="en-US" sz="3400" b="1" dirty="0" smtClean="0">
                <a:solidFill>
                  <a:srgbClr val="FF0000"/>
                </a:solidFill>
              </a:rPr>
              <a:t>= </a:t>
            </a:r>
            <a:r>
              <a:rPr lang="en-US" altLang="en-US" sz="3400" b="1" u="sng" dirty="0" smtClean="0">
                <a:solidFill>
                  <a:srgbClr val="FF0000"/>
                </a:solidFill>
              </a:rPr>
              <a:t>created </a:t>
            </a:r>
            <a:r>
              <a:rPr lang="en-US" altLang="en-US" sz="3400" b="1" u="sng" dirty="0">
                <a:solidFill>
                  <a:srgbClr val="FF0000"/>
                </a:solidFill>
              </a:rPr>
              <a:t>new federal courts</a:t>
            </a:r>
            <a:r>
              <a:rPr lang="en-US" altLang="en-US" sz="3400" dirty="0"/>
              <a:t> which Adams filled with loyal Federalists 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altLang="en-US" sz="3400" dirty="0" smtClean="0"/>
              <a:t>“</a:t>
            </a:r>
            <a:r>
              <a:rPr lang="en-US" altLang="en-US" sz="3400" b="1" u="sng" dirty="0" smtClean="0">
                <a:solidFill>
                  <a:srgbClr val="FF0000"/>
                </a:solidFill>
              </a:rPr>
              <a:t>midnight </a:t>
            </a:r>
            <a:r>
              <a:rPr lang="en-US" altLang="en-US" sz="3400" b="1" u="sng" dirty="0">
                <a:solidFill>
                  <a:srgbClr val="FF0000"/>
                </a:solidFill>
              </a:rPr>
              <a:t>appointments</a:t>
            </a:r>
            <a:r>
              <a:rPr lang="en-US" altLang="en-US" sz="3400" dirty="0"/>
              <a:t>” </a:t>
            </a:r>
            <a:endParaRPr lang="en-US" altLang="en-US" sz="3400" dirty="0" smtClean="0"/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altLang="en-US" sz="3400" b="1" u="sng" dirty="0" smtClean="0">
                <a:solidFill>
                  <a:srgbClr val="FF0000"/>
                </a:solidFill>
              </a:rPr>
              <a:t>John </a:t>
            </a:r>
            <a:r>
              <a:rPr lang="en-US" altLang="en-US" sz="3400" b="1" u="sng" dirty="0">
                <a:solidFill>
                  <a:srgbClr val="FF0000"/>
                </a:solidFill>
              </a:rPr>
              <a:t>Marshall</a:t>
            </a:r>
            <a:r>
              <a:rPr lang="en-US" altLang="en-US" sz="3400" b="1" dirty="0">
                <a:solidFill>
                  <a:srgbClr val="FF0000"/>
                </a:solidFill>
              </a:rPr>
              <a:t> </a:t>
            </a:r>
            <a:r>
              <a:rPr lang="en-US" altLang="en-US" sz="3400" dirty="0" smtClean="0"/>
              <a:t>= Chief </a:t>
            </a:r>
            <a:r>
              <a:rPr lang="en-US" altLang="en-US" sz="3400" dirty="0"/>
              <a:t>Justice of Supreme Court</a:t>
            </a:r>
          </a:p>
        </p:txBody>
      </p:sp>
      <p:pic>
        <p:nvPicPr>
          <p:cNvPr id="158729" name="Picture 9" descr="john marsh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" r="3862" b="2922"/>
          <a:stretch>
            <a:fillRect/>
          </a:stretch>
        </p:blipFill>
        <p:spPr bwMode="auto">
          <a:xfrm>
            <a:off x="662315" y="3276600"/>
            <a:ext cx="2837940" cy="3581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730" name="AutoShape 10"/>
          <p:cNvSpPr>
            <a:spLocks noChangeArrowheads="1"/>
          </p:cNvSpPr>
          <p:nvPr/>
        </p:nvSpPr>
        <p:spPr bwMode="auto">
          <a:xfrm>
            <a:off x="345099" y="3870960"/>
            <a:ext cx="914400" cy="609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8731" name="AutoShape 11"/>
          <p:cNvSpPr>
            <a:spLocks noChangeArrowheads="1"/>
          </p:cNvSpPr>
          <p:nvPr/>
        </p:nvSpPr>
        <p:spPr bwMode="auto">
          <a:xfrm>
            <a:off x="2172100" y="5482883"/>
            <a:ext cx="914400" cy="609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33" name="AutoShape 13"/>
          <p:cNvSpPr>
            <a:spLocks noChangeArrowheads="1"/>
          </p:cNvSpPr>
          <p:nvPr/>
        </p:nvSpPr>
        <p:spPr bwMode="auto">
          <a:xfrm>
            <a:off x="2883838" y="3393948"/>
            <a:ext cx="914400" cy="609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19062"/>
            <a:ext cx="5496185" cy="707886"/>
          </a:xfrm>
          <a:prstGeom prst="rect">
            <a:avLst/>
          </a:prstGeom>
          <a:solidFill>
            <a:schemeClr val="accent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Election of 1800 RESULTS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01462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8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8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8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8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30" grpId="0" animBg="1"/>
      <p:bldP spid="158731" grpId="0" animBg="1"/>
      <p:bldP spid="1587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9107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Another result</a:t>
            </a:r>
            <a:r>
              <a:rPr lang="is-I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55271" y="-92857"/>
            <a:ext cx="2008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"/>
              </a:rPr>
              <a:t>VIDEO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6" name="Picture 2" descr="mage result for hamilton burr du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652" y="1169781"/>
            <a:ext cx="6199660" cy="568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0" y="1169780"/>
            <a:ext cx="5821652" cy="4621420"/>
          </a:xfrm>
          <a:prstGeom prst="wedgeEllipseCallout">
            <a:avLst>
              <a:gd name="adj1" fmla="val 58539"/>
              <a:gd name="adj2" fmla="val -25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65632" y="1609010"/>
            <a:ext cx="428717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2"/>
                </a:solidFill>
              </a:rPr>
              <a:t>“Mr. Jefferson, though too revolutionary in his notions, is yet a lover of liberty and will be desirous of something like orderly Government – Mr. Burr loves nothing but himself – thinks of nothing but his own aggrandizement – and will be content with nothing short of permanent power [</a:t>
            </a:r>
            <a:r>
              <a:rPr lang="en-US" sz="2200" i="1" dirty="0" smtClean="0">
                <a:solidFill>
                  <a:schemeClr val="bg2"/>
                </a:solidFill>
              </a:rPr>
              <a:t>struck:</a:t>
            </a:r>
            <a:r>
              <a:rPr lang="en-US" sz="2200" dirty="0" smtClean="0">
                <a:solidFill>
                  <a:schemeClr val="bg2"/>
                </a:solidFill>
              </a:rPr>
              <a:t> and] in his own hands</a:t>
            </a:r>
            <a:r>
              <a:rPr lang="is-IS" sz="2200" dirty="0" smtClean="0">
                <a:solidFill>
                  <a:schemeClr val="bg2"/>
                </a:solidFill>
              </a:rPr>
              <a:t>…”</a:t>
            </a:r>
            <a:endParaRPr lang="en-US" sz="2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79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691" y="107860"/>
            <a:ext cx="449849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Election of 1800</a:t>
            </a:r>
          </a:p>
          <a:p>
            <a:pPr algn="ct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Election of 2000</a:t>
            </a:r>
          </a:p>
        </p:txBody>
      </p:sp>
      <p:pic>
        <p:nvPicPr>
          <p:cNvPr id="3" name="Picture 2" descr="300px-2000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91" y="2156580"/>
            <a:ext cx="3463277" cy="4559981"/>
          </a:xfrm>
          <a:prstGeom prst="rect">
            <a:avLst/>
          </a:prstGeom>
        </p:spPr>
      </p:pic>
      <p:pic>
        <p:nvPicPr>
          <p:cNvPr id="5" name="Picture 4" descr="963777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396" y="3527460"/>
            <a:ext cx="5032344" cy="31891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40224" y="290959"/>
            <a:ext cx="73517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Both exposed flaws in the electoral college system.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400" dirty="0" smtClean="0"/>
              <a:t>In 1800, two candidates tied for president--Thomas Jefferson and Aaron Burr--so the election was decided by the House of Representatives. </a:t>
            </a:r>
            <a:endParaRPr lang="en-US" sz="2400" dirty="0"/>
          </a:p>
          <a:p>
            <a:pPr marL="285750" indent="-285750">
              <a:buFont typeface="Wingdings" charset="2"/>
              <a:buChar char="Ø"/>
            </a:pPr>
            <a:r>
              <a:rPr lang="en-US" sz="2400" dirty="0" smtClean="0"/>
              <a:t>In 2000, the election was won by Al Gore, but the Electoral College votes favored George W. Bush. The Supreme Court refused a recount of the Florida vote in a clearly partisan move, so Bush became president.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358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-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4248" cy="6858000"/>
          </a:xfrm>
          <a:prstGeom prst="rect">
            <a:avLst/>
          </a:prstGeom>
        </p:spPr>
      </p:pic>
      <p:pic>
        <p:nvPicPr>
          <p:cNvPr id="1026" name="Picture 2" descr="mage result for election of 2000 flori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3810000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ge result for election of 2000 flori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325" y="3048000"/>
            <a:ext cx="27336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06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ectcolleg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110" y="117848"/>
            <a:ext cx="8994041" cy="656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8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4112" y="214471"/>
            <a:ext cx="11814048" cy="51706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5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Using evidence from today’s lesson, develop a short paragraph…</a:t>
            </a:r>
          </a:p>
          <a:p>
            <a:pPr algn="ctr"/>
            <a:r>
              <a:rPr lang="en-US" sz="5500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Answering the AIM</a:t>
            </a:r>
            <a:r>
              <a:rPr lang="en-US" sz="5500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r>
              <a:rPr lang="en-US" sz="5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sz="55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5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Why </a:t>
            </a:r>
            <a:r>
              <a:rPr lang="en-US" sz="5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was the </a:t>
            </a:r>
            <a:r>
              <a:rPr lang="en-US" sz="5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election of </a:t>
            </a:r>
            <a:r>
              <a:rPr lang="en-US" sz="5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1800 </a:t>
            </a:r>
            <a:r>
              <a:rPr lang="en-US" sz="5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known as </a:t>
            </a:r>
          </a:p>
          <a:p>
            <a:pPr algn="ctr"/>
            <a:r>
              <a:rPr lang="en-US" sz="5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“peaceful revolution”</a:t>
            </a:r>
            <a:r>
              <a:rPr lang="en-US" sz="5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sz="55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5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 </a:t>
            </a:r>
            <a:r>
              <a:rPr lang="en-US" sz="5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United States history?</a:t>
            </a:r>
            <a:endParaRPr lang="en-US" sz="55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87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536" y="1626"/>
            <a:ext cx="55633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 NOW</a:t>
            </a:r>
            <a:r>
              <a:rPr lang="en-US" sz="4000" b="1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Quote Analysis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2" descr="mage result for thomas jefferson louisiana purchase qu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74" y="709512"/>
            <a:ext cx="6092177" cy="609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565589" y="1578373"/>
            <a:ext cx="5529955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>
              <a:buAutoNum type="arabicPeriod"/>
            </a:pPr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Copy the quote</a:t>
            </a:r>
          </a:p>
          <a:p>
            <a:pPr marL="742950" indent="-742950">
              <a:buAutoNum type="arabicPeriod"/>
            </a:pPr>
            <a:endParaRPr lang="en-US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 What does the quote mean to you?</a:t>
            </a:r>
          </a:p>
          <a:p>
            <a:endParaRPr lang="en-US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3. Does it relate to your life in any way?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573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0846" y="1458055"/>
            <a:ext cx="986956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AIM: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Why was the election</a:t>
            </a:r>
          </a:p>
          <a:p>
            <a:pPr algn="ctr"/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of 1800 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known as a “peaceful revolution”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 United States history?</a:t>
            </a:r>
            <a:endParaRPr lang="en-US" sz="4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 descr="the-election-of-1800-1-7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688" y="3718560"/>
            <a:ext cx="3816446" cy="28623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36306" y="228601"/>
            <a:ext cx="7678641" cy="1092607"/>
          </a:xfrm>
          <a:prstGeom prst="rect">
            <a:avLst/>
          </a:prstGeom>
          <a:solidFill>
            <a:schemeClr val="accent2"/>
          </a:solidFill>
        </p:spPr>
        <p:txBody>
          <a:bodyPr wrap="none" lIns="68580" tIns="34290" rIns="68580" bIns="34290">
            <a:sp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"/>
              </a:spcBef>
              <a:buClr>
                <a:schemeClr val="accent1"/>
              </a:buClr>
              <a:buSzPct val="80000"/>
              <a:buFont typeface="Wingdings" charset="2"/>
              <a:buChar char="n"/>
              <a:defRPr/>
            </a:pPr>
            <a:r>
              <a:rPr lang="en-US" sz="3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BEGINNING of PERIOD 4: 1800-1848</a:t>
            </a:r>
          </a:p>
          <a:p>
            <a:pPr algn="ctr" eaLnBrk="1" hangingPunct="1">
              <a:lnSpc>
                <a:spcPct val="85000"/>
              </a:lnSpc>
              <a:spcBef>
                <a:spcPct val="5000"/>
              </a:spcBef>
              <a:buClr>
                <a:schemeClr val="accent1"/>
              </a:buClr>
              <a:buSzPct val="80000"/>
              <a:defRPr/>
            </a:pPr>
            <a:r>
              <a:rPr lang="en-US" sz="3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Early Republic/New Presidencies</a:t>
            </a:r>
          </a:p>
        </p:txBody>
      </p:sp>
    </p:spTree>
    <p:extLst>
      <p:ext uri="{BB962C8B-B14F-4D97-AF65-F5344CB8AC3E}">
        <p14:creationId xmlns:p14="http://schemas.microsoft.com/office/powerpoint/2010/main" val="6887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916" y="2152999"/>
            <a:ext cx="1181982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AIM</a:t>
            </a:r>
            <a:r>
              <a:rPr lang="en-US" sz="4000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How did President Jefferson’s purchase of Louisiana transform the development of America?</a:t>
            </a:r>
            <a:endParaRPr lang="en-US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29184"/>
            <a:ext cx="7678641" cy="1092607"/>
          </a:xfrm>
          <a:prstGeom prst="rect">
            <a:avLst/>
          </a:prstGeom>
          <a:solidFill>
            <a:schemeClr val="accent2"/>
          </a:solidFill>
        </p:spPr>
        <p:txBody>
          <a:bodyPr wrap="none" lIns="68580" tIns="34290" rIns="68580" bIns="34290">
            <a:sp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"/>
              </a:spcBef>
              <a:buClr>
                <a:schemeClr val="accent1"/>
              </a:buClr>
              <a:buSzPct val="80000"/>
              <a:buFont typeface="Wingdings" charset="2"/>
              <a:buChar char="n"/>
              <a:defRPr/>
            </a:pPr>
            <a:r>
              <a:rPr lang="en-US" sz="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PERIOD </a:t>
            </a:r>
            <a:r>
              <a:rPr lang="en-US" sz="3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4: 1800-1848</a:t>
            </a:r>
          </a:p>
          <a:p>
            <a:pPr algn="ctr" eaLnBrk="1" hangingPunct="1">
              <a:lnSpc>
                <a:spcPct val="85000"/>
              </a:lnSpc>
              <a:spcBef>
                <a:spcPct val="5000"/>
              </a:spcBef>
              <a:buClr>
                <a:schemeClr val="accent1"/>
              </a:buClr>
              <a:buSzPct val="80000"/>
              <a:defRPr/>
            </a:pPr>
            <a:r>
              <a:rPr lang="en-US" sz="3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Early Republic/New Presidencies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916" y="4047744"/>
            <a:ext cx="115945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Essential Questions</a:t>
            </a:r>
            <a:r>
              <a:rPr lang="en-US" sz="2400" b="1" dirty="0" smtClean="0"/>
              <a:t>: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Why </a:t>
            </a:r>
            <a:r>
              <a:rPr lang="en-US" sz="2400" dirty="0"/>
              <a:t>was New Orleans so important to settlers in the western regions of the United States? </a:t>
            </a: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Why did Jefferson insist on purchasing the Louisiana Territory from the French?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How did the Louisiana Purchase affect Native Americans living in the new territory?</a:t>
            </a:r>
          </a:p>
          <a:p>
            <a:pPr marL="342900" indent="-342900">
              <a:buAutoNum type="arabicPeriod"/>
            </a:pPr>
            <a:r>
              <a:rPr lang="en-US" sz="2400" dirty="0"/>
              <a:t>What are some possible results (both </a:t>
            </a:r>
            <a:r>
              <a:rPr lang="en-US" sz="2400" b="1" dirty="0"/>
              <a:t>positive and </a:t>
            </a:r>
            <a:r>
              <a:rPr lang="en-US" sz="2400" dirty="0"/>
              <a:t>negative) of expansion into the Louisiana Purchase?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01756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5" descr="http://us-flag.net/images/US%20Flag%20Fly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1938592" y="58230"/>
            <a:ext cx="7656512" cy="1550987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pPr algn="ctr" eaLnBrk="1" hangingPunct="1"/>
            <a:r>
              <a:rPr lang="en-US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President Thomas Jefferson</a:t>
            </a:r>
            <a:br>
              <a:rPr lang="en-US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</a:br>
            <a:r>
              <a:rPr lang="en-US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1801-1809</a:t>
            </a:r>
            <a:br>
              <a:rPr lang="en-US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</a:br>
            <a:r>
              <a:rPr lang="en-US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Democratic-Republican</a:t>
            </a:r>
          </a:p>
        </p:txBody>
      </p:sp>
      <p:pic>
        <p:nvPicPr>
          <p:cNvPr id="1026" name="Picture 2" descr="mage result for thomas jefferson presidenc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990" y="1609217"/>
            <a:ext cx="3727048" cy="521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01488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054285" y="838200"/>
            <a:ext cx="8027987" cy="6019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 3" pitchFamily="18" charset="2"/>
              <a:buChar char="}"/>
              <a:defRPr/>
            </a:pPr>
            <a:r>
              <a:rPr lang="en-US" altLang="en-US" sz="2200" dirty="0"/>
              <a:t>Plantation and slave owner from Virginia 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Char char="}"/>
              <a:defRPr/>
            </a:pPr>
            <a:r>
              <a:rPr lang="en-US" altLang="en-US" sz="2200" dirty="0"/>
              <a:t>Statesman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altLang="en-US" sz="1600" dirty="0"/>
              <a:t>Assemblyman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altLang="en-US" sz="1600" dirty="0"/>
              <a:t>Declaration of Independence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altLang="en-US" sz="1600" dirty="0"/>
              <a:t>Governor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altLang="en-US" sz="1600" dirty="0"/>
              <a:t>Minister to France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altLang="en-US" sz="1600" dirty="0"/>
              <a:t>Secretary of State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altLang="en-US" sz="1600" dirty="0"/>
              <a:t>Vice-President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altLang="en-US" sz="1600" dirty="0"/>
              <a:t>President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Char char="}"/>
              <a:defRPr/>
            </a:pPr>
            <a:r>
              <a:rPr lang="en-US" altLang="en-US" sz="2200" dirty="0"/>
              <a:t>Democratic-Republican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altLang="en-US" sz="2200" dirty="0"/>
              <a:t>Founded the party in opposition to Alexander Hamilton’s Federalists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altLang="en-US" sz="2200" dirty="0"/>
              <a:t>Kentucky Resolution</a:t>
            </a:r>
          </a:p>
          <a:p>
            <a:pPr marL="342900" lvl="1" indent="-342900">
              <a:buClr>
                <a:schemeClr val="hlink"/>
              </a:buClr>
              <a:buSzPct val="80000"/>
              <a:buFont typeface="Wingdings 3" panose="05040102010807070707" pitchFamily="18" charset="2"/>
              <a:buChar char="}"/>
              <a:defRPr/>
            </a:pPr>
            <a:r>
              <a:rPr lang="en-US" altLang="en-US" sz="2200" dirty="0"/>
              <a:t>Inaugural Address</a:t>
            </a:r>
          </a:p>
          <a:p>
            <a:pPr marL="742950" lvl="2" indent="-342900">
              <a:buFont typeface="Wingdings 3" pitchFamily="18" charset="2"/>
              <a:buChar char="}"/>
              <a:defRPr/>
            </a:pPr>
            <a:r>
              <a:rPr lang="en-US" altLang="en-US" sz="2200" dirty="0"/>
              <a:t>“Every difference of opinion is not a difference of principle... We are all Republicans, we are all Federalists.”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Char char="}"/>
              <a:defRPr/>
            </a:pPr>
            <a:r>
              <a:rPr lang="en-US" altLang="en-US" sz="2200" dirty="0"/>
              <a:t>“Renaissance Man”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altLang="en-US" sz="1800" dirty="0"/>
              <a:t>Inventor, philosopher, architect, scientist</a:t>
            </a:r>
          </a:p>
        </p:txBody>
      </p:sp>
      <p:pic>
        <p:nvPicPr>
          <p:cNvPr id="4100" name="Picture 5" descr="jeffport.jpg                                                   000A84C2Macintosh HD                   C5A9507E: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665" y="838200"/>
            <a:ext cx="3944620" cy="4733544"/>
          </a:xfrm>
        </p:spPr>
      </p:pic>
      <p:sp>
        <p:nvSpPr>
          <p:cNvPr id="2" name="Rectangle 1"/>
          <p:cNvSpPr/>
          <p:nvPr/>
        </p:nvSpPr>
        <p:spPr>
          <a:xfrm>
            <a:off x="280653" y="0"/>
            <a:ext cx="92493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en-US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Thomas </a:t>
            </a:r>
            <a:r>
              <a:rPr lang="en-US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Jefferson</a:t>
            </a:r>
            <a:r>
              <a:rPr lang="is-IS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…good man for the job?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943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667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5105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5344" y="1658874"/>
            <a:ext cx="12106656" cy="4440936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lIns="90488" tIns="44450" rIns="90488" bIns="44450" rtlCol="0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 altLang="en-US" sz="3400" dirty="0"/>
              <a:t>Jefferson’s priority was to </a:t>
            </a:r>
            <a:r>
              <a:rPr lang="en-US" altLang="en-US" sz="3400" b="1" u="sng" dirty="0">
                <a:solidFill>
                  <a:srgbClr val="FF0000"/>
                </a:solidFill>
              </a:rPr>
              <a:t>reduce the role of the national gov’t &amp; return key decisions to the states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 altLang="en-US" sz="3400" dirty="0"/>
              <a:t>Jefferson worked with Congress to</a:t>
            </a: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en-US" altLang="en-US" sz="3400" b="1" dirty="0"/>
              <a:t>Repeal </a:t>
            </a:r>
            <a:r>
              <a:rPr lang="en-US" altLang="en-US" sz="3400" b="1" dirty="0" smtClean="0"/>
              <a:t>excise </a:t>
            </a:r>
            <a:r>
              <a:rPr lang="en-US" altLang="en-US" sz="3400" b="1" dirty="0"/>
              <a:t>taxes </a:t>
            </a: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en-US" altLang="en-US" sz="3400" b="1" dirty="0" smtClean="0"/>
              <a:t>Reduce </a:t>
            </a:r>
            <a:r>
              <a:rPr lang="en-US" altLang="en-US" sz="3400" b="1" dirty="0"/>
              <a:t>the army by 50% &amp; </a:t>
            </a:r>
            <a:r>
              <a:rPr lang="en-US" altLang="en-US" sz="3400" b="1" dirty="0" smtClean="0"/>
              <a:t>retire </a:t>
            </a:r>
            <a:r>
              <a:rPr lang="en-US" altLang="en-US" sz="3400" b="1" dirty="0"/>
              <a:t>most naval ships</a:t>
            </a: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en-US" altLang="en-US" sz="3400" b="1" dirty="0"/>
              <a:t>Eliminate all national debt</a:t>
            </a: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en-US" altLang="en-US" sz="3400" b="1" dirty="0"/>
              <a:t>Did not renew the charter of the </a:t>
            </a:r>
            <a:r>
              <a:rPr lang="en-US" altLang="en-US" sz="3400" b="1" dirty="0" smtClean="0"/>
              <a:t>Bank </a:t>
            </a:r>
            <a:r>
              <a:rPr lang="en-US" altLang="en-US" sz="3400" b="1" dirty="0"/>
              <a:t>(The bank will die in 1811) </a:t>
            </a:r>
            <a:endParaRPr lang="en-US" altLang="en-US" sz="3400" b="1" dirty="0" smtClean="0"/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en-US" altLang="en-US" sz="3400" b="1" dirty="0" smtClean="0"/>
              <a:t>EXPAND WEST! </a:t>
            </a:r>
            <a:endParaRPr lang="en-US" altLang="en-US" sz="3400" b="1" dirty="0"/>
          </a:p>
        </p:txBody>
      </p:sp>
      <p:sp>
        <p:nvSpPr>
          <p:cNvPr id="47114" name="AutoShape 2058"/>
          <p:cNvSpPr>
            <a:spLocks noChangeArrowheads="1"/>
          </p:cNvSpPr>
          <p:nvPr/>
        </p:nvSpPr>
        <p:spPr bwMode="auto">
          <a:xfrm>
            <a:off x="2089404" y="1139190"/>
            <a:ext cx="6477000" cy="1389888"/>
          </a:xfrm>
          <a:prstGeom prst="wedgeRectCallout">
            <a:avLst>
              <a:gd name="adj1" fmla="val -32245"/>
              <a:gd name="adj2" fmla="val 113070"/>
            </a:avLst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10000"/>
              </a:spcBef>
              <a:buSzPct val="90000"/>
              <a:buFont typeface="Arial" charset="0"/>
              <a:buNone/>
            </a:pPr>
            <a:r>
              <a:rPr kumimoji="1" lang="en-US" altLang="en-US" sz="3600" dirty="0"/>
              <a:t>All federal revenue was generated exclusively by shipping </a:t>
            </a:r>
            <a:r>
              <a:rPr kumimoji="1" lang="en-US" altLang="en-US" sz="3600" dirty="0" smtClean="0"/>
              <a:t>taxes</a:t>
            </a:r>
            <a:r>
              <a:rPr kumimoji="1" lang="is-IS" altLang="en-US" sz="3600" dirty="0" smtClean="0"/>
              <a:t>…</a:t>
            </a:r>
            <a:endParaRPr lang="en-US" altLang="en-US" sz="3600" dirty="0"/>
          </a:p>
        </p:txBody>
      </p:sp>
      <p:sp>
        <p:nvSpPr>
          <p:cNvPr id="47115" name="AutoShape 2059"/>
          <p:cNvSpPr>
            <a:spLocks noChangeArrowheads="1"/>
          </p:cNvSpPr>
          <p:nvPr/>
        </p:nvSpPr>
        <p:spPr bwMode="auto">
          <a:xfrm>
            <a:off x="2982468" y="4800600"/>
            <a:ext cx="7848600" cy="1447800"/>
          </a:xfrm>
          <a:prstGeom prst="wedgeRectCallout">
            <a:avLst>
              <a:gd name="adj1" fmla="val 6402"/>
              <a:gd name="adj2" fmla="val -98623"/>
            </a:avLst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10000"/>
              </a:spcBef>
              <a:buSzPct val="90000"/>
              <a:buFont typeface="Arial" charset="0"/>
              <a:buNone/>
            </a:pPr>
            <a:r>
              <a:rPr kumimoji="1" lang="en-US" altLang="en-US" sz="3600"/>
              <a:t>But…Jefferson approved of the creation of the Army Corps of Engineers &amp; the U.S. Military Academy at West Point</a:t>
            </a:r>
            <a:endParaRPr lang="en-US" altLang="en-US" sz="3600"/>
          </a:p>
        </p:txBody>
      </p:sp>
      <p:sp>
        <p:nvSpPr>
          <p:cNvPr id="3" name="Rectangle 2"/>
          <p:cNvSpPr/>
          <p:nvPr/>
        </p:nvSpPr>
        <p:spPr>
          <a:xfrm>
            <a:off x="285394" y="430418"/>
            <a:ext cx="62678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What’s the plan, Thomas?</a:t>
            </a:r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23117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4" grpId="0" animBg="1"/>
      <p:bldP spid="47114" grpId="1" animBg="1"/>
      <p:bldP spid="47115" grpId="0" animBg="1"/>
      <p:bldP spid="4711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838200"/>
          </a:xfrm>
        </p:spPr>
        <p:txBody>
          <a:bodyPr/>
          <a:lstStyle/>
          <a:p>
            <a:r>
              <a:rPr lang="en-US" altLang="en-US"/>
              <a:t>North America in 1800</a:t>
            </a:r>
          </a:p>
        </p:txBody>
      </p:sp>
      <p:pic>
        <p:nvPicPr>
          <p:cNvPr id="82948" name="Picture 4" descr="DIVI723315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936626"/>
            <a:ext cx="9144000" cy="5921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2953" name="AutoShape 9"/>
          <p:cNvSpPr>
            <a:spLocks noChangeArrowheads="1"/>
          </p:cNvSpPr>
          <p:nvPr/>
        </p:nvSpPr>
        <p:spPr bwMode="auto">
          <a:xfrm>
            <a:off x="1752600" y="228600"/>
            <a:ext cx="6858000" cy="1447800"/>
          </a:xfrm>
          <a:prstGeom prst="wedgeRectCallout">
            <a:avLst>
              <a:gd name="adj1" fmla="val 53333"/>
              <a:gd name="adj2" fmla="val 125769"/>
            </a:avLst>
          </a:prstGeom>
          <a:solidFill>
            <a:srgbClr val="99FF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10000"/>
              </a:spcBef>
              <a:buSzPct val="75000"/>
              <a:buFont typeface="Arial" charset="0"/>
              <a:buNone/>
            </a:pPr>
            <a:r>
              <a:rPr kumimoji="1" lang="en-US" altLang="en-US" sz="3600"/>
              <a:t>In 1800, the USA was a new &amp; weak nation sharing North America with other European powers</a:t>
            </a:r>
            <a:endParaRPr lang="en-US" altLang="en-US" sz="3600"/>
          </a:p>
        </p:txBody>
      </p:sp>
      <p:sp>
        <p:nvSpPr>
          <p:cNvPr id="82954" name="Rectangle 10"/>
          <p:cNvSpPr>
            <a:spLocks noChangeArrowheads="1"/>
          </p:cNvSpPr>
          <p:nvPr/>
        </p:nvSpPr>
        <p:spPr bwMode="auto">
          <a:xfrm>
            <a:off x="6778625" y="4411663"/>
            <a:ext cx="241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en-US"/>
              <a:t> </a:t>
            </a:r>
          </a:p>
        </p:txBody>
      </p:sp>
      <p:sp>
        <p:nvSpPr>
          <p:cNvPr id="82959" name="AutoShape 15"/>
          <p:cNvSpPr>
            <a:spLocks noChangeArrowheads="1"/>
          </p:cNvSpPr>
          <p:nvPr/>
        </p:nvSpPr>
        <p:spPr bwMode="auto">
          <a:xfrm>
            <a:off x="1600200" y="152400"/>
            <a:ext cx="8915400" cy="1447800"/>
          </a:xfrm>
          <a:prstGeom prst="wedgeRectCallout">
            <a:avLst>
              <a:gd name="adj1" fmla="val 13713"/>
              <a:gd name="adj2" fmla="val 335634"/>
            </a:avLst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10000"/>
              </a:spcBef>
              <a:buSzPct val="75000"/>
              <a:buFont typeface="Arial" charset="0"/>
              <a:buNone/>
            </a:pPr>
            <a:r>
              <a:rPr kumimoji="1" lang="en-US" altLang="en-US" sz="3600"/>
              <a:t>Spain controlled the most territory in North America with valuable cities like Mexico City, New Orleans, St Louis, &amp; Los Angeles </a:t>
            </a:r>
            <a:endParaRPr lang="en-US" altLang="en-US" sz="3600"/>
          </a:p>
        </p:txBody>
      </p:sp>
      <p:sp>
        <p:nvSpPr>
          <p:cNvPr id="82960" name="AutoShape 16"/>
          <p:cNvSpPr>
            <a:spLocks noChangeArrowheads="1"/>
          </p:cNvSpPr>
          <p:nvPr/>
        </p:nvSpPr>
        <p:spPr bwMode="auto">
          <a:xfrm>
            <a:off x="5334000" y="1676400"/>
            <a:ext cx="5105400" cy="1066800"/>
          </a:xfrm>
          <a:prstGeom prst="wedgeRectCallout">
            <a:avLst>
              <a:gd name="adj1" fmla="val -75713"/>
              <a:gd name="adj2" fmla="val 252829"/>
            </a:avLst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SzPct val="75000"/>
              <a:buFont typeface="Arial" charset="0"/>
              <a:buNone/>
            </a:pPr>
            <a:r>
              <a:rPr kumimoji="1" lang="en-US" altLang="en-US" sz="3600"/>
              <a:t>But, Spain’s hold on these territories was slipping </a:t>
            </a:r>
            <a:endParaRPr lang="en-US" altLang="en-US" sz="3600"/>
          </a:p>
        </p:txBody>
      </p:sp>
      <p:sp>
        <p:nvSpPr>
          <p:cNvPr id="82962" name="AutoShape 18"/>
          <p:cNvSpPr>
            <a:spLocks noChangeArrowheads="1"/>
          </p:cNvSpPr>
          <p:nvPr/>
        </p:nvSpPr>
        <p:spPr bwMode="auto">
          <a:xfrm>
            <a:off x="1905000" y="5638800"/>
            <a:ext cx="8305800" cy="990600"/>
          </a:xfrm>
          <a:prstGeom prst="wedgeRectCallout">
            <a:avLst>
              <a:gd name="adj1" fmla="val -5009"/>
              <a:gd name="adj2" fmla="val -191829"/>
            </a:avLst>
          </a:prstGeom>
          <a:solidFill>
            <a:srgbClr val="FFCC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SzPct val="75000"/>
              <a:buFont typeface="Arial" charset="0"/>
              <a:buNone/>
            </a:pPr>
            <a:r>
              <a:rPr kumimoji="1" lang="en-US" altLang="en-US" sz="3600"/>
              <a:t>France ruled Haiti &amp; gained Louisiana from Spain in 1801 during the Napoleonic Wars</a:t>
            </a:r>
            <a:endParaRPr lang="en-US" altLang="en-US" sz="3600"/>
          </a:p>
        </p:txBody>
      </p:sp>
      <p:sp>
        <p:nvSpPr>
          <p:cNvPr id="82963" name="AutoShape 19"/>
          <p:cNvSpPr>
            <a:spLocks noChangeArrowheads="1"/>
          </p:cNvSpPr>
          <p:nvPr/>
        </p:nvSpPr>
        <p:spPr bwMode="auto">
          <a:xfrm>
            <a:off x="1752600" y="4953000"/>
            <a:ext cx="8382000" cy="1447800"/>
          </a:xfrm>
          <a:prstGeom prst="wedgeRectCallout">
            <a:avLst>
              <a:gd name="adj1" fmla="val 21759"/>
              <a:gd name="adj2" fmla="val -242764"/>
            </a:avLst>
          </a:prstGeom>
          <a:solidFill>
            <a:srgbClr val="FFCC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SzPct val="75000"/>
              <a:buFont typeface="Arial" charset="0"/>
              <a:buNone/>
            </a:pPr>
            <a:r>
              <a:rPr kumimoji="1" lang="en-US" altLang="en-US" sz="3600"/>
              <a:t>British Canada was sparsely populated, but its control over the fur trade &amp; Great Lakes frustrated westward-bound Americans</a:t>
            </a:r>
            <a:endParaRPr lang="en-US" altLang="en-US" sz="3600"/>
          </a:p>
        </p:txBody>
      </p:sp>
      <p:sp>
        <p:nvSpPr>
          <p:cNvPr id="82964" name="AutoShape 20"/>
          <p:cNvSpPr>
            <a:spLocks noChangeArrowheads="1"/>
          </p:cNvSpPr>
          <p:nvPr/>
        </p:nvSpPr>
        <p:spPr bwMode="auto">
          <a:xfrm>
            <a:off x="1905000" y="5105400"/>
            <a:ext cx="4191000" cy="990600"/>
          </a:xfrm>
          <a:prstGeom prst="wedgeRectCallout">
            <a:avLst>
              <a:gd name="adj1" fmla="val -66630"/>
              <a:gd name="adj2" fmla="val -491347"/>
            </a:avLst>
          </a:prstGeom>
          <a:solidFill>
            <a:srgbClr val="CC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SzPct val="75000"/>
              <a:buFont typeface="Arial" charset="0"/>
              <a:buNone/>
            </a:pPr>
            <a:r>
              <a:rPr kumimoji="1" lang="en-US" altLang="en-US" sz="3600"/>
              <a:t>Russia dominated the fur trade in Alaska</a:t>
            </a:r>
            <a:endParaRPr lang="en-US" altLang="en-US" sz="3600"/>
          </a:p>
        </p:txBody>
      </p:sp>
    </p:spTree>
    <p:extLst>
      <p:ext uri="{BB962C8B-B14F-4D97-AF65-F5344CB8AC3E}">
        <p14:creationId xmlns:p14="http://schemas.microsoft.com/office/powerpoint/2010/main" val="154730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2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2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2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2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29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2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2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29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2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2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2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82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2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2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2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82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82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29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2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2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3" grpId="0" animBg="1"/>
      <p:bldP spid="82953" grpId="1" animBg="1"/>
      <p:bldP spid="82959" grpId="0" animBg="1"/>
      <p:bldP spid="82959" grpId="1" animBg="1"/>
      <p:bldP spid="82960" grpId="0" animBg="1"/>
      <p:bldP spid="82960" grpId="1" animBg="1"/>
      <p:bldP spid="82962" grpId="0" animBg="1"/>
      <p:bldP spid="8296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808" y="48545"/>
            <a:ext cx="84256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en-US" sz="4000" b="1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Jefferson needs to make a BIG choice</a:t>
            </a:r>
            <a:r>
              <a:rPr lang="is-IS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mage result for louisiana territory fr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9807"/>
            <a:ext cx="9038332" cy="602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038332" y="683056"/>
            <a:ext cx="2950464" cy="610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/>
              <a:t>France looking to create an EMPIRE!</a:t>
            </a:r>
          </a:p>
          <a:p>
            <a:pPr indent="-457200">
              <a:buFont typeface="Arial" charset="0"/>
              <a:buChar char="•"/>
            </a:pPr>
            <a:r>
              <a:rPr lang="en-US" altLang="en-US" sz="2700" b="1" u="sng" dirty="0" smtClean="0">
                <a:solidFill>
                  <a:srgbClr val="FF0000"/>
                </a:solidFill>
              </a:rPr>
              <a:t>Haitian Revolution </a:t>
            </a:r>
            <a:r>
              <a:rPr lang="en-US" altLang="en-US" sz="2700" b="1" u="sng" dirty="0">
                <a:solidFill>
                  <a:srgbClr val="FF0000"/>
                </a:solidFill>
              </a:rPr>
              <a:t>&amp; cost of European </a:t>
            </a:r>
            <a:r>
              <a:rPr lang="en-US" altLang="en-US" sz="2700" b="1" u="sng" dirty="0" smtClean="0">
                <a:solidFill>
                  <a:srgbClr val="FF0000"/>
                </a:solidFill>
              </a:rPr>
              <a:t>wars = Napoleon lost interest </a:t>
            </a:r>
            <a:r>
              <a:rPr lang="en-US" altLang="en-US" sz="2700" b="1" u="sng" dirty="0">
                <a:solidFill>
                  <a:srgbClr val="FF0000"/>
                </a:solidFill>
              </a:rPr>
              <a:t>in </a:t>
            </a:r>
            <a:r>
              <a:rPr lang="en-US" altLang="en-US" sz="2700" b="1" u="sng" dirty="0" smtClean="0">
                <a:solidFill>
                  <a:srgbClr val="FF0000"/>
                </a:solidFill>
              </a:rPr>
              <a:t>America</a:t>
            </a:r>
          </a:p>
          <a:p>
            <a:pPr indent="-457200">
              <a:buFont typeface="Arial" charset="0"/>
              <a:buChar char="•"/>
            </a:pPr>
            <a:endParaRPr lang="en-US" altLang="en-US" sz="2700" b="1" u="sng" dirty="0">
              <a:solidFill>
                <a:srgbClr val="FF0000"/>
              </a:solidFill>
            </a:endParaRPr>
          </a:p>
          <a:p>
            <a:pPr marL="0" lvl="1" indent="-342900">
              <a:lnSpc>
                <a:spcPct val="95000"/>
              </a:lnSpc>
              <a:spcBef>
                <a:spcPct val="10000"/>
              </a:spcBef>
              <a:buFont typeface="Arial" charset="0"/>
              <a:buChar char="•"/>
            </a:pPr>
            <a:r>
              <a:rPr lang="en-US" altLang="en-US" sz="2700" dirty="0" smtClean="0"/>
              <a:t>1803 - Jefferson </a:t>
            </a:r>
            <a:r>
              <a:rPr lang="en-US" altLang="en-US" sz="2700" dirty="0"/>
              <a:t>negotiated with France </a:t>
            </a:r>
            <a:r>
              <a:rPr lang="en-US" altLang="en-US" sz="2700" dirty="0" smtClean="0"/>
              <a:t>= </a:t>
            </a:r>
            <a:r>
              <a:rPr lang="en-US" altLang="en-US" sz="2700" b="1" u="sng" dirty="0" smtClean="0">
                <a:solidFill>
                  <a:srgbClr val="FF0000"/>
                </a:solidFill>
              </a:rPr>
              <a:t>$15 million for French Louisiana </a:t>
            </a:r>
            <a:r>
              <a:rPr lang="en-US" altLang="en-US" sz="2700" dirty="0" smtClean="0"/>
              <a:t>($200 million TODAY)</a:t>
            </a:r>
            <a:endParaRPr lang="en-US" altLang="en-US" sz="2700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530449" y="67503"/>
            <a:ext cx="1334596" cy="615553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/>
              </a:rPr>
              <a:t>VIDEO</a:t>
            </a:r>
            <a:endParaRPr lang="en-US" sz="3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2" descr="mage result for thomas jefferson louisiana purch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186"/>
            <a:ext cx="11359662" cy="6939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16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2215"/>
            <a:ext cx="12192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Hamilton and Jefferson were buddies now, right?</a:t>
            </a:r>
          </a:p>
          <a:p>
            <a:pPr algn="ctr"/>
            <a:r>
              <a:rPr lang="en-US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How do you think Federalists feel about the Louisiana Purchase?</a:t>
            </a:r>
            <a:r>
              <a:rPr lang="en-US" sz="3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sz="3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2" name="Picture 2" descr="mage result for alexander hamil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226" y="3791712"/>
            <a:ext cx="3757774" cy="306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ular Callout 2"/>
          <p:cNvSpPr/>
          <p:nvPr/>
        </p:nvSpPr>
        <p:spPr>
          <a:xfrm>
            <a:off x="121920" y="1425653"/>
            <a:ext cx="8973312" cy="4581607"/>
          </a:xfrm>
          <a:prstGeom prst="wedgeRectCallout">
            <a:avLst>
              <a:gd name="adj1" fmla="val 54840"/>
              <a:gd name="adj2" fmla="val 59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7264" y="1548384"/>
            <a:ext cx="88879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/>
                </a:solidFill>
              </a:rPr>
              <a:t>“This </a:t>
            </a:r>
            <a:r>
              <a:rPr lang="en-US" sz="2400" b="1" dirty="0">
                <a:solidFill>
                  <a:schemeClr val="bg2"/>
                </a:solidFill>
              </a:rPr>
              <a:t>purchase will probably make it seem like Mr. </a:t>
            </a:r>
            <a:r>
              <a:rPr lang="en-US" sz="2400" b="1" dirty="0" smtClean="0">
                <a:solidFill>
                  <a:schemeClr val="bg2"/>
                </a:solidFill>
              </a:rPr>
              <a:t>Jefferson </a:t>
            </a:r>
            <a:r>
              <a:rPr lang="en-US" sz="2400" b="1" dirty="0">
                <a:solidFill>
                  <a:schemeClr val="bg2"/>
                </a:solidFill>
              </a:rPr>
              <a:t>is brilliant. Any man, however, who possesses </a:t>
            </a:r>
            <a:r>
              <a:rPr lang="en-US" sz="2400" b="1" dirty="0" smtClean="0">
                <a:solidFill>
                  <a:schemeClr val="bg2"/>
                </a:solidFill>
              </a:rPr>
              <a:t>any </a:t>
            </a:r>
            <a:r>
              <a:rPr lang="en-US" sz="2400" b="1" dirty="0">
                <a:solidFill>
                  <a:schemeClr val="bg2"/>
                </a:solidFill>
              </a:rPr>
              <a:t>amount of intelligence, will easily see that the </a:t>
            </a:r>
            <a:r>
              <a:rPr lang="en-US" sz="2400" b="1" dirty="0" smtClean="0">
                <a:solidFill>
                  <a:schemeClr val="bg2"/>
                </a:solidFill>
              </a:rPr>
              <a:t>purchase </a:t>
            </a:r>
            <a:r>
              <a:rPr lang="en-US" sz="2400" b="1" dirty="0">
                <a:solidFill>
                  <a:schemeClr val="bg2"/>
                </a:solidFill>
              </a:rPr>
              <a:t>is </a:t>
            </a:r>
            <a:r>
              <a:rPr lang="en-US" sz="2400" b="1" dirty="0" smtClean="0">
                <a:solidFill>
                  <a:schemeClr val="bg2"/>
                </a:solidFill>
              </a:rPr>
              <a:t>the </a:t>
            </a:r>
            <a:r>
              <a:rPr lang="en-US" sz="2400" b="1" dirty="0">
                <a:solidFill>
                  <a:schemeClr val="bg2"/>
                </a:solidFill>
              </a:rPr>
              <a:t>result of lucky coincidences and </a:t>
            </a:r>
            <a:r>
              <a:rPr lang="en-US" sz="2400" b="1" dirty="0" smtClean="0">
                <a:solidFill>
                  <a:schemeClr val="bg2"/>
                </a:solidFill>
              </a:rPr>
              <a:t>unexpected </a:t>
            </a:r>
            <a:r>
              <a:rPr lang="en-US" sz="2400" b="1" dirty="0">
                <a:solidFill>
                  <a:schemeClr val="bg2"/>
                </a:solidFill>
              </a:rPr>
              <a:t>circumstances and not the result of any wise </a:t>
            </a:r>
            <a:r>
              <a:rPr lang="en-US" sz="2400" b="1" dirty="0" smtClean="0">
                <a:solidFill>
                  <a:schemeClr val="bg2"/>
                </a:solidFill>
              </a:rPr>
              <a:t>or </a:t>
            </a:r>
            <a:r>
              <a:rPr lang="en-US" sz="2400" b="1" dirty="0">
                <a:solidFill>
                  <a:schemeClr val="bg2"/>
                </a:solidFill>
              </a:rPr>
              <a:t>thoughtful actions on the part of Jefferson’s </a:t>
            </a:r>
            <a:r>
              <a:rPr lang="en-US" sz="2400" b="1" dirty="0" smtClean="0">
                <a:solidFill>
                  <a:schemeClr val="bg2"/>
                </a:solidFill>
              </a:rPr>
              <a:t>administration. </a:t>
            </a:r>
          </a:p>
          <a:p>
            <a:endParaRPr lang="en-US" sz="2400" b="1" dirty="0">
              <a:solidFill>
                <a:schemeClr val="bg2"/>
              </a:solidFill>
            </a:endParaRPr>
          </a:p>
          <a:p>
            <a:r>
              <a:rPr lang="is-IS" sz="2400" b="1" dirty="0" smtClean="0">
                <a:solidFill>
                  <a:schemeClr val="bg2"/>
                </a:solidFill>
              </a:rPr>
              <a:t>…</a:t>
            </a:r>
            <a:r>
              <a:rPr lang="en-US" sz="2400" b="1" dirty="0" smtClean="0">
                <a:solidFill>
                  <a:schemeClr val="bg2"/>
                </a:solidFill>
              </a:rPr>
              <a:t>the possibility </a:t>
            </a:r>
            <a:r>
              <a:rPr lang="en-US" sz="2400" b="1" dirty="0">
                <a:solidFill>
                  <a:schemeClr val="bg2"/>
                </a:solidFill>
              </a:rPr>
              <a:t>that this new purchase will be a place of actual </a:t>
            </a:r>
            <a:r>
              <a:rPr lang="en-US" sz="2400" b="1" dirty="0" smtClean="0">
                <a:solidFill>
                  <a:schemeClr val="bg2"/>
                </a:solidFill>
              </a:rPr>
              <a:t>settlement </a:t>
            </a:r>
            <a:r>
              <a:rPr lang="en-US" sz="2400" b="1" dirty="0">
                <a:solidFill>
                  <a:schemeClr val="bg2"/>
                </a:solidFill>
              </a:rPr>
              <a:t>seems unlikely. </a:t>
            </a:r>
            <a:r>
              <a:rPr lang="en-US" sz="2400" b="1" dirty="0" smtClean="0">
                <a:solidFill>
                  <a:schemeClr val="bg2"/>
                </a:solidFill>
              </a:rPr>
              <a:t>If </a:t>
            </a:r>
            <a:r>
              <a:rPr lang="en-US" sz="2400" b="1" dirty="0">
                <a:solidFill>
                  <a:schemeClr val="bg2"/>
                </a:solidFill>
              </a:rPr>
              <a:t>our own citizens do eventually settle this </a:t>
            </a:r>
            <a:r>
              <a:rPr lang="en-US" sz="2400" b="1" dirty="0" smtClean="0">
                <a:solidFill>
                  <a:schemeClr val="bg2"/>
                </a:solidFill>
              </a:rPr>
              <a:t>new </a:t>
            </a:r>
            <a:r>
              <a:rPr lang="en-US" sz="2400" b="1" dirty="0">
                <a:solidFill>
                  <a:schemeClr val="bg2"/>
                </a:solidFill>
              </a:rPr>
              <a:t>land, it </a:t>
            </a:r>
            <a:r>
              <a:rPr lang="en-US" sz="2400" b="1" dirty="0" smtClean="0">
                <a:solidFill>
                  <a:schemeClr val="bg2"/>
                </a:solidFill>
              </a:rPr>
              <a:t>would </a:t>
            </a:r>
            <a:r>
              <a:rPr lang="en-US" sz="2400" b="1" dirty="0">
                <a:solidFill>
                  <a:schemeClr val="bg2"/>
                </a:solidFill>
              </a:rPr>
              <a:t>weaken our country and central government. On </a:t>
            </a:r>
            <a:r>
              <a:rPr lang="en-US" sz="2400" b="1" dirty="0" smtClean="0">
                <a:solidFill>
                  <a:schemeClr val="bg2"/>
                </a:solidFill>
              </a:rPr>
              <a:t>the </a:t>
            </a:r>
            <a:r>
              <a:rPr lang="en-US" sz="2400" b="1" dirty="0">
                <a:solidFill>
                  <a:schemeClr val="bg2"/>
                </a:solidFill>
              </a:rPr>
              <a:t>whole, we can honestly say that this purchase is at </a:t>
            </a:r>
            <a:r>
              <a:rPr lang="en-US" sz="2400" b="1" dirty="0" smtClean="0">
                <a:solidFill>
                  <a:schemeClr val="bg2"/>
                </a:solidFill>
              </a:rPr>
              <a:t>best </a:t>
            </a:r>
            <a:r>
              <a:rPr lang="en-US" sz="2400" b="1" dirty="0">
                <a:solidFill>
                  <a:schemeClr val="bg2"/>
                </a:solidFill>
              </a:rPr>
              <a:t>extremely </a:t>
            </a:r>
            <a:r>
              <a:rPr lang="en-US" sz="2400" b="1" dirty="0" smtClean="0">
                <a:solidFill>
                  <a:schemeClr val="bg2"/>
                </a:solidFill>
              </a:rPr>
              <a:t>problematic.”</a:t>
            </a:r>
            <a:endParaRPr lang="en-US" sz="2400" b="1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381744" y="2456866"/>
            <a:ext cx="2523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charset="0"/>
              </a:rPr>
              <a:t>“Purchase of Louisiana” for the </a:t>
            </a:r>
          </a:p>
          <a:p>
            <a:r>
              <a:rPr lang="en-US" dirty="0">
                <a:latin typeface="Arial" charset="0"/>
              </a:rPr>
              <a:t>New York Evening </a:t>
            </a:r>
            <a:r>
              <a:rPr lang="en-US" dirty="0" smtClean="0">
                <a:latin typeface="Arial" charset="0"/>
              </a:rPr>
              <a:t>Post, July </a:t>
            </a:r>
            <a:r>
              <a:rPr lang="en-US" dirty="0">
                <a:latin typeface="Arial" charset="0"/>
              </a:rPr>
              <a:t>1803.</a:t>
            </a:r>
            <a:endParaRPr lang="en-US" dirty="0"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10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age result for rufus 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398" y="3108956"/>
            <a:ext cx="2960914" cy="321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09760" y="6342360"/>
            <a:ext cx="251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Rufus King, Federalist</a:t>
            </a:r>
            <a:endParaRPr lang="en-US" dirty="0"/>
          </a:p>
        </p:txBody>
      </p:sp>
      <p:pic>
        <p:nvPicPr>
          <p:cNvPr id="6148" name="Picture 4" descr="mage result for timothy pickering federal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7288"/>
            <a:ext cx="2893295" cy="363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342360"/>
            <a:ext cx="3133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Timothy Pickering, Federalist</a:t>
            </a:r>
            <a:endParaRPr lang="en-US" dirty="0"/>
          </a:p>
        </p:txBody>
      </p:sp>
      <p:sp>
        <p:nvSpPr>
          <p:cNvPr id="3" name="Rectangular Callout 2"/>
          <p:cNvSpPr/>
          <p:nvPr/>
        </p:nvSpPr>
        <p:spPr>
          <a:xfrm>
            <a:off x="170688" y="207264"/>
            <a:ext cx="5563343" cy="2596892"/>
          </a:xfrm>
          <a:prstGeom prst="wedgeRectCallout">
            <a:avLst>
              <a:gd name="adj1" fmla="val -37923"/>
              <a:gd name="adj2" fmla="val 761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6032" y="207264"/>
            <a:ext cx="547799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2"/>
                </a:solidFill>
              </a:rPr>
              <a:t>“I </a:t>
            </a:r>
            <a:r>
              <a:rPr lang="en-US" sz="2600" b="1" dirty="0">
                <a:solidFill>
                  <a:schemeClr val="bg2"/>
                </a:solidFill>
              </a:rPr>
              <a:t>am disgusted with the men who now </a:t>
            </a:r>
            <a:r>
              <a:rPr lang="en-US" sz="2600" b="1" dirty="0" smtClean="0">
                <a:solidFill>
                  <a:schemeClr val="bg2"/>
                </a:solidFill>
              </a:rPr>
              <a:t>rule </a:t>
            </a:r>
            <a:r>
              <a:rPr lang="en-US" sz="2600" b="1" dirty="0">
                <a:solidFill>
                  <a:schemeClr val="bg2"/>
                </a:solidFill>
              </a:rPr>
              <a:t>us. The </a:t>
            </a:r>
            <a:r>
              <a:rPr lang="en-US" sz="2600" b="1" dirty="0" smtClean="0">
                <a:solidFill>
                  <a:schemeClr val="bg2"/>
                </a:solidFill>
              </a:rPr>
              <a:t>coward </a:t>
            </a:r>
            <a:r>
              <a:rPr lang="en-US" sz="2600" b="1" dirty="0">
                <a:solidFill>
                  <a:schemeClr val="bg2"/>
                </a:solidFill>
              </a:rPr>
              <a:t>at the head [Jefferson] is like a French </a:t>
            </a:r>
            <a:r>
              <a:rPr lang="en-US" sz="2600" b="1" dirty="0" smtClean="0">
                <a:solidFill>
                  <a:schemeClr val="bg2"/>
                </a:solidFill>
              </a:rPr>
              <a:t>revolutionary</a:t>
            </a:r>
            <a:r>
              <a:rPr lang="en-US" sz="2600" b="1" dirty="0">
                <a:solidFill>
                  <a:schemeClr val="bg2"/>
                </a:solidFill>
              </a:rPr>
              <a:t>. While he talks about humanity, he enjoys </a:t>
            </a:r>
            <a:r>
              <a:rPr lang="en-US" sz="2600" b="1" dirty="0" smtClean="0">
                <a:solidFill>
                  <a:schemeClr val="bg2"/>
                </a:solidFill>
              </a:rPr>
              <a:t>the </a:t>
            </a:r>
            <a:r>
              <a:rPr lang="en-US" sz="2600" b="1" dirty="0">
                <a:solidFill>
                  <a:schemeClr val="bg2"/>
                </a:solidFill>
              </a:rPr>
              <a:t>utter destruction of his opponents</a:t>
            </a:r>
            <a:r>
              <a:rPr lang="en-US" sz="2600" b="1" dirty="0" smtClean="0">
                <a:solidFill>
                  <a:schemeClr val="bg2"/>
                </a:solidFill>
              </a:rPr>
              <a:t>.”</a:t>
            </a:r>
            <a:endParaRPr lang="en-US" sz="2600" b="1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486934" y="3568363"/>
            <a:ext cx="4979825" cy="1754326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More Federalists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RESPOND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6230112" y="207264"/>
            <a:ext cx="5876544" cy="2901692"/>
          </a:xfrm>
          <a:prstGeom prst="wedgeRectCallout">
            <a:avLst>
              <a:gd name="adj1" fmla="val 11117"/>
              <a:gd name="adj2" fmla="val 693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15456" y="292608"/>
            <a:ext cx="57058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2"/>
                </a:solidFill>
              </a:rPr>
              <a:t>“</a:t>
            </a:r>
            <a:r>
              <a:rPr lang="is-IS" sz="2000" b="1" dirty="0" smtClean="0">
                <a:solidFill>
                  <a:schemeClr val="bg2"/>
                </a:solidFill>
              </a:rPr>
              <a:t>…</a:t>
            </a:r>
            <a:r>
              <a:rPr lang="en-US" sz="2000" b="1" dirty="0" smtClean="0">
                <a:solidFill>
                  <a:schemeClr val="bg2"/>
                </a:solidFill>
              </a:rPr>
              <a:t>the </a:t>
            </a:r>
            <a:r>
              <a:rPr lang="en-US" sz="2000" b="1" dirty="0">
                <a:solidFill>
                  <a:schemeClr val="bg2"/>
                </a:solidFill>
              </a:rPr>
              <a:t>territory must be </a:t>
            </a:r>
            <a:r>
              <a:rPr lang="en-US" sz="2000" b="1" dirty="0" smtClean="0">
                <a:solidFill>
                  <a:schemeClr val="bg2"/>
                </a:solidFill>
              </a:rPr>
              <a:t>formed </a:t>
            </a:r>
            <a:r>
              <a:rPr lang="en-US" sz="2000" b="1" dirty="0">
                <a:solidFill>
                  <a:schemeClr val="bg2"/>
                </a:solidFill>
              </a:rPr>
              <a:t>into states and admitted into the Union. Will </a:t>
            </a:r>
            <a:r>
              <a:rPr lang="en-US" sz="2000" b="1" dirty="0" smtClean="0">
                <a:solidFill>
                  <a:schemeClr val="bg2"/>
                </a:solidFill>
              </a:rPr>
              <a:t>Congress </a:t>
            </a:r>
            <a:r>
              <a:rPr lang="en-US" sz="2000" b="1" dirty="0">
                <a:solidFill>
                  <a:schemeClr val="bg2"/>
                </a:solidFill>
              </a:rPr>
              <a:t>be allowed to set any rules for their </a:t>
            </a:r>
            <a:r>
              <a:rPr lang="en-US" sz="2000" b="1" dirty="0" smtClean="0">
                <a:solidFill>
                  <a:schemeClr val="bg2"/>
                </a:solidFill>
              </a:rPr>
              <a:t>admission</a:t>
            </a:r>
            <a:r>
              <a:rPr lang="en-US" sz="2000" b="1" dirty="0">
                <a:solidFill>
                  <a:schemeClr val="bg2"/>
                </a:solidFill>
              </a:rPr>
              <a:t>? Since slavery is legal and exists in Louisiana, </a:t>
            </a:r>
            <a:r>
              <a:rPr lang="en-US" sz="2000" b="1" dirty="0" smtClean="0">
                <a:solidFill>
                  <a:schemeClr val="bg2"/>
                </a:solidFill>
              </a:rPr>
              <a:t>and </a:t>
            </a:r>
            <a:r>
              <a:rPr lang="en-US" sz="2000" b="1" dirty="0">
                <a:solidFill>
                  <a:schemeClr val="bg2"/>
                </a:solidFill>
              </a:rPr>
              <a:t>the treaty states that we must protect the </a:t>
            </a:r>
            <a:r>
              <a:rPr lang="en-US" sz="2000" b="1" dirty="0" smtClean="0">
                <a:solidFill>
                  <a:schemeClr val="bg2"/>
                </a:solidFill>
              </a:rPr>
              <a:t>property </a:t>
            </a:r>
            <a:r>
              <a:rPr lang="en-US" sz="2000" b="1" dirty="0">
                <a:solidFill>
                  <a:schemeClr val="bg2"/>
                </a:solidFill>
              </a:rPr>
              <a:t>of </a:t>
            </a:r>
            <a:r>
              <a:rPr lang="en-US" sz="2000" b="1" dirty="0" smtClean="0">
                <a:solidFill>
                  <a:schemeClr val="bg2"/>
                </a:solidFill>
              </a:rPr>
              <a:t>the </a:t>
            </a:r>
            <a:r>
              <a:rPr lang="en-US" sz="2000" b="1" dirty="0">
                <a:solidFill>
                  <a:schemeClr val="bg2"/>
                </a:solidFill>
              </a:rPr>
              <a:t>inhabitants, won’t we be forced to admit the new </a:t>
            </a:r>
            <a:r>
              <a:rPr lang="en-US" sz="2000" b="1" dirty="0" smtClean="0">
                <a:solidFill>
                  <a:schemeClr val="bg2"/>
                </a:solidFill>
              </a:rPr>
              <a:t>states </a:t>
            </a:r>
            <a:r>
              <a:rPr lang="en-US" sz="2000" b="1" dirty="0">
                <a:solidFill>
                  <a:schemeClr val="bg2"/>
                </a:solidFill>
              </a:rPr>
              <a:t>as slave states? Doing so will worsen the problem </a:t>
            </a:r>
            <a:r>
              <a:rPr lang="en-US" sz="2000" b="1" dirty="0" smtClean="0">
                <a:solidFill>
                  <a:schemeClr val="bg2"/>
                </a:solidFill>
              </a:rPr>
              <a:t>of </a:t>
            </a:r>
            <a:r>
              <a:rPr lang="en-US" sz="2000" b="1" dirty="0">
                <a:solidFill>
                  <a:schemeClr val="bg2"/>
                </a:solidFill>
              </a:rPr>
              <a:t>unequal representation from slave and free states</a:t>
            </a:r>
            <a:r>
              <a:rPr lang="en-US" sz="2000" b="1" dirty="0" smtClean="0">
                <a:solidFill>
                  <a:schemeClr val="bg2"/>
                </a:solidFill>
              </a:rPr>
              <a:t>.”</a:t>
            </a:r>
            <a:endParaRPr lang="en-US" sz="2000" b="1" dirty="0">
              <a:solidFill>
                <a:schemeClr val="bg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20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783" y="1908048"/>
            <a:ext cx="4101937" cy="338328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700" b="1" u="sng" dirty="0">
                <a:solidFill>
                  <a:srgbClr val="FF0000"/>
                </a:solidFill>
              </a:rPr>
              <a:t>D</a:t>
            </a:r>
            <a:r>
              <a:rPr lang="en-US" altLang="en-US" sz="2700" b="1" u="sng" dirty="0" smtClean="0">
                <a:solidFill>
                  <a:srgbClr val="FF0000"/>
                </a:solidFill>
              </a:rPr>
              <a:t>oubled </a:t>
            </a:r>
            <a:r>
              <a:rPr lang="en-US" altLang="en-US" sz="2700" b="1" u="sng" dirty="0">
                <a:solidFill>
                  <a:srgbClr val="FF0000"/>
                </a:solidFill>
              </a:rPr>
              <a:t>the size</a:t>
            </a:r>
            <a:r>
              <a:rPr lang="en-US" altLang="en-US" sz="2700" dirty="0"/>
              <a:t> of the </a:t>
            </a:r>
            <a:r>
              <a:rPr lang="en-US" altLang="en-US" sz="2700" dirty="0" smtClean="0"/>
              <a:t>USA</a:t>
            </a:r>
            <a:endParaRPr lang="en-US" altLang="en-US" sz="2700" dirty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700" dirty="0" smtClean="0"/>
              <a:t>USA </a:t>
            </a:r>
            <a:r>
              <a:rPr lang="en-US" altLang="en-US" sz="2700" b="1" u="sng" dirty="0" smtClean="0">
                <a:solidFill>
                  <a:srgbClr val="FF0000"/>
                </a:solidFill>
              </a:rPr>
              <a:t>gained </a:t>
            </a:r>
            <a:r>
              <a:rPr lang="en-US" altLang="en-US" sz="2700" b="1" u="sng" dirty="0">
                <a:solidFill>
                  <a:srgbClr val="FF0000"/>
                </a:solidFill>
              </a:rPr>
              <a:t>control of the port of New Orleans</a:t>
            </a:r>
            <a:r>
              <a:rPr lang="en-US" altLang="en-US" sz="2700" dirty="0"/>
              <a:t>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700" dirty="0" smtClean="0"/>
              <a:t>USA became one </a:t>
            </a:r>
            <a:r>
              <a:rPr lang="en-US" altLang="en-US" sz="2700" dirty="0"/>
              <a:t>of </a:t>
            </a:r>
            <a:r>
              <a:rPr lang="en-US" altLang="en-US" sz="2700" dirty="0" smtClean="0"/>
              <a:t>the </a:t>
            </a:r>
            <a:r>
              <a:rPr lang="en-US" altLang="en-US" sz="2700" b="1" u="sng" dirty="0" smtClean="0">
                <a:solidFill>
                  <a:srgbClr val="FF0000"/>
                </a:solidFill>
              </a:rPr>
              <a:t>largest countries in the world</a:t>
            </a:r>
            <a:r>
              <a:rPr lang="en-US" altLang="en-US" sz="2700" dirty="0" smtClean="0"/>
              <a:t>.</a:t>
            </a:r>
            <a:endParaRPr lang="en-US" altLang="en-US" sz="2700" dirty="0"/>
          </a:p>
        </p:txBody>
      </p:sp>
      <p:sp>
        <p:nvSpPr>
          <p:cNvPr id="5" name="Rectangle 4"/>
          <p:cNvSpPr/>
          <p:nvPr/>
        </p:nvSpPr>
        <p:spPr>
          <a:xfrm>
            <a:off x="0" y="79248"/>
            <a:ext cx="93621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Was </a:t>
            </a:r>
            <a:r>
              <a:rPr lang="en-US" alt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</a:t>
            </a:r>
            <a:r>
              <a:rPr lang="en-US" altLang="en-US" sz="4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Louisiana Purchase </a:t>
            </a:r>
            <a:r>
              <a:rPr lang="en-US" altLang="en-US" sz="4000" b="1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</a:t>
            </a:r>
            <a:r>
              <a:rPr lang="en-US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GOOD DEAL?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6386" name="Picture 2" descr="mage result for louisiana purch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065" y="2777643"/>
            <a:ext cx="6376416" cy="387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mage result for deal or no de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184" y="701790"/>
            <a:ext cx="3536667" cy="199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61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258217" cy="707886"/>
          </a:xfrm>
          <a:prstGeom prst="rect">
            <a:avLst/>
          </a:prstGeom>
          <a:solidFill>
            <a:schemeClr val="accent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Document Analysis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07886"/>
            <a:ext cx="12094464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With a partner, you will examine </a:t>
            </a:r>
            <a:r>
              <a:rPr lang="en-US" sz="2500" b="1" dirty="0" smtClean="0"/>
              <a:t>BOTH </a:t>
            </a:r>
            <a:r>
              <a:rPr lang="en-US" sz="2500" dirty="0" smtClean="0"/>
              <a:t>Thomas </a:t>
            </a:r>
            <a:r>
              <a:rPr lang="en-US" sz="2500" dirty="0"/>
              <a:t>Jefferson’s “</a:t>
            </a:r>
            <a:r>
              <a:rPr lang="en-US" sz="2500" b="1" dirty="0"/>
              <a:t>Letter to John Breckinridge</a:t>
            </a:r>
            <a:r>
              <a:rPr lang="en-US" sz="2500" dirty="0"/>
              <a:t>” </a:t>
            </a:r>
            <a:r>
              <a:rPr lang="en-US" sz="2500" dirty="0" smtClean="0"/>
              <a:t>and </a:t>
            </a:r>
            <a:r>
              <a:rPr lang="en-US" sz="2500" dirty="0"/>
              <a:t>“</a:t>
            </a:r>
            <a:r>
              <a:rPr lang="en-US" sz="2500" b="1" dirty="0"/>
              <a:t>Message of the President of the United States, Transmitting a Treaty Lately Concluded Between the United States and the Kaskaskia Tribe of </a:t>
            </a:r>
            <a:r>
              <a:rPr lang="en-US" sz="2500" b="1" dirty="0" smtClean="0"/>
              <a:t>Indians</a:t>
            </a:r>
            <a:r>
              <a:rPr lang="en-US" sz="2500" dirty="0" smtClean="0"/>
              <a:t>”</a:t>
            </a:r>
            <a:r>
              <a:rPr lang="is-IS" sz="2500" dirty="0" smtClean="0"/>
              <a:t>…</a:t>
            </a:r>
          </a:p>
          <a:p>
            <a:endParaRPr lang="is-IS" sz="2500" dirty="0"/>
          </a:p>
          <a:p>
            <a:pPr marL="457200" indent="-457200">
              <a:buFont typeface="Wingdings" charset="2"/>
              <a:buChar char="Ø"/>
            </a:pPr>
            <a:r>
              <a:rPr lang="is-IS" sz="2500" dirty="0" smtClean="0"/>
              <a:t>There are 3 questions for each document</a:t>
            </a:r>
          </a:p>
          <a:p>
            <a:pPr marL="457200" indent="-457200">
              <a:buFont typeface="Wingdings" charset="2"/>
              <a:buChar char="Ø"/>
            </a:pPr>
            <a:r>
              <a:rPr lang="is-IS" sz="2500" dirty="0" smtClean="0"/>
              <a:t>Choose if you’d like to split them up or work on them separately, then share out</a:t>
            </a:r>
          </a:p>
          <a:p>
            <a:pPr marL="457200" indent="-457200">
              <a:buFont typeface="Wingdings" charset="2"/>
              <a:buChar char="Ø"/>
            </a:pPr>
            <a:r>
              <a:rPr lang="is-IS" sz="2500" dirty="0" smtClean="0"/>
              <a:t>We will discuss both documents in </a:t>
            </a:r>
            <a:r>
              <a:rPr lang="is-IS" sz="2500" b="1" u="sng" dirty="0" smtClean="0"/>
              <a:t>10 minutes</a:t>
            </a:r>
            <a:r>
              <a:rPr lang="is-IS" sz="2500" dirty="0" smtClean="0"/>
              <a:t>, so get to work! </a:t>
            </a:r>
            <a:r>
              <a:rPr lang="is-IS" sz="2500" dirty="0" smtClean="0">
                <a:sym typeface="Wingdings"/>
              </a:rPr>
              <a:t> </a:t>
            </a:r>
            <a:endParaRPr lang="en-US" sz="2500" dirty="0"/>
          </a:p>
        </p:txBody>
      </p:sp>
      <p:pic>
        <p:nvPicPr>
          <p:cNvPr id="1026" name="Picture 2" descr="mage result for thomas jefferson louisiana purch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14" y="3493264"/>
            <a:ext cx="6408937" cy="332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44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302" y="0"/>
            <a:ext cx="118384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KEY CONCEPT 4.1 (I)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3295" y="923330"/>
            <a:ext cx="1183843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dirty="0" smtClean="0"/>
              <a:t>A) In the early 1800s, national political parties continued to debate issues such as the tariff, powers of the federal government, and relations with European powers.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941064"/>
            <a:ext cx="11734800" cy="282549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800" dirty="0" smtClean="0">
                <a:latin typeface="Baskerville Old Face" charset="0"/>
              </a:rPr>
              <a:t>What factors made the presidential campaign of 1800 so contentious?  </a:t>
            </a:r>
          </a:p>
          <a:p>
            <a:pPr>
              <a:lnSpc>
                <a:spcPct val="80000"/>
              </a:lnSpc>
            </a:pPr>
            <a:endParaRPr lang="en-US" sz="2800" dirty="0" smtClean="0">
              <a:latin typeface="Baskerville Old Face" charset="0"/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Baskerville Old Face" charset="0"/>
              </a:rPr>
              <a:t>What major controversy resulted from the election results?  How was this issue addressed?</a:t>
            </a:r>
          </a:p>
          <a:p>
            <a:pPr>
              <a:lnSpc>
                <a:spcPct val="80000"/>
              </a:lnSpc>
            </a:pPr>
            <a:endParaRPr lang="en-US" sz="2800" dirty="0" smtClean="0">
              <a:latin typeface="Baskerville Old Face" charset="0"/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Baskerville Old Face" charset="0"/>
              </a:rPr>
              <a:t>How does this campaign compare with more recent presidential campaigns, such as those of 2000 and 2012?</a:t>
            </a:r>
            <a:endParaRPr lang="en-US" sz="2200" dirty="0" smtClean="0">
              <a:latin typeface="Baskerville Old Face" charset="0"/>
            </a:endParaRPr>
          </a:p>
          <a:p>
            <a:pPr>
              <a:lnSpc>
                <a:spcPct val="80000"/>
              </a:lnSpc>
            </a:pPr>
            <a:endParaRPr lang="en-US" sz="2200" dirty="0" smtClean="0">
              <a:latin typeface="Baskerville Old Face" charset="0"/>
            </a:endParaRPr>
          </a:p>
          <a:p>
            <a:pPr>
              <a:lnSpc>
                <a:spcPct val="80000"/>
              </a:lnSpc>
            </a:pPr>
            <a:endParaRPr lang="en-US" sz="2200" dirty="0" smtClean="0">
              <a:latin typeface="Baskerville Old Face" charset="0"/>
            </a:endParaRPr>
          </a:p>
          <a:p>
            <a:pPr>
              <a:lnSpc>
                <a:spcPct val="80000"/>
              </a:lnSpc>
            </a:pPr>
            <a:endParaRPr lang="en-US" sz="2200" dirty="0">
              <a:latin typeface="Baskerville Old Face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6302" y="3154710"/>
            <a:ext cx="46451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Essential Questions: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age result for thomas jefferson louisiana purch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383" y="1316736"/>
            <a:ext cx="9055885" cy="554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18290" y="426720"/>
            <a:ext cx="5742432" cy="3279648"/>
          </a:xfrm>
          <a:prstGeom prst="wedgeRectCallout">
            <a:avLst>
              <a:gd name="adj1" fmla="val 57086"/>
              <a:gd name="adj2" fmla="val 78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0210" y="426720"/>
            <a:ext cx="54985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bg2"/>
                </a:solidFill>
              </a:rPr>
              <a:t>"It is the case of a guardian, investing the money of his ward in purchasing an important adjacent territory; and saying to him when of age, I did this for your own good."</a:t>
            </a:r>
            <a:endParaRPr lang="en-US" sz="3200" b="1" dirty="0">
              <a:solidFill>
                <a:schemeClr val="bg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39969" y="0"/>
            <a:ext cx="6108192" cy="1661993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is Jefferson saying?</a:t>
            </a:r>
          </a:p>
          <a:p>
            <a:pPr algn="ctr"/>
            <a:r>
              <a:rPr lang="en-US" sz="3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Agree/Disagree with his rationalization?</a:t>
            </a:r>
            <a:endParaRPr lang="en-US" sz="3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305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2667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5105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0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70688" y="914400"/>
            <a:ext cx="11923776" cy="59436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lIns="90488" tIns="44450" rIns="90488" bIns="44450" rtlCol="0">
            <a:normAutofit/>
          </a:bodyPr>
          <a:lstStyle/>
          <a:p>
            <a:r>
              <a:rPr lang="en-US" altLang="en-US" sz="4000" dirty="0"/>
              <a:t>Jeffersonian contradictions:</a:t>
            </a:r>
          </a:p>
          <a:p>
            <a:pPr lvl="1"/>
            <a:r>
              <a:rPr lang="en-US" altLang="en-US" sz="4000" dirty="0"/>
              <a:t>The Constitution was vague on which branch had the authority to purchase new lands</a:t>
            </a:r>
          </a:p>
          <a:p>
            <a:pPr lvl="1"/>
            <a:r>
              <a:rPr lang="en-US" altLang="en-US" sz="4000" dirty="0"/>
              <a:t>Jefferson </a:t>
            </a:r>
            <a:r>
              <a:rPr lang="en-US" altLang="en-US" sz="4000" b="1" u="sng" dirty="0">
                <a:solidFill>
                  <a:srgbClr val="FF0000"/>
                </a:solidFill>
              </a:rPr>
              <a:t>abandoned “strict construction” to buy Louisiana </a:t>
            </a:r>
          </a:p>
          <a:p>
            <a:pPr lvl="1"/>
            <a:r>
              <a:rPr lang="en-US" altLang="en-US" sz="4000" b="1" u="sng" dirty="0" smtClean="0">
                <a:solidFill>
                  <a:srgbClr val="FF0000"/>
                </a:solidFill>
              </a:rPr>
              <a:t>Louisiana </a:t>
            </a:r>
            <a:r>
              <a:rPr lang="en-US" altLang="en-US" sz="4000" b="1" u="sng" dirty="0">
                <a:solidFill>
                  <a:srgbClr val="FF0000"/>
                </a:solidFill>
              </a:rPr>
              <a:t>Gov’t Act</a:t>
            </a:r>
            <a:r>
              <a:rPr lang="en-US" altLang="en-US" sz="4000" dirty="0"/>
              <a:t> </a:t>
            </a:r>
            <a:r>
              <a:rPr lang="en-US" altLang="en-US" sz="4000" dirty="0" smtClean="0"/>
              <a:t>= </a:t>
            </a:r>
            <a:r>
              <a:rPr lang="en-US" altLang="en-US" sz="4000" b="1" u="sng" dirty="0"/>
              <a:t>denied self-rule to Louisiana residents</a:t>
            </a:r>
          </a:p>
        </p:txBody>
      </p:sp>
      <p:sp>
        <p:nvSpPr>
          <p:cNvPr id="128008" name="AutoShape 8"/>
          <p:cNvSpPr>
            <a:spLocks noChangeArrowheads="1"/>
          </p:cNvSpPr>
          <p:nvPr/>
        </p:nvSpPr>
        <p:spPr bwMode="auto">
          <a:xfrm>
            <a:off x="1066800" y="5257800"/>
            <a:ext cx="8077200" cy="1447800"/>
          </a:xfrm>
          <a:prstGeom prst="wedgeRectCallout">
            <a:avLst>
              <a:gd name="adj1" fmla="val -4071"/>
              <a:gd name="adj2" fmla="val -113396"/>
            </a:avLst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altLang="en-US" sz="3600"/>
              <a:t>Republicans feared giving the mostly</a:t>
            </a:r>
            <a:r>
              <a:rPr kumimoji="1" lang="en-US" altLang="en-US" sz="3600"/>
              <a:t> French &amp; Spanish residents of New Orleans authority in a territorial assembly </a:t>
            </a:r>
            <a:endParaRPr lang="en-US" altLang="en-US" sz="3600"/>
          </a:p>
        </p:txBody>
      </p:sp>
      <p:sp>
        <p:nvSpPr>
          <p:cNvPr id="10" name="Rectangle 9"/>
          <p:cNvSpPr/>
          <p:nvPr/>
        </p:nvSpPr>
        <p:spPr>
          <a:xfrm>
            <a:off x="185575" y="121920"/>
            <a:ext cx="56306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Was it CONSTITUTIONAL?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21148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2" name="Picture 4" descr="lewisandclark expedi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615078" y="4880467"/>
            <a:ext cx="2008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/>
              </a:rPr>
              <a:t>VIDEO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78112" y="1833479"/>
            <a:ext cx="2682240" cy="3046988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Take notes as you watch</a:t>
            </a:r>
            <a:r>
              <a:rPr lang="is-IS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</a:t>
            </a:r>
            <a:endParaRPr lang="en-US" sz="4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78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ge result for lewis and clark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7824"/>
            <a:ext cx="8233964" cy="515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51520" y="536448"/>
            <a:ext cx="368198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smtClean="0"/>
              <a:t>BENEFITS</a:t>
            </a:r>
            <a:r>
              <a:rPr lang="en-US" sz="3000" dirty="0" smtClean="0"/>
              <a:t>:</a:t>
            </a:r>
          </a:p>
          <a:p>
            <a:pPr marL="342900" indent="-342900">
              <a:buAutoNum type="arabicPeriod"/>
            </a:pPr>
            <a:r>
              <a:rPr lang="en-US" sz="3000" b="1" u="sng" dirty="0" smtClean="0">
                <a:solidFill>
                  <a:srgbClr val="FF0000"/>
                </a:solidFill>
              </a:rPr>
              <a:t>Increase geographical and scientific knowledge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smtClean="0"/>
              <a:t>of unexplored country</a:t>
            </a:r>
          </a:p>
          <a:p>
            <a:pPr marL="342900" indent="-342900">
              <a:buAutoNum type="arabicPeriod"/>
            </a:pPr>
            <a:r>
              <a:rPr lang="en-US" sz="3000" dirty="0" smtClean="0"/>
              <a:t>Strengthened US claims in Oregon Territory</a:t>
            </a:r>
          </a:p>
          <a:p>
            <a:pPr marL="342900" indent="-342900">
              <a:buAutoNum type="arabicPeriod"/>
            </a:pPr>
            <a:r>
              <a:rPr lang="en-US" sz="3000" b="1" u="sng" dirty="0" smtClean="0">
                <a:solidFill>
                  <a:srgbClr val="FF0000"/>
                </a:solidFill>
              </a:rPr>
              <a:t>Improved relations with Natives</a:t>
            </a:r>
            <a:endParaRPr lang="en-US" sz="3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33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956" y="1165447"/>
            <a:ext cx="1181982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u="sng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Answering the AIM</a:t>
            </a:r>
            <a:r>
              <a:rPr lang="en-US" sz="4000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How did President Jefferson’s purchase of Louisiana transform the development of America?</a:t>
            </a:r>
            <a:endParaRPr lang="en-US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83631" y="90023"/>
            <a:ext cx="49762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EXIT Assessment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187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754946" y="5284945"/>
            <a:ext cx="38862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600" b="1" dirty="0" smtClean="0">
                <a:latin typeface="Copperplate Gothic Bold" charset="0"/>
                <a:ea typeface="Times New Roman" charset="0"/>
                <a:cs typeface="Times New Roman" charset="0"/>
              </a:rPr>
              <a:t>THINGS GET HEATED! (1798)</a:t>
            </a:r>
            <a:endParaRPr lang="en-US" altLang="en-US" sz="2600" b="1" dirty="0">
              <a:latin typeface="Copperplate Gothic Bold" charset="0"/>
              <a:ea typeface="Times New Roman" charset="0"/>
              <a:cs typeface="Times New Roman" charset="0"/>
            </a:endParaRPr>
          </a:p>
        </p:txBody>
      </p:sp>
      <p:pic>
        <p:nvPicPr>
          <p:cNvPr id="23559" name="Picture 7" descr="tj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994"/>
            <a:ext cx="6254496" cy="462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613724" y="-49892"/>
            <a:ext cx="36647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Sedition Act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04" y="5186510"/>
            <a:ext cx="1612642" cy="1612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509743" y="657994"/>
            <a:ext cx="5382434" cy="707886"/>
          </a:xfrm>
          <a:prstGeom prst="rect">
            <a:avLst/>
          </a:prstGeom>
          <a:solidFill>
            <a:schemeClr val="accent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18 total people charged!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96800" y="1518076"/>
            <a:ext cx="56732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Representative Roger Griswold of Connecticut VS. Representative Matthew Lyon of Vermont</a:t>
            </a:r>
            <a:r>
              <a:rPr lang="is-IS" sz="2600" dirty="0" smtClean="0"/>
              <a:t>…</a:t>
            </a:r>
            <a:endParaRPr lang="en-US" sz="26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6429280" y="3164900"/>
            <a:ext cx="560832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/>
              <a:t>Revealed political sectionalism </a:t>
            </a:r>
            <a:r>
              <a:rPr lang="en-US" sz="2600" dirty="0"/>
              <a:t>in the House </a:t>
            </a:r>
            <a:r>
              <a:rPr lang="en-US" sz="2600" dirty="0" smtClean="0"/>
              <a:t> 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600" dirty="0" smtClean="0"/>
              <a:t>Griswold supported </a:t>
            </a:r>
            <a:r>
              <a:rPr lang="en-US" sz="2600" dirty="0"/>
              <a:t>John </a:t>
            </a:r>
            <a:r>
              <a:rPr lang="en-US" sz="2600" dirty="0" smtClean="0"/>
              <a:t>Adams’ diplomacy </a:t>
            </a:r>
            <a:r>
              <a:rPr lang="en-US" sz="2600" dirty="0"/>
              <a:t>toward France and military preparations in the event of hostilities. </a:t>
            </a:r>
            <a:endParaRPr lang="en-US" sz="2600" dirty="0" smtClean="0"/>
          </a:p>
          <a:p>
            <a:pPr marL="342900" indent="-342900">
              <a:buFont typeface="Wingdings" charset="2"/>
              <a:buChar char="Ø"/>
            </a:pPr>
            <a:r>
              <a:rPr lang="en-US" sz="2600" dirty="0" smtClean="0"/>
              <a:t>Lyon </a:t>
            </a:r>
            <a:r>
              <a:rPr lang="en-US" sz="2600" dirty="0"/>
              <a:t>believed that preparations for war would eventually </a:t>
            </a:r>
            <a:r>
              <a:rPr lang="en-US" sz="2600" dirty="0" smtClean="0"/>
              <a:t>LEAD TO war</a:t>
            </a:r>
            <a:r>
              <a:rPr lang="en-US" sz="2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4387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38" y="744462"/>
            <a:ext cx="12095462" cy="474738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600" u="sng" dirty="0" smtClean="0">
                <a:solidFill>
                  <a:srgbClr val="0070C0"/>
                </a:solidFill>
                <a:cs typeface="Times New Roman" pitchFamily="18" charset="0"/>
              </a:rPr>
              <a:t>REPUBLICANS</a:t>
            </a:r>
            <a:r>
              <a:rPr lang="en-US" sz="2600" b="1" dirty="0" smtClean="0">
                <a:solidFill>
                  <a:srgbClr val="0070C0"/>
                </a:solidFill>
                <a:cs typeface="Times New Roman" pitchFamily="18" charset="0"/>
              </a:rPr>
              <a:t> = Alien &amp; Sedition Acts VIOLATED </a:t>
            </a:r>
            <a:r>
              <a:rPr lang="en-US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the 1</a:t>
            </a:r>
            <a:r>
              <a:rPr lang="en-US" sz="2600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st</a:t>
            </a:r>
            <a:r>
              <a:rPr lang="en-US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Amendment</a:t>
            </a:r>
            <a:r>
              <a:rPr lang="en-US" sz="2600" b="1" dirty="0" smtClean="0">
                <a:solidFill>
                  <a:srgbClr val="0070C0"/>
                </a:solidFill>
                <a:cs typeface="Times New Roman" pitchFamily="18" charset="0"/>
              </a:rPr>
              <a:t> and invaded </a:t>
            </a:r>
            <a:r>
              <a:rPr lang="en-US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states' rights</a:t>
            </a:r>
            <a:r>
              <a:rPr lang="en-US" sz="2600" b="1" dirty="0" smtClean="0">
                <a:solidFill>
                  <a:srgbClr val="0070C0"/>
                </a:solidFill>
                <a:cs typeface="Times New Roman" pitchFamily="18" charset="0"/>
              </a:rPr>
              <a:t>!</a:t>
            </a:r>
          </a:p>
        </p:txBody>
      </p:sp>
      <p:sp>
        <p:nvSpPr>
          <p:cNvPr id="3" name="Rectangle 2"/>
          <p:cNvSpPr/>
          <p:nvPr/>
        </p:nvSpPr>
        <p:spPr>
          <a:xfrm>
            <a:off x="96538" y="36576"/>
            <a:ext cx="74115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Kentucky and Virginia Resolutions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96538" y="1727835"/>
            <a:ext cx="76962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000" dirty="0" smtClean="0">
                <a:cs typeface="Times New Roman" pitchFamily="18" charset="0"/>
              </a:rPr>
              <a:t>Drafted by </a:t>
            </a:r>
            <a:r>
              <a:rPr lang="en-US" sz="3000" b="1" u="sng" dirty="0" smtClean="0">
                <a:solidFill>
                  <a:srgbClr val="FF0000"/>
                </a:solidFill>
                <a:cs typeface="Times New Roman" pitchFamily="18" charset="0"/>
              </a:rPr>
              <a:t>Jefferson</a:t>
            </a:r>
            <a:r>
              <a:rPr lang="en-US" sz="30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000" dirty="0" smtClean="0">
                <a:cs typeface="Times New Roman" pitchFamily="18" charset="0"/>
              </a:rPr>
              <a:t>(Kentucky) and </a:t>
            </a:r>
            <a:r>
              <a:rPr lang="en-US" sz="3000" b="1" u="sng" dirty="0" smtClean="0">
                <a:solidFill>
                  <a:srgbClr val="FF0000"/>
                </a:solidFill>
                <a:cs typeface="Times New Roman" pitchFamily="18" charset="0"/>
              </a:rPr>
              <a:t>Madison</a:t>
            </a:r>
            <a:r>
              <a:rPr lang="en-US" sz="30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000" dirty="0" smtClean="0">
                <a:cs typeface="Times New Roman" pitchFamily="18" charset="0"/>
              </a:rPr>
              <a:t>(Virginia).</a:t>
            </a:r>
          </a:p>
          <a:p>
            <a:pPr>
              <a:defRPr/>
            </a:pPr>
            <a:r>
              <a:rPr lang="en-US" sz="3000" b="1" dirty="0" smtClean="0">
                <a:cs typeface="Times New Roman" pitchFamily="18" charset="0"/>
              </a:rPr>
              <a:t>Stated the following.</a:t>
            </a:r>
          </a:p>
          <a:p>
            <a:pPr>
              <a:buFontTx/>
              <a:buNone/>
              <a:defRPr/>
            </a:pPr>
            <a:r>
              <a:rPr lang="en-US" sz="3000" b="1" dirty="0" smtClean="0">
                <a:cs typeface="Times New Roman" pitchFamily="18" charset="0"/>
              </a:rPr>
              <a:t>	1.	</a:t>
            </a:r>
            <a:r>
              <a:rPr lang="en-US" sz="3000" dirty="0" smtClean="0">
                <a:cs typeface="Times New Roman" pitchFamily="18" charset="0"/>
              </a:rPr>
              <a:t>The Constitution was a </a:t>
            </a:r>
            <a:r>
              <a:rPr lang="en-US" sz="3000" b="1" dirty="0" smtClean="0">
                <a:cs typeface="Times New Roman" pitchFamily="18" charset="0"/>
              </a:rPr>
              <a:t>“</a:t>
            </a:r>
            <a:r>
              <a:rPr lang="en-US" sz="3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compact</a:t>
            </a:r>
            <a:r>
              <a:rPr lang="en-US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”</a:t>
            </a:r>
            <a:endParaRPr lang="en-US" sz="3000" b="1" u="sng" dirty="0" smtClean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en-US" sz="3000" b="1" dirty="0" smtClean="0">
                <a:cs typeface="Times New Roman" pitchFamily="18" charset="0"/>
              </a:rPr>
              <a:t>		</a:t>
            </a:r>
            <a:r>
              <a:rPr lang="en-US" sz="3000" dirty="0" smtClean="0">
                <a:cs typeface="Times New Roman" pitchFamily="18" charset="0"/>
              </a:rPr>
              <a:t>between sovereign states</a:t>
            </a:r>
          </a:p>
          <a:p>
            <a:pPr>
              <a:buFontTx/>
              <a:buNone/>
              <a:defRPr/>
            </a:pPr>
            <a:r>
              <a:rPr lang="en-US" sz="3000" b="1" dirty="0" smtClean="0">
                <a:cs typeface="Times New Roman" pitchFamily="18" charset="0"/>
              </a:rPr>
              <a:t>	2.	IMPORTANT: IF COMPACT WAS BROKEN</a:t>
            </a:r>
            <a:r>
              <a:rPr lang="is-IS" sz="3000" b="1" dirty="0" smtClean="0">
                <a:cs typeface="Times New Roman" pitchFamily="18" charset="0"/>
              </a:rPr>
              <a:t>…</a:t>
            </a:r>
            <a:r>
              <a:rPr lang="en-US" sz="3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	</a:t>
            </a:r>
            <a:r>
              <a:rPr lang="en-US" sz="3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states can NULLIFY the law</a:t>
            </a:r>
            <a:r>
              <a:rPr 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!</a:t>
            </a:r>
            <a:endParaRPr lang="en-US" sz="3000" b="1" dirty="0">
              <a:cs typeface="Times New Roman" pitchFamily="18" charset="0"/>
            </a:endParaRPr>
          </a:p>
        </p:txBody>
      </p:sp>
      <p:pic>
        <p:nvPicPr>
          <p:cNvPr id="21508" name="Picture 4" descr="mage result for virginia and kentucky resolu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738" y="3111431"/>
            <a:ext cx="4326244" cy="226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6538" y="850672"/>
            <a:ext cx="11265408" cy="175432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4000" b="1" dirty="0">
                <a:ea typeface="Times New Roman" charset="0"/>
                <a:cs typeface="Times New Roman" charset="0"/>
              </a:rPr>
              <a:t>Set a precedent for sectionalism and the states' rights debate later on regarding WHAT MAJOR ISSUE?</a:t>
            </a:r>
            <a:r>
              <a:rPr lang="is-IS" altLang="en-US" sz="4000" b="1" dirty="0">
                <a:ea typeface="Times New Roman" charset="0"/>
                <a:cs typeface="Times New Roman" charset="0"/>
              </a:rPr>
              <a:t>... </a:t>
            </a:r>
          </a:p>
        </p:txBody>
      </p:sp>
    </p:spTree>
    <p:extLst>
      <p:ext uri="{BB962C8B-B14F-4D97-AF65-F5344CB8AC3E}">
        <p14:creationId xmlns:p14="http://schemas.microsoft.com/office/powerpoint/2010/main" val="1540618295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31520" y="1676400"/>
            <a:ext cx="11094720" cy="4800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  <a:defRPr/>
            </a:pP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The Virginia and Kentucky Resolutions argued that the right to determine the constitutionality of a law passed by Congress rested in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3400" dirty="0">
                <a:solidFill>
                  <a:srgbClr val="FF0000"/>
                </a:solidFill>
                <a:cs typeface="Times New Roman" pitchFamily="18" charset="0"/>
              </a:rPr>
              <a:t>	A.	Congress.	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3400" dirty="0">
                <a:solidFill>
                  <a:srgbClr val="FF0000"/>
                </a:solidFill>
                <a:cs typeface="Times New Roman" pitchFamily="18" charset="0"/>
              </a:rPr>
              <a:t>	B.	the states.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3400" dirty="0">
                <a:solidFill>
                  <a:srgbClr val="FF0000"/>
                </a:solidFill>
                <a:cs typeface="Times New Roman" pitchFamily="18" charset="0"/>
              </a:rPr>
              <a:t>	C.	the President.	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3400" dirty="0">
                <a:solidFill>
                  <a:srgbClr val="FF0000"/>
                </a:solidFill>
                <a:cs typeface="Times New Roman" pitchFamily="18" charset="0"/>
              </a:rPr>
              <a:t>	D.	the Supreme Court.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3400" dirty="0">
                <a:solidFill>
                  <a:srgbClr val="FF0000"/>
                </a:solidFill>
                <a:cs typeface="Times New Roman" pitchFamily="18" charset="0"/>
              </a:rPr>
              <a:t>	 E.	the vote of the common people.</a:t>
            </a:r>
            <a:r>
              <a:rPr lang="en-US" sz="3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2315198" y="453672"/>
            <a:ext cx="71349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Lesson 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Review Question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3547872" y="3755136"/>
            <a:ext cx="536448" cy="438912"/>
          </a:xfrm>
          <a:prstGeom prst="star5">
            <a:avLst>
              <a:gd name="adj" fmla="val 16586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1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2876" y="243840"/>
            <a:ext cx="4593336" cy="725424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ark Crystal" pitchFamily="2" charset="0"/>
              </a:rPr>
              <a:t>Adams’ mistake</a:t>
            </a:r>
            <a:r>
              <a:rPr lang="is-I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ark Crystal" pitchFamily="2" charset="0"/>
              </a:rPr>
              <a:t>…</a:t>
            </a:r>
            <a:endParaRPr lang="en-US" sz="3500" b="1" dirty="0">
              <a:effectLst>
                <a:outerShdw blurRad="38100" dist="38100" dir="2700000" algn="tl">
                  <a:srgbClr val="C0C0C0"/>
                </a:outerShdw>
              </a:effectLst>
              <a:latin typeface="Dark Crystal" pitchFamily="2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184" y="1295400"/>
            <a:ext cx="6681216" cy="53340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3600" b="1" dirty="0">
                <a:cs typeface="Times New Roman" pitchFamily="18" charset="0"/>
              </a:rPr>
              <a:t>Adams remains </a:t>
            </a:r>
            <a:r>
              <a:rPr lang="en-US" sz="3600" b="1" dirty="0" err="1" smtClean="0">
                <a:cs typeface="Times New Roman" pitchFamily="18" charset="0"/>
              </a:rPr>
              <a:t>coooool</a:t>
            </a:r>
            <a:endParaRPr lang="en-US" sz="3600" b="1" dirty="0">
              <a:cs typeface="Times New Roman" pitchFamily="18" charset="0"/>
            </a:endParaRPr>
          </a:p>
          <a:p>
            <a:pPr marL="914400" lvl="1" indent="-457200">
              <a:defRPr/>
            </a:pPr>
            <a:r>
              <a:rPr lang="en-US" sz="3200" dirty="0">
                <a:cs typeface="Times New Roman" pitchFamily="18" charset="0"/>
              </a:rPr>
              <a:t>Sends ministers to France and Spain to negotiate </a:t>
            </a:r>
            <a:r>
              <a:rPr lang="en-US" sz="3200" dirty="0" smtClean="0">
                <a:cs typeface="Times New Roman" pitchFamily="18" charset="0"/>
              </a:rPr>
              <a:t>treaties</a:t>
            </a:r>
          </a:p>
          <a:p>
            <a:pPr marL="914400" lvl="1" indent="-457200">
              <a:defRPr/>
            </a:pPr>
            <a:r>
              <a:rPr lang="en-US" sz="3200" b="1" dirty="0" smtClean="0">
                <a:cs typeface="Times New Roman" pitchFamily="18" charset="0"/>
              </a:rPr>
              <a:t>MANY FEDERALISTS WANT WAR NOT PEACE!</a:t>
            </a:r>
            <a:endParaRPr lang="en-US" sz="3200" b="1" dirty="0">
              <a:cs typeface="Times New Roman" pitchFamily="18" charset="0"/>
            </a:endParaRPr>
          </a:p>
          <a:p>
            <a:pPr marL="914400" lvl="1" indent="-457200">
              <a:defRPr/>
            </a:pPr>
            <a:r>
              <a:rPr lang="en-US" sz="3200" dirty="0">
                <a:cs typeface="Times New Roman" pitchFamily="18" charset="0"/>
              </a:rPr>
              <a:t>Infuriates </a:t>
            </a:r>
            <a:r>
              <a:rPr lang="en-US" sz="3200" dirty="0" smtClean="0">
                <a:cs typeface="Times New Roman" pitchFamily="18" charset="0"/>
              </a:rPr>
              <a:t>these Federalists</a:t>
            </a:r>
            <a:r>
              <a:rPr lang="en-US" sz="3200" dirty="0">
                <a:cs typeface="Times New Roman" pitchFamily="18" charset="0"/>
              </a:rPr>
              <a:t>, who 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withdraw some support in the next 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election</a:t>
            </a:r>
            <a:endParaRPr lang="en-US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pic>
        <p:nvPicPr>
          <p:cNvPr id="32775" name="Picture 7" descr="john-ada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187" y="2173736"/>
            <a:ext cx="3168397" cy="409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8595360" y="97536"/>
            <a:ext cx="3596640" cy="2633472"/>
          </a:xfrm>
          <a:prstGeom prst="wedgeEllipseCallout">
            <a:avLst>
              <a:gd name="adj1" fmla="val -5667"/>
              <a:gd name="adj2" fmla="val 727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803385" y="420056"/>
            <a:ext cx="3133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C000"/>
                </a:solidFill>
              </a:rPr>
              <a:t>I’m in trouble</a:t>
            </a:r>
            <a:r>
              <a:rPr lang="is-IS" sz="3200" b="1" dirty="0" smtClean="0">
                <a:solidFill>
                  <a:srgbClr val="FFC000"/>
                </a:solidFill>
              </a:rPr>
              <a:t>…where’s all my peeps at?!</a:t>
            </a:r>
            <a:endParaRPr lang="en-US" sz="3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9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496" y="0"/>
            <a:ext cx="63044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Campaign 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(DON</a:t>
            </a:r>
            <a:r>
              <a:rPr lang="uk-U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’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 COPY)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496" y="761528"/>
            <a:ext cx="101581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In 1800, there were </a:t>
            </a:r>
            <a:r>
              <a:rPr lang="en-US" sz="2500" b="1" dirty="0"/>
              <a:t>NO</a:t>
            </a:r>
            <a:r>
              <a:rPr lang="en-US" sz="2500" dirty="0"/>
              <a:t> campaign speeches or statements from the candidates</a:t>
            </a:r>
          </a:p>
          <a:p>
            <a:pPr marL="342900" indent="-342900">
              <a:buFont typeface="Wingdings" charset="0"/>
              <a:buChar char="Ø"/>
            </a:pPr>
            <a:r>
              <a:rPr lang="en-US" sz="2500" dirty="0"/>
              <a:t>Campaigns were conducted through </a:t>
            </a:r>
            <a:r>
              <a:rPr lang="en-US" sz="2500" b="1" dirty="0"/>
              <a:t>newspapers</a:t>
            </a:r>
            <a:r>
              <a:rPr lang="en-US" sz="2500" dirty="0"/>
              <a:t>, </a:t>
            </a:r>
            <a:r>
              <a:rPr lang="en-US" sz="2500" b="1" dirty="0"/>
              <a:t>pamphlets</a:t>
            </a:r>
            <a:r>
              <a:rPr lang="en-US" sz="2500" dirty="0"/>
              <a:t>, etc...</a:t>
            </a:r>
          </a:p>
          <a:p>
            <a:pPr marL="342900" indent="-342900">
              <a:buFont typeface="Wingdings" charset="0"/>
              <a:buChar char="Ø"/>
            </a:pPr>
            <a:r>
              <a:rPr lang="en-US" sz="2500" dirty="0"/>
              <a:t>Jeffersonian newspapers called Adams a </a:t>
            </a:r>
            <a:r>
              <a:rPr lang="en-US" sz="2500" b="1" dirty="0"/>
              <a:t>MONARCHIST</a:t>
            </a:r>
            <a:endParaRPr lang="en-US" sz="2500" dirty="0"/>
          </a:p>
          <a:p>
            <a:pPr marL="342900" indent="-342900">
              <a:buFont typeface="Wingdings" charset="0"/>
              <a:buChar char="Ø"/>
            </a:pPr>
            <a:r>
              <a:rPr lang="en-US" sz="2500" dirty="0"/>
              <a:t>Jefferson appealed to the </a:t>
            </a:r>
            <a:r>
              <a:rPr lang="en-US" sz="2500" b="1" dirty="0"/>
              <a:t>COMMON MAN</a:t>
            </a:r>
            <a:r>
              <a:rPr lang="en-US" sz="2500" dirty="0"/>
              <a:t> and said Adams was an </a:t>
            </a:r>
            <a:r>
              <a:rPr lang="en-US" sz="2500" b="1" dirty="0"/>
              <a:t>ENEMY</a:t>
            </a:r>
            <a:r>
              <a:rPr lang="en-US" sz="2500" dirty="0"/>
              <a:t> of the people!</a:t>
            </a:r>
          </a:p>
          <a:p>
            <a:pPr marL="342900" indent="-342900">
              <a:buFont typeface="Wingdings" charset="0"/>
              <a:buChar char="Ø"/>
            </a:pPr>
            <a:r>
              <a:rPr lang="en-US" sz="2500" dirty="0"/>
              <a:t>Federalists said that Jefferson was a “</a:t>
            </a:r>
            <a:r>
              <a:rPr lang="en-US" sz="2500" b="1" dirty="0"/>
              <a:t>godless man</a:t>
            </a:r>
            <a:r>
              <a:rPr lang="en-US" sz="2500" dirty="0"/>
              <a:t>” who would lead the nation into a state of </a:t>
            </a:r>
            <a:r>
              <a:rPr lang="en-US" sz="2500" b="1" dirty="0"/>
              <a:t>CHAOS</a:t>
            </a:r>
            <a:r>
              <a:rPr lang="en-US" sz="2500" dirty="0"/>
              <a:t>!</a:t>
            </a:r>
          </a:p>
        </p:txBody>
      </p:sp>
      <p:pic>
        <p:nvPicPr>
          <p:cNvPr id="4" name="Picture 3" descr="96377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734" y="3878589"/>
            <a:ext cx="4538961" cy="28764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6723" y="4305115"/>
            <a:ext cx="478458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TPS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: who 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would</a:t>
            </a:r>
          </a:p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YOU vote for?</a:t>
            </a:r>
          </a:p>
        </p:txBody>
      </p:sp>
    </p:spTree>
    <p:extLst>
      <p:ext uri="{BB962C8B-B14F-4D97-AF65-F5344CB8AC3E}">
        <p14:creationId xmlns:p14="http://schemas.microsoft.com/office/powerpoint/2010/main" val="200531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 txBox="1">
            <a:spLocks/>
          </p:cNvSpPr>
          <p:nvPr/>
        </p:nvSpPr>
        <p:spPr>
          <a:xfrm>
            <a:off x="7939350" y="634425"/>
            <a:ext cx="4159524" cy="156013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charset="2"/>
              <a:buChar char="Ø"/>
            </a:pPr>
            <a:r>
              <a:rPr lang="en-US" sz="3600" b="1" dirty="0" smtClean="0">
                <a:latin typeface="Calibri" charset="0"/>
                <a:ea typeface="MS PGothic" charset="0"/>
              </a:rPr>
              <a:t> It’s time for another election…</a:t>
            </a:r>
          </a:p>
          <a:p>
            <a:pPr lvl="1">
              <a:buFont typeface="Wingdings" charset="2"/>
              <a:buChar char="Ø"/>
            </a:pPr>
            <a:endParaRPr lang="en-US" sz="3600" b="1" dirty="0" smtClean="0">
              <a:latin typeface="Calibri" charset="0"/>
              <a:ea typeface="MS PGothic" charset="0"/>
            </a:endParaRPr>
          </a:p>
          <a:p>
            <a:pPr lvl="1">
              <a:buFont typeface="Wingdings" charset="2"/>
              <a:buChar char="Ø"/>
            </a:pPr>
            <a:r>
              <a:rPr lang="en-US" sz="3600" b="1" dirty="0" smtClean="0">
                <a:latin typeface="Calibri" charset="0"/>
                <a:ea typeface="MS PGothic" charset="0"/>
              </a:rPr>
              <a:t> Who is the public going to pick this time? </a:t>
            </a:r>
            <a:endParaRPr lang="en-US" sz="3600" b="1" dirty="0">
              <a:latin typeface="Calibri" charset="0"/>
              <a:ea typeface="MS PGothic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895751" y="4913817"/>
            <a:ext cx="2008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"/>
              </a:rPr>
              <a:t>VIDEO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mage result for election of 18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799"/>
            <a:ext cx="8339328" cy="631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25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1770</Words>
  <Application>Microsoft Macintosh PowerPoint</Application>
  <PresentationFormat>Widescreen</PresentationFormat>
  <Paragraphs>203</Paragraphs>
  <Slides>34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Baskerville Old Face</vt:lpstr>
      <vt:lpstr>Calibri</vt:lpstr>
      <vt:lpstr>Calibri Light</vt:lpstr>
      <vt:lpstr>Copperplate Gothic Bold</vt:lpstr>
      <vt:lpstr>Dark Crystal</vt:lpstr>
      <vt:lpstr>MS PGothic</vt:lpstr>
      <vt:lpstr>ＭＳ Ｐゴシック</vt:lpstr>
      <vt:lpstr>Times New Roman</vt:lpstr>
      <vt:lpstr>Wingdings</vt:lpstr>
      <vt:lpstr>Wingdings 3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Adams’ mistake…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President Thomas Jefferson 1801-1809 Democratic-Republican</vt:lpstr>
      <vt:lpstr>PowerPoint Presentation</vt:lpstr>
      <vt:lpstr>PowerPoint Presentation</vt:lpstr>
      <vt:lpstr>North America in 1800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Demarco Matthew</dc:creator>
  <cp:lastModifiedBy>Demarco Matthew</cp:lastModifiedBy>
  <cp:revision>65</cp:revision>
  <dcterms:created xsi:type="dcterms:W3CDTF">2016-11-29T01:15:09Z</dcterms:created>
  <dcterms:modified xsi:type="dcterms:W3CDTF">2016-11-30T15:07:05Z</dcterms:modified>
</cp:coreProperties>
</file>