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8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43"/>
  </p:normalViewPr>
  <p:slideViewPr>
    <p:cSldViewPr snapToGrid="0" snapToObjects="1">
      <p:cViewPr varScale="1">
        <p:scale>
          <a:sx n="91" d="100"/>
          <a:sy n="91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31EDF-D060-3F4E-B6F2-D7CB8EAB60AF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3BCD9-2848-604C-83C7-2D3CC7BC5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x-none">
                <a:ea typeface="Calibri" charset="0"/>
                <a:cs typeface="Calibri" charset="0"/>
              </a:rPr>
              <a:t>From 1880 to 1921, a record setting 23 million immigrants arrived in the USA. At the time,.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x-none">
                <a:ea typeface="Calibri" charset="0"/>
                <a:cs typeface="Calibri" charset="0"/>
              </a:rPr>
              <a:t>From the colonial era to 1880, most immigrants to America came from England, Ireland, or Germany in Northern Europe. Between 1880 and 1921, approximately 70% of all immigrants entering the USA came</a:t>
            </a:r>
            <a:r>
              <a:rPr lang="en-US" altLang="x-none" b="1">
                <a:ea typeface="Calibri" charset="0"/>
                <a:cs typeface="Calibri" charset="0"/>
              </a:rPr>
              <a:t> </a:t>
            </a:r>
            <a:r>
              <a:rPr lang="en-US" altLang="x-none">
                <a:ea typeface="Calibri" charset="0"/>
                <a:cs typeface="Calibri" charset="0"/>
              </a:rPr>
              <a:t>from </a:t>
            </a:r>
            <a:r>
              <a:rPr lang="en-US" altLang="x-none" b="1" i="1">
                <a:ea typeface="Calibri" charset="0"/>
                <a:cs typeface="Calibri" charset="0"/>
              </a:rPr>
              <a:t>southern and eastern Europe </a:t>
            </a:r>
            <a:r>
              <a:rPr lang="en-US" altLang="x-none">
                <a:ea typeface="Calibri" charset="0"/>
                <a:cs typeface="Calibri" charset="0"/>
              </a:rPr>
              <a:t>(Italy, Austria-Hungary, Russia, Poland). 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</a:pPr>
            <a:r>
              <a:rPr lang="en-US" altLang="x-none">
                <a:ea typeface="Calibri" charset="0"/>
                <a:cs typeface="Calibri" charset="0"/>
              </a:rPr>
              <a:t>These </a:t>
            </a:r>
            <a:r>
              <a:rPr lang="en-US" altLang="x-none" b="1">
                <a:ea typeface="Calibri" charset="0"/>
                <a:cs typeface="Calibri" charset="0"/>
              </a:rPr>
              <a:t>“</a:t>
            </a:r>
            <a:r>
              <a:rPr lang="en-US" altLang="x-none" b="1" i="1">
                <a:ea typeface="Calibri" charset="0"/>
                <a:cs typeface="Calibri" charset="0"/>
              </a:rPr>
              <a:t>new immigrants</a:t>
            </a:r>
            <a:r>
              <a:rPr lang="en-US" altLang="x-none">
                <a:ea typeface="Calibri" charset="0"/>
                <a:cs typeface="Calibri" charset="0"/>
              </a:rPr>
              <a:t>” were typically young, male, and either Catholic or Jewish. Most spoke little or no English. The majority were unskilled agricultural laborers with little money or education. </a:t>
            </a:r>
          </a:p>
          <a:p>
            <a:endParaRPr lang="en-US" altLang="x-none"/>
          </a:p>
          <a:p>
            <a:endParaRPr lang="en-US" altLang="x-none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45337D0-18F4-3644-93A3-FD14A4358B0C}" type="slidenum">
              <a:rPr lang="en-US" altLang="x-none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x-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x-none">
                <a:ea typeface="Calibri" charset="0"/>
                <a:cs typeface="Calibri" charset="0"/>
              </a:rPr>
              <a:t>The processing of immigrants on Ellis Island was an ordeal that might take five hours or more. First, they.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n-US" altLang="x-none">
                <a:ea typeface="Calibri" charset="0"/>
                <a:cs typeface="Calibri" charset="0"/>
              </a:rPr>
              <a:t>Those who passed the medical exam then reported to a government inspector. The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328984EA-79E4-F04A-91FA-C31BCDC88FBF}" type="slidenum">
              <a:rPr lang="en-US" altLang="x-none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x-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975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x-none" altLang="x-none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spcBef>
                <a:spcPct val="0"/>
              </a:spcBef>
            </a:pPr>
            <a:fld id="{5B847E37-C3C1-0243-99FD-7B5C284B11E2}" type="slidenum">
              <a:rPr lang="en-US" altLang="x-none">
                <a:latin typeface="Arial" charset="0"/>
              </a:rPr>
              <a:pPr>
                <a:spcBef>
                  <a:spcPct val="0"/>
                </a:spcBef>
              </a:pPr>
              <a:t>20</a:t>
            </a:fld>
            <a:endParaRPr lang="en-US" altLang="x-non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01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9119-A555-3C49-A9C8-3A987DAB942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FC19-5DCD-E243-BA26-49F0FD5C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5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9119-A555-3C49-A9C8-3A987DAB942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FC19-5DCD-E243-BA26-49F0FD5C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9119-A555-3C49-A9C8-3A987DAB942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FC19-5DCD-E243-BA26-49F0FD5C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1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9119-A555-3C49-A9C8-3A987DAB942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FC19-5DCD-E243-BA26-49F0FD5C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6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9119-A555-3C49-A9C8-3A987DAB942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FC19-5DCD-E243-BA26-49F0FD5C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9119-A555-3C49-A9C8-3A987DAB942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FC19-5DCD-E243-BA26-49F0FD5C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3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9119-A555-3C49-A9C8-3A987DAB942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FC19-5DCD-E243-BA26-49F0FD5C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8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9119-A555-3C49-A9C8-3A987DAB942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FC19-5DCD-E243-BA26-49F0FD5C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5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9119-A555-3C49-A9C8-3A987DAB942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FC19-5DCD-E243-BA26-49F0FD5C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9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9119-A555-3C49-A9C8-3A987DAB942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FC19-5DCD-E243-BA26-49F0FD5C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5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9119-A555-3C49-A9C8-3A987DAB942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FC19-5DCD-E243-BA26-49F0FD5C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4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9119-A555-3C49-A9C8-3A987DAB942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7FC19-5DCD-E243-BA26-49F0FD5C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4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hyperlink" Target="https://www.youtube.com/watch?v=fiPq7C06zjQ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9144000" cy="19812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x-none" sz="4000" b="1" u="sng" dirty="0">
                <a:latin typeface="Calibri" charset="0"/>
                <a:ea typeface="Calibri" charset="0"/>
                <a:cs typeface="Calibri" charset="0"/>
              </a:rPr>
              <a:t>AIM</a:t>
            </a:r>
            <a:r>
              <a:rPr lang="en-US" altLang="x-none" sz="4000" dirty="0">
                <a:latin typeface="Calibri" charset="0"/>
                <a:ea typeface="Calibri" charset="0"/>
                <a:cs typeface="Calibri" charset="0"/>
              </a:rPr>
              <a:t>: Why did immigration to America increase during the late 1800s, and how did immigration policies and nativist attitudes demonstrate discrimination against them?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8801" y="121306"/>
            <a:ext cx="7416775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x-none" sz="2500" b="1" u="sng" dirty="0" smtClean="0">
                <a:solidFill>
                  <a:srgbClr val="FF0000"/>
                </a:solidFill>
                <a:ea typeface="ＭＳ Ｐゴシック" charset="-128"/>
              </a:rPr>
              <a:t>The Growth of Cities and American Culture, 1865-1900</a:t>
            </a:r>
            <a:endParaRPr lang="en-US" altLang="x-none" sz="2500" b="1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7553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uttonhook for eye ex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50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6885709" y="893618"/>
            <a:ext cx="24384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Buttonhook collection. </a:t>
            </a:r>
            <a:r>
              <a:rPr lang="en-US" altLang="en-US" sz="2400" dirty="0"/>
              <a:t>U.S. Public Health Service used items like these to conduct immigrant eye exam at Ellis Island.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524000" y="5105400"/>
            <a:ext cx="9601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Doctors of the U.S. Public Health Service at Ellis Island often used these devices to check immigrants for </a:t>
            </a:r>
            <a:r>
              <a:rPr lang="en-US" altLang="en-US" sz="2400" b="1" i="1" dirty="0"/>
              <a:t>trachoma</a:t>
            </a:r>
            <a:r>
              <a:rPr lang="en-US" altLang="en-US" sz="2400" dirty="0"/>
              <a:t>, a highly contagious and difficult to cure eye disease. Eyelids were inverted or pulled outward to see if immigrants displayed symptoms of this dreaded </a:t>
            </a:r>
            <a:r>
              <a:rPr lang="en-US" altLang="en-US" sz="2400" dirty="0" smtClean="0"/>
              <a:t>disease.</a:t>
            </a:r>
            <a:endParaRPr lang="en-US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520149" y="38101"/>
            <a:ext cx="1524000" cy="8620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/>
              <a:t>DON</a:t>
            </a:r>
            <a:r>
              <a:rPr lang="mr-IN" sz="2500" b="1" dirty="0"/>
              <a:t>’</a:t>
            </a:r>
            <a:r>
              <a:rPr lang="en-US" sz="2500" b="1" dirty="0"/>
              <a:t>T COPY</a:t>
            </a:r>
          </a:p>
        </p:txBody>
      </p:sp>
    </p:spTree>
    <p:extLst>
      <p:ext uri="{BB962C8B-B14F-4D97-AF65-F5344CB8AC3E}">
        <p14:creationId xmlns:p14="http://schemas.microsoft.com/office/powerpoint/2010/main" val="11049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0"/>
            <a:ext cx="66778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70273" y="920621"/>
            <a:ext cx="2971800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According to this poem,</a:t>
            </a:r>
          </a:p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how will immigrants be treated upon arriving in America?</a:t>
            </a:r>
          </a:p>
        </p:txBody>
      </p:sp>
    </p:spTree>
    <p:extLst>
      <p:ext uri="{BB962C8B-B14F-4D97-AF65-F5344CB8AC3E}">
        <p14:creationId xmlns:p14="http://schemas.microsoft.com/office/powerpoint/2010/main" val="154446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Image, Source: b&amp;w film copy ne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387917"/>
            <a:ext cx="27847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charset="0"/>
              <a:buChar char="•"/>
            </a:pPr>
            <a:r>
              <a:rPr lang="en-US" altLang="x-none" sz="3500" dirty="0" smtClean="0">
                <a:latin typeface="Tw Cen MT" charset="0"/>
              </a:rPr>
              <a:t>Ocean Liners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3500" dirty="0" smtClean="0">
                <a:latin typeface="Tw Cen MT" charset="0"/>
              </a:rPr>
              <a:t>Traveling in Steerage</a:t>
            </a:r>
          </a:p>
          <a:p>
            <a:pPr marL="571500" indent="-571500">
              <a:buFont typeface="Arial" charset="0"/>
              <a:buChar char="•"/>
            </a:pPr>
            <a:r>
              <a:rPr lang="en-US" altLang="x-none" sz="3500" dirty="0" smtClean="0">
                <a:latin typeface="Tw Cen MT" charset="0"/>
              </a:rPr>
              <a:t>Into the Unknown</a:t>
            </a:r>
            <a:endParaRPr lang="en-US" altLang="x-none" sz="3500" dirty="0"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3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981200" y="158750"/>
            <a:ext cx="8229600" cy="1143000"/>
          </a:xfrm>
        </p:spPr>
        <p:txBody>
          <a:bodyPr/>
          <a:lstStyle/>
          <a:p>
            <a:endParaRPr lang="x-none" altLang="x-none"/>
          </a:p>
        </p:txBody>
      </p:sp>
      <p:pic>
        <p:nvPicPr>
          <p:cNvPr id="59394" name="Picture 2" descr="Image, Source: b&amp;w film copy ne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625975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Image, Source: b&amp;w film copy ne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4572000" cy="6858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Immigrants el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349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0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6096000" y="152401"/>
            <a:ext cx="4572000" cy="230822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2400">
                <a:latin typeface="Source Sans Pro" charset="0"/>
              </a:rPr>
              <a:t>When Ellis Island officially opened on January 1, 1892, the first passenger processed through the now world-famous immigration station was an </a:t>
            </a:r>
            <a:r>
              <a:rPr lang="en-US" altLang="x-none" sz="2400" b="1" i="1">
                <a:latin typeface="Source Sans Pro" charset="0"/>
              </a:rPr>
              <a:t>Irish girl named Annie Moore</a:t>
            </a:r>
            <a:r>
              <a:rPr lang="en-US" altLang="x-none" sz="2400">
                <a:latin typeface="Source Sans Pro" charset="0"/>
              </a:rPr>
              <a:t>.</a:t>
            </a:r>
            <a:endParaRPr lang="en-US" altLang="x-none" sz="2400"/>
          </a:p>
        </p:txBody>
      </p:sp>
      <p:sp>
        <p:nvSpPr>
          <p:cNvPr id="5" name="Rectangle 4"/>
          <p:cNvSpPr/>
          <p:nvPr/>
        </p:nvSpPr>
        <p:spPr>
          <a:xfrm>
            <a:off x="6600825" y="2613026"/>
            <a:ext cx="4038600" cy="3478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latin typeface="Source Sans Pro" charset="0"/>
              </a:rPr>
              <a:t>17-year-old girl was traveling with her two younger brothers.</a:t>
            </a: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sz="2000" dirty="0"/>
              <a:t>from Queenstown (County Cork, Ireland)</a:t>
            </a: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sz="2000" dirty="0"/>
              <a:t>spent 12 days at sea, including Christmas Day, arriving in New York on Thursday evening, December 31</a:t>
            </a:r>
          </a:p>
          <a:p>
            <a:pPr marL="285750" indent="-285750">
              <a:buFont typeface="Wingdings" charset="2"/>
              <a:buChar char="Ø"/>
              <a:defRPr/>
            </a:pPr>
            <a:r>
              <a:rPr lang="en-US" sz="2000" dirty="0"/>
              <a:t>reunited with their parents who were already living in New York 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15363" y="5954714"/>
            <a:ext cx="1524000" cy="8604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/>
              <a:t>DON</a:t>
            </a:r>
            <a:r>
              <a:rPr lang="mr-IN" sz="2500" b="1" dirty="0"/>
              <a:t>’</a:t>
            </a:r>
            <a:r>
              <a:rPr lang="en-US" sz="2500" b="1" dirty="0"/>
              <a:t>T COPY</a:t>
            </a:r>
          </a:p>
        </p:txBody>
      </p:sp>
    </p:spTree>
    <p:extLst>
      <p:ext uri="{BB962C8B-B14F-4D97-AF65-F5344CB8AC3E}">
        <p14:creationId xmlns:p14="http://schemas.microsoft.com/office/powerpoint/2010/main" val="5955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1" y="1"/>
            <a:ext cx="914399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Other famous figures to pass through the port of New York and Ellis Island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1104900"/>
            <a:ext cx="2471738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09713" y="3559175"/>
            <a:ext cx="25638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3000" b="1">
                <a:solidFill>
                  <a:srgbClr val="1F1F1F"/>
                </a:solidFill>
                <a:latin typeface="Source Sans Pro" charset="0"/>
              </a:rPr>
              <a:t>Ettore Boiardi</a:t>
            </a:r>
            <a:endParaRPr lang="en-US" altLang="x-none" sz="3000" b="1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54164" y="3962400"/>
            <a:ext cx="2632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3000" b="1">
                <a:solidFill>
                  <a:srgbClr val="FF0000"/>
                </a:solidFill>
                <a:latin typeface="Source Sans Pro" charset="0"/>
              </a:rPr>
              <a:t>AKA </a:t>
            </a:r>
          </a:p>
          <a:p>
            <a:r>
              <a:rPr lang="en-US" altLang="x-none" sz="3000" b="1">
                <a:solidFill>
                  <a:srgbClr val="FF0000"/>
                </a:solidFill>
                <a:latin typeface="Source Sans Pro" charset="0"/>
              </a:rPr>
              <a:t>Chef Boyardee</a:t>
            </a:r>
            <a:endParaRPr lang="en-US" altLang="x-none" sz="3000" b="1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4900"/>
            <a:ext cx="1981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425950" y="4062413"/>
            <a:ext cx="21272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3000" b="1">
                <a:solidFill>
                  <a:srgbClr val="FF0000"/>
                </a:solidFill>
                <a:latin typeface="Source Sans Pro" charset="0"/>
              </a:rPr>
              <a:t>AKA </a:t>
            </a:r>
          </a:p>
          <a:p>
            <a:r>
              <a:rPr lang="en-US" altLang="x-none" sz="3000" b="1">
                <a:solidFill>
                  <a:srgbClr val="FF0000"/>
                </a:solidFill>
                <a:latin typeface="Source Sans Pro" charset="0"/>
              </a:rPr>
              <a:t>Tom Carvel</a:t>
            </a:r>
            <a:endParaRPr lang="en-US" altLang="x-none" sz="3000" b="1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38738"/>
            <a:ext cx="22352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30689" y="3633788"/>
            <a:ext cx="319563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2700" b="1">
                <a:latin typeface="Times New Roman" charset="0"/>
                <a:ea typeface="Times New Roman" charset="0"/>
                <a:cs typeface="Times New Roman" charset="0"/>
              </a:rPr>
              <a:t>Athanasios Karvella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4978401"/>
            <a:ext cx="217328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3" y="1119188"/>
            <a:ext cx="19494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848600" y="3716338"/>
            <a:ext cx="26177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2700" b="1">
                <a:latin typeface="Times New Roman" charset="0"/>
                <a:ea typeface="Times New Roman" charset="0"/>
                <a:cs typeface="Times New Roman" charset="0"/>
              </a:rPr>
              <a:t>Charles Chaplin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821614" y="4059238"/>
            <a:ext cx="28463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3000" b="1">
                <a:solidFill>
                  <a:srgbClr val="FF0000"/>
                </a:solidFill>
                <a:latin typeface="Source Sans Pro" charset="0"/>
              </a:rPr>
              <a:t>AKA Charlie Chaplin</a:t>
            </a:r>
            <a:endParaRPr lang="en-US" altLang="x-none" sz="3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30164"/>
            <a:ext cx="39624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4" y="3630614"/>
            <a:ext cx="319087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6" y="3276600"/>
            <a:ext cx="35417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1" y="0"/>
            <a:ext cx="9143999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 Presidents too</a:t>
            </a:r>
            <a:r>
              <a:rPr lang="mr-IN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en-US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88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3057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family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51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migrants quote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11618" r="7368" b="7054"/>
          <a:stretch>
            <a:fillRect/>
          </a:stretch>
        </p:blipFill>
        <p:spPr bwMode="auto">
          <a:xfrm>
            <a:off x="124691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6"/>
          <p:cNvSpPr txBox="1">
            <a:spLocks noChangeArrowheads="1"/>
          </p:cNvSpPr>
          <p:nvPr/>
        </p:nvSpPr>
        <p:spPr bwMode="auto">
          <a:xfrm>
            <a:off x="1676400" y="76200"/>
            <a:ext cx="4343400" cy="1938338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x-none">
                <a:latin typeface="Calibri" charset="0"/>
                <a:ea typeface="Calibri" charset="0"/>
                <a:cs typeface="Calibri" charset="0"/>
              </a:rPr>
              <a:t>From 1880 to 1921, </a:t>
            </a:r>
            <a:br>
              <a:rPr lang="en-US" altLang="x-none">
                <a:latin typeface="Calibri" charset="0"/>
                <a:ea typeface="Calibri" charset="0"/>
                <a:cs typeface="Calibri" charset="0"/>
              </a:rPr>
            </a:br>
            <a:r>
              <a:rPr lang="en-US" altLang="x-none">
                <a:latin typeface="Calibri" charset="0"/>
                <a:ea typeface="Calibri" charset="0"/>
                <a:cs typeface="Calibri" charset="0"/>
              </a:rPr>
              <a:t>a record </a:t>
            </a:r>
            <a:r>
              <a:rPr lang="en-US" altLang="x-none" b="1">
                <a:latin typeface="Calibri" charset="0"/>
                <a:ea typeface="Calibri" charset="0"/>
                <a:cs typeface="Calibri" charset="0"/>
              </a:rPr>
              <a:t>23 million immigrants arrived </a:t>
            </a:r>
            <a:br>
              <a:rPr lang="en-US" altLang="x-none" b="1">
                <a:latin typeface="Calibri" charset="0"/>
                <a:ea typeface="Calibri" charset="0"/>
                <a:cs typeface="Calibri" charset="0"/>
              </a:rPr>
            </a:br>
            <a:r>
              <a:rPr lang="en-US" altLang="x-none" b="1">
                <a:latin typeface="Calibri" charset="0"/>
                <a:ea typeface="Calibri" charset="0"/>
                <a:cs typeface="Calibri" charset="0"/>
              </a:rPr>
              <a:t>in the U.S. </a:t>
            </a:r>
            <a:r>
              <a:rPr lang="en-US" altLang="x-none">
                <a:latin typeface="Calibri" charset="0"/>
                <a:ea typeface="Calibri" charset="0"/>
                <a:cs typeface="Calibri" charset="0"/>
              </a:rPr>
              <a:t>looking for jobs and opportunities </a:t>
            </a:r>
            <a:endParaRPr lang="en-US" altLang="x-none"/>
          </a:p>
        </p:txBody>
      </p:sp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6200776" y="76200"/>
            <a:ext cx="4314825" cy="1938338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x-none">
                <a:latin typeface="Calibri" charset="0"/>
                <a:ea typeface="Calibri" charset="0"/>
                <a:cs typeface="Calibri" charset="0"/>
              </a:rPr>
              <a:t>The USA </a:t>
            </a:r>
            <a:r>
              <a:rPr lang="en-US" altLang="x-none" b="1">
                <a:latin typeface="Calibri" charset="0"/>
                <a:ea typeface="Calibri" charset="0"/>
                <a:cs typeface="Calibri" charset="0"/>
              </a:rPr>
              <a:t>did not have quotas (limits) on how many immigrants from </a:t>
            </a:r>
            <a:br>
              <a:rPr lang="en-US" altLang="x-none" b="1">
                <a:latin typeface="Calibri" charset="0"/>
                <a:ea typeface="Calibri" charset="0"/>
                <a:cs typeface="Calibri" charset="0"/>
              </a:rPr>
            </a:br>
            <a:r>
              <a:rPr lang="en-US" altLang="x-none" b="1">
                <a:latin typeface="Calibri" charset="0"/>
                <a:ea typeface="Calibri" charset="0"/>
                <a:cs typeface="Calibri" charset="0"/>
              </a:rPr>
              <a:t>a particular country could enter the country</a:t>
            </a:r>
            <a:endParaRPr lang="en-US" altLang="x-none" b="1"/>
          </a:p>
        </p:txBody>
      </p:sp>
      <p:pic>
        <p:nvPicPr>
          <p:cNvPr id="19459" name="Picture 2" descr="http://www.jaha.org/edu/discovery_center/push-pull/img/Elli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1" b="14883"/>
          <a:stretch>
            <a:fillRect/>
          </a:stretch>
        </p:blipFill>
        <p:spPr bwMode="auto">
          <a:xfrm>
            <a:off x="2057400" y="2133600"/>
            <a:ext cx="8153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18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6" y="1219200"/>
            <a:ext cx="489426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1600200" y="152400"/>
            <a:ext cx="8991600" cy="1200150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x-none" sz="3000">
                <a:latin typeface="Calibri" charset="0"/>
                <a:ea typeface="Calibri" charset="0"/>
                <a:cs typeface="Calibri" charset="0"/>
              </a:rPr>
              <a:t>HOWEVER, many Americans expressed </a:t>
            </a:r>
            <a:r>
              <a:rPr lang="en-US" altLang="x-none" sz="3000" b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NATIVISM</a:t>
            </a:r>
            <a:r>
              <a:rPr lang="en-US" altLang="x-none" sz="300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en-US" altLang="x-none" sz="3000" b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viewed immigrants with a sense of fear, suspicion, and hostility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93850" y="1362076"/>
            <a:ext cx="3886200" cy="2390775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buNone/>
              <a:defRPr/>
            </a:pPr>
            <a:r>
              <a:rPr lang="en-US" altLang="x-none" sz="3100" dirty="0">
                <a:latin typeface="Calibri" charset="0"/>
                <a:ea typeface="Calibri" charset="0"/>
                <a:cs typeface="Calibri" charset="0"/>
              </a:rPr>
              <a:t>Nativists had </a:t>
            </a:r>
            <a:r>
              <a:rPr lang="en-US" altLang="x-none" sz="31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intense prejudices about immigrants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altLang="x-none" sz="2500" b="1" i="1" dirty="0">
                <a:latin typeface="Calibri" charset="0"/>
                <a:ea typeface="Calibri" charset="0"/>
                <a:cs typeface="Calibri" charset="0"/>
              </a:rPr>
              <a:t>Ethnicity 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altLang="x-none" sz="2500" b="1" i="1" dirty="0">
                <a:latin typeface="Calibri" charset="0"/>
                <a:ea typeface="Calibri" charset="0"/>
                <a:cs typeface="Calibri" charset="0"/>
              </a:rPr>
              <a:t>Religion </a:t>
            </a:r>
          </a:p>
          <a:p>
            <a:pPr marL="457200" indent="-457200">
              <a:lnSpc>
                <a:spcPct val="80000"/>
              </a:lnSpc>
              <a:spcBef>
                <a:spcPts val="600"/>
              </a:spcBef>
              <a:defRPr/>
            </a:pPr>
            <a:r>
              <a:rPr lang="en-US" altLang="x-none" sz="2500" b="1" i="1" dirty="0">
                <a:latin typeface="Calibri" charset="0"/>
                <a:ea typeface="Calibri" charset="0"/>
                <a:cs typeface="Calibri" charset="0"/>
              </a:rPr>
              <a:t>Political &amp; social beliefs</a:t>
            </a:r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1593850" y="3941764"/>
            <a:ext cx="4273550" cy="2763837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x-none" sz="3100">
                <a:latin typeface="Calibri" charset="0"/>
                <a:ea typeface="Calibri" charset="0"/>
                <a:cs typeface="Calibri" charset="0"/>
              </a:rPr>
              <a:t>Many Americans </a:t>
            </a:r>
            <a:r>
              <a:rPr lang="en-US" altLang="x-none" sz="3100" b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accused immigrants </a:t>
            </a:r>
            <a:br>
              <a:rPr lang="en-US" altLang="x-none" sz="3100" b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x-none" sz="3100" b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of taking jobs away from “real” Americans </a:t>
            </a:r>
            <a:r>
              <a:rPr lang="en-US" altLang="x-none" sz="3100"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altLang="x-none" sz="3100" b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called for QUOTASn</a:t>
            </a:r>
            <a:r>
              <a:rPr lang="en-US" altLang="x-none" sz="3100">
                <a:latin typeface="Calibri" charset="0"/>
                <a:ea typeface="Calibri" charset="0"/>
                <a:cs typeface="Calibri" charset="0"/>
              </a:rPr>
              <a:t>that would limit the number of immigrants </a:t>
            </a:r>
          </a:p>
        </p:txBody>
      </p:sp>
    </p:spTree>
    <p:extLst>
      <p:ext uri="{BB962C8B-B14F-4D97-AF65-F5344CB8AC3E}">
        <p14:creationId xmlns:p14="http://schemas.microsoft.com/office/powerpoint/2010/main" val="1042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0639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94383" y="152401"/>
            <a:ext cx="6366615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Where is ELLIS Island compared to</a:t>
            </a:r>
          </a:p>
          <a:p>
            <a:pPr algn="ctr">
              <a:defRPr/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Angel Island?</a:t>
            </a:r>
          </a:p>
        </p:txBody>
      </p:sp>
    </p:spTree>
    <p:extLst>
      <p:ext uri="{BB962C8B-B14F-4D97-AF65-F5344CB8AC3E}">
        <p14:creationId xmlns:p14="http://schemas.microsoft.com/office/powerpoint/2010/main" val="208687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981200" y="158750"/>
            <a:ext cx="8229600" cy="1143000"/>
          </a:xfrm>
        </p:spPr>
        <p:txBody>
          <a:bodyPr/>
          <a:lstStyle/>
          <a:p>
            <a:endParaRPr lang="x-none" altLang="x-none"/>
          </a:p>
        </p:txBody>
      </p:sp>
      <p:pic>
        <p:nvPicPr>
          <p:cNvPr id="48131" name="Picture 2" descr="009.jpg (40788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5682826"/>
            <a:ext cx="7546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Japanese “picture brides”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6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46135"/>
            <a:ext cx="12005733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x-none" sz="2800" b="1" u="sng" dirty="0">
                <a:solidFill>
                  <a:srgbClr val="FF0000"/>
                </a:solidFill>
                <a:ea typeface="ＭＳ Ｐゴシック" charset="-128"/>
              </a:rPr>
              <a:t>Chinese Exclusion Act (1882) 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2800" dirty="0">
                <a:ea typeface="ＭＳ Ｐゴシック" charset="-128"/>
              </a:rPr>
              <a:t>Banned Chinese laborers from immigrating to America for 10 years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2800" dirty="0">
                <a:ea typeface="ＭＳ Ｐゴシック" charset="-128"/>
              </a:rPr>
              <a:t>Prevented Chinese-Americans from becoming citizens</a:t>
            </a:r>
          </a:p>
          <a:p>
            <a:pPr marL="342900" indent="-342900">
              <a:lnSpc>
                <a:spcPct val="80000"/>
              </a:lnSpc>
              <a:buFont typeface="Arial" charset="0"/>
              <a:buChar char="•"/>
              <a:defRPr/>
            </a:pPr>
            <a:r>
              <a:rPr lang="en-US" altLang="x-none" sz="2800" dirty="0">
                <a:ea typeface="ＭＳ Ｐゴシック" charset="-128"/>
              </a:rPr>
              <a:t>Fined Americans for bringing in or aiding Chinese-Americans</a:t>
            </a:r>
          </a:p>
        </p:txBody>
      </p:sp>
      <p:pic>
        <p:nvPicPr>
          <p:cNvPr id="501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03" y="2"/>
            <a:ext cx="386979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121" y="1"/>
            <a:ext cx="3546474" cy="480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1047766"/>
            <a:ext cx="378475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Audience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and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oint of view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of these ads?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2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4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606800" cy="270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6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-25400"/>
            <a:ext cx="9148763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1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067" y="390297"/>
            <a:ext cx="5401733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0" u="none" strike="noStrike" dirty="0" smtClean="0">
                <a:solidFill>
                  <a:srgbClr val="FF0000"/>
                </a:solidFill>
                <a:effectLst/>
                <a:latin typeface="hurme_no2-webfont" charset="0"/>
              </a:rPr>
              <a:t>Federal Immigration Law (1882)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000" dirty="0" smtClean="0"/>
              <a:t>Forbade criminals and </a:t>
            </a:r>
            <a:r>
              <a:rPr lang="en-US" sz="3000" dirty="0"/>
              <a:t>the </a:t>
            </a:r>
            <a:r>
              <a:rPr lang="en-US" sz="3000" dirty="0" smtClean="0"/>
              <a:t>insane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000" dirty="0"/>
              <a:t>R</a:t>
            </a:r>
            <a:r>
              <a:rPr lang="en-US" sz="3000" dirty="0" smtClean="0"/>
              <a:t>equired </a:t>
            </a:r>
            <a:r>
              <a:rPr lang="en-US" sz="3000" dirty="0"/>
              <a:t>an immigrant to prove to officials that he/she would not become a 'public </a:t>
            </a:r>
            <a:r>
              <a:rPr lang="en-US" sz="3000" dirty="0" smtClean="0"/>
              <a:t>charge’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000" dirty="0" smtClean="0"/>
              <a:t>Immigrants who could </a:t>
            </a:r>
            <a:r>
              <a:rPr lang="en-US" sz="3000" dirty="0"/>
              <a:t>not support themselves (children/the elderly) had to produce a statement by a friend or relative promising support</a:t>
            </a:r>
            <a:endParaRPr lang="en-US" sz="3000" b="1" dirty="0"/>
          </a:p>
        </p:txBody>
      </p:sp>
      <p:sp>
        <p:nvSpPr>
          <p:cNvPr id="3" name="Rectangle 2"/>
          <p:cNvSpPr/>
          <p:nvPr/>
        </p:nvSpPr>
        <p:spPr>
          <a:xfrm>
            <a:off x="7050749" y="390297"/>
            <a:ext cx="47190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i="0" u="none" strike="noStrike" dirty="0" smtClean="0">
                <a:solidFill>
                  <a:srgbClr val="FF0000"/>
                </a:solidFill>
                <a:effectLst/>
                <a:latin typeface="hurme_no2-webfont" charset="0"/>
              </a:rPr>
              <a:t>Contract Labor Law (1885)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50749" y="1070803"/>
            <a:ext cx="438573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Forbade </a:t>
            </a:r>
            <a:r>
              <a:rPr lang="en-US" sz="3200" dirty="0"/>
              <a:t>American individuals or organizations from engaging in labor contracts with individuals prior to their immigration to the United States</a:t>
            </a:r>
            <a:endParaRPr lang="en-US" sz="3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265333" y="169333"/>
            <a:ext cx="16934" cy="6468534"/>
          </a:xfrm>
          <a:prstGeom prst="line">
            <a:avLst/>
          </a:prstGeom>
          <a:ln w="889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38800" y="5902362"/>
            <a:ext cx="1524000" cy="8620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/>
              <a:t>TAKE A PIC!</a:t>
            </a:r>
          </a:p>
        </p:txBody>
      </p:sp>
    </p:spTree>
    <p:extLst>
      <p:ext uri="{BB962C8B-B14F-4D97-AF65-F5344CB8AC3E}">
        <p14:creationId xmlns:p14="http://schemas.microsoft.com/office/powerpoint/2010/main" val="128090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4" y="0"/>
            <a:ext cx="117486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Which </a:t>
            </a:r>
            <a:r>
              <a:rPr lang="en-US" sz="4800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groups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would support laws to restrict immigration?</a:t>
            </a:r>
            <a:endParaRPr lang="en-US" sz="4800" i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908" y="2585598"/>
            <a:ext cx="5777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b="1" u="sng" dirty="0" smtClean="0">
                <a:solidFill>
                  <a:srgbClr val="FF0000"/>
                </a:solidFill>
              </a:rPr>
              <a:t>Labor Unions</a:t>
            </a:r>
            <a:r>
              <a:rPr lang="en-US" sz="3000" dirty="0" smtClean="0"/>
              <a:t> (feared employers would use immigrants to break up strikes and lower wages)</a:t>
            </a:r>
          </a:p>
          <a:p>
            <a:pPr marL="342900" indent="-342900">
              <a:buAutoNum type="arabicPeriod"/>
            </a:pPr>
            <a:r>
              <a:rPr lang="en-US" sz="3000" b="1" u="sng" dirty="0" smtClean="0">
                <a:solidFill>
                  <a:srgbClr val="FF0000"/>
                </a:solidFill>
              </a:rPr>
              <a:t>Social Darwinists</a:t>
            </a:r>
            <a:r>
              <a:rPr lang="en-US" sz="3000" dirty="0" smtClean="0"/>
              <a:t> (new immigrants were biologically inferior)</a:t>
            </a:r>
            <a:endParaRPr lang="en-US" sz="3000" b="1" u="sn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35" y="1754326"/>
            <a:ext cx="4314215" cy="49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52400"/>
            <a:ext cx="89154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What types of CHALLENGES do immigrant still face </a:t>
            </a:r>
          </a:p>
          <a:p>
            <a:pPr algn="ctr">
              <a:defRPr/>
            </a:pP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ＭＳ Ｐゴシック" charset="0"/>
                <a:cs typeface="ＭＳ Ｐゴシック" charset="0"/>
              </a:rPr>
              <a:t>in America TODAY?</a:t>
            </a:r>
          </a:p>
        </p:txBody>
      </p:sp>
      <p:pic>
        <p:nvPicPr>
          <p:cNvPr id="532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334" y="2404927"/>
            <a:ext cx="4559532" cy="4453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25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2"/>
          <p:cNvSpPr>
            <a:spLocks noGrp="1"/>
          </p:cNvSpPr>
          <p:nvPr>
            <p:ph type="title"/>
          </p:nvPr>
        </p:nvSpPr>
        <p:spPr>
          <a:xfrm>
            <a:off x="126608" y="2900828"/>
            <a:ext cx="3516924" cy="685800"/>
          </a:xfrm>
        </p:spPr>
        <p:txBody>
          <a:bodyPr>
            <a:noAutofit/>
          </a:bodyPr>
          <a:lstStyle/>
          <a:p>
            <a:r>
              <a:rPr lang="en-US" altLang="x-none" sz="3500" b="1" u="sng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While you watch</a:t>
            </a:r>
            <a:r>
              <a:rPr lang="en-US" altLang="x-none" sz="35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:</a:t>
            </a:r>
            <a:br>
              <a:rPr lang="en-US" altLang="x-none" sz="35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x-none" sz="35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1) In the early 1800’s, from what countries did most immigrants to America come from?</a:t>
            </a:r>
            <a:br>
              <a:rPr lang="en-US" altLang="x-none" sz="35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x-none" sz="35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altLang="x-none" sz="35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x-none" sz="35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2) How did that change as we got closer to 1900?</a:t>
            </a:r>
            <a:endParaRPr lang="en-US" altLang="x-none" sz="35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x-none" altLang="x-none" sz="1800"/>
          </a:p>
        </p:txBody>
      </p:sp>
      <p:pic>
        <p:nvPicPr>
          <p:cNvPr id="21508" name="Picture 6" descr="203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0" y="677862"/>
            <a:ext cx="5867400" cy="618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203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280" y="685800"/>
            <a:ext cx="5816600" cy="619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203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680" y="2473791"/>
            <a:ext cx="2459037" cy="222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089" y="5917575"/>
            <a:ext cx="2008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/>
              </a:rPr>
              <a:t>VIDEO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925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981200" y="158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x-none" b="1" dirty="0">
                <a:solidFill>
                  <a:srgbClr val="FF0000"/>
                </a:solidFill>
                <a:ea typeface="ＭＳ Ｐゴシック" charset="-128"/>
              </a:rPr>
              <a:t>The Great American </a:t>
            </a:r>
            <a:br>
              <a:rPr lang="en-US" altLang="x-none" b="1" dirty="0">
                <a:solidFill>
                  <a:srgbClr val="FF0000"/>
                </a:solidFill>
                <a:ea typeface="ＭＳ Ｐゴシック" charset="-128"/>
              </a:rPr>
            </a:br>
            <a:r>
              <a:rPr lang="en-US" altLang="x-none" b="1" dirty="0">
                <a:solidFill>
                  <a:srgbClr val="FF0000"/>
                </a:solidFill>
                <a:ea typeface="ＭＳ Ｐゴシック" charset="-128"/>
              </a:rPr>
              <a:t>MELTING POT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sz="quarter" idx="1"/>
          </p:nvPr>
        </p:nvSpPr>
        <p:spPr>
          <a:xfrm>
            <a:off x="138545" y="1524000"/>
            <a:ext cx="11942619" cy="50292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x-none" sz="2700" dirty="0">
                <a:ea typeface="ＭＳ Ｐゴシック" charset="-128"/>
              </a:rPr>
              <a:t>Immigrants changed America in many ways.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x-none" sz="2700" dirty="0">
                <a:solidFill>
                  <a:srgbClr val="C00000"/>
                </a:solidFill>
                <a:ea typeface="ＭＳ Ｐゴシック" charset="-128"/>
              </a:rPr>
              <a:t>Fueled industrial growth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x-none" sz="2700" dirty="0">
                <a:solidFill>
                  <a:srgbClr val="C00000"/>
                </a:solidFill>
                <a:ea typeface="ＭＳ Ｐゴシック" charset="-128"/>
              </a:rPr>
              <a:t>Acquired citizenship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x-none" sz="2700" dirty="0">
                <a:solidFill>
                  <a:srgbClr val="C00000"/>
                </a:solidFill>
                <a:ea typeface="ＭＳ Ｐゴシック" charset="-128"/>
              </a:rPr>
              <a:t>Elected politicians</a:t>
            </a:r>
          </a:p>
          <a:p>
            <a:pPr lvl="4" eaLnBrk="1" hangingPunct="1">
              <a:lnSpc>
                <a:spcPct val="90000"/>
              </a:lnSpc>
            </a:pPr>
            <a:r>
              <a:rPr lang="en-US" altLang="x-none" sz="2700" dirty="0">
                <a:solidFill>
                  <a:srgbClr val="C00000"/>
                </a:solidFill>
                <a:ea typeface="ＭＳ Ｐゴシック" charset="-128"/>
              </a:rPr>
              <a:t>Made their traditions a part of American culture</a:t>
            </a:r>
          </a:p>
          <a:p>
            <a:pPr lvl="2" eaLnBrk="1" hangingPunct="1">
              <a:lnSpc>
                <a:spcPct val="90000"/>
              </a:lnSpc>
            </a:pPr>
            <a:endParaRPr lang="en-US" altLang="x-none" sz="2700" dirty="0">
              <a:ea typeface="ＭＳ Ｐゴシック" charset="-128"/>
            </a:endParaRPr>
          </a:p>
          <a:p>
            <a:pPr lvl="2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x-none" sz="2700" dirty="0">
                <a:ea typeface="ＭＳ Ｐゴシック" charset="-128"/>
              </a:rPr>
              <a:t> Mexican Americans developed ranching techniques.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x-none" sz="2700" dirty="0">
                <a:ea typeface="ＭＳ Ｐゴシック" charset="-128"/>
              </a:rPr>
              <a:t> Chinese, Irish, and Mexican workers built railroads.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x-none" sz="2700" dirty="0">
                <a:ea typeface="ＭＳ Ｐゴシック" charset="-128"/>
              </a:rPr>
              <a:t> Immigrants worked in coal mines, steel and textile mills, and factories.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x-none" sz="2700" dirty="0">
                <a:ea typeface="ＭＳ Ｐゴシック" charset="-128"/>
              </a:rPr>
              <a:t> Women immigrants worked in factories, seamstresses, laundresses, made piecework, and worked as servants.</a:t>
            </a:r>
          </a:p>
          <a:p>
            <a:pPr lvl="2" eaLnBrk="1" hangingPunct="1">
              <a:lnSpc>
                <a:spcPct val="90000"/>
              </a:lnSpc>
              <a:buFont typeface="Wingdings" charset="2"/>
              <a:buChar char="Ø"/>
            </a:pPr>
            <a:r>
              <a:rPr lang="en-US" altLang="x-none" sz="2700" dirty="0">
                <a:ea typeface="ＭＳ Ｐゴシック" charset="-128"/>
              </a:rPr>
              <a:t> Immigrants helped the U.S. become a world power.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1600" y="31751"/>
            <a:ext cx="1524000" cy="8604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/>
              <a:t>TAKE A PIC!</a:t>
            </a:r>
          </a:p>
        </p:txBody>
      </p:sp>
      <p:pic>
        <p:nvPicPr>
          <p:cNvPr id="5" name="Picture 2" descr="Cleveland on Immigrants"/>
          <p:cNvPicPr>
            <a:picLocks noChangeAspect="1" noChangeArrowheads="1"/>
          </p:cNvPicPr>
          <p:nvPr/>
        </p:nvPicPr>
        <p:blipFill>
          <a:blip r:embed="rId2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7382" r="4494" b="8459"/>
          <a:stretch>
            <a:fillRect/>
          </a:stretch>
        </p:blipFill>
        <p:spPr bwMode="auto">
          <a:xfrm>
            <a:off x="803563" y="31751"/>
            <a:ext cx="10612582" cy="684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70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0400" y="1905000"/>
            <a:ext cx="6934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5907" y="415509"/>
            <a:ext cx="5611837" cy="1569660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75000"/>
              </a:lnSpc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From the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colonial era to 1880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most immigrants came from England, Ireland, or Germany </a:t>
            </a:r>
            <a:br>
              <a:rPr lang="en-US" sz="3200" dirty="0">
                <a:latin typeface="Calibri" pitchFamily="34" charset="0"/>
                <a:cs typeface="Calibri" pitchFamily="34" charset="0"/>
              </a:rPr>
            </a:br>
            <a:r>
              <a:rPr lang="en-US" sz="3200" dirty="0">
                <a:latin typeface="Calibri" pitchFamily="34" charset="0"/>
                <a:cs typeface="Calibri" pitchFamily="34" charset="0"/>
              </a:rPr>
              <a:t>in Northern Europe</a:t>
            </a:r>
            <a:endParaRPr lang="en-US" sz="32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200776" y="76201"/>
            <a:ext cx="4314825" cy="232092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x-none">
                <a:latin typeface="Calibri" charset="0"/>
                <a:ea typeface="Calibri" charset="0"/>
                <a:cs typeface="Calibri" charset="0"/>
              </a:rPr>
              <a:t>Between </a:t>
            </a:r>
            <a:r>
              <a:rPr lang="en-US" altLang="x-none" b="1">
                <a:latin typeface="Calibri" charset="0"/>
                <a:ea typeface="Calibri" charset="0"/>
                <a:cs typeface="Calibri" charset="0"/>
              </a:rPr>
              <a:t>1880 and 1921</a:t>
            </a:r>
            <a:r>
              <a:rPr lang="en-US" altLang="x-none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altLang="x-none" b="1">
                <a:latin typeface="Calibri" charset="0"/>
                <a:ea typeface="Calibri" charset="0"/>
                <a:cs typeface="Calibri" charset="0"/>
              </a:rPr>
              <a:t>70% of all immigrants </a:t>
            </a:r>
            <a:br>
              <a:rPr lang="en-US" altLang="x-none" b="1">
                <a:latin typeface="Calibri" charset="0"/>
                <a:ea typeface="Calibri" charset="0"/>
                <a:cs typeface="Calibri" charset="0"/>
              </a:rPr>
            </a:br>
            <a:r>
              <a:rPr lang="en-US" altLang="x-none" b="1">
                <a:latin typeface="Calibri" charset="0"/>
                <a:ea typeface="Calibri" charset="0"/>
                <a:cs typeface="Calibri" charset="0"/>
              </a:rPr>
              <a:t>to the USA </a:t>
            </a:r>
            <a:r>
              <a:rPr lang="en-US" altLang="x-none" b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came from southern and eastern Europe (Italy, Poland, Austria-Hungary, Russia) </a:t>
            </a:r>
            <a:endParaRPr lang="en-US" altLang="x-none" b="1" u="sng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76400" y="2133601"/>
            <a:ext cx="3962400" cy="2062163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x-none">
                <a:latin typeface="Calibri" charset="0"/>
                <a:ea typeface="Calibri" charset="0"/>
                <a:cs typeface="Calibri" charset="0"/>
              </a:rPr>
              <a:t>The “</a:t>
            </a:r>
            <a:r>
              <a:rPr lang="en-US" altLang="x-none" b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new immigrants</a:t>
            </a:r>
            <a:r>
              <a:rPr lang="en-US" altLang="x-none">
                <a:latin typeface="Calibri" charset="0"/>
                <a:ea typeface="Calibri" charset="0"/>
                <a:cs typeface="Calibri" charset="0"/>
              </a:rPr>
              <a:t>” were typically </a:t>
            </a:r>
            <a:r>
              <a:rPr lang="en-US" altLang="x-none" b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young, male, either Catholic </a:t>
            </a:r>
            <a:br>
              <a:rPr lang="en-US" altLang="x-none" b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x-none" b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or Jewish, and spoke little or no English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81164" y="4341814"/>
            <a:ext cx="3957637" cy="1677987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600"/>
              </a:spcBef>
              <a:buNone/>
            </a:pPr>
            <a:r>
              <a:rPr lang="en-US" altLang="x-none">
                <a:latin typeface="Calibri" charset="0"/>
                <a:ea typeface="Calibri" charset="0"/>
                <a:cs typeface="Calibri" charset="0"/>
              </a:rPr>
              <a:t>The majority were </a:t>
            </a:r>
            <a:r>
              <a:rPr lang="en-US" altLang="x-none" b="1" u="sng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unskilled agricultural laborers with little money or education</a:t>
            </a:r>
          </a:p>
        </p:txBody>
      </p:sp>
    </p:spTree>
    <p:extLst>
      <p:ext uri="{BB962C8B-B14F-4D97-AF65-F5344CB8AC3E}">
        <p14:creationId xmlns:p14="http://schemas.microsoft.com/office/powerpoint/2010/main" val="70935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524000" y="461964"/>
            <a:ext cx="6705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latin typeface="+mj-lt"/>
              </a:rPr>
              <a:t>Old Immigrants vs. New Immigrants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0" y="1397000"/>
          <a:ext cx="6096000" cy="22288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OLD Immigrants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NEW Immigrants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05000" y="1143000"/>
          <a:ext cx="8382000" cy="5562600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862539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nstantia" charset="0"/>
                        <a:ea typeface="ＭＳ Ｐゴシック" charset="-128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OLD Immigrants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NEW Immigrants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62539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RELIGION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Protestant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Catholic and Jewish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</a:tr>
              <a:tr h="99166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BIRTHPLACE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Northern/Western Europe (Germany, France, Britain)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Southern/Eastern Europe (Italy, Poland, Russia)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2"/>
                    </a:solidFill>
                  </a:tcPr>
                </a:tc>
              </a:tr>
              <a:tr h="99166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REASONS for immigrating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Escaping </a:t>
                      </a:r>
                      <a:r>
                        <a:rPr kumimoji="0" lang="en-US" altLang="x-none" sz="1800" b="0" i="1" u="sng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poverty,</a:t>
                      </a:r>
                      <a:r>
                        <a:rPr kumimoji="0" lang="en-US" altLang="x-none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x-none" sz="1800" b="0" i="1" u="sng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religious 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and </a:t>
                      </a:r>
                      <a:r>
                        <a:rPr kumimoji="0" lang="en-US" altLang="x-none" sz="1800" b="0" i="1" u="sng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political</a:t>
                      </a:r>
                      <a:r>
                        <a:rPr kumimoji="0" lang="en-US" altLang="x-none" sz="1800" b="0" i="0" u="sng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persecution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Escaping </a:t>
                      </a:r>
                      <a:r>
                        <a:rPr kumimoji="0" lang="en-US" altLang="x-none" sz="18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poverty,</a:t>
                      </a:r>
                      <a:r>
                        <a:rPr kumimoji="0" lang="en-US" altLang="x-none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x-none" sz="18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religious 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and </a:t>
                      </a:r>
                      <a:r>
                        <a:rPr kumimoji="0" lang="en-US" altLang="x-none" sz="1800" b="0" i="1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political</a:t>
                      </a:r>
                      <a:r>
                        <a:rPr kumimoji="0" lang="en-US" altLang="x-none" sz="1800" b="0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persecution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</a:tr>
              <a:tr h="991661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DESTINATION (Where were they immigrating to?)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Moved to farms in the Midwestern U.S.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Moved to cities in the Northeastern U.S.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3F2"/>
                    </a:solidFill>
                  </a:tcPr>
                </a:tc>
              </a:tr>
              <a:tr h="862539"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OCCUPATION (Jobs)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Farmers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85000"/>
                        <a:buFont typeface="Wingdings 2" charset="2"/>
                        <a:defRPr sz="2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 sz="21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B77851"/>
                        </a:buClr>
                        <a:buSzPct val="8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buClr>
                          <a:srgbClr val="776A5B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6AD76"/>
                        </a:buClr>
                        <a:buFont typeface="Wingdings" charset="2"/>
                        <a:defRPr sz="1400">
                          <a:solidFill>
                            <a:schemeClr val="tx1"/>
                          </a:solidFill>
                          <a:latin typeface="Constanti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charset="0"/>
                          <a:ea typeface="ＭＳ Ｐゴシック" charset="-128"/>
                        </a:rPr>
                        <a:t>Unskilled workers in factories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5E4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1600" y="31751"/>
            <a:ext cx="1524000" cy="86042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/>
              <a:t>TAKE A PIC!</a:t>
            </a:r>
          </a:p>
        </p:txBody>
      </p:sp>
    </p:spTree>
    <p:extLst>
      <p:ext uri="{BB962C8B-B14F-4D97-AF65-F5344CB8AC3E}">
        <p14:creationId xmlns:p14="http://schemas.microsoft.com/office/powerpoint/2010/main" val="150527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218363" y="0"/>
            <a:ext cx="11832609" cy="3657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x-none" sz="3400" b="1" u="sng" dirty="0">
                <a:solidFill>
                  <a:srgbClr val="FF0000"/>
                </a:solidFill>
                <a:ea typeface="ＭＳ Ｐゴシック" charset="-128"/>
              </a:rPr>
              <a:t>Push Factors</a:t>
            </a:r>
            <a:r>
              <a:rPr lang="en-US" altLang="x-none" sz="3400" b="1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x-none" sz="3400" dirty="0">
                <a:ea typeface="ＭＳ Ｐゴシック" charset="-128"/>
              </a:rPr>
              <a:t>= Factors that </a:t>
            </a:r>
            <a:r>
              <a:rPr lang="en-US" altLang="x-none" sz="3400" b="1" u="sng" dirty="0">
                <a:ea typeface="ＭＳ Ｐゴシック" charset="-128"/>
              </a:rPr>
              <a:t>force/</a:t>
            </a:r>
            <a:r>
              <a:rPr lang="ja-JP" altLang="en-US" sz="3400" b="1" u="sng" dirty="0">
                <a:ea typeface="ＭＳ Ｐゴシック" charset="-128"/>
              </a:rPr>
              <a:t>“</a:t>
            </a:r>
            <a:r>
              <a:rPr lang="en-US" altLang="ja-JP" sz="3400" b="1" u="sng" dirty="0">
                <a:ea typeface="ＭＳ Ｐゴシック" charset="-128"/>
              </a:rPr>
              <a:t>push</a:t>
            </a:r>
            <a:r>
              <a:rPr lang="ja-JP" altLang="en-US" sz="3400" b="1" u="sng" dirty="0">
                <a:ea typeface="ＭＳ Ｐゴシック" charset="-128"/>
              </a:rPr>
              <a:t>”</a:t>
            </a:r>
            <a:r>
              <a:rPr lang="en-US" altLang="ja-JP" sz="3400" b="1" u="sng" dirty="0">
                <a:ea typeface="ＭＳ Ｐゴシック" charset="-128"/>
              </a:rPr>
              <a:t> people out of a place or land</a:t>
            </a:r>
            <a:endParaRPr lang="en-US" altLang="ja-JP" sz="3400" dirty="0">
              <a:ea typeface="ＭＳ Ｐゴシック" charset="-128"/>
            </a:endParaRPr>
          </a:p>
          <a:p>
            <a:pPr eaLnBrk="1" hangingPunct="1"/>
            <a:r>
              <a:rPr lang="en-US" altLang="x-none" sz="3400" dirty="0">
                <a:ea typeface="ＭＳ Ｐゴシック" charset="-128"/>
              </a:rPr>
              <a:t> </a:t>
            </a:r>
            <a:r>
              <a:rPr lang="en-US" altLang="x-none" sz="3400" b="1" i="1" dirty="0">
                <a:ea typeface="ＭＳ Ｐゴシック" charset="-128"/>
              </a:rPr>
              <a:t>For example</a:t>
            </a:r>
            <a:r>
              <a:rPr lang="mr-IN" altLang="x-none" sz="3400" b="1" i="1" dirty="0">
                <a:ea typeface="ＭＳ Ｐゴシック" charset="-128"/>
              </a:rPr>
              <a:t>…</a:t>
            </a:r>
            <a:endParaRPr lang="en-US" altLang="x-none" sz="3400" b="1" i="1" dirty="0">
              <a:ea typeface="ＭＳ Ｐゴシック" charset="-128"/>
            </a:endParaRPr>
          </a:p>
          <a:p>
            <a:pPr lvl="2" eaLnBrk="1" hangingPunct="1"/>
            <a:r>
              <a:rPr lang="en-US" altLang="x-none" sz="3400" b="1" u="sng" dirty="0">
                <a:solidFill>
                  <a:srgbClr val="FF0000"/>
                </a:solidFill>
                <a:ea typeface="ＭＳ Ｐゴシック" charset="-128"/>
              </a:rPr>
              <a:t>Drought or famine</a:t>
            </a:r>
            <a:r>
              <a:rPr lang="en-US" altLang="x-none" sz="3400" dirty="0">
                <a:solidFill>
                  <a:srgbClr val="FF0000"/>
                </a:solidFill>
                <a:ea typeface="ＭＳ Ｐゴシック" charset="-128"/>
              </a:rPr>
              <a:t> </a:t>
            </a:r>
            <a:endParaRPr lang="en-US" altLang="x-none" sz="3400" b="1" u="sng" dirty="0">
              <a:solidFill>
                <a:srgbClr val="FF0000"/>
              </a:solidFill>
              <a:ea typeface="ＭＳ Ｐゴシック" charset="-128"/>
            </a:endParaRPr>
          </a:p>
          <a:p>
            <a:pPr lvl="2" eaLnBrk="1" hangingPunct="1"/>
            <a:r>
              <a:rPr lang="en-US" altLang="x-none" sz="3400" b="1" u="sng" dirty="0">
                <a:solidFill>
                  <a:srgbClr val="FF0000"/>
                </a:solidFill>
                <a:ea typeface="ＭＳ Ｐゴシック" charset="-128"/>
              </a:rPr>
              <a:t>Political revolutions or wars</a:t>
            </a:r>
          </a:p>
          <a:p>
            <a:pPr lvl="2" eaLnBrk="1" hangingPunct="1"/>
            <a:r>
              <a:rPr lang="en-US" altLang="x-none" sz="3400" b="1" u="sng" dirty="0">
                <a:solidFill>
                  <a:srgbClr val="FF0000"/>
                </a:solidFill>
                <a:ea typeface="ＭＳ Ｐゴシック" charset="-128"/>
              </a:rPr>
              <a:t>Religious persecution</a:t>
            </a:r>
            <a:r>
              <a:rPr lang="en-US" altLang="x-none" sz="3400" dirty="0">
                <a:solidFill>
                  <a:srgbClr val="FF0000"/>
                </a:solidFill>
                <a:ea typeface="ＭＳ Ｐゴシック" charset="-128"/>
              </a:rPr>
              <a:t> </a:t>
            </a:r>
          </a:p>
          <a:p>
            <a:pPr lvl="2" eaLnBrk="1" hangingPunct="1"/>
            <a:r>
              <a:rPr lang="en-US" altLang="x-none" sz="3400" b="1" u="sng" dirty="0">
                <a:solidFill>
                  <a:srgbClr val="FF0000"/>
                </a:solidFill>
                <a:ea typeface="ＭＳ Ｐゴシック" charset="-128"/>
              </a:rPr>
              <a:t>Economic struggles</a:t>
            </a:r>
          </a:p>
          <a:p>
            <a:pPr eaLnBrk="1" hangingPunct="1"/>
            <a:endParaRPr lang="en-US" altLang="x-none" dirty="0">
              <a:ea typeface="ＭＳ Ｐゴシック" charset="-128"/>
            </a:endParaRPr>
          </a:p>
          <a:p>
            <a:pPr eaLnBrk="1" hangingPunct="1"/>
            <a:endParaRPr lang="en-US" altLang="x-none" dirty="0">
              <a:ea typeface="ＭＳ Ｐゴシック" charset="-12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04950" y="3859213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x-none" sz="2600" kern="0" dirty="0">
                <a:ea typeface="ＭＳ Ｐゴシック" charset="-128"/>
              </a:rPr>
              <a:t>1880s - Farmers suffered in Poland and China.</a:t>
            </a:r>
          </a:p>
          <a:p>
            <a:pPr eaLnBrk="1" hangingPunct="1">
              <a:defRPr/>
            </a:pPr>
            <a:r>
              <a:rPr lang="en-US" altLang="x-none" sz="2600" kern="0" dirty="0">
                <a:ea typeface="ＭＳ Ｐゴシック" charset="-128"/>
              </a:rPr>
              <a:t>1840s - Wars and political revolutions in China and Eastern Europe which caused economic troubles.</a:t>
            </a:r>
          </a:p>
          <a:p>
            <a:pPr lvl="1" eaLnBrk="1" hangingPunct="1">
              <a:defRPr/>
            </a:pPr>
            <a:r>
              <a:rPr lang="en-US" altLang="x-none" sz="2200" kern="0" dirty="0">
                <a:ea typeface="ＭＳ Ｐゴシック" charset="-128"/>
              </a:rPr>
              <a:t>Russian and Eastern European Jews faced religious persecution.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5715001"/>
            <a:ext cx="1524000" cy="8620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/>
              <a:t>TAKE A PIC!</a:t>
            </a:r>
          </a:p>
        </p:txBody>
      </p:sp>
    </p:spTree>
    <p:extLst>
      <p:ext uri="{BB962C8B-B14F-4D97-AF65-F5344CB8AC3E}">
        <p14:creationId xmlns:p14="http://schemas.microsoft.com/office/powerpoint/2010/main" val="1518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sz="quarter" idx="1"/>
          </p:nvPr>
        </p:nvSpPr>
        <p:spPr>
          <a:xfrm>
            <a:off x="163773" y="4764"/>
            <a:ext cx="11873552" cy="388143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x-none" sz="3400" b="1" u="sng" dirty="0">
                <a:solidFill>
                  <a:srgbClr val="FF0000"/>
                </a:solidFill>
                <a:ea typeface="ＭＳ Ｐゴシック" charset="-128"/>
              </a:rPr>
              <a:t>Pull Factors</a:t>
            </a:r>
            <a:r>
              <a:rPr lang="en-US" altLang="x-none" sz="3400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x-none" sz="3400" dirty="0">
                <a:ea typeface="ＭＳ Ｐゴシック" charset="-128"/>
              </a:rPr>
              <a:t>=  Factors that </a:t>
            </a:r>
            <a:r>
              <a:rPr lang="en-US" altLang="x-none" sz="3400" b="1" u="sng" dirty="0">
                <a:ea typeface="ＭＳ Ｐゴシック" charset="-128"/>
              </a:rPr>
              <a:t>attract</a:t>
            </a:r>
            <a:r>
              <a:rPr lang="en-US" altLang="x-none" sz="3400" dirty="0">
                <a:ea typeface="ＭＳ Ｐゴシック" charset="-128"/>
              </a:rPr>
              <a:t> people to a place or land. </a:t>
            </a:r>
          </a:p>
          <a:p>
            <a:pPr eaLnBrk="1" hangingPunct="1"/>
            <a:r>
              <a:rPr lang="en-US" altLang="x-none" sz="3400" b="1" i="1" dirty="0">
                <a:ea typeface="ＭＳ Ｐゴシック" charset="-128"/>
              </a:rPr>
              <a:t>For example</a:t>
            </a:r>
            <a:r>
              <a:rPr lang="mr-IN" altLang="x-none" sz="3400" b="1" i="1" dirty="0">
                <a:ea typeface="ＭＳ Ｐゴシック" charset="-128"/>
              </a:rPr>
              <a:t>…</a:t>
            </a:r>
            <a:endParaRPr lang="en-US" altLang="x-none" sz="3400" b="1" i="1" dirty="0">
              <a:ea typeface="ＭＳ Ｐゴシック" charset="-128"/>
            </a:endParaRPr>
          </a:p>
          <a:p>
            <a:pPr lvl="2" eaLnBrk="1" hangingPunct="1"/>
            <a:r>
              <a:rPr lang="en-US" altLang="x-none" sz="3400" b="1" u="sng" dirty="0">
                <a:solidFill>
                  <a:srgbClr val="FF0000"/>
                </a:solidFill>
                <a:ea typeface="ＭＳ Ｐゴシック" charset="-128"/>
              </a:rPr>
              <a:t>Plentiful land</a:t>
            </a:r>
          </a:p>
          <a:p>
            <a:pPr lvl="2" eaLnBrk="1" hangingPunct="1"/>
            <a:r>
              <a:rPr lang="en-US" altLang="x-none" sz="3400" b="1" u="sng" dirty="0">
                <a:solidFill>
                  <a:srgbClr val="FF0000"/>
                </a:solidFill>
                <a:ea typeface="ＭＳ Ｐゴシック" charset="-128"/>
              </a:rPr>
              <a:t>Employment</a:t>
            </a:r>
          </a:p>
          <a:p>
            <a:pPr lvl="2" eaLnBrk="1" hangingPunct="1"/>
            <a:r>
              <a:rPr lang="en-US" altLang="x-none" sz="3400" b="1" u="sng" dirty="0">
                <a:solidFill>
                  <a:srgbClr val="FF0000"/>
                </a:solidFill>
                <a:ea typeface="ＭＳ Ｐゴシック" charset="-128"/>
              </a:rPr>
              <a:t>Religious freedom</a:t>
            </a:r>
          </a:p>
          <a:p>
            <a:pPr lvl="2" eaLnBrk="1" hangingPunct="1"/>
            <a:r>
              <a:rPr lang="en-US" altLang="x-none" sz="3400" b="1" u="sng" dirty="0">
                <a:solidFill>
                  <a:srgbClr val="FF0000"/>
                </a:solidFill>
                <a:ea typeface="ＭＳ Ｐゴシック" charset="-128"/>
              </a:rPr>
              <a:t>Political freedom</a:t>
            </a:r>
          </a:p>
          <a:p>
            <a:pPr lvl="2" eaLnBrk="1" hangingPunct="1"/>
            <a:r>
              <a:rPr lang="en-US" altLang="x-none" sz="3400" b="1" u="sng" dirty="0">
                <a:solidFill>
                  <a:srgbClr val="FF0000"/>
                </a:solidFill>
                <a:ea typeface="ＭＳ Ｐゴシック" charset="-128"/>
              </a:rPr>
              <a:t>New life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0" y="4038601"/>
            <a:ext cx="91440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x-none" sz="2600" kern="0" dirty="0">
                <a:ea typeface="ＭＳ Ｐゴシック" charset="-128"/>
              </a:rPr>
              <a:t>1862 - </a:t>
            </a:r>
            <a:r>
              <a:rPr lang="en-US" altLang="x-none" sz="2600" b="1" i="1" kern="0" dirty="0">
                <a:ea typeface="ＭＳ Ｐゴシック" charset="-128"/>
              </a:rPr>
              <a:t>Homestead Act</a:t>
            </a:r>
            <a:r>
              <a:rPr lang="en-US" altLang="x-none" sz="2600" kern="0" dirty="0">
                <a:ea typeface="ＭＳ Ｐゴシック" charset="-128"/>
              </a:rPr>
              <a:t> and </a:t>
            </a:r>
            <a:r>
              <a:rPr lang="en-US" altLang="x-none" sz="2600" b="1" i="1" kern="0" dirty="0">
                <a:ea typeface="ＭＳ Ｐゴシック" charset="-128"/>
              </a:rPr>
              <a:t>aid from railroad companies </a:t>
            </a:r>
            <a:r>
              <a:rPr lang="en-US" altLang="x-none" sz="2600" kern="0" dirty="0">
                <a:ea typeface="ＭＳ Ｐゴシック" charset="-128"/>
              </a:rPr>
              <a:t>made western farmland inexpensive.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300" kern="0" dirty="0">
                <a:ea typeface="ＭＳ Ｐゴシック" charset="-128"/>
              </a:rPr>
              <a:t>Workers were recruited from homelands to build railroads, dig mines, or work in factories.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x-none" sz="2300" kern="0" dirty="0">
                <a:ea typeface="ＭＳ Ｐゴシック" charset="-128"/>
              </a:rPr>
              <a:t>Many wanted to find gold.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5540376"/>
            <a:ext cx="1524000" cy="8620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/>
              <a:t>TAKE A PIC!</a:t>
            </a:r>
          </a:p>
        </p:txBody>
      </p:sp>
    </p:spTree>
    <p:extLst>
      <p:ext uri="{BB962C8B-B14F-4D97-AF65-F5344CB8AC3E}">
        <p14:creationId xmlns:p14="http://schemas.microsoft.com/office/powerpoint/2010/main" val="178522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63773" y="38101"/>
            <a:ext cx="1008569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x-none" sz="3000" dirty="0"/>
              <a:t>Before Ellis Island opened, immigrants were required to be processed by the State, not the federal government. </a:t>
            </a:r>
            <a:r>
              <a:rPr lang="en-US" altLang="x-none" sz="3000" b="1" i="1" dirty="0"/>
              <a:t>Castle Garden </a:t>
            </a:r>
            <a:r>
              <a:rPr lang="en-US" altLang="x-none" sz="3000" dirty="0"/>
              <a:t>was a fort built for the </a:t>
            </a:r>
            <a:r>
              <a:rPr lang="en-US" altLang="x-none" sz="3000" b="1" i="1" dirty="0"/>
              <a:t>War of 1812</a:t>
            </a:r>
            <a:r>
              <a:rPr lang="en-US" altLang="x-none" sz="3000" dirty="0"/>
              <a:t>, located in Battery Park, NY. </a:t>
            </a:r>
          </a:p>
          <a:p>
            <a:endParaRPr lang="en-US" altLang="x-none" sz="3000" dirty="0"/>
          </a:p>
          <a:p>
            <a:r>
              <a:rPr lang="en-US" altLang="x-none" sz="3000" dirty="0"/>
              <a:t>It served as the New York immigration processing station </a:t>
            </a:r>
            <a:r>
              <a:rPr lang="en-US" altLang="x-none" sz="3000" b="1" i="1" dirty="0"/>
              <a:t>between 1855 and 1890</a:t>
            </a:r>
            <a:r>
              <a:rPr lang="en-US" altLang="x-none" sz="3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20149" y="38101"/>
            <a:ext cx="1524000" cy="8620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500" b="1" dirty="0"/>
              <a:t>DON</a:t>
            </a:r>
            <a:r>
              <a:rPr lang="mr-IN" sz="2500" b="1" dirty="0"/>
              <a:t>’</a:t>
            </a:r>
            <a:r>
              <a:rPr lang="en-US" sz="2500" b="1" dirty="0"/>
              <a:t>T COPY</a:t>
            </a:r>
          </a:p>
        </p:txBody>
      </p:sp>
    </p:spTree>
    <p:extLst>
      <p:ext uri="{BB962C8B-B14F-4D97-AF65-F5344CB8AC3E}">
        <p14:creationId xmlns:p14="http://schemas.microsoft.com/office/powerpoint/2010/main" val="176951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6"/>
          <p:cNvSpPr txBox="1">
            <a:spLocks noChangeArrowheads="1"/>
          </p:cNvSpPr>
          <p:nvPr/>
        </p:nvSpPr>
        <p:spPr bwMode="auto">
          <a:xfrm>
            <a:off x="395785" y="152400"/>
            <a:ext cx="11395881" cy="796821"/>
          </a:xfrm>
          <a:prstGeom prst="rect">
            <a:avLst/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ct val="0"/>
              </a:spcBef>
              <a:buFontTx/>
              <a:buNone/>
            </a:pPr>
            <a:r>
              <a:rPr lang="en-US" altLang="x-none" sz="3000" dirty="0">
                <a:latin typeface="Calibri" charset="0"/>
                <a:ea typeface="Calibri" charset="0"/>
                <a:cs typeface="Calibri" charset="0"/>
              </a:rPr>
              <a:t>Beginning in 1892, </a:t>
            </a:r>
            <a:r>
              <a:rPr lang="en-US" altLang="x-none" sz="30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75% of all immigrants</a:t>
            </a:r>
            <a:r>
              <a:rPr lang="en-US" altLang="x-none" sz="3000" dirty="0">
                <a:latin typeface="Calibri" charset="0"/>
                <a:ea typeface="Calibri" charset="0"/>
                <a:cs typeface="Calibri" charset="0"/>
              </a:rPr>
              <a:t> entered the USA through </a:t>
            </a:r>
            <a:br>
              <a:rPr lang="en-US" altLang="x-none" sz="30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x-none" sz="3000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altLang="x-none" sz="30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immigration center at Ellis Island</a:t>
            </a:r>
            <a:r>
              <a:rPr lang="en-US" altLang="x-none" sz="3000" dirty="0">
                <a:latin typeface="Calibri" charset="0"/>
                <a:ea typeface="Calibri" charset="0"/>
                <a:cs typeface="Calibri" charset="0"/>
              </a:rPr>
              <a:t>, in New York</a:t>
            </a:r>
            <a:endParaRPr lang="en-US" altLang="x-none" sz="3000" dirty="0"/>
          </a:p>
        </p:txBody>
      </p:sp>
      <p:pic>
        <p:nvPicPr>
          <p:cNvPr id="52226" name="Picture 2" descr="http://3.bp.blogspot.com/-0weSnNejdjI/TcbR3sbkTdI/AAAAAAAAgwc/IsP6BF1h4f0/s1600/Statue+of+Liberty+and+Ellis+Isla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143001"/>
            <a:ext cx="83851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76400" y="1081088"/>
            <a:ext cx="4191000" cy="2000250"/>
          </a:xfrm>
          <a:prstGeom prst="rect">
            <a:avLst/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sz="3100" dirty="0">
                <a:latin typeface="Calibri" charset="0"/>
                <a:ea typeface="Calibri" charset="0"/>
                <a:cs typeface="Calibri" charset="0"/>
              </a:rPr>
              <a:t>Immigrants had to </a:t>
            </a:r>
            <a:r>
              <a:rPr lang="en-US" altLang="x-none" sz="3100" b="1" u="sng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pass a health examination</a:t>
            </a:r>
            <a:r>
              <a:rPr lang="en-US" altLang="x-none" sz="3100" dirty="0">
                <a:latin typeface="Calibri" charset="0"/>
                <a:ea typeface="Calibri" charset="0"/>
                <a:cs typeface="Calibri" charset="0"/>
              </a:rPr>
              <a:t> and anyone with a </a:t>
            </a:r>
            <a:r>
              <a:rPr lang="en-US" altLang="x-none" sz="3100" b="1" i="1" dirty="0">
                <a:latin typeface="Calibri" charset="0"/>
                <a:ea typeface="Calibri" charset="0"/>
                <a:cs typeface="Calibri" charset="0"/>
              </a:rPr>
              <a:t>serious health problem or disease was not let in</a:t>
            </a:r>
            <a:endParaRPr lang="en-US" altLang="x-none" sz="3100" b="1" i="1" dirty="0"/>
          </a:p>
        </p:txBody>
      </p:sp>
      <p:pic>
        <p:nvPicPr>
          <p:cNvPr id="15" name="Picture 14" descr="Immigrants being processed in the Great Hall at Ellis Island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2"/>
          <a:stretch>
            <a:fillRect/>
          </a:stretch>
        </p:blipFill>
        <p:spPr bwMode="auto">
          <a:xfrm>
            <a:off x="1676400" y="3222626"/>
            <a:ext cx="8915400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75350" y="1089026"/>
            <a:ext cx="4572000" cy="2047875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x-none" dirty="0">
                <a:latin typeface="Calibri" charset="0"/>
                <a:ea typeface="Calibri" charset="0"/>
                <a:cs typeface="Calibri" charset="0"/>
              </a:rPr>
              <a:t>Inspectors questioned immigrants to </a:t>
            </a:r>
            <a:r>
              <a:rPr lang="en-US" altLang="x-none" dirty="0" smtClean="0">
                <a:latin typeface="Calibri" charset="0"/>
                <a:ea typeface="Calibri" charset="0"/>
                <a:cs typeface="Calibri" charset="0"/>
              </a:rPr>
              <a:t>make </a:t>
            </a:r>
            <a:r>
              <a:rPr lang="en-US" altLang="x-none" dirty="0">
                <a:latin typeface="Calibri" charset="0"/>
                <a:ea typeface="Calibri" charset="0"/>
                <a:cs typeface="Calibri" charset="0"/>
              </a:rPr>
              <a:t>sure that they were not criminals, could work, and had some money ($25)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0" y="3173414"/>
            <a:ext cx="4203700" cy="36925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2600">
                <a:ea typeface="ＭＳ Ｐゴシック" charset="-128"/>
              </a:rPr>
              <a:t>There, they saw the </a:t>
            </a:r>
            <a:r>
              <a:rPr lang="en-US" altLang="x-none" sz="2600" b="1">
                <a:ea typeface="ＭＳ Ｐゴシック" charset="-128"/>
              </a:rPr>
              <a:t>Statue of Liberty</a:t>
            </a:r>
            <a:r>
              <a:rPr lang="en-US" altLang="x-none" sz="2600">
                <a:ea typeface="ＭＳ Ｐゴシック" charset="-128"/>
              </a:rPr>
              <a:t> in the harbor.</a:t>
            </a: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2600" dirty="0">
                <a:ea typeface="ＭＳ Ｐゴシック" charset="-128"/>
              </a:rPr>
              <a:t>The Statue of Liberty was a gift from France to the United States.</a:t>
            </a:r>
          </a:p>
          <a:p>
            <a:pPr>
              <a:spcBef>
                <a:spcPct val="0"/>
              </a:spcBef>
              <a:buFont typeface="Wingdings" charset="2"/>
              <a:buChar char="Ø"/>
            </a:pPr>
            <a:r>
              <a:rPr lang="en-US" altLang="x-none" sz="2600" dirty="0">
                <a:ea typeface="ＭＳ Ｐゴシック" charset="-128"/>
              </a:rPr>
              <a:t>The Statue of Liberty became a symbol of </a:t>
            </a:r>
            <a:r>
              <a:rPr lang="en-US" altLang="x-none" sz="2600" b="1" dirty="0">
                <a:ea typeface="ＭＳ Ｐゴシック" charset="-128"/>
              </a:rPr>
              <a:t>HOPE</a:t>
            </a:r>
            <a:r>
              <a:rPr lang="en-US" altLang="x-none" sz="2600" dirty="0">
                <a:ea typeface="ＭＳ Ｐゴシック" charset="-128"/>
              </a:rPr>
              <a:t> and </a:t>
            </a:r>
            <a:r>
              <a:rPr lang="en-US" altLang="x-none" sz="2600" b="1" dirty="0">
                <a:ea typeface="ＭＳ Ｐゴシック" charset="-128"/>
              </a:rPr>
              <a:t>FREEDOM</a:t>
            </a:r>
            <a:r>
              <a:rPr lang="en-US" altLang="x-none" sz="2600" dirty="0">
                <a:ea typeface="ＭＳ Ｐゴシック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941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1049</Words>
  <Application>Microsoft Macintosh PowerPoint</Application>
  <PresentationFormat>Widescreen</PresentationFormat>
  <Paragraphs>134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Calibri Light</vt:lpstr>
      <vt:lpstr>Constantia</vt:lpstr>
      <vt:lpstr>ＭＳ Ｐゴシック</vt:lpstr>
      <vt:lpstr>Source Sans Pro</vt:lpstr>
      <vt:lpstr>Wingdings</vt:lpstr>
      <vt:lpstr>Arial</vt:lpstr>
      <vt:lpstr>Calibri</vt:lpstr>
      <vt:lpstr>hurme_no2-webfont</vt:lpstr>
      <vt:lpstr>Mangal</vt:lpstr>
      <vt:lpstr>Times New Roman</vt:lpstr>
      <vt:lpstr>Tw Cen MT</vt:lpstr>
      <vt:lpstr>Office Theme</vt:lpstr>
      <vt:lpstr>PowerPoint Presentation</vt:lpstr>
      <vt:lpstr>PowerPoint Presentation</vt:lpstr>
      <vt:lpstr>While you watch: 1) In the early 1800’s, from what countries did most immigrants to America come from?  2) How did that change as we got closer to 1900?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Great American  MELTING POT</vt:lpstr>
    </vt:vector>
  </TitlesOfParts>
  <Manager/>
  <Company/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Demarco Matthew</dc:creator>
  <cp:keywords/>
  <dc:description/>
  <cp:lastModifiedBy>Demarco Matthew</cp:lastModifiedBy>
  <cp:revision>10</cp:revision>
  <dcterms:created xsi:type="dcterms:W3CDTF">2017-02-27T18:14:55Z</dcterms:created>
  <dcterms:modified xsi:type="dcterms:W3CDTF">2017-02-27T18:18:52Z</dcterms:modified>
  <cp:category/>
</cp:coreProperties>
</file>