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9" r:id="rId35"/>
    <p:sldId id="300" r:id="rId36"/>
    <p:sldId id="301" r:id="rId37"/>
    <p:sldId id="303" r:id="rId38"/>
    <p:sldId id="304" r:id="rId39"/>
    <p:sldId id="305" r:id="rId40"/>
    <p:sldId id="30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9"/>
  </p:normalViewPr>
  <p:slideViewPr>
    <p:cSldViewPr snapToGrid="0" snapToObjects="1">
      <p:cViewPr varScale="1">
        <p:scale>
          <a:sx n="93" d="100"/>
          <a:sy n="93"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2D13B-EC08-4015-865B-221C70767540}" type="doc">
      <dgm:prSet loTypeId="urn:microsoft.com/office/officeart/2008/layout/HorizontalMultiLevelHierarchy" loCatId="hierarchy" qsTypeId="urn:microsoft.com/office/officeart/2005/8/quickstyle/simple1" qsCatId="simple" csTypeId="urn:microsoft.com/office/officeart/2005/8/colors/accent5_5" csCatId="accent5" phldr="1"/>
      <dgm:spPr/>
      <dgm:t>
        <a:bodyPr/>
        <a:lstStyle/>
        <a:p>
          <a:endParaRPr lang="en-US"/>
        </a:p>
      </dgm:t>
    </dgm:pt>
    <dgm:pt modelId="{48F6862A-C8BB-4D3E-BA0A-638F7D4F7645}">
      <dgm:prSet phldrT="[Text]" custT="1"/>
      <dgm:spPr>
        <a:ln>
          <a:solidFill>
            <a:schemeClr val="tx1"/>
          </a:solidFill>
        </a:ln>
      </dgm:spPr>
      <dgm:t>
        <a:bodyPr/>
        <a:lstStyle/>
        <a:p>
          <a:pPr>
            <a:lnSpc>
              <a:spcPct val="80000"/>
            </a:lnSpc>
            <a:spcAft>
              <a:spcPts val="0"/>
            </a:spcAft>
          </a:pPr>
          <a:r>
            <a:rPr lang="en-US" sz="3600" b="1" dirty="0" smtClean="0">
              <a:solidFill>
                <a:srgbClr val="FF0000"/>
              </a:solidFill>
              <a:latin typeface="Calibri" pitchFamily="34" charset="0"/>
            </a:rPr>
            <a:t>New Deal Programs </a:t>
          </a:r>
          <a:endParaRPr lang="en-US" sz="3600" b="1" dirty="0">
            <a:solidFill>
              <a:srgbClr val="FF0000"/>
            </a:solidFill>
            <a:latin typeface="Calibri" pitchFamily="34" charset="0"/>
          </a:endParaRPr>
        </a:p>
      </dgm:t>
    </dgm:pt>
    <dgm:pt modelId="{40882200-01FF-4CA9-86E2-0560D47713CE}" type="parTrans" cxnId="{EE5640EC-4998-45A3-93C9-A21CCCFBB862}">
      <dgm:prSet/>
      <dgm:spPr/>
      <dgm:t>
        <a:bodyPr/>
        <a:lstStyle/>
        <a:p>
          <a:endParaRPr lang="en-US"/>
        </a:p>
      </dgm:t>
    </dgm:pt>
    <dgm:pt modelId="{FBC47163-14C4-49DD-92C4-99BC7ECDD561}" type="sibTrans" cxnId="{EE5640EC-4998-45A3-93C9-A21CCCFBB862}">
      <dgm:prSet/>
      <dgm:spPr/>
      <dgm:t>
        <a:bodyPr/>
        <a:lstStyle/>
        <a:p>
          <a:endParaRPr lang="en-US"/>
        </a:p>
      </dgm:t>
    </dgm:pt>
    <dgm:pt modelId="{6680B1A1-1ACC-42C4-B0AA-14B3100147BF}">
      <dgm:prSet phldrT="[Text]" custT="1"/>
      <dgm:spPr>
        <a:solidFill>
          <a:srgbClr val="FFCCCC">
            <a:alpha val="70000"/>
          </a:srgbClr>
        </a:solidFill>
        <a:ln>
          <a:solidFill>
            <a:schemeClr val="tx1"/>
          </a:solidFill>
        </a:ln>
      </dgm:spPr>
      <dgm:t>
        <a:bodyPr/>
        <a:lstStyle/>
        <a:p>
          <a:pPr>
            <a:lnSpc>
              <a:spcPct val="80000"/>
            </a:lnSpc>
            <a:spcAft>
              <a:spcPts val="0"/>
            </a:spcAft>
          </a:pPr>
          <a:r>
            <a:rPr lang="en-US" sz="3000" b="1" u="sng" dirty="0" smtClean="0">
              <a:solidFill>
                <a:srgbClr val="FF0000"/>
              </a:solidFill>
              <a:latin typeface="Calibri" pitchFamily="34" charset="0"/>
            </a:rPr>
            <a:t>Relief</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Relief checks and job programs </a:t>
          </a:r>
          <a:br>
            <a:rPr lang="en-US" sz="3000" dirty="0" smtClean="0">
              <a:solidFill>
                <a:schemeClr val="tx1"/>
              </a:solidFill>
              <a:latin typeface="Calibri" pitchFamily="34" charset="0"/>
            </a:rPr>
          </a:br>
          <a:r>
            <a:rPr lang="en-US" sz="3000" dirty="0" smtClean="0">
              <a:solidFill>
                <a:schemeClr val="tx1"/>
              </a:solidFill>
              <a:latin typeface="Calibri" pitchFamily="34" charset="0"/>
            </a:rPr>
            <a:t>to lower unemployment </a:t>
          </a:r>
          <a:endParaRPr lang="en-US" sz="3000" dirty="0">
            <a:solidFill>
              <a:schemeClr val="tx1"/>
            </a:solidFill>
            <a:latin typeface="Calibri" pitchFamily="34" charset="0"/>
          </a:endParaRPr>
        </a:p>
      </dgm:t>
    </dgm:pt>
    <dgm:pt modelId="{1412EEC8-C7D2-4A0A-9301-76FE3E6B9B01}" type="parTrans" cxnId="{AC5E76B6-BDC9-479A-90CB-9BB7EE157889}">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31CEC3BD-0EDA-48D2-BD4F-1BE71599FCBC}" type="sibTrans" cxnId="{AC5E76B6-BDC9-479A-90CB-9BB7EE157889}">
      <dgm:prSet/>
      <dgm:spPr/>
      <dgm:t>
        <a:bodyPr/>
        <a:lstStyle/>
        <a:p>
          <a:endParaRPr lang="en-US"/>
        </a:p>
      </dgm:t>
    </dgm:pt>
    <dgm:pt modelId="{B0C6EE5B-89D8-4FB2-A84D-4CE0497D4465}">
      <dgm:prSet phldrT="[Text]" custT="1"/>
      <dgm:spPr>
        <a:solidFill>
          <a:srgbClr val="CCFFCC">
            <a:alpha val="70000"/>
          </a:srgbClr>
        </a:solidFill>
        <a:ln>
          <a:solidFill>
            <a:schemeClr val="tx1"/>
          </a:solidFill>
        </a:ln>
      </dgm:spPr>
      <dgm:t>
        <a:bodyPr/>
        <a:lstStyle/>
        <a:p>
          <a:pPr>
            <a:lnSpc>
              <a:spcPct val="80000"/>
            </a:lnSpc>
            <a:spcAft>
              <a:spcPts val="0"/>
            </a:spcAft>
          </a:pPr>
          <a:r>
            <a:rPr lang="en-US" sz="3000" b="1" u="sng" dirty="0" smtClean="0">
              <a:solidFill>
                <a:srgbClr val="FF0000"/>
              </a:solidFill>
              <a:latin typeface="Calibri" pitchFamily="34" charset="0"/>
            </a:rPr>
            <a:t>Recovery</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Programs to stimulate agriculture, industry, and the economy to end the depression </a:t>
          </a:r>
          <a:endParaRPr lang="en-US" sz="3000" dirty="0">
            <a:solidFill>
              <a:schemeClr val="tx1"/>
            </a:solidFill>
            <a:latin typeface="Calibri" pitchFamily="34" charset="0"/>
          </a:endParaRPr>
        </a:p>
      </dgm:t>
    </dgm:pt>
    <dgm:pt modelId="{97A2BEE7-2711-4D7C-8D63-73A335897F41}" type="parTrans" cxnId="{071AE338-8C8F-4E60-8C1C-CA1AD103F78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228FB8FF-CC3E-4740-A23D-84B25D6B7B2C}" type="sibTrans" cxnId="{071AE338-8C8F-4E60-8C1C-CA1AD103F783}">
      <dgm:prSet/>
      <dgm:spPr/>
      <dgm:t>
        <a:bodyPr/>
        <a:lstStyle/>
        <a:p>
          <a:endParaRPr lang="en-US"/>
        </a:p>
      </dgm:t>
    </dgm:pt>
    <dgm:pt modelId="{96A2C95D-51A5-4C21-AEBF-7F4F8A29E474}">
      <dgm:prSet phldrT="[Text]" custT="1"/>
      <dgm:spPr>
        <a:solidFill>
          <a:srgbClr val="FFCC99">
            <a:alpha val="70000"/>
          </a:srgbClr>
        </a:solidFill>
        <a:ln>
          <a:solidFill>
            <a:schemeClr val="tx1"/>
          </a:solidFill>
        </a:ln>
      </dgm:spPr>
      <dgm:t>
        <a:bodyPr/>
        <a:lstStyle/>
        <a:p>
          <a:pPr>
            <a:lnSpc>
              <a:spcPct val="80000"/>
            </a:lnSpc>
            <a:spcAft>
              <a:spcPts val="0"/>
            </a:spcAft>
          </a:pPr>
          <a:r>
            <a:rPr lang="en-US" sz="3000" b="1" u="sng" dirty="0" smtClean="0">
              <a:solidFill>
                <a:srgbClr val="FF0000"/>
              </a:solidFill>
              <a:latin typeface="Calibri" pitchFamily="34" charset="0"/>
            </a:rPr>
            <a:t>Reform</a:t>
          </a:r>
          <a:r>
            <a:rPr lang="en-US" sz="3000" dirty="0" smtClean="0">
              <a:solidFill>
                <a:schemeClr val="tx1"/>
              </a:solidFill>
              <a:latin typeface="Calibri" pitchFamily="34" charset="0"/>
            </a:rPr>
            <a:t/>
          </a:r>
          <a:br>
            <a:rPr lang="en-US" sz="3000" dirty="0" smtClean="0">
              <a:solidFill>
                <a:schemeClr val="tx1"/>
              </a:solidFill>
              <a:latin typeface="Calibri" pitchFamily="34" charset="0"/>
            </a:rPr>
          </a:br>
          <a:r>
            <a:rPr lang="en-US" sz="3000" dirty="0" smtClean="0">
              <a:solidFill>
                <a:schemeClr val="tx1"/>
              </a:solidFill>
              <a:latin typeface="Calibri" pitchFamily="34" charset="0"/>
            </a:rPr>
            <a:t>Programs to correct problems in the economy and prevent future depressions</a:t>
          </a:r>
          <a:endParaRPr lang="en-US" sz="3000" dirty="0">
            <a:solidFill>
              <a:schemeClr val="tx1"/>
            </a:solidFill>
            <a:latin typeface="Calibri" pitchFamily="34" charset="0"/>
          </a:endParaRPr>
        </a:p>
      </dgm:t>
    </dgm:pt>
    <dgm:pt modelId="{3D321EE5-22AC-452D-901B-93E4F0BFAA33}" type="parTrans" cxnId="{F3010428-EBAF-4B0F-BDA6-DE663325E023}">
      <dgm:prSet custT="1"/>
      <dgm:spPr>
        <a:ln>
          <a:solidFill>
            <a:schemeClr val="tx1"/>
          </a:solidFill>
        </a:ln>
      </dgm:spPr>
      <dgm:t>
        <a:bodyPr/>
        <a:lstStyle/>
        <a:p>
          <a:pPr>
            <a:lnSpc>
              <a:spcPct val="80000"/>
            </a:lnSpc>
            <a:spcAft>
              <a:spcPts val="0"/>
            </a:spcAft>
          </a:pPr>
          <a:endParaRPr lang="en-US" sz="2400">
            <a:solidFill>
              <a:schemeClr val="tx1"/>
            </a:solidFill>
            <a:latin typeface="Calibri" pitchFamily="34" charset="0"/>
          </a:endParaRPr>
        </a:p>
      </dgm:t>
    </dgm:pt>
    <dgm:pt modelId="{7EF05F2F-FBA5-413D-B5F6-EE02EDCD7B4B}" type="sibTrans" cxnId="{F3010428-EBAF-4B0F-BDA6-DE663325E023}">
      <dgm:prSet/>
      <dgm:spPr/>
      <dgm:t>
        <a:bodyPr/>
        <a:lstStyle/>
        <a:p>
          <a:endParaRPr lang="en-US"/>
        </a:p>
      </dgm:t>
    </dgm:pt>
    <dgm:pt modelId="{48362BD5-A5DB-45C8-A4AC-DA1D5DA95586}" type="pres">
      <dgm:prSet presAssocID="{3B72D13B-EC08-4015-865B-221C70767540}" presName="Name0" presStyleCnt="0">
        <dgm:presLayoutVars>
          <dgm:chPref val="1"/>
          <dgm:dir/>
          <dgm:animOne val="branch"/>
          <dgm:animLvl val="lvl"/>
          <dgm:resizeHandles val="exact"/>
        </dgm:presLayoutVars>
      </dgm:prSet>
      <dgm:spPr/>
      <dgm:t>
        <a:bodyPr/>
        <a:lstStyle/>
        <a:p>
          <a:endParaRPr lang="en-US"/>
        </a:p>
      </dgm:t>
    </dgm:pt>
    <dgm:pt modelId="{B97B7BB9-86C8-469C-8087-862E321A9BE8}" type="pres">
      <dgm:prSet presAssocID="{48F6862A-C8BB-4D3E-BA0A-638F7D4F7645}" presName="root1" presStyleCnt="0"/>
      <dgm:spPr/>
    </dgm:pt>
    <dgm:pt modelId="{035A4199-4CCF-477D-9688-D1443E5818D1}" type="pres">
      <dgm:prSet presAssocID="{48F6862A-C8BB-4D3E-BA0A-638F7D4F7645}" presName="LevelOneTextNode" presStyleLbl="node0" presStyleIdx="0" presStyleCnt="1" custScaleX="78908" custScaleY="102160" custLinFactNeighborY="0">
        <dgm:presLayoutVars>
          <dgm:chPref val="3"/>
        </dgm:presLayoutVars>
      </dgm:prSet>
      <dgm:spPr/>
      <dgm:t>
        <a:bodyPr/>
        <a:lstStyle/>
        <a:p>
          <a:endParaRPr lang="en-US"/>
        </a:p>
      </dgm:t>
    </dgm:pt>
    <dgm:pt modelId="{7DDC7D42-9C61-4021-BDCF-9403A1FCA01E}" type="pres">
      <dgm:prSet presAssocID="{48F6862A-C8BB-4D3E-BA0A-638F7D4F7645}" presName="level2hierChild" presStyleCnt="0"/>
      <dgm:spPr/>
    </dgm:pt>
    <dgm:pt modelId="{3FCA482A-7F5C-40B7-B164-A06C602F7D92}" type="pres">
      <dgm:prSet presAssocID="{1412EEC8-C7D2-4A0A-9301-76FE3E6B9B01}" presName="conn2-1" presStyleLbl="parChTrans1D2" presStyleIdx="0" presStyleCnt="3"/>
      <dgm:spPr/>
      <dgm:t>
        <a:bodyPr/>
        <a:lstStyle/>
        <a:p>
          <a:endParaRPr lang="en-US"/>
        </a:p>
      </dgm:t>
    </dgm:pt>
    <dgm:pt modelId="{E4DF9900-492F-40D1-BCA2-AEE965567352}" type="pres">
      <dgm:prSet presAssocID="{1412EEC8-C7D2-4A0A-9301-76FE3E6B9B01}" presName="connTx" presStyleLbl="parChTrans1D2" presStyleIdx="0" presStyleCnt="3"/>
      <dgm:spPr/>
      <dgm:t>
        <a:bodyPr/>
        <a:lstStyle/>
        <a:p>
          <a:endParaRPr lang="en-US"/>
        </a:p>
      </dgm:t>
    </dgm:pt>
    <dgm:pt modelId="{58994D96-2767-4F21-8FF2-EAE10816533F}" type="pres">
      <dgm:prSet presAssocID="{6680B1A1-1ACC-42C4-B0AA-14B3100147BF}" presName="root2" presStyleCnt="0"/>
      <dgm:spPr/>
    </dgm:pt>
    <dgm:pt modelId="{70C25950-364E-487E-BEC4-207DA16B119B}" type="pres">
      <dgm:prSet presAssocID="{6680B1A1-1ACC-42C4-B0AA-14B3100147BF}" presName="LevelTwoTextNode" presStyleLbl="node2" presStyleIdx="0" presStyleCnt="3" custScaleX="181992" custScaleY="179047">
        <dgm:presLayoutVars>
          <dgm:chPref val="3"/>
        </dgm:presLayoutVars>
      </dgm:prSet>
      <dgm:spPr/>
      <dgm:t>
        <a:bodyPr/>
        <a:lstStyle/>
        <a:p>
          <a:endParaRPr lang="en-US"/>
        </a:p>
      </dgm:t>
    </dgm:pt>
    <dgm:pt modelId="{AAA5F037-E89A-4528-8837-16C4F2D81F5A}" type="pres">
      <dgm:prSet presAssocID="{6680B1A1-1ACC-42C4-B0AA-14B3100147BF}" presName="level3hierChild" presStyleCnt="0"/>
      <dgm:spPr/>
    </dgm:pt>
    <dgm:pt modelId="{E5738614-1C16-4938-B268-A1DE9EBF8B22}" type="pres">
      <dgm:prSet presAssocID="{97A2BEE7-2711-4D7C-8D63-73A335897F41}" presName="conn2-1" presStyleLbl="parChTrans1D2" presStyleIdx="1" presStyleCnt="3"/>
      <dgm:spPr/>
      <dgm:t>
        <a:bodyPr/>
        <a:lstStyle/>
        <a:p>
          <a:endParaRPr lang="en-US"/>
        </a:p>
      </dgm:t>
    </dgm:pt>
    <dgm:pt modelId="{DFC17653-5D7A-4209-8B77-F9D120553D77}" type="pres">
      <dgm:prSet presAssocID="{97A2BEE7-2711-4D7C-8D63-73A335897F41}" presName="connTx" presStyleLbl="parChTrans1D2" presStyleIdx="1" presStyleCnt="3"/>
      <dgm:spPr/>
      <dgm:t>
        <a:bodyPr/>
        <a:lstStyle/>
        <a:p>
          <a:endParaRPr lang="en-US"/>
        </a:p>
      </dgm:t>
    </dgm:pt>
    <dgm:pt modelId="{FCDA96B2-5215-41ED-A856-728AA64F31D7}" type="pres">
      <dgm:prSet presAssocID="{B0C6EE5B-89D8-4FB2-A84D-4CE0497D4465}" presName="root2" presStyleCnt="0"/>
      <dgm:spPr/>
    </dgm:pt>
    <dgm:pt modelId="{48DBA050-281D-4526-A0A5-9D3EEA62084D}" type="pres">
      <dgm:prSet presAssocID="{B0C6EE5B-89D8-4FB2-A84D-4CE0497D4465}" presName="LevelTwoTextNode" presStyleLbl="node2" presStyleIdx="1" presStyleCnt="3" custScaleX="181991" custScaleY="180320">
        <dgm:presLayoutVars>
          <dgm:chPref val="3"/>
        </dgm:presLayoutVars>
      </dgm:prSet>
      <dgm:spPr/>
      <dgm:t>
        <a:bodyPr/>
        <a:lstStyle/>
        <a:p>
          <a:endParaRPr lang="en-US"/>
        </a:p>
      </dgm:t>
    </dgm:pt>
    <dgm:pt modelId="{075715DB-D122-498C-BE54-811751B7756D}" type="pres">
      <dgm:prSet presAssocID="{B0C6EE5B-89D8-4FB2-A84D-4CE0497D4465}" presName="level3hierChild" presStyleCnt="0"/>
      <dgm:spPr/>
    </dgm:pt>
    <dgm:pt modelId="{15E79A53-AB86-4FF3-896F-C27976B02FAC}" type="pres">
      <dgm:prSet presAssocID="{3D321EE5-22AC-452D-901B-93E4F0BFAA33}" presName="conn2-1" presStyleLbl="parChTrans1D2" presStyleIdx="2" presStyleCnt="3"/>
      <dgm:spPr/>
      <dgm:t>
        <a:bodyPr/>
        <a:lstStyle/>
        <a:p>
          <a:endParaRPr lang="en-US"/>
        </a:p>
      </dgm:t>
    </dgm:pt>
    <dgm:pt modelId="{65D75ABA-43B4-4501-9A21-AF7CCA1496B0}" type="pres">
      <dgm:prSet presAssocID="{3D321EE5-22AC-452D-901B-93E4F0BFAA33}" presName="connTx" presStyleLbl="parChTrans1D2" presStyleIdx="2" presStyleCnt="3"/>
      <dgm:spPr/>
      <dgm:t>
        <a:bodyPr/>
        <a:lstStyle/>
        <a:p>
          <a:endParaRPr lang="en-US"/>
        </a:p>
      </dgm:t>
    </dgm:pt>
    <dgm:pt modelId="{02FCB888-21E3-43DC-9202-1B3B40D533F4}" type="pres">
      <dgm:prSet presAssocID="{96A2C95D-51A5-4C21-AEBF-7F4F8A29E474}" presName="root2" presStyleCnt="0"/>
      <dgm:spPr/>
    </dgm:pt>
    <dgm:pt modelId="{FAAFD766-0143-4864-AE4A-5DCF6C01F8AB}" type="pres">
      <dgm:prSet presAssocID="{96A2C95D-51A5-4C21-AEBF-7F4F8A29E474}" presName="LevelTwoTextNode" presStyleLbl="node2" presStyleIdx="2" presStyleCnt="3" custScaleX="182397" custScaleY="200958">
        <dgm:presLayoutVars>
          <dgm:chPref val="3"/>
        </dgm:presLayoutVars>
      </dgm:prSet>
      <dgm:spPr/>
      <dgm:t>
        <a:bodyPr/>
        <a:lstStyle/>
        <a:p>
          <a:endParaRPr lang="en-US"/>
        </a:p>
      </dgm:t>
    </dgm:pt>
    <dgm:pt modelId="{F4616447-03AD-44A9-9EE2-5E4C12167D28}" type="pres">
      <dgm:prSet presAssocID="{96A2C95D-51A5-4C21-AEBF-7F4F8A29E474}" presName="level3hierChild" presStyleCnt="0"/>
      <dgm:spPr/>
    </dgm:pt>
  </dgm:ptLst>
  <dgm:cxnLst>
    <dgm:cxn modelId="{32016883-6D53-D74D-8854-73F7128F3E0C}" type="presOf" srcId="{97A2BEE7-2711-4D7C-8D63-73A335897F41}" destId="{DFC17653-5D7A-4209-8B77-F9D120553D77}" srcOrd="1" destOrd="0" presId="urn:microsoft.com/office/officeart/2008/layout/HorizontalMultiLevelHierarchy"/>
    <dgm:cxn modelId="{82DFB32A-CCA9-634E-9FAA-262ECFDFA0C7}" type="presOf" srcId="{3B72D13B-EC08-4015-865B-221C70767540}" destId="{48362BD5-A5DB-45C8-A4AC-DA1D5DA95586}" srcOrd="0" destOrd="0" presId="urn:microsoft.com/office/officeart/2008/layout/HorizontalMultiLevelHierarchy"/>
    <dgm:cxn modelId="{EE5640EC-4998-45A3-93C9-A21CCCFBB862}" srcId="{3B72D13B-EC08-4015-865B-221C70767540}" destId="{48F6862A-C8BB-4D3E-BA0A-638F7D4F7645}" srcOrd="0" destOrd="0" parTransId="{40882200-01FF-4CA9-86E2-0560D47713CE}" sibTransId="{FBC47163-14C4-49DD-92C4-99BC7ECDD561}"/>
    <dgm:cxn modelId="{F1777696-4960-6547-9227-97DCC91AAD89}" type="presOf" srcId="{96A2C95D-51A5-4C21-AEBF-7F4F8A29E474}" destId="{FAAFD766-0143-4864-AE4A-5DCF6C01F8AB}" srcOrd="0" destOrd="0" presId="urn:microsoft.com/office/officeart/2008/layout/HorizontalMultiLevelHierarchy"/>
    <dgm:cxn modelId="{44FD35FE-0E98-3C4B-B159-4C3AB304DE8A}" type="presOf" srcId="{97A2BEE7-2711-4D7C-8D63-73A335897F41}" destId="{E5738614-1C16-4938-B268-A1DE9EBF8B22}" srcOrd="0" destOrd="0" presId="urn:microsoft.com/office/officeart/2008/layout/HorizontalMultiLevelHierarchy"/>
    <dgm:cxn modelId="{412A3500-93B8-9249-A172-42727D01CD86}" type="presOf" srcId="{3D321EE5-22AC-452D-901B-93E4F0BFAA33}" destId="{15E79A53-AB86-4FF3-896F-C27976B02FAC}" srcOrd="0" destOrd="0" presId="urn:microsoft.com/office/officeart/2008/layout/HorizontalMultiLevelHierarchy"/>
    <dgm:cxn modelId="{0231DE16-5ECA-A142-BEB3-E30AEAF045CE}" type="presOf" srcId="{1412EEC8-C7D2-4A0A-9301-76FE3E6B9B01}" destId="{E4DF9900-492F-40D1-BCA2-AEE965567352}" srcOrd="1" destOrd="0" presId="urn:microsoft.com/office/officeart/2008/layout/HorizontalMultiLevelHierarchy"/>
    <dgm:cxn modelId="{A942C62B-1F9D-2F4D-8349-54DC76DF2B2A}" type="presOf" srcId="{6680B1A1-1ACC-42C4-B0AA-14B3100147BF}" destId="{70C25950-364E-487E-BEC4-207DA16B119B}" srcOrd="0" destOrd="0" presId="urn:microsoft.com/office/officeart/2008/layout/HorizontalMultiLevelHierarchy"/>
    <dgm:cxn modelId="{AC5E76B6-BDC9-479A-90CB-9BB7EE157889}" srcId="{48F6862A-C8BB-4D3E-BA0A-638F7D4F7645}" destId="{6680B1A1-1ACC-42C4-B0AA-14B3100147BF}" srcOrd="0" destOrd="0" parTransId="{1412EEC8-C7D2-4A0A-9301-76FE3E6B9B01}" sibTransId="{31CEC3BD-0EDA-48D2-BD4F-1BE71599FCBC}"/>
    <dgm:cxn modelId="{B500499A-3844-3640-896F-FF668892F030}" type="presOf" srcId="{B0C6EE5B-89D8-4FB2-A84D-4CE0497D4465}" destId="{48DBA050-281D-4526-A0A5-9D3EEA62084D}" srcOrd="0" destOrd="0" presId="urn:microsoft.com/office/officeart/2008/layout/HorizontalMultiLevelHierarchy"/>
    <dgm:cxn modelId="{B3A5B932-1DBD-A445-926A-0506824BDADA}" type="presOf" srcId="{3D321EE5-22AC-452D-901B-93E4F0BFAA33}" destId="{65D75ABA-43B4-4501-9A21-AF7CCA1496B0}" srcOrd="1" destOrd="0" presId="urn:microsoft.com/office/officeart/2008/layout/HorizontalMultiLevelHierarchy"/>
    <dgm:cxn modelId="{F3010428-EBAF-4B0F-BDA6-DE663325E023}" srcId="{48F6862A-C8BB-4D3E-BA0A-638F7D4F7645}" destId="{96A2C95D-51A5-4C21-AEBF-7F4F8A29E474}" srcOrd="2" destOrd="0" parTransId="{3D321EE5-22AC-452D-901B-93E4F0BFAA33}" sibTransId="{7EF05F2F-FBA5-413D-B5F6-EE02EDCD7B4B}"/>
    <dgm:cxn modelId="{D26C3D15-33CF-B341-8056-2C74171C627A}" type="presOf" srcId="{1412EEC8-C7D2-4A0A-9301-76FE3E6B9B01}" destId="{3FCA482A-7F5C-40B7-B164-A06C602F7D92}" srcOrd="0" destOrd="0" presId="urn:microsoft.com/office/officeart/2008/layout/HorizontalMultiLevelHierarchy"/>
    <dgm:cxn modelId="{E355EA2A-BBD7-6142-884D-351DE926F099}" type="presOf" srcId="{48F6862A-C8BB-4D3E-BA0A-638F7D4F7645}" destId="{035A4199-4CCF-477D-9688-D1443E5818D1}" srcOrd="0" destOrd="0" presId="urn:microsoft.com/office/officeart/2008/layout/HorizontalMultiLevelHierarchy"/>
    <dgm:cxn modelId="{071AE338-8C8F-4E60-8C1C-CA1AD103F783}" srcId="{48F6862A-C8BB-4D3E-BA0A-638F7D4F7645}" destId="{B0C6EE5B-89D8-4FB2-A84D-4CE0497D4465}" srcOrd="1" destOrd="0" parTransId="{97A2BEE7-2711-4D7C-8D63-73A335897F41}" sibTransId="{228FB8FF-CC3E-4740-A23D-84B25D6B7B2C}"/>
    <dgm:cxn modelId="{40771FB8-6FAA-6D4D-A5BA-367D580E4406}" type="presParOf" srcId="{48362BD5-A5DB-45C8-A4AC-DA1D5DA95586}" destId="{B97B7BB9-86C8-469C-8087-862E321A9BE8}" srcOrd="0" destOrd="0" presId="urn:microsoft.com/office/officeart/2008/layout/HorizontalMultiLevelHierarchy"/>
    <dgm:cxn modelId="{E8F78EBD-7714-8841-BF3B-3D85EEDDF29D}" type="presParOf" srcId="{B97B7BB9-86C8-469C-8087-862E321A9BE8}" destId="{035A4199-4CCF-477D-9688-D1443E5818D1}" srcOrd="0" destOrd="0" presId="urn:microsoft.com/office/officeart/2008/layout/HorizontalMultiLevelHierarchy"/>
    <dgm:cxn modelId="{F28617A7-C6B4-3B41-99A9-B1D19E53C4A4}" type="presParOf" srcId="{B97B7BB9-86C8-469C-8087-862E321A9BE8}" destId="{7DDC7D42-9C61-4021-BDCF-9403A1FCA01E}" srcOrd="1" destOrd="0" presId="urn:microsoft.com/office/officeart/2008/layout/HorizontalMultiLevelHierarchy"/>
    <dgm:cxn modelId="{DF8B611A-90A0-C54F-B6BD-009E8E91B764}" type="presParOf" srcId="{7DDC7D42-9C61-4021-BDCF-9403A1FCA01E}" destId="{3FCA482A-7F5C-40B7-B164-A06C602F7D92}" srcOrd="0" destOrd="0" presId="urn:microsoft.com/office/officeart/2008/layout/HorizontalMultiLevelHierarchy"/>
    <dgm:cxn modelId="{7D95A5E2-B04B-D246-96C4-2B535F5251C9}" type="presParOf" srcId="{3FCA482A-7F5C-40B7-B164-A06C602F7D92}" destId="{E4DF9900-492F-40D1-BCA2-AEE965567352}" srcOrd="0" destOrd="0" presId="urn:microsoft.com/office/officeart/2008/layout/HorizontalMultiLevelHierarchy"/>
    <dgm:cxn modelId="{F68405EB-9A4B-A649-A174-295FDFADE96E}" type="presParOf" srcId="{7DDC7D42-9C61-4021-BDCF-9403A1FCA01E}" destId="{58994D96-2767-4F21-8FF2-EAE10816533F}" srcOrd="1" destOrd="0" presId="urn:microsoft.com/office/officeart/2008/layout/HorizontalMultiLevelHierarchy"/>
    <dgm:cxn modelId="{54F7AB04-4E5B-BB4B-AF9A-CD7816397799}" type="presParOf" srcId="{58994D96-2767-4F21-8FF2-EAE10816533F}" destId="{70C25950-364E-487E-BEC4-207DA16B119B}" srcOrd="0" destOrd="0" presId="urn:microsoft.com/office/officeart/2008/layout/HorizontalMultiLevelHierarchy"/>
    <dgm:cxn modelId="{47078463-74F2-A945-A702-C505FB34A0D1}" type="presParOf" srcId="{58994D96-2767-4F21-8FF2-EAE10816533F}" destId="{AAA5F037-E89A-4528-8837-16C4F2D81F5A}" srcOrd="1" destOrd="0" presId="urn:microsoft.com/office/officeart/2008/layout/HorizontalMultiLevelHierarchy"/>
    <dgm:cxn modelId="{55CB10C1-7A48-E74C-9D99-261BC48F667B}" type="presParOf" srcId="{7DDC7D42-9C61-4021-BDCF-9403A1FCA01E}" destId="{E5738614-1C16-4938-B268-A1DE9EBF8B22}" srcOrd="2" destOrd="0" presId="urn:microsoft.com/office/officeart/2008/layout/HorizontalMultiLevelHierarchy"/>
    <dgm:cxn modelId="{089D0311-5941-CA43-9352-2F34121C6D0A}" type="presParOf" srcId="{E5738614-1C16-4938-B268-A1DE9EBF8B22}" destId="{DFC17653-5D7A-4209-8B77-F9D120553D77}" srcOrd="0" destOrd="0" presId="urn:microsoft.com/office/officeart/2008/layout/HorizontalMultiLevelHierarchy"/>
    <dgm:cxn modelId="{428896D1-F205-6444-ACFD-18C5FA69A528}" type="presParOf" srcId="{7DDC7D42-9C61-4021-BDCF-9403A1FCA01E}" destId="{FCDA96B2-5215-41ED-A856-728AA64F31D7}" srcOrd="3" destOrd="0" presId="urn:microsoft.com/office/officeart/2008/layout/HorizontalMultiLevelHierarchy"/>
    <dgm:cxn modelId="{EDBEAC94-5FAF-5C42-A01D-C8FC7B96629F}" type="presParOf" srcId="{FCDA96B2-5215-41ED-A856-728AA64F31D7}" destId="{48DBA050-281D-4526-A0A5-9D3EEA62084D}" srcOrd="0" destOrd="0" presId="urn:microsoft.com/office/officeart/2008/layout/HorizontalMultiLevelHierarchy"/>
    <dgm:cxn modelId="{4CE09F7F-4136-C940-8367-87C6CAE844D6}" type="presParOf" srcId="{FCDA96B2-5215-41ED-A856-728AA64F31D7}" destId="{075715DB-D122-498C-BE54-811751B7756D}" srcOrd="1" destOrd="0" presId="urn:microsoft.com/office/officeart/2008/layout/HorizontalMultiLevelHierarchy"/>
    <dgm:cxn modelId="{02296B26-6C2D-3943-B56F-21B8ED258099}" type="presParOf" srcId="{7DDC7D42-9C61-4021-BDCF-9403A1FCA01E}" destId="{15E79A53-AB86-4FF3-896F-C27976B02FAC}" srcOrd="4" destOrd="0" presId="urn:microsoft.com/office/officeart/2008/layout/HorizontalMultiLevelHierarchy"/>
    <dgm:cxn modelId="{344E30FA-5927-0F4C-A84A-D5B7E07AADEF}" type="presParOf" srcId="{15E79A53-AB86-4FF3-896F-C27976B02FAC}" destId="{65D75ABA-43B4-4501-9A21-AF7CCA1496B0}" srcOrd="0" destOrd="0" presId="urn:microsoft.com/office/officeart/2008/layout/HorizontalMultiLevelHierarchy"/>
    <dgm:cxn modelId="{309DF180-4984-C247-8287-6B43E09AC51A}" type="presParOf" srcId="{7DDC7D42-9C61-4021-BDCF-9403A1FCA01E}" destId="{02FCB888-21E3-43DC-9202-1B3B40D533F4}" srcOrd="5" destOrd="0" presId="urn:microsoft.com/office/officeart/2008/layout/HorizontalMultiLevelHierarchy"/>
    <dgm:cxn modelId="{D0FBF024-D8F9-8A46-A3C7-C517DE91BED1}" type="presParOf" srcId="{02FCB888-21E3-43DC-9202-1B3B40D533F4}" destId="{FAAFD766-0143-4864-AE4A-5DCF6C01F8AB}" srcOrd="0" destOrd="0" presId="urn:microsoft.com/office/officeart/2008/layout/HorizontalMultiLevelHierarchy"/>
    <dgm:cxn modelId="{526BD9C9-A127-AA4C-9672-E13D8F2D7956}" type="presParOf" srcId="{02FCB888-21E3-43DC-9202-1B3B40D533F4}" destId="{F4616447-03AD-44A9-9EE2-5E4C12167D2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9A53-AB86-4FF3-896F-C27976B02FAC}">
      <dsp:nvSpPr>
        <dsp:cNvPr id="0" name=""/>
        <dsp:cNvSpPr/>
      </dsp:nvSpPr>
      <dsp:spPr>
        <a:xfrm>
          <a:off x="723178" y="2857500"/>
          <a:ext cx="598346" cy="1866945"/>
        </a:xfrm>
        <a:custGeom>
          <a:avLst/>
          <a:gdLst/>
          <a:ahLst/>
          <a:cxnLst/>
          <a:rect l="0" t="0" r="0" b="0"/>
          <a:pathLst>
            <a:path>
              <a:moveTo>
                <a:pt x="0" y="0"/>
              </a:moveTo>
              <a:lnTo>
                <a:pt x="299173" y="0"/>
              </a:lnTo>
              <a:lnTo>
                <a:pt x="299173" y="1866945"/>
              </a:lnTo>
              <a:lnTo>
                <a:pt x="598346" y="186694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973339" y="3741960"/>
        <a:ext cx="98024" cy="98024"/>
      </dsp:txXfrm>
    </dsp:sp>
    <dsp:sp modelId="{E5738614-1C16-4938-B268-A1DE9EBF8B22}">
      <dsp:nvSpPr>
        <dsp:cNvPr id="0" name=""/>
        <dsp:cNvSpPr/>
      </dsp:nvSpPr>
      <dsp:spPr>
        <a:xfrm>
          <a:off x="723178" y="2757573"/>
          <a:ext cx="598346" cy="99926"/>
        </a:xfrm>
        <a:custGeom>
          <a:avLst/>
          <a:gdLst/>
          <a:ahLst/>
          <a:cxnLst/>
          <a:rect l="0" t="0" r="0" b="0"/>
          <a:pathLst>
            <a:path>
              <a:moveTo>
                <a:pt x="0" y="99926"/>
              </a:moveTo>
              <a:lnTo>
                <a:pt x="299173" y="99926"/>
              </a:lnTo>
              <a:lnTo>
                <a:pt x="299173" y="0"/>
              </a:lnTo>
              <a:lnTo>
                <a:pt x="59834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1007185" y="2792370"/>
        <a:ext cx="30331" cy="30331"/>
      </dsp:txXfrm>
    </dsp:sp>
    <dsp:sp modelId="{3FCA482A-7F5C-40B7-B164-A06C602F7D92}">
      <dsp:nvSpPr>
        <dsp:cNvPr id="0" name=""/>
        <dsp:cNvSpPr/>
      </dsp:nvSpPr>
      <dsp:spPr>
        <a:xfrm>
          <a:off x="723178" y="890628"/>
          <a:ext cx="598346" cy="1966871"/>
        </a:xfrm>
        <a:custGeom>
          <a:avLst/>
          <a:gdLst/>
          <a:ahLst/>
          <a:cxnLst/>
          <a:rect l="0" t="0" r="0" b="0"/>
          <a:pathLst>
            <a:path>
              <a:moveTo>
                <a:pt x="0" y="1966871"/>
              </a:moveTo>
              <a:lnTo>
                <a:pt x="299173" y="1966871"/>
              </a:lnTo>
              <a:lnTo>
                <a:pt x="299173" y="0"/>
              </a:lnTo>
              <a:lnTo>
                <a:pt x="59834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80000"/>
            </a:lnSpc>
            <a:spcBef>
              <a:spcPct val="0"/>
            </a:spcBef>
            <a:spcAft>
              <a:spcPts val="0"/>
            </a:spcAft>
          </a:pPr>
          <a:endParaRPr lang="en-US" sz="2400" kern="1200">
            <a:solidFill>
              <a:schemeClr val="tx1"/>
            </a:solidFill>
            <a:latin typeface="Calibri" pitchFamily="34" charset="0"/>
          </a:endParaRPr>
        </a:p>
      </dsp:txBody>
      <dsp:txXfrm>
        <a:off x="970954" y="1822667"/>
        <a:ext cx="102793" cy="102793"/>
      </dsp:txXfrm>
    </dsp:sp>
    <dsp:sp modelId="{035A4199-4CCF-477D-9688-D1443E5818D1}">
      <dsp:nvSpPr>
        <dsp:cNvPr id="0" name=""/>
        <dsp:cNvSpPr/>
      </dsp:nvSpPr>
      <dsp:spPr>
        <a:xfrm rot="16200000">
          <a:off x="-2088831" y="2497634"/>
          <a:ext cx="4904288" cy="719730"/>
        </a:xfrm>
        <a:prstGeom prst="rect">
          <a:avLst/>
        </a:prstGeom>
        <a:solidFill>
          <a:schemeClr val="accent5">
            <a:alpha val="8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80000"/>
            </a:lnSpc>
            <a:spcBef>
              <a:spcPct val="0"/>
            </a:spcBef>
            <a:spcAft>
              <a:spcPts val="0"/>
            </a:spcAft>
          </a:pPr>
          <a:r>
            <a:rPr lang="en-US" sz="3600" b="1" kern="1200" dirty="0" smtClean="0">
              <a:solidFill>
                <a:srgbClr val="FF0000"/>
              </a:solidFill>
              <a:latin typeface="Calibri" pitchFamily="34" charset="0"/>
            </a:rPr>
            <a:t>New Deal Programs </a:t>
          </a:r>
          <a:endParaRPr lang="en-US" sz="3600" b="1" kern="1200" dirty="0">
            <a:solidFill>
              <a:srgbClr val="FF0000"/>
            </a:solidFill>
            <a:latin typeface="Calibri" pitchFamily="34" charset="0"/>
          </a:endParaRPr>
        </a:p>
      </dsp:txBody>
      <dsp:txXfrm>
        <a:off x="-2088831" y="2497634"/>
        <a:ext cx="4904288" cy="719730"/>
      </dsp:txXfrm>
    </dsp:sp>
    <dsp:sp modelId="{70C25950-364E-487E-BEC4-207DA16B119B}">
      <dsp:nvSpPr>
        <dsp:cNvPr id="0" name=""/>
        <dsp:cNvSpPr/>
      </dsp:nvSpPr>
      <dsp:spPr>
        <a:xfrm>
          <a:off x="1321524" y="74072"/>
          <a:ext cx="5444711" cy="1633111"/>
        </a:xfrm>
        <a:prstGeom prst="rect">
          <a:avLst/>
        </a:prstGeom>
        <a:solidFill>
          <a:srgbClr val="FFCCCC">
            <a:alpha val="7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rgbClr val="FF0000"/>
              </a:solidFill>
              <a:latin typeface="Calibri" pitchFamily="34" charset="0"/>
            </a:rPr>
            <a:t>Relief</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Relief checks and job programs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to lower unemployment </a:t>
          </a:r>
          <a:endParaRPr lang="en-US" sz="3000" kern="1200" dirty="0">
            <a:solidFill>
              <a:schemeClr val="tx1"/>
            </a:solidFill>
            <a:latin typeface="Calibri" pitchFamily="34" charset="0"/>
          </a:endParaRPr>
        </a:p>
      </dsp:txBody>
      <dsp:txXfrm>
        <a:off x="1321524" y="74072"/>
        <a:ext cx="5444711" cy="1633111"/>
      </dsp:txXfrm>
    </dsp:sp>
    <dsp:sp modelId="{48DBA050-281D-4526-A0A5-9D3EEA62084D}">
      <dsp:nvSpPr>
        <dsp:cNvPr id="0" name=""/>
        <dsp:cNvSpPr/>
      </dsp:nvSpPr>
      <dsp:spPr>
        <a:xfrm>
          <a:off x="1321524" y="1935212"/>
          <a:ext cx="5444681" cy="1644722"/>
        </a:xfrm>
        <a:prstGeom prst="rect">
          <a:avLst/>
        </a:prstGeom>
        <a:solidFill>
          <a:srgbClr val="CCFFCC">
            <a:alpha val="7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rgbClr val="FF0000"/>
              </a:solidFill>
              <a:latin typeface="Calibri" pitchFamily="34" charset="0"/>
            </a:rPr>
            <a:t>Recovery</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Programs to stimulate agriculture, industry, and the economy to end the depression </a:t>
          </a:r>
          <a:endParaRPr lang="en-US" sz="3000" kern="1200" dirty="0">
            <a:solidFill>
              <a:schemeClr val="tx1"/>
            </a:solidFill>
            <a:latin typeface="Calibri" pitchFamily="34" charset="0"/>
          </a:endParaRPr>
        </a:p>
      </dsp:txBody>
      <dsp:txXfrm>
        <a:off x="1321524" y="1935212"/>
        <a:ext cx="5444681" cy="1644722"/>
      </dsp:txXfrm>
    </dsp:sp>
    <dsp:sp modelId="{FAAFD766-0143-4864-AE4A-5DCF6C01F8AB}">
      <dsp:nvSpPr>
        <dsp:cNvPr id="0" name=""/>
        <dsp:cNvSpPr/>
      </dsp:nvSpPr>
      <dsp:spPr>
        <a:xfrm>
          <a:off x="1321524" y="3807962"/>
          <a:ext cx="5456827" cy="1832964"/>
        </a:xfrm>
        <a:prstGeom prst="rect">
          <a:avLst/>
        </a:prstGeom>
        <a:solidFill>
          <a:srgbClr val="FFCC99">
            <a:alpha val="7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80000"/>
            </a:lnSpc>
            <a:spcBef>
              <a:spcPct val="0"/>
            </a:spcBef>
            <a:spcAft>
              <a:spcPts val="0"/>
            </a:spcAft>
          </a:pPr>
          <a:r>
            <a:rPr lang="en-US" sz="3000" b="1" u="sng" kern="1200" dirty="0" smtClean="0">
              <a:solidFill>
                <a:srgbClr val="FF0000"/>
              </a:solidFill>
              <a:latin typeface="Calibri" pitchFamily="34" charset="0"/>
            </a:rPr>
            <a:t>Reform</a:t>
          </a:r>
          <a:r>
            <a:rPr lang="en-US" sz="3000" kern="1200" dirty="0" smtClean="0">
              <a:solidFill>
                <a:schemeClr val="tx1"/>
              </a:solidFill>
              <a:latin typeface="Calibri" pitchFamily="34" charset="0"/>
            </a:rPr>
            <a:t/>
          </a:r>
          <a:br>
            <a:rPr lang="en-US" sz="3000" kern="1200" dirty="0" smtClean="0">
              <a:solidFill>
                <a:schemeClr val="tx1"/>
              </a:solidFill>
              <a:latin typeface="Calibri" pitchFamily="34" charset="0"/>
            </a:rPr>
          </a:br>
          <a:r>
            <a:rPr lang="en-US" sz="3000" kern="1200" dirty="0" smtClean="0">
              <a:solidFill>
                <a:schemeClr val="tx1"/>
              </a:solidFill>
              <a:latin typeface="Calibri" pitchFamily="34" charset="0"/>
            </a:rPr>
            <a:t>Programs to correct problems in the economy and prevent future depressions</a:t>
          </a:r>
          <a:endParaRPr lang="en-US" sz="3000" kern="1200" dirty="0">
            <a:solidFill>
              <a:schemeClr val="tx1"/>
            </a:solidFill>
            <a:latin typeface="Calibri" pitchFamily="34" charset="0"/>
          </a:endParaRPr>
        </a:p>
      </dsp:txBody>
      <dsp:txXfrm>
        <a:off x="1321524" y="3807962"/>
        <a:ext cx="5456827" cy="183296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2443A-8713-3A45-B9D9-0E8215DB936D}" type="datetimeFigureOut">
              <a:rPr lang="en-US" smtClean="0"/>
              <a:t>3/29/17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E4197-4C27-B749-AD97-553262C9FFB9}" type="slidenum">
              <a:rPr lang="en-US" smtClean="0"/>
              <a:t>‹#›</a:t>
            </a:fld>
            <a:endParaRPr lang="en-US"/>
          </a:p>
        </p:txBody>
      </p:sp>
    </p:spTree>
    <p:extLst>
      <p:ext uri="{BB962C8B-B14F-4D97-AF65-F5344CB8AC3E}">
        <p14:creationId xmlns:p14="http://schemas.microsoft.com/office/powerpoint/2010/main" val="24031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CB2C6E25-3746-9A49-9A58-D253706AB385}" type="slidenum">
              <a:rPr lang="en-US" altLang="x-none"/>
              <a:pPr>
                <a:defRPr/>
              </a:pPr>
              <a:t>9</a:t>
            </a:fld>
            <a:endParaRPr lang="en-US" altLang="x-none"/>
          </a:p>
        </p:txBody>
      </p:sp>
    </p:spTree>
    <p:extLst>
      <p:ext uri="{BB962C8B-B14F-4D97-AF65-F5344CB8AC3E}">
        <p14:creationId xmlns:p14="http://schemas.microsoft.com/office/powerpoint/2010/main" val="135856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1276C345-52EE-1543-AF01-4AE1ECBD380D}" type="slidenum">
              <a:rPr lang="en-US" altLang="x-none"/>
              <a:pPr>
                <a:defRPr/>
              </a:pPr>
              <a:t>37</a:t>
            </a:fld>
            <a:endParaRPr lang="en-US" altLang="x-none"/>
          </a:p>
        </p:txBody>
      </p:sp>
    </p:spTree>
    <p:extLst>
      <p:ext uri="{BB962C8B-B14F-4D97-AF65-F5344CB8AC3E}">
        <p14:creationId xmlns:p14="http://schemas.microsoft.com/office/powerpoint/2010/main" val="1622254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D5F7E1-D543-124E-97B8-9176C8F87B80}" type="slidenum">
              <a:rPr lang="en-US" altLang="x-none"/>
              <a:pPr>
                <a:defRPr/>
              </a:pPr>
              <a:t>38</a:t>
            </a:fld>
            <a:endParaRPr lang="en-US" altLang="x-none"/>
          </a:p>
        </p:txBody>
      </p:sp>
      <p:sp>
        <p:nvSpPr>
          <p:cNvPr id="71682"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endParaRPr lang="x-none" altLang="x-none" smtClean="0"/>
          </a:p>
        </p:txBody>
      </p:sp>
      <p:sp>
        <p:nvSpPr>
          <p:cNvPr id="71683"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95961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5D5513-593A-684C-B71C-6B1E81D08EAF}" type="slidenum">
              <a:rPr lang="en-US" altLang="x-none"/>
              <a:pPr>
                <a:defRPr/>
              </a:pPr>
              <a:t>10</a:t>
            </a:fld>
            <a:endParaRPr lang="en-US" altLang="x-none"/>
          </a:p>
        </p:txBody>
      </p:sp>
      <p:sp>
        <p:nvSpPr>
          <p:cNvPr id="138242" name="Rectangle 2"/>
          <p:cNvSpPr>
            <a:spLocks noGrp="1" noRot="1" noChangeAspect="1" noChangeArrowheads="1" noTextEdit="1"/>
          </p:cNvSpPr>
          <p:nvPr>
            <p:ph type="sldImg"/>
          </p:nvPr>
        </p:nvSpPr>
        <p:spPr>
          <a:xfrm>
            <a:off x="393700" y="692150"/>
            <a:ext cx="6070600" cy="3416300"/>
          </a:xfrm>
          <a:ln/>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r>
              <a:rPr lang="en-US" altLang="x-none" smtClean="0"/>
              <a:t>Roosevelt’s Fireside Chats </a:t>
            </a:r>
          </a:p>
        </p:txBody>
      </p:sp>
    </p:spTree>
    <p:extLst>
      <p:ext uri="{BB962C8B-B14F-4D97-AF65-F5344CB8AC3E}">
        <p14:creationId xmlns:p14="http://schemas.microsoft.com/office/powerpoint/2010/main" val="41906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81393B-50E3-904D-8FDA-C3783441DE23}" type="slidenum">
              <a:rPr lang="en-US" altLang="x-none"/>
              <a:pPr>
                <a:defRPr/>
              </a:pPr>
              <a:t>11</a:t>
            </a:fld>
            <a:endParaRPr lang="en-US" altLang="x-none"/>
          </a:p>
        </p:txBody>
      </p:sp>
      <p:sp>
        <p:nvSpPr>
          <p:cNvPr id="138242" name="Rectangle 2"/>
          <p:cNvSpPr>
            <a:spLocks noGrp="1" noRot="1" noChangeAspect="1" noChangeArrowheads="1" noTextEdit="1"/>
          </p:cNvSpPr>
          <p:nvPr>
            <p:ph type="sldImg"/>
          </p:nvPr>
        </p:nvSpPr>
        <p:spPr>
          <a:xfrm>
            <a:off x="393700" y="692150"/>
            <a:ext cx="6070600" cy="3416300"/>
          </a:xfrm>
          <a:ln/>
        </p:spPr>
      </p:sp>
      <p:sp>
        <p:nvSpPr>
          <p:cNvPr id="138243" name="Rectangle 3"/>
          <p:cNvSpPr>
            <a:spLocks noGrp="1" noChangeArrowheads="1"/>
          </p:cNvSpPr>
          <p:nvPr>
            <p:ph type="body" idx="1"/>
          </p:nvPr>
        </p:nvSpPr>
        <p:spPr>
          <a:xfrm>
            <a:off x="914400" y="4343400"/>
            <a:ext cx="5029200" cy="4114800"/>
          </a:xfrm>
        </p:spPr>
        <p:txBody>
          <a:bodyPr/>
          <a:lstStyle/>
          <a:p>
            <a:pPr eaLnBrk="1" hangingPunct="1">
              <a:defRPr/>
            </a:pPr>
            <a:r>
              <a:rPr lang="en-US" altLang="x-none" smtClean="0"/>
              <a:t>Roosevelt’s Fireside Chats </a:t>
            </a:r>
          </a:p>
        </p:txBody>
      </p:sp>
    </p:spTree>
    <p:extLst>
      <p:ext uri="{BB962C8B-B14F-4D97-AF65-F5344CB8AC3E}">
        <p14:creationId xmlns:p14="http://schemas.microsoft.com/office/powerpoint/2010/main" val="158339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BFCB1983-D6B1-C946-8E57-DFF762588060}" type="slidenum">
              <a:rPr lang="en-US" altLang="x-none"/>
              <a:pPr>
                <a:defRPr/>
              </a:pPr>
              <a:t>14</a:t>
            </a:fld>
            <a:endParaRPr lang="en-US" altLang="x-none"/>
          </a:p>
        </p:txBody>
      </p:sp>
    </p:spTree>
    <p:extLst>
      <p:ext uri="{BB962C8B-B14F-4D97-AF65-F5344CB8AC3E}">
        <p14:creationId xmlns:p14="http://schemas.microsoft.com/office/powerpoint/2010/main" val="40319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6432D8-6348-1349-9F97-F4B0862B4FA1}" type="slidenum">
              <a:rPr lang="en-US" altLang="x-none"/>
              <a:pPr>
                <a:defRPr/>
              </a:pPr>
              <a:t>19</a:t>
            </a:fld>
            <a:endParaRPr lang="en-US" altLang="x-none"/>
          </a:p>
        </p:txBody>
      </p:sp>
      <p:sp>
        <p:nvSpPr>
          <p:cNvPr id="125954" name="Rectangle 2"/>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altLang="x-none" b="1" dirty="0" smtClean="0"/>
              <a:t>The Federal Emergency Relief Administration</a:t>
            </a:r>
            <a:endParaRPr lang="en-US" altLang="x-none" dirty="0" smtClean="0"/>
          </a:p>
          <a:p>
            <a:pPr eaLnBrk="1" hangingPunct="1">
              <a:defRPr/>
            </a:pPr>
            <a:r>
              <a:rPr lang="en-US" altLang="x-none" dirty="0" smtClean="0"/>
              <a:t>The “Hundred Days Congress” also created the Federal Emergency Relief Administration (FERA), in May 1933, to dole out roughly $500 million to the states. About half of this money was earmarked to bail out bankrupt state and local governments. States matched the other half (three state dollars for every one federal dollar) and distributed it directly to the people. FERA also created the Civil Works Administration (CWA), which helped generate temporary labor for those most in need. </a:t>
            </a:r>
          </a:p>
        </p:txBody>
      </p:sp>
      <p:sp>
        <p:nvSpPr>
          <p:cNvPr id="125955" name="Rectangle 3"/>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55216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7CE2AF-0773-D04D-935D-2CAB25C9829F}" type="slidenum">
              <a:rPr lang="en-US" altLang="x-none"/>
              <a:pPr>
                <a:defRPr/>
              </a:pPr>
              <a:t>24</a:t>
            </a:fld>
            <a:endParaRPr lang="en-US" altLang="x-none"/>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eaLnBrk="1" hangingPunct="1">
              <a:defRPr/>
            </a:pPr>
            <a:r>
              <a:rPr lang="en-US" altLang="x-none" b="1" dirty="0" smtClean="0"/>
              <a:t>The National Industrial Recovery Act</a:t>
            </a:r>
            <a:endParaRPr lang="en-US" altLang="x-none" dirty="0" smtClean="0"/>
          </a:p>
          <a:p>
            <a:pPr eaLnBrk="1" hangingPunct="1">
              <a:defRPr/>
            </a:pPr>
            <a:r>
              <a:rPr lang="en-US" altLang="x-none" dirty="0" smtClean="0"/>
              <a:t>The 1933 National Industrial Recovery Act was the federal government’s first attempt to revive the economy as a whole. The bill created the National Recovery Administration (NRA) to stimulate industrial production and improve competition by drafting corporate codes of conduct. The NRA also sought to limit production of consumer goods to drive up prices. Furthermore, the act helped set up the Public Works Administration (PWA) to construct public roads, bridges, and buildings. In accordance with Keynesian economic theories, Roosevelt believed that improving the public infrastructure would put more money into the economy.</a:t>
            </a:r>
          </a:p>
        </p:txBody>
      </p:sp>
    </p:spTree>
    <p:extLst>
      <p:ext uri="{BB962C8B-B14F-4D97-AF65-F5344CB8AC3E}">
        <p14:creationId xmlns:p14="http://schemas.microsoft.com/office/powerpoint/2010/main" val="130897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E297B6-DED2-494E-B5BC-DCB27E1C7103}" type="slidenum">
              <a:rPr lang="en-US" altLang="x-none"/>
              <a:pPr>
                <a:defRPr/>
              </a:pPr>
              <a:t>28</a:t>
            </a:fld>
            <a:endParaRPr lang="en-US" altLang="x-none"/>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pPr eaLnBrk="1" hangingPunct="1">
              <a:defRPr/>
            </a:pPr>
            <a:r>
              <a:rPr lang="en-US" altLang="x-none" sz="1000" b="1" smtClean="0"/>
              <a:t>The Tennessee Valley Authority</a:t>
            </a:r>
            <a:endParaRPr lang="en-US" altLang="x-none" sz="1000" smtClean="0"/>
          </a:p>
          <a:p>
            <a:pPr eaLnBrk="1" hangingPunct="1">
              <a:defRPr/>
            </a:pPr>
            <a:r>
              <a:rPr lang="en-US" altLang="x-none" sz="1000" smtClean="0"/>
              <a:t>Congress also created the Tennessee Valley Authority (TVA), whose goal was to modernize and reduce unemployment in the Tennessee River valley, one of the poorest and hardest-hit regions in the country. The agency hired local workers to construct a series of dams and hydroelectric power plants, which brought cheap electricity to thousands of people. The public corporation also created affordable employee housing, manufactured cheap fertilizer, and drained thousands of acres for farming. The TVA, like the AAA, was highly controversial. Many conservatives claimed that government production of electricity was a mild form of socialism and that it disrupted market prices too much. Competing electric companies also attacked the TVA for selling cheaper electricity and lowering their profits. Still, the TVA had such a profound impact on the economy and quality of life in the Tennessee River valley region that the federal government initiated similar projects throughout the West and South. Within a decade, many major U.S. rivers were set up to produce hydroelectric power that provided both electricity and jobs. </a:t>
            </a:r>
          </a:p>
          <a:p>
            <a:pPr eaLnBrk="1" hangingPunct="1">
              <a:defRPr/>
            </a:pPr>
            <a:r>
              <a:rPr lang="en-US" altLang="x-none" sz="1000" b="1" smtClean="0"/>
              <a:t>Restructuring American Finance</a:t>
            </a:r>
            <a:endParaRPr lang="en-US" altLang="x-none" sz="1000" smtClean="0"/>
          </a:p>
          <a:p>
            <a:pPr eaLnBrk="1" hangingPunct="1">
              <a:defRPr/>
            </a:pPr>
            <a:r>
              <a:rPr lang="en-US" altLang="x-none" sz="1000" smtClean="0"/>
              <a:t>Finally, Roosevelt also lobbied Congress to establish new regulations on the financial sector of the economy. After taking office, he took the country off the gold standard, which allowed citizens and foreign countries to exchange paper money for gold. To prevent people from hoarding the precious metal, the president also ordered all private gold stocks to be turned over to the U.S. Treasury in exchange for paper dollars. Congress also created the Securities and Exchange Commission (SEC) to regulate trading on Wall Street and curb the out-of-control speculation that had led to the Crash of 1929.</a:t>
            </a:r>
          </a:p>
        </p:txBody>
      </p:sp>
    </p:spTree>
    <p:extLst>
      <p:ext uri="{BB962C8B-B14F-4D97-AF65-F5344CB8AC3E}">
        <p14:creationId xmlns:p14="http://schemas.microsoft.com/office/powerpoint/2010/main" val="49678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994092-D19B-5F40-8AA4-FD688B4CFA1D}" type="slidenum">
              <a:rPr lang="en-US" altLang="x-none"/>
              <a:pPr>
                <a:defRPr/>
              </a:pPr>
              <a:t>31</a:t>
            </a:fld>
            <a:endParaRPr lang="en-US" altLang="x-none"/>
          </a:p>
        </p:txBody>
      </p:sp>
      <p:sp>
        <p:nvSpPr>
          <p:cNvPr id="25602" name="Rectangle 2"/>
          <p:cNvSpPr>
            <a:spLocks noGrp="1" noRot="1" noChangeAspect="1" noChangeArrowheads="1" noTextEdit="1"/>
          </p:cNvSpPr>
          <p:nvPr>
            <p:ph type="sldImg"/>
          </p:nvPr>
        </p:nvSpPr>
        <p:spPr>
          <a:xfrm>
            <a:off x="393700" y="692150"/>
            <a:ext cx="6070600" cy="3416300"/>
          </a:xfrm>
          <a:ln/>
        </p:spPr>
      </p:sp>
      <p:sp>
        <p:nvSpPr>
          <p:cNvPr id="25603" name="Rectangle 3"/>
          <p:cNvSpPr>
            <a:spLocks noGrp="1" noChangeArrowheads="1"/>
          </p:cNvSpPr>
          <p:nvPr>
            <p:ph type="body" idx="1"/>
          </p:nvPr>
        </p:nvSpPr>
        <p:spPr>
          <a:xfrm>
            <a:off x="914400" y="4343400"/>
            <a:ext cx="5029200" cy="4114800"/>
          </a:xfrm>
        </p:spPr>
        <p:txBody>
          <a:bodyPr/>
          <a:lstStyle/>
          <a:p>
            <a:pPr eaLnBrk="1" hangingPunct="1">
              <a:defRPr/>
            </a:pPr>
            <a:r>
              <a:rPr lang="en-US" altLang="x-none" smtClean="0"/>
              <a:t>Alf Landon ran against FDR as a Republican candidate in 1936</a:t>
            </a:r>
          </a:p>
        </p:txBody>
      </p:sp>
    </p:spTree>
    <p:extLst>
      <p:ext uri="{BB962C8B-B14F-4D97-AF65-F5344CB8AC3E}">
        <p14:creationId xmlns:p14="http://schemas.microsoft.com/office/powerpoint/2010/main" val="47125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0BBE56-2F76-CB4C-BFBB-6DF6B72F2704}" type="slidenum">
              <a:rPr lang="en-US" altLang="x-none"/>
              <a:pPr>
                <a:defRPr/>
              </a:pPr>
              <a:t>32</a:t>
            </a:fld>
            <a:endParaRPr lang="en-US" altLang="x-none"/>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eaLnBrk="1" hangingPunct="1">
              <a:lnSpc>
                <a:spcPct val="80000"/>
              </a:lnSpc>
              <a:defRPr/>
            </a:pPr>
            <a:r>
              <a:rPr lang="en-US" altLang="x-none" sz="800" dirty="0" smtClean="0"/>
              <a:t>In January 1935, Congress created the Works Progress Administration (WPA). Roosevelt's program employed 3.5 million workers at a "security wage"--twice the level of welfare payments, but well below union scales. Roosevelt, again, turned to Harry Hopkins to head the new agency. Since the WPA's purpose was to employ men quickly, Hopkins opted for labor-intensive tasks, creating jobs that were often makeshift and inefficient. Jeering critics said the WPA stood for "We Piddle Along," but the agency built many worthwhile projects. In its first five years alone, the WPA constructed or improved 2,500 hospitals, 5,900 schools, 1,000 airport fields (including New York's LaGuardia Airport), and nearly 13,000 playgrounds. By 1941 it had pumped $11 billion into the economy. </a:t>
            </a:r>
          </a:p>
          <a:p>
            <a:pPr eaLnBrk="1" hangingPunct="1">
              <a:lnSpc>
                <a:spcPct val="80000"/>
              </a:lnSpc>
              <a:defRPr/>
            </a:pPr>
            <a:r>
              <a:rPr lang="en-US" altLang="x-none" sz="800" dirty="0" smtClean="0"/>
              <a:t>The WPA's most unusual feature was its spending on cultural programs. Roughly five percent of the WPA's spending went to the arts. While folksingers like Woody Guthrie honored the nation in ballads, other artists were hired to catalog it, photograph it, paint it, record it, and write about it. In photojournalism, for example, the Farm Security Agency (FSA) employed scores of photographers to create a pictorial record of America and its people. Under the auspices of the WPA, the Federal Writers Project sponsored an impressive set of state guides and dispatched an army of folklorists into the backcountry in search of tall tales. Oral historians collected slave narratives, and musicologists compiled an amazing collection of folk music. Other WPA programs included the Theatre Project, which produced a live running commentary on everyday affairs; and the Art Project, which decorated the nation's libraries and post offices with murals of muscular workmen, bountiful wheat fields, and massive machinery. </a:t>
            </a:r>
          </a:p>
          <a:p>
            <a:pPr eaLnBrk="1" hangingPunct="1">
              <a:lnSpc>
                <a:spcPct val="80000"/>
              </a:lnSpc>
              <a:defRPr/>
            </a:pPr>
            <a:r>
              <a:rPr lang="en-US" altLang="x-none" sz="800" dirty="0" smtClean="0"/>
              <a:t>Valuable in their own right, the WPA's cultural programs had the added benefit of providing work for thousands of writers, artists, actors, and other creative people. In addition, these programs established the precedent of federal support to the arts and humanities, laying the groundwork for future federal programs to promote the life of the mind in the United States. </a:t>
            </a:r>
          </a:p>
          <a:p>
            <a:pPr eaLnBrk="1" hangingPunct="1">
              <a:lnSpc>
                <a:spcPct val="80000"/>
              </a:lnSpc>
              <a:defRPr/>
            </a:pPr>
            <a:r>
              <a:rPr lang="en-US" altLang="x-none" sz="800" dirty="0" smtClean="0"/>
              <a:t>In 1939, a Gallup Poll asked Americans what they liked best and what they liked worst about Franklin Delano Roosevelt's New Deal. The answer to both questions was: “the WPA, the Works Projects Administration.” </a:t>
            </a:r>
          </a:p>
          <a:p>
            <a:pPr eaLnBrk="1" hangingPunct="1">
              <a:lnSpc>
                <a:spcPct val="80000"/>
              </a:lnSpc>
              <a:defRPr/>
            </a:pPr>
            <a:r>
              <a:rPr lang="en-US" altLang="x-none" sz="800" dirty="0" smtClean="0"/>
              <a:t>Work crews were criticized for spending days moving leaf piles from one side of the street to the other. Unions went on strike to protest the program's refusal to pay wages equal to those of the private sector. President Ronald Reagan, a staunch critic of large-scale government programs, was one of the WPA's defenders, however. "Some people," he said, "have called it boondoggle and everything else. But having lived through that era and seen it, no, it was probably one of the social programs that was most practical in those New Deal days." </a:t>
            </a:r>
          </a:p>
          <a:p>
            <a:pPr eaLnBrk="1" hangingPunct="1">
              <a:lnSpc>
                <a:spcPct val="80000"/>
              </a:lnSpc>
              <a:defRPr/>
            </a:pPr>
            <a:r>
              <a:rPr lang="en-US" altLang="x-none" sz="800" dirty="0" smtClean="0"/>
              <a:t>Approximately five percent of its budget was devoted to the arts. WPA alumni include writers Saul Bellow, John Cheever, Ralph Ellison, and Richard Wright, the artist Jackson Pollack, and actor and director Orson Welles. </a:t>
            </a:r>
          </a:p>
          <a:p>
            <a:pPr eaLnBrk="1" hangingPunct="1">
              <a:lnSpc>
                <a:spcPct val="80000"/>
              </a:lnSpc>
              <a:defRPr/>
            </a:pPr>
            <a:r>
              <a:rPr lang="en-US" altLang="x-none" sz="800" dirty="0" smtClean="0"/>
              <a:t>The WPA was not especially efficient. In Washington, D.C., construction costs typically ran three-to-four times the cost of private work. Although, this was intentional. The WPA avoided cost-saving machinery in order to hire more workers. At its peak, the WPA spent $2.2 billion a year, or approximately $30 billion annually in current dollars.</a:t>
            </a:r>
          </a:p>
          <a:p>
            <a:pPr eaLnBrk="1" hangingPunct="1">
              <a:lnSpc>
                <a:spcPct val="80000"/>
              </a:lnSpc>
              <a:defRPr/>
            </a:pPr>
            <a:r>
              <a:rPr lang="en-US" altLang="x-none" sz="800" b="1" dirty="0" smtClean="0"/>
              <a:t>The Works Progress Administration</a:t>
            </a:r>
            <a:endParaRPr lang="en-US" altLang="x-none" sz="800" dirty="0" smtClean="0"/>
          </a:p>
          <a:p>
            <a:pPr eaLnBrk="1" hangingPunct="1">
              <a:lnSpc>
                <a:spcPct val="80000"/>
              </a:lnSpc>
              <a:defRPr/>
            </a:pPr>
            <a:r>
              <a:rPr lang="en-US" altLang="x-none" sz="800" dirty="0" smtClean="0"/>
              <a:t>The first major legislation that Roosevelt and Congress passed in the Second New Deal—in response to the critics—was the Works Progress Administration (WPA). Created in 1935, the WPA was an effort to appease the “</a:t>
            </a:r>
            <a:r>
              <a:rPr lang="en-US" altLang="x-none" sz="800" dirty="0" err="1" smtClean="0"/>
              <a:t>Longites</a:t>
            </a:r>
            <a:r>
              <a:rPr lang="en-US" altLang="x-none" sz="800" dirty="0" smtClean="0"/>
              <a:t>” who clamored for more direct assistance from the federal government. The WPA was similar to the Public Works Administration of the First New Deal, this time hiring nearly 10 million Americans to construct new public buildings, roads, and bridges. </a:t>
            </a:r>
          </a:p>
          <a:p>
            <a:pPr eaLnBrk="1" hangingPunct="1">
              <a:lnSpc>
                <a:spcPct val="80000"/>
              </a:lnSpc>
              <a:defRPr/>
            </a:pPr>
            <a:endParaRPr lang="en-US" altLang="x-none" sz="800" dirty="0" smtClean="0"/>
          </a:p>
          <a:p>
            <a:pPr eaLnBrk="1" hangingPunct="1">
              <a:lnSpc>
                <a:spcPct val="80000"/>
              </a:lnSpc>
              <a:defRPr/>
            </a:pPr>
            <a:endParaRPr lang="en-US" altLang="x-none" sz="800" dirty="0" smtClean="0"/>
          </a:p>
        </p:txBody>
      </p:sp>
    </p:spTree>
    <p:extLst>
      <p:ext uri="{BB962C8B-B14F-4D97-AF65-F5344CB8AC3E}">
        <p14:creationId xmlns:p14="http://schemas.microsoft.com/office/powerpoint/2010/main" val="51878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36B0D1-29CC-9447-AFEF-1F2186107897}"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68903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6B0D1-29CC-9447-AFEF-1F2186107897}"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181807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6B0D1-29CC-9447-AFEF-1F2186107897}"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19859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6B0D1-29CC-9447-AFEF-1F2186107897}"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133042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6B0D1-29CC-9447-AFEF-1F2186107897}"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90317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6B0D1-29CC-9447-AFEF-1F2186107897}"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126516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36B0D1-29CC-9447-AFEF-1F2186107897}" type="datetimeFigureOut">
              <a:rPr lang="en-US" smtClean="0"/>
              <a:t>3/29/17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147046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6B0D1-29CC-9447-AFEF-1F2186107897}" type="datetimeFigureOut">
              <a:rPr lang="en-US" smtClean="0"/>
              <a:t>3/29/17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88862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6B0D1-29CC-9447-AFEF-1F2186107897}" type="datetimeFigureOut">
              <a:rPr lang="en-US" smtClean="0"/>
              <a:t>3/29/17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147220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6B0D1-29CC-9447-AFEF-1F2186107897}"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214381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6B0D1-29CC-9447-AFEF-1F2186107897}"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10105-51B8-6141-9F19-04BBD1CADCF2}" type="slidenum">
              <a:rPr lang="en-US" smtClean="0"/>
              <a:t>‹#›</a:t>
            </a:fld>
            <a:endParaRPr lang="en-US"/>
          </a:p>
        </p:txBody>
      </p:sp>
    </p:spTree>
    <p:extLst>
      <p:ext uri="{BB962C8B-B14F-4D97-AF65-F5344CB8AC3E}">
        <p14:creationId xmlns:p14="http://schemas.microsoft.com/office/powerpoint/2010/main" val="6371851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6B0D1-29CC-9447-AFEF-1F2186107897}" type="datetimeFigureOut">
              <a:rPr lang="en-US" smtClean="0"/>
              <a:t>3/29/17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10105-51B8-6141-9F19-04BBD1CADCF2}" type="slidenum">
              <a:rPr lang="en-US" smtClean="0"/>
              <a:t>‹#›</a:t>
            </a:fld>
            <a:endParaRPr lang="en-US"/>
          </a:p>
        </p:txBody>
      </p:sp>
    </p:spTree>
    <p:extLst>
      <p:ext uri="{BB962C8B-B14F-4D97-AF65-F5344CB8AC3E}">
        <p14:creationId xmlns:p14="http://schemas.microsoft.com/office/powerpoint/2010/main" val="38642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hyperlink" Target="https://www.youtube.com/watch?v=z9CBpbuV3o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6.xml"/><Relationship Id="rId2"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6.xml"/><Relationship Id="rId2" Type="http://schemas.openxmlformats.org/officeDocument/2006/relationships/image" Target="../media/image5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jpeg"/><Relationship Id="rId3"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youtube.com/watch?v=nHFTtz3uucY" TargetMode="Externa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36023"/>
            <a:ext cx="9143999"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54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Today’s AIM</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What did FDR hope to accomplish with his New Deals?</a:t>
            </a:r>
          </a:p>
        </p:txBody>
      </p:sp>
      <p:sp>
        <p:nvSpPr>
          <p:cNvPr id="4" name="Rectangle 3"/>
          <p:cNvSpPr/>
          <p:nvPr/>
        </p:nvSpPr>
        <p:spPr>
          <a:xfrm>
            <a:off x="5753100" y="3471863"/>
            <a:ext cx="4762500" cy="2678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400" b="1" u="sng" dirty="0">
                <a:latin typeface="Calibri" charset="0"/>
                <a:ea typeface="Calibri" charset="0"/>
                <a:cs typeface="Times New Roman" charset="0"/>
              </a:rPr>
              <a:t>Essential Questions:</a:t>
            </a:r>
          </a:p>
          <a:p>
            <a:pPr marL="342900" indent="-342900">
              <a:buFont typeface="+mj-lt"/>
              <a:buAutoNum type="alphaLcPeriod"/>
              <a:defRPr/>
            </a:pPr>
            <a:r>
              <a:rPr lang="en-US" sz="2400" dirty="0">
                <a:latin typeface="Calibri" charset="0"/>
                <a:ea typeface="Calibri" charset="0"/>
                <a:cs typeface="Times New Roman" charset="0"/>
              </a:rPr>
              <a:t>How effective were Roosevelt’s programs of relief, reform and recovery?</a:t>
            </a:r>
          </a:p>
          <a:p>
            <a:pPr marL="342900" indent="-342900">
              <a:buFont typeface="+mj-lt"/>
              <a:buAutoNum type="alphaLcPeriod"/>
              <a:defRPr/>
            </a:pPr>
            <a:r>
              <a:rPr lang="en-US" sz="2400" dirty="0">
                <a:latin typeface="Calibri" charset="0"/>
                <a:ea typeface="Calibri" charset="0"/>
                <a:cs typeface="Times New Roman" charset="0"/>
              </a:rPr>
              <a:t>How do the programs of the New Deal continue to affect our society today?</a:t>
            </a:r>
          </a:p>
        </p:txBody>
      </p:sp>
    </p:spTree>
    <p:extLst>
      <p:ext uri="{BB962C8B-B14F-4D97-AF65-F5344CB8AC3E}">
        <p14:creationId xmlns:p14="http://schemas.microsoft.com/office/powerpoint/2010/main" val="76239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09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9144000" cy="6129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7221" name="Text Box 5"/>
          <p:cNvSpPr txBox="1">
            <a:spLocks noChangeArrowheads="1"/>
          </p:cNvSpPr>
          <p:nvPr/>
        </p:nvSpPr>
        <p:spPr bwMode="auto">
          <a:xfrm>
            <a:off x="1524000" y="1"/>
            <a:ext cx="9144000" cy="674031"/>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5000"/>
              </a:lnSpc>
              <a:spcBef>
                <a:spcPct val="50000"/>
              </a:spcBef>
              <a:defRPr/>
            </a:pPr>
            <a:r>
              <a:rPr lang="en-US" altLang="x-none" sz="3600" dirty="0"/>
              <a:t>Public Relations Efforts: FDR’s Fireside Chats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122488"/>
            <a:ext cx="27432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0" y="5531426"/>
            <a:ext cx="9144000" cy="95410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Arial" charset="0"/>
                <a:cs typeface="Arial" charset="0"/>
              </a:rPr>
              <a:t>FDR gave the nation regular updates on the status and health of the nation by giving these “</a:t>
            </a:r>
            <a:r>
              <a:rPr lang="en-US" sz="2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Arial" charset="0"/>
                <a:cs typeface="Arial" charset="0"/>
              </a:rPr>
              <a:t>fireside </a:t>
            </a:r>
            <a:r>
              <a:rPr lang="en-US" sz="2800" b="1" i="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Arial" charset="0"/>
                <a:cs typeface="Arial" charset="0"/>
              </a:rPr>
              <a:t>chats</a:t>
            </a: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Arial" charset="0"/>
                <a:cs typeface="Arial" charset="0"/>
              </a:rPr>
              <a:t>”</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Arial" charset="0"/>
              <a:cs typeface="Arial" charset="0"/>
            </a:endParaRPr>
          </a:p>
        </p:txBody>
      </p:sp>
    </p:spTree>
    <p:extLst>
      <p:ext uri="{BB962C8B-B14F-4D97-AF65-F5344CB8AC3E}">
        <p14:creationId xmlns:p14="http://schemas.microsoft.com/office/powerpoint/2010/main" val="1272390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3" name="Picture 7" descr="20400"/>
          <p:cNvPicPr>
            <a:picLocks noChangeAspect="1" noChangeArrowheads="1"/>
          </p:cNvPicPr>
          <p:nvPr/>
        </p:nvPicPr>
        <p:blipFill>
          <a:blip r:embed="rId3">
            <a:extLst>
              <a:ext uri="{28A0092B-C50C-407E-A947-70E740481C1C}">
                <a14:useLocalDpi xmlns:a14="http://schemas.microsoft.com/office/drawing/2010/main" val="0"/>
              </a:ext>
            </a:extLst>
          </a:blip>
          <a:srcRect l="3365" b="8701"/>
          <a:stretch>
            <a:fillRect/>
          </a:stretch>
        </p:blipFill>
        <p:spPr bwMode="auto">
          <a:xfrm>
            <a:off x="1563689" y="736600"/>
            <a:ext cx="9140825" cy="6248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7225" name="Text Box 9"/>
          <p:cNvSpPr txBox="1">
            <a:spLocks noChangeArrowheads="1"/>
          </p:cNvSpPr>
          <p:nvPr/>
        </p:nvSpPr>
        <p:spPr bwMode="auto">
          <a:xfrm>
            <a:off x="1524000" y="1"/>
            <a:ext cx="9144000" cy="674031"/>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5000"/>
              </a:lnSpc>
              <a:spcBef>
                <a:spcPct val="50000"/>
              </a:spcBef>
              <a:defRPr/>
            </a:pPr>
            <a:r>
              <a:rPr lang="en-US" altLang="x-none" sz="3600"/>
              <a:t>Public Relations: Eleanor Roosevelt’s travels</a:t>
            </a:r>
          </a:p>
        </p:txBody>
      </p:sp>
    </p:spTree>
    <p:extLst>
      <p:ext uri="{BB962C8B-B14F-4D97-AF65-F5344CB8AC3E}">
        <p14:creationId xmlns:p14="http://schemas.microsoft.com/office/powerpoint/2010/main" val="155279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7223"/>
                                        </p:tgtEl>
                                        <p:attrNameLst>
                                          <p:attrName>style.visibility</p:attrName>
                                        </p:attrNameLst>
                                      </p:cBhvr>
                                      <p:to>
                                        <p:strVal val="visible"/>
                                      </p:to>
                                    </p:set>
                                    <p:anim calcmode="lin" valueType="num">
                                      <p:cBhvr>
                                        <p:cTn id="7" dur="500" fill="hold"/>
                                        <p:tgtEl>
                                          <p:spTgt spid="137223"/>
                                        </p:tgtEl>
                                        <p:attrNameLst>
                                          <p:attrName>ppt_w</p:attrName>
                                        </p:attrNameLst>
                                      </p:cBhvr>
                                      <p:tavLst>
                                        <p:tav tm="0">
                                          <p:val>
                                            <p:fltVal val="0"/>
                                          </p:val>
                                        </p:tav>
                                        <p:tav tm="100000">
                                          <p:val>
                                            <p:strVal val="#ppt_w"/>
                                          </p:val>
                                        </p:tav>
                                      </p:tavLst>
                                    </p:anim>
                                    <p:anim calcmode="lin" valueType="num">
                                      <p:cBhvr>
                                        <p:cTn id="8" dur="500" fill="hold"/>
                                        <p:tgtEl>
                                          <p:spTgt spid="137223"/>
                                        </p:tgtEl>
                                        <p:attrNameLst>
                                          <p:attrName>ppt_h</p:attrName>
                                        </p:attrNameLst>
                                      </p:cBhvr>
                                      <p:tavLst>
                                        <p:tav tm="0">
                                          <p:val>
                                            <p:fltVal val="0"/>
                                          </p:val>
                                        </p:tav>
                                        <p:tav tm="100000">
                                          <p:val>
                                            <p:strVal val="#ppt_h"/>
                                          </p:val>
                                        </p:tav>
                                      </p:tavLst>
                                    </p:anim>
                                    <p:animEffect transition="in" filter="fade">
                                      <p:cBhvr>
                                        <p:cTn id="9" dur="500"/>
                                        <p:tgtEl>
                                          <p:spTgt spid="1372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7225"/>
                                        </p:tgtEl>
                                        <p:attrNameLst>
                                          <p:attrName>style.visibility</p:attrName>
                                        </p:attrNameLst>
                                      </p:cBhvr>
                                      <p:to>
                                        <p:strVal val="visible"/>
                                      </p:to>
                                    </p:set>
                                    <p:anim calcmode="lin" valueType="num">
                                      <p:cBhvr>
                                        <p:cTn id="12" dur="500" fill="hold"/>
                                        <p:tgtEl>
                                          <p:spTgt spid="137225"/>
                                        </p:tgtEl>
                                        <p:attrNameLst>
                                          <p:attrName>ppt_w</p:attrName>
                                        </p:attrNameLst>
                                      </p:cBhvr>
                                      <p:tavLst>
                                        <p:tav tm="0">
                                          <p:val>
                                            <p:fltVal val="0"/>
                                          </p:val>
                                        </p:tav>
                                        <p:tav tm="100000">
                                          <p:val>
                                            <p:strVal val="#ppt_w"/>
                                          </p:val>
                                        </p:tav>
                                      </p:tavLst>
                                    </p:anim>
                                    <p:anim calcmode="lin" valueType="num">
                                      <p:cBhvr>
                                        <p:cTn id="13" dur="500" fill="hold"/>
                                        <p:tgtEl>
                                          <p:spTgt spid="137225"/>
                                        </p:tgtEl>
                                        <p:attrNameLst>
                                          <p:attrName>ppt_h</p:attrName>
                                        </p:attrNameLst>
                                      </p:cBhvr>
                                      <p:tavLst>
                                        <p:tav tm="0">
                                          <p:val>
                                            <p:fltVal val="0"/>
                                          </p:val>
                                        </p:tav>
                                        <p:tav tm="100000">
                                          <p:val>
                                            <p:strVal val="#ppt_h"/>
                                          </p:val>
                                        </p:tav>
                                      </p:tavLst>
                                    </p:anim>
                                    <p:animEffect transition="in" filter="fade">
                                      <p:cBhvr>
                                        <p:cTn id="14" dur="500"/>
                                        <p:tgtEl>
                                          <p:spTgt spid="13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87739"/>
            <a:ext cx="59436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0" y="152401"/>
            <a:ext cx="5562600" cy="3046413"/>
          </a:xfrm>
          <a:prstGeom prst="rect">
            <a:avLst/>
          </a:prstGeom>
          <a:noFill/>
        </p:spPr>
        <p:txBody>
          <a:bodyPr>
            <a:spAutoFit/>
          </a:bodyPr>
          <a:lstStyle/>
          <a:p>
            <a:pPr>
              <a:defRPr/>
            </a:pPr>
            <a:r>
              <a:rPr lang="en-US" sz="2400" b="1" u="sng" dirty="0"/>
              <a:t>The Impact of Fireside Chats</a:t>
            </a:r>
            <a:endParaRPr lang="en-US" sz="2400" dirty="0"/>
          </a:p>
          <a:p>
            <a:pPr marL="285750" indent="-285750">
              <a:buFont typeface="Arial" charset="0"/>
              <a:buChar char="•"/>
              <a:defRPr/>
            </a:pPr>
            <a:r>
              <a:rPr lang="en-US" sz="2400" dirty="0"/>
              <a:t>Listen to the excerpt of the March 12 , 1933 fireside chat about the </a:t>
            </a:r>
            <a:r>
              <a:rPr lang="en-US" sz="2400" b="1" i="1" dirty="0"/>
              <a:t>bank crisis</a:t>
            </a:r>
            <a:r>
              <a:rPr lang="en-US" sz="2400" dirty="0"/>
              <a:t>. </a:t>
            </a:r>
          </a:p>
          <a:p>
            <a:pPr marL="285750" indent="-285750">
              <a:buFont typeface="Arial" charset="0"/>
              <a:buChar char="•"/>
              <a:defRPr/>
            </a:pPr>
            <a:r>
              <a:rPr lang="en-US" sz="2400" dirty="0"/>
              <a:t>While you listen: </a:t>
            </a:r>
            <a:r>
              <a:rPr lang="en-US" sz="2400" b="1" dirty="0"/>
              <a:t>take notes on what you HEAR</a:t>
            </a:r>
            <a:r>
              <a:rPr lang="mr-IN" sz="2400" b="1" dirty="0"/>
              <a:t>…</a:t>
            </a:r>
            <a:endParaRPr lang="en-US" sz="2400" dirty="0"/>
          </a:p>
          <a:p>
            <a:pPr marL="742950" lvl="1" indent="-285750">
              <a:buFont typeface="Arial" charset="0"/>
              <a:buChar char="•"/>
              <a:defRPr/>
            </a:pPr>
            <a:r>
              <a:rPr lang="en-US" sz="2400" dirty="0"/>
              <a:t>How does he make you feel?</a:t>
            </a:r>
          </a:p>
          <a:p>
            <a:pPr marL="742950" lvl="1" indent="-285750">
              <a:buFont typeface="Arial" charset="0"/>
              <a:buChar char="•"/>
              <a:defRPr/>
            </a:pPr>
            <a:r>
              <a:rPr lang="en-US" sz="2400" dirty="0"/>
              <a:t>What is the information he is providing?</a:t>
            </a:r>
          </a:p>
        </p:txBody>
      </p:sp>
      <p:sp>
        <p:nvSpPr>
          <p:cNvPr id="5" name="TextBox 4"/>
          <p:cNvSpPr txBox="1">
            <a:spLocks noChangeArrowheads="1"/>
          </p:cNvSpPr>
          <p:nvPr/>
        </p:nvSpPr>
        <p:spPr bwMode="auto">
          <a:xfrm>
            <a:off x="7454900" y="301625"/>
            <a:ext cx="32131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 typeface="Times New Roman" charset="0"/>
              <a:buAutoNum type="arabicPeriod"/>
            </a:pPr>
            <a:r>
              <a:rPr kumimoji="0" lang="en-US" altLang="x-none" sz="2400" b="1">
                <a:solidFill>
                  <a:srgbClr val="FF0000"/>
                </a:solidFill>
                <a:latin typeface="Times New Roman" charset="0"/>
              </a:rPr>
              <a:t>What did you notice about the fireside chat and how FDR is speaking to the people? Did anything stick out to you?</a:t>
            </a:r>
          </a:p>
          <a:p>
            <a:pPr>
              <a:spcBef>
                <a:spcPct val="0"/>
              </a:spcBef>
              <a:buClrTx/>
              <a:buFont typeface="Times New Roman" charset="0"/>
              <a:buAutoNum type="arabicPeriod"/>
            </a:pPr>
            <a:r>
              <a:rPr kumimoji="0" lang="en-US" altLang="x-none" sz="2400" b="1">
                <a:solidFill>
                  <a:srgbClr val="00B0F0"/>
                </a:solidFill>
                <a:latin typeface="Times New Roman" charset="0"/>
              </a:rPr>
              <a:t>Did his fireside chat help clarify anything for you?</a:t>
            </a:r>
          </a:p>
          <a:p>
            <a:pPr>
              <a:spcBef>
                <a:spcPct val="0"/>
              </a:spcBef>
              <a:buClrTx/>
              <a:buFont typeface="Times New Roman" charset="0"/>
              <a:buAutoNum type="arabicPeriod"/>
            </a:pPr>
            <a:r>
              <a:rPr kumimoji="0" lang="en-US" altLang="x-none" sz="2400" b="1">
                <a:solidFill>
                  <a:srgbClr val="00B050"/>
                </a:solidFill>
                <a:latin typeface="Times New Roman" charset="0"/>
              </a:rPr>
              <a:t>How does FDR use these “chats” to get the people’s support? What makes them so special?</a:t>
            </a:r>
          </a:p>
        </p:txBody>
      </p:sp>
      <p:sp>
        <p:nvSpPr>
          <p:cNvPr id="6" name="Rectangle 5"/>
          <p:cNvSpPr/>
          <p:nvPr/>
        </p:nvSpPr>
        <p:spPr>
          <a:xfrm>
            <a:off x="3958181" y="2828770"/>
            <a:ext cx="1401538"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1173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4694" y="2362200"/>
            <a:ext cx="5716565" cy="1754326"/>
          </a:xfrm>
          <a:prstGeom prst="rect">
            <a:avLst/>
          </a:prstGeom>
          <a:noFill/>
        </p:spPr>
        <p:txBody>
          <a:bodyPr wrap="none">
            <a:spAutoFit/>
          </a:bodyPr>
          <a:lstStyle/>
          <a:p>
            <a:pPr algn="ctr">
              <a:defRPr/>
            </a:pP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First on the list:</a:t>
            </a:r>
          </a:p>
          <a:p>
            <a:pPr algn="ctr">
              <a:defRPr/>
            </a:pP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Financial REFORMS</a:t>
            </a:r>
          </a:p>
        </p:txBody>
      </p:sp>
    </p:spTree>
    <p:extLst>
      <p:ext uri="{BB962C8B-B14F-4D97-AF65-F5344CB8AC3E}">
        <p14:creationId xmlns:p14="http://schemas.microsoft.com/office/powerpoint/2010/main" val="129753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1828800" y="104775"/>
            <a:ext cx="8610600" cy="395288"/>
          </a:xfrm>
          <a:prstGeom prst="rect">
            <a:avLst/>
          </a:prstGeom>
          <a:solidFill>
            <a:srgbClr val="FFCC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400" b="1" u="sng">
                <a:solidFill>
                  <a:srgbClr val="FF0000"/>
                </a:solidFill>
                <a:latin typeface="Calibri" charset="0"/>
                <a:ea typeface="ＭＳ Ｐゴシック" charset="-128"/>
              </a:rPr>
              <a:t>1</a:t>
            </a:r>
            <a:r>
              <a:rPr kumimoji="0" lang="en-US" altLang="x-none" sz="2400" b="1" u="sng" baseline="30000">
                <a:solidFill>
                  <a:srgbClr val="FF0000"/>
                </a:solidFill>
                <a:latin typeface="Calibri" charset="0"/>
                <a:ea typeface="ＭＳ Ｐゴシック" charset="-128"/>
              </a:rPr>
              <a:t>st</a:t>
            </a:r>
            <a:r>
              <a:rPr kumimoji="0" lang="en-US" altLang="x-none" sz="2400" b="1" u="sng">
                <a:solidFill>
                  <a:srgbClr val="FF0000"/>
                </a:solidFill>
                <a:latin typeface="Calibri" charset="0"/>
                <a:ea typeface="ＭＳ Ｐゴシック" charset="-128"/>
              </a:rPr>
              <a:t> New Deal</a:t>
            </a:r>
            <a:r>
              <a:rPr kumimoji="0" lang="en-US" altLang="x-none" sz="2400">
                <a:latin typeface="Calibri" charset="0"/>
                <a:ea typeface="ＭＳ Ｐゴシック" charset="-128"/>
              </a:rPr>
              <a:t>: (</a:t>
            </a:r>
            <a:r>
              <a:rPr kumimoji="0" lang="en-US" altLang="x-none" sz="2400" b="1" u="sng">
                <a:latin typeface="Calibri" charset="0"/>
                <a:ea typeface="ＭＳ Ｐゴシック" charset="-128"/>
              </a:rPr>
              <a:t>RECOVERY</a:t>
            </a:r>
            <a:r>
              <a:rPr kumimoji="0" lang="en-US" altLang="x-none" sz="2400">
                <a:latin typeface="Calibri" charset="0"/>
                <a:ea typeface="ＭＳ Ｐゴシック" charset="-128"/>
              </a:rPr>
              <a:t>) </a:t>
            </a:r>
            <a:r>
              <a:rPr kumimoji="0" lang="en-US" altLang="x-none" sz="2400" b="1">
                <a:latin typeface="Calibri" charset="0"/>
                <a:ea typeface="ＭＳ Ｐゴシック" charset="-128"/>
              </a:rPr>
              <a:t>FDR first </a:t>
            </a:r>
            <a:r>
              <a:rPr kumimoji="0" lang="en-US" altLang="ja-JP" sz="2400" b="1">
                <a:latin typeface="Calibri" charset="0"/>
                <a:ea typeface="ＭＳ Ｐゴシック" charset="-128"/>
              </a:rPr>
              <a:t>addresses the BANK crisis</a:t>
            </a:r>
            <a:r>
              <a:rPr kumimoji="0" lang="mr-IN" altLang="ja-JP" sz="2400" b="1">
                <a:latin typeface="Calibri" charset="0"/>
                <a:ea typeface="ＭＳ Ｐゴシック" charset="-128"/>
              </a:rPr>
              <a:t>…</a:t>
            </a:r>
            <a:endParaRPr kumimoji="0" lang="en-US" altLang="x-none" sz="2400" b="1">
              <a:latin typeface="Calibri" charset="0"/>
              <a:ea typeface="ＭＳ Ｐゴシック" charset="-128"/>
            </a:endParaRPr>
          </a:p>
        </p:txBody>
      </p:sp>
      <p:sp>
        <p:nvSpPr>
          <p:cNvPr id="3" name="Rectangle 2"/>
          <p:cNvSpPr/>
          <p:nvPr/>
        </p:nvSpPr>
        <p:spPr>
          <a:xfrm>
            <a:off x="1676401" y="760413"/>
            <a:ext cx="4016375" cy="1668462"/>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ea typeface="Calibri" pitchFamily="34" charset="0"/>
                <a:cs typeface="Calibri" pitchFamily="34" charset="0"/>
              </a:rPr>
              <a:t>1933: </a:t>
            </a:r>
            <a:r>
              <a:rPr lang="en-US" sz="3200" b="1" dirty="0">
                <a:latin typeface="Calibri" pitchFamily="34" charset="0"/>
                <a:ea typeface="Calibri" pitchFamily="34" charset="0"/>
                <a:cs typeface="Calibri" pitchFamily="34" charset="0"/>
              </a:rPr>
              <a:t>25,000 banks had failed</a:t>
            </a:r>
            <a:r>
              <a:rPr lang="en-US" sz="3200" dirty="0">
                <a:latin typeface="Calibri" pitchFamily="34" charset="0"/>
                <a:ea typeface="Calibri" pitchFamily="34" charset="0"/>
                <a:cs typeface="Calibri" pitchFamily="34" charset="0"/>
              </a:rPr>
              <a:t> and the </a:t>
            </a:r>
            <a:br>
              <a:rPr lang="en-US" sz="3200" dirty="0">
                <a:latin typeface="Calibri" pitchFamily="34" charset="0"/>
                <a:ea typeface="Calibri" pitchFamily="34" charset="0"/>
                <a:cs typeface="Calibri" pitchFamily="34" charset="0"/>
              </a:rPr>
            </a:br>
            <a:r>
              <a:rPr lang="en-US" sz="3200" dirty="0">
                <a:latin typeface="Calibri" pitchFamily="34" charset="0"/>
                <a:ea typeface="Calibri" pitchFamily="34" charset="0"/>
                <a:cs typeface="Calibri" pitchFamily="34" charset="0"/>
              </a:rPr>
              <a:t>USA was in a complete financial collapse </a:t>
            </a:r>
          </a:p>
        </p:txBody>
      </p:sp>
      <p:pic>
        <p:nvPicPr>
          <p:cNvPr id="7" name="Picture 4" descr="http://3.bp.blogspot.com/_cvdgPlEKW9k/S8b0S_n_cJI/AAAAAAAABHg/zx4ZoQBTh7E/s1600/bank-run-1931.jpg"/>
          <p:cNvPicPr>
            <a:picLocks noChangeAspect="1" noChangeArrowheads="1"/>
          </p:cNvPicPr>
          <p:nvPr/>
        </p:nvPicPr>
        <p:blipFill>
          <a:blip r:embed="rId3">
            <a:extLst>
              <a:ext uri="{28A0092B-C50C-407E-A947-70E740481C1C}">
                <a14:useLocalDpi xmlns:a14="http://schemas.microsoft.com/office/drawing/2010/main" val="0"/>
              </a:ext>
            </a:extLst>
          </a:blip>
          <a:srcRect t="4526" b="9177"/>
          <a:stretch>
            <a:fillRect/>
          </a:stretch>
        </p:blipFill>
        <p:spPr bwMode="auto">
          <a:xfrm>
            <a:off x="5867400" y="685801"/>
            <a:ext cx="4649788"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33800"/>
            <a:ext cx="4584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676401" y="2514601"/>
            <a:ext cx="4016375" cy="3254375"/>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b="1" u="sng">
                <a:solidFill>
                  <a:srgbClr val="FF0000"/>
                </a:solidFill>
                <a:latin typeface="Calibri" charset="0"/>
                <a:ea typeface="ＭＳ Ｐゴシック" charset="-128"/>
              </a:rPr>
              <a:t>EMERGENCY BANKING ACT = Four-day </a:t>
            </a:r>
            <a:r>
              <a:rPr kumimoji="0" lang="ja-JP" altLang="en-US" sz="3200" b="1" u="sng">
                <a:solidFill>
                  <a:srgbClr val="FF0000"/>
                </a:solidFill>
                <a:latin typeface="Calibri" charset="0"/>
                <a:ea typeface="ＭＳ Ｐゴシック" charset="-128"/>
              </a:rPr>
              <a:t>“</a:t>
            </a:r>
            <a:r>
              <a:rPr kumimoji="0" lang="en-US" altLang="ja-JP" sz="3200" b="1" u="sng">
                <a:solidFill>
                  <a:srgbClr val="FF0000"/>
                </a:solidFill>
                <a:latin typeface="Calibri" charset="0"/>
                <a:ea typeface="ＭＳ Ｐゴシック" charset="-128"/>
              </a:rPr>
              <a:t>bank holiday” = </a:t>
            </a:r>
            <a:r>
              <a:rPr kumimoji="0" lang="en-US" altLang="ja-JP" sz="3200">
                <a:latin typeface="Calibri" charset="0"/>
                <a:ea typeface="ＭＳ Ｐゴシック" charset="-128"/>
              </a:rPr>
              <a:t> </a:t>
            </a:r>
            <a:br>
              <a:rPr kumimoji="0" lang="en-US" altLang="ja-JP" sz="3200">
                <a:latin typeface="Calibri" charset="0"/>
                <a:ea typeface="ＭＳ Ｐゴシック" charset="-128"/>
              </a:rPr>
            </a:br>
            <a:r>
              <a:rPr kumimoji="0" lang="en-US" altLang="ja-JP" sz="3200" b="1" u="sng">
                <a:solidFill>
                  <a:srgbClr val="FF0000"/>
                </a:solidFill>
                <a:latin typeface="Calibri" charset="0"/>
                <a:ea typeface="ＭＳ Ｐゴシック" charset="-128"/>
              </a:rPr>
              <a:t>all banks closed and inspected</a:t>
            </a:r>
            <a:r>
              <a:rPr kumimoji="0" lang="en-US" altLang="ja-JP" sz="3200">
                <a:latin typeface="Calibri" charset="0"/>
                <a:ea typeface="ＭＳ Ｐゴシック" charset="-128"/>
              </a:rPr>
              <a:t> by federal regulators to determine which banks were healthy…</a:t>
            </a:r>
            <a:endParaRPr kumimoji="0" lang="en-US" altLang="x-none" sz="3200">
              <a:latin typeface="Calibri" charset="0"/>
              <a:ea typeface="ＭＳ Ｐゴシック" charset="-128"/>
            </a:endParaRPr>
          </a:p>
        </p:txBody>
      </p:sp>
      <p:sp>
        <p:nvSpPr>
          <p:cNvPr id="13" name="Rectangle 12"/>
          <p:cNvSpPr>
            <a:spLocks noChangeArrowheads="1"/>
          </p:cNvSpPr>
          <p:nvPr/>
        </p:nvSpPr>
        <p:spPr bwMode="auto">
          <a:xfrm>
            <a:off x="1682751" y="5686426"/>
            <a:ext cx="4016375" cy="1135063"/>
          </a:xfrm>
          <a:prstGeom prst="rect">
            <a:avLst/>
          </a:prstGeom>
          <a:solidFill>
            <a:srgbClr val="FFCC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800">
                <a:latin typeface="Calibri" charset="0"/>
                <a:ea typeface="ＭＳ Ｐゴシック" charset="-128"/>
              </a:rPr>
              <a:t>…</a:t>
            </a:r>
            <a:r>
              <a:rPr kumimoji="0" lang="en-US" altLang="x-none" sz="2800" b="1">
                <a:latin typeface="Calibri" charset="0"/>
                <a:ea typeface="ＭＳ Ｐゴシック" charset="-128"/>
              </a:rPr>
              <a:t>Only healthy banks could reopen </a:t>
            </a:r>
            <a:r>
              <a:rPr kumimoji="0" lang="en-US" altLang="x-none" sz="2800">
                <a:latin typeface="Calibri" charset="0"/>
                <a:ea typeface="ＭＳ Ｐゴシック" charset="-128"/>
              </a:rPr>
              <a:t>after </a:t>
            </a:r>
            <a:br>
              <a:rPr kumimoji="0" lang="en-US" altLang="x-none" sz="2800">
                <a:latin typeface="Calibri" charset="0"/>
                <a:ea typeface="ＭＳ Ｐゴシック" charset="-128"/>
              </a:rPr>
            </a:br>
            <a:r>
              <a:rPr kumimoji="0" lang="en-US" altLang="x-none" sz="2800">
                <a:latin typeface="Calibri" charset="0"/>
                <a:ea typeface="ＭＳ Ｐゴシック" charset="-128"/>
              </a:rPr>
              <a:t>the bank holiday </a:t>
            </a:r>
          </a:p>
        </p:txBody>
      </p:sp>
      <p:pic>
        <p:nvPicPr>
          <p:cNvPr id="11269" name="Picture 5" descr="http://images.rarenewspapers.com/ebayimgs/7.19.2010/image0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749426"/>
            <a:ext cx="464978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http://dailyperspective.newspaperarchive.com/sites/default/files/11949604_l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1" y="760414"/>
            <a:ext cx="4799013"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357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fade">
                                      <p:cBhvr>
                                        <p:cTn id="13" dur="500"/>
                                        <p:tgtEl>
                                          <p:spTgt spid="112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xit" presetSubtype="0" fill="hold" nodeType="withEffect">
                                  <p:stCondLst>
                                    <p:cond delay="0"/>
                                  </p:stCondLst>
                                  <p:childTnLst>
                                    <p:animEffect transition="out" filter="fade">
                                      <p:cBhvr>
                                        <p:cTn id="23" dur="500"/>
                                        <p:tgtEl>
                                          <p:spTgt spid="11269"/>
                                        </p:tgtEl>
                                      </p:cBhvr>
                                    </p:animEffect>
                                    <p:set>
                                      <p:cBhvr>
                                        <p:cTn id="24" dur="1" fill="hold">
                                          <p:stCondLst>
                                            <p:cond delay="499"/>
                                          </p:stCondLst>
                                        </p:cTn>
                                        <p:tgtEl>
                                          <p:spTgt spid="1126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fade">
                                      <p:cBhvr>
                                        <p:cTn id="2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238" y="0"/>
            <a:ext cx="6298777" cy="707886"/>
          </a:xfrm>
          <a:prstGeom prst="rect">
            <a:avLst/>
          </a:prstGeom>
          <a:noFill/>
        </p:spPr>
        <p:txBody>
          <a:bodyPr wrap="none">
            <a:spAutoFit/>
          </a:bodyPr>
          <a:lstStyle/>
          <a:p>
            <a:pPr algn="ctr">
              <a:defRPr/>
            </a:pPr>
            <a:r>
              <a:rPr lang="en-US" sz="40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Glass-Steagall Act (1933)</a:t>
            </a:r>
            <a:endPar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endParaRPr>
          </a:p>
        </p:txBody>
      </p:sp>
      <p:sp>
        <p:nvSpPr>
          <p:cNvPr id="26626" name="Rectangle 2"/>
          <p:cNvSpPr>
            <a:spLocks noChangeArrowheads="1"/>
          </p:cNvSpPr>
          <p:nvPr/>
        </p:nvSpPr>
        <p:spPr bwMode="auto">
          <a:xfrm>
            <a:off x="1524000" y="708025"/>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lr>
                <a:schemeClr val="accent1"/>
              </a:buClr>
              <a:buFont typeface="Arial" charset="0"/>
              <a:buChar char="■"/>
              <a:defRPr kumimoji="1" sz="4000">
                <a:solidFill>
                  <a:schemeClr val="tx1"/>
                </a:solidFill>
                <a:latin typeface="Arial" charset="0"/>
              </a:defRPr>
            </a:lvl1pPr>
            <a:lvl2pPr marL="1028700" indent="-57150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 typeface="Arial" charset="0"/>
              <a:buChar char="•"/>
            </a:pPr>
            <a:r>
              <a:rPr kumimoji="0" lang="en-US" altLang="x-none" sz="3200" b="1" u="sng">
                <a:solidFill>
                  <a:srgbClr val="FF0000"/>
                </a:solidFill>
                <a:latin typeface="Times New Roman" charset="0"/>
              </a:rPr>
              <a:t>Created the Federal Deposit Insurance Corporation (FDIC)</a:t>
            </a:r>
            <a:r>
              <a:rPr kumimoji="0" lang="en-US" altLang="x-none" sz="3200">
                <a:latin typeface="Times New Roman" charset="0"/>
              </a:rPr>
              <a:t> which guaranteed the SAFETY of all bank deposits up to $5,000 </a:t>
            </a:r>
          </a:p>
          <a:p>
            <a:pPr lvl="1">
              <a:spcBef>
                <a:spcPct val="0"/>
              </a:spcBef>
              <a:buFont typeface="Wingdings" charset="2"/>
              <a:buChar char="Ø"/>
            </a:pPr>
            <a:r>
              <a:rPr kumimoji="0" lang="en-US" altLang="x-none" sz="2800">
                <a:latin typeface="Times New Roman" charset="0"/>
              </a:rPr>
              <a:t>Now, the FDIC insures deposits up to $250,000</a:t>
            </a:r>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2888" y="3200400"/>
            <a:ext cx="32194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5859463"/>
            <a:ext cx="14557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896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endParaRPr lang="x-none" altLang="x-none"/>
          </a:p>
        </p:txBody>
      </p:sp>
      <p:pic>
        <p:nvPicPr>
          <p:cNvPr id="19460" name="Picture 4"/>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21097" t="35379" r="33566" b="22878"/>
          <a:stretch>
            <a:fillRect/>
          </a:stretch>
        </p:blipFill>
        <p:spPr bwMode="auto">
          <a:xfrm>
            <a:off x="2133601" y="-6350"/>
            <a:ext cx="8081963" cy="68707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61" name="AutoShape 5"/>
          <p:cNvSpPr>
            <a:spLocks noChangeArrowheads="1"/>
          </p:cNvSpPr>
          <p:nvPr/>
        </p:nvSpPr>
        <p:spPr bwMode="auto">
          <a:xfrm>
            <a:off x="2667000" y="838200"/>
            <a:ext cx="7315200" cy="609600"/>
          </a:xfrm>
          <a:prstGeom prst="wedgeRectCallout">
            <a:avLst>
              <a:gd name="adj1" fmla="val 713"/>
              <a:gd name="adj2" fmla="val 76355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i="1"/>
              <a:t>“Capitalism was saved in eight days”</a:t>
            </a:r>
          </a:p>
        </p:txBody>
      </p:sp>
    </p:spTree>
    <p:extLst>
      <p:ext uri="{BB962C8B-B14F-4D97-AF65-F5344CB8AC3E}">
        <p14:creationId xmlns:p14="http://schemas.microsoft.com/office/powerpoint/2010/main" val="769475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animEffect transition="in" filter="fade">
                                      <p:cBhvr>
                                        <p:cTn id="9"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576" y="15876"/>
            <a:ext cx="5457825"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2362200"/>
            <a:ext cx="415131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0638"/>
            <a:ext cx="54864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962526"/>
            <a:ext cx="37020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996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5222" y="2590800"/>
            <a:ext cx="7910499" cy="923330"/>
          </a:xfrm>
          <a:prstGeom prst="rect">
            <a:avLst/>
          </a:prstGeom>
          <a:noFill/>
        </p:spPr>
        <p:txBody>
          <a:bodyPr wrap="none">
            <a:spAutoFit/>
          </a:bodyPr>
          <a:lstStyle/>
          <a:p>
            <a:pPr algn="ctr">
              <a:defRPr/>
            </a:pP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RELIEF for the unemployed</a:t>
            </a:r>
          </a:p>
        </p:txBody>
      </p:sp>
    </p:spTree>
    <p:extLst>
      <p:ext uri="{BB962C8B-B14F-4D97-AF65-F5344CB8AC3E}">
        <p14:creationId xmlns:p14="http://schemas.microsoft.com/office/powerpoint/2010/main" val="291262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493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4932" name="Rectangle 4"/>
          <p:cNvSpPr>
            <a:spLocks noGrp="1" noChangeArrowheads="1"/>
          </p:cNvSpPr>
          <p:nvPr>
            <p:ph type="title"/>
          </p:nvPr>
        </p:nvSpPr>
        <p:spPr>
          <a:xfrm>
            <a:off x="1550988" y="6350"/>
            <a:ext cx="9117012" cy="75565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chor="ctr">
            <a:normAutofit/>
          </a:bodyPr>
          <a:lstStyle/>
          <a:p>
            <a:pPr>
              <a:defRPr/>
            </a:pPr>
            <a:r>
              <a:rPr lang="en-US" altLang="x-none" sz="3200" b="1" dirty="0"/>
              <a:t>Hundred Days: </a:t>
            </a:r>
            <a:r>
              <a:rPr lang="en-US" altLang="x-none" sz="3200" b="1" u="sng" dirty="0"/>
              <a:t>RELIEF for the UNEMPLOYED </a:t>
            </a:r>
          </a:p>
        </p:txBody>
      </p:sp>
      <p:sp>
        <p:nvSpPr>
          <p:cNvPr id="124933" name="Rectangle 5"/>
          <p:cNvSpPr>
            <a:spLocks noGrp="1" noChangeArrowheads="1"/>
          </p:cNvSpPr>
          <p:nvPr>
            <p:ph type="body" idx="1"/>
          </p:nvPr>
        </p:nvSpPr>
        <p:spPr>
          <a:xfrm>
            <a:off x="1524000" y="762000"/>
            <a:ext cx="9144000" cy="1905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ormAutofit/>
          </a:bodyPr>
          <a:lstStyle/>
          <a:p>
            <a:pPr>
              <a:defRPr/>
            </a:pPr>
            <a:r>
              <a:rPr lang="en-US" altLang="x-none" sz="2400" dirty="0"/>
              <a:t>The greatest success of the First New Deal was its ability to offer </a:t>
            </a:r>
            <a:r>
              <a:rPr lang="en-US" altLang="x-none" sz="2400" b="1" i="1" u="sng" dirty="0"/>
              <a:t>relief</a:t>
            </a:r>
            <a:r>
              <a:rPr lang="en-US" altLang="x-none" sz="2400" dirty="0"/>
              <a:t> to unemployed citizens</a:t>
            </a:r>
          </a:p>
          <a:p>
            <a:pPr lvl="1">
              <a:defRPr/>
            </a:pPr>
            <a:r>
              <a:rPr lang="en-US" altLang="x-none" b="1" dirty="0"/>
              <a:t>CREATE JOBS/WORK WITH GOVERNMENT DOLLARS</a:t>
            </a:r>
          </a:p>
        </p:txBody>
      </p:sp>
      <p:sp>
        <p:nvSpPr>
          <p:cNvPr id="2" name="Rectangle 1"/>
          <p:cNvSpPr/>
          <p:nvPr/>
        </p:nvSpPr>
        <p:spPr>
          <a:xfrm>
            <a:off x="1504950" y="2241551"/>
            <a:ext cx="4210050" cy="1939925"/>
          </a:xfrm>
          <a:prstGeom prst="rect">
            <a:avLst/>
          </a:prstGeom>
        </p:spPr>
        <p:txBody>
          <a:bodyPr>
            <a:spAutoFit/>
          </a:bodyPr>
          <a:lstStyle/>
          <a:p>
            <a:pPr lvl="1">
              <a:defRPr/>
            </a:pPr>
            <a:r>
              <a:rPr lang="en-US" altLang="x-none" sz="2400" b="1" u="sng" dirty="0">
                <a:effectLst>
                  <a:outerShdw blurRad="38100" dist="38100" dir="2700000" algn="tl">
                    <a:srgbClr val="C0C0C0"/>
                  </a:outerShdw>
                </a:effectLst>
              </a:rPr>
              <a:t>Federal Emergency Relief Act</a:t>
            </a:r>
            <a:r>
              <a:rPr lang="en-US" altLang="x-none" sz="2400" b="1" u="sng" dirty="0"/>
              <a:t> </a:t>
            </a:r>
            <a:r>
              <a:rPr lang="en-US" altLang="x-none" sz="2400" b="1" u="sng" dirty="0">
                <a:effectLst>
                  <a:outerShdw blurRad="38100" dist="38100" dir="2700000" algn="tl">
                    <a:srgbClr val="C0C0C0"/>
                  </a:outerShdw>
                </a:effectLst>
              </a:rPr>
              <a:t>(FERA)</a:t>
            </a:r>
            <a:endParaRPr lang="en-US" altLang="x-none" sz="2400" dirty="0"/>
          </a:p>
          <a:p>
            <a:pPr marL="914400" lvl="1" indent="-457200">
              <a:buFont typeface="Arial" charset="0"/>
              <a:buChar char="•"/>
              <a:defRPr/>
            </a:pPr>
            <a:r>
              <a:rPr lang="en-US" altLang="x-none" sz="2400" dirty="0"/>
              <a:t>$500 million into state welfare programs</a:t>
            </a:r>
          </a:p>
          <a:p>
            <a:pPr marL="914400" lvl="1" indent="-457200">
              <a:buFont typeface="Arial" charset="0"/>
              <a:buChar char="•"/>
              <a:defRPr/>
            </a:pPr>
            <a:r>
              <a:rPr lang="en-US" altLang="x-none" sz="2400" dirty="0"/>
              <a:t>Harry Hopkins</a:t>
            </a:r>
          </a:p>
        </p:txBody>
      </p:sp>
      <p:sp>
        <p:nvSpPr>
          <p:cNvPr id="3" name="Rectangle 2"/>
          <p:cNvSpPr/>
          <p:nvPr/>
        </p:nvSpPr>
        <p:spPr>
          <a:xfrm>
            <a:off x="6667500" y="2138363"/>
            <a:ext cx="4000500" cy="2677656"/>
          </a:xfrm>
          <a:prstGeom prst="rect">
            <a:avLst/>
          </a:prstGeom>
        </p:spPr>
        <p:txBody>
          <a:bodyPr>
            <a:spAutoFit/>
          </a:bodyPr>
          <a:lstStyle/>
          <a:p>
            <a:pPr lvl="1">
              <a:defRPr/>
            </a:pPr>
            <a:r>
              <a:rPr lang="en-US" altLang="x-none" sz="2800" b="1" u="sng" dirty="0">
                <a:solidFill>
                  <a:srgbClr val="FF0000"/>
                </a:solidFill>
                <a:effectLst>
                  <a:outerShdw blurRad="38100" dist="38100" dir="2700000" algn="tl">
                    <a:srgbClr val="C0C0C0"/>
                  </a:outerShdw>
                </a:effectLst>
              </a:rPr>
              <a:t>Civilian Conservation Corps (CCC)</a:t>
            </a:r>
            <a:r>
              <a:rPr lang="en-US" altLang="x-none" sz="2800" b="1" dirty="0">
                <a:solidFill>
                  <a:srgbClr val="FF0000"/>
                </a:solidFill>
              </a:rPr>
              <a:t> </a:t>
            </a:r>
          </a:p>
          <a:p>
            <a:pPr marL="742950" lvl="1" indent="-285750">
              <a:buFont typeface="Arial" charset="0"/>
              <a:buChar char="•"/>
              <a:defRPr/>
            </a:pPr>
            <a:r>
              <a:rPr lang="en-US" altLang="x-none" sz="2800" dirty="0"/>
              <a:t>employed urban men for reforestation and conservation</a:t>
            </a:r>
          </a:p>
        </p:txBody>
      </p:sp>
      <p:sp>
        <p:nvSpPr>
          <p:cNvPr id="4" name="Oval 3"/>
          <p:cNvSpPr/>
          <p:nvPr/>
        </p:nvSpPr>
        <p:spPr bwMode="auto">
          <a:xfrm>
            <a:off x="4876800" y="3276600"/>
            <a:ext cx="2209800" cy="19050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0728" name="TextBox 4"/>
          <p:cNvSpPr txBox="1">
            <a:spLocks noChangeArrowheads="1"/>
          </p:cNvSpPr>
          <p:nvPr/>
        </p:nvSpPr>
        <p:spPr bwMode="auto">
          <a:xfrm>
            <a:off x="4876800" y="3790951"/>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kumimoji="0" lang="en-US" altLang="x-none" sz="2400" b="1">
                <a:solidFill>
                  <a:srgbClr val="FFFF00"/>
                </a:solidFill>
                <a:latin typeface="Times New Roman" charset="0"/>
              </a:rPr>
              <a:t>RELIEF</a:t>
            </a:r>
            <a:r>
              <a:rPr kumimoji="0" lang="en-US" altLang="x-none" sz="2400" b="1">
                <a:solidFill>
                  <a:schemeClr val="bg1"/>
                </a:solidFill>
                <a:latin typeface="Times New Roman" charset="0"/>
              </a:rPr>
              <a:t> for unemployed</a:t>
            </a:r>
          </a:p>
        </p:txBody>
      </p:sp>
      <p:sp>
        <p:nvSpPr>
          <p:cNvPr id="6" name="Rectangle 5"/>
          <p:cNvSpPr/>
          <p:nvPr/>
        </p:nvSpPr>
        <p:spPr>
          <a:xfrm>
            <a:off x="6948488" y="4552950"/>
            <a:ext cx="3276600" cy="1816100"/>
          </a:xfrm>
          <a:prstGeom prst="rect">
            <a:avLst/>
          </a:prstGeom>
        </p:spPr>
        <p:txBody>
          <a:bodyPr>
            <a:spAutoFit/>
          </a:bodyPr>
          <a:lstStyle/>
          <a:p>
            <a:pPr lvl="1">
              <a:defRPr/>
            </a:pPr>
            <a:r>
              <a:rPr lang="en-US" altLang="x-none" sz="2800" b="1" u="sng" dirty="0">
                <a:effectLst>
                  <a:outerShdw blurRad="38100" dist="38100" dir="2700000" algn="tl">
                    <a:srgbClr val="C0C0C0"/>
                  </a:outerShdw>
                </a:effectLst>
              </a:rPr>
              <a:t>Civilian Works Admin (CWA)</a:t>
            </a:r>
            <a:r>
              <a:rPr lang="en-US" altLang="x-none" sz="2800" b="1" dirty="0"/>
              <a:t> </a:t>
            </a:r>
          </a:p>
          <a:p>
            <a:pPr marL="742950" lvl="1" indent="-285750">
              <a:buFont typeface="Arial" charset="0"/>
              <a:buChar char="•"/>
              <a:defRPr/>
            </a:pPr>
            <a:r>
              <a:rPr lang="en-US" altLang="x-none" sz="2800" dirty="0"/>
              <a:t>hired 4 million men &amp; women</a:t>
            </a:r>
          </a:p>
        </p:txBody>
      </p:sp>
      <p:sp>
        <p:nvSpPr>
          <p:cNvPr id="7" name="Rectangle 6"/>
          <p:cNvSpPr/>
          <p:nvPr/>
        </p:nvSpPr>
        <p:spPr>
          <a:xfrm>
            <a:off x="1360488" y="4621213"/>
            <a:ext cx="4354513" cy="2290762"/>
          </a:xfrm>
          <a:prstGeom prst="rect">
            <a:avLst/>
          </a:prstGeom>
        </p:spPr>
        <p:txBody>
          <a:bodyPr>
            <a:spAutoFit/>
          </a:bodyPr>
          <a:lstStyle/>
          <a:p>
            <a:pPr lvl="1">
              <a:spcBef>
                <a:spcPct val="5000"/>
              </a:spcBef>
              <a:defRPr/>
            </a:pPr>
            <a:r>
              <a:rPr lang="en-US" altLang="x-none" sz="2800" b="1" u="sng" dirty="0">
                <a:solidFill>
                  <a:srgbClr val="FF0000"/>
                </a:solidFill>
                <a:effectLst>
                  <a:outerShdw blurRad="38100" dist="38100" dir="2700000" algn="tl">
                    <a:srgbClr val="C0C0C0"/>
                  </a:outerShdw>
                </a:effectLst>
              </a:rPr>
              <a:t>Public Works Admin (PWA)</a:t>
            </a:r>
            <a:r>
              <a:rPr lang="en-US" altLang="x-none" sz="2800" dirty="0">
                <a:solidFill>
                  <a:srgbClr val="FF0000"/>
                </a:solidFill>
              </a:rPr>
              <a:t> </a:t>
            </a:r>
          </a:p>
          <a:p>
            <a:pPr marL="742950" lvl="1" indent="-285750">
              <a:spcBef>
                <a:spcPct val="5000"/>
              </a:spcBef>
              <a:buFont typeface="Arial" charset="0"/>
              <a:buChar char="•"/>
              <a:defRPr/>
            </a:pPr>
            <a:r>
              <a:rPr lang="en-US" altLang="x-none" sz="2800" dirty="0"/>
              <a:t>build public roads, bridges, &amp; buildings </a:t>
            </a:r>
          </a:p>
          <a:p>
            <a:pPr marL="742950" lvl="1" indent="-285750">
              <a:spcBef>
                <a:spcPct val="5000"/>
              </a:spcBef>
              <a:buFont typeface="Arial" charset="0"/>
              <a:buChar char="•"/>
              <a:defRPr/>
            </a:pPr>
            <a:r>
              <a:rPr lang="en-US" altLang="x-none" sz="2800" dirty="0"/>
              <a:t>Harold Ickes</a:t>
            </a:r>
          </a:p>
        </p:txBody>
      </p:sp>
    </p:spTree>
    <p:extLst>
      <p:ext uri="{BB962C8B-B14F-4D97-AF65-F5344CB8AC3E}">
        <p14:creationId xmlns:p14="http://schemas.microsoft.com/office/powerpoint/2010/main" val="11363791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24000" y="1"/>
            <a:ext cx="8915400" cy="657225"/>
          </a:xfrm>
        </p:spPr>
        <p:txBody>
          <a:bodyPr/>
          <a:lstStyle/>
          <a:p>
            <a:r>
              <a:rPr lang="en-US" altLang="x-none" sz="3600" b="1">
                <a:solidFill>
                  <a:srgbClr val="FF0000"/>
                </a:solidFill>
              </a:rPr>
              <a:t>Where do we go next?</a:t>
            </a:r>
          </a:p>
        </p:txBody>
      </p:sp>
      <p:sp>
        <p:nvSpPr>
          <p:cNvPr id="74754" name="Rectangle 3"/>
          <p:cNvSpPr>
            <a:spLocks noGrp="1" noChangeArrowheads="1"/>
          </p:cNvSpPr>
          <p:nvPr>
            <p:ph type="body" idx="1"/>
          </p:nvPr>
        </p:nvSpPr>
        <p:spPr>
          <a:xfrm>
            <a:off x="1524000" y="657225"/>
            <a:ext cx="9144000" cy="2133600"/>
          </a:xfrm>
        </p:spPr>
        <p:txBody>
          <a:bodyPr>
            <a:normAutofit fontScale="85000" lnSpcReduction="10000"/>
          </a:bodyPr>
          <a:lstStyle/>
          <a:p>
            <a:r>
              <a:rPr lang="en-US" altLang="x-none"/>
              <a:t>Great Depression made Hoover a “</a:t>
            </a:r>
            <a:r>
              <a:rPr lang="en-US" altLang="x-none" b="1" i="1"/>
              <a:t>VICTIM</a:t>
            </a:r>
            <a:r>
              <a:rPr lang="en-US" altLang="x-none"/>
              <a:t>” and made FDR a “</a:t>
            </a:r>
            <a:r>
              <a:rPr lang="en-US" altLang="x-none" b="1" i="1"/>
              <a:t>SAVIOR</a:t>
            </a:r>
            <a:r>
              <a:rPr lang="en-US" altLang="x-none"/>
              <a:t>”</a:t>
            </a:r>
          </a:p>
          <a:p>
            <a:endParaRPr lang="en-US" altLang="x-none"/>
          </a:p>
          <a:p>
            <a:endParaRPr lang="en-US" altLang="x-none"/>
          </a:p>
          <a:p>
            <a:pPr lvl="1"/>
            <a:r>
              <a:rPr lang="en-US" altLang="x-none"/>
              <a:t>FDR unites the rural and urban factions of the Democratic party</a:t>
            </a:r>
          </a:p>
          <a:p>
            <a:pPr lvl="1"/>
            <a:r>
              <a:rPr lang="en-US" altLang="x-none"/>
              <a:t>Appealed to Protestants &amp; Catholics, farmers &amp; workers, native-born Americans &amp; immigrants</a:t>
            </a:r>
          </a:p>
        </p:txBody>
      </p:sp>
      <p:pic>
        <p:nvPicPr>
          <p:cNvPr id="686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8338" y="4267200"/>
            <a:ext cx="48831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43100" y="1719263"/>
            <a:ext cx="8305800"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343E46"/>
                </a:solidFill>
                <a:latin typeface="Verdana" charset="0"/>
              </a:rPr>
              <a:t>“I voted for Herbert Hoover in 1928,” she wrote. “God forgive me and keep me alive at least until the polls open!”</a:t>
            </a:r>
            <a:endParaRPr lang="en-US" b="1" dirty="0"/>
          </a:p>
        </p:txBody>
      </p:sp>
      <p:sp>
        <p:nvSpPr>
          <p:cNvPr id="3" name="Rectangle 2"/>
          <p:cNvSpPr/>
          <p:nvPr/>
        </p:nvSpPr>
        <p:spPr>
          <a:xfrm>
            <a:off x="5759800" y="6305310"/>
            <a:ext cx="2771913" cy="584775"/>
          </a:xfrm>
          <a:prstGeom prst="rect">
            <a:avLst/>
          </a:prstGeom>
          <a:noFill/>
        </p:spPr>
        <p:txBody>
          <a:bodyPr wrap="none">
            <a:spAutoFit/>
          </a:bodyPr>
          <a:lstStyle/>
          <a:p>
            <a:pPr algn="ctr">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46 of 48 states!</a:t>
            </a:r>
          </a:p>
        </p:txBody>
      </p:sp>
      <p:pic>
        <p:nvPicPr>
          <p:cNvPr id="9" name="Picture 16" descr="DIVI7233TB2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700"/>
            <a:ext cx="9144000" cy="684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79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nvSpPr>
        <p:spPr bwMode="auto">
          <a:xfrm>
            <a:off x="1524000" y="0"/>
            <a:ext cx="9144000" cy="6858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771" name="Rectangle 7"/>
          <p:cNvSpPr>
            <a:spLocks noGrp="1" noChangeArrowheads="1"/>
          </p:cNvSpPr>
          <p:nvPr>
            <p:ph type="title"/>
          </p:nvPr>
        </p:nvSpPr>
        <p:spPr>
          <a:xfrm>
            <a:off x="1524000" y="0"/>
            <a:ext cx="9144000" cy="1143000"/>
          </a:xfrm>
          <a:noFill/>
        </p:spPr>
        <p:txBody>
          <a:bodyPr/>
          <a:lstStyle/>
          <a:p>
            <a:pPr>
              <a:lnSpc>
                <a:spcPct val="80000"/>
              </a:lnSpc>
            </a:pPr>
            <a:r>
              <a:rPr lang="en-US" altLang="x-none" sz="4000"/>
              <a:t>Percentage of American Families Accepting Government Relief in 1933</a:t>
            </a:r>
          </a:p>
        </p:txBody>
      </p:sp>
      <p:pic>
        <p:nvPicPr>
          <p:cNvPr id="32772" name="Picture 8" descr="20394"/>
          <p:cNvPicPr>
            <a:picLocks noChangeAspect="1" noChangeArrowheads="1"/>
          </p:cNvPicPr>
          <p:nvPr/>
        </p:nvPicPr>
        <p:blipFill>
          <a:blip r:embed="rId2">
            <a:extLst>
              <a:ext uri="{28A0092B-C50C-407E-A947-70E740481C1C}">
                <a14:useLocalDpi xmlns:a14="http://schemas.microsoft.com/office/drawing/2010/main" val="0"/>
              </a:ext>
            </a:extLst>
          </a:blip>
          <a:srcRect l="2464" t="5573" r="1607" b="3406"/>
          <a:stretch>
            <a:fillRect/>
          </a:stretch>
        </p:blipFill>
        <p:spPr bwMode="auto">
          <a:xfrm>
            <a:off x="1978026" y="1184276"/>
            <a:ext cx="8310563" cy="56689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34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p:txBody>
          <a:bodyPr/>
          <a:lstStyle/>
          <a:p>
            <a:endParaRPr lang="x-none" altLang="x-none"/>
          </a:p>
        </p:txBody>
      </p:sp>
      <p:pic>
        <p:nvPicPr>
          <p:cNvPr id="33794" name="Picture 3" descr="ad07"/>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t="24445"/>
          <a:stretch>
            <a:fillRect/>
          </a:stretch>
        </p:blipFill>
        <p:spPr bwMode="auto">
          <a:xfrm>
            <a:off x="1524000" y="0"/>
            <a:ext cx="4402138"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5" name="Picture 4" descr="a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9064"/>
            <a:ext cx="4267200" cy="31575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5" descr="ab88"/>
          <p:cNvPicPr>
            <a:picLocks noChangeAspect="1" noChangeArrowheads="1"/>
          </p:cNvPicPr>
          <p:nvPr/>
        </p:nvPicPr>
        <p:blipFill>
          <a:blip r:embed="rId4">
            <a:lum bright="-18000" contrast="12000"/>
            <a:extLst>
              <a:ext uri="{28A0092B-C50C-407E-A947-70E740481C1C}">
                <a14:useLocalDpi xmlns:a14="http://schemas.microsoft.com/office/drawing/2010/main" val="0"/>
              </a:ext>
            </a:extLst>
          </a:blip>
          <a:srcRect l="17647" t="18427" b="11009"/>
          <a:stretch>
            <a:fillRect/>
          </a:stretch>
        </p:blipFill>
        <p:spPr bwMode="auto">
          <a:xfrm>
            <a:off x="4648200" y="3416301"/>
            <a:ext cx="6019800" cy="34464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982" name="Text Box 6"/>
          <p:cNvSpPr txBox="1">
            <a:spLocks noChangeArrowheads="1"/>
          </p:cNvSpPr>
          <p:nvPr/>
        </p:nvSpPr>
        <p:spPr bwMode="auto">
          <a:xfrm>
            <a:off x="1524000" y="4568826"/>
            <a:ext cx="3124200" cy="232727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x-none" sz="3600"/>
              <a:t>CCC workers paved roads, planted trees, built bridges</a:t>
            </a:r>
          </a:p>
        </p:txBody>
      </p:sp>
    </p:spTree>
    <p:extLst>
      <p:ext uri="{BB962C8B-B14F-4D97-AF65-F5344CB8AC3E}">
        <p14:creationId xmlns:p14="http://schemas.microsoft.com/office/powerpoint/2010/main" val="1560416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524000" y="0"/>
            <a:ext cx="9144000" cy="838200"/>
          </a:xfrm>
          <a:solidFill>
            <a:srgbClr val="FFFF99"/>
          </a:solidFill>
          <a:ln w="38100">
            <a:solidFill>
              <a:schemeClr val="tx1"/>
            </a:solidFill>
            <a:miter lim="800000"/>
            <a:headEnd/>
            <a:tailEnd/>
          </a:ln>
        </p:spPr>
        <p:txBody>
          <a:bodyPr/>
          <a:lstStyle/>
          <a:p>
            <a:r>
              <a:rPr lang="en-US" altLang="x-none">
                <a:solidFill>
                  <a:schemeClr val="tx1"/>
                </a:solidFill>
              </a:rPr>
              <a:t>CWA</a:t>
            </a:r>
          </a:p>
        </p:txBody>
      </p:sp>
      <p:pic>
        <p:nvPicPr>
          <p:cNvPr id="34819" name="Picture 4" descr="47"/>
          <p:cNvPicPr>
            <a:picLocks noChangeAspect="1" noChangeArrowheads="1"/>
          </p:cNvPicPr>
          <p:nvPr/>
        </p:nvPicPr>
        <p:blipFill>
          <a:blip r:embed="rId2">
            <a:extLst>
              <a:ext uri="{28A0092B-C50C-407E-A947-70E740481C1C}">
                <a14:useLocalDpi xmlns:a14="http://schemas.microsoft.com/office/drawing/2010/main" val="0"/>
              </a:ext>
            </a:extLst>
          </a:blip>
          <a:srcRect t="23634"/>
          <a:stretch>
            <a:fillRect/>
          </a:stretch>
        </p:blipFill>
        <p:spPr bwMode="auto">
          <a:xfrm>
            <a:off x="1524000" y="1173164"/>
            <a:ext cx="91440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Text Box 5"/>
          <p:cNvSpPr txBox="1">
            <a:spLocks noChangeArrowheads="1"/>
          </p:cNvSpPr>
          <p:nvPr/>
        </p:nvSpPr>
        <p:spPr bwMode="auto">
          <a:xfrm>
            <a:off x="2057400" y="914400"/>
            <a:ext cx="8458200" cy="707886"/>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x-none" sz="4000"/>
              <a:t>Creating drainage system for an airfield </a:t>
            </a:r>
          </a:p>
        </p:txBody>
      </p:sp>
      <p:pic>
        <p:nvPicPr>
          <p:cNvPr id="128006" name="Picture 6" descr="115"/>
          <p:cNvPicPr>
            <a:picLocks noChangeAspect="1" noChangeArrowheads="1"/>
          </p:cNvPicPr>
          <p:nvPr/>
        </p:nvPicPr>
        <p:blipFill>
          <a:blip r:embed="rId3">
            <a:extLst>
              <a:ext uri="{28A0092B-C50C-407E-A947-70E740481C1C}">
                <a14:useLocalDpi xmlns:a14="http://schemas.microsoft.com/office/drawing/2010/main" val="0"/>
              </a:ext>
            </a:extLst>
          </a:blip>
          <a:srcRect t="16081" b="6339"/>
          <a:stretch>
            <a:fillRect/>
          </a:stretch>
        </p:blipFill>
        <p:spPr bwMode="auto">
          <a:xfrm>
            <a:off x="1524000" y="91440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007" name="Text Box 7"/>
          <p:cNvSpPr txBox="1">
            <a:spLocks noChangeArrowheads="1"/>
          </p:cNvSpPr>
          <p:nvPr/>
        </p:nvSpPr>
        <p:spPr bwMode="auto">
          <a:xfrm>
            <a:off x="3581400" y="1022351"/>
            <a:ext cx="5715000" cy="708025"/>
          </a:xfrm>
          <a:prstGeom prst="rect">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x-none" sz="4000" dirty="0"/>
              <a:t>Dredging (cleaning) a lake</a:t>
            </a:r>
          </a:p>
        </p:txBody>
      </p:sp>
    </p:spTree>
    <p:extLst>
      <p:ext uri="{BB962C8B-B14F-4D97-AF65-F5344CB8AC3E}">
        <p14:creationId xmlns:p14="http://schemas.microsoft.com/office/powerpoint/2010/main" val="84472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8006"/>
                                        </p:tgtEl>
                                        <p:attrNameLst>
                                          <p:attrName>style.visibility</p:attrName>
                                        </p:attrNameLst>
                                      </p:cBhvr>
                                      <p:to>
                                        <p:strVal val="visible"/>
                                      </p:to>
                                    </p:set>
                                    <p:anim calcmode="lin" valueType="num">
                                      <p:cBhvr>
                                        <p:cTn id="7" dur="500" fill="hold"/>
                                        <p:tgtEl>
                                          <p:spTgt spid="128006"/>
                                        </p:tgtEl>
                                        <p:attrNameLst>
                                          <p:attrName>ppt_w</p:attrName>
                                        </p:attrNameLst>
                                      </p:cBhvr>
                                      <p:tavLst>
                                        <p:tav tm="0">
                                          <p:val>
                                            <p:fltVal val="0"/>
                                          </p:val>
                                        </p:tav>
                                        <p:tav tm="100000">
                                          <p:val>
                                            <p:strVal val="#ppt_w"/>
                                          </p:val>
                                        </p:tav>
                                      </p:tavLst>
                                    </p:anim>
                                    <p:anim calcmode="lin" valueType="num">
                                      <p:cBhvr>
                                        <p:cTn id="8" dur="500" fill="hold"/>
                                        <p:tgtEl>
                                          <p:spTgt spid="128006"/>
                                        </p:tgtEl>
                                        <p:attrNameLst>
                                          <p:attrName>ppt_h</p:attrName>
                                        </p:attrNameLst>
                                      </p:cBhvr>
                                      <p:tavLst>
                                        <p:tav tm="0">
                                          <p:val>
                                            <p:fltVal val="0"/>
                                          </p:val>
                                        </p:tav>
                                        <p:tav tm="100000">
                                          <p:val>
                                            <p:strVal val="#ppt_h"/>
                                          </p:val>
                                        </p:tav>
                                      </p:tavLst>
                                    </p:anim>
                                    <p:animEffect transition="in" filter="fade">
                                      <p:cBhvr>
                                        <p:cTn id="9" dur="500"/>
                                        <p:tgtEl>
                                          <p:spTgt spid="12800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8007"/>
                                        </p:tgtEl>
                                        <p:attrNameLst>
                                          <p:attrName>style.visibility</p:attrName>
                                        </p:attrNameLst>
                                      </p:cBhvr>
                                      <p:to>
                                        <p:strVal val="visible"/>
                                      </p:to>
                                    </p:set>
                                    <p:anim calcmode="lin" valueType="num">
                                      <p:cBhvr>
                                        <p:cTn id="12" dur="500" fill="hold"/>
                                        <p:tgtEl>
                                          <p:spTgt spid="128007"/>
                                        </p:tgtEl>
                                        <p:attrNameLst>
                                          <p:attrName>ppt_w</p:attrName>
                                        </p:attrNameLst>
                                      </p:cBhvr>
                                      <p:tavLst>
                                        <p:tav tm="0">
                                          <p:val>
                                            <p:fltVal val="0"/>
                                          </p:val>
                                        </p:tav>
                                        <p:tav tm="100000">
                                          <p:val>
                                            <p:strVal val="#ppt_w"/>
                                          </p:val>
                                        </p:tav>
                                      </p:tavLst>
                                    </p:anim>
                                    <p:anim calcmode="lin" valueType="num">
                                      <p:cBhvr>
                                        <p:cTn id="13" dur="500" fill="hold"/>
                                        <p:tgtEl>
                                          <p:spTgt spid="128007"/>
                                        </p:tgtEl>
                                        <p:attrNameLst>
                                          <p:attrName>ppt_h</p:attrName>
                                        </p:attrNameLst>
                                      </p:cBhvr>
                                      <p:tavLst>
                                        <p:tav tm="0">
                                          <p:val>
                                            <p:fltVal val="0"/>
                                          </p:val>
                                        </p:tav>
                                        <p:tav tm="100000">
                                          <p:val>
                                            <p:strVal val="#ppt_h"/>
                                          </p:val>
                                        </p:tav>
                                      </p:tavLst>
                                    </p:anim>
                                    <p:animEffect transition="in" filter="fade">
                                      <p:cBhvr>
                                        <p:cTn id="14"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998" y="2590800"/>
            <a:ext cx="6718955" cy="923330"/>
          </a:xfrm>
          <a:prstGeom prst="rect">
            <a:avLst/>
          </a:prstGeom>
          <a:noFill/>
        </p:spPr>
        <p:txBody>
          <a:bodyPr wrap="none">
            <a:spAutoFit/>
          </a:bodyPr>
          <a:lstStyle/>
          <a:p>
            <a:pPr algn="ctr">
              <a:defRPr/>
            </a:pP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RECOVERY for industry</a:t>
            </a:r>
          </a:p>
        </p:txBody>
      </p:sp>
    </p:spTree>
    <p:extLst>
      <p:ext uri="{BB962C8B-B14F-4D97-AF65-F5344CB8AC3E}">
        <p14:creationId xmlns:p14="http://schemas.microsoft.com/office/powerpoint/2010/main" val="292382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524000" y="592138"/>
            <a:ext cx="8915400" cy="762000"/>
          </a:xfrm>
        </p:spPr>
        <p:txBody>
          <a:bodyPr>
            <a:normAutofit fontScale="90000"/>
          </a:bodyPr>
          <a:lstStyle/>
          <a:p>
            <a:pPr marL="342900" indent="-342900"/>
            <a:r>
              <a:rPr lang="en-US" altLang="x-none" sz="3200"/>
              <a:t>Still the First Hundred Days</a:t>
            </a:r>
            <a:r>
              <a:rPr lang="mr-IN" altLang="x-none" sz="3200"/>
              <a:t>…</a:t>
            </a:r>
            <a:r>
              <a:rPr lang="en-US" altLang="x-none" sz="3200" b="1" u="sng"/>
              <a:t>RECOVERY</a:t>
            </a:r>
            <a:r>
              <a:rPr lang="en-US" altLang="x-none" sz="3200"/>
              <a:t/>
            </a:r>
            <a:br>
              <a:rPr lang="en-US" altLang="x-none" sz="3200"/>
            </a:br>
            <a:r>
              <a:rPr lang="en-US" altLang="x-none" sz="3200" b="1"/>
              <a:t>- </a:t>
            </a:r>
            <a:r>
              <a:rPr lang="en-US" altLang="x-none" sz="2400" b="1"/>
              <a:t>AIMED AT HELPING THE ECONOMY</a:t>
            </a:r>
            <a:br>
              <a:rPr lang="en-US" altLang="x-none" sz="2400" b="1"/>
            </a:br>
            <a:endParaRPr lang="en-US" altLang="x-none" sz="3200" b="1"/>
          </a:p>
        </p:txBody>
      </p:sp>
      <p:sp>
        <p:nvSpPr>
          <p:cNvPr id="5" name="Oval 4"/>
          <p:cNvSpPr/>
          <p:nvPr/>
        </p:nvSpPr>
        <p:spPr bwMode="auto">
          <a:xfrm>
            <a:off x="6477001" y="3371851"/>
            <a:ext cx="3451225" cy="274161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6867" name="TextBox 5"/>
          <p:cNvSpPr txBox="1">
            <a:spLocks noChangeArrowheads="1"/>
          </p:cNvSpPr>
          <p:nvPr/>
        </p:nvSpPr>
        <p:spPr bwMode="auto">
          <a:xfrm>
            <a:off x="6792913" y="3892550"/>
            <a:ext cx="281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kumimoji="0" lang="en-US" altLang="x-none" sz="3200" b="1">
                <a:solidFill>
                  <a:schemeClr val="bg1"/>
                </a:solidFill>
                <a:latin typeface="Times New Roman" charset="0"/>
              </a:rPr>
              <a:t>INDUSTRIAL and FARM </a:t>
            </a:r>
            <a:r>
              <a:rPr kumimoji="0" lang="en-US" altLang="x-none" sz="3200" b="1">
                <a:solidFill>
                  <a:srgbClr val="FFFF00"/>
                </a:solidFill>
                <a:latin typeface="Times New Roman" charset="0"/>
              </a:rPr>
              <a:t>RECOVERY</a:t>
            </a:r>
          </a:p>
        </p:txBody>
      </p:sp>
      <p:sp>
        <p:nvSpPr>
          <p:cNvPr id="3" name="Rectangle 2"/>
          <p:cNvSpPr/>
          <p:nvPr/>
        </p:nvSpPr>
        <p:spPr>
          <a:xfrm>
            <a:off x="1665289" y="3614739"/>
            <a:ext cx="5127625" cy="2665345"/>
          </a:xfrm>
          <a:prstGeom prst="rect">
            <a:avLst/>
          </a:prstGeom>
        </p:spPr>
        <p:txBody>
          <a:bodyPr>
            <a:spAutoFit/>
          </a:bodyPr>
          <a:lstStyle/>
          <a:p>
            <a:pPr lvl="1">
              <a:lnSpc>
                <a:spcPct val="95000"/>
              </a:lnSpc>
              <a:defRPr/>
            </a:pPr>
            <a:r>
              <a:rPr lang="en-US" altLang="x-none" sz="2800" b="1" u="sng" dirty="0">
                <a:effectLst>
                  <a:outerShdw blurRad="38100" dist="38100" dir="2700000" algn="tl">
                    <a:srgbClr val="C0C0C0"/>
                  </a:outerShdw>
                </a:effectLst>
              </a:rPr>
              <a:t>National Recovery Admin (NRA)</a:t>
            </a:r>
          </a:p>
          <a:p>
            <a:pPr marL="914400" lvl="1" indent="-457200">
              <a:lnSpc>
                <a:spcPct val="95000"/>
              </a:lnSpc>
              <a:buFont typeface="Arial" charset="0"/>
              <a:buChar char="•"/>
              <a:defRPr/>
            </a:pPr>
            <a:r>
              <a:rPr lang="en-US" altLang="x-none" sz="2400" dirty="0"/>
              <a:t>Enforce fair competition</a:t>
            </a:r>
          </a:p>
          <a:p>
            <a:pPr marL="914400" lvl="1" indent="-457200">
              <a:lnSpc>
                <a:spcPct val="95000"/>
              </a:lnSpc>
              <a:buFont typeface="Arial" charset="0"/>
              <a:buChar char="•"/>
              <a:defRPr/>
            </a:pPr>
            <a:r>
              <a:rPr lang="en-US" altLang="x-none" sz="2400" dirty="0"/>
              <a:t>President dictates minimum wages</a:t>
            </a:r>
          </a:p>
          <a:p>
            <a:pPr marL="914400" lvl="1" indent="-457200">
              <a:lnSpc>
                <a:spcPct val="95000"/>
              </a:lnSpc>
              <a:buFont typeface="Arial" charset="0"/>
              <a:buChar char="•"/>
              <a:defRPr/>
            </a:pPr>
            <a:r>
              <a:rPr lang="en-US" altLang="x-none" sz="2400" dirty="0"/>
              <a:t>Collective bargaining of workers</a:t>
            </a:r>
          </a:p>
          <a:p>
            <a:pPr marL="914400" lvl="1" indent="-457200">
              <a:lnSpc>
                <a:spcPct val="95000"/>
              </a:lnSpc>
              <a:buFont typeface="Arial" charset="0"/>
              <a:buChar char="•"/>
              <a:defRPr/>
            </a:pPr>
            <a:r>
              <a:rPr lang="en-US" altLang="x-none" sz="2400" b="1" dirty="0"/>
              <a:t>UNCONSTITUTIONAL in 1935</a:t>
            </a:r>
          </a:p>
        </p:txBody>
      </p:sp>
      <p:sp>
        <p:nvSpPr>
          <p:cNvPr id="4" name="Rectangle 3"/>
          <p:cNvSpPr/>
          <p:nvPr/>
        </p:nvSpPr>
        <p:spPr>
          <a:xfrm>
            <a:off x="4100513" y="1619251"/>
            <a:ext cx="6400800" cy="1730375"/>
          </a:xfrm>
          <a:prstGeom prst="rect">
            <a:avLst/>
          </a:prstGeom>
        </p:spPr>
        <p:txBody>
          <a:bodyPr>
            <a:spAutoFit/>
          </a:bodyPr>
          <a:lstStyle/>
          <a:p>
            <a:pPr>
              <a:lnSpc>
                <a:spcPct val="95000"/>
              </a:lnSpc>
              <a:defRPr/>
            </a:pPr>
            <a:r>
              <a:rPr lang="en-US" altLang="x-none" sz="2800" b="1" u="sng" dirty="0">
                <a:solidFill>
                  <a:srgbClr val="FF0000"/>
                </a:solidFill>
                <a:effectLst>
                  <a:outerShdw blurRad="38100" dist="38100" dir="2700000" algn="tl">
                    <a:srgbClr val="C0C0C0"/>
                  </a:outerShdw>
                </a:effectLst>
              </a:rPr>
              <a:t>Agricultural Adjustment Admin</a:t>
            </a:r>
            <a:r>
              <a:rPr lang="en-US" altLang="x-none" sz="2800" b="1" u="sng" dirty="0">
                <a:solidFill>
                  <a:srgbClr val="FF0000"/>
                </a:solidFill>
              </a:rPr>
              <a:t> </a:t>
            </a:r>
            <a:r>
              <a:rPr lang="en-US" altLang="x-none" sz="2800" b="1" u="sng" dirty="0">
                <a:solidFill>
                  <a:srgbClr val="FF0000"/>
                </a:solidFill>
                <a:effectLst>
                  <a:outerShdw blurRad="38100" dist="38100" dir="2700000" algn="tl">
                    <a:srgbClr val="C0C0C0"/>
                  </a:outerShdw>
                </a:effectLst>
              </a:rPr>
              <a:t>(AAA)</a:t>
            </a:r>
            <a:r>
              <a:rPr lang="en-US" altLang="x-none" sz="2800" dirty="0"/>
              <a:t> </a:t>
            </a:r>
          </a:p>
          <a:p>
            <a:pPr marL="285750" indent="-285750">
              <a:lnSpc>
                <a:spcPct val="95000"/>
              </a:lnSpc>
              <a:buFont typeface="Arial" charset="0"/>
              <a:buChar char="•"/>
              <a:defRPr/>
            </a:pPr>
            <a:r>
              <a:rPr lang="en-US" altLang="x-none" sz="2800" dirty="0"/>
              <a:t>Paid farmers to produce LESS and INCREASE DEMAND</a:t>
            </a:r>
          </a:p>
          <a:p>
            <a:pPr marL="285750" indent="-285750">
              <a:lnSpc>
                <a:spcPct val="95000"/>
              </a:lnSpc>
              <a:buFont typeface="Arial" charset="0"/>
              <a:buChar char="•"/>
              <a:defRPr/>
            </a:pPr>
            <a:r>
              <a:rPr lang="en-US" altLang="x-none" sz="2800" b="1" dirty="0"/>
              <a:t>UNCONSTITUTIONAL</a:t>
            </a:r>
            <a:r>
              <a:rPr lang="en-US" altLang="x-none" sz="2800" dirty="0"/>
              <a:t> </a:t>
            </a:r>
            <a:r>
              <a:rPr lang="en-US" altLang="x-none" sz="2800" b="1" dirty="0"/>
              <a:t>in 1935</a:t>
            </a:r>
          </a:p>
        </p:txBody>
      </p:sp>
    </p:spTree>
    <p:extLst>
      <p:ext uri="{BB962C8B-B14F-4D97-AF65-F5344CB8AC3E}">
        <p14:creationId xmlns:p14="http://schemas.microsoft.com/office/powerpoint/2010/main" val="628210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ChangeArrowheads="1"/>
          </p:cNvSpPr>
          <p:nvPr/>
        </p:nvSpPr>
        <p:spPr bwMode="auto">
          <a:xfrm>
            <a:off x="1524000" y="0"/>
            <a:ext cx="9144000" cy="68580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8914" name="Rectangle 8"/>
          <p:cNvSpPr>
            <a:spLocks noGrp="1" noChangeArrowheads="1"/>
          </p:cNvSpPr>
          <p:nvPr>
            <p:ph type="title"/>
          </p:nvPr>
        </p:nvSpPr>
        <p:spPr>
          <a:xfrm>
            <a:off x="1524000" y="0"/>
            <a:ext cx="9144000" cy="914400"/>
          </a:xfrm>
          <a:noFill/>
        </p:spPr>
        <p:txBody>
          <a:bodyPr/>
          <a:lstStyle/>
          <a:p>
            <a:r>
              <a:rPr lang="en-US" altLang="x-none">
                <a:solidFill>
                  <a:schemeClr val="tx1"/>
                </a:solidFill>
              </a:rPr>
              <a:t>National Recovery Administration</a:t>
            </a:r>
          </a:p>
        </p:txBody>
      </p:sp>
      <p:pic>
        <p:nvPicPr>
          <p:cNvPr id="38915" name="Picture 9" descr="NRA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4" y="914400"/>
            <a:ext cx="5407025"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2106" name="Picture 10" descr="USAnra"/>
          <p:cNvPicPr>
            <a:picLocks noChangeAspect="1" noChangeArrowheads="1"/>
          </p:cNvPicPr>
          <p:nvPr/>
        </p:nvPicPr>
        <p:blipFill>
          <a:blip r:embed="rId3">
            <a:extLst>
              <a:ext uri="{28A0092B-C50C-407E-A947-70E740481C1C}">
                <a14:useLocalDpi xmlns:a14="http://schemas.microsoft.com/office/drawing/2010/main" val="0"/>
              </a:ext>
            </a:extLst>
          </a:blip>
          <a:srcRect t="1888"/>
          <a:stretch>
            <a:fillRect/>
          </a:stretch>
        </p:blipFill>
        <p:spPr bwMode="auto">
          <a:xfrm>
            <a:off x="2438400" y="914400"/>
            <a:ext cx="76962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890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2106"/>
                                        </p:tgtEl>
                                        <p:attrNameLst>
                                          <p:attrName>style.visibility</p:attrName>
                                        </p:attrNameLst>
                                      </p:cBhvr>
                                      <p:to>
                                        <p:strVal val="visible"/>
                                      </p:to>
                                    </p:set>
                                    <p:anim calcmode="lin" valueType="num">
                                      <p:cBhvr>
                                        <p:cTn id="7" dur="500" fill="hold"/>
                                        <p:tgtEl>
                                          <p:spTgt spid="132106"/>
                                        </p:tgtEl>
                                        <p:attrNameLst>
                                          <p:attrName>ppt_w</p:attrName>
                                        </p:attrNameLst>
                                      </p:cBhvr>
                                      <p:tavLst>
                                        <p:tav tm="0">
                                          <p:val>
                                            <p:fltVal val="0"/>
                                          </p:val>
                                        </p:tav>
                                        <p:tav tm="100000">
                                          <p:val>
                                            <p:strVal val="#ppt_w"/>
                                          </p:val>
                                        </p:tav>
                                      </p:tavLst>
                                    </p:anim>
                                    <p:anim calcmode="lin" valueType="num">
                                      <p:cBhvr>
                                        <p:cTn id="8" dur="500" fill="hold"/>
                                        <p:tgtEl>
                                          <p:spTgt spid="132106"/>
                                        </p:tgtEl>
                                        <p:attrNameLst>
                                          <p:attrName>ppt_h</p:attrName>
                                        </p:attrNameLst>
                                      </p:cBhvr>
                                      <p:tavLst>
                                        <p:tav tm="0">
                                          <p:val>
                                            <p:fltVal val="0"/>
                                          </p:val>
                                        </p:tav>
                                        <p:tav tm="100000">
                                          <p:val>
                                            <p:strVal val="#ppt_h"/>
                                          </p:val>
                                        </p:tav>
                                      </p:tavLst>
                                    </p:anim>
                                    <p:animEffect transition="in" filter="fade">
                                      <p:cBhvr>
                                        <p:cTn id="9" dur="500"/>
                                        <p:tgtEl>
                                          <p:spTgt spid="132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endParaRPr lang="x-none" altLang="x-none"/>
          </a:p>
        </p:txBody>
      </p:sp>
      <p:sp>
        <p:nvSpPr>
          <p:cNvPr id="39938" name="Rectangle 3"/>
          <p:cNvSpPr>
            <a:spLocks noGrp="1" noChangeArrowheads="1"/>
          </p:cNvSpPr>
          <p:nvPr>
            <p:ph type="body" idx="1"/>
          </p:nvPr>
        </p:nvSpPr>
        <p:spPr/>
        <p:txBody>
          <a:bodyPr/>
          <a:lstStyle/>
          <a:p>
            <a:endParaRPr lang="x-none" altLang="x-none"/>
          </a:p>
        </p:txBody>
      </p:sp>
      <p:pic>
        <p:nvPicPr>
          <p:cNvPr id="39939" name="Picture 4" descr="water1101"/>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b="1396"/>
          <a:stretch>
            <a:fillRect/>
          </a:stretch>
        </p:blipFill>
        <p:spPr bwMode="auto">
          <a:xfrm>
            <a:off x="1524000" y="0"/>
            <a:ext cx="9144000" cy="68659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9989" name="Text Box 5"/>
          <p:cNvSpPr txBox="1">
            <a:spLocks noChangeArrowheads="1"/>
          </p:cNvSpPr>
          <p:nvPr/>
        </p:nvSpPr>
        <p:spPr bwMode="auto">
          <a:xfrm>
            <a:off x="1676400" y="158751"/>
            <a:ext cx="1371600" cy="646331"/>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x-none" sz="3600"/>
              <a:t>AAA</a:t>
            </a:r>
          </a:p>
        </p:txBody>
      </p:sp>
    </p:spTree>
    <p:extLst>
      <p:ext uri="{BB962C8B-B14F-4D97-AF65-F5344CB8AC3E}">
        <p14:creationId xmlns:p14="http://schemas.microsoft.com/office/powerpoint/2010/main" val="1778745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7193" y="2362200"/>
            <a:ext cx="4751557" cy="923330"/>
          </a:xfrm>
          <a:prstGeom prst="rect">
            <a:avLst/>
          </a:prstGeom>
          <a:noFill/>
        </p:spPr>
        <p:txBody>
          <a:bodyPr wrap="none">
            <a:spAutoFit/>
          </a:bodyPr>
          <a:lstStyle/>
          <a:p>
            <a:pPr algn="ctr">
              <a:defRPr/>
            </a:pP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a:t>
            </a: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 REFORMS</a:t>
            </a:r>
            <a:endPar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3567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1676400" y="1354138"/>
            <a:ext cx="5943600" cy="2971800"/>
          </a:xfrm>
        </p:spPr>
        <p:txBody>
          <a:bodyPr>
            <a:normAutofit fontScale="77500" lnSpcReduction="20000"/>
          </a:bodyPr>
          <a:lstStyle/>
          <a:p>
            <a:pPr marL="971550" lvl="1" indent="-514350">
              <a:lnSpc>
                <a:spcPct val="95000"/>
              </a:lnSpc>
              <a:spcBef>
                <a:spcPct val="10000"/>
              </a:spcBef>
              <a:buFont typeface="+mj-lt"/>
              <a:buAutoNum type="arabicPeriod"/>
              <a:defRPr/>
            </a:pPr>
            <a:r>
              <a:rPr lang="en-US" altLang="x-none" sz="3200" b="1" u="sng" dirty="0">
                <a:effectLst>
                  <a:outerShdw blurRad="38100" dist="38100" dir="2700000" algn="tl">
                    <a:srgbClr val="C0C0C0"/>
                  </a:outerShdw>
                </a:effectLst>
              </a:rPr>
              <a:t>Securities &amp; Exchange Commission (SEC)</a:t>
            </a:r>
            <a:r>
              <a:rPr lang="en-US" altLang="x-none" sz="3200" b="1" dirty="0"/>
              <a:t> </a:t>
            </a:r>
          </a:p>
          <a:p>
            <a:pPr marL="1371600" lvl="2" indent="-514350">
              <a:lnSpc>
                <a:spcPct val="95000"/>
              </a:lnSpc>
              <a:spcBef>
                <a:spcPct val="10000"/>
              </a:spcBef>
              <a:defRPr/>
            </a:pPr>
            <a:r>
              <a:rPr lang="en-US" altLang="x-none" sz="3200" dirty="0"/>
              <a:t>regulate the stock market</a:t>
            </a:r>
          </a:p>
          <a:p>
            <a:pPr marL="1371600" lvl="2" indent="-514350">
              <a:lnSpc>
                <a:spcPct val="95000"/>
              </a:lnSpc>
              <a:spcBef>
                <a:spcPct val="10000"/>
              </a:spcBef>
              <a:defRPr/>
            </a:pPr>
            <a:r>
              <a:rPr lang="en-US" altLang="x-none" sz="3200" dirty="0"/>
              <a:t>no buying on the margin</a:t>
            </a:r>
          </a:p>
          <a:p>
            <a:pPr marL="971550" lvl="1" indent="-514350">
              <a:lnSpc>
                <a:spcPct val="95000"/>
              </a:lnSpc>
              <a:spcBef>
                <a:spcPct val="10000"/>
              </a:spcBef>
              <a:buFont typeface="+mj-lt"/>
              <a:buAutoNum type="arabicPeriod"/>
              <a:defRPr/>
            </a:pPr>
            <a:r>
              <a:rPr lang="en-US" altLang="x-none" sz="3200" b="1" u="sng" dirty="0">
                <a:effectLst>
                  <a:outerShdw blurRad="38100" dist="38100" dir="2700000" algn="tl">
                    <a:srgbClr val="C0C0C0"/>
                  </a:outerShdw>
                </a:effectLst>
              </a:rPr>
              <a:t>Tennessee Valley Authority</a:t>
            </a:r>
            <a:r>
              <a:rPr lang="en-US" altLang="x-none" sz="3200" b="1" u="sng" dirty="0"/>
              <a:t> </a:t>
            </a:r>
            <a:r>
              <a:rPr lang="en-US" altLang="x-none" sz="3200" b="1" u="sng" dirty="0">
                <a:effectLst>
                  <a:outerShdw blurRad="38100" dist="38100" dir="2700000" algn="tl">
                    <a:srgbClr val="C0C0C0"/>
                  </a:outerShdw>
                </a:effectLst>
              </a:rPr>
              <a:t>(TVA)</a:t>
            </a:r>
            <a:endParaRPr lang="en-US" altLang="x-none" sz="3200" dirty="0"/>
          </a:p>
          <a:p>
            <a:pPr marL="1371600" lvl="2" indent="-514350">
              <a:lnSpc>
                <a:spcPct val="95000"/>
              </a:lnSpc>
              <a:spcBef>
                <a:spcPct val="10000"/>
              </a:spcBef>
              <a:defRPr/>
            </a:pPr>
            <a:r>
              <a:rPr lang="en-US" altLang="x-none" sz="3200" dirty="0"/>
              <a:t>created dams in 7 states to provide cheap hydroelectric power</a:t>
            </a:r>
          </a:p>
          <a:p>
            <a:pPr marL="1371600" lvl="2" indent="-514350">
              <a:lnSpc>
                <a:spcPct val="95000"/>
              </a:lnSpc>
              <a:spcBef>
                <a:spcPct val="10000"/>
              </a:spcBef>
              <a:defRPr/>
            </a:pPr>
            <a:r>
              <a:rPr lang="en-US" altLang="x-none" sz="3200" dirty="0"/>
              <a:t>created jobs </a:t>
            </a:r>
          </a:p>
        </p:txBody>
      </p:sp>
      <p:sp>
        <p:nvSpPr>
          <p:cNvPr id="41986" name="Rectangle 2"/>
          <p:cNvSpPr>
            <a:spLocks noGrp="1" noChangeArrowheads="1"/>
          </p:cNvSpPr>
          <p:nvPr>
            <p:ph type="title"/>
          </p:nvPr>
        </p:nvSpPr>
        <p:spPr>
          <a:xfrm>
            <a:off x="1524000" y="474663"/>
            <a:ext cx="8001000" cy="762000"/>
          </a:xfrm>
        </p:spPr>
        <p:txBody>
          <a:bodyPr>
            <a:normAutofit fontScale="90000"/>
          </a:bodyPr>
          <a:lstStyle/>
          <a:p>
            <a:pPr marL="342900" indent="-342900"/>
            <a:r>
              <a:rPr lang="en-US" altLang="x-none" sz="3200"/>
              <a:t>Still the First Hundred Days</a:t>
            </a:r>
            <a:r>
              <a:rPr lang="mr-IN" altLang="x-none" sz="3200"/>
              <a:t>…</a:t>
            </a:r>
            <a:r>
              <a:rPr lang="en-US" altLang="x-none" sz="3200" b="1" u="sng"/>
              <a:t>REFORM</a:t>
            </a:r>
            <a:r>
              <a:rPr lang="en-US" altLang="x-none" sz="3200"/>
              <a:t/>
            </a:r>
            <a:br>
              <a:rPr lang="en-US" altLang="x-none" sz="3200"/>
            </a:br>
            <a:r>
              <a:rPr lang="en-US" altLang="x-none" sz="3200" b="1"/>
              <a:t>- </a:t>
            </a:r>
            <a:r>
              <a:rPr lang="en-US" altLang="x-none" sz="2400" b="1"/>
              <a:t>LONG-TERM REFORMS</a:t>
            </a:r>
            <a:br>
              <a:rPr lang="en-US" altLang="x-none" sz="2400" b="1"/>
            </a:br>
            <a:endParaRPr lang="en-US" altLang="x-none" sz="3200" b="1"/>
          </a:p>
        </p:txBody>
      </p:sp>
      <p:pic>
        <p:nvPicPr>
          <p:cNvPr id="419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630054"/>
            <a:ext cx="3297382" cy="314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813675" y="889001"/>
            <a:ext cx="28956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b="1" dirty="0">
                <a:solidFill>
                  <a:srgbClr val="FF0000"/>
                </a:solidFill>
              </a:rPr>
              <a:t>TAKE A PIC!</a:t>
            </a:r>
          </a:p>
        </p:txBody>
      </p:sp>
    </p:spTree>
    <p:extLst>
      <p:ext uri="{BB962C8B-B14F-4D97-AF65-F5344CB8AC3E}">
        <p14:creationId xmlns:p14="http://schemas.microsoft.com/office/powerpoint/2010/main" val="1660314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DIVI723356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7938"/>
            <a:ext cx="9144000" cy="68659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4034" name="Rectangle 3"/>
          <p:cNvSpPr>
            <a:spLocks noGrp="1" noChangeArrowheads="1"/>
          </p:cNvSpPr>
          <p:nvPr>
            <p:ph type="title"/>
          </p:nvPr>
        </p:nvSpPr>
        <p:spPr>
          <a:xfrm>
            <a:off x="1524000" y="0"/>
            <a:ext cx="8991600" cy="609600"/>
          </a:xfrm>
          <a:solidFill>
            <a:schemeClr val="bg1"/>
          </a:solidFill>
          <a:ln w="38100">
            <a:solidFill>
              <a:schemeClr val="tx1"/>
            </a:solidFill>
            <a:miter lim="800000"/>
            <a:headEnd/>
            <a:tailEnd/>
          </a:ln>
        </p:spPr>
        <p:txBody>
          <a:bodyPr>
            <a:normAutofit fontScale="90000"/>
          </a:bodyPr>
          <a:lstStyle/>
          <a:p>
            <a:r>
              <a:rPr lang="en-US" altLang="x-none" sz="4000"/>
              <a:t>The Tennessee Valley Authority</a:t>
            </a:r>
          </a:p>
        </p:txBody>
      </p:sp>
      <p:pic>
        <p:nvPicPr>
          <p:cNvPr id="20484" name="Picture 4" descr="b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b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23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animEffect transition="in" filter="fade">
                                      <p:cBhvr>
                                        <p:cTn id="9" dur="500"/>
                                        <p:tgtEl>
                                          <p:spTgt spid="2048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 fill="hold"/>
                                        <p:tgtEl>
                                          <p:spTgt spid="20485"/>
                                        </p:tgtEl>
                                        <p:attrNameLst>
                                          <p:attrName>ppt_w</p:attrName>
                                        </p:attrNameLst>
                                      </p:cBhvr>
                                      <p:tavLst>
                                        <p:tav tm="0">
                                          <p:val>
                                            <p:fltVal val="0"/>
                                          </p:val>
                                        </p:tav>
                                        <p:tav tm="100000">
                                          <p:val>
                                            <p:strVal val="#ppt_w"/>
                                          </p:val>
                                        </p:tav>
                                      </p:tavLst>
                                    </p:anim>
                                    <p:anim calcmode="lin" valueType="num">
                                      <p:cBhvr>
                                        <p:cTn id="15" dur="500" fill="hold"/>
                                        <p:tgtEl>
                                          <p:spTgt spid="20485"/>
                                        </p:tgtEl>
                                        <p:attrNameLst>
                                          <p:attrName>ppt_h</p:attrName>
                                        </p:attrNameLst>
                                      </p:cBhvr>
                                      <p:tavLst>
                                        <p:tav tm="0">
                                          <p:val>
                                            <p:fltVal val="0"/>
                                          </p:val>
                                        </p:tav>
                                        <p:tav tm="100000">
                                          <p:val>
                                            <p:strVal val="#ppt_h"/>
                                          </p:val>
                                        </p:tav>
                                      </p:tavLst>
                                    </p:anim>
                                    <p:animEffect transition="in" filter="fade">
                                      <p:cBhvr>
                                        <p:cTn id="16"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2438" y="36514"/>
            <a:ext cx="48768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74838" y="4330701"/>
            <a:ext cx="8534400" cy="2524125"/>
          </a:xfrm>
          <a:prstGeom prst="rect">
            <a:avLst/>
          </a:prstGeom>
          <a:noFill/>
        </p:spPr>
        <p:txBody>
          <a:bodyPr>
            <a:spAutoFit/>
          </a:bodyPr>
          <a:lstStyle/>
          <a:p>
            <a:pPr>
              <a:defRPr/>
            </a:pPr>
            <a:r>
              <a:rPr lang="en-US" sz="2800" dirty="0"/>
              <a:t>For the four months between FDR’s election and inauguration in March 1933, Hoover was still president (“lame-duck”)</a:t>
            </a:r>
          </a:p>
          <a:p>
            <a:pPr marL="285750" indent="-285750">
              <a:buFont typeface="Wingdings" charset="2"/>
              <a:buChar char="Ø"/>
              <a:defRPr/>
            </a:pPr>
            <a:r>
              <a:rPr lang="en-US" sz="2800" dirty="0"/>
              <a:t> He offered to help FDR with the depression, but FDR said </a:t>
            </a:r>
            <a:r>
              <a:rPr lang="en-US" sz="2800" b="1" dirty="0"/>
              <a:t>NO</a:t>
            </a:r>
            <a:r>
              <a:rPr lang="en-US" sz="2800" dirty="0"/>
              <a:t>.</a:t>
            </a:r>
          </a:p>
          <a:p>
            <a:pPr marL="285750" indent="-285750">
              <a:buFont typeface="Wingdings" charset="2"/>
              <a:buChar char="Ø"/>
              <a:defRPr/>
            </a:pPr>
            <a:endParaRPr lang="en-US" dirty="0"/>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9850"/>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0"/>
            <a:ext cx="36083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872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524000" y="0"/>
            <a:ext cx="9144000" cy="838200"/>
          </a:xfrm>
        </p:spPr>
        <p:txBody>
          <a:bodyPr/>
          <a:lstStyle/>
          <a:p>
            <a:r>
              <a:rPr lang="en-US" altLang="x-none" sz="3600" b="1"/>
              <a:t>RECAP: The Hundred Days</a:t>
            </a:r>
          </a:p>
        </p:txBody>
      </p:sp>
      <p:sp>
        <p:nvSpPr>
          <p:cNvPr id="45058" name="Rectangle 3"/>
          <p:cNvSpPr>
            <a:spLocks noGrp="1" noChangeArrowheads="1"/>
          </p:cNvSpPr>
          <p:nvPr>
            <p:ph type="body" idx="1"/>
          </p:nvPr>
        </p:nvSpPr>
        <p:spPr>
          <a:xfrm>
            <a:off x="1524000" y="846138"/>
            <a:ext cx="9144000" cy="2049462"/>
          </a:xfrm>
        </p:spPr>
        <p:txBody>
          <a:bodyPr/>
          <a:lstStyle/>
          <a:p>
            <a:r>
              <a:rPr lang="en-US" altLang="x-none"/>
              <a:t>The 1</a:t>
            </a:r>
            <a:r>
              <a:rPr lang="en-US" altLang="x-none" baseline="30000"/>
              <a:t>st</a:t>
            </a:r>
            <a:r>
              <a:rPr lang="en-US" altLang="x-none"/>
              <a:t> hundred days of FDR’s administration were temporary solutions to solve problems, but…</a:t>
            </a:r>
          </a:p>
          <a:p>
            <a:r>
              <a:rPr lang="en-US" altLang="x-none"/>
              <a:t>…psychologically, Americans believed that FDR was actively responding to the Great Depression</a:t>
            </a:r>
            <a:r>
              <a:rPr lang="mr-IN" altLang="x-none"/>
              <a:t>…</a:t>
            </a:r>
            <a:endParaRPr lang="en-US" altLang="x-none"/>
          </a:p>
        </p:txBody>
      </p:sp>
      <p:pic>
        <p:nvPicPr>
          <p:cNvPr id="45059" name="Picture 6" descr="franklin_roosevelt327"/>
          <p:cNvPicPr>
            <a:picLocks noChangeAspect="1" noChangeArrowheads="1"/>
          </p:cNvPicPr>
          <p:nvPr/>
        </p:nvPicPr>
        <p:blipFill>
          <a:blip r:embed="rId2">
            <a:extLst>
              <a:ext uri="{28A0092B-C50C-407E-A947-70E740481C1C}">
                <a14:useLocalDpi xmlns:a14="http://schemas.microsoft.com/office/drawing/2010/main" val="0"/>
              </a:ext>
            </a:extLst>
          </a:blip>
          <a:srcRect l="11627" r="9302"/>
          <a:stretch>
            <a:fillRect/>
          </a:stretch>
        </p:blipFill>
        <p:spPr bwMode="auto">
          <a:xfrm>
            <a:off x="4695825" y="2895600"/>
            <a:ext cx="2800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649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620000" y="2438400"/>
            <a:ext cx="3048000" cy="1371600"/>
          </a:xfrm>
        </p:spPr>
        <p:txBody>
          <a:bodyPr/>
          <a:lstStyle/>
          <a:p>
            <a:r>
              <a:rPr lang="en-US" altLang="x-none" sz="4000"/>
              <a:t>The Hundred Days</a:t>
            </a:r>
          </a:p>
        </p:txBody>
      </p:sp>
      <p:pic>
        <p:nvPicPr>
          <p:cNvPr id="46083" name="Picture 4" descr="p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6038"/>
            <a:ext cx="6143625" cy="68119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5" descr="FDR04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238" y="1219200"/>
            <a:ext cx="3941762" cy="518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3" name="AutoShape 7"/>
          <p:cNvSpPr>
            <a:spLocks noChangeArrowheads="1"/>
          </p:cNvSpPr>
          <p:nvPr/>
        </p:nvSpPr>
        <p:spPr bwMode="auto">
          <a:xfrm>
            <a:off x="1600200" y="4419600"/>
            <a:ext cx="7924800" cy="2362200"/>
          </a:xfrm>
          <a:prstGeom prst="wedgeRectCallout">
            <a:avLst>
              <a:gd name="adj1" fmla="val 30731"/>
              <a:gd name="adj2" fmla="val -9455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defRPr/>
            </a:pPr>
            <a:r>
              <a:rPr lang="en-US" altLang="x-none" sz="3600" i="1"/>
              <a:t>“The whole country is with him, just so he does something. If he burned down the capitol we would cheer and say ‘well, we at least got a fire started anyhow.’”</a:t>
            </a:r>
          </a:p>
          <a:p>
            <a:pPr algn="r">
              <a:lnSpc>
                <a:spcPct val="80000"/>
              </a:lnSpc>
              <a:spcBef>
                <a:spcPct val="10000"/>
              </a:spcBef>
              <a:defRPr/>
            </a:pPr>
            <a:r>
              <a:rPr lang="en-US" altLang="x-none" sz="3600"/>
              <a:t>—Will Rogers</a:t>
            </a:r>
          </a:p>
        </p:txBody>
      </p:sp>
    </p:spTree>
    <p:extLst>
      <p:ext uri="{BB962C8B-B14F-4D97-AF65-F5344CB8AC3E}">
        <p14:creationId xmlns:p14="http://schemas.microsoft.com/office/powerpoint/2010/main" val="2065481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p:cTn id="7" dur="500" fill="hold"/>
                                        <p:tgtEl>
                                          <p:spTgt spid="24583"/>
                                        </p:tgtEl>
                                        <p:attrNameLst>
                                          <p:attrName>ppt_w</p:attrName>
                                        </p:attrNameLst>
                                      </p:cBhvr>
                                      <p:tavLst>
                                        <p:tav tm="0">
                                          <p:val>
                                            <p:fltVal val="0"/>
                                          </p:val>
                                        </p:tav>
                                        <p:tav tm="100000">
                                          <p:val>
                                            <p:strVal val="#ppt_w"/>
                                          </p:val>
                                        </p:tav>
                                      </p:tavLst>
                                    </p:anim>
                                    <p:anim calcmode="lin" valueType="num">
                                      <p:cBhvr>
                                        <p:cTn id="8" dur="500" fill="hold"/>
                                        <p:tgtEl>
                                          <p:spTgt spid="24583"/>
                                        </p:tgtEl>
                                        <p:attrNameLst>
                                          <p:attrName>ppt_h</p:attrName>
                                        </p:attrNameLst>
                                      </p:cBhvr>
                                      <p:tavLst>
                                        <p:tav tm="0">
                                          <p:val>
                                            <p:fltVal val="0"/>
                                          </p:val>
                                        </p:tav>
                                        <p:tav tm="100000">
                                          <p:val>
                                            <p:strVal val="#ppt_h"/>
                                          </p:val>
                                        </p:tav>
                                      </p:tavLst>
                                    </p:anim>
                                    <p:animEffect transition="in" filter="fade">
                                      <p:cBhvr>
                                        <p:cTn id="9"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17650" y="266700"/>
            <a:ext cx="6711950" cy="838200"/>
          </a:xfrm>
        </p:spPr>
        <p:txBody>
          <a:bodyPr>
            <a:normAutofit fontScale="90000"/>
          </a:bodyPr>
          <a:lstStyle/>
          <a:p>
            <a:pPr algn="l"/>
            <a:r>
              <a:rPr lang="en-US" altLang="x-none" sz="2800" b="1">
                <a:solidFill>
                  <a:srgbClr val="FF0000"/>
                </a:solidFill>
              </a:rPr>
              <a:t>The Second New Deal</a:t>
            </a:r>
            <a:r>
              <a:rPr lang="en-US" altLang="x-none" sz="2800" b="1"/>
              <a:t>  (1935)</a:t>
            </a:r>
            <a:br>
              <a:rPr lang="en-US" altLang="x-none" sz="2800" b="1"/>
            </a:br>
            <a:r>
              <a:rPr lang="en-US" altLang="x-none" sz="2800" b="1"/>
              <a:t>(more focused on </a:t>
            </a:r>
            <a:r>
              <a:rPr lang="en-US" altLang="x-none" sz="2800" b="1">
                <a:solidFill>
                  <a:srgbClr val="FF0000"/>
                </a:solidFill>
              </a:rPr>
              <a:t>RELIEF and REFORM</a:t>
            </a:r>
            <a:r>
              <a:rPr lang="en-US" altLang="x-none" sz="2800" b="1"/>
              <a:t>)</a:t>
            </a:r>
          </a:p>
        </p:txBody>
      </p:sp>
      <p:sp>
        <p:nvSpPr>
          <p:cNvPr id="141315" name="Rectangle 3"/>
          <p:cNvSpPr>
            <a:spLocks noGrp="1" noChangeArrowheads="1"/>
          </p:cNvSpPr>
          <p:nvPr>
            <p:ph type="body" idx="1"/>
          </p:nvPr>
        </p:nvSpPr>
        <p:spPr>
          <a:xfrm>
            <a:off x="1524000" y="1666875"/>
            <a:ext cx="4800600" cy="3124200"/>
          </a:xfrm>
        </p:spPr>
        <p:txBody>
          <a:bodyPr>
            <a:normAutofit fontScale="92500" lnSpcReduction="10000"/>
          </a:bodyPr>
          <a:lstStyle/>
          <a:p>
            <a:pPr>
              <a:lnSpc>
                <a:spcPct val="95000"/>
              </a:lnSpc>
              <a:defRPr/>
            </a:pPr>
            <a:r>
              <a:rPr lang="en-US" altLang="x-none" b="1" u="sng" dirty="0">
                <a:solidFill>
                  <a:srgbClr val="FF0000"/>
                </a:solidFill>
                <a:effectLst>
                  <a:outerShdw blurRad="38100" dist="38100" dir="2700000" algn="tl">
                    <a:srgbClr val="C0C0C0"/>
                  </a:outerShdw>
                </a:effectLst>
              </a:rPr>
              <a:t>1935: Works Progress Admin (WPA)</a:t>
            </a:r>
            <a:r>
              <a:rPr lang="en-US" altLang="x-none" dirty="0"/>
              <a:t> </a:t>
            </a:r>
            <a:r>
              <a:rPr lang="mr-IN" altLang="x-none" dirty="0"/>
              <a:t>–</a:t>
            </a:r>
            <a:r>
              <a:rPr lang="en-US" altLang="x-none" dirty="0"/>
              <a:t> </a:t>
            </a:r>
            <a:r>
              <a:rPr lang="en-US" altLang="x-none" b="1" i="1" dirty="0"/>
              <a:t>LARGEST</a:t>
            </a:r>
            <a:r>
              <a:rPr lang="en-US" altLang="x-none" dirty="0"/>
              <a:t> program</a:t>
            </a:r>
            <a:r>
              <a:rPr lang="en-US" altLang="x-none" sz="1800" dirty="0"/>
              <a:t> </a:t>
            </a:r>
            <a:r>
              <a:rPr lang="en-US" altLang="x-none" dirty="0"/>
              <a:t>of</a:t>
            </a:r>
            <a:r>
              <a:rPr lang="en-US" altLang="x-none" sz="1800" dirty="0"/>
              <a:t> </a:t>
            </a:r>
            <a:r>
              <a:rPr lang="en-US" altLang="x-none" dirty="0"/>
              <a:t>the</a:t>
            </a:r>
            <a:r>
              <a:rPr lang="en-US" altLang="x-none" sz="1800" dirty="0"/>
              <a:t> </a:t>
            </a:r>
            <a:r>
              <a:rPr lang="en-US" altLang="x-none" dirty="0"/>
              <a:t>New</a:t>
            </a:r>
            <a:r>
              <a:rPr lang="en-US" altLang="x-none" sz="1800" dirty="0"/>
              <a:t> </a:t>
            </a:r>
            <a:r>
              <a:rPr lang="en-US" altLang="x-none" dirty="0"/>
              <a:t>Deal</a:t>
            </a:r>
          </a:p>
          <a:p>
            <a:pPr lvl="1">
              <a:lnSpc>
                <a:spcPct val="95000"/>
              </a:lnSpc>
              <a:defRPr/>
            </a:pPr>
            <a:r>
              <a:rPr lang="en-US" altLang="x-none" sz="2800" dirty="0"/>
              <a:t>10 million Americans hired </a:t>
            </a:r>
          </a:p>
          <a:p>
            <a:pPr lvl="1">
              <a:lnSpc>
                <a:spcPct val="95000"/>
              </a:lnSpc>
              <a:defRPr/>
            </a:pPr>
            <a:r>
              <a:rPr lang="en-US" altLang="x-none" sz="2800" dirty="0"/>
              <a:t>Building projects, </a:t>
            </a:r>
            <a:r>
              <a:rPr lang="en-US" altLang="x-none" sz="2800" b="1" u="sng" dirty="0">
                <a:solidFill>
                  <a:srgbClr val="FF0000"/>
                </a:solidFill>
              </a:rPr>
              <a:t>funded the arts/theater/literature</a:t>
            </a:r>
            <a:r>
              <a:rPr lang="en-US" altLang="x-none" sz="2800" dirty="0"/>
              <a:t>, &amp; pumped $10 billion into the economy </a:t>
            </a:r>
          </a:p>
        </p:txBody>
      </p:sp>
      <p:sp>
        <p:nvSpPr>
          <p:cNvPr id="6" name="Rectangle 5"/>
          <p:cNvSpPr/>
          <p:nvPr/>
        </p:nvSpPr>
        <p:spPr>
          <a:xfrm>
            <a:off x="7799434" y="1411438"/>
            <a:ext cx="2877711" cy="923330"/>
          </a:xfrm>
          <a:prstGeom prst="rect">
            <a:avLst/>
          </a:prstGeom>
          <a:solidFill>
            <a:schemeClr val="accent2"/>
          </a:solidFill>
        </p:spPr>
        <p:txBody>
          <a:bodyPr wrap="none">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RELIEF!</a:t>
            </a:r>
          </a:p>
        </p:txBody>
      </p:sp>
    </p:spTree>
    <p:extLst>
      <p:ext uri="{BB962C8B-B14F-4D97-AF65-F5344CB8AC3E}">
        <p14:creationId xmlns:p14="http://schemas.microsoft.com/office/powerpoint/2010/main" val="497196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endParaRPr lang="x-none" altLang="x-none"/>
          </a:p>
        </p:txBody>
      </p:sp>
      <p:sp>
        <p:nvSpPr>
          <p:cNvPr id="50178" name="Rectangle 3"/>
          <p:cNvSpPr>
            <a:spLocks noGrp="1" noChangeArrowheads="1"/>
          </p:cNvSpPr>
          <p:nvPr>
            <p:ph type="body" idx="1"/>
          </p:nvPr>
        </p:nvSpPr>
        <p:spPr/>
        <p:txBody>
          <a:bodyPr/>
          <a:lstStyle/>
          <a:p>
            <a:endParaRPr lang="x-none" altLang="x-none"/>
          </a:p>
        </p:txBody>
      </p:sp>
      <p:pic>
        <p:nvPicPr>
          <p:cNvPr id="50179" name="Picture 4" descr="wpa"/>
          <p:cNvPicPr>
            <a:picLocks noChangeAspect="1" noChangeArrowheads="1"/>
          </p:cNvPicPr>
          <p:nvPr/>
        </p:nvPicPr>
        <p:blipFill>
          <a:blip r:embed="rId2">
            <a:lum bright="30000" contrast="-6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 Box 5"/>
          <p:cNvSpPr txBox="1">
            <a:spLocks noChangeArrowheads="1"/>
          </p:cNvSpPr>
          <p:nvPr/>
        </p:nvSpPr>
        <p:spPr bwMode="auto">
          <a:xfrm>
            <a:off x="1752600" y="76201"/>
            <a:ext cx="5410200" cy="535531"/>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n-US" altLang="x-none" sz="3600" dirty="0">
                <a:latin typeface="Arial" charset="0"/>
              </a:rPr>
              <a:t>WPA Public Work Project</a:t>
            </a:r>
          </a:p>
        </p:txBody>
      </p:sp>
      <p:sp>
        <p:nvSpPr>
          <p:cNvPr id="142342" name="AutoShape 6"/>
          <p:cNvSpPr>
            <a:spLocks noChangeArrowheads="1"/>
          </p:cNvSpPr>
          <p:nvPr/>
        </p:nvSpPr>
        <p:spPr bwMode="auto">
          <a:xfrm>
            <a:off x="1600200" y="152400"/>
            <a:ext cx="9067800" cy="1447800"/>
          </a:xfrm>
          <a:prstGeom prst="wedgeRectCallout">
            <a:avLst>
              <a:gd name="adj1" fmla="val 37764"/>
              <a:gd name="adj2" fmla="val 127194"/>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5000"/>
              </a:spcBef>
              <a:defRPr/>
            </a:pPr>
            <a:r>
              <a:rPr lang="en-US" altLang="x-none" sz="3600" dirty="0"/>
              <a:t>WPA cared less about what got done as long as work was done:  built hospitals, schools, airport fields… but also moved leaf piles &amp; dug ditches </a:t>
            </a:r>
          </a:p>
        </p:txBody>
      </p:sp>
    </p:spTree>
    <p:extLst>
      <p:ext uri="{BB962C8B-B14F-4D97-AF65-F5344CB8AC3E}">
        <p14:creationId xmlns:p14="http://schemas.microsoft.com/office/powerpoint/2010/main" val="502981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2342"/>
                                        </p:tgtEl>
                                        <p:attrNameLst>
                                          <p:attrName>style.visibility</p:attrName>
                                        </p:attrNameLst>
                                      </p:cBhvr>
                                      <p:to>
                                        <p:strVal val="visible"/>
                                      </p:to>
                                    </p:set>
                                    <p:anim calcmode="lin" valueType="num">
                                      <p:cBhvr>
                                        <p:cTn id="7" dur="500" fill="hold"/>
                                        <p:tgtEl>
                                          <p:spTgt spid="142342"/>
                                        </p:tgtEl>
                                        <p:attrNameLst>
                                          <p:attrName>ppt_w</p:attrName>
                                        </p:attrNameLst>
                                      </p:cBhvr>
                                      <p:tavLst>
                                        <p:tav tm="0">
                                          <p:val>
                                            <p:fltVal val="0"/>
                                          </p:val>
                                        </p:tav>
                                        <p:tav tm="100000">
                                          <p:val>
                                            <p:strVal val="#ppt_w"/>
                                          </p:val>
                                        </p:tav>
                                      </p:tavLst>
                                    </p:anim>
                                    <p:anim calcmode="lin" valueType="num">
                                      <p:cBhvr>
                                        <p:cTn id="8" dur="500" fill="hold"/>
                                        <p:tgtEl>
                                          <p:spTgt spid="142342"/>
                                        </p:tgtEl>
                                        <p:attrNameLst>
                                          <p:attrName>ppt_h</p:attrName>
                                        </p:attrNameLst>
                                      </p:cBhvr>
                                      <p:tavLst>
                                        <p:tav tm="0">
                                          <p:val>
                                            <p:fltVal val="0"/>
                                          </p:val>
                                        </p:tav>
                                        <p:tav tm="100000">
                                          <p:val>
                                            <p:strVal val="#ppt_h"/>
                                          </p:val>
                                        </p:tav>
                                      </p:tavLst>
                                    </p:anim>
                                    <p:animEffect transition="in" filter="fade">
                                      <p:cBhvr>
                                        <p:cTn id="9" dur="5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Federal Music Project - Colored COncert Band"/>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24001" y="1066800"/>
            <a:ext cx="31734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3"/>
          <p:cNvSpPr>
            <a:spLocks noGrp="1" noChangeArrowheads="1"/>
          </p:cNvSpPr>
          <p:nvPr>
            <p:ph type="title"/>
          </p:nvPr>
        </p:nvSpPr>
        <p:spPr/>
        <p:txBody>
          <a:bodyPr/>
          <a:lstStyle/>
          <a:p>
            <a:r>
              <a:rPr lang="en-US" altLang="x-none">
                <a:solidFill>
                  <a:schemeClr val="tx1"/>
                </a:solidFill>
              </a:rPr>
              <a:t>WPA Music Projects</a:t>
            </a:r>
          </a:p>
        </p:txBody>
      </p:sp>
      <p:pic>
        <p:nvPicPr>
          <p:cNvPr id="59395" name="Picture 4" descr="Free Music Instructi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4758" t="7027" r="14725" b="4422"/>
          <a:stretch>
            <a:fillRect/>
          </a:stretch>
        </p:blipFill>
        <p:spPr bwMode="auto">
          <a:xfrm>
            <a:off x="7462838" y="990600"/>
            <a:ext cx="32051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descr="Federal Music Project - Free Band Concerts - NYC"/>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419601" y="1752600"/>
            <a:ext cx="32940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819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Federal Theatre - play - Machine Ag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524001" y="2133600"/>
            <a:ext cx="30257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3"/>
          <p:cNvSpPr>
            <a:spLocks noGrp="1" noChangeArrowheads="1"/>
          </p:cNvSpPr>
          <p:nvPr>
            <p:ph type="title"/>
          </p:nvPr>
        </p:nvSpPr>
        <p:spPr/>
        <p:txBody>
          <a:bodyPr/>
          <a:lstStyle/>
          <a:p>
            <a:r>
              <a:rPr lang="en-US" altLang="x-none">
                <a:solidFill>
                  <a:schemeClr val="tx1"/>
                </a:solidFill>
              </a:rPr>
              <a:t>WPA Theater Projects</a:t>
            </a:r>
          </a:p>
        </p:txBody>
      </p:sp>
      <p:pic>
        <p:nvPicPr>
          <p:cNvPr id="60419" name="Picture 4" descr="Battle Hymn - play about John Brown - NYC"/>
          <p:cNvPicPr>
            <a:picLocks noChangeAspect="1" noChangeArrowheads="1"/>
          </p:cNvPicPr>
          <p:nvPr/>
        </p:nvPicPr>
        <p:blipFill>
          <a:blip r:embed="rId3">
            <a:lum contrast="6000"/>
            <a:extLst>
              <a:ext uri="{28A0092B-C50C-407E-A947-70E740481C1C}">
                <a14:useLocalDpi xmlns:a14="http://schemas.microsoft.com/office/drawing/2010/main" val="0"/>
              </a:ext>
            </a:extLst>
          </a:blip>
          <a:srcRect r="3246"/>
          <a:stretch>
            <a:fillRect/>
          </a:stretch>
        </p:blipFill>
        <p:spPr bwMode="auto">
          <a:xfrm>
            <a:off x="4572001" y="1295400"/>
            <a:ext cx="30575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descr="Federal Theatre - play - Native Ground"/>
          <p:cNvPicPr>
            <a:picLocks noChangeAspect="1" noChangeArrowheads="1"/>
          </p:cNvPicPr>
          <p:nvPr/>
        </p:nvPicPr>
        <p:blipFill>
          <a:blip r:embed="rId4">
            <a:lum contrast="6000"/>
            <a:extLst>
              <a:ext uri="{28A0092B-C50C-407E-A947-70E740481C1C}">
                <a14:useLocalDpi xmlns:a14="http://schemas.microsoft.com/office/drawing/2010/main" val="0"/>
              </a:ext>
            </a:extLst>
          </a:blip>
          <a:srcRect l="2161" t="1817" r="2119" b="1817"/>
          <a:stretch>
            <a:fillRect/>
          </a:stretch>
        </p:blipFill>
        <p:spPr bwMode="auto">
          <a:xfrm>
            <a:off x="7604126" y="2133600"/>
            <a:ext cx="30638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840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2667000" y="0"/>
            <a:ext cx="7772400" cy="914400"/>
          </a:xfrm>
        </p:spPr>
        <p:txBody>
          <a:bodyPr/>
          <a:lstStyle/>
          <a:p>
            <a:r>
              <a:rPr lang="en-US" altLang="x-none">
                <a:solidFill>
                  <a:schemeClr val="tx1"/>
                </a:solidFill>
              </a:rPr>
              <a:t>WPA Writers Projects</a:t>
            </a:r>
          </a:p>
        </p:txBody>
      </p:sp>
      <p:pic>
        <p:nvPicPr>
          <p:cNvPr id="61442" name="Picture 3" descr="Zora Neale Hurson"/>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079626" y="914400"/>
            <a:ext cx="3863975"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43" name="Picture 4" descr="WPA Writers Project - birds"/>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324600" y="914400"/>
            <a:ext cx="395605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41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1680" y="1447800"/>
            <a:ext cx="3416320" cy="923330"/>
          </a:xfrm>
          <a:prstGeom prst="rect">
            <a:avLst/>
          </a:prstGeom>
          <a:solidFill>
            <a:schemeClr val="accent2"/>
          </a:solidFill>
        </p:spPr>
        <p:txBody>
          <a:bodyPr wrap="none">
            <a:spAutoFit/>
          </a:bodyPr>
          <a:lstStyle/>
          <a:p>
            <a:pPr algn="ctr">
              <a:defRPr/>
            </a:pPr>
            <a:r>
              <a:rPr lang="en-US" sz="54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REFORM!</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endParaRPr>
          </a:p>
        </p:txBody>
      </p:sp>
      <p:sp>
        <p:nvSpPr>
          <p:cNvPr id="63490" name="Rectangle 2"/>
          <p:cNvSpPr txBox="1">
            <a:spLocks noChangeArrowheads="1"/>
          </p:cNvSpPr>
          <p:nvPr/>
        </p:nvSpPr>
        <p:spPr bwMode="auto">
          <a:xfrm>
            <a:off x="1517650" y="266700"/>
            <a:ext cx="6711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lang="en-US" altLang="x-none" sz="2800" b="1">
                <a:solidFill>
                  <a:srgbClr val="FF0000"/>
                </a:solidFill>
                <a:latin typeface="Times New Roman" charset="0"/>
              </a:rPr>
              <a:t>The Second New Deal</a:t>
            </a:r>
            <a:r>
              <a:rPr lang="en-US" altLang="x-none" sz="2800" b="1">
                <a:solidFill>
                  <a:schemeClr val="tx2"/>
                </a:solidFill>
                <a:latin typeface="Times New Roman" charset="0"/>
              </a:rPr>
              <a:t>  (1935)</a:t>
            </a:r>
            <a:br>
              <a:rPr lang="en-US" altLang="x-none" sz="2800" b="1">
                <a:solidFill>
                  <a:schemeClr val="tx2"/>
                </a:solidFill>
                <a:latin typeface="Times New Roman" charset="0"/>
              </a:rPr>
            </a:br>
            <a:r>
              <a:rPr lang="en-US" altLang="x-none" sz="2800" b="1">
                <a:solidFill>
                  <a:schemeClr val="tx2"/>
                </a:solidFill>
                <a:latin typeface="Times New Roman" charset="0"/>
              </a:rPr>
              <a:t>(more focused on </a:t>
            </a:r>
            <a:r>
              <a:rPr lang="en-US" altLang="x-none" sz="2800" b="1">
                <a:solidFill>
                  <a:srgbClr val="FF0000"/>
                </a:solidFill>
                <a:latin typeface="Times New Roman" charset="0"/>
              </a:rPr>
              <a:t>RELIEF and REFORM</a:t>
            </a:r>
            <a:r>
              <a:rPr lang="en-US" altLang="x-none" sz="2800" b="1">
                <a:solidFill>
                  <a:schemeClr val="tx2"/>
                </a:solidFill>
                <a:latin typeface="Times New Roman" charset="0"/>
              </a:rPr>
              <a:t>)</a:t>
            </a:r>
          </a:p>
        </p:txBody>
      </p:sp>
      <p:sp>
        <p:nvSpPr>
          <p:cNvPr id="4" name="TextBox 3"/>
          <p:cNvSpPr txBox="1"/>
          <p:nvPr/>
        </p:nvSpPr>
        <p:spPr>
          <a:xfrm>
            <a:off x="1676400" y="1447801"/>
            <a:ext cx="5334000" cy="2678113"/>
          </a:xfrm>
          <a:prstGeom prst="rect">
            <a:avLst/>
          </a:prstGeom>
          <a:noFill/>
        </p:spPr>
        <p:txBody>
          <a:bodyPr>
            <a:spAutoFit/>
          </a:bodyPr>
          <a:lstStyle/>
          <a:p>
            <a:pPr>
              <a:defRPr/>
            </a:pPr>
            <a:r>
              <a:rPr lang="en-US" sz="2800" dirty="0"/>
              <a:t>FDR’s sympathy with unions and laborers’ concerns grows!</a:t>
            </a:r>
          </a:p>
          <a:p>
            <a:pPr marL="514350" indent="-514350">
              <a:buFont typeface="+mj-lt"/>
              <a:buAutoNum type="arabicPeriod"/>
              <a:defRPr/>
            </a:pPr>
            <a:r>
              <a:rPr lang="en-US" sz="2800" b="1" u="sng" dirty="0">
                <a:solidFill>
                  <a:srgbClr val="FF0000"/>
                </a:solidFill>
              </a:rPr>
              <a:t>Wagner Act (1935)</a:t>
            </a:r>
            <a:r>
              <a:rPr lang="en-US" sz="2800" dirty="0">
                <a:solidFill>
                  <a:srgbClr val="FF0000"/>
                </a:solidFill>
              </a:rPr>
              <a:t> </a:t>
            </a:r>
            <a:r>
              <a:rPr lang="en-US" sz="2800" dirty="0"/>
              <a:t>- </a:t>
            </a:r>
            <a:r>
              <a:rPr lang="en-US" sz="2800" b="1" u="sng" dirty="0">
                <a:solidFill>
                  <a:srgbClr val="FF0000"/>
                </a:solidFill>
              </a:rPr>
              <a:t>workers can join unions</a:t>
            </a:r>
            <a:r>
              <a:rPr lang="en-US" sz="2800" dirty="0">
                <a:solidFill>
                  <a:srgbClr val="FF0000"/>
                </a:solidFill>
              </a:rPr>
              <a:t> </a:t>
            </a:r>
            <a:r>
              <a:rPr lang="en-US" sz="2800" dirty="0"/>
              <a:t>and </a:t>
            </a:r>
            <a:r>
              <a:rPr lang="en-US" sz="2800" b="1" u="sng" dirty="0">
                <a:solidFill>
                  <a:srgbClr val="FF0000"/>
                </a:solidFill>
              </a:rPr>
              <a:t>outlawed union-busting</a:t>
            </a:r>
            <a:endParaRPr lang="en-US" sz="2800" dirty="0"/>
          </a:p>
          <a:p>
            <a:pPr marL="742950" lvl="1" indent="-285750">
              <a:buFont typeface="Arial" charset="0"/>
              <a:buChar char="•"/>
              <a:defRPr/>
            </a:pPr>
            <a:r>
              <a:rPr lang="en-US" sz="2800" b="1" u="sng" dirty="0"/>
              <a:t>NLRB enforces this act</a:t>
            </a:r>
          </a:p>
        </p:txBody>
      </p:sp>
      <p:pic>
        <p:nvPicPr>
          <p:cNvPr id="634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0" y="2578100"/>
            <a:ext cx="31242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76400" y="4267201"/>
            <a:ext cx="5334000" cy="2246313"/>
          </a:xfrm>
          <a:prstGeom prst="rect">
            <a:avLst/>
          </a:prstGeom>
          <a:noFill/>
        </p:spPr>
        <p:txBody>
          <a:bodyPr>
            <a:spAutoFit/>
          </a:bodyPr>
          <a:lstStyle/>
          <a:p>
            <a:pPr>
              <a:defRPr/>
            </a:pPr>
            <a:r>
              <a:rPr lang="en-US" sz="2800" b="1" dirty="0">
                <a:solidFill>
                  <a:srgbClr val="FF0000"/>
                </a:solidFill>
              </a:rPr>
              <a:t>2. </a:t>
            </a:r>
            <a:r>
              <a:rPr lang="en-US" altLang="x-none" sz="2800" b="1" u="sng" dirty="0">
                <a:solidFill>
                  <a:srgbClr val="FF0000"/>
                </a:solidFill>
                <a:effectLst>
                  <a:outerShdw blurRad="38100" dist="38100" dir="2700000" algn="tl">
                    <a:srgbClr val="C0C0C0"/>
                  </a:outerShdw>
                </a:effectLst>
              </a:rPr>
              <a:t>Fair Labor Standards Act</a:t>
            </a:r>
            <a:r>
              <a:rPr lang="en-US" altLang="x-none" sz="2800" b="1" u="sng" dirty="0">
                <a:solidFill>
                  <a:srgbClr val="FF0000"/>
                </a:solidFill>
              </a:rPr>
              <a:t> (1938)</a:t>
            </a:r>
            <a:r>
              <a:rPr lang="en-US" altLang="x-none" sz="2800" dirty="0">
                <a:solidFill>
                  <a:srgbClr val="FF0000"/>
                </a:solidFill>
              </a:rPr>
              <a:t> </a:t>
            </a:r>
            <a:r>
              <a:rPr lang="en-US" altLang="x-none" sz="2800" dirty="0"/>
              <a:t>- 1</a:t>
            </a:r>
            <a:r>
              <a:rPr lang="en-US" altLang="x-none" sz="2800" baseline="30000" dirty="0"/>
              <a:t>st</a:t>
            </a:r>
            <a:r>
              <a:rPr lang="en-US" altLang="x-none" sz="2800" dirty="0"/>
              <a:t> minimum wage &amp; maximum hour laws (aimed at helping non-unionized workers)</a:t>
            </a:r>
          </a:p>
          <a:p>
            <a:pPr>
              <a:defRPr/>
            </a:pPr>
            <a:r>
              <a:rPr lang="en-US" sz="2800" b="1" dirty="0">
                <a:solidFill>
                  <a:srgbClr val="FF0000"/>
                </a:solidFill>
              </a:rPr>
              <a:t> </a:t>
            </a:r>
            <a:endParaRPr lang="en-US" sz="2800" b="1" u="sng" dirty="0"/>
          </a:p>
        </p:txBody>
      </p:sp>
      <p:sp>
        <p:nvSpPr>
          <p:cNvPr id="9" name="AutoShape 7"/>
          <p:cNvSpPr>
            <a:spLocks noChangeArrowheads="1"/>
          </p:cNvSpPr>
          <p:nvPr/>
        </p:nvSpPr>
        <p:spPr bwMode="auto">
          <a:xfrm>
            <a:off x="2209800" y="3429000"/>
            <a:ext cx="2209800" cy="990600"/>
          </a:xfrm>
          <a:prstGeom prst="wedgeRectCallout">
            <a:avLst>
              <a:gd name="adj1" fmla="val -17264"/>
              <a:gd name="adj2" fmla="val 13259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a:t>40</a:t>
            </a:r>
            <a:r>
              <a:rPr lang="en-US" altLang="x-none" sz="3600">
                <a:ea typeface="Times New Roman" charset="0"/>
                <a:cs typeface="Times New Roman" charset="0"/>
              </a:rPr>
              <a:t> hours per week</a:t>
            </a:r>
          </a:p>
        </p:txBody>
      </p:sp>
      <p:sp>
        <p:nvSpPr>
          <p:cNvPr id="10" name="AutoShape 6"/>
          <p:cNvSpPr>
            <a:spLocks noChangeArrowheads="1"/>
          </p:cNvSpPr>
          <p:nvPr/>
        </p:nvSpPr>
        <p:spPr bwMode="auto">
          <a:xfrm>
            <a:off x="5029200" y="3886200"/>
            <a:ext cx="2667000" cy="609600"/>
          </a:xfrm>
          <a:prstGeom prst="wedgeRectCallout">
            <a:avLst>
              <a:gd name="adj1" fmla="val -60653"/>
              <a:gd name="adj2" fmla="val 11302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a:t>40</a:t>
            </a:r>
            <a:r>
              <a:rPr lang="en-US" altLang="x-none" sz="3600">
                <a:ea typeface="Times New Roman" charset="0"/>
                <a:cs typeface="Times New Roman" charset="0"/>
              </a:rPr>
              <a:t>¢ per hour</a:t>
            </a:r>
          </a:p>
        </p:txBody>
      </p:sp>
    </p:spTree>
    <p:extLst>
      <p:ext uri="{BB962C8B-B14F-4D97-AF65-F5344CB8AC3E}">
        <p14:creationId xmlns:p14="http://schemas.microsoft.com/office/powerpoint/2010/main" val="798551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065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0661" name="Rectangle 5"/>
          <p:cNvSpPr>
            <a:spLocks noGrp="1" noChangeArrowheads="1"/>
          </p:cNvSpPr>
          <p:nvPr>
            <p:ph type="body" idx="1"/>
          </p:nvPr>
        </p:nvSpPr>
        <p:spPr>
          <a:xfrm>
            <a:off x="1517650" y="1524000"/>
            <a:ext cx="5187950" cy="4038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ormAutofit/>
          </a:bodyPr>
          <a:lstStyle/>
          <a:p>
            <a:pPr>
              <a:lnSpc>
                <a:spcPct val="90000"/>
              </a:lnSpc>
              <a:defRPr/>
            </a:pPr>
            <a:r>
              <a:rPr lang="en-US" altLang="x-none" b="1" u="sng" dirty="0">
                <a:solidFill>
                  <a:srgbClr val="FF0000"/>
                </a:solidFill>
                <a:effectLst>
                  <a:outerShdw blurRad="38100" dist="38100" dir="2700000" algn="tl">
                    <a:srgbClr val="C0C0C0"/>
                  </a:outerShdw>
                </a:effectLst>
              </a:rPr>
              <a:t>Social Security Act</a:t>
            </a:r>
            <a:r>
              <a:rPr lang="en-US" altLang="x-none" b="1" u="sng" dirty="0">
                <a:solidFill>
                  <a:srgbClr val="FF0000"/>
                </a:solidFill>
              </a:rPr>
              <a:t> (1935)</a:t>
            </a:r>
            <a:r>
              <a:rPr lang="en-US" altLang="x-none" dirty="0">
                <a:solidFill>
                  <a:srgbClr val="FF0000"/>
                </a:solidFill>
              </a:rPr>
              <a:t> </a:t>
            </a:r>
            <a:endParaRPr lang="en-US" altLang="x-none" dirty="0"/>
          </a:p>
          <a:p>
            <a:pPr lvl="1">
              <a:lnSpc>
                <a:spcPct val="90000"/>
              </a:lnSpc>
              <a:defRPr/>
            </a:pPr>
            <a:r>
              <a:rPr lang="en-US" altLang="x-none" sz="2800" dirty="0"/>
              <a:t>Old-age pensions to be funded by employers &amp; workers </a:t>
            </a:r>
          </a:p>
          <a:p>
            <a:pPr lvl="1">
              <a:lnSpc>
                <a:spcPct val="90000"/>
              </a:lnSpc>
              <a:defRPr/>
            </a:pPr>
            <a:r>
              <a:rPr lang="en-US" altLang="x-none" sz="2800" dirty="0"/>
              <a:t>13 weeks of unemployment insurance</a:t>
            </a:r>
          </a:p>
          <a:p>
            <a:pPr lvl="1">
              <a:lnSpc>
                <a:spcPct val="90000"/>
              </a:lnSpc>
              <a:defRPr/>
            </a:pPr>
            <a:r>
              <a:rPr lang="en-US" sz="2800" dirty="0"/>
              <a:t>Aid to blind, deaf, disabled, and dependent children</a:t>
            </a:r>
            <a:endParaRPr lang="en-US" altLang="x-none" sz="2800" dirty="0"/>
          </a:p>
        </p:txBody>
      </p:sp>
      <p:sp>
        <p:nvSpPr>
          <p:cNvPr id="65540" name="Rectangle 2"/>
          <p:cNvSpPr txBox="1">
            <a:spLocks noChangeArrowheads="1"/>
          </p:cNvSpPr>
          <p:nvPr/>
        </p:nvSpPr>
        <p:spPr bwMode="auto">
          <a:xfrm>
            <a:off x="1517650" y="266700"/>
            <a:ext cx="67119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lang="en-US" altLang="x-none" sz="2800" b="1">
                <a:solidFill>
                  <a:srgbClr val="FF0000"/>
                </a:solidFill>
                <a:latin typeface="Times New Roman" charset="0"/>
              </a:rPr>
              <a:t>The Second New Deal</a:t>
            </a:r>
            <a:r>
              <a:rPr lang="en-US" altLang="x-none" sz="2800" b="1">
                <a:solidFill>
                  <a:schemeClr val="tx2"/>
                </a:solidFill>
                <a:latin typeface="Times New Roman" charset="0"/>
              </a:rPr>
              <a:t>  (1935)</a:t>
            </a:r>
            <a:br>
              <a:rPr lang="en-US" altLang="x-none" sz="2800" b="1">
                <a:solidFill>
                  <a:schemeClr val="tx2"/>
                </a:solidFill>
                <a:latin typeface="Times New Roman" charset="0"/>
              </a:rPr>
            </a:br>
            <a:r>
              <a:rPr lang="en-US" altLang="x-none" sz="2800" b="1">
                <a:solidFill>
                  <a:schemeClr val="tx2"/>
                </a:solidFill>
                <a:latin typeface="Times New Roman" charset="0"/>
              </a:rPr>
              <a:t>(more focused on </a:t>
            </a:r>
            <a:r>
              <a:rPr lang="en-US" altLang="x-none" sz="2800" b="1">
                <a:solidFill>
                  <a:srgbClr val="FF0000"/>
                </a:solidFill>
                <a:latin typeface="Times New Roman" charset="0"/>
              </a:rPr>
              <a:t>RELIEF and REFORM</a:t>
            </a:r>
            <a:r>
              <a:rPr lang="en-US" altLang="x-none" sz="2800" b="1">
                <a:solidFill>
                  <a:schemeClr val="tx2"/>
                </a:solidFill>
                <a:latin typeface="Times New Roman" charset="0"/>
              </a:rPr>
              <a:t>)</a:t>
            </a:r>
          </a:p>
        </p:txBody>
      </p:sp>
      <p:pic>
        <p:nvPicPr>
          <p:cNvPr id="655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63714"/>
            <a:ext cx="38862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1625" y="1524000"/>
            <a:ext cx="36893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old poster advertising Social Security benefi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638" y="0"/>
            <a:ext cx="42672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79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6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6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idx="1"/>
          </p:nvPr>
        </p:nvSpPr>
        <p:spPr>
          <a:xfrm>
            <a:off x="5791200" y="0"/>
            <a:ext cx="4876800" cy="6858000"/>
          </a:xfrm>
        </p:spPr>
        <p:txBody>
          <a:bodyPr/>
          <a:lstStyle/>
          <a:p>
            <a:pPr marL="742950" indent="-742950">
              <a:spcBef>
                <a:spcPct val="10000"/>
              </a:spcBef>
              <a:buFont typeface="Times New Roman" charset="0"/>
              <a:buAutoNum type="arabicPeriod"/>
            </a:pPr>
            <a:r>
              <a:rPr lang="en-US" altLang="x-none"/>
              <a:t>Liberal critics argued that Social Security did not do enough</a:t>
            </a:r>
          </a:p>
          <a:p>
            <a:pPr marL="742950" indent="-742950">
              <a:spcBef>
                <a:spcPct val="10000"/>
              </a:spcBef>
              <a:buFont typeface="Times New Roman" charset="0"/>
              <a:buAutoNum type="arabicPeriod"/>
            </a:pPr>
            <a:r>
              <a:rPr lang="en-US" altLang="x-none"/>
              <a:t>Conservative critics argued that Social Security violated individualism &amp; self-reliance </a:t>
            </a:r>
          </a:p>
        </p:txBody>
      </p:sp>
      <p:pic>
        <p:nvPicPr>
          <p:cNvPr id="67586" name="Picture 3" descr="old poster advertising Social Security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2672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62800" y="6248401"/>
            <a:ext cx="2895600" cy="461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b="1" dirty="0">
                <a:solidFill>
                  <a:srgbClr val="FF0000"/>
                </a:solidFill>
              </a:rPr>
              <a:t>DON</a:t>
            </a:r>
            <a:r>
              <a:rPr lang="mr-IN" sz="2400" b="1" dirty="0">
                <a:solidFill>
                  <a:srgbClr val="FF0000"/>
                </a:solidFill>
              </a:rPr>
              <a:t>’</a:t>
            </a:r>
            <a:r>
              <a:rPr lang="en-US" sz="2400" b="1" dirty="0">
                <a:solidFill>
                  <a:srgbClr val="FF0000"/>
                </a:solidFill>
              </a:rPr>
              <a:t>T COPY</a:t>
            </a:r>
          </a:p>
        </p:txBody>
      </p:sp>
    </p:spTree>
    <p:extLst>
      <p:ext uri="{BB962C8B-B14F-4D97-AF65-F5344CB8AC3E}">
        <p14:creationId xmlns:p14="http://schemas.microsoft.com/office/powerpoint/2010/main" val="568459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9144000" cy="138499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FDR’s 1st inaugural address</a:t>
            </a:r>
          </a:p>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Washington, D.C.</a:t>
            </a:r>
          </a:p>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March 4, 1933</a:t>
            </a:r>
          </a:p>
        </p:txBody>
      </p:sp>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64325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6676" y="1938338"/>
            <a:ext cx="30257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p:nvPr/>
        </p:nvSpPr>
        <p:spPr bwMode="auto">
          <a:xfrm>
            <a:off x="4776788" y="1476375"/>
            <a:ext cx="3962400" cy="1447800"/>
          </a:xfrm>
          <a:prstGeom prst="wedgeRectCallout">
            <a:avLst>
              <a:gd name="adj1" fmla="val 60949"/>
              <a:gd name="adj2" fmla="val 9130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245" name="TextBox 5"/>
          <p:cNvSpPr txBox="1">
            <a:spLocks noChangeArrowheads="1"/>
          </p:cNvSpPr>
          <p:nvPr/>
        </p:nvSpPr>
        <p:spPr bwMode="auto">
          <a:xfrm>
            <a:off x="4891088" y="1538289"/>
            <a:ext cx="3733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kumimoji="0" lang="en-US" altLang="x-none" sz="2800" b="1">
                <a:solidFill>
                  <a:schemeClr val="bg1"/>
                </a:solidFill>
                <a:latin typeface="Times New Roman" charset="0"/>
              </a:rPr>
              <a:t>“I’m the guy your girlfriend warned you about.”</a:t>
            </a:r>
          </a:p>
        </p:txBody>
      </p:sp>
      <p:sp>
        <p:nvSpPr>
          <p:cNvPr id="9" name="Rectangular Callout 8"/>
          <p:cNvSpPr/>
          <p:nvPr/>
        </p:nvSpPr>
        <p:spPr bwMode="auto">
          <a:xfrm>
            <a:off x="5705475" y="4729163"/>
            <a:ext cx="3962400" cy="1447800"/>
          </a:xfrm>
          <a:prstGeom prst="wedgeRectCallout">
            <a:avLst>
              <a:gd name="adj1" fmla="val -75893"/>
              <a:gd name="adj2" fmla="val -11146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0247" name="TextBox 9"/>
          <p:cNvSpPr txBox="1">
            <a:spLocks noChangeArrowheads="1"/>
          </p:cNvSpPr>
          <p:nvPr/>
        </p:nvSpPr>
        <p:spPr bwMode="auto">
          <a:xfrm>
            <a:off x="5819775" y="4729163"/>
            <a:ext cx="373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kumimoji="0" lang="en-US" altLang="x-none" sz="2800" b="1">
                <a:solidFill>
                  <a:schemeClr val="bg1"/>
                </a:solidFill>
                <a:latin typeface="Times New Roman" charset="0"/>
                <a:hlinkClick r:id="rId4"/>
              </a:rPr>
              <a:t>“The only thing we have to fear is fear itself.”</a:t>
            </a:r>
            <a:endParaRPr kumimoji="0" lang="en-US" altLang="x-none" sz="2800" b="1">
              <a:solidFill>
                <a:schemeClr val="bg1"/>
              </a:solidFill>
              <a:latin typeface="Times New Roman" charset="0"/>
            </a:endParaRPr>
          </a:p>
        </p:txBody>
      </p:sp>
    </p:spTree>
    <p:extLst>
      <p:ext uri="{BB962C8B-B14F-4D97-AF65-F5344CB8AC3E}">
        <p14:creationId xmlns:p14="http://schemas.microsoft.com/office/powerpoint/2010/main" val="1730142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524000" y="1524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kumimoji="0" lang="en-US" altLang="x-none" sz="4800" b="1">
                <a:latin typeface="Times New Roman" charset="0"/>
              </a:rPr>
              <a:t>Was the Second New Deal better than the First New Deal? </a:t>
            </a:r>
          </a:p>
        </p:txBody>
      </p:sp>
      <p:pic>
        <p:nvPicPr>
          <p:cNvPr id="686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1739900"/>
            <a:ext cx="51181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68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813"/>
            <a:ext cx="6180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extBox 3"/>
          <p:cNvSpPr txBox="1">
            <a:spLocks noChangeArrowheads="1"/>
          </p:cNvSpPr>
          <p:nvPr/>
        </p:nvSpPr>
        <p:spPr bwMode="auto">
          <a:xfrm>
            <a:off x="7704138" y="533401"/>
            <a:ext cx="2963862"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AutoNum type="arabicPeriod"/>
            </a:pPr>
            <a:r>
              <a:rPr kumimoji="0" lang="en-US" altLang="x-none" sz="2800">
                <a:latin typeface="Times New Roman" charset="0"/>
              </a:rPr>
              <a:t>What is the message of the cartoon? How do you know?</a:t>
            </a:r>
          </a:p>
          <a:p>
            <a:pPr>
              <a:spcBef>
                <a:spcPct val="0"/>
              </a:spcBef>
              <a:buClrTx/>
              <a:buFontTx/>
              <a:buAutoNum type="arabicPeriod"/>
            </a:pPr>
            <a:endParaRPr kumimoji="0" lang="en-US" altLang="x-none" sz="2800">
              <a:latin typeface="Times New Roman" charset="0"/>
            </a:endParaRPr>
          </a:p>
          <a:p>
            <a:pPr>
              <a:spcBef>
                <a:spcPct val="0"/>
              </a:spcBef>
              <a:buClrTx/>
              <a:buFontTx/>
              <a:buAutoNum type="arabicPeriod"/>
            </a:pPr>
            <a:r>
              <a:rPr kumimoji="0" lang="en-US" altLang="x-none" sz="2800">
                <a:latin typeface="Times New Roman" charset="0"/>
              </a:rPr>
              <a:t>What is important about the DATE?</a:t>
            </a:r>
          </a:p>
          <a:p>
            <a:pPr>
              <a:spcBef>
                <a:spcPct val="0"/>
              </a:spcBef>
              <a:buClrTx/>
              <a:buFontTx/>
              <a:buAutoNum type="arabicPeriod"/>
            </a:pPr>
            <a:endParaRPr kumimoji="0" lang="en-US" altLang="x-none" sz="2800">
              <a:latin typeface="Times New Roman" charset="0"/>
            </a:endParaRPr>
          </a:p>
          <a:p>
            <a:pPr>
              <a:spcBef>
                <a:spcPct val="0"/>
              </a:spcBef>
              <a:buClrTx/>
              <a:buFontTx/>
              <a:buAutoNum type="arabicPeriod"/>
            </a:pPr>
            <a:r>
              <a:rPr kumimoji="0" lang="en-US" altLang="x-none" sz="2800">
                <a:latin typeface="Times New Roman" charset="0"/>
              </a:rPr>
              <a:t>What are some of the problems FDR will face upon becoming president?</a:t>
            </a:r>
          </a:p>
        </p:txBody>
      </p:sp>
      <p:sp>
        <p:nvSpPr>
          <p:cNvPr id="5" name="Rectangle 4"/>
          <p:cNvSpPr/>
          <p:nvPr/>
        </p:nvSpPr>
        <p:spPr>
          <a:xfrm>
            <a:off x="1493520" y="4572001"/>
            <a:ext cx="618021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1933: 20</a:t>
            </a:r>
            <a:r>
              <a:rPr lang="en-US" sz="2400" b="1" baseline="30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th</a:t>
            </a: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 amendment </a:t>
            </a:r>
            <a:r>
              <a:rPr lang="mr-IN"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a:t>
            </a: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 </a:t>
            </a:r>
            <a:r>
              <a:rPr lang="en-US" sz="24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lame duck amendment</a:t>
            </a:r>
          </a:p>
          <a:p>
            <a:pPr algn="ctr">
              <a:defRPr/>
            </a:pP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(March 4</a:t>
            </a:r>
            <a:r>
              <a:rPr lang="en-US" sz="2400" b="1" baseline="30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th</a:t>
            </a: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 moved to January 20</a:t>
            </a:r>
            <a:r>
              <a:rPr lang="en-US" sz="2400" b="1" baseline="30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th</a:t>
            </a: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Arial" charset="0"/>
                <a:cs typeface="Arial" charset="0"/>
              </a:rPr>
              <a:t>)</a:t>
            </a:r>
          </a:p>
        </p:txBody>
      </p:sp>
    </p:spTree>
    <p:extLst>
      <p:ext uri="{BB962C8B-B14F-4D97-AF65-F5344CB8AC3E}">
        <p14:creationId xmlns:p14="http://schemas.microsoft.com/office/powerpoint/2010/main" val="1583106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5" descr="DIVI7233562"/>
          <p:cNvPicPr>
            <a:picLocks noChangeAspect="1" noChangeArrowheads="1"/>
          </p:cNvPicPr>
          <p:nvPr>
            <p:ph idx="1"/>
          </p:nvPr>
        </p:nvPicPr>
        <p:blipFill>
          <a:blip r:embed="rId2">
            <a:extLst>
              <a:ext uri="{28A0092B-C50C-407E-A947-70E740481C1C}">
                <a14:useLocalDpi xmlns:a14="http://schemas.microsoft.com/office/drawing/2010/main" val="0"/>
              </a:ext>
            </a:extLst>
          </a:blip>
          <a:srcRect b="-1501"/>
          <a:stretch>
            <a:fillRect/>
          </a:stretch>
        </p:blipFill>
        <p:spPr>
          <a:xfrm>
            <a:off x="1676401" y="1936750"/>
            <a:ext cx="8912225" cy="4845050"/>
          </a:xfrm>
          <a:noFill/>
          <a:extLst>
            <a:ext uri="{91240B29-F687-4F45-9708-019B960494DF}">
              <a14:hiddenLine xmlns:a14="http://schemas.microsoft.com/office/drawing/2010/main" w="38100">
                <a:solidFill>
                  <a:srgbClr val="000000"/>
                </a:solidFill>
                <a:miter lim="800000"/>
                <a:headEnd/>
                <a:tailEnd/>
              </a14:hiddenLine>
            </a:ext>
          </a:extLst>
        </p:spPr>
      </p:pic>
      <p:sp>
        <p:nvSpPr>
          <p:cNvPr id="4" name="5-Point Star 3"/>
          <p:cNvSpPr/>
          <p:nvPr/>
        </p:nvSpPr>
        <p:spPr bwMode="auto">
          <a:xfrm>
            <a:off x="4343400" y="2438400"/>
            <a:ext cx="533400" cy="457200"/>
          </a:xfrm>
          <a:prstGeom prst="star5">
            <a:avLst/>
          </a:prstGeom>
          <a:solidFill>
            <a:srgbClr val="00FF00"/>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ＭＳ Ｐゴシック" charset="0"/>
            </a:endParaRPr>
          </a:p>
        </p:txBody>
      </p:sp>
      <p:sp>
        <p:nvSpPr>
          <p:cNvPr id="12291" name="Isosceles Triangle 5"/>
          <p:cNvSpPr>
            <a:spLocks noChangeArrowheads="1"/>
          </p:cNvSpPr>
          <p:nvPr/>
        </p:nvSpPr>
        <p:spPr bwMode="auto">
          <a:xfrm rot="10800000">
            <a:off x="5257800" y="2779713"/>
            <a:ext cx="2133600" cy="1219200"/>
          </a:xfrm>
          <a:prstGeom prst="triangle">
            <a:avLst>
              <a:gd name="adj" fmla="val 50000"/>
            </a:avLst>
          </a:prstGeom>
          <a:solidFill>
            <a:schemeClr val="bg1"/>
          </a:solidFill>
          <a:ln w="9525">
            <a:solidFill>
              <a:schemeClr val="bg1"/>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sp>
        <p:nvSpPr>
          <p:cNvPr id="12292" name="Isosceles Triangle 6"/>
          <p:cNvSpPr>
            <a:spLocks noChangeArrowheads="1"/>
          </p:cNvSpPr>
          <p:nvPr/>
        </p:nvSpPr>
        <p:spPr bwMode="auto">
          <a:xfrm rot="10800000">
            <a:off x="6400800" y="2093913"/>
            <a:ext cx="3505200" cy="15240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sp>
        <p:nvSpPr>
          <p:cNvPr id="12293" name="Isosceles Triangle 7"/>
          <p:cNvSpPr>
            <a:spLocks noChangeArrowheads="1"/>
          </p:cNvSpPr>
          <p:nvPr/>
        </p:nvSpPr>
        <p:spPr bwMode="auto">
          <a:xfrm rot="-5400000">
            <a:off x="8784431" y="4934744"/>
            <a:ext cx="2395538" cy="12192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sp>
        <p:nvSpPr>
          <p:cNvPr id="12294" name="Isosceles Triangle 8"/>
          <p:cNvSpPr>
            <a:spLocks noChangeArrowheads="1"/>
          </p:cNvSpPr>
          <p:nvPr/>
        </p:nvSpPr>
        <p:spPr bwMode="auto">
          <a:xfrm rot="-10384484">
            <a:off x="8688389" y="4376739"/>
            <a:ext cx="1671637" cy="13938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sp>
        <p:nvSpPr>
          <p:cNvPr id="12295" name="Isosceles Triangle 9"/>
          <p:cNvSpPr>
            <a:spLocks noChangeArrowheads="1"/>
          </p:cNvSpPr>
          <p:nvPr/>
        </p:nvSpPr>
        <p:spPr bwMode="auto">
          <a:xfrm rot="10475408">
            <a:off x="5565775" y="2279650"/>
            <a:ext cx="1670050" cy="13922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sp>
        <p:nvSpPr>
          <p:cNvPr id="12296" name="Isosceles Triangle 10"/>
          <p:cNvSpPr>
            <a:spLocks noChangeArrowheads="1"/>
          </p:cNvSpPr>
          <p:nvPr/>
        </p:nvSpPr>
        <p:spPr bwMode="auto">
          <a:xfrm rot="318388">
            <a:off x="6553200" y="3541714"/>
            <a:ext cx="1835150" cy="17478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sp>
        <p:nvSpPr>
          <p:cNvPr id="12297" name="Isosceles Triangle 11"/>
          <p:cNvSpPr>
            <a:spLocks noChangeArrowheads="1"/>
          </p:cNvSpPr>
          <p:nvPr/>
        </p:nvSpPr>
        <p:spPr bwMode="auto">
          <a:xfrm rot="-412731">
            <a:off x="7177088" y="3713164"/>
            <a:ext cx="1689100" cy="15573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pic>
        <p:nvPicPr>
          <p:cNvPr id="12298" name="Picture 4" descr="http://chiefwritingwolf.files.wordpress.com/2012/08/social-securit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152401"/>
            <a:ext cx="384333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Rectangle 14"/>
          <p:cNvSpPr>
            <a:spLocks noChangeArrowheads="1"/>
          </p:cNvSpPr>
          <p:nvPr/>
        </p:nvSpPr>
        <p:spPr bwMode="auto">
          <a:xfrm>
            <a:off x="1600201" y="163513"/>
            <a:ext cx="5013325" cy="2259012"/>
          </a:xfrm>
          <a:prstGeom prst="rect">
            <a:avLst/>
          </a:prstGeom>
          <a:solidFill>
            <a:srgbClr val="CCCCFF"/>
          </a:solidFill>
          <a:ln w="9525">
            <a:solidFill>
              <a:schemeClr val="tx1"/>
            </a:solidFill>
            <a:miter lim="800000"/>
            <a:headEnd/>
            <a:tailEnd/>
          </a:ln>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a:lnSpc>
                <a:spcPct val="80000"/>
              </a:lnSpc>
              <a:defRPr/>
            </a:pPr>
            <a:r>
              <a:rPr lang="en-US" altLang="x-none" sz="3200" b="1" u="sng" dirty="0">
                <a:solidFill>
                  <a:srgbClr val="FF0000"/>
                </a:solidFill>
              </a:rPr>
              <a:t>First “Hundred Days” </a:t>
            </a:r>
            <a:r>
              <a:rPr lang="en-US" altLang="x-none" sz="3200" b="1" dirty="0"/>
              <a:t>begins</a:t>
            </a:r>
            <a:r>
              <a:rPr lang="mr-IN" altLang="x-none" sz="3200" dirty="0"/>
              <a:t>…</a:t>
            </a:r>
            <a:r>
              <a:rPr lang="en-US" altLang="x-none" sz="3200" dirty="0"/>
              <a:t> (March 9, 1933)</a:t>
            </a:r>
          </a:p>
          <a:p>
            <a:pPr marL="457200" indent="-457200" algn="ctr">
              <a:lnSpc>
                <a:spcPct val="80000"/>
              </a:lnSpc>
              <a:buFont typeface="Arial" charset="0"/>
              <a:buChar char="•"/>
              <a:defRPr/>
            </a:pPr>
            <a:r>
              <a:rPr lang="en-US" altLang="x-none" sz="2800" dirty="0"/>
              <a:t>FDR and Congress passed a broad platform of legislation to attack the depression called the </a:t>
            </a:r>
            <a:r>
              <a:rPr lang="ja-JP" altLang="en-US" sz="2800" dirty="0"/>
              <a:t>“</a:t>
            </a:r>
            <a:r>
              <a:rPr lang="en-US" altLang="ja-JP" sz="2800" b="1" u="sng" dirty="0">
                <a:solidFill>
                  <a:srgbClr val="FF0000"/>
                </a:solidFill>
              </a:rPr>
              <a:t>New Deal</a:t>
            </a:r>
            <a:r>
              <a:rPr lang="ja-JP" altLang="en-US" sz="2800" dirty="0"/>
              <a:t>”</a:t>
            </a:r>
            <a:endParaRPr lang="en-US" altLang="x-none" sz="2800" dirty="0"/>
          </a:p>
        </p:txBody>
      </p:sp>
      <p:pic>
        <p:nvPicPr>
          <p:cNvPr id="16" name="Picture 15" descr="http://myhistorymuseum.files.wordpress.com/2012/04/new-d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3113089"/>
            <a:ext cx="38608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75113" y="5664200"/>
            <a:ext cx="6627812" cy="8318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Bef>
                <a:spcPct val="15000"/>
              </a:spcBef>
              <a:defRPr/>
            </a:pPr>
            <a:r>
              <a:rPr lang="en-US" altLang="x-none" sz="2400" dirty="0"/>
              <a:t>FDR requested from Congress </a:t>
            </a:r>
            <a:r>
              <a:rPr lang="en-US" altLang="x-none" sz="2400" b="1" dirty="0"/>
              <a:t>broad executive power</a:t>
            </a:r>
            <a:r>
              <a:rPr lang="en-US" altLang="x-none" sz="2400" dirty="0"/>
              <a:t> to begin his “New Deal”</a:t>
            </a:r>
            <a:endParaRPr lang="en-US" altLang="x-none" sz="2400" b="1" u="sng" dirty="0">
              <a:solidFill>
                <a:srgbClr val="FF0000"/>
              </a:solidFill>
            </a:endParaRPr>
          </a:p>
        </p:txBody>
      </p:sp>
      <p:sp>
        <p:nvSpPr>
          <p:cNvPr id="15" name="AutoShape 6"/>
          <p:cNvSpPr>
            <a:spLocks noChangeArrowheads="1"/>
          </p:cNvSpPr>
          <p:nvPr/>
        </p:nvSpPr>
        <p:spPr bwMode="auto">
          <a:xfrm>
            <a:off x="2843213" y="3525838"/>
            <a:ext cx="7467600" cy="1447800"/>
          </a:xfrm>
          <a:prstGeom prst="wedgeRectCallout">
            <a:avLst>
              <a:gd name="adj1" fmla="val -13159"/>
              <a:gd name="adj2" fmla="val 13016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a:t>“</a:t>
            </a:r>
            <a:r>
              <a:rPr lang="en-US" altLang="x-none" sz="3600" i="1" dirty="0"/>
              <a:t>broad executive power that would be given to me if we were in fact invaded by a foreign foe</a:t>
            </a:r>
            <a:r>
              <a:rPr lang="en-US" altLang="x-none" sz="3600" dirty="0"/>
              <a:t>.”</a:t>
            </a:r>
          </a:p>
        </p:txBody>
      </p:sp>
    </p:spTree>
    <p:extLst>
      <p:ext uri="{BB962C8B-B14F-4D97-AF65-F5344CB8AC3E}">
        <p14:creationId xmlns:p14="http://schemas.microsoft.com/office/powerpoint/2010/main" val="2092782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9" descr="http://www.ajes.org/wp-content/uploads/2011/02/CCC-Logo_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685801"/>
            <a:ext cx="2133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3"/>
          <p:cNvSpPr>
            <a:spLocks noChangeArrowheads="1"/>
          </p:cNvSpPr>
          <p:nvPr/>
        </p:nvSpPr>
        <p:spPr bwMode="auto">
          <a:xfrm>
            <a:off x="2741614" y="152401"/>
            <a:ext cx="7011987" cy="485775"/>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ea typeface="ＭＳ Ｐゴシック" charset="-128"/>
              </a:rPr>
              <a:t>The New Deal focused on the three </a:t>
            </a:r>
            <a:r>
              <a:rPr kumimoji="0" lang="ja-JP" altLang="en-US" sz="3200">
                <a:latin typeface="Calibri" charset="0"/>
                <a:ea typeface="ＭＳ Ｐゴシック" charset="-128"/>
              </a:rPr>
              <a:t>“</a:t>
            </a:r>
            <a:r>
              <a:rPr kumimoji="0" lang="en-US" altLang="ja-JP" sz="3200">
                <a:latin typeface="Calibri" charset="0"/>
                <a:ea typeface="ＭＳ Ｐゴシック" charset="-128"/>
              </a:rPr>
              <a:t>Rs</a:t>
            </a:r>
            <a:r>
              <a:rPr kumimoji="0" lang="ja-JP" altLang="en-US" sz="3200">
                <a:latin typeface="Calibri" charset="0"/>
                <a:ea typeface="ＭＳ Ｐゴシック" charset="-128"/>
              </a:rPr>
              <a:t>”</a:t>
            </a:r>
            <a:endParaRPr kumimoji="0" lang="en-US" altLang="x-none" sz="3200">
              <a:latin typeface="Calibri" charset="0"/>
              <a:ea typeface="ＭＳ Ｐゴシック" charset="-128"/>
            </a:endParaRPr>
          </a:p>
        </p:txBody>
      </p:sp>
      <p:pic>
        <p:nvPicPr>
          <p:cNvPr id="13315" name="Picture 13" descr="http://blogs.citypaper.com/wp-content/uploads/2011/07/social-security-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4572000"/>
            <a:ext cx="2057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1752600" y="838200"/>
          <a:ext cx="67818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317" name="Picture 15" descr="http://farm8.staticflickr.com/7217/7374908236_3b5d793242_z.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2743200"/>
            <a:ext cx="1828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25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051" y="2832100"/>
            <a:ext cx="493077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92798" y="1"/>
            <a:ext cx="4609275" cy="769441"/>
          </a:xfrm>
          <a:prstGeom prst="rect">
            <a:avLst/>
          </a:prstGeom>
          <a:noFill/>
        </p:spPr>
        <p:txBody>
          <a:bodyPr wrap="none">
            <a:spAutoFit/>
          </a:bodyPr>
          <a:lstStyle/>
          <a:p>
            <a:pPr algn="ctr">
              <a:defRPr/>
            </a:pPr>
            <a:r>
              <a:rPr lang="en-U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FDR’s “</a:t>
            </a:r>
            <a:r>
              <a:rPr lang="en-US" sz="44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Brain Trust</a:t>
            </a:r>
            <a:r>
              <a:rPr lang="en-US" sz="4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
        <p:nvSpPr>
          <p:cNvPr id="4" name="TextBox 3"/>
          <p:cNvSpPr txBox="1"/>
          <p:nvPr/>
        </p:nvSpPr>
        <p:spPr>
          <a:xfrm>
            <a:off x="1752600" y="769938"/>
            <a:ext cx="8915400" cy="1816100"/>
          </a:xfrm>
          <a:prstGeom prst="rect">
            <a:avLst/>
          </a:prstGeom>
          <a:noFill/>
        </p:spPr>
        <p:txBody>
          <a:bodyPr>
            <a:spAutoFit/>
          </a:bodyPr>
          <a:lstStyle/>
          <a:p>
            <a:pPr>
              <a:defRPr/>
            </a:pPr>
            <a:r>
              <a:rPr lang="en-US" sz="2800" b="1" u="sng" dirty="0">
                <a:solidFill>
                  <a:srgbClr val="FF0000"/>
                </a:solidFill>
              </a:rPr>
              <a:t>Group of closest advisers</a:t>
            </a:r>
            <a:r>
              <a:rPr lang="en-US" sz="2800" dirty="0"/>
              <a:t> (helped him in NY before presidency)</a:t>
            </a:r>
          </a:p>
          <a:p>
            <a:pPr marL="285750" indent="-285750">
              <a:buFont typeface="Arial" charset="0"/>
              <a:buChar char="•"/>
              <a:defRPr/>
            </a:pPr>
            <a:r>
              <a:rPr lang="en-US" sz="2800" b="1" u="sng" dirty="0">
                <a:solidFill>
                  <a:srgbClr val="FF0000"/>
                </a:solidFill>
              </a:rPr>
              <a:t>Frances Perkins</a:t>
            </a:r>
            <a:r>
              <a:rPr lang="en-US" sz="2800" dirty="0">
                <a:solidFill>
                  <a:srgbClr val="FF0000"/>
                </a:solidFill>
              </a:rPr>
              <a:t> </a:t>
            </a:r>
            <a:r>
              <a:rPr lang="en-US" sz="2800" dirty="0"/>
              <a:t>= secretary of labor (</a:t>
            </a:r>
            <a:r>
              <a:rPr lang="en-US" sz="2800" b="1" dirty="0">
                <a:solidFill>
                  <a:srgbClr val="FF0000"/>
                </a:solidFill>
              </a:rPr>
              <a:t>first woman to ever serve in a president’s cabinet</a:t>
            </a:r>
            <a:r>
              <a:rPr lang="en-US" sz="2800" dirty="0"/>
              <a:t>)</a:t>
            </a:r>
          </a:p>
        </p:txBody>
      </p:sp>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2819400"/>
            <a:ext cx="419735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00" y="5465763"/>
            <a:ext cx="8458200" cy="1384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u="sng" dirty="0"/>
              <a:t>THINK</a:t>
            </a:r>
            <a:r>
              <a:rPr lang="en-US" sz="2800" b="1" dirty="0"/>
              <a:t>: Why is Congress going to support every idea FDR had in the First Hundred Days despite them being radical changes? </a:t>
            </a:r>
          </a:p>
        </p:txBody>
      </p:sp>
    </p:spTree>
    <p:extLst>
      <p:ext uri="{BB962C8B-B14F-4D97-AF65-F5344CB8AC3E}">
        <p14:creationId xmlns:p14="http://schemas.microsoft.com/office/powerpoint/2010/main" val="205609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872" y="-71679"/>
            <a:ext cx="4155240" cy="769441"/>
          </a:xfrm>
          <a:prstGeom prst="rect">
            <a:avLst/>
          </a:prstGeom>
          <a:noFill/>
        </p:spPr>
        <p:txBody>
          <a:bodyPr wrap="none">
            <a:spAutoFit/>
          </a:bodyPr>
          <a:lstStyle/>
          <a:p>
            <a:pPr algn="ct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FDR’s SUCCESSES</a:t>
            </a:r>
          </a:p>
        </p:txBody>
      </p:sp>
      <p:sp>
        <p:nvSpPr>
          <p:cNvPr id="3" name="TextBox 2"/>
          <p:cNvSpPr txBox="1"/>
          <p:nvPr/>
        </p:nvSpPr>
        <p:spPr>
          <a:xfrm>
            <a:off x="1552576" y="698500"/>
            <a:ext cx="5229225" cy="5816600"/>
          </a:xfrm>
          <a:prstGeom prst="rect">
            <a:avLst/>
          </a:prstGeom>
          <a:noFill/>
        </p:spPr>
        <p:txBody>
          <a:bodyPr>
            <a:spAutoFit/>
          </a:bodyPr>
          <a:lstStyle/>
          <a:p>
            <a:pPr marL="342900" indent="-342900">
              <a:buFont typeface="Wingdings" charset="2"/>
              <a:buChar char="Ø"/>
              <a:defRPr/>
            </a:pPr>
            <a:r>
              <a:rPr lang="en-US" sz="2400" dirty="0"/>
              <a:t>Virtually all of the important bills he proposed were enacted by Congress.</a:t>
            </a:r>
          </a:p>
          <a:p>
            <a:pPr marL="342900" indent="-342900">
              <a:buFont typeface="Wingdings" charset="2"/>
              <a:buChar char="Ø"/>
              <a:defRPr/>
            </a:pPr>
            <a:endParaRPr lang="en-US" sz="2400" dirty="0"/>
          </a:p>
          <a:p>
            <a:pPr marL="342900" indent="-342900">
              <a:buFont typeface="Wingdings" charset="2"/>
              <a:buChar char="Ø"/>
              <a:defRPr/>
            </a:pPr>
            <a:r>
              <a:rPr lang="en-US" sz="2400" dirty="0">
                <a:solidFill>
                  <a:srgbClr val="FF0000"/>
                </a:solidFill>
              </a:rPr>
              <a:t>FDR gets more laws passed than </a:t>
            </a:r>
            <a:r>
              <a:rPr lang="en-US" sz="2400" b="1" dirty="0">
                <a:solidFill>
                  <a:srgbClr val="FF0000"/>
                </a:solidFill>
              </a:rPr>
              <a:t>any other president during this time period.</a:t>
            </a:r>
          </a:p>
          <a:p>
            <a:pPr>
              <a:defRPr/>
            </a:pPr>
            <a:endParaRPr lang="en-US" sz="2400" dirty="0"/>
          </a:p>
          <a:p>
            <a:pPr>
              <a:defRPr/>
            </a:pPr>
            <a:r>
              <a:rPr lang="en-US" sz="2400" dirty="0"/>
              <a:t>FDR works with Congress to create many </a:t>
            </a:r>
            <a:r>
              <a:rPr lang="en-US" sz="3600" b="1" u="sng" dirty="0">
                <a:solidFill>
                  <a:srgbClr val="FF0000"/>
                </a:solidFill>
              </a:rPr>
              <a:t>alphabet agencies</a:t>
            </a:r>
            <a:endParaRPr lang="en-US" sz="3600" dirty="0">
              <a:solidFill>
                <a:srgbClr val="FF0000"/>
              </a:solidFill>
            </a:endParaRPr>
          </a:p>
          <a:p>
            <a:pPr marL="457200" indent="-457200">
              <a:buFont typeface="Arial" charset="0"/>
              <a:buChar char="•"/>
              <a:defRPr/>
            </a:pPr>
            <a:r>
              <a:rPr lang="en-US" sz="2400" dirty="0"/>
              <a:t>AAA</a:t>
            </a:r>
          </a:p>
          <a:p>
            <a:pPr marL="457200" indent="-457200">
              <a:buFont typeface="Arial" charset="0"/>
              <a:buChar char="•"/>
              <a:defRPr/>
            </a:pPr>
            <a:r>
              <a:rPr lang="en-US" sz="2400" dirty="0"/>
              <a:t>CCC</a:t>
            </a:r>
          </a:p>
          <a:p>
            <a:pPr marL="457200" indent="-457200">
              <a:buFont typeface="Arial" charset="0"/>
              <a:buChar char="•"/>
              <a:defRPr/>
            </a:pPr>
            <a:r>
              <a:rPr lang="en-US" sz="2400" dirty="0"/>
              <a:t>FDIC</a:t>
            </a:r>
          </a:p>
          <a:p>
            <a:pPr marL="457200" indent="-457200">
              <a:buFont typeface="Arial" charset="0"/>
              <a:buChar char="•"/>
              <a:defRPr/>
            </a:pPr>
            <a:r>
              <a:rPr lang="en-US" sz="2400" dirty="0"/>
              <a:t>SSA</a:t>
            </a:r>
          </a:p>
          <a:p>
            <a:pPr marL="457200" indent="-457200">
              <a:buFont typeface="Arial" charset="0"/>
              <a:buChar char="•"/>
              <a:defRPr/>
            </a:pPr>
            <a:r>
              <a:rPr lang="en-US" sz="2400" dirty="0"/>
              <a:t>SEC</a:t>
            </a:r>
          </a:p>
          <a:p>
            <a:pPr marL="457200" indent="-457200">
              <a:buFont typeface="Arial" charset="0"/>
              <a:buChar char="•"/>
              <a:defRPr/>
            </a:pPr>
            <a:r>
              <a:rPr lang="en-US" sz="2400" dirty="0"/>
              <a:t>TVA</a:t>
            </a:r>
          </a:p>
        </p:txBody>
      </p:sp>
    </p:spTree>
    <p:extLst>
      <p:ext uri="{BB962C8B-B14F-4D97-AF65-F5344CB8AC3E}">
        <p14:creationId xmlns:p14="http://schemas.microsoft.com/office/powerpoint/2010/main" val="380972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2456</Words>
  <Application>Microsoft Macintosh PowerPoint</Application>
  <PresentationFormat>Widescreen</PresentationFormat>
  <Paragraphs>181</Paragraphs>
  <Slides>40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Calibri Light</vt:lpstr>
      <vt:lpstr>Mangal</vt:lpstr>
      <vt:lpstr>ＭＳ Ｐゴシック</vt:lpstr>
      <vt:lpstr>Arial</vt:lpstr>
      <vt:lpstr>Calibri</vt:lpstr>
      <vt:lpstr>Times New Roman</vt:lpstr>
      <vt:lpstr>Verdana</vt:lpstr>
      <vt:lpstr>Wingdings</vt:lpstr>
      <vt:lpstr>Office Theme</vt:lpstr>
      <vt:lpstr>PowerPoint Presentation</vt:lpstr>
      <vt:lpstr>Where do we go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Hundred Days: RELIEF for the UNEMPLOYED </vt:lpstr>
      <vt:lpstr>Percentage of American Families Accepting Government Relief in 1933</vt:lpstr>
      <vt:lpstr>PowerPoint Presentation</vt:lpstr>
      <vt:lpstr>CWA</vt:lpstr>
      <vt:lpstr>PowerPoint Presentation</vt:lpstr>
      <vt:lpstr>Still the First Hundred Days…RECOVERY - AIMED AT HELPING THE ECONOMY </vt:lpstr>
      <vt:lpstr>National Recovery Administration</vt:lpstr>
      <vt:lpstr>PowerPoint Presentation</vt:lpstr>
      <vt:lpstr>PowerPoint Presentation</vt:lpstr>
      <vt:lpstr>Still the First Hundred Days…REFORM - LONG-TERM REFORMS </vt:lpstr>
      <vt:lpstr>The Tennessee Valley Authority</vt:lpstr>
      <vt:lpstr>RECAP: The Hundred Days</vt:lpstr>
      <vt:lpstr>The Hundred Days</vt:lpstr>
      <vt:lpstr>The Second New Deal  (1935) (more focused on RELIEF and REFORM)</vt:lpstr>
      <vt:lpstr>PowerPoint Presentation</vt:lpstr>
      <vt:lpstr>WPA Music Projects</vt:lpstr>
      <vt:lpstr>WPA Theater Projects</vt:lpstr>
      <vt:lpstr>WPA Writers Projects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5</cp:revision>
  <dcterms:created xsi:type="dcterms:W3CDTF">2017-03-29T15:06:29Z</dcterms:created>
  <dcterms:modified xsi:type="dcterms:W3CDTF">2017-03-29T15:08:56Z</dcterms:modified>
</cp:coreProperties>
</file>