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8" r:id="rId2"/>
    <p:sldId id="259" r:id="rId3"/>
    <p:sldId id="260" r:id="rId4"/>
    <p:sldId id="261" r:id="rId5"/>
    <p:sldId id="262" r:id="rId6"/>
    <p:sldId id="266" r:id="rId7"/>
    <p:sldId id="267" r:id="rId8"/>
    <p:sldId id="268" r:id="rId9"/>
    <p:sldId id="269" r:id="rId10"/>
    <p:sldId id="270" r:id="rId11"/>
    <p:sldId id="272" r:id="rId12"/>
    <p:sldId id="273" r:id="rId13"/>
    <p:sldId id="274" r:id="rId14"/>
    <p:sldId id="275" r:id="rId15"/>
    <p:sldId id="276" r:id="rId16"/>
    <p:sldId id="277" r:id="rId17"/>
    <p:sldId id="278" r:id="rId18"/>
    <p:sldId id="280" r:id="rId19"/>
    <p:sldId id="281" r:id="rId20"/>
    <p:sldId id="282" r:id="rId21"/>
    <p:sldId id="283"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79"/>
  </p:normalViewPr>
  <p:slideViewPr>
    <p:cSldViewPr snapToGrid="0" snapToObjects="1">
      <p:cViewPr varScale="1">
        <p:scale>
          <a:sx n="76" d="100"/>
          <a:sy n="76" d="100"/>
        </p:scale>
        <p:origin x="216"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7B391-C4F9-0E41-861D-BB619B077E16}" type="datetimeFigureOut">
              <a:rPr lang="en-US" smtClean="0"/>
              <a:t>3/31/17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C352B-F7EC-4E47-B053-FA1358076C28}" type="slidenum">
              <a:rPr lang="en-US" smtClean="0"/>
              <a:t>‹#›</a:t>
            </a:fld>
            <a:endParaRPr lang="en-US"/>
          </a:p>
        </p:txBody>
      </p:sp>
    </p:spTree>
    <p:extLst>
      <p:ext uri="{BB962C8B-B14F-4D97-AF65-F5344CB8AC3E}">
        <p14:creationId xmlns:p14="http://schemas.microsoft.com/office/powerpoint/2010/main" val="154236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E5814C-E631-DD4E-83E5-0D3F16AFC55D}" type="slidenum">
              <a:rPr lang="en-US" altLang="x-none"/>
              <a:pPr>
                <a:defRPr/>
              </a:pPr>
              <a:t>7</a:t>
            </a:fld>
            <a:endParaRPr lang="en-US" altLang="x-none"/>
          </a:p>
        </p:txBody>
      </p:sp>
      <p:sp>
        <p:nvSpPr>
          <p:cNvPr id="15362"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x-none" altLang="x-none" smtClean="0"/>
          </a:p>
        </p:txBody>
      </p:sp>
      <p:sp>
        <p:nvSpPr>
          <p:cNvPr id="15363" name="Rectangle 3"/>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26788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5146B0BA-A20D-804F-A439-C8B3AF996BEE}" type="slidenum">
              <a:rPr lang="en-US" altLang="x-none"/>
              <a:pPr>
                <a:defRPr/>
              </a:pPr>
              <a:t>8</a:t>
            </a:fld>
            <a:endParaRPr lang="en-US" altLang="x-none"/>
          </a:p>
        </p:txBody>
      </p:sp>
    </p:spTree>
    <p:extLst>
      <p:ext uri="{BB962C8B-B14F-4D97-AF65-F5344CB8AC3E}">
        <p14:creationId xmlns:p14="http://schemas.microsoft.com/office/powerpoint/2010/main" val="178738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23527A-7A17-E844-AA0F-9017D99210A1}" type="slidenum">
              <a:rPr lang="en-US" altLang="x-none"/>
              <a:pPr>
                <a:defRPr/>
              </a:pPr>
              <a:t>9</a:t>
            </a:fld>
            <a:endParaRPr lang="en-US" altLang="x-none"/>
          </a:p>
        </p:txBody>
      </p:sp>
      <p:sp>
        <p:nvSpPr>
          <p:cNvPr id="71682"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x-none" altLang="x-none" smtClean="0"/>
          </a:p>
        </p:txBody>
      </p:sp>
      <p:sp>
        <p:nvSpPr>
          <p:cNvPr id="71683" name="Rectangle 3"/>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67133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D6B6E45A-9F8B-8446-B40D-F36FBA0B99B4}" type="slidenum">
              <a:rPr lang="en-US" altLang="x-none"/>
              <a:pPr>
                <a:defRPr/>
              </a:pPr>
              <a:t>11</a:t>
            </a:fld>
            <a:endParaRPr lang="en-US" altLang="x-none"/>
          </a:p>
        </p:txBody>
      </p:sp>
    </p:spTree>
    <p:extLst>
      <p:ext uri="{BB962C8B-B14F-4D97-AF65-F5344CB8AC3E}">
        <p14:creationId xmlns:p14="http://schemas.microsoft.com/office/powerpoint/2010/main" val="1081900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C90025-2AB8-5048-85F9-16B34615C4D3}" type="slidenum">
              <a:rPr lang="en-US" altLang="x-none"/>
              <a:pPr>
                <a:defRPr/>
              </a:pPr>
              <a:t>12</a:t>
            </a:fld>
            <a:endParaRPr lang="en-US" altLang="x-none"/>
          </a:p>
        </p:txBody>
      </p:sp>
      <p:sp>
        <p:nvSpPr>
          <p:cNvPr id="59394"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x-none" altLang="x-none" smtClean="0"/>
          </a:p>
        </p:txBody>
      </p:sp>
      <p:sp>
        <p:nvSpPr>
          <p:cNvPr id="59395" name="Rectangle 3"/>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37781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7266F6-3456-B043-9D64-CD2759D50955}" type="slidenum">
              <a:rPr lang="en-US" altLang="x-none"/>
              <a:pPr>
                <a:defRPr/>
              </a:pPr>
              <a:t>17</a:t>
            </a:fld>
            <a:endParaRPr lang="en-US" altLang="x-none"/>
          </a:p>
        </p:txBody>
      </p:sp>
      <p:sp>
        <p:nvSpPr>
          <p:cNvPr id="65538"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altLang="x-none" dirty="0" smtClean="0"/>
              <a:t>FDR’s attempt to balance budget &amp; reduce WPA spending led to 2 more years of Depression hardships </a:t>
            </a:r>
          </a:p>
        </p:txBody>
      </p:sp>
      <p:sp>
        <p:nvSpPr>
          <p:cNvPr id="65539" name="Rectangle 3"/>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62194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09816E-B90B-CB4F-B933-2B27E95FD405}" type="slidenum">
              <a:rPr lang="en-US" altLang="x-none"/>
              <a:pPr>
                <a:defRPr/>
              </a:pPr>
              <a:t>19</a:t>
            </a:fld>
            <a:endParaRPr lang="en-US" altLang="x-none"/>
          </a:p>
        </p:txBody>
      </p:sp>
      <p:sp>
        <p:nvSpPr>
          <p:cNvPr id="71682"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x-none" altLang="x-none" smtClean="0"/>
          </a:p>
        </p:txBody>
      </p:sp>
      <p:sp>
        <p:nvSpPr>
          <p:cNvPr id="71683" name="Rectangle 3"/>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32084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57D73B-6E40-E141-ABD0-46BCF2C353E7}" type="datetimeFigureOut">
              <a:rPr lang="en-US" smtClean="0"/>
              <a:t>3/31/17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B74BD-093D-6646-A16D-BF02AD94D336}" type="slidenum">
              <a:rPr lang="en-US" smtClean="0"/>
              <a:t>‹#›</a:t>
            </a:fld>
            <a:endParaRPr lang="en-US"/>
          </a:p>
        </p:txBody>
      </p:sp>
    </p:spTree>
    <p:extLst>
      <p:ext uri="{BB962C8B-B14F-4D97-AF65-F5344CB8AC3E}">
        <p14:creationId xmlns:p14="http://schemas.microsoft.com/office/powerpoint/2010/main" val="206983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7D73B-6E40-E141-ABD0-46BCF2C353E7}" type="datetimeFigureOut">
              <a:rPr lang="en-US" smtClean="0"/>
              <a:t>3/31/17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B74BD-093D-6646-A16D-BF02AD94D336}" type="slidenum">
              <a:rPr lang="en-US" smtClean="0"/>
              <a:t>‹#›</a:t>
            </a:fld>
            <a:endParaRPr lang="en-US"/>
          </a:p>
        </p:txBody>
      </p:sp>
    </p:spTree>
    <p:extLst>
      <p:ext uri="{BB962C8B-B14F-4D97-AF65-F5344CB8AC3E}">
        <p14:creationId xmlns:p14="http://schemas.microsoft.com/office/powerpoint/2010/main" val="111697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7D73B-6E40-E141-ABD0-46BCF2C353E7}" type="datetimeFigureOut">
              <a:rPr lang="en-US" smtClean="0"/>
              <a:t>3/31/17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B74BD-093D-6646-A16D-BF02AD94D336}" type="slidenum">
              <a:rPr lang="en-US" smtClean="0"/>
              <a:t>‹#›</a:t>
            </a:fld>
            <a:endParaRPr lang="en-US"/>
          </a:p>
        </p:txBody>
      </p:sp>
    </p:spTree>
    <p:extLst>
      <p:ext uri="{BB962C8B-B14F-4D97-AF65-F5344CB8AC3E}">
        <p14:creationId xmlns:p14="http://schemas.microsoft.com/office/powerpoint/2010/main" val="187636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7D73B-6E40-E141-ABD0-46BCF2C353E7}" type="datetimeFigureOut">
              <a:rPr lang="en-US" smtClean="0"/>
              <a:t>3/31/17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B74BD-093D-6646-A16D-BF02AD94D336}" type="slidenum">
              <a:rPr lang="en-US" smtClean="0"/>
              <a:t>‹#›</a:t>
            </a:fld>
            <a:endParaRPr lang="en-US"/>
          </a:p>
        </p:txBody>
      </p:sp>
    </p:spTree>
    <p:extLst>
      <p:ext uri="{BB962C8B-B14F-4D97-AF65-F5344CB8AC3E}">
        <p14:creationId xmlns:p14="http://schemas.microsoft.com/office/powerpoint/2010/main" val="69934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57D73B-6E40-E141-ABD0-46BCF2C353E7}" type="datetimeFigureOut">
              <a:rPr lang="en-US" smtClean="0"/>
              <a:t>3/31/17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B74BD-093D-6646-A16D-BF02AD94D336}" type="slidenum">
              <a:rPr lang="en-US" smtClean="0"/>
              <a:t>‹#›</a:t>
            </a:fld>
            <a:endParaRPr lang="en-US"/>
          </a:p>
        </p:txBody>
      </p:sp>
    </p:spTree>
    <p:extLst>
      <p:ext uri="{BB962C8B-B14F-4D97-AF65-F5344CB8AC3E}">
        <p14:creationId xmlns:p14="http://schemas.microsoft.com/office/powerpoint/2010/main" val="78474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57D73B-6E40-E141-ABD0-46BCF2C353E7}" type="datetimeFigureOut">
              <a:rPr lang="en-US" smtClean="0"/>
              <a:t>3/31/17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B74BD-093D-6646-A16D-BF02AD94D336}" type="slidenum">
              <a:rPr lang="en-US" smtClean="0"/>
              <a:t>‹#›</a:t>
            </a:fld>
            <a:endParaRPr lang="en-US"/>
          </a:p>
        </p:txBody>
      </p:sp>
    </p:spTree>
    <p:extLst>
      <p:ext uri="{BB962C8B-B14F-4D97-AF65-F5344CB8AC3E}">
        <p14:creationId xmlns:p14="http://schemas.microsoft.com/office/powerpoint/2010/main" val="149326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57D73B-6E40-E141-ABD0-46BCF2C353E7}" type="datetimeFigureOut">
              <a:rPr lang="en-US" smtClean="0"/>
              <a:t>3/31/17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B74BD-093D-6646-A16D-BF02AD94D336}" type="slidenum">
              <a:rPr lang="en-US" smtClean="0"/>
              <a:t>‹#›</a:t>
            </a:fld>
            <a:endParaRPr lang="en-US"/>
          </a:p>
        </p:txBody>
      </p:sp>
    </p:spTree>
    <p:extLst>
      <p:ext uri="{BB962C8B-B14F-4D97-AF65-F5344CB8AC3E}">
        <p14:creationId xmlns:p14="http://schemas.microsoft.com/office/powerpoint/2010/main" val="180275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57D73B-6E40-E141-ABD0-46BCF2C353E7}" type="datetimeFigureOut">
              <a:rPr lang="en-US" smtClean="0"/>
              <a:t>3/31/17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B74BD-093D-6646-A16D-BF02AD94D336}" type="slidenum">
              <a:rPr lang="en-US" smtClean="0"/>
              <a:t>‹#›</a:t>
            </a:fld>
            <a:endParaRPr lang="en-US"/>
          </a:p>
        </p:txBody>
      </p:sp>
    </p:spTree>
    <p:extLst>
      <p:ext uri="{BB962C8B-B14F-4D97-AF65-F5344CB8AC3E}">
        <p14:creationId xmlns:p14="http://schemas.microsoft.com/office/powerpoint/2010/main" val="4545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7D73B-6E40-E141-ABD0-46BCF2C353E7}" type="datetimeFigureOut">
              <a:rPr lang="en-US" smtClean="0"/>
              <a:t>3/31/17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B74BD-093D-6646-A16D-BF02AD94D336}" type="slidenum">
              <a:rPr lang="en-US" smtClean="0"/>
              <a:t>‹#›</a:t>
            </a:fld>
            <a:endParaRPr lang="en-US"/>
          </a:p>
        </p:txBody>
      </p:sp>
    </p:spTree>
    <p:extLst>
      <p:ext uri="{BB962C8B-B14F-4D97-AF65-F5344CB8AC3E}">
        <p14:creationId xmlns:p14="http://schemas.microsoft.com/office/powerpoint/2010/main" val="152937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7D73B-6E40-E141-ABD0-46BCF2C353E7}" type="datetimeFigureOut">
              <a:rPr lang="en-US" smtClean="0"/>
              <a:t>3/31/17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B74BD-093D-6646-A16D-BF02AD94D336}" type="slidenum">
              <a:rPr lang="en-US" smtClean="0"/>
              <a:t>‹#›</a:t>
            </a:fld>
            <a:endParaRPr lang="en-US"/>
          </a:p>
        </p:txBody>
      </p:sp>
    </p:spTree>
    <p:extLst>
      <p:ext uri="{BB962C8B-B14F-4D97-AF65-F5344CB8AC3E}">
        <p14:creationId xmlns:p14="http://schemas.microsoft.com/office/powerpoint/2010/main" val="91355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7D73B-6E40-E141-ABD0-46BCF2C353E7}" type="datetimeFigureOut">
              <a:rPr lang="en-US" smtClean="0"/>
              <a:t>3/31/17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B74BD-093D-6646-A16D-BF02AD94D336}" type="slidenum">
              <a:rPr lang="en-US" smtClean="0"/>
              <a:t>‹#›</a:t>
            </a:fld>
            <a:endParaRPr lang="en-US"/>
          </a:p>
        </p:txBody>
      </p:sp>
    </p:spTree>
    <p:extLst>
      <p:ext uri="{BB962C8B-B14F-4D97-AF65-F5344CB8AC3E}">
        <p14:creationId xmlns:p14="http://schemas.microsoft.com/office/powerpoint/2010/main" val="1683350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7D73B-6E40-E141-ABD0-46BCF2C353E7}" type="datetimeFigureOut">
              <a:rPr lang="en-US" smtClean="0"/>
              <a:t>3/31/17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B74BD-093D-6646-A16D-BF02AD94D336}" type="slidenum">
              <a:rPr lang="en-US" smtClean="0"/>
              <a:t>‹#›</a:t>
            </a:fld>
            <a:endParaRPr lang="en-US"/>
          </a:p>
        </p:txBody>
      </p:sp>
    </p:spTree>
    <p:extLst>
      <p:ext uri="{BB962C8B-B14F-4D97-AF65-F5344CB8AC3E}">
        <p14:creationId xmlns:p14="http://schemas.microsoft.com/office/powerpoint/2010/main" val="1835329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541463" y="228600"/>
            <a:ext cx="86868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charset="0"/>
              <a:buChar char="■"/>
              <a:defRPr kumimoji="1" sz="4000">
                <a:solidFill>
                  <a:schemeClr val="tx1"/>
                </a:solidFill>
                <a:latin typeface="Arial" charset="0"/>
              </a:defRPr>
            </a:lvl1pPr>
            <a:lvl2pPr>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lvl="1">
              <a:lnSpc>
                <a:spcPct val="95000"/>
              </a:lnSpc>
              <a:spcBef>
                <a:spcPct val="0"/>
              </a:spcBef>
              <a:buFontTx/>
              <a:buNone/>
            </a:pPr>
            <a:r>
              <a:rPr kumimoji="0" lang="en-US" altLang="x-none" sz="4400" b="1" u="sng">
                <a:latin typeface="Times New Roman" charset="0"/>
              </a:rPr>
              <a:t>AIM</a:t>
            </a:r>
            <a:r>
              <a:rPr kumimoji="0" lang="en-US" altLang="x-none" sz="4400">
                <a:latin typeface="Times New Roman" charset="0"/>
              </a:rPr>
              <a:t>: How successful was Franklin Roosevelt’s New Deal?</a:t>
            </a:r>
          </a:p>
        </p:txBody>
      </p:sp>
    </p:spTree>
    <p:extLst>
      <p:ext uri="{BB962C8B-B14F-4D97-AF65-F5344CB8AC3E}">
        <p14:creationId xmlns:p14="http://schemas.microsoft.com/office/powerpoint/2010/main" val="1059147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title"/>
          </p:nvPr>
        </p:nvSpPr>
        <p:spPr>
          <a:xfrm>
            <a:off x="1981200" y="838200"/>
            <a:ext cx="7772400" cy="1143000"/>
          </a:xfrm>
        </p:spPr>
        <p:txBody>
          <a:bodyPr/>
          <a:lstStyle/>
          <a:p>
            <a:r>
              <a:rPr lang="en-US" altLang="x-none"/>
              <a:t>Opposition to New Deal </a:t>
            </a:r>
          </a:p>
        </p:txBody>
      </p:sp>
      <p:sp>
        <p:nvSpPr>
          <p:cNvPr id="21506" name="Rectangle 7"/>
          <p:cNvSpPr>
            <a:spLocks noGrp="1" noChangeArrowheads="1"/>
          </p:cNvSpPr>
          <p:nvPr>
            <p:ph type="body" sz="half" idx="1"/>
          </p:nvPr>
        </p:nvSpPr>
        <p:spPr>
          <a:xfrm>
            <a:off x="1524000" y="1981200"/>
            <a:ext cx="9144000" cy="4114800"/>
          </a:xfrm>
        </p:spPr>
        <p:txBody>
          <a:bodyPr/>
          <a:lstStyle/>
          <a:p>
            <a:r>
              <a:rPr lang="en-US" altLang="x-none" b="1"/>
              <a:t>Major argument- FDR had too much power </a:t>
            </a:r>
          </a:p>
        </p:txBody>
      </p:sp>
      <p:pic>
        <p:nvPicPr>
          <p:cNvPr id="21507" name="Picture 5" descr="stero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0" descr="ANd9GcSejRpTFI2122w_WC1-e81y7mgGpVTl5dlXmo9sYZ5992OrQqyipg"/>
          <p:cNvPicPr>
            <a:picLocks noChangeAspect="1" noChangeArrowheads="1"/>
          </p:cNvPicPr>
          <p:nvPr/>
        </p:nvPicPr>
        <p:blipFill>
          <a:blip r:embed="rId3">
            <a:extLst>
              <a:ext uri="{28A0092B-C50C-407E-A947-70E740481C1C}">
                <a14:useLocalDpi xmlns:a14="http://schemas.microsoft.com/office/drawing/2010/main" val="0"/>
              </a:ext>
            </a:extLst>
          </a:blip>
          <a:srcRect l="8696" t="5840" r="8696" b="21169"/>
          <a:stretch>
            <a:fillRect/>
          </a:stretch>
        </p:blipFill>
        <p:spPr bwMode="auto">
          <a:xfrm>
            <a:off x="4876800" y="2590800"/>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48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9"/>
          <p:cNvPicPr>
            <a:picLocks noChangeAspect="1" noChangeArrowheads="1"/>
          </p:cNvPicPr>
          <p:nvPr/>
        </p:nvPicPr>
        <p:blipFill>
          <a:blip r:embed="rId3">
            <a:lum bright="64000" contrast="-70000"/>
            <a:extLst>
              <a:ext uri="{28A0092B-C50C-407E-A947-70E740481C1C}">
                <a14:useLocalDpi xmlns:a14="http://schemas.microsoft.com/office/drawing/2010/main" val="0"/>
              </a:ext>
            </a:extLst>
          </a:blip>
          <a:srcRect t="5556" r="4762" b="5556"/>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9740" name="Text Box 12"/>
          <p:cNvSpPr txBox="1">
            <a:spLocks noChangeArrowheads="1"/>
          </p:cNvSpPr>
          <p:nvPr/>
        </p:nvSpPr>
        <p:spPr bwMode="auto">
          <a:xfrm>
            <a:off x="1597025" y="228600"/>
            <a:ext cx="8997950" cy="586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30000"/>
              </a:spcBef>
              <a:buFont typeface="Symbol" pitchFamily="18" charset="2"/>
              <a:buNone/>
              <a:defRPr/>
            </a:pPr>
            <a:r>
              <a:rPr lang="en-US" sz="3200" b="1" i="1" u="sng" dirty="0">
                <a:solidFill>
                  <a:srgbClr val="0000CC"/>
                </a:solidFill>
                <a:effectLst>
                  <a:outerShdw blurRad="38100" dist="38100" dir="2700000" algn="tl">
                    <a:srgbClr val="C0C0C0"/>
                  </a:outerShdw>
                </a:effectLst>
                <a:latin typeface="Arial Black" pitchFamily="34" charset="0"/>
              </a:rPr>
              <a:t>Critics of New Deal</a:t>
            </a:r>
            <a:r>
              <a:rPr lang="en-US" sz="3200" b="1" i="1" dirty="0">
                <a:solidFill>
                  <a:srgbClr val="0000CC"/>
                </a:solidFill>
                <a:effectLst>
                  <a:outerShdw blurRad="38100" dist="38100" dir="2700000" algn="tl">
                    <a:srgbClr val="C0C0C0"/>
                  </a:outerShdw>
                </a:effectLst>
                <a:latin typeface="Arial Black" pitchFamily="34" charset="0"/>
              </a:rPr>
              <a:t> </a:t>
            </a:r>
            <a:endParaRPr lang="en-US" sz="3200" b="1" i="1" u="sng" dirty="0">
              <a:solidFill>
                <a:srgbClr val="0000CC"/>
              </a:solidFill>
              <a:effectLst>
                <a:outerShdw blurRad="38100" dist="38100" dir="2700000" algn="tl">
                  <a:srgbClr val="C0C0C0"/>
                </a:outerShdw>
              </a:effectLst>
              <a:latin typeface="Arial Black" pitchFamily="34" charset="0"/>
            </a:endParaRPr>
          </a:p>
          <a:p>
            <a:pPr>
              <a:lnSpc>
                <a:spcPct val="80000"/>
              </a:lnSpc>
              <a:spcBef>
                <a:spcPct val="30000"/>
              </a:spcBef>
              <a:buFont typeface="Symbol" pitchFamily="18" charset="2"/>
              <a:buChar char="·"/>
              <a:defRPr/>
            </a:pPr>
            <a:r>
              <a:rPr lang="en-US" sz="2300" dirty="0">
                <a:solidFill>
                  <a:srgbClr val="000000"/>
                </a:solidFill>
                <a:latin typeface="Arial Black" pitchFamily="34" charset="0"/>
              </a:rPr>
              <a:t> US government and President too powerful (</a:t>
            </a:r>
            <a:r>
              <a:rPr lang="en-US" sz="2300" dirty="0">
                <a:solidFill>
                  <a:srgbClr val="FF0000"/>
                </a:solidFill>
                <a:latin typeface="Arial Black" pitchFamily="34" charset="0"/>
              </a:rPr>
              <a:t>conservatives</a:t>
            </a:r>
            <a:r>
              <a:rPr lang="en-US" sz="2300" dirty="0">
                <a:solidFill>
                  <a:srgbClr val="000000"/>
                </a:solidFill>
                <a:latin typeface="Arial Black" pitchFamily="34" charset="0"/>
              </a:rPr>
              <a:t>) &gt; </a:t>
            </a:r>
            <a:r>
              <a:rPr lang="en-US" sz="2300" dirty="0">
                <a:solidFill>
                  <a:srgbClr val="FF0000"/>
                </a:solidFill>
                <a:latin typeface="Arial Black" pitchFamily="34" charset="0"/>
              </a:rPr>
              <a:t>STILL SEE THIS TODAY!</a:t>
            </a:r>
          </a:p>
          <a:p>
            <a:pPr>
              <a:lnSpc>
                <a:spcPct val="80000"/>
              </a:lnSpc>
              <a:spcBef>
                <a:spcPct val="30000"/>
              </a:spcBef>
              <a:buFont typeface="Symbol" pitchFamily="18" charset="2"/>
              <a:buChar char="·"/>
              <a:defRPr/>
            </a:pPr>
            <a:r>
              <a:rPr lang="en-US" sz="2300" dirty="0">
                <a:solidFill>
                  <a:srgbClr val="000000"/>
                </a:solidFill>
                <a:latin typeface="Arial Black" pitchFamily="34" charset="0"/>
              </a:rPr>
              <a:t> </a:t>
            </a:r>
            <a:r>
              <a:rPr lang="en-US" sz="2300" dirty="0">
                <a:solidFill>
                  <a:srgbClr val="000000"/>
                </a:solidFill>
                <a:latin typeface="Arial Black" pitchFamily="34" charset="0"/>
              </a:rPr>
              <a:t>Violated laissez faire</a:t>
            </a:r>
          </a:p>
          <a:p>
            <a:pPr>
              <a:lnSpc>
                <a:spcPct val="80000"/>
              </a:lnSpc>
              <a:spcBef>
                <a:spcPct val="30000"/>
              </a:spcBef>
              <a:buFont typeface="Symbol" pitchFamily="18" charset="2"/>
              <a:buChar char="·"/>
              <a:defRPr/>
            </a:pPr>
            <a:r>
              <a:rPr lang="en-US" sz="2300" dirty="0">
                <a:solidFill>
                  <a:srgbClr val="000000"/>
                </a:solidFill>
                <a:latin typeface="Arial Black" pitchFamily="34" charset="0"/>
              </a:rPr>
              <a:t> Supreme Court declared NIRA and AAA unconstitutional (</a:t>
            </a:r>
            <a:r>
              <a:rPr lang="en-US" sz="2300" dirty="0">
                <a:solidFill>
                  <a:srgbClr val="FF0000"/>
                </a:solidFill>
                <a:latin typeface="Arial Black" pitchFamily="34" charset="0"/>
              </a:rPr>
              <a:t>too much for business and LITTLE for the unemployed!</a:t>
            </a:r>
            <a:r>
              <a:rPr lang="en-US" sz="2300" dirty="0">
                <a:solidFill>
                  <a:srgbClr val="000000"/>
                </a:solidFill>
                <a:latin typeface="Arial Black" pitchFamily="34" charset="0"/>
              </a:rPr>
              <a:t>)</a:t>
            </a:r>
          </a:p>
          <a:p>
            <a:pPr>
              <a:lnSpc>
                <a:spcPct val="80000"/>
              </a:lnSpc>
              <a:spcBef>
                <a:spcPct val="30000"/>
              </a:spcBef>
              <a:buFont typeface="Symbol" pitchFamily="18" charset="2"/>
              <a:buChar char="·"/>
              <a:defRPr/>
            </a:pPr>
            <a:r>
              <a:rPr lang="en-US" sz="2300" i="1" u="sng" dirty="0">
                <a:solidFill>
                  <a:srgbClr val="CC0000"/>
                </a:solidFill>
                <a:latin typeface="Arial Black" pitchFamily="34" charset="0"/>
              </a:rPr>
              <a:t>Critics</a:t>
            </a:r>
            <a:r>
              <a:rPr lang="en-US" sz="2300" i="1" dirty="0">
                <a:solidFill>
                  <a:srgbClr val="CC0000"/>
                </a:solidFill>
                <a:latin typeface="Arial Black" pitchFamily="34" charset="0"/>
              </a:rPr>
              <a:t>:</a:t>
            </a:r>
            <a:endParaRPr lang="en-US" sz="2300" dirty="0">
              <a:solidFill>
                <a:srgbClr val="000000"/>
              </a:solidFill>
              <a:latin typeface="Arial Black" pitchFamily="34" charset="0"/>
            </a:endParaRPr>
          </a:p>
          <a:p>
            <a:pPr lvl="1">
              <a:lnSpc>
                <a:spcPct val="80000"/>
              </a:lnSpc>
              <a:spcBef>
                <a:spcPct val="30000"/>
              </a:spcBef>
              <a:buFont typeface="Symbol" pitchFamily="18" charset="2"/>
              <a:buChar char="·"/>
              <a:defRPr/>
            </a:pPr>
            <a:r>
              <a:rPr lang="en-US" sz="2200" dirty="0">
                <a:solidFill>
                  <a:srgbClr val="000000"/>
                </a:solidFill>
                <a:latin typeface="Arial Black" pitchFamily="34" charset="0"/>
              </a:rPr>
              <a:t> </a:t>
            </a:r>
            <a:r>
              <a:rPr lang="en-US" sz="2200" dirty="0">
                <a:solidFill>
                  <a:srgbClr val="FF0000"/>
                </a:solidFill>
                <a:latin typeface="Arial Black" pitchFamily="34" charset="0"/>
              </a:rPr>
              <a:t>Father Charles Coughlin</a:t>
            </a:r>
          </a:p>
          <a:p>
            <a:pPr lvl="1">
              <a:lnSpc>
                <a:spcPct val="80000"/>
              </a:lnSpc>
              <a:spcBef>
                <a:spcPct val="30000"/>
              </a:spcBef>
              <a:buFont typeface="Symbol" pitchFamily="18" charset="2"/>
              <a:buChar char="·"/>
              <a:defRPr/>
            </a:pPr>
            <a:r>
              <a:rPr lang="en-US" sz="2200" dirty="0">
                <a:solidFill>
                  <a:srgbClr val="FF0000"/>
                </a:solidFill>
                <a:latin typeface="Arial Black" pitchFamily="34" charset="0"/>
              </a:rPr>
              <a:t> Dr. Francis Townsend</a:t>
            </a:r>
          </a:p>
          <a:p>
            <a:pPr lvl="1">
              <a:lnSpc>
                <a:spcPct val="80000"/>
              </a:lnSpc>
              <a:spcBef>
                <a:spcPct val="30000"/>
              </a:spcBef>
              <a:buFont typeface="Symbol" pitchFamily="18" charset="2"/>
              <a:buChar char="·"/>
              <a:defRPr/>
            </a:pPr>
            <a:r>
              <a:rPr lang="en-US" sz="2200" dirty="0">
                <a:solidFill>
                  <a:srgbClr val="FF0000"/>
                </a:solidFill>
                <a:latin typeface="Arial Black" pitchFamily="34" charset="0"/>
              </a:rPr>
              <a:t> Al Smith (American Liberty League </a:t>
            </a:r>
            <a:r>
              <a:rPr lang="mr-IN" sz="2200" dirty="0">
                <a:solidFill>
                  <a:srgbClr val="FF0000"/>
                </a:solidFill>
                <a:latin typeface="Arial Black" pitchFamily="34" charset="0"/>
              </a:rPr>
              <a:t>–</a:t>
            </a:r>
            <a:r>
              <a:rPr lang="en-US" sz="2200" dirty="0">
                <a:solidFill>
                  <a:srgbClr val="FF0000"/>
                </a:solidFill>
                <a:latin typeface="Arial Black" pitchFamily="34" charset="0"/>
              </a:rPr>
              <a:t> anti New Deal!)</a:t>
            </a:r>
          </a:p>
          <a:p>
            <a:pPr lvl="1">
              <a:lnSpc>
                <a:spcPct val="80000"/>
              </a:lnSpc>
              <a:spcBef>
                <a:spcPct val="30000"/>
              </a:spcBef>
              <a:buFont typeface="Symbol" pitchFamily="18" charset="2"/>
              <a:buChar char="·"/>
              <a:defRPr/>
            </a:pPr>
            <a:r>
              <a:rPr lang="en-US" sz="2200" dirty="0">
                <a:solidFill>
                  <a:srgbClr val="FF0000"/>
                </a:solidFill>
                <a:latin typeface="Arial Black" pitchFamily="34" charset="0"/>
              </a:rPr>
              <a:t> Huey Long</a:t>
            </a:r>
          </a:p>
          <a:p>
            <a:pPr>
              <a:lnSpc>
                <a:spcPct val="80000"/>
              </a:lnSpc>
              <a:spcBef>
                <a:spcPct val="30000"/>
              </a:spcBef>
              <a:buFont typeface="Symbol" pitchFamily="18" charset="2"/>
              <a:buChar char="·"/>
              <a:defRPr/>
            </a:pPr>
            <a:r>
              <a:rPr lang="en-US" sz="2100" i="1" u="sng" dirty="0">
                <a:solidFill>
                  <a:srgbClr val="0000CC"/>
                </a:solidFill>
                <a:latin typeface="Arial Black" pitchFamily="34" charset="0"/>
              </a:rPr>
              <a:t>Deficit spending:</a:t>
            </a:r>
            <a:r>
              <a:rPr lang="en-US" sz="2100" dirty="0">
                <a:solidFill>
                  <a:srgbClr val="000000"/>
                </a:solidFill>
                <a:latin typeface="Arial Black" pitchFamily="34" charset="0"/>
              </a:rPr>
              <a:t>  Government spends $$$ to stimulate the economy and help people even if it means US Government goes into debt </a:t>
            </a:r>
            <a:r>
              <a:rPr lang="en-US" sz="2100" dirty="0">
                <a:solidFill>
                  <a:srgbClr val="FF0000"/>
                </a:solidFill>
                <a:latin typeface="Arial Black" pitchFamily="34" charset="0"/>
              </a:rPr>
              <a:t>(conservatives HATED this!)</a:t>
            </a:r>
            <a:endParaRPr lang="en-US" sz="2100" u="sng" dirty="0">
              <a:solidFill>
                <a:srgbClr val="FF0000"/>
              </a:solidFill>
              <a:latin typeface="Arial Black" pitchFamily="34" charset="0"/>
            </a:endParaRPr>
          </a:p>
          <a:p>
            <a:pPr>
              <a:lnSpc>
                <a:spcPct val="80000"/>
              </a:lnSpc>
              <a:spcBef>
                <a:spcPct val="30000"/>
              </a:spcBef>
              <a:buFont typeface="Symbol" pitchFamily="18" charset="2"/>
              <a:buChar char="·"/>
              <a:defRPr/>
            </a:pPr>
            <a:r>
              <a:rPr lang="en-US" sz="2100" i="1" u="sng" dirty="0">
                <a:solidFill>
                  <a:srgbClr val="0000CC"/>
                </a:solidFill>
                <a:latin typeface="Arial Black" pitchFamily="34" charset="0"/>
              </a:rPr>
              <a:t>Welfare state</a:t>
            </a:r>
            <a:r>
              <a:rPr lang="en-US" sz="2100" u="sng" dirty="0">
                <a:solidFill>
                  <a:srgbClr val="0000CC"/>
                </a:solidFill>
                <a:latin typeface="Arial Black" pitchFamily="34" charset="0"/>
              </a:rPr>
              <a:t>:</a:t>
            </a:r>
            <a:r>
              <a:rPr lang="en-US" sz="2100" dirty="0">
                <a:solidFill>
                  <a:srgbClr val="0000CC"/>
                </a:solidFill>
                <a:latin typeface="Arial Black" pitchFamily="34" charset="0"/>
              </a:rPr>
              <a:t> </a:t>
            </a:r>
            <a:r>
              <a:rPr lang="en-US" sz="2100" dirty="0">
                <a:solidFill>
                  <a:srgbClr val="000000"/>
                </a:solidFill>
                <a:latin typeface="Arial Black" pitchFamily="34" charset="0"/>
              </a:rPr>
              <a:t>Created a population of Americans who relied on the US Government to live.</a:t>
            </a:r>
          </a:p>
        </p:txBody>
      </p:sp>
    </p:spTree>
    <p:extLst>
      <p:ext uri="{BB962C8B-B14F-4D97-AF65-F5344CB8AC3E}">
        <p14:creationId xmlns:p14="http://schemas.microsoft.com/office/powerpoint/2010/main" val="3809561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9740">
                                            <p:txEl>
                                              <p:pRg st="0" end="0"/>
                                            </p:txEl>
                                          </p:spTgt>
                                        </p:tgtEl>
                                        <p:attrNameLst>
                                          <p:attrName>style.visibility</p:attrName>
                                        </p:attrNameLst>
                                      </p:cBhvr>
                                      <p:to>
                                        <p:strVal val="visible"/>
                                      </p:to>
                                    </p:set>
                                    <p:animEffect transition="in" filter="dissolve">
                                      <p:cBhvr>
                                        <p:cTn id="7" dur="500"/>
                                        <p:tgtEl>
                                          <p:spTgt spid="3297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9740">
                                            <p:txEl>
                                              <p:pRg st="1" end="1"/>
                                            </p:txEl>
                                          </p:spTgt>
                                        </p:tgtEl>
                                        <p:attrNameLst>
                                          <p:attrName>style.visibility</p:attrName>
                                        </p:attrNameLst>
                                      </p:cBhvr>
                                      <p:to>
                                        <p:strVal val="visible"/>
                                      </p:to>
                                    </p:set>
                                    <p:animEffect transition="in" filter="dissolve">
                                      <p:cBhvr>
                                        <p:cTn id="12" dur="500"/>
                                        <p:tgtEl>
                                          <p:spTgt spid="3297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9740">
                                            <p:txEl>
                                              <p:pRg st="2" end="2"/>
                                            </p:txEl>
                                          </p:spTgt>
                                        </p:tgtEl>
                                        <p:attrNameLst>
                                          <p:attrName>style.visibility</p:attrName>
                                        </p:attrNameLst>
                                      </p:cBhvr>
                                      <p:to>
                                        <p:strVal val="visible"/>
                                      </p:to>
                                    </p:set>
                                    <p:animEffect transition="in" filter="dissolve">
                                      <p:cBhvr>
                                        <p:cTn id="17" dur="500"/>
                                        <p:tgtEl>
                                          <p:spTgt spid="3297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9740">
                                            <p:txEl>
                                              <p:pRg st="3" end="3"/>
                                            </p:txEl>
                                          </p:spTgt>
                                        </p:tgtEl>
                                        <p:attrNameLst>
                                          <p:attrName>style.visibility</p:attrName>
                                        </p:attrNameLst>
                                      </p:cBhvr>
                                      <p:to>
                                        <p:strVal val="visible"/>
                                      </p:to>
                                    </p:set>
                                    <p:animEffect transition="in" filter="dissolve">
                                      <p:cBhvr>
                                        <p:cTn id="22" dur="500"/>
                                        <p:tgtEl>
                                          <p:spTgt spid="32974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9740">
                                            <p:txEl>
                                              <p:pRg st="4" end="4"/>
                                            </p:txEl>
                                          </p:spTgt>
                                        </p:tgtEl>
                                        <p:attrNameLst>
                                          <p:attrName>style.visibility</p:attrName>
                                        </p:attrNameLst>
                                      </p:cBhvr>
                                      <p:to>
                                        <p:strVal val="visible"/>
                                      </p:to>
                                    </p:set>
                                    <p:animEffect transition="in" filter="dissolve">
                                      <p:cBhvr>
                                        <p:cTn id="27" dur="500"/>
                                        <p:tgtEl>
                                          <p:spTgt spid="32974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9740">
                                            <p:txEl>
                                              <p:pRg st="5" end="5"/>
                                            </p:txEl>
                                          </p:spTgt>
                                        </p:tgtEl>
                                        <p:attrNameLst>
                                          <p:attrName>style.visibility</p:attrName>
                                        </p:attrNameLst>
                                      </p:cBhvr>
                                      <p:to>
                                        <p:strVal val="visible"/>
                                      </p:to>
                                    </p:set>
                                    <p:animEffect transition="in" filter="dissolve">
                                      <p:cBhvr>
                                        <p:cTn id="32" dur="500"/>
                                        <p:tgtEl>
                                          <p:spTgt spid="32974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9740">
                                            <p:txEl>
                                              <p:pRg st="6" end="6"/>
                                            </p:txEl>
                                          </p:spTgt>
                                        </p:tgtEl>
                                        <p:attrNameLst>
                                          <p:attrName>style.visibility</p:attrName>
                                        </p:attrNameLst>
                                      </p:cBhvr>
                                      <p:to>
                                        <p:strVal val="visible"/>
                                      </p:to>
                                    </p:set>
                                    <p:animEffect transition="in" filter="dissolve">
                                      <p:cBhvr>
                                        <p:cTn id="37" dur="500"/>
                                        <p:tgtEl>
                                          <p:spTgt spid="32974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9740">
                                            <p:txEl>
                                              <p:pRg st="7" end="7"/>
                                            </p:txEl>
                                          </p:spTgt>
                                        </p:tgtEl>
                                        <p:attrNameLst>
                                          <p:attrName>style.visibility</p:attrName>
                                        </p:attrNameLst>
                                      </p:cBhvr>
                                      <p:to>
                                        <p:strVal val="visible"/>
                                      </p:to>
                                    </p:set>
                                    <p:animEffect transition="in" filter="dissolve">
                                      <p:cBhvr>
                                        <p:cTn id="42" dur="500"/>
                                        <p:tgtEl>
                                          <p:spTgt spid="32974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29740">
                                            <p:txEl>
                                              <p:pRg st="8" end="8"/>
                                            </p:txEl>
                                          </p:spTgt>
                                        </p:tgtEl>
                                        <p:attrNameLst>
                                          <p:attrName>style.visibility</p:attrName>
                                        </p:attrNameLst>
                                      </p:cBhvr>
                                      <p:to>
                                        <p:strVal val="visible"/>
                                      </p:to>
                                    </p:set>
                                    <p:animEffect transition="in" filter="dissolve">
                                      <p:cBhvr>
                                        <p:cTn id="47" dur="500"/>
                                        <p:tgtEl>
                                          <p:spTgt spid="329740">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29740">
                                            <p:txEl>
                                              <p:pRg st="9" end="9"/>
                                            </p:txEl>
                                          </p:spTgt>
                                        </p:tgtEl>
                                        <p:attrNameLst>
                                          <p:attrName>style.visibility</p:attrName>
                                        </p:attrNameLst>
                                      </p:cBhvr>
                                      <p:to>
                                        <p:strVal val="visible"/>
                                      </p:to>
                                    </p:set>
                                    <p:animEffect transition="in" filter="dissolve">
                                      <p:cBhvr>
                                        <p:cTn id="52" dur="500"/>
                                        <p:tgtEl>
                                          <p:spTgt spid="329740">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29740">
                                            <p:txEl>
                                              <p:pRg st="10" end="10"/>
                                            </p:txEl>
                                          </p:spTgt>
                                        </p:tgtEl>
                                        <p:attrNameLst>
                                          <p:attrName>style.visibility</p:attrName>
                                        </p:attrNameLst>
                                      </p:cBhvr>
                                      <p:to>
                                        <p:strVal val="visible"/>
                                      </p:to>
                                    </p:set>
                                    <p:animEffect transition="in" filter="dissolve">
                                      <p:cBhvr>
                                        <p:cTn id="57" dur="500"/>
                                        <p:tgtEl>
                                          <p:spTgt spid="32974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40"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837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8372" name="Rectangle 4"/>
          <p:cNvSpPr>
            <a:spLocks noGrp="1" noChangeArrowheads="1"/>
          </p:cNvSpPr>
          <p:nvPr>
            <p:ph type="title"/>
          </p:nvPr>
        </p:nvSpPr>
        <p:spPr>
          <a:xfrm>
            <a:off x="1676400" y="0"/>
            <a:ext cx="8763000" cy="1143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chor="ctr">
            <a:normAutofit/>
          </a:bodyPr>
          <a:lstStyle/>
          <a:p>
            <a:pPr>
              <a:defRPr/>
            </a:pPr>
            <a:r>
              <a:rPr lang="en-US" altLang="x-none" sz="3200" b="1" dirty="0"/>
              <a:t>End of the New Deal</a:t>
            </a:r>
          </a:p>
        </p:txBody>
      </p:sp>
      <p:sp>
        <p:nvSpPr>
          <p:cNvPr id="58373" name="Rectangle 5"/>
          <p:cNvSpPr>
            <a:spLocks noGrp="1" noChangeArrowheads="1"/>
          </p:cNvSpPr>
          <p:nvPr>
            <p:ph type="body" idx="1"/>
          </p:nvPr>
        </p:nvSpPr>
        <p:spPr>
          <a:xfrm>
            <a:off x="1522412" y="914400"/>
            <a:ext cx="9145588"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ormAutofit/>
          </a:bodyPr>
          <a:lstStyle/>
          <a:p>
            <a:pPr>
              <a:lnSpc>
                <a:spcPct val="90000"/>
              </a:lnSpc>
              <a:defRPr/>
            </a:pPr>
            <a:r>
              <a:rPr lang="en-US" altLang="x-none" dirty="0" smtClean="0"/>
              <a:t>New Deal reached its high point when FDR was re-elected in 1936</a:t>
            </a:r>
          </a:p>
          <a:p>
            <a:pPr>
              <a:lnSpc>
                <a:spcPct val="90000"/>
              </a:lnSpc>
              <a:defRPr/>
            </a:pPr>
            <a:endParaRPr lang="en-US" altLang="x-none" dirty="0" smtClean="0"/>
          </a:p>
          <a:p>
            <a:pPr>
              <a:lnSpc>
                <a:spcPct val="90000"/>
              </a:lnSpc>
              <a:defRPr/>
            </a:pPr>
            <a:endParaRPr lang="en-US" altLang="x-none" dirty="0" smtClean="0"/>
          </a:p>
          <a:p>
            <a:pPr>
              <a:lnSpc>
                <a:spcPct val="90000"/>
              </a:lnSpc>
              <a:defRPr/>
            </a:pPr>
            <a:endParaRPr lang="en-US" altLang="x-none" dirty="0" smtClean="0"/>
          </a:p>
          <a:p>
            <a:pPr>
              <a:lnSpc>
                <a:spcPct val="90000"/>
              </a:lnSpc>
              <a:defRPr/>
            </a:pPr>
            <a:endParaRPr lang="en-US" altLang="x-none" dirty="0" smtClean="0"/>
          </a:p>
          <a:p>
            <a:pPr>
              <a:lnSpc>
                <a:spcPct val="90000"/>
              </a:lnSpc>
              <a:defRPr/>
            </a:pPr>
            <a:endParaRPr lang="en-US" altLang="x-none" sz="1000" dirty="0"/>
          </a:p>
          <a:p>
            <a:pPr>
              <a:lnSpc>
                <a:spcPct val="90000"/>
              </a:lnSpc>
              <a:defRPr/>
            </a:pPr>
            <a:r>
              <a:rPr lang="en-US" altLang="x-none" dirty="0" smtClean="0"/>
              <a:t>FDR’s</a:t>
            </a:r>
            <a:r>
              <a:rPr lang="en-US" altLang="x-none" sz="3000" dirty="0"/>
              <a:t> </a:t>
            </a:r>
            <a:r>
              <a:rPr lang="en-US" altLang="x-none" dirty="0" smtClean="0"/>
              <a:t>experienced</a:t>
            </a:r>
            <a:r>
              <a:rPr lang="en-US" altLang="x-none" sz="3500" dirty="0"/>
              <a:t> </a:t>
            </a:r>
            <a:r>
              <a:rPr lang="en-US" altLang="x-none" dirty="0" smtClean="0"/>
              <a:t>more</a:t>
            </a:r>
            <a:r>
              <a:rPr lang="en-US" altLang="x-none" sz="3500" dirty="0"/>
              <a:t> </a:t>
            </a:r>
            <a:r>
              <a:rPr lang="en-US" altLang="x-none" dirty="0" smtClean="0"/>
              <a:t>setbacks in his 2</a:t>
            </a:r>
            <a:r>
              <a:rPr lang="en-US" altLang="x-none" baseline="30000" dirty="0" smtClean="0"/>
              <a:t>nd</a:t>
            </a:r>
            <a:r>
              <a:rPr lang="en-US" altLang="x-none" dirty="0" smtClean="0"/>
              <a:t> term than his 1</a:t>
            </a:r>
            <a:r>
              <a:rPr lang="en-US" altLang="x-none" baseline="30000" dirty="0" smtClean="0"/>
              <a:t>st</a:t>
            </a:r>
            <a:r>
              <a:rPr lang="en-US" altLang="x-none" dirty="0" smtClean="0"/>
              <a:t> term but he still remained a popular leader</a:t>
            </a:r>
          </a:p>
        </p:txBody>
      </p:sp>
      <p:pic>
        <p:nvPicPr>
          <p:cNvPr id="25605" name="Picture 6" descr="DIVI7233TB26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9144000" cy="2667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380" name="Picture 12" descr="1936_Electoral_Map"/>
          <p:cNvPicPr>
            <a:picLocks noChangeAspect="1" noChangeArrowheads="1"/>
          </p:cNvPicPr>
          <p:nvPr/>
        </p:nvPicPr>
        <p:blipFill>
          <a:blip r:embed="rId4">
            <a:lum bright="12000"/>
            <a:extLst>
              <a:ext uri="{28A0092B-C50C-407E-A947-70E740481C1C}">
                <a14:useLocalDpi xmlns:a14="http://schemas.microsoft.com/office/drawing/2010/main" val="0"/>
              </a:ext>
            </a:extLst>
          </a:blip>
          <a:srcRect l="6334"/>
          <a:stretch>
            <a:fillRect/>
          </a:stretch>
        </p:blipFill>
        <p:spPr bwMode="auto">
          <a:xfrm>
            <a:off x="1524000" y="1630364"/>
            <a:ext cx="9145588" cy="5241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4121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8380"/>
                                        </p:tgtEl>
                                        <p:attrNameLst>
                                          <p:attrName>style.visibility</p:attrName>
                                        </p:attrNameLst>
                                      </p:cBhvr>
                                      <p:to>
                                        <p:strVal val="visible"/>
                                      </p:to>
                                    </p:set>
                                    <p:anim calcmode="lin" valueType="num">
                                      <p:cBhvr>
                                        <p:cTn id="7" dur="500" fill="hold"/>
                                        <p:tgtEl>
                                          <p:spTgt spid="58380"/>
                                        </p:tgtEl>
                                        <p:attrNameLst>
                                          <p:attrName>ppt_w</p:attrName>
                                        </p:attrNameLst>
                                      </p:cBhvr>
                                      <p:tavLst>
                                        <p:tav tm="0">
                                          <p:val>
                                            <p:fltVal val="0"/>
                                          </p:val>
                                        </p:tav>
                                        <p:tav tm="100000">
                                          <p:val>
                                            <p:strVal val="#ppt_w"/>
                                          </p:val>
                                        </p:tav>
                                      </p:tavLst>
                                    </p:anim>
                                    <p:anim calcmode="lin" valueType="num">
                                      <p:cBhvr>
                                        <p:cTn id="8" dur="500" fill="hold"/>
                                        <p:tgtEl>
                                          <p:spTgt spid="58380"/>
                                        </p:tgtEl>
                                        <p:attrNameLst>
                                          <p:attrName>ppt_h</p:attrName>
                                        </p:attrNameLst>
                                      </p:cBhvr>
                                      <p:tavLst>
                                        <p:tav tm="0">
                                          <p:val>
                                            <p:fltVal val="0"/>
                                          </p:val>
                                        </p:tav>
                                        <p:tav tm="100000">
                                          <p:val>
                                            <p:strVal val="#ppt_h"/>
                                          </p:val>
                                        </p:tav>
                                      </p:tavLst>
                                    </p:anim>
                                    <p:animEffect transition="in" filter="fade">
                                      <p:cBhvr>
                                        <p:cTn id="9" dur="500"/>
                                        <p:tgtEl>
                                          <p:spTgt spid="58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640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063753" y="1413063"/>
            <a:ext cx="2590800" cy="30469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Based on this cartoon, why is FDR upset with the Supreme Court?</a:t>
            </a:r>
          </a:p>
        </p:txBody>
      </p:sp>
    </p:spTree>
    <p:extLst>
      <p:ext uri="{BB962C8B-B14F-4D97-AF65-F5344CB8AC3E}">
        <p14:creationId xmlns:p14="http://schemas.microsoft.com/office/powerpoint/2010/main" val="1896774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2590800" y="0"/>
            <a:ext cx="7010400" cy="762000"/>
          </a:xfrm>
        </p:spPr>
        <p:txBody>
          <a:bodyPr/>
          <a:lstStyle/>
          <a:p>
            <a:r>
              <a:rPr lang="en-US" altLang="x-none" b="1" i="1" u="sng">
                <a:solidFill>
                  <a:srgbClr val="FFFFFF"/>
                </a:solidFill>
                <a:ea typeface="ＭＳ Ｐゴシック" charset="-128"/>
              </a:rPr>
              <a:t>FDR and the Supreme Court</a:t>
            </a:r>
          </a:p>
        </p:txBody>
      </p:sp>
      <p:sp>
        <p:nvSpPr>
          <p:cNvPr id="3" name="Content Placeholder 2"/>
          <p:cNvSpPr>
            <a:spLocks noGrp="1"/>
          </p:cNvSpPr>
          <p:nvPr>
            <p:ph idx="1"/>
          </p:nvPr>
        </p:nvSpPr>
        <p:spPr>
          <a:xfrm>
            <a:off x="1524000" y="838200"/>
            <a:ext cx="9144000" cy="5562600"/>
          </a:xfrm>
        </p:spPr>
        <p:txBody>
          <a:bodyPr/>
          <a:lstStyle/>
          <a:p>
            <a:pPr>
              <a:defRPr/>
            </a:pPr>
            <a:r>
              <a:rPr lang="en-US" altLang="x-none" sz="3100" dirty="0">
                <a:solidFill>
                  <a:srgbClr val="FFFF00"/>
                </a:solidFill>
                <a:ea typeface="ＭＳ Ｐゴシック" charset="-128"/>
              </a:rPr>
              <a:t>The </a:t>
            </a:r>
            <a:r>
              <a:rPr lang="en-US" altLang="x-none" sz="3100" b="1" dirty="0">
                <a:solidFill>
                  <a:srgbClr val="FFFF00"/>
                </a:solidFill>
                <a:ea typeface="ＭＳ Ｐゴシック" charset="-128"/>
              </a:rPr>
              <a:t>Supreme Court</a:t>
            </a:r>
            <a:r>
              <a:rPr lang="en-US" altLang="x-none" sz="3100" dirty="0">
                <a:solidFill>
                  <a:srgbClr val="FFFF00"/>
                </a:solidFill>
                <a:ea typeface="ＭＳ Ｐゴシック" charset="-128"/>
              </a:rPr>
              <a:t> ruled some of the New Deal programs unconstitutional – Why?</a:t>
            </a:r>
          </a:p>
          <a:p>
            <a:pPr lvl="1">
              <a:defRPr/>
            </a:pPr>
            <a:r>
              <a:rPr lang="en-US" altLang="x-none" sz="3100" dirty="0">
                <a:solidFill>
                  <a:srgbClr val="FFFFFF"/>
                </a:solidFill>
                <a:ea typeface="ＭＳ Ｐゴシック" charset="-128"/>
              </a:rPr>
              <a:t>Argued programs like the NRA and AAA were more </a:t>
            </a:r>
            <a:r>
              <a:rPr lang="en-US" altLang="x-none" sz="3100" b="1" dirty="0">
                <a:solidFill>
                  <a:srgbClr val="FFFFFF"/>
                </a:solidFill>
                <a:ea typeface="ＭＳ Ｐゴシック" charset="-128"/>
              </a:rPr>
              <a:t>state concerns</a:t>
            </a:r>
            <a:r>
              <a:rPr lang="en-US" altLang="x-none" sz="3100" dirty="0">
                <a:solidFill>
                  <a:srgbClr val="FFFFFF"/>
                </a:solidFill>
                <a:ea typeface="ＭＳ Ｐゴシック" charset="-128"/>
              </a:rPr>
              <a:t> – NOT federal concerns.</a:t>
            </a:r>
          </a:p>
          <a:p>
            <a:pPr>
              <a:defRPr/>
            </a:pPr>
            <a:r>
              <a:rPr lang="en-US" altLang="x-none" sz="3100" dirty="0">
                <a:solidFill>
                  <a:srgbClr val="FFFF00"/>
                </a:solidFill>
                <a:ea typeface="ＭＳ Ｐゴシック" charset="-128"/>
              </a:rPr>
              <a:t>FDR proposed a </a:t>
            </a:r>
            <a:r>
              <a:rPr lang="ja-JP" altLang="en-US" sz="3100" dirty="0">
                <a:solidFill>
                  <a:srgbClr val="FFFF00"/>
                </a:solidFill>
                <a:ea typeface="ＭＳ Ｐゴシック" charset="-128"/>
              </a:rPr>
              <a:t>“</a:t>
            </a:r>
            <a:r>
              <a:rPr lang="en-US" altLang="ja-JP" sz="3100" b="1" u="sng" dirty="0">
                <a:solidFill>
                  <a:srgbClr val="FFFF00"/>
                </a:solidFill>
                <a:ea typeface="ＭＳ Ｐゴシック" charset="-128"/>
              </a:rPr>
              <a:t>court-packing</a:t>
            </a:r>
            <a:r>
              <a:rPr lang="ja-JP" altLang="en-US" sz="3100" dirty="0">
                <a:solidFill>
                  <a:srgbClr val="FFFF00"/>
                </a:solidFill>
                <a:ea typeface="ＭＳ Ｐゴシック" charset="-128"/>
              </a:rPr>
              <a:t>”</a:t>
            </a:r>
            <a:r>
              <a:rPr lang="en-US" altLang="ja-JP" sz="3100" dirty="0">
                <a:solidFill>
                  <a:srgbClr val="FFFF00"/>
                </a:solidFill>
                <a:ea typeface="ＭＳ Ｐゴシック" charset="-128"/>
              </a:rPr>
              <a:t> plan to get </a:t>
            </a:r>
            <a:r>
              <a:rPr lang="en-US" altLang="ja-JP" sz="3100" b="1" u="sng" dirty="0">
                <a:solidFill>
                  <a:srgbClr val="FFFF00"/>
                </a:solidFill>
                <a:ea typeface="ＭＳ Ｐゴシック" charset="-128"/>
              </a:rPr>
              <a:t>6 more justices</a:t>
            </a:r>
            <a:r>
              <a:rPr lang="en-US" altLang="ja-JP" sz="3100" dirty="0">
                <a:solidFill>
                  <a:srgbClr val="FFFF00"/>
                </a:solidFill>
                <a:ea typeface="ＭＳ Ｐゴシック" charset="-128"/>
              </a:rPr>
              <a:t> on the court</a:t>
            </a:r>
          </a:p>
          <a:p>
            <a:pPr marL="342900" lvl="1" indent="-342900">
              <a:buClr>
                <a:schemeClr val="accent1"/>
              </a:buClr>
              <a:buFont typeface="Arial" charset="0"/>
              <a:buChar char="■"/>
              <a:defRPr/>
            </a:pPr>
            <a:r>
              <a:rPr lang="en-US" altLang="x-none" sz="3200" dirty="0">
                <a:solidFill>
                  <a:schemeClr val="bg1"/>
                </a:solidFill>
              </a:rPr>
              <a:t> Ask Congress to </a:t>
            </a:r>
            <a:r>
              <a:rPr lang="en-US" altLang="x-none" sz="3200" b="1" u="sng" dirty="0">
                <a:solidFill>
                  <a:srgbClr val="FFFF00"/>
                </a:solidFill>
              </a:rPr>
              <a:t>appoint 1 new justice for each justice over 70 years old</a:t>
            </a:r>
          </a:p>
          <a:p>
            <a:pPr>
              <a:defRPr/>
            </a:pPr>
            <a:r>
              <a:rPr lang="en-US" altLang="ja-JP" sz="3100" dirty="0">
                <a:solidFill>
                  <a:srgbClr val="FFFF00"/>
                </a:solidFill>
                <a:ea typeface="ＭＳ Ｐゴシック" charset="-128"/>
              </a:rPr>
              <a:t>Why?</a:t>
            </a:r>
          </a:p>
          <a:p>
            <a:pPr lvl="1">
              <a:defRPr/>
            </a:pPr>
            <a:r>
              <a:rPr lang="en-US" altLang="x-none" sz="3100" dirty="0">
                <a:solidFill>
                  <a:srgbClr val="FFFFFF"/>
                </a:solidFill>
                <a:ea typeface="ＭＳ Ｐゴシック" charset="-128"/>
              </a:rPr>
              <a:t>To get more justices that favored his New Deal programs</a:t>
            </a:r>
          </a:p>
        </p:txBody>
      </p:sp>
      <p:sp>
        <p:nvSpPr>
          <p:cNvPr id="4" name="AutoShape 8"/>
          <p:cNvSpPr>
            <a:spLocks noChangeArrowheads="1"/>
          </p:cNvSpPr>
          <p:nvPr/>
        </p:nvSpPr>
        <p:spPr bwMode="auto">
          <a:xfrm>
            <a:off x="3733800" y="609600"/>
            <a:ext cx="3505200" cy="990600"/>
          </a:xfrm>
          <a:prstGeom prst="wedgeRectCallout">
            <a:avLst>
              <a:gd name="adj1" fmla="val 44378"/>
              <a:gd name="adj2" fmla="val 90890"/>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kumimoji="1" lang="en-US" altLang="x-none" sz="3600" i="1" dirty="0"/>
              <a:t>Schechter v. U.S.</a:t>
            </a:r>
            <a:r>
              <a:rPr kumimoji="1" lang="en-US" altLang="x-none" sz="3600" dirty="0"/>
              <a:t> </a:t>
            </a:r>
          </a:p>
          <a:p>
            <a:pPr algn="ctr">
              <a:lnSpc>
                <a:spcPct val="80000"/>
              </a:lnSpc>
              <a:defRPr/>
            </a:pPr>
            <a:r>
              <a:rPr kumimoji="1" lang="en-US" altLang="x-none" sz="3600" dirty="0"/>
              <a:t>(1935) </a:t>
            </a:r>
          </a:p>
        </p:txBody>
      </p:sp>
      <p:sp>
        <p:nvSpPr>
          <p:cNvPr id="5" name="AutoShape 9"/>
          <p:cNvSpPr>
            <a:spLocks noChangeArrowheads="1"/>
          </p:cNvSpPr>
          <p:nvPr/>
        </p:nvSpPr>
        <p:spPr bwMode="auto">
          <a:xfrm>
            <a:off x="7391400" y="533400"/>
            <a:ext cx="3048000" cy="990600"/>
          </a:xfrm>
          <a:prstGeom prst="wedgeRectCallout">
            <a:avLst>
              <a:gd name="adj1" fmla="val -3265"/>
              <a:gd name="adj2" fmla="val 94002"/>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kumimoji="1" lang="en-US" altLang="x-none" sz="3600" i="1"/>
              <a:t>U.S. v. Butler </a:t>
            </a:r>
          </a:p>
          <a:p>
            <a:pPr algn="ctr">
              <a:lnSpc>
                <a:spcPct val="80000"/>
              </a:lnSpc>
              <a:defRPr/>
            </a:pPr>
            <a:r>
              <a:rPr kumimoji="1" lang="en-US" altLang="x-none" sz="3600"/>
              <a:t>(1936)</a:t>
            </a:r>
          </a:p>
        </p:txBody>
      </p:sp>
      <p:sp>
        <p:nvSpPr>
          <p:cNvPr id="6" name="AutoShape 7"/>
          <p:cNvSpPr>
            <a:spLocks noChangeArrowheads="1"/>
          </p:cNvSpPr>
          <p:nvPr/>
        </p:nvSpPr>
        <p:spPr bwMode="auto">
          <a:xfrm>
            <a:off x="1752600" y="3200400"/>
            <a:ext cx="8382000" cy="1447800"/>
          </a:xfrm>
          <a:prstGeom prst="wedgeRectCallout">
            <a:avLst>
              <a:gd name="adj1" fmla="val -15095"/>
              <a:gd name="adj2" fmla="val -156252"/>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kumimoji="1" lang="en-US" altLang="x-none" sz="3600"/>
              <a:t>All 9 justices were old, white men; Only 3 were sympathetic to the New Deal; 2 were unpredictable; 4 wanted to block New Deal</a:t>
            </a:r>
          </a:p>
        </p:txBody>
      </p:sp>
    </p:spTree>
    <p:extLst>
      <p:ext uri="{BB962C8B-B14F-4D97-AF65-F5344CB8AC3E}">
        <p14:creationId xmlns:p14="http://schemas.microsoft.com/office/powerpoint/2010/main" val="1837883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3"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10" fill="hold" grpId="1" nodeType="clickEffect">
                                  <p:stCondLst>
                                    <p:cond delay="0"/>
                                  </p:stCondLst>
                                  <p:childTnLst>
                                    <p:animEffect transition="out" filter="blinds(horizont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xit" presetSubtype="0" fill="hold" grpId="1" nodeType="clickEffect">
                                  <p:stCondLst>
                                    <p:cond delay="0"/>
                                  </p:stCondLst>
                                  <p:childTnLst>
                                    <p:anim calcmode="lin" valueType="num">
                                      <p:cBhvr>
                                        <p:cTn id="36" dur="500"/>
                                        <p:tgtEl>
                                          <p:spTgt spid="4"/>
                                        </p:tgtEl>
                                        <p:attrNameLst>
                                          <p:attrName>ppt_w</p:attrName>
                                        </p:attrNameLst>
                                      </p:cBhvr>
                                      <p:tavLst>
                                        <p:tav tm="0">
                                          <p:val>
                                            <p:strVal val="ppt_w"/>
                                          </p:val>
                                        </p:tav>
                                        <p:tav tm="100000">
                                          <p:val>
                                            <p:fltVal val="0"/>
                                          </p:val>
                                        </p:tav>
                                      </p:tavLst>
                                    </p:anim>
                                    <p:anim calcmode="lin" valueType="num">
                                      <p:cBhvr>
                                        <p:cTn id="37" dur="500"/>
                                        <p:tgtEl>
                                          <p:spTgt spid="4"/>
                                        </p:tgtEl>
                                        <p:attrNameLst>
                                          <p:attrName>ppt_h</p:attrName>
                                        </p:attrNameLst>
                                      </p:cBhvr>
                                      <p:tavLst>
                                        <p:tav tm="0">
                                          <p:val>
                                            <p:strVal val="ppt_h"/>
                                          </p:val>
                                        </p:tav>
                                        <p:tav tm="100000">
                                          <p:val>
                                            <p:fltVal val="0"/>
                                          </p:val>
                                        </p:tav>
                                      </p:tavLst>
                                    </p:anim>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53" presetClass="exit" presetSubtype="0" fill="hold" grpId="1" nodeType="withEffect">
                                  <p:stCondLst>
                                    <p:cond delay="0"/>
                                  </p:stCondLst>
                                  <p:childTnLst>
                                    <p:anim calcmode="lin" valueType="num">
                                      <p:cBhvr>
                                        <p:cTn id="41" dur="500"/>
                                        <p:tgtEl>
                                          <p:spTgt spid="5"/>
                                        </p:tgtEl>
                                        <p:attrNameLst>
                                          <p:attrName>ppt_w</p:attrName>
                                        </p:attrNameLst>
                                      </p:cBhvr>
                                      <p:tavLst>
                                        <p:tav tm="0">
                                          <p:val>
                                            <p:strVal val="ppt_w"/>
                                          </p:val>
                                        </p:tav>
                                        <p:tav tm="100000">
                                          <p:val>
                                            <p:fltVal val="0"/>
                                          </p:val>
                                        </p:tav>
                                      </p:tavLst>
                                    </p:anim>
                                    <p:anim calcmode="lin" valueType="num">
                                      <p:cBhvr>
                                        <p:cTn id="42" dur="500"/>
                                        <p:tgtEl>
                                          <p:spTgt spid="5"/>
                                        </p:tgtEl>
                                        <p:attrNameLst>
                                          <p:attrName>ppt_h</p:attrName>
                                        </p:attrNameLst>
                                      </p:cBhvr>
                                      <p:tavLst>
                                        <p:tav tm="0">
                                          <p:val>
                                            <p:strVal val="ppt_h"/>
                                          </p:val>
                                        </p:tav>
                                        <p:tav tm="100000">
                                          <p:val>
                                            <p:fltVal val="0"/>
                                          </p:val>
                                        </p:tav>
                                      </p:tavLst>
                                    </p:anim>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9144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57400" y="152400"/>
            <a:ext cx="8077200" cy="15700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80000"/>
              </a:lnSpc>
              <a:spcBef>
                <a:spcPct val="50000"/>
              </a:spcBef>
              <a:defRPr/>
            </a:pPr>
            <a:r>
              <a:rPr lang="en-US" sz="4000" i="1" dirty="0">
                <a:solidFill>
                  <a:srgbClr val="FF0000"/>
                </a:solidFill>
                <a:effectLst>
                  <a:outerShdw blurRad="38100" dist="38100" dir="2700000" algn="tl">
                    <a:srgbClr val="000000"/>
                  </a:outerShdw>
                </a:effectLst>
                <a:latin typeface="Arial Black" pitchFamily="34" charset="0"/>
                <a:cs typeface="Times New Roman" pitchFamily="18" charset="0"/>
              </a:rPr>
              <a:t>The court-packing bill was not passed by Congress</a:t>
            </a:r>
            <a:r>
              <a:rPr lang="mr-IN" sz="4000" i="1" dirty="0">
                <a:solidFill>
                  <a:srgbClr val="FF0000"/>
                </a:solidFill>
                <a:effectLst>
                  <a:outerShdw blurRad="38100" dist="38100" dir="2700000" algn="tl">
                    <a:srgbClr val="000000"/>
                  </a:outerShdw>
                </a:effectLst>
                <a:latin typeface="Arial Black" pitchFamily="34" charset="0"/>
                <a:cs typeface="Times New Roman" pitchFamily="18" charset="0"/>
              </a:rPr>
              <a:t>…</a:t>
            </a:r>
            <a:r>
              <a:rPr lang="en-US" sz="4000" i="1" dirty="0">
                <a:solidFill>
                  <a:srgbClr val="FF0000"/>
                </a:solidFill>
                <a:effectLst>
                  <a:outerShdw blurRad="38100" dist="38100" dir="2700000" algn="tl">
                    <a:srgbClr val="000000"/>
                  </a:outerShdw>
                </a:effectLst>
                <a:latin typeface="Arial Black" pitchFamily="34" charset="0"/>
                <a:cs typeface="Times New Roman" pitchFamily="18" charset="0"/>
              </a:rPr>
              <a:t>WHY?</a:t>
            </a:r>
            <a:endParaRPr lang="en-US" sz="4000" dirty="0">
              <a:solidFill>
                <a:srgbClr val="FF0000"/>
              </a:solidFill>
              <a:latin typeface="Arial Black" pitchFamily="34" charset="0"/>
            </a:endParaRPr>
          </a:p>
        </p:txBody>
      </p:sp>
    </p:spTree>
    <p:extLst>
      <p:ext uri="{BB962C8B-B14F-4D97-AF65-F5344CB8AC3E}">
        <p14:creationId xmlns:p14="http://schemas.microsoft.com/office/powerpoint/2010/main" val="2042538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ou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6038"/>
            <a:ext cx="8077200" cy="68119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68" name="Picture 4" descr="cour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0"/>
            <a:ext cx="61849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69" name="Picture 5" descr="cour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138" y="0"/>
            <a:ext cx="6183312"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78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500" fill="hold"/>
                                        <p:tgtEl>
                                          <p:spTgt spid="62468"/>
                                        </p:tgtEl>
                                        <p:attrNameLst>
                                          <p:attrName>ppt_w</p:attrName>
                                        </p:attrNameLst>
                                      </p:cBhvr>
                                      <p:tavLst>
                                        <p:tav tm="0">
                                          <p:val>
                                            <p:fltVal val="0"/>
                                          </p:val>
                                        </p:tav>
                                        <p:tav tm="100000">
                                          <p:val>
                                            <p:strVal val="#ppt_w"/>
                                          </p:val>
                                        </p:tav>
                                      </p:tavLst>
                                    </p:anim>
                                    <p:anim calcmode="lin" valueType="num">
                                      <p:cBhvr>
                                        <p:cTn id="8" dur="500" fill="hold"/>
                                        <p:tgtEl>
                                          <p:spTgt spid="62468"/>
                                        </p:tgtEl>
                                        <p:attrNameLst>
                                          <p:attrName>ppt_h</p:attrName>
                                        </p:attrNameLst>
                                      </p:cBhvr>
                                      <p:tavLst>
                                        <p:tav tm="0">
                                          <p:val>
                                            <p:fltVal val="0"/>
                                          </p:val>
                                        </p:tav>
                                        <p:tav tm="100000">
                                          <p:val>
                                            <p:strVal val="#ppt_h"/>
                                          </p:val>
                                        </p:tav>
                                      </p:tavLst>
                                    </p:anim>
                                    <p:animEffect transition="in" filter="fade">
                                      <p:cBhvr>
                                        <p:cTn id="9" dur="500"/>
                                        <p:tgtEl>
                                          <p:spTgt spid="624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2469"/>
                                        </p:tgtEl>
                                        <p:attrNameLst>
                                          <p:attrName>style.visibility</p:attrName>
                                        </p:attrNameLst>
                                      </p:cBhvr>
                                      <p:to>
                                        <p:strVal val="visible"/>
                                      </p:to>
                                    </p:set>
                                    <p:anim calcmode="lin" valueType="num">
                                      <p:cBhvr>
                                        <p:cTn id="14" dur="500" fill="hold"/>
                                        <p:tgtEl>
                                          <p:spTgt spid="62469"/>
                                        </p:tgtEl>
                                        <p:attrNameLst>
                                          <p:attrName>ppt_w</p:attrName>
                                        </p:attrNameLst>
                                      </p:cBhvr>
                                      <p:tavLst>
                                        <p:tav tm="0">
                                          <p:val>
                                            <p:fltVal val="0"/>
                                          </p:val>
                                        </p:tav>
                                        <p:tav tm="100000">
                                          <p:val>
                                            <p:strVal val="#ppt_w"/>
                                          </p:val>
                                        </p:tav>
                                      </p:tavLst>
                                    </p:anim>
                                    <p:anim calcmode="lin" valueType="num">
                                      <p:cBhvr>
                                        <p:cTn id="15" dur="500" fill="hold"/>
                                        <p:tgtEl>
                                          <p:spTgt spid="62469"/>
                                        </p:tgtEl>
                                        <p:attrNameLst>
                                          <p:attrName>ppt_h</p:attrName>
                                        </p:attrNameLst>
                                      </p:cBhvr>
                                      <p:tavLst>
                                        <p:tav tm="0">
                                          <p:val>
                                            <p:fltVal val="0"/>
                                          </p:val>
                                        </p:tav>
                                        <p:tav tm="100000">
                                          <p:val>
                                            <p:strVal val="#ppt_h"/>
                                          </p:val>
                                        </p:tav>
                                      </p:tavLst>
                                    </p:anim>
                                    <p:animEffect transition="in" filter="fade">
                                      <p:cBhvr>
                                        <p:cTn id="16"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451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4517" name="Rectangle 5"/>
          <p:cNvSpPr>
            <a:spLocks noGrp="1" noChangeArrowheads="1"/>
          </p:cNvSpPr>
          <p:nvPr>
            <p:ph type="body" idx="1"/>
          </p:nvPr>
        </p:nvSpPr>
        <p:spPr>
          <a:xfrm>
            <a:off x="1524000" y="603250"/>
            <a:ext cx="9144000" cy="1676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ormAutofit/>
          </a:bodyPr>
          <a:lstStyle/>
          <a:p>
            <a:pPr>
              <a:lnSpc>
                <a:spcPct val="90000"/>
              </a:lnSpc>
              <a:defRPr/>
            </a:pPr>
            <a:r>
              <a:rPr lang="en-US" altLang="x-none" dirty="0"/>
              <a:t>1938 = end of the New Deal</a:t>
            </a:r>
          </a:p>
          <a:p>
            <a:pPr lvl="1">
              <a:lnSpc>
                <a:spcPct val="90000"/>
              </a:lnSpc>
              <a:defRPr/>
            </a:pPr>
            <a:r>
              <a:rPr lang="en-US" altLang="x-none" sz="2800" dirty="0"/>
              <a:t> FDR’s court-packing plan </a:t>
            </a:r>
            <a:r>
              <a:rPr lang="en-US" altLang="x-none" sz="2800" b="1" dirty="0"/>
              <a:t>hurt his relationship with Congress</a:t>
            </a:r>
          </a:p>
        </p:txBody>
      </p:sp>
      <p:sp>
        <p:nvSpPr>
          <p:cNvPr id="31748" name="Rectangle 2"/>
          <p:cNvSpPr>
            <a:spLocks noChangeArrowheads="1"/>
          </p:cNvSpPr>
          <p:nvPr/>
        </p:nvSpPr>
        <p:spPr bwMode="auto">
          <a:xfrm>
            <a:off x="1524001" y="2279650"/>
            <a:ext cx="91408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x-none" sz="2400" b="1">
                <a:latin typeface="Times New Roman" charset="0"/>
              </a:rPr>
              <a:t>“The 168-day contest also has bequeathed some salutary [beneficial] lessons. It instructs presidents to think twice before tampering with the Supreme Court. FDR’s scheme, said the Senate Judiciary Committee, was “a measure which should be so emphatically rejected that its parallel will never again be presented to the free representatives of the free people of America.” And it never has been.” </a:t>
            </a:r>
          </a:p>
          <a:p>
            <a:pPr>
              <a:spcBef>
                <a:spcPct val="0"/>
              </a:spcBef>
              <a:buClrTx/>
              <a:buFontTx/>
              <a:buNone/>
            </a:pPr>
            <a:r>
              <a:rPr kumimoji="0" lang="en-US" altLang="x-none" sz="2400">
                <a:latin typeface="Times New Roman" charset="0"/>
              </a:rPr>
              <a:t>		- William E. Leuchtenburg, “When Franklin 				Roosevelt Clashed with the Supreme Court—and 			Lost,” Smithsonian Magazine, May 2005</a:t>
            </a:r>
          </a:p>
        </p:txBody>
      </p:sp>
    </p:spTree>
    <p:extLst>
      <p:ext uri="{BB962C8B-B14F-4D97-AF65-F5344CB8AC3E}">
        <p14:creationId xmlns:p14="http://schemas.microsoft.com/office/powerpoint/2010/main" val="15158101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1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6140" name="Rectangle 12"/>
          <p:cNvSpPr>
            <a:spLocks noChangeArrowheads="1"/>
          </p:cNvSpPr>
          <p:nvPr/>
        </p:nvSpPr>
        <p:spPr bwMode="auto">
          <a:xfrm>
            <a:off x="1524000" y="6096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130000"/>
              </a:lnSpc>
              <a:defRPr/>
            </a:pPr>
            <a:r>
              <a:rPr lang="en-US" sz="4800" b="1" i="1" u="sng" dirty="0">
                <a:solidFill>
                  <a:srgbClr val="0000CC"/>
                </a:solidFill>
                <a:effectLst>
                  <a:outerShdw blurRad="38100" dist="38100" dir="2700000" algn="tl">
                    <a:srgbClr val="C0C0C0"/>
                  </a:outerShdw>
                </a:effectLst>
                <a:latin typeface="Arial Black" pitchFamily="34" charset="0"/>
              </a:rPr>
              <a:t>Successes of New Deal</a:t>
            </a:r>
          </a:p>
          <a:p>
            <a:pPr marL="342900" indent="-342900" algn="ctr">
              <a:lnSpc>
                <a:spcPct val="130000"/>
              </a:lnSpc>
              <a:defRPr/>
            </a:pPr>
            <a:endParaRPr lang="en-US" sz="4800" b="1" i="1" u="sng" dirty="0">
              <a:solidFill>
                <a:srgbClr val="0000CC"/>
              </a:solidFill>
              <a:effectLst>
                <a:outerShdw blurRad="38100" dist="38100" dir="2700000" algn="tl">
                  <a:srgbClr val="C0C0C0"/>
                </a:outerShdw>
              </a:effectLst>
              <a:latin typeface="Arial Black" pitchFamily="34" charset="0"/>
            </a:endParaRPr>
          </a:p>
          <a:p>
            <a:pPr marL="342900" indent="-342900" algn="ctr">
              <a:lnSpc>
                <a:spcPct val="130000"/>
              </a:lnSpc>
              <a:defRPr/>
            </a:pPr>
            <a:endParaRPr lang="en-US" sz="4800" dirty="0">
              <a:solidFill>
                <a:srgbClr val="000000"/>
              </a:solidFill>
              <a:latin typeface="Arial Black" pitchFamily="34" charset="0"/>
            </a:endParaRPr>
          </a:p>
        </p:txBody>
      </p:sp>
      <p:sp>
        <p:nvSpPr>
          <p:cNvPr id="34819" name="WordArt 13"/>
          <p:cNvSpPr>
            <a:spLocks noChangeArrowheads="1" noChangeShapeType="1" noTextEdit="1"/>
          </p:cNvSpPr>
          <p:nvPr/>
        </p:nvSpPr>
        <p:spPr bwMode="auto">
          <a:xfrm>
            <a:off x="1741488" y="76200"/>
            <a:ext cx="8636000" cy="457200"/>
          </a:xfrm>
          <a:prstGeom prst="rect">
            <a:avLst/>
          </a:prstGeom>
        </p:spPr>
        <p:txBody>
          <a:bodyPr wrap="none" fromWordArt="1">
            <a:prstTxWarp prst="textInflateTop">
              <a:avLst>
                <a:gd name="adj" fmla="val 31917"/>
              </a:avLst>
            </a:prstTxWarp>
          </a:bodyPr>
          <a:lstStyle/>
          <a:p>
            <a:pPr algn="ctr"/>
            <a:r>
              <a:rPr lang="en-US" sz="2800" b="1" i="1" kern="10" spc="560">
                <a:ln w="19050">
                  <a:solidFill>
                    <a:srgbClr val="000000"/>
                  </a:solidFill>
                  <a:round/>
                  <a:headEnd/>
                  <a:tailEnd/>
                </a:ln>
                <a:gradFill rotWithShape="1">
                  <a:gsLst>
                    <a:gs pos="0">
                      <a:srgbClr val="CC0000"/>
                    </a:gs>
                    <a:gs pos="50000">
                      <a:srgbClr val="FFFF66"/>
                    </a:gs>
                    <a:gs pos="100000">
                      <a:srgbClr val="CC0000"/>
                    </a:gs>
                  </a:gsLst>
                  <a:lin ang="5400000" scaled="1"/>
                </a:gradFill>
                <a:effectLst>
                  <a:outerShdw blurRad="63500" dist="57501" dir="9123739" algn="ctr" rotWithShape="0">
                    <a:srgbClr val="000000">
                      <a:alpha val="74997"/>
                    </a:srgbClr>
                  </a:outerShdw>
                </a:effectLst>
                <a:latin typeface="Arial Black" charset="0"/>
                <a:ea typeface="Arial Black" charset="0"/>
                <a:cs typeface="Arial Black" charset="0"/>
              </a:rPr>
              <a:t>LEGACY OF NEW DEAL</a:t>
            </a:r>
          </a:p>
        </p:txBody>
      </p:sp>
      <p:sp>
        <p:nvSpPr>
          <p:cNvPr id="176145" name="Text Box 17"/>
          <p:cNvSpPr txBox="1">
            <a:spLocks noChangeArrowheads="1"/>
          </p:cNvSpPr>
          <p:nvPr/>
        </p:nvSpPr>
        <p:spPr bwMode="auto">
          <a:xfrm>
            <a:off x="1524000" y="1779589"/>
            <a:ext cx="9144000" cy="428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nSpc>
                <a:spcPct val="95000"/>
              </a:lnSpc>
              <a:spcBef>
                <a:spcPct val="50000"/>
              </a:spcBef>
              <a:buClrTx/>
              <a:buFont typeface="Symbol" charset="2"/>
              <a:buChar char="·"/>
              <a:defRPr/>
            </a:pPr>
            <a:r>
              <a:rPr kumimoji="0" lang="en-US" altLang="x-none" sz="3200" dirty="0">
                <a:solidFill>
                  <a:srgbClr val="000000"/>
                </a:solidFill>
                <a:latin typeface="Arial Black" charset="0"/>
                <a:ea typeface="Arial" charset="0"/>
                <a:cs typeface="Arial" charset="0"/>
              </a:rPr>
              <a:t> </a:t>
            </a:r>
            <a:r>
              <a:rPr kumimoji="0" lang="en-US" altLang="x-none" sz="2800" dirty="0">
                <a:solidFill>
                  <a:srgbClr val="000000"/>
                </a:solidFill>
                <a:latin typeface="Arial Black" charset="0"/>
                <a:ea typeface="Arial" charset="0"/>
                <a:cs typeface="Arial" charset="0"/>
              </a:rPr>
              <a:t>Stimulated the economy </a:t>
            </a:r>
          </a:p>
          <a:p>
            <a:pPr>
              <a:lnSpc>
                <a:spcPct val="95000"/>
              </a:lnSpc>
              <a:spcBef>
                <a:spcPct val="50000"/>
              </a:spcBef>
              <a:buClrTx/>
              <a:buFont typeface="Symbol" charset="2"/>
              <a:buChar char="·"/>
              <a:defRPr/>
            </a:pPr>
            <a:r>
              <a:rPr kumimoji="0" lang="en-US" altLang="x-none" sz="2800" dirty="0">
                <a:solidFill>
                  <a:srgbClr val="000000"/>
                </a:solidFill>
                <a:latin typeface="Arial Black" charset="0"/>
                <a:ea typeface="Arial" charset="0"/>
                <a:cs typeface="Arial" charset="0"/>
              </a:rPr>
              <a:t> Put people back to work</a:t>
            </a:r>
          </a:p>
          <a:p>
            <a:pPr>
              <a:lnSpc>
                <a:spcPct val="95000"/>
              </a:lnSpc>
              <a:spcBef>
                <a:spcPct val="50000"/>
              </a:spcBef>
              <a:buClrTx/>
              <a:buFont typeface="Symbol" charset="2"/>
              <a:buChar char="·"/>
              <a:defRPr/>
            </a:pPr>
            <a:r>
              <a:rPr kumimoji="0" lang="en-US" altLang="x-none" sz="2800" dirty="0">
                <a:solidFill>
                  <a:srgbClr val="000000"/>
                </a:solidFill>
                <a:latin typeface="Arial Black" charset="0"/>
                <a:ea typeface="Arial" charset="0"/>
                <a:cs typeface="Arial" charset="0"/>
              </a:rPr>
              <a:t> Restores HOPE and PRIDE</a:t>
            </a:r>
          </a:p>
          <a:p>
            <a:pPr>
              <a:lnSpc>
                <a:spcPct val="95000"/>
              </a:lnSpc>
              <a:spcBef>
                <a:spcPct val="50000"/>
              </a:spcBef>
              <a:buClrTx/>
              <a:buFont typeface="Symbol" charset="2"/>
              <a:buChar char="·"/>
              <a:defRPr/>
            </a:pPr>
            <a:r>
              <a:rPr kumimoji="0" lang="en-US" altLang="x-none" sz="2800" dirty="0">
                <a:solidFill>
                  <a:srgbClr val="000000"/>
                </a:solidFill>
                <a:latin typeface="Arial Black" charset="0"/>
                <a:ea typeface="Arial" charset="0"/>
                <a:cs typeface="Arial" charset="0"/>
              </a:rPr>
              <a:t> Government’s role changes and became directly involved in helping people</a:t>
            </a:r>
          </a:p>
          <a:p>
            <a:pPr>
              <a:lnSpc>
                <a:spcPct val="95000"/>
              </a:lnSpc>
              <a:spcBef>
                <a:spcPct val="50000"/>
              </a:spcBef>
              <a:buClrTx/>
              <a:buFont typeface="Symbol" charset="2"/>
              <a:buChar char="·"/>
              <a:defRPr/>
            </a:pPr>
            <a:r>
              <a:rPr kumimoji="0" lang="en-US" altLang="x-none" sz="2800" dirty="0">
                <a:solidFill>
                  <a:srgbClr val="000000"/>
                </a:solidFill>
                <a:latin typeface="Arial Black" charset="0"/>
                <a:ea typeface="Arial" charset="0"/>
                <a:cs typeface="Arial" charset="0"/>
              </a:rPr>
              <a:t> Social Security, CCC (parks system), WPA projects, and educational programs STILL EXIST!</a:t>
            </a:r>
          </a:p>
        </p:txBody>
      </p:sp>
      <p:sp>
        <p:nvSpPr>
          <p:cNvPr id="2" name="TextBox 1"/>
          <p:cNvSpPr txBox="1"/>
          <p:nvPr/>
        </p:nvSpPr>
        <p:spPr>
          <a:xfrm>
            <a:off x="8382000" y="1779588"/>
            <a:ext cx="1995488"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600" b="1" dirty="0">
                <a:solidFill>
                  <a:srgbClr val="FF0000"/>
                </a:solidFill>
              </a:rPr>
              <a:t>TAKE A PIC!</a:t>
            </a:r>
          </a:p>
        </p:txBody>
      </p:sp>
    </p:spTree>
    <p:extLst>
      <p:ext uri="{BB962C8B-B14F-4D97-AF65-F5344CB8AC3E}">
        <p14:creationId xmlns:p14="http://schemas.microsoft.com/office/powerpoint/2010/main" val="11394923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61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61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614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61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0659"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0660" name="Rectangle 4"/>
          <p:cNvSpPr>
            <a:spLocks noChangeArrowheads="1"/>
          </p:cNvSpPr>
          <p:nvPr/>
        </p:nvSpPr>
        <p:spPr bwMode="auto">
          <a:xfrm>
            <a:off x="1524000" y="0"/>
            <a:ext cx="9144000" cy="6858000"/>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70661" name="Picture 5" descr="DIVI723356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501"/>
          <a:stretch>
            <a:fillRect/>
          </a:stretch>
        </p:blipFill>
        <p:spPr>
          <a:xfrm>
            <a:off x="1524000" y="1295401"/>
            <a:ext cx="9144000" cy="4970463"/>
          </a:xfrm>
          <a:ln w="381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0663" name="Rectangle 7"/>
          <p:cNvSpPr>
            <a:spLocks noGrp="1" noChangeArrowheads="1"/>
          </p:cNvSpPr>
          <p:nvPr>
            <p:ph type="title"/>
          </p:nvPr>
        </p:nvSpPr>
        <p:spPr>
          <a:xfrm>
            <a:off x="1524000" y="0"/>
            <a:ext cx="9144000" cy="1295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chor="ctr">
            <a:normAutofit/>
          </a:bodyPr>
          <a:lstStyle/>
          <a:p>
            <a:pPr>
              <a:defRPr/>
            </a:pPr>
            <a:r>
              <a:rPr lang="en-US" altLang="x-none" smtClean="0">
                <a:solidFill>
                  <a:schemeClr val="tx1"/>
                </a:solidFill>
              </a:rPr>
              <a:t>Unemployment, 1929-1942</a:t>
            </a:r>
          </a:p>
        </p:txBody>
      </p:sp>
    </p:spTree>
    <p:extLst>
      <p:ext uri="{BB962C8B-B14F-4D97-AF65-F5344CB8AC3E}">
        <p14:creationId xmlns:p14="http://schemas.microsoft.com/office/powerpoint/2010/main" val="1885440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24000" y="0"/>
            <a:ext cx="9144000" cy="838200"/>
          </a:xfrm>
        </p:spPr>
        <p:txBody>
          <a:bodyPr/>
          <a:lstStyle/>
          <a:p>
            <a:r>
              <a:rPr lang="en-US" altLang="x-none" sz="3600" b="1"/>
              <a:t>RECAP: The 1st Hundred Days</a:t>
            </a:r>
          </a:p>
        </p:txBody>
      </p:sp>
      <p:sp>
        <p:nvSpPr>
          <p:cNvPr id="7170" name="Rectangle 3"/>
          <p:cNvSpPr>
            <a:spLocks noGrp="1" noChangeArrowheads="1"/>
          </p:cNvSpPr>
          <p:nvPr>
            <p:ph type="body" idx="1"/>
          </p:nvPr>
        </p:nvSpPr>
        <p:spPr>
          <a:xfrm>
            <a:off x="1524000" y="846138"/>
            <a:ext cx="9144000" cy="2049462"/>
          </a:xfrm>
        </p:spPr>
        <p:txBody>
          <a:bodyPr/>
          <a:lstStyle/>
          <a:p>
            <a:r>
              <a:rPr lang="en-US" altLang="x-none" sz="2400"/>
              <a:t>The </a:t>
            </a:r>
            <a:r>
              <a:rPr lang="en-US" altLang="x-none" sz="2400" b="1"/>
              <a:t>1</a:t>
            </a:r>
            <a:r>
              <a:rPr lang="en-US" altLang="x-none" sz="2400" b="1" baseline="30000"/>
              <a:t>st</a:t>
            </a:r>
            <a:r>
              <a:rPr lang="en-US" altLang="x-none" sz="2400" b="1"/>
              <a:t> Hundred Days</a:t>
            </a:r>
            <a:r>
              <a:rPr lang="en-US" altLang="x-none" sz="2400"/>
              <a:t> of FDR’s administration were temporary solutions to solve problems and work towards </a:t>
            </a:r>
            <a:r>
              <a:rPr lang="en-US" altLang="x-none" sz="3200" b="1" u="sng"/>
              <a:t>RECOVERY</a:t>
            </a:r>
            <a:r>
              <a:rPr lang="en-US" altLang="x-none" sz="3200"/>
              <a:t> </a:t>
            </a:r>
            <a:r>
              <a:rPr lang="en-US" altLang="x-none" sz="2400"/>
              <a:t>(bank holiday, Glass-Steagall, FDIC, AAA, CCC, PWA, etc.)</a:t>
            </a:r>
          </a:p>
          <a:p>
            <a:r>
              <a:rPr lang="en-US" altLang="x-none" sz="2400"/>
              <a:t>…psychologically, Americans believed that FDR was actively responding to the Great Depression</a:t>
            </a:r>
            <a:r>
              <a:rPr lang="mr-IN" altLang="x-none" sz="2400"/>
              <a:t>…</a:t>
            </a:r>
            <a:endParaRPr lang="en-US" altLang="x-none" sz="2400"/>
          </a:p>
        </p:txBody>
      </p:sp>
      <p:sp>
        <p:nvSpPr>
          <p:cNvPr id="6" name="AutoShape 7"/>
          <p:cNvSpPr>
            <a:spLocks noChangeArrowheads="1"/>
          </p:cNvSpPr>
          <p:nvPr/>
        </p:nvSpPr>
        <p:spPr bwMode="auto">
          <a:xfrm>
            <a:off x="1524000" y="3708400"/>
            <a:ext cx="7924800" cy="1447800"/>
          </a:xfrm>
          <a:prstGeom prst="wedgeRectCallout">
            <a:avLst>
              <a:gd name="adj1" fmla="val -2602"/>
              <a:gd name="adj2" fmla="val -9138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defRPr/>
            </a:pPr>
            <a:r>
              <a:rPr lang="en-US" altLang="x-none" sz="2800" i="1" dirty="0"/>
              <a:t>“The whole country is with him, just so he does something. If he burned down the capitol we would cheer and say ‘well, we at least got a fire started anyhow.’”</a:t>
            </a:r>
            <a:r>
              <a:rPr lang="en-US" altLang="x-none" sz="2800" dirty="0"/>
              <a:t>—Will Rogers (actor)</a:t>
            </a:r>
          </a:p>
        </p:txBody>
      </p:sp>
    </p:spTree>
    <p:extLst>
      <p:ext uri="{BB962C8B-B14F-4D97-AF65-F5344CB8AC3E}">
        <p14:creationId xmlns:p14="http://schemas.microsoft.com/office/powerpoint/2010/main" val="592435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859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00200" y="5267325"/>
            <a:ext cx="9144000" cy="1384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b="1" dirty="0">
                <a:solidFill>
                  <a:schemeClr val="tx1"/>
                </a:solidFill>
                <a:latin typeface="Roboto" charset="0"/>
              </a:rPr>
              <a:t>Even with all of her championing for women’s equality, many New Deal programs </a:t>
            </a:r>
            <a:r>
              <a:rPr lang="en-US" sz="2800" b="1" dirty="0" err="1">
                <a:solidFill>
                  <a:schemeClr val="tx1"/>
                </a:solidFill>
                <a:latin typeface="Roboto" charset="0"/>
              </a:rPr>
              <a:t>didn</a:t>
            </a:r>
            <a:r>
              <a:rPr lang="mr-IN" sz="2800" b="1" dirty="0">
                <a:solidFill>
                  <a:schemeClr val="tx1"/>
                </a:solidFill>
                <a:latin typeface="Roboto" charset="0"/>
              </a:rPr>
              <a:t>’</a:t>
            </a:r>
            <a:r>
              <a:rPr lang="en-US" sz="2800" b="1" dirty="0">
                <a:solidFill>
                  <a:schemeClr val="tx1"/>
                </a:solidFill>
                <a:latin typeface="Roboto" charset="0"/>
              </a:rPr>
              <a:t>t include women, or gave them lower wages than men.</a:t>
            </a:r>
            <a:endParaRPr lang="en-US" sz="2800" b="1" dirty="0">
              <a:solidFill>
                <a:schemeClr val="tx1"/>
              </a:solidFill>
            </a:endParaRPr>
          </a:p>
        </p:txBody>
      </p:sp>
    </p:spTree>
    <p:extLst>
      <p:ext uri="{BB962C8B-B14F-4D97-AF65-F5344CB8AC3E}">
        <p14:creationId xmlns:p14="http://schemas.microsoft.com/office/powerpoint/2010/main" val="1483502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676400" y="0"/>
            <a:ext cx="8763000" cy="1143000"/>
          </a:xfrm>
        </p:spPr>
        <p:txBody>
          <a:bodyPr/>
          <a:lstStyle/>
          <a:p>
            <a:r>
              <a:rPr lang="en-US" altLang="x-none" b="1" i="1"/>
              <a:t>Negatives of New Deal </a:t>
            </a:r>
          </a:p>
        </p:txBody>
      </p:sp>
      <p:sp>
        <p:nvSpPr>
          <p:cNvPr id="15363" name="Rectangle 3"/>
          <p:cNvSpPr>
            <a:spLocks noGrp="1" noChangeArrowheads="1"/>
          </p:cNvSpPr>
          <p:nvPr>
            <p:ph type="body" idx="1"/>
          </p:nvPr>
        </p:nvSpPr>
        <p:spPr>
          <a:xfrm>
            <a:off x="1524000" y="1219200"/>
            <a:ext cx="9144000" cy="5638800"/>
          </a:xfrm>
        </p:spPr>
        <p:txBody>
          <a:bodyPr/>
          <a:lstStyle/>
          <a:p>
            <a:r>
              <a:rPr lang="en-US" altLang="x-none" sz="3600" b="1">
                <a:solidFill>
                  <a:srgbClr val="FF0000"/>
                </a:solidFill>
              </a:rPr>
              <a:t>Increased power in Government</a:t>
            </a:r>
            <a:r>
              <a:rPr lang="en-US" altLang="x-none" sz="3600"/>
              <a:t> -</a:t>
            </a:r>
            <a:r>
              <a:rPr lang="en-US" altLang="x-none" sz="3600">
                <a:solidFill>
                  <a:srgbClr val="FF0000"/>
                </a:solidFill>
              </a:rPr>
              <a:t>threatened principles of democracy </a:t>
            </a:r>
          </a:p>
          <a:p>
            <a:r>
              <a:rPr lang="en-US" altLang="x-none" sz="3600"/>
              <a:t>Alarmed because of </a:t>
            </a:r>
            <a:r>
              <a:rPr lang="en-US" altLang="x-none" sz="3600" b="1">
                <a:solidFill>
                  <a:srgbClr val="FF0000"/>
                </a:solidFill>
              </a:rPr>
              <a:t>deficit spending</a:t>
            </a:r>
            <a:r>
              <a:rPr lang="en-US" altLang="x-none" sz="3600"/>
              <a:t>. </a:t>
            </a:r>
          </a:p>
          <a:p>
            <a:pPr lvl="1"/>
            <a:r>
              <a:rPr lang="en-US" altLang="x-none" sz="3600"/>
              <a:t>Government was spending more than it took in creating an increase in national debt.</a:t>
            </a:r>
          </a:p>
          <a:p>
            <a:r>
              <a:rPr lang="en-US" altLang="x-none" sz="3600" b="1">
                <a:solidFill>
                  <a:srgbClr val="FF0000"/>
                </a:solidFill>
              </a:rPr>
              <a:t>Did not end Great Depression </a:t>
            </a:r>
          </a:p>
          <a:p>
            <a:pPr lvl="1"/>
            <a:r>
              <a:rPr lang="en-US" altLang="x-none" sz="3600"/>
              <a:t>Economy not in full swing until producing war goods in WWII  </a:t>
            </a:r>
          </a:p>
          <a:p>
            <a:endParaRPr lang="en-US" altLang="x-none"/>
          </a:p>
        </p:txBody>
      </p:sp>
      <p:sp>
        <p:nvSpPr>
          <p:cNvPr id="4" name="TextBox 3"/>
          <p:cNvSpPr txBox="1"/>
          <p:nvPr/>
        </p:nvSpPr>
        <p:spPr>
          <a:xfrm>
            <a:off x="8672514" y="4953000"/>
            <a:ext cx="1995487"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600" b="1" dirty="0">
                <a:solidFill>
                  <a:srgbClr val="FF0000"/>
                </a:solidFill>
              </a:rPr>
              <a:t>TAKE A PIC!</a:t>
            </a:r>
          </a:p>
        </p:txBody>
      </p:sp>
    </p:spTree>
    <p:extLst>
      <p:ext uri="{BB962C8B-B14F-4D97-AF65-F5344CB8AC3E}">
        <p14:creationId xmlns:p14="http://schemas.microsoft.com/office/powerpoint/2010/main" val="935930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524000" y="0"/>
            <a:ext cx="8915400" cy="1143000"/>
          </a:xfrm>
        </p:spPr>
        <p:txBody>
          <a:bodyPr>
            <a:normAutofit fontScale="90000"/>
          </a:bodyPr>
          <a:lstStyle/>
          <a:p>
            <a:r>
              <a:rPr lang="en-US" altLang="x-none"/>
              <a:t>Coming Soon to a Classroom Near You…</a:t>
            </a:r>
          </a:p>
        </p:txBody>
      </p:sp>
      <p:sp>
        <p:nvSpPr>
          <p:cNvPr id="40962" name="Rectangle 3"/>
          <p:cNvSpPr>
            <a:spLocks noGrp="1" noChangeArrowheads="1"/>
          </p:cNvSpPr>
          <p:nvPr>
            <p:ph type="body" idx="1"/>
          </p:nvPr>
        </p:nvSpPr>
        <p:spPr>
          <a:xfrm>
            <a:off x="1524000" y="1219200"/>
            <a:ext cx="9144000" cy="5638800"/>
          </a:xfrm>
        </p:spPr>
        <p:txBody>
          <a:bodyPr/>
          <a:lstStyle/>
          <a:p>
            <a:pPr algn="ctr"/>
            <a:r>
              <a:rPr lang="en-US" altLang="x-none"/>
              <a:t>World War II, 1939-1945</a:t>
            </a:r>
          </a:p>
        </p:txBody>
      </p:sp>
      <p:pic>
        <p:nvPicPr>
          <p:cNvPr id="40963" name="Picture 5" descr="we-can-d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32000"/>
            <a:ext cx="9144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36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l="18208" t="25284" r="17444" b="21703"/>
          <a:stretch>
            <a:fillRect/>
          </a:stretch>
        </p:blipFill>
        <p:spPr bwMode="auto">
          <a:xfrm>
            <a:off x="1524000" y="609600"/>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4" name="WordArt 3"/>
          <p:cNvSpPr>
            <a:spLocks noChangeArrowheads="1" noChangeShapeType="1" noTextEdit="1"/>
          </p:cNvSpPr>
          <p:nvPr/>
        </p:nvSpPr>
        <p:spPr bwMode="auto">
          <a:xfrm>
            <a:off x="1668463" y="76200"/>
            <a:ext cx="8926512" cy="457200"/>
          </a:xfrm>
          <a:prstGeom prst="rect">
            <a:avLst/>
          </a:prstGeom>
        </p:spPr>
        <p:txBody>
          <a:bodyPr wrap="none" fromWordArt="1">
            <a:prstTxWarp prst="textWave1">
              <a:avLst>
                <a:gd name="adj1" fmla="val 13005"/>
                <a:gd name="adj2" fmla="val 0"/>
              </a:avLst>
            </a:prstTxWarp>
          </a:bodyPr>
          <a:lstStyle/>
          <a:p>
            <a:pPr algn="ctr"/>
            <a:r>
              <a:rPr lang="en-US" sz="3600" b="1" i="1" kern="10">
                <a:ln w="22225">
                  <a:solidFill>
                    <a:srgbClr val="000000"/>
                  </a:solidFill>
                  <a:round/>
                  <a:headEnd/>
                  <a:tailEnd/>
                </a:ln>
                <a:gradFill rotWithShape="1">
                  <a:gsLst>
                    <a:gs pos="0">
                      <a:srgbClr val="FFFF66"/>
                    </a:gs>
                    <a:gs pos="100000">
                      <a:srgbClr val="CCCCFF"/>
                    </a:gs>
                  </a:gsLst>
                  <a:lin ang="5400000" scaled="1"/>
                </a:gradFill>
                <a:effectLst>
                  <a:outerShdw blurRad="63500" dist="53882" dir="2700000" algn="ctr" rotWithShape="0">
                    <a:srgbClr val="C0C0C0">
                      <a:alpha val="74997"/>
                    </a:srgbClr>
                  </a:outerShdw>
                </a:effectLst>
                <a:latin typeface="Tekton" charset="0"/>
                <a:ea typeface="Tekton" charset="0"/>
                <a:cs typeface="Tekton" charset="0"/>
              </a:rPr>
              <a:t>NEW DEAL:  ALPHABET AGENCIES</a:t>
            </a:r>
          </a:p>
        </p:txBody>
      </p:sp>
      <p:sp>
        <p:nvSpPr>
          <p:cNvPr id="200709" name="Text Box 5"/>
          <p:cNvSpPr txBox="1">
            <a:spLocks noChangeArrowheads="1"/>
          </p:cNvSpPr>
          <p:nvPr/>
        </p:nvSpPr>
        <p:spPr bwMode="auto">
          <a:xfrm>
            <a:off x="7546975" y="2362201"/>
            <a:ext cx="3048000" cy="2086725"/>
          </a:xfrm>
          <a:prstGeom prst="rect">
            <a:avLst/>
          </a:prstGeom>
          <a:solidFill>
            <a:schemeClr val="bg1"/>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defRPr/>
            </a:pPr>
            <a:r>
              <a:rPr lang="en-US" sz="2400" b="1" i="1" dirty="0">
                <a:solidFill>
                  <a:srgbClr val="000000"/>
                </a:solidFill>
              </a:rPr>
              <a:t>Part of FDR’s </a:t>
            </a:r>
            <a:r>
              <a:rPr lang="en-US" sz="2400" b="1" i="1" u="sng" dirty="0">
                <a:solidFill>
                  <a:srgbClr val="0000CC"/>
                </a:solidFill>
              </a:rPr>
              <a:t>New Deal</a:t>
            </a:r>
            <a:r>
              <a:rPr lang="en-US" sz="2400" b="1" i="1" dirty="0">
                <a:solidFill>
                  <a:srgbClr val="000000"/>
                </a:solidFill>
              </a:rPr>
              <a:t>……Agencies created by the US Govt. to bring about the </a:t>
            </a:r>
            <a:r>
              <a:rPr lang="en-US" sz="2400" b="1" i="1" u="sng" dirty="0">
                <a:solidFill>
                  <a:srgbClr val="0000CC"/>
                </a:solidFill>
              </a:rPr>
              <a:t>3 R’s</a:t>
            </a:r>
            <a:r>
              <a:rPr lang="en-US" sz="2400" b="1" i="1" dirty="0">
                <a:solidFill>
                  <a:srgbClr val="000000"/>
                </a:solidFill>
              </a:rPr>
              <a:t>……</a:t>
            </a:r>
            <a:r>
              <a:rPr lang="en-US" sz="2400" b="1" i="1" dirty="0">
                <a:solidFill>
                  <a:srgbClr val="A50021"/>
                </a:solidFill>
                <a:effectLst>
                  <a:outerShdw blurRad="38100" dist="38100" dir="2700000" algn="tl">
                    <a:srgbClr val="C0C0C0"/>
                  </a:outerShdw>
                </a:effectLst>
              </a:rPr>
              <a:t>Relief, Recovery, and Reform</a:t>
            </a:r>
            <a:r>
              <a:rPr lang="en-US" sz="2400" b="1" i="1" dirty="0">
                <a:solidFill>
                  <a:srgbClr val="A50021"/>
                </a:solidFill>
              </a:rPr>
              <a:t>.</a:t>
            </a:r>
          </a:p>
        </p:txBody>
      </p:sp>
    </p:spTree>
    <p:extLst>
      <p:ext uri="{BB962C8B-B14F-4D97-AF65-F5344CB8AC3E}">
        <p14:creationId xmlns:p14="http://schemas.microsoft.com/office/powerpoint/2010/main" val="132643743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1524000" y="2838451"/>
            <a:ext cx="9144000"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500"/>
              </a:spcBef>
              <a:spcAft>
                <a:spcPts val="500"/>
              </a:spcAft>
              <a:defRPr/>
            </a:pPr>
            <a:r>
              <a:rPr lang="en-US" sz="3600" i="1" dirty="0">
                <a:solidFill>
                  <a:srgbClr val="990000"/>
                </a:solidFill>
                <a:effectLst>
                  <a:outerShdw blurRad="38100" dist="38100" dir="2700000" algn="tl">
                    <a:srgbClr val="000000"/>
                  </a:outerShdw>
                </a:effectLst>
                <a:latin typeface="Arial Black" pitchFamily="34" charset="0"/>
              </a:rPr>
              <a:t>WPA / 1933 to 1943</a:t>
            </a:r>
            <a:endParaRPr lang="en-US" sz="3600" dirty="0">
              <a:solidFill>
                <a:srgbClr val="000000"/>
              </a:solidFill>
              <a:latin typeface="Arial Black" pitchFamily="34" charset="0"/>
            </a:endParaRPr>
          </a:p>
          <a:p>
            <a:pPr algn="ctr">
              <a:lnSpc>
                <a:spcPct val="90000"/>
              </a:lnSpc>
              <a:spcBef>
                <a:spcPts val="500"/>
              </a:spcBef>
              <a:spcAft>
                <a:spcPts val="500"/>
              </a:spcAft>
              <a:defRPr/>
            </a:pPr>
            <a:r>
              <a:rPr lang="en-US" sz="3600" u="sng" dirty="0">
                <a:solidFill>
                  <a:srgbClr val="0000CC"/>
                </a:solidFill>
                <a:effectLst>
                  <a:outerShdw blurRad="38100" dist="38100" dir="2700000" algn="tl">
                    <a:srgbClr val="000000"/>
                  </a:outerShdw>
                </a:effectLst>
                <a:latin typeface="Arial Black" pitchFamily="34" charset="0"/>
              </a:rPr>
              <a:t>Works Progress Administration</a:t>
            </a:r>
            <a:endParaRPr lang="en-US" sz="3600" dirty="0">
              <a:solidFill>
                <a:srgbClr val="000000"/>
              </a:solidFill>
              <a:latin typeface="Arial Black" pitchFamily="34" charset="0"/>
            </a:endParaRPr>
          </a:p>
          <a:p>
            <a:pPr algn="ctr">
              <a:lnSpc>
                <a:spcPct val="90000"/>
              </a:lnSpc>
              <a:spcBef>
                <a:spcPts val="500"/>
              </a:spcBef>
              <a:spcAft>
                <a:spcPts val="500"/>
              </a:spcAft>
              <a:defRPr/>
            </a:pPr>
            <a:r>
              <a:rPr lang="en-US" sz="3600" dirty="0">
                <a:solidFill>
                  <a:srgbClr val="000000"/>
                </a:solidFill>
                <a:latin typeface="Arial Black" pitchFamily="34" charset="0"/>
              </a:rPr>
              <a:t>Employed 10 million workers in construction and other jobs, but more importantly </a:t>
            </a:r>
            <a:r>
              <a:rPr lang="en-US" sz="3600" u="sng" dirty="0">
                <a:solidFill>
                  <a:srgbClr val="FF0000"/>
                </a:solidFill>
                <a:latin typeface="Arial Black" pitchFamily="34" charset="0"/>
              </a:rPr>
              <a:t>provided work in arts, theater, and literary projects</a:t>
            </a:r>
            <a:r>
              <a:rPr lang="en-US" sz="3600" dirty="0">
                <a:solidFill>
                  <a:srgbClr val="000000"/>
                </a:solidFill>
                <a:latin typeface="Arial Black" pitchFamily="34" charset="0"/>
              </a:rPr>
              <a:t>.</a:t>
            </a:r>
            <a:r>
              <a:rPr lang="en-US" sz="4000" dirty="0">
                <a:solidFill>
                  <a:srgbClr val="000000"/>
                </a:solidFill>
                <a:latin typeface="Arial Black" pitchFamily="34" charset="0"/>
              </a:rPr>
              <a:t> 	</a:t>
            </a:r>
          </a:p>
        </p:txBody>
      </p:sp>
      <p:sp>
        <p:nvSpPr>
          <p:cNvPr id="159748" name="Rectangle 4"/>
          <p:cNvSpPr>
            <a:spLocks noChangeArrowheads="1"/>
          </p:cNvSpPr>
          <p:nvPr/>
        </p:nvSpPr>
        <p:spPr bwMode="auto">
          <a:xfrm>
            <a:off x="1524000" y="1376364"/>
            <a:ext cx="914400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500"/>
              </a:spcBef>
              <a:spcAft>
                <a:spcPts val="500"/>
              </a:spcAft>
              <a:defRPr/>
            </a:pPr>
            <a:r>
              <a:rPr lang="en-US" sz="4800" b="1" u="sng" dirty="0">
                <a:solidFill>
                  <a:srgbClr val="000000"/>
                </a:solidFill>
                <a:effectLst>
                  <a:outerShdw blurRad="38100" dist="38100" dir="2700000" algn="tl">
                    <a:srgbClr val="FFFFFF"/>
                  </a:outerShdw>
                </a:effectLst>
                <a:latin typeface="Comic Sans MS" pitchFamily="66" charset="0"/>
              </a:rPr>
              <a:t>RELIEF</a:t>
            </a:r>
            <a:r>
              <a:rPr lang="en-US" sz="4800" b="1" dirty="0">
                <a:solidFill>
                  <a:srgbClr val="000000"/>
                </a:solidFill>
                <a:effectLst>
                  <a:outerShdw blurRad="38100" dist="38100" dir="2700000" algn="tl">
                    <a:srgbClr val="FFFFFF"/>
                  </a:outerShdw>
                </a:effectLst>
                <a:latin typeface="Comic Sans MS" pitchFamily="66" charset="0"/>
              </a:rPr>
              <a:t>: </a:t>
            </a:r>
            <a:r>
              <a:rPr lang="en-US" sz="3600" b="1" dirty="0">
                <a:solidFill>
                  <a:srgbClr val="000000"/>
                </a:solidFill>
                <a:effectLst>
                  <a:outerShdw blurRad="38100" dist="38100" dir="2700000" algn="tl">
                    <a:srgbClr val="FFFFFF"/>
                  </a:outerShdw>
                </a:effectLst>
                <a:latin typeface="Comic Sans MS" pitchFamily="66" charset="0"/>
              </a:rPr>
              <a:t>Ease Suffering of the Needy</a:t>
            </a:r>
          </a:p>
        </p:txBody>
      </p:sp>
      <p:sp>
        <p:nvSpPr>
          <p:cNvPr id="9219" name="Rectangle 2"/>
          <p:cNvSpPr txBox="1">
            <a:spLocks noChangeArrowheads="1"/>
          </p:cNvSpPr>
          <p:nvPr/>
        </p:nvSpPr>
        <p:spPr bwMode="auto">
          <a:xfrm>
            <a:off x="1517650" y="266700"/>
            <a:ext cx="6711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lang="en-US" altLang="x-none" sz="2800" b="1">
                <a:solidFill>
                  <a:srgbClr val="FF0000"/>
                </a:solidFill>
                <a:latin typeface="Times New Roman" charset="0"/>
              </a:rPr>
              <a:t>The Second New Deal</a:t>
            </a:r>
            <a:r>
              <a:rPr lang="en-US" altLang="x-none" sz="2800" b="1">
                <a:solidFill>
                  <a:schemeClr val="tx2"/>
                </a:solidFill>
                <a:latin typeface="Times New Roman" charset="0"/>
              </a:rPr>
              <a:t>  (1935)</a:t>
            </a:r>
            <a:br>
              <a:rPr lang="en-US" altLang="x-none" sz="2800" b="1">
                <a:solidFill>
                  <a:schemeClr val="tx2"/>
                </a:solidFill>
                <a:latin typeface="Times New Roman" charset="0"/>
              </a:rPr>
            </a:br>
            <a:r>
              <a:rPr lang="en-US" altLang="x-none" sz="2800" b="1">
                <a:solidFill>
                  <a:schemeClr val="tx2"/>
                </a:solidFill>
                <a:latin typeface="Times New Roman" charset="0"/>
              </a:rPr>
              <a:t>(more focused on </a:t>
            </a:r>
            <a:r>
              <a:rPr lang="en-US" altLang="x-none" sz="2800" b="1">
                <a:solidFill>
                  <a:srgbClr val="FF0000"/>
                </a:solidFill>
                <a:latin typeface="Times New Roman" charset="0"/>
              </a:rPr>
              <a:t>RELIEF and REFORM</a:t>
            </a:r>
            <a:r>
              <a:rPr lang="en-US" altLang="x-none" sz="2800" b="1">
                <a:solidFill>
                  <a:schemeClr val="tx2"/>
                </a:solidFill>
                <a:latin typeface="Times New Roman" charset="0"/>
              </a:rPr>
              <a:t>)</a:t>
            </a:r>
          </a:p>
        </p:txBody>
      </p:sp>
    </p:spTree>
    <p:extLst>
      <p:ext uri="{BB962C8B-B14F-4D97-AF65-F5344CB8AC3E}">
        <p14:creationId xmlns:p14="http://schemas.microsoft.com/office/powerpoint/2010/main" val="4061801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9746">
                                            <p:txEl>
                                              <p:pRg st="0" end="0"/>
                                            </p:txEl>
                                          </p:spTgt>
                                        </p:tgtEl>
                                        <p:attrNameLst>
                                          <p:attrName>style.visibility</p:attrName>
                                        </p:attrNameLst>
                                      </p:cBhvr>
                                      <p:to>
                                        <p:strVal val="visible"/>
                                      </p:to>
                                    </p:set>
                                    <p:anim calcmode="lin" valueType="num">
                                      <p:cBhvr additive="base">
                                        <p:cTn id="7" dur="500" fill="hold"/>
                                        <p:tgtEl>
                                          <p:spTgt spid="159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9746">
                                            <p:txEl>
                                              <p:pRg st="1" end="1"/>
                                            </p:txEl>
                                          </p:spTgt>
                                        </p:tgtEl>
                                        <p:attrNameLst>
                                          <p:attrName>style.visibility</p:attrName>
                                        </p:attrNameLst>
                                      </p:cBhvr>
                                      <p:to>
                                        <p:strVal val="visible"/>
                                      </p:to>
                                    </p:set>
                                    <p:anim calcmode="lin" valueType="num">
                                      <p:cBhvr additive="base">
                                        <p:cTn id="13" dur="500" fill="hold"/>
                                        <p:tgtEl>
                                          <p:spTgt spid="1597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9746">
                                            <p:txEl>
                                              <p:pRg st="2" end="2"/>
                                            </p:txEl>
                                          </p:spTgt>
                                        </p:tgtEl>
                                        <p:attrNameLst>
                                          <p:attrName>style.visibility</p:attrName>
                                        </p:attrNameLst>
                                      </p:cBhvr>
                                      <p:to>
                                        <p:strVal val="visible"/>
                                      </p:to>
                                    </p:set>
                                    <p:anim calcmode="lin" valueType="num">
                                      <p:cBhvr additive="base">
                                        <p:cTn id="19" dur="500" fill="hold"/>
                                        <p:tgtEl>
                                          <p:spTgt spid="1597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6">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7"/>
          <p:cNvPicPr>
            <a:picLocks noChangeAspect="1" noChangeArrowheads="1"/>
          </p:cNvPicPr>
          <p:nvPr/>
        </p:nvPicPr>
        <p:blipFill>
          <a:blip r:embed="rId2">
            <a:lum bright="82000" contrast="-70000"/>
            <a:extLst>
              <a:ext uri="{28A0092B-C50C-407E-A947-70E740481C1C}">
                <a14:useLocalDpi xmlns:a14="http://schemas.microsoft.com/office/drawing/2010/main" val="0"/>
              </a:ext>
            </a:extLst>
          </a:blip>
          <a:srcRect/>
          <a:stretch>
            <a:fillRect/>
          </a:stretch>
        </p:blipFill>
        <p:spPr bwMode="auto">
          <a:xfrm>
            <a:off x="5805488" y="685800"/>
            <a:ext cx="471805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2755" name="Picture 8"/>
          <p:cNvPicPr>
            <a:picLocks noChangeAspect="1" noChangeArrowheads="1"/>
          </p:cNvPicPr>
          <p:nvPr/>
        </p:nvPicPr>
        <p:blipFill>
          <a:blip r:embed="rId3">
            <a:lum bright="24000" contrast="42000"/>
            <a:extLst>
              <a:ext uri="{28A0092B-C50C-407E-A947-70E740481C1C}">
                <a14:useLocalDpi xmlns:a14="http://schemas.microsoft.com/office/drawing/2010/main" val="0"/>
              </a:ext>
            </a:extLst>
          </a:blip>
          <a:srcRect/>
          <a:stretch>
            <a:fillRect/>
          </a:stretch>
        </p:blipFill>
        <p:spPr bwMode="auto">
          <a:xfrm>
            <a:off x="1887539" y="3733800"/>
            <a:ext cx="3773487" cy="2819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185" name="Text Box 9"/>
          <p:cNvSpPr txBox="1">
            <a:spLocks noChangeArrowheads="1"/>
          </p:cNvSpPr>
          <p:nvPr/>
        </p:nvSpPr>
        <p:spPr bwMode="auto">
          <a:xfrm>
            <a:off x="5805488" y="762000"/>
            <a:ext cx="4862512"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Arial"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a:lnSpc>
                <a:spcPct val="90000"/>
              </a:lnSpc>
              <a:spcBef>
                <a:spcPct val="50000"/>
              </a:spcBef>
              <a:buFontTx/>
              <a:buChar char="•"/>
              <a:defRPr/>
            </a:pPr>
            <a:r>
              <a:rPr lang="en-US" altLang="x-none" sz="2800">
                <a:solidFill>
                  <a:srgbClr val="000000"/>
                </a:solidFill>
                <a:latin typeface="Arial Black" charset="0"/>
              </a:rPr>
              <a:t>Works Progress Administration (</a:t>
            </a:r>
            <a:r>
              <a:rPr lang="en-US" altLang="x-none" sz="2800" u="sng">
                <a:solidFill>
                  <a:srgbClr val="660066"/>
                </a:solidFill>
                <a:latin typeface="Arial Black" charset="0"/>
              </a:rPr>
              <a:t>WPA</a:t>
            </a:r>
            <a:r>
              <a:rPr lang="en-US" altLang="x-none" sz="2800">
                <a:solidFill>
                  <a:srgbClr val="000000"/>
                </a:solidFill>
                <a:latin typeface="Arial Black" charset="0"/>
              </a:rPr>
              <a:t>), the </a:t>
            </a:r>
            <a:r>
              <a:rPr lang="en-US" altLang="x-none" sz="2800" u="sng">
                <a:solidFill>
                  <a:srgbClr val="800000"/>
                </a:solidFill>
                <a:latin typeface="Arial Black" charset="0"/>
              </a:rPr>
              <a:t>New Deals</a:t>
            </a:r>
            <a:r>
              <a:rPr lang="en-US" altLang="x-none" sz="2800">
                <a:solidFill>
                  <a:srgbClr val="000000"/>
                </a:solidFill>
                <a:latin typeface="Arial Black" charset="0"/>
              </a:rPr>
              <a:t> main </a:t>
            </a:r>
            <a:r>
              <a:rPr lang="en-US" altLang="x-none" sz="2800" u="sng">
                <a:solidFill>
                  <a:srgbClr val="3333CC"/>
                </a:solidFill>
                <a:latin typeface="Arial Black" charset="0"/>
              </a:rPr>
              <a:t>relief</a:t>
            </a:r>
            <a:r>
              <a:rPr lang="en-US" altLang="x-none" sz="2800">
                <a:solidFill>
                  <a:srgbClr val="000000"/>
                </a:solidFill>
                <a:latin typeface="Arial Black" charset="0"/>
              </a:rPr>
              <a:t> agency.  </a:t>
            </a:r>
          </a:p>
          <a:p>
            <a:pPr algn="ctr">
              <a:lnSpc>
                <a:spcPct val="90000"/>
              </a:lnSpc>
              <a:spcBef>
                <a:spcPct val="50000"/>
              </a:spcBef>
              <a:buFontTx/>
              <a:buChar char="•"/>
              <a:defRPr/>
            </a:pPr>
            <a:r>
              <a:rPr lang="en-US" altLang="x-none" sz="2800">
                <a:solidFill>
                  <a:srgbClr val="000000"/>
                </a:solidFill>
                <a:latin typeface="Arial Black" charset="0"/>
              </a:rPr>
              <a:t>People employed by the WPA at its peak was more than 3 million</a:t>
            </a:r>
          </a:p>
          <a:p>
            <a:pPr algn="ctr">
              <a:lnSpc>
                <a:spcPct val="90000"/>
              </a:lnSpc>
              <a:spcBef>
                <a:spcPct val="50000"/>
              </a:spcBef>
              <a:buFontTx/>
              <a:buChar char="•"/>
              <a:defRPr/>
            </a:pPr>
            <a:r>
              <a:rPr lang="en-US" altLang="x-none" sz="2800">
                <a:solidFill>
                  <a:srgbClr val="000000"/>
                </a:solidFill>
                <a:latin typeface="Arial Black" charset="0"/>
              </a:rPr>
              <a:t>2,500 hospitals</a:t>
            </a:r>
          </a:p>
          <a:p>
            <a:pPr algn="ctr">
              <a:lnSpc>
                <a:spcPct val="90000"/>
              </a:lnSpc>
              <a:spcBef>
                <a:spcPct val="50000"/>
              </a:spcBef>
              <a:buFontTx/>
              <a:buChar char="•"/>
              <a:defRPr/>
            </a:pPr>
            <a:r>
              <a:rPr lang="en-US" altLang="x-none" sz="2800">
                <a:solidFill>
                  <a:srgbClr val="000000"/>
                </a:solidFill>
                <a:latin typeface="Arial Black" charset="0"/>
              </a:rPr>
              <a:t>5,900 schools</a:t>
            </a:r>
          </a:p>
          <a:p>
            <a:pPr algn="ctr">
              <a:lnSpc>
                <a:spcPct val="90000"/>
              </a:lnSpc>
              <a:spcBef>
                <a:spcPct val="50000"/>
              </a:spcBef>
              <a:buFontTx/>
              <a:buChar char="•"/>
              <a:defRPr/>
            </a:pPr>
            <a:r>
              <a:rPr lang="en-US" altLang="x-none" sz="2800">
                <a:solidFill>
                  <a:srgbClr val="000000"/>
                </a:solidFill>
                <a:latin typeface="Arial Black" charset="0"/>
              </a:rPr>
              <a:t>13,000 playgrounds</a:t>
            </a:r>
          </a:p>
          <a:p>
            <a:pPr algn="ctr">
              <a:lnSpc>
                <a:spcPct val="90000"/>
              </a:lnSpc>
              <a:spcBef>
                <a:spcPct val="50000"/>
              </a:spcBef>
              <a:buFontTx/>
              <a:buChar char="•"/>
              <a:defRPr/>
            </a:pPr>
            <a:r>
              <a:rPr lang="en-US" altLang="x-none" sz="2800">
                <a:solidFill>
                  <a:srgbClr val="000000"/>
                </a:solidFill>
                <a:latin typeface="Arial Black" charset="0"/>
              </a:rPr>
              <a:t>125,000 public buildings</a:t>
            </a:r>
          </a:p>
        </p:txBody>
      </p:sp>
      <p:sp>
        <p:nvSpPr>
          <p:cNvPr id="10244" name="WordArt 10"/>
          <p:cNvSpPr>
            <a:spLocks noChangeArrowheads="1" noChangeShapeType="1" noTextEdit="1"/>
          </p:cNvSpPr>
          <p:nvPr/>
        </p:nvSpPr>
        <p:spPr bwMode="auto">
          <a:xfrm>
            <a:off x="3192464" y="152400"/>
            <a:ext cx="5951537" cy="381000"/>
          </a:xfrm>
          <a:prstGeom prst="rect">
            <a:avLst/>
          </a:prstGeom>
        </p:spPr>
        <p:txBody>
          <a:bodyPr wrap="none" fromWordArt="1">
            <a:prstTxWarp prst="textSlantUp">
              <a:avLst>
                <a:gd name="adj" fmla="val 0"/>
              </a:avLst>
            </a:prstTxWarp>
          </a:bodyPr>
          <a:lstStyle/>
          <a:p>
            <a:pPr algn="ctr"/>
            <a:r>
              <a:rPr lang="en-US" sz="4000" b="1" i="1" kern="10">
                <a:ln w="22225">
                  <a:solidFill>
                    <a:srgbClr val="000000"/>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Comic Sans MS" charset="0"/>
                <a:ea typeface="Comic Sans MS" charset="0"/>
                <a:cs typeface="Comic Sans MS" charset="0"/>
              </a:rPr>
              <a:t>WPA</a:t>
            </a:r>
          </a:p>
        </p:txBody>
      </p:sp>
      <p:pic>
        <p:nvPicPr>
          <p:cNvPr id="10245" name="Picture 14" descr="wp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539" y="762000"/>
            <a:ext cx="3773487" cy="262255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962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animEffect transition="in" filter="box(in)">
                                      <p:cBhvr>
                                        <p:cTn id="7"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524000" y="0"/>
            <a:ext cx="9144000" cy="990600"/>
          </a:xfrm>
        </p:spPr>
        <p:txBody>
          <a:bodyPr/>
          <a:lstStyle/>
          <a:p>
            <a:r>
              <a:rPr lang="en-US" altLang="x-none" sz="3200" b="1"/>
              <a:t>Positive Impact on African-Americans</a:t>
            </a:r>
          </a:p>
        </p:txBody>
      </p:sp>
      <p:sp>
        <p:nvSpPr>
          <p:cNvPr id="39939" name="Rectangle 3"/>
          <p:cNvSpPr>
            <a:spLocks noGrp="1" noChangeArrowheads="1"/>
          </p:cNvSpPr>
          <p:nvPr>
            <p:ph type="body" idx="1"/>
          </p:nvPr>
        </p:nvSpPr>
        <p:spPr>
          <a:xfrm>
            <a:off x="1524000" y="914400"/>
            <a:ext cx="4648200" cy="5943600"/>
          </a:xfrm>
        </p:spPr>
        <p:txBody>
          <a:bodyPr/>
          <a:lstStyle/>
          <a:p>
            <a:r>
              <a:rPr lang="en-US" altLang="x-none"/>
              <a:t>40% of unemployed blacks helped through the WPA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990600"/>
            <a:ext cx="37909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3227388"/>
            <a:ext cx="27416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7975" y="269875"/>
            <a:ext cx="914400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35113" y="-79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00200" y="5267325"/>
            <a:ext cx="9144000" cy="9540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b="1" dirty="0">
                <a:solidFill>
                  <a:schemeClr val="tx1"/>
                </a:solidFill>
                <a:latin typeface="Roboto" charset="0"/>
              </a:rPr>
              <a:t>Negro Repertory Company was one of the few all-African American theatre companies in the nation </a:t>
            </a:r>
            <a:r>
              <a:rPr lang="mr-IN" sz="2800" b="1" dirty="0">
                <a:solidFill>
                  <a:schemeClr val="tx1"/>
                </a:solidFill>
                <a:latin typeface="Roboto" charset="0"/>
              </a:rPr>
              <a:t>–</a:t>
            </a:r>
            <a:r>
              <a:rPr lang="en-US" sz="2800" b="1" dirty="0">
                <a:solidFill>
                  <a:schemeClr val="tx1"/>
                </a:solidFill>
                <a:latin typeface="Roboto" charset="0"/>
              </a:rPr>
              <a:t> New York</a:t>
            </a:r>
            <a:endParaRPr lang="en-US" sz="2800" b="1" dirty="0">
              <a:solidFill>
                <a:schemeClr val="tx1"/>
              </a:solidFill>
            </a:endParaRPr>
          </a:p>
        </p:txBody>
      </p:sp>
    </p:spTree>
    <p:extLst>
      <p:ext uri="{BB962C8B-B14F-4D97-AF65-F5344CB8AC3E}">
        <p14:creationId xmlns:p14="http://schemas.microsoft.com/office/powerpoint/2010/main" val="1773481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39"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40" name="Rectangle 4"/>
          <p:cNvSpPr>
            <a:spLocks noGrp="1" noChangeArrowheads="1"/>
          </p:cNvSpPr>
          <p:nvPr>
            <p:ph type="title"/>
          </p:nvPr>
        </p:nvSpPr>
        <p:spPr>
          <a:xfrm>
            <a:off x="1524000" y="0"/>
            <a:ext cx="9144000" cy="685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chor="ctr">
            <a:normAutofit/>
          </a:bodyPr>
          <a:lstStyle/>
          <a:p>
            <a:pPr>
              <a:defRPr/>
            </a:pPr>
            <a:r>
              <a:rPr lang="en-US" altLang="x-none" sz="3200" b="1" dirty="0"/>
              <a:t>Negative Impact on African-Americans</a:t>
            </a:r>
          </a:p>
        </p:txBody>
      </p:sp>
      <p:sp>
        <p:nvSpPr>
          <p:cNvPr id="14341" name="Rectangle 5"/>
          <p:cNvSpPr>
            <a:spLocks noGrp="1" noChangeArrowheads="1"/>
          </p:cNvSpPr>
          <p:nvPr>
            <p:ph type="body" idx="1"/>
          </p:nvPr>
        </p:nvSpPr>
        <p:spPr>
          <a:xfrm>
            <a:off x="1512888" y="800100"/>
            <a:ext cx="9155113" cy="6172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ormAutofit/>
          </a:bodyPr>
          <a:lstStyle/>
          <a:p>
            <a:pPr>
              <a:lnSpc>
                <a:spcPct val="95000"/>
              </a:lnSpc>
              <a:spcBef>
                <a:spcPct val="15000"/>
              </a:spcBef>
              <a:defRPr/>
            </a:pPr>
            <a:r>
              <a:rPr lang="en-US" altLang="x-none" sz="3600" dirty="0"/>
              <a:t>The New Deal did </a:t>
            </a:r>
            <a:r>
              <a:rPr lang="en-US" altLang="x-none" sz="3600" b="1" i="1" dirty="0"/>
              <a:t>little</a:t>
            </a:r>
            <a:r>
              <a:rPr lang="en-US" altLang="x-none" sz="3600" dirty="0"/>
              <a:t> for blacks:</a:t>
            </a:r>
          </a:p>
          <a:p>
            <a:pPr lvl="1">
              <a:lnSpc>
                <a:spcPct val="95000"/>
              </a:lnSpc>
              <a:spcBef>
                <a:spcPct val="15000"/>
              </a:spcBef>
              <a:defRPr/>
            </a:pPr>
            <a:r>
              <a:rPr lang="en-US" altLang="x-none" sz="3600" dirty="0"/>
              <a:t> Racism &amp; segregation remained strong during the Depression</a:t>
            </a:r>
          </a:p>
          <a:p>
            <a:pPr lvl="1">
              <a:lnSpc>
                <a:spcPct val="95000"/>
              </a:lnSpc>
              <a:spcBef>
                <a:spcPct val="15000"/>
              </a:spcBef>
              <a:defRPr/>
            </a:pPr>
            <a:r>
              <a:rPr lang="en-US" altLang="x-none" sz="3600" dirty="0"/>
              <a:t> The NRA allowed lower wage scales for black workers; The AAA allowed for the eviction of sharecroppers &amp; tenant farmers </a:t>
            </a:r>
          </a:p>
          <a:p>
            <a:pPr lvl="1">
              <a:lnSpc>
                <a:spcPct val="95000"/>
              </a:lnSpc>
              <a:spcBef>
                <a:spcPct val="15000"/>
              </a:spcBef>
              <a:defRPr/>
            </a:pPr>
            <a:r>
              <a:rPr lang="en-US" altLang="x-none" sz="3600" dirty="0"/>
              <a:t> Minimum wage &amp; SS did not apply to farmers &amp; domestic servants (65% were black)</a:t>
            </a:r>
          </a:p>
        </p:txBody>
      </p:sp>
      <p:sp>
        <p:nvSpPr>
          <p:cNvPr id="14343" name="AutoShape 7"/>
          <p:cNvSpPr>
            <a:spLocks noChangeArrowheads="1"/>
          </p:cNvSpPr>
          <p:nvPr/>
        </p:nvSpPr>
        <p:spPr bwMode="auto">
          <a:xfrm>
            <a:off x="2209800" y="1143000"/>
            <a:ext cx="5181600" cy="990600"/>
          </a:xfrm>
          <a:prstGeom prst="wedgeRectCallout">
            <a:avLst>
              <a:gd name="adj1" fmla="val -4810"/>
              <a:gd name="adj2" fmla="val 109454"/>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altLang="x-none" sz="3600" dirty="0"/>
              <a:t>The NRA stands for “Negroes Robbed Again”</a:t>
            </a:r>
          </a:p>
        </p:txBody>
      </p:sp>
      <p:sp>
        <p:nvSpPr>
          <p:cNvPr id="14345" name="AutoShape 9"/>
          <p:cNvSpPr>
            <a:spLocks noChangeArrowheads="1"/>
          </p:cNvSpPr>
          <p:nvPr/>
        </p:nvSpPr>
        <p:spPr bwMode="auto">
          <a:xfrm>
            <a:off x="2438400" y="1600200"/>
            <a:ext cx="7696200" cy="1905000"/>
          </a:xfrm>
          <a:prstGeom prst="wedgeRectCallout">
            <a:avLst>
              <a:gd name="adj1" fmla="val 987"/>
              <a:gd name="adj2" fmla="val 123798"/>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defRPr/>
            </a:pPr>
            <a:r>
              <a:rPr lang="en-US" altLang="x-none" sz="3600"/>
              <a:t>Social Security “</a:t>
            </a:r>
            <a:r>
              <a:rPr lang="en-US" altLang="x-none" sz="3600" i="1"/>
              <a:t>looks like a sieve with the holes just large enough for the majority of Negroes to fall through</a:t>
            </a:r>
            <a:r>
              <a:rPr lang="en-US" altLang="x-none" sz="3600"/>
              <a:t>”</a:t>
            </a:r>
          </a:p>
          <a:p>
            <a:pPr algn="r">
              <a:lnSpc>
                <a:spcPct val="80000"/>
              </a:lnSpc>
              <a:spcBef>
                <a:spcPct val="10000"/>
              </a:spcBef>
              <a:defRPr/>
            </a:pPr>
            <a:r>
              <a:rPr lang="en-US" altLang="x-none" sz="3600"/>
              <a:t>—NAACP</a:t>
            </a:r>
            <a:r>
              <a:rPr lang="en-US" altLang="x-none" sz="3600">
                <a:effectLst>
                  <a:outerShdw blurRad="38100" dist="38100" dir="2700000" algn="tl">
                    <a:srgbClr val="FFFFFF"/>
                  </a:outerShdw>
                </a:effectLst>
              </a:rPr>
              <a:t> </a:t>
            </a:r>
            <a:endParaRPr lang="en-US" altLang="x-none" sz="3600"/>
          </a:p>
        </p:txBody>
      </p:sp>
      <p:sp>
        <p:nvSpPr>
          <p:cNvPr id="14347" name="AutoShape 11"/>
          <p:cNvSpPr>
            <a:spLocks noChangeArrowheads="1"/>
          </p:cNvSpPr>
          <p:nvPr/>
        </p:nvSpPr>
        <p:spPr bwMode="auto">
          <a:xfrm>
            <a:off x="3429000" y="5029200"/>
            <a:ext cx="4800600" cy="1066800"/>
          </a:xfrm>
          <a:prstGeom prst="wedgeRectCallout">
            <a:avLst>
              <a:gd name="adj1" fmla="val 9921"/>
              <a:gd name="adj2" fmla="val -287056"/>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kumimoji="1" lang="en-US" altLang="x-none" sz="3600"/>
              <a:t>Blacks experienced 50% unemployment rate</a:t>
            </a:r>
            <a:endParaRPr lang="en-US" altLang="x-none" sz="3600"/>
          </a:p>
        </p:txBody>
      </p:sp>
      <p:sp>
        <p:nvSpPr>
          <p:cNvPr id="14349" name="AutoShape 13"/>
          <p:cNvSpPr>
            <a:spLocks noChangeArrowheads="1"/>
          </p:cNvSpPr>
          <p:nvPr/>
        </p:nvSpPr>
        <p:spPr bwMode="auto">
          <a:xfrm>
            <a:off x="2667000" y="3886200"/>
            <a:ext cx="5029200" cy="990600"/>
          </a:xfrm>
          <a:prstGeom prst="wedgeRectCallout">
            <a:avLst>
              <a:gd name="adj1" fmla="val 17866"/>
              <a:gd name="adj2" fmla="val -18974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kumimoji="1" lang="en-US" altLang="x-none" sz="3600"/>
              <a:t>Blacks were the last hired &amp; first  fired</a:t>
            </a:r>
          </a:p>
        </p:txBody>
      </p:sp>
    </p:spTree>
    <p:extLst>
      <p:ext uri="{BB962C8B-B14F-4D97-AF65-F5344CB8AC3E}">
        <p14:creationId xmlns:p14="http://schemas.microsoft.com/office/powerpoint/2010/main" val="19777648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4347"/>
                                        </p:tgtEl>
                                        <p:attrNameLst>
                                          <p:attrName>style.visibility</p:attrName>
                                        </p:attrNameLst>
                                      </p:cBhvr>
                                      <p:to>
                                        <p:strVal val="visible"/>
                                      </p:to>
                                    </p:set>
                                    <p:anim calcmode="lin" valueType="num">
                                      <p:cBhvr>
                                        <p:cTn id="11" dur="500" fill="hold"/>
                                        <p:tgtEl>
                                          <p:spTgt spid="14347"/>
                                        </p:tgtEl>
                                        <p:attrNameLst>
                                          <p:attrName>ppt_w</p:attrName>
                                        </p:attrNameLst>
                                      </p:cBhvr>
                                      <p:tavLst>
                                        <p:tav tm="0">
                                          <p:val>
                                            <p:fltVal val="0"/>
                                          </p:val>
                                        </p:tav>
                                        <p:tav tm="100000">
                                          <p:val>
                                            <p:strVal val="#ppt_w"/>
                                          </p:val>
                                        </p:tav>
                                      </p:tavLst>
                                    </p:anim>
                                    <p:anim calcmode="lin" valueType="num">
                                      <p:cBhvr>
                                        <p:cTn id="12" dur="500" fill="hold"/>
                                        <p:tgtEl>
                                          <p:spTgt spid="14347"/>
                                        </p:tgtEl>
                                        <p:attrNameLst>
                                          <p:attrName>ppt_h</p:attrName>
                                        </p:attrNameLst>
                                      </p:cBhvr>
                                      <p:tavLst>
                                        <p:tav tm="0">
                                          <p:val>
                                            <p:fltVal val="0"/>
                                          </p:val>
                                        </p:tav>
                                        <p:tav tm="100000">
                                          <p:val>
                                            <p:strVal val="#ppt_h"/>
                                          </p:val>
                                        </p:tav>
                                      </p:tavLst>
                                    </p:anim>
                                    <p:animEffect transition="in" filter="fade">
                                      <p:cBhvr>
                                        <p:cTn id="13" dur="500"/>
                                        <p:tgtEl>
                                          <p:spTgt spid="14347"/>
                                        </p:tgtEl>
                                      </p:cBhvr>
                                    </p:animEffect>
                                  </p:childTnLst>
                                </p:cTn>
                              </p:par>
                            </p:childTnLst>
                          </p:cTn>
                        </p:par>
                        <p:par>
                          <p:cTn id="14" fill="hold" nodeType="afterGroup">
                            <p:stCondLst>
                              <p:cond delay="500"/>
                            </p:stCondLst>
                            <p:childTnLst>
                              <p:par>
                                <p:cTn id="15" presetID="53" presetClass="entr" presetSubtype="0" fill="hold" grpId="0" nodeType="afterEffect">
                                  <p:stCondLst>
                                    <p:cond delay="0"/>
                                  </p:stCondLst>
                                  <p:childTnLst>
                                    <p:set>
                                      <p:cBhvr>
                                        <p:cTn id="16" dur="1" fill="hold">
                                          <p:stCondLst>
                                            <p:cond delay="0"/>
                                          </p:stCondLst>
                                        </p:cTn>
                                        <p:tgtEl>
                                          <p:spTgt spid="14349"/>
                                        </p:tgtEl>
                                        <p:attrNameLst>
                                          <p:attrName>style.visibility</p:attrName>
                                        </p:attrNameLst>
                                      </p:cBhvr>
                                      <p:to>
                                        <p:strVal val="visible"/>
                                      </p:to>
                                    </p:set>
                                    <p:anim calcmode="lin" valueType="num">
                                      <p:cBhvr>
                                        <p:cTn id="17" dur="500" fill="hold"/>
                                        <p:tgtEl>
                                          <p:spTgt spid="14349"/>
                                        </p:tgtEl>
                                        <p:attrNameLst>
                                          <p:attrName>ppt_w</p:attrName>
                                        </p:attrNameLst>
                                      </p:cBhvr>
                                      <p:tavLst>
                                        <p:tav tm="0">
                                          <p:val>
                                            <p:fltVal val="0"/>
                                          </p:val>
                                        </p:tav>
                                        <p:tav tm="100000">
                                          <p:val>
                                            <p:strVal val="#ppt_w"/>
                                          </p:val>
                                        </p:tav>
                                      </p:tavLst>
                                    </p:anim>
                                    <p:anim calcmode="lin" valueType="num">
                                      <p:cBhvr>
                                        <p:cTn id="18" dur="500" fill="hold"/>
                                        <p:tgtEl>
                                          <p:spTgt spid="14349"/>
                                        </p:tgtEl>
                                        <p:attrNameLst>
                                          <p:attrName>ppt_h</p:attrName>
                                        </p:attrNameLst>
                                      </p:cBhvr>
                                      <p:tavLst>
                                        <p:tav tm="0">
                                          <p:val>
                                            <p:fltVal val="0"/>
                                          </p:val>
                                        </p:tav>
                                        <p:tav tm="100000">
                                          <p:val>
                                            <p:strVal val="#ppt_h"/>
                                          </p:val>
                                        </p:tav>
                                      </p:tavLst>
                                    </p:anim>
                                    <p:animEffect transition="in" filter="fade">
                                      <p:cBhvr>
                                        <p:cTn id="19" dur="500"/>
                                        <p:tgtEl>
                                          <p:spTgt spid="143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xit" presetSubtype="0" fill="hold" grpId="1" nodeType="clickEffect">
                                  <p:stCondLst>
                                    <p:cond delay="0"/>
                                  </p:stCondLst>
                                  <p:childTnLst>
                                    <p:anim calcmode="lin" valueType="num">
                                      <p:cBhvr>
                                        <p:cTn id="23" dur="500"/>
                                        <p:tgtEl>
                                          <p:spTgt spid="14349"/>
                                        </p:tgtEl>
                                        <p:attrNameLst>
                                          <p:attrName>ppt_w</p:attrName>
                                        </p:attrNameLst>
                                      </p:cBhvr>
                                      <p:tavLst>
                                        <p:tav tm="0">
                                          <p:val>
                                            <p:strVal val="ppt_w"/>
                                          </p:val>
                                        </p:tav>
                                        <p:tav tm="100000">
                                          <p:val>
                                            <p:fltVal val="0"/>
                                          </p:val>
                                        </p:tav>
                                      </p:tavLst>
                                    </p:anim>
                                    <p:anim calcmode="lin" valueType="num">
                                      <p:cBhvr>
                                        <p:cTn id="24" dur="500"/>
                                        <p:tgtEl>
                                          <p:spTgt spid="14349"/>
                                        </p:tgtEl>
                                        <p:attrNameLst>
                                          <p:attrName>ppt_h</p:attrName>
                                        </p:attrNameLst>
                                      </p:cBhvr>
                                      <p:tavLst>
                                        <p:tav tm="0">
                                          <p:val>
                                            <p:strVal val="ppt_h"/>
                                          </p:val>
                                        </p:tav>
                                        <p:tav tm="100000">
                                          <p:val>
                                            <p:fltVal val="0"/>
                                          </p:val>
                                        </p:tav>
                                      </p:tavLst>
                                    </p:anim>
                                    <p:animEffect transition="out" filter="fade">
                                      <p:cBhvr>
                                        <p:cTn id="25" dur="500"/>
                                        <p:tgtEl>
                                          <p:spTgt spid="14349"/>
                                        </p:tgtEl>
                                      </p:cBhvr>
                                    </p:animEffect>
                                    <p:set>
                                      <p:cBhvr>
                                        <p:cTn id="26" dur="1" fill="hold">
                                          <p:stCondLst>
                                            <p:cond delay="499"/>
                                          </p:stCondLst>
                                        </p:cTn>
                                        <p:tgtEl>
                                          <p:spTgt spid="14349"/>
                                        </p:tgtEl>
                                        <p:attrNameLst>
                                          <p:attrName>style.visibility</p:attrName>
                                        </p:attrNameLst>
                                      </p:cBhvr>
                                      <p:to>
                                        <p:strVal val="hidden"/>
                                      </p:to>
                                    </p:set>
                                  </p:childTnLst>
                                </p:cTn>
                              </p:par>
                              <p:par>
                                <p:cTn id="27" presetID="53" presetClass="exit" presetSubtype="0" fill="hold" grpId="1" nodeType="withEffect">
                                  <p:stCondLst>
                                    <p:cond delay="0"/>
                                  </p:stCondLst>
                                  <p:childTnLst>
                                    <p:anim calcmode="lin" valueType="num">
                                      <p:cBhvr>
                                        <p:cTn id="28" dur="500"/>
                                        <p:tgtEl>
                                          <p:spTgt spid="14347"/>
                                        </p:tgtEl>
                                        <p:attrNameLst>
                                          <p:attrName>ppt_w</p:attrName>
                                        </p:attrNameLst>
                                      </p:cBhvr>
                                      <p:tavLst>
                                        <p:tav tm="0">
                                          <p:val>
                                            <p:strVal val="ppt_w"/>
                                          </p:val>
                                        </p:tav>
                                        <p:tav tm="100000">
                                          <p:val>
                                            <p:fltVal val="0"/>
                                          </p:val>
                                        </p:tav>
                                      </p:tavLst>
                                    </p:anim>
                                    <p:anim calcmode="lin" valueType="num">
                                      <p:cBhvr>
                                        <p:cTn id="29" dur="500"/>
                                        <p:tgtEl>
                                          <p:spTgt spid="14347"/>
                                        </p:tgtEl>
                                        <p:attrNameLst>
                                          <p:attrName>ppt_h</p:attrName>
                                        </p:attrNameLst>
                                      </p:cBhvr>
                                      <p:tavLst>
                                        <p:tav tm="0">
                                          <p:val>
                                            <p:strVal val="ppt_h"/>
                                          </p:val>
                                        </p:tav>
                                        <p:tav tm="100000">
                                          <p:val>
                                            <p:fltVal val="0"/>
                                          </p:val>
                                        </p:tav>
                                      </p:tavLst>
                                    </p:anim>
                                    <p:animEffect transition="out" filter="fade">
                                      <p:cBhvr>
                                        <p:cTn id="30" dur="500"/>
                                        <p:tgtEl>
                                          <p:spTgt spid="14347"/>
                                        </p:tgtEl>
                                      </p:cBhvr>
                                    </p:animEffect>
                                    <p:set>
                                      <p:cBhvr>
                                        <p:cTn id="31" dur="1" fill="hold">
                                          <p:stCondLst>
                                            <p:cond delay="499"/>
                                          </p:stCondLst>
                                        </p:cTn>
                                        <p:tgtEl>
                                          <p:spTgt spid="1434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4343"/>
                                        </p:tgtEl>
                                        <p:attrNameLst>
                                          <p:attrName>style.visibility</p:attrName>
                                        </p:attrNameLst>
                                      </p:cBhvr>
                                      <p:to>
                                        <p:strVal val="visible"/>
                                      </p:to>
                                    </p:set>
                                    <p:anim calcmode="lin" valueType="num">
                                      <p:cBhvr>
                                        <p:cTn id="40" dur="500" fill="hold"/>
                                        <p:tgtEl>
                                          <p:spTgt spid="14343"/>
                                        </p:tgtEl>
                                        <p:attrNameLst>
                                          <p:attrName>ppt_w</p:attrName>
                                        </p:attrNameLst>
                                      </p:cBhvr>
                                      <p:tavLst>
                                        <p:tav tm="0">
                                          <p:val>
                                            <p:fltVal val="0"/>
                                          </p:val>
                                        </p:tav>
                                        <p:tav tm="100000">
                                          <p:val>
                                            <p:strVal val="#ppt_w"/>
                                          </p:val>
                                        </p:tav>
                                      </p:tavLst>
                                    </p:anim>
                                    <p:anim calcmode="lin" valueType="num">
                                      <p:cBhvr>
                                        <p:cTn id="41" dur="500" fill="hold"/>
                                        <p:tgtEl>
                                          <p:spTgt spid="14343"/>
                                        </p:tgtEl>
                                        <p:attrNameLst>
                                          <p:attrName>ppt_h</p:attrName>
                                        </p:attrNameLst>
                                      </p:cBhvr>
                                      <p:tavLst>
                                        <p:tav tm="0">
                                          <p:val>
                                            <p:fltVal val="0"/>
                                          </p:val>
                                        </p:tav>
                                        <p:tav tm="100000">
                                          <p:val>
                                            <p:strVal val="#ppt_h"/>
                                          </p:val>
                                        </p:tav>
                                      </p:tavLst>
                                    </p:anim>
                                    <p:animEffect transition="in" filter="fade">
                                      <p:cBhvr>
                                        <p:cTn id="42" dur="500"/>
                                        <p:tgtEl>
                                          <p:spTgt spid="1434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xit" presetSubtype="0" fill="hold" grpId="1" nodeType="clickEffect">
                                  <p:stCondLst>
                                    <p:cond delay="0"/>
                                  </p:stCondLst>
                                  <p:childTnLst>
                                    <p:anim calcmode="lin" valueType="num">
                                      <p:cBhvr>
                                        <p:cTn id="46" dur="500"/>
                                        <p:tgtEl>
                                          <p:spTgt spid="14343"/>
                                        </p:tgtEl>
                                        <p:attrNameLst>
                                          <p:attrName>ppt_w</p:attrName>
                                        </p:attrNameLst>
                                      </p:cBhvr>
                                      <p:tavLst>
                                        <p:tav tm="0">
                                          <p:val>
                                            <p:strVal val="ppt_w"/>
                                          </p:val>
                                        </p:tav>
                                        <p:tav tm="100000">
                                          <p:val>
                                            <p:fltVal val="0"/>
                                          </p:val>
                                        </p:tav>
                                      </p:tavLst>
                                    </p:anim>
                                    <p:anim calcmode="lin" valueType="num">
                                      <p:cBhvr>
                                        <p:cTn id="47" dur="500"/>
                                        <p:tgtEl>
                                          <p:spTgt spid="14343"/>
                                        </p:tgtEl>
                                        <p:attrNameLst>
                                          <p:attrName>ppt_h</p:attrName>
                                        </p:attrNameLst>
                                      </p:cBhvr>
                                      <p:tavLst>
                                        <p:tav tm="0">
                                          <p:val>
                                            <p:strVal val="ppt_h"/>
                                          </p:val>
                                        </p:tav>
                                        <p:tav tm="100000">
                                          <p:val>
                                            <p:fltVal val="0"/>
                                          </p:val>
                                        </p:tav>
                                      </p:tavLst>
                                    </p:anim>
                                    <p:animEffect transition="out" filter="fade">
                                      <p:cBhvr>
                                        <p:cTn id="48" dur="500"/>
                                        <p:tgtEl>
                                          <p:spTgt spid="14343"/>
                                        </p:tgtEl>
                                      </p:cBhvr>
                                    </p:animEffect>
                                    <p:set>
                                      <p:cBhvr>
                                        <p:cTn id="49" dur="1" fill="hold">
                                          <p:stCondLst>
                                            <p:cond delay="499"/>
                                          </p:stCondLst>
                                        </p:cTn>
                                        <p:tgtEl>
                                          <p:spTgt spid="14343"/>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14341">
                                            <p:txEl>
                                              <p:pRg st="3" end="3"/>
                                            </p:txEl>
                                          </p:spTgt>
                                        </p:tgtEl>
                                        <p:attrNameLst>
                                          <p:attrName>style.visibility</p:attrName>
                                        </p:attrNameLst>
                                      </p:cBhvr>
                                      <p:to>
                                        <p:strVal val="visible"/>
                                      </p:to>
                                    </p:set>
                                  </p:childTnLst>
                                </p:cTn>
                              </p:par>
                              <p:par>
                                <p:cTn id="54" presetID="53" presetClass="entr" presetSubtype="0" fill="hold" grpId="0" nodeType="withEffect">
                                  <p:stCondLst>
                                    <p:cond delay="0"/>
                                  </p:stCondLst>
                                  <p:childTnLst>
                                    <p:set>
                                      <p:cBhvr>
                                        <p:cTn id="55" dur="1" fill="hold">
                                          <p:stCondLst>
                                            <p:cond delay="0"/>
                                          </p:stCondLst>
                                        </p:cTn>
                                        <p:tgtEl>
                                          <p:spTgt spid="14345"/>
                                        </p:tgtEl>
                                        <p:attrNameLst>
                                          <p:attrName>style.visibility</p:attrName>
                                        </p:attrNameLst>
                                      </p:cBhvr>
                                      <p:to>
                                        <p:strVal val="visible"/>
                                      </p:to>
                                    </p:set>
                                    <p:anim calcmode="lin" valueType="num">
                                      <p:cBhvr>
                                        <p:cTn id="56" dur="500" fill="hold"/>
                                        <p:tgtEl>
                                          <p:spTgt spid="14345"/>
                                        </p:tgtEl>
                                        <p:attrNameLst>
                                          <p:attrName>ppt_w</p:attrName>
                                        </p:attrNameLst>
                                      </p:cBhvr>
                                      <p:tavLst>
                                        <p:tav tm="0">
                                          <p:val>
                                            <p:fltVal val="0"/>
                                          </p:val>
                                        </p:tav>
                                        <p:tav tm="100000">
                                          <p:val>
                                            <p:strVal val="#ppt_w"/>
                                          </p:val>
                                        </p:tav>
                                      </p:tavLst>
                                    </p:anim>
                                    <p:anim calcmode="lin" valueType="num">
                                      <p:cBhvr>
                                        <p:cTn id="57" dur="500" fill="hold"/>
                                        <p:tgtEl>
                                          <p:spTgt spid="14345"/>
                                        </p:tgtEl>
                                        <p:attrNameLst>
                                          <p:attrName>ppt_h</p:attrName>
                                        </p:attrNameLst>
                                      </p:cBhvr>
                                      <p:tavLst>
                                        <p:tav tm="0">
                                          <p:val>
                                            <p:fltVal val="0"/>
                                          </p:val>
                                        </p:tav>
                                        <p:tav tm="100000">
                                          <p:val>
                                            <p:strVal val="#ppt_h"/>
                                          </p:val>
                                        </p:tav>
                                      </p:tavLst>
                                    </p:anim>
                                    <p:animEffect transition="in" filter="fade">
                                      <p:cBhvr>
                                        <p:cTn id="58"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3" grpId="1" animBg="1"/>
      <p:bldP spid="14345" grpId="0" animBg="1"/>
      <p:bldP spid="14347" grpId="0" animBg="1"/>
      <p:bldP spid="14347" grpId="1" animBg="1"/>
      <p:bldP spid="14349" grpId="0" animBg="1"/>
      <p:bldP spid="1434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1680" y="1447800"/>
            <a:ext cx="3416320" cy="923330"/>
          </a:xfrm>
          <a:prstGeom prst="rect">
            <a:avLst/>
          </a:prstGeom>
          <a:solidFill>
            <a:schemeClr val="accent2"/>
          </a:solidFill>
        </p:spPr>
        <p:txBody>
          <a:bodyPr wrap="none">
            <a:spAutoFit/>
          </a:bodyPr>
          <a:lstStyle/>
          <a:p>
            <a:pPr algn="ctr">
              <a:defRPr/>
            </a:pPr>
            <a:r>
              <a:rPr lang="en-US" sz="5400" b="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REFORM!</a:t>
            </a:r>
            <a:endPar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endParaRPr>
          </a:p>
        </p:txBody>
      </p:sp>
      <p:sp>
        <p:nvSpPr>
          <p:cNvPr id="17410" name="Rectangle 2"/>
          <p:cNvSpPr txBox="1">
            <a:spLocks noChangeArrowheads="1"/>
          </p:cNvSpPr>
          <p:nvPr/>
        </p:nvSpPr>
        <p:spPr bwMode="auto">
          <a:xfrm>
            <a:off x="1517650" y="266700"/>
            <a:ext cx="6711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lang="en-US" altLang="x-none" sz="2800" b="1">
                <a:solidFill>
                  <a:srgbClr val="FF0000"/>
                </a:solidFill>
                <a:latin typeface="Times New Roman" charset="0"/>
              </a:rPr>
              <a:t>The Second New Deal</a:t>
            </a:r>
            <a:r>
              <a:rPr lang="en-US" altLang="x-none" sz="2800" b="1">
                <a:solidFill>
                  <a:schemeClr val="tx2"/>
                </a:solidFill>
                <a:latin typeface="Times New Roman" charset="0"/>
              </a:rPr>
              <a:t>  (1935)</a:t>
            </a:r>
            <a:br>
              <a:rPr lang="en-US" altLang="x-none" sz="2800" b="1">
                <a:solidFill>
                  <a:schemeClr val="tx2"/>
                </a:solidFill>
                <a:latin typeface="Times New Roman" charset="0"/>
              </a:rPr>
            </a:br>
            <a:r>
              <a:rPr lang="en-US" altLang="x-none" sz="2800" b="1">
                <a:solidFill>
                  <a:schemeClr val="tx2"/>
                </a:solidFill>
                <a:latin typeface="Times New Roman" charset="0"/>
              </a:rPr>
              <a:t>(more focused on </a:t>
            </a:r>
            <a:r>
              <a:rPr lang="en-US" altLang="x-none" sz="2800" b="1">
                <a:solidFill>
                  <a:srgbClr val="FF0000"/>
                </a:solidFill>
                <a:latin typeface="Times New Roman" charset="0"/>
              </a:rPr>
              <a:t>RELIEF and REFORM</a:t>
            </a:r>
            <a:r>
              <a:rPr lang="en-US" altLang="x-none" sz="2800" b="1">
                <a:solidFill>
                  <a:schemeClr val="tx2"/>
                </a:solidFill>
                <a:latin typeface="Times New Roman" charset="0"/>
              </a:rPr>
              <a:t>)</a:t>
            </a:r>
          </a:p>
        </p:txBody>
      </p:sp>
      <p:sp>
        <p:nvSpPr>
          <p:cNvPr id="4" name="TextBox 3"/>
          <p:cNvSpPr txBox="1"/>
          <p:nvPr/>
        </p:nvSpPr>
        <p:spPr>
          <a:xfrm>
            <a:off x="1676400" y="1447801"/>
            <a:ext cx="5334000" cy="2678113"/>
          </a:xfrm>
          <a:prstGeom prst="rect">
            <a:avLst/>
          </a:prstGeom>
          <a:noFill/>
        </p:spPr>
        <p:txBody>
          <a:bodyPr>
            <a:spAutoFit/>
          </a:bodyPr>
          <a:lstStyle/>
          <a:p>
            <a:pPr>
              <a:defRPr/>
            </a:pPr>
            <a:r>
              <a:rPr lang="en-US" sz="2800" dirty="0"/>
              <a:t>FDR’s sympathy with unions and laborers’ concerns grows!</a:t>
            </a:r>
          </a:p>
          <a:p>
            <a:pPr marL="514350" indent="-514350">
              <a:buFont typeface="+mj-lt"/>
              <a:buAutoNum type="arabicPeriod"/>
              <a:defRPr/>
            </a:pPr>
            <a:r>
              <a:rPr lang="en-US" sz="2800" b="1" u="sng" dirty="0">
                <a:solidFill>
                  <a:srgbClr val="FF0000"/>
                </a:solidFill>
              </a:rPr>
              <a:t>Wagner Act (1935)</a:t>
            </a:r>
            <a:r>
              <a:rPr lang="en-US" sz="2800" dirty="0">
                <a:solidFill>
                  <a:srgbClr val="FF0000"/>
                </a:solidFill>
              </a:rPr>
              <a:t> </a:t>
            </a:r>
            <a:r>
              <a:rPr lang="en-US" sz="2800" dirty="0"/>
              <a:t>- </a:t>
            </a:r>
            <a:r>
              <a:rPr lang="en-US" sz="2800" b="1" u="sng" dirty="0">
                <a:solidFill>
                  <a:srgbClr val="FF0000"/>
                </a:solidFill>
              </a:rPr>
              <a:t>workers can join unions</a:t>
            </a:r>
            <a:r>
              <a:rPr lang="en-US" sz="2800" dirty="0">
                <a:solidFill>
                  <a:srgbClr val="FF0000"/>
                </a:solidFill>
              </a:rPr>
              <a:t> </a:t>
            </a:r>
            <a:r>
              <a:rPr lang="en-US" sz="2800" dirty="0"/>
              <a:t>and </a:t>
            </a:r>
            <a:r>
              <a:rPr lang="en-US" sz="2800" b="1" u="sng" dirty="0">
                <a:solidFill>
                  <a:srgbClr val="FF0000"/>
                </a:solidFill>
              </a:rPr>
              <a:t>outlawed union-busting</a:t>
            </a:r>
            <a:endParaRPr lang="en-US" sz="2800" dirty="0"/>
          </a:p>
          <a:p>
            <a:pPr marL="742950" lvl="1" indent="-285750">
              <a:buFont typeface="Arial" charset="0"/>
              <a:buChar char="•"/>
              <a:defRPr/>
            </a:pPr>
            <a:r>
              <a:rPr lang="en-US" sz="2800" b="1" u="sng" dirty="0"/>
              <a:t>NLRB enforces this act</a:t>
            </a:r>
          </a:p>
        </p:txBody>
      </p:sp>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0" y="2578100"/>
            <a:ext cx="31242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76400" y="4267201"/>
            <a:ext cx="5334000" cy="2246313"/>
          </a:xfrm>
          <a:prstGeom prst="rect">
            <a:avLst/>
          </a:prstGeom>
          <a:noFill/>
        </p:spPr>
        <p:txBody>
          <a:bodyPr>
            <a:spAutoFit/>
          </a:bodyPr>
          <a:lstStyle/>
          <a:p>
            <a:pPr>
              <a:defRPr/>
            </a:pPr>
            <a:r>
              <a:rPr lang="en-US" sz="2800" b="1" dirty="0">
                <a:solidFill>
                  <a:srgbClr val="FF0000"/>
                </a:solidFill>
              </a:rPr>
              <a:t>2. </a:t>
            </a:r>
            <a:r>
              <a:rPr lang="en-US" altLang="x-none" sz="2800" b="1" u="sng" dirty="0">
                <a:solidFill>
                  <a:srgbClr val="FF0000"/>
                </a:solidFill>
                <a:effectLst>
                  <a:outerShdw blurRad="38100" dist="38100" dir="2700000" algn="tl">
                    <a:srgbClr val="C0C0C0"/>
                  </a:outerShdw>
                </a:effectLst>
              </a:rPr>
              <a:t>Fair Labor Standards Act</a:t>
            </a:r>
            <a:r>
              <a:rPr lang="en-US" altLang="x-none" sz="2800" b="1" u="sng" dirty="0">
                <a:solidFill>
                  <a:srgbClr val="FF0000"/>
                </a:solidFill>
              </a:rPr>
              <a:t> (1938)</a:t>
            </a:r>
            <a:r>
              <a:rPr lang="en-US" altLang="x-none" sz="2800" dirty="0">
                <a:solidFill>
                  <a:srgbClr val="FF0000"/>
                </a:solidFill>
              </a:rPr>
              <a:t> </a:t>
            </a:r>
            <a:r>
              <a:rPr lang="en-US" altLang="x-none" sz="2800" dirty="0"/>
              <a:t>- 1</a:t>
            </a:r>
            <a:r>
              <a:rPr lang="en-US" altLang="x-none" sz="2800" baseline="30000" dirty="0"/>
              <a:t>st</a:t>
            </a:r>
            <a:r>
              <a:rPr lang="en-US" altLang="x-none" sz="2800" dirty="0"/>
              <a:t> minimum wage &amp; maximum hour laws (aimed at helping non-unionized workers)</a:t>
            </a:r>
          </a:p>
          <a:p>
            <a:pPr>
              <a:defRPr/>
            </a:pPr>
            <a:r>
              <a:rPr lang="en-US" sz="2800" b="1" dirty="0">
                <a:solidFill>
                  <a:srgbClr val="FF0000"/>
                </a:solidFill>
              </a:rPr>
              <a:t> </a:t>
            </a:r>
            <a:endParaRPr lang="en-US" sz="2800" b="1" u="sng" dirty="0"/>
          </a:p>
        </p:txBody>
      </p:sp>
      <p:sp>
        <p:nvSpPr>
          <p:cNvPr id="9" name="AutoShape 7"/>
          <p:cNvSpPr>
            <a:spLocks noChangeArrowheads="1"/>
          </p:cNvSpPr>
          <p:nvPr/>
        </p:nvSpPr>
        <p:spPr bwMode="auto">
          <a:xfrm>
            <a:off x="2209800" y="3429000"/>
            <a:ext cx="2209800" cy="990600"/>
          </a:xfrm>
          <a:prstGeom prst="wedgeRectCallout">
            <a:avLst>
              <a:gd name="adj1" fmla="val -17264"/>
              <a:gd name="adj2" fmla="val 13259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altLang="x-none" sz="3600"/>
              <a:t>40</a:t>
            </a:r>
            <a:r>
              <a:rPr lang="en-US" altLang="x-none" sz="3600">
                <a:ea typeface="Times New Roman" charset="0"/>
                <a:cs typeface="Times New Roman" charset="0"/>
              </a:rPr>
              <a:t> hours per week</a:t>
            </a:r>
          </a:p>
        </p:txBody>
      </p:sp>
      <p:sp>
        <p:nvSpPr>
          <p:cNvPr id="10" name="AutoShape 6"/>
          <p:cNvSpPr>
            <a:spLocks noChangeArrowheads="1"/>
          </p:cNvSpPr>
          <p:nvPr/>
        </p:nvSpPr>
        <p:spPr bwMode="auto">
          <a:xfrm>
            <a:off x="5029200" y="3886200"/>
            <a:ext cx="2667000" cy="609600"/>
          </a:xfrm>
          <a:prstGeom prst="wedgeRectCallout">
            <a:avLst>
              <a:gd name="adj1" fmla="val -60653"/>
              <a:gd name="adj2" fmla="val 11302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altLang="x-none" sz="3600"/>
              <a:t>40</a:t>
            </a:r>
            <a:r>
              <a:rPr lang="en-US" altLang="x-none" sz="3600">
                <a:ea typeface="Times New Roman" charset="0"/>
                <a:cs typeface="Times New Roman" charset="0"/>
              </a:rPr>
              <a:t>¢ per hour</a:t>
            </a:r>
          </a:p>
        </p:txBody>
      </p:sp>
    </p:spTree>
    <p:extLst>
      <p:ext uri="{BB962C8B-B14F-4D97-AF65-F5344CB8AC3E}">
        <p14:creationId xmlns:p14="http://schemas.microsoft.com/office/powerpoint/2010/main" val="1289337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0659"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0661" name="Rectangle 5"/>
          <p:cNvSpPr>
            <a:spLocks noGrp="1" noChangeArrowheads="1"/>
          </p:cNvSpPr>
          <p:nvPr>
            <p:ph type="body" idx="1"/>
          </p:nvPr>
        </p:nvSpPr>
        <p:spPr>
          <a:xfrm>
            <a:off x="1517650" y="1524000"/>
            <a:ext cx="5187950" cy="4038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ormAutofit/>
          </a:bodyPr>
          <a:lstStyle/>
          <a:p>
            <a:pPr>
              <a:lnSpc>
                <a:spcPct val="90000"/>
              </a:lnSpc>
              <a:defRPr/>
            </a:pPr>
            <a:r>
              <a:rPr lang="en-US" altLang="x-none" b="1" u="sng" dirty="0">
                <a:solidFill>
                  <a:srgbClr val="FF0000"/>
                </a:solidFill>
                <a:effectLst>
                  <a:outerShdw blurRad="38100" dist="38100" dir="2700000" algn="tl">
                    <a:srgbClr val="C0C0C0"/>
                  </a:outerShdw>
                </a:effectLst>
              </a:rPr>
              <a:t>Social Security Act</a:t>
            </a:r>
            <a:r>
              <a:rPr lang="en-US" altLang="x-none" b="1" u="sng" dirty="0">
                <a:solidFill>
                  <a:srgbClr val="FF0000"/>
                </a:solidFill>
              </a:rPr>
              <a:t> (1935)</a:t>
            </a:r>
            <a:r>
              <a:rPr lang="en-US" altLang="x-none" dirty="0">
                <a:solidFill>
                  <a:srgbClr val="FF0000"/>
                </a:solidFill>
              </a:rPr>
              <a:t> </a:t>
            </a:r>
            <a:endParaRPr lang="en-US" altLang="x-none" dirty="0"/>
          </a:p>
          <a:p>
            <a:pPr lvl="1">
              <a:lnSpc>
                <a:spcPct val="90000"/>
              </a:lnSpc>
              <a:defRPr/>
            </a:pPr>
            <a:r>
              <a:rPr lang="en-US" altLang="x-none" sz="2800" dirty="0"/>
              <a:t>Old-age pensions to be funded by employers &amp; workers </a:t>
            </a:r>
          </a:p>
          <a:p>
            <a:pPr lvl="1">
              <a:lnSpc>
                <a:spcPct val="90000"/>
              </a:lnSpc>
              <a:defRPr/>
            </a:pPr>
            <a:r>
              <a:rPr lang="en-US" altLang="x-none" sz="2800" dirty="0"/>
              <a:t>13 weeks of unemployment insurance</a:t>
            </a:r>
          </a:p>
          <a:p>
            <a:pPr lvl="1">
              <a:lnSpc>
                <a:spcPct val="90000"/>
              </a:lnSpc>
              <a:defRPr/>
            </a:pPr>
            <a:r>
              <a:rPr lang="en-US" sz="2800" dirty="0"/>
              <a:t>Aid to blind, deaf, disabled, and dependent children</a:t>
            </a:r>
            <a:endParaRPr lang="en-US" altLang="x-none" sz="2800" dirty="0"/>
          </a:p>
        </p:txBody>
      </p:sp>
      <p:sp>
        <p:nvSpPr>
          <p:cNvPr id="19460" name="Rectangle 2"/>
          <p:cNvSpPr txBox="1">
            <a:spLocks noChangeArrowheads="1"/>
          </p:cNvSpPr>
          <p:nvPr/>
        </p:nvSpPr>
        <p:spPr bwMode="auto">
          <a:xfrm>
            <a:off x="1517650" y="266700"/>
            <a:ext cx="6711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lang="en-US" altLang="x-none" sz="2800" b="1">
                <a:solidFill>
                  <a:srgbClr val="FF0000"/>
                </a:solidFill>
                <a:latin typeface="Times New Roman" charset="0"/>
              </a:rPr>
              <a:t>The Second New Deal</a:t>
            </a:r>
            <a:r>
              <a:rPr lang="en-US" altLang="x-none" sz="2800" b="1">
                <a:solidFill>
                  <a:schemeClr val="tx2"/>
                </a:solidFill>
                <a:latin typeface="Times New Roman" charset="0"/>
              </a:rPr>
              <a:t>  (1935)</a:t>
            </a:r>
            <a:br>
              <a:rPr lang="en-US" altLang="x-none" sz="2800" b="1">
                <a:solidFill>
                  <a:schemeClr val="tx2"/>
                </a:solidFill>
                <a:latin typeface="Times New Roman" charset="0"/>
              </a:rPr>
            </a:br>
            <a:r>
              <a:rPr lang="en-US" altLang="x-none" sz="2800" b="1">
                <a:solidFill>
                  <a:schemeClr val="tx2"/>
                </a:solidFill>
                <a:latin typeface="Times New Roman" charset="0"/>
              </a:rPr>
              <a:t>(more focused on </a:t>
            </a:r>
            <a:r>
              <a:rPr lang="en-US" altLang="x-none" sz="2800" b="1">
                <a:solidFill>
                  <a:srgbClr val="FF0000"/>
                </a:solidFill>
                <a:latin typeface="Times New Roman" charset="0"/>
              </a:rPr>
              <a:t>RELIEF and REFORM</a:t>
            </a:r>
            <a:r>
              <a:rPr lang="en-US" altLang="x-none" sz="2800" b="1">
                <a:solidFill>
                  <a:schemeClr val="tx2"/>
                </a:solidFill>
                <a:latin typeface="Times New Roman" charset="0"/>
              </a:rPr>
              <a:t>)</a:t>
            </a:r>
          </a:p>
        </p:txBody>
      </p:sp>
      <p:pic>
        <p:nvPicPr>
          <p:cNvPr id="194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63714"/>
            <a:ext cx="38862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1625" y="1524000"/>
            <a:ext cx="36893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0615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6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6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1038</Words>
  <Application>Microsoft Macintosh PowerPoint</Application>
  <PresentationFormat>Widescreen</PresentationFormat>
  <Paragraphs>112</Paragraphs>
  <Slides>23</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Calibri Light</vt:lpstr>
      <vt:lpstr>Mangal</vt:lpstr>
      <vt:lpstr>ＭＳ Ｐゴシック</vt:lpstr>
      <vt:lpstr>Tekton</vt:lpstr>
      <vt:lpstr>Arial</vt:lpstr>
      <vt:lpstr>Arial Black</vt:lpstr>
      <vt:lpstr>Calibri</vt:lpstr>
      <vt:lpstr>Comic Sans MS</vt:lpstr>
      <vt:lpstr>Roboto</vt:lpstr>
      <vt:lpstr>Symbol</vt:lpstr>
      <vt:lpstr>Times New Roman</vt:lpstr>
      <vt:lpstr>Office Theme</vt:lpstr>
      <vt:lpstr>PowerPoint Presentation</vt:lpstr>
      <vt:lpstr>RECAP: The 1st Hundred Days</vt:lpstr>
      <vt:lpstr>PowerPoint Presentation</vt:lpstr>
      <vt:lpstr>PowerPoint Presentation</vt:lpstr>
      <vt:lpstr>PowerPoint Presentation</vt:lpstr>
      <vt:lpstr>Positive Impact on African-Americans</vt:lpstr>
      <vt:lpstr>Negative Impact on African-Americans</vt:lpstr>
      <vt:lpstr>PowerPoint Presentation</vt:lpstr>
      <vt:lpstr>PowerPoint Presentation</vt:lpstr>
      <vt:lpstr>Opposition to New Deal </vt:lpstr>
      <vt:lpstr>PowerPoint Presentation</vt:lpstr>
      <vt:lpstr>End of the New Deal</vt:lpstr>
      <vt:lpstr>PowerPoint Presentation</vt:lpstr>
      <vt:lpstr>FDR and the Supreme Court</vt:lpstr>
      <vt:lpstr>PowerPoint Presentation</vt:lpstr>
      <vt:lpstr>PowerPoint Presentation</vt:lpstr>
      <vt:lpstr>PowerPoint Presentation</vt:lpstr>
      <vt:lpstr>PowerPoint Presentation</vt:lpstr>
      <vt:lpstr>Unemployment, 1929-1942</vt:lpstr>
      <vt:lpstr>PowerPoint Presentation</vt:lpstr>
      <vt:lpstr>PowerPoint Presentation</vt:lpstr>
      <vt:lpstr>Negatives of New Deal </vt:lpstr>
      <vt:lpstr>Coming Soon to a Classroom Near You…</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7</cp:revision>
  <dcterms:created xsi:type="dcterms:W3CDTF">2017-03-31T17:59:16Z</dcterms:created>
  <dcterms:modified xsi:type="dcterms:W3CDTF">2017-03-31T18:02:18Z</dcterms:modified>
</cp:coreProperties>
</file>