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3D14B-9495-254C-8920-9CF75B6416D1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4CD1-B3D5-B547-BBFF-09454C41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99987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</a:endParaRPr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3664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E164623-7569-B443-A7BD-29F52103176A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1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314158E-EDEF-EB46-9759-EBFB3F7C6B74}" type="slidenum">
              <a:rPr lang="en-US" altLang="x-none">
                <a:latin typeface="Times" charset="0"/>
                <a:ea typeface="ＭＳ Ｐゴシック" charset="-128"/>
              </a:rPr>
              <a:pPr/>
              <a:t>24</a:t>
            </a:fld>
            <a:endParaRPr lang="en-US" altLang="x-none">
              <a:latin typeface="Times" charset="0"/>
              <a:ea typeface="ＭＳ Ｐゴシック" charset="-128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8948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F4CE5F8-1831-E34C-9510-10595D186D56}" type="slidenum">
              <a:rPr lang="en-US" altLang="x-none">
                <a:latin typeface="Times" charset="0"/>
                <a:ea typeface="ＭＳ Ｐゴシック" charset="-128"/>
              </a:rPr>
              <a:pPr/>
              <a:t>25</a:t>
            </a:fld>
            <a:endParaRPr lang="en-US" altLang="x-none">
              <a:latin typeface="Times" charset="0"/>
              <a:ea typeface="ＭＳ Ｐゴシック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7875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9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D977-C564-5F43-8822-114C15930460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70D1-4F1F-6E47-9F4C-F67B24E3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0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utexas.edu/lpop/etext/tweed/tweed.jpg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OQ04YdyQPA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3/Flag_of_Italy.svg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s://www.youtube.com/watch?v=nyH7D9DF0Mc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-18738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Today’s AIM: </a:t>
            </a:r>
          </a:p>
          <a:p>
            <a:pPr algn="ctr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How did muckrakers shed light on and work to reform American society during the Progressive Era?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19200"/>
          </a:xfr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x-none" sz="4000" dirty="0">
                <a:solidFill>
                  <a:srgbClr val="000000"/>
                </a:solidFill>
              </a:rPr>
              <a:t> </a:t>
            </a:r>
            <a:r>
              <a:rPr lang="en-US" altLang="x-none" sz="4000" b="1" u="sng" dirty="0">
                <a:solidFill>
                  <a:srgbClr val="FF0000"/>
                </a:solidFill>
              </a:rPr>
              <a:t>Thomas Nast</a:t>
            </a:r>
            <a:r>
              <a:rPr lang="en-US" altLang="x-none" sz="4000" dirty="0">
                <a:solidFill>
                  <a:srgbClr val="000000"/>
                </a:solidFill>
              </a:rPr>
              <a:t> was the Gilded </a:t>
            </a:r>
            <a:r>
              <a:rPr lang="en-US" altLang="x-none" sz="4000" dirty="0" smtClean="0">
                <a:solidFill>
                  <a:srgbClr val="000000"/>
                </a:solidFill>
              </a:rPr>
              <a:t>Age’s </a:t>
            </a:r>
            <a:r>
              <a:rPr lang="en-US" altLang="x-none" sz="4000" b="1" u="sng" dirty="0" smtClean="0">
                <a:solidFill>
                  <a:srgbClr val="FF0000"/>
                </a:solidFill>
              </a:rPr>
              <a:t>most famous </a:t>
            </a:r>
            <a:r>
              <a:rPr lang="en-US" altLang="x-none" sz="4000" b="1" u="sng" dirty="0" err="1" smtClean="0">
                <a:solidFill>
                  <a:srgbClr val="FF0000"/>
                </a:solidFill>
              </a:rPr>
              <a:t>Mugwump</a:t>
            </a:r>
            <a:r>
              <a:rPr lang="en-US" altLang="x-none" sz="4000" b="1" u="sng" dirty="0" smtClean="0">
                <a:solidFill>
                  <a:srgbClr val="FF0000"/>
                </a:solidFill>
              </a:rPr>
              <a:t> </a:t>
            </a:r>
            <a:r>
              <a:rPr lang="en-US" altLang="x-none" sz="4000" b="1" u="sng" dirty="0">
                <a:solidFill>
                  <a:srgbClr val="FF0000"/>
                </a:solidFill>
              </a:rPr>
              <a:t>cartoonist</a:t>
            </a:r>
          </a:p>
        </p:txBody>
      </p:sp>
      <p:pic>
        <p:nvPicPr>
          <p:cNvPr id="14339" name="Picture 3" descr="Amphitheatrum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 b="9698"/>
          <a:stretch>
            <a:fillRect/>
          </a:stretch>
        </p:blipFill>
        <p:spPr bwMode="auto">
          <a:xfrm>
            <a:off x="1524000" y="1219200"/>
            <a:ext cx="9144000" cy="5621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en-US" altLang="x-none"/>
              <a:t>Nast’s Favorite Target: Boss Tweed</a:t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/>
              <a:t/>
            </a:r>
            <a:br>
              <a:rPr lang="en-US" altLang="x-none"/>
            </a:br>
            <a:endParaRPr lang="en-US" altLang="x-none"/>
          </a:p>
        </p:txBody>
      </p:sp>
      <p:pic>
        <p:nvPicPr>
          <p:cNvPr id="15363" name="Picture 3" descr="tw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 bwMode="auto">
          <a:xfrm>
            <a:off x="4114800" y="798514"/>
            <a:ext cx="6553200" cy="6059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we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762" b="1587"/>
          <a:stretch>
            <a:fillRect/>
          </a:stretch>
        </p:blipFill>
        <p:spPr bwMode="auto">
          <a:xfrm>
            <a:off x="1524001" y="1219200"/>
            <a:ext cx="3413125" cy="487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9" name="Picture 5" descr="jb_recon_boss_3_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95838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30" name="Picture 6" descr="the_brains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4491038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6172200" y="0"/>
            <a:ext cx="4495800" cy="20574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kumimoji="1" lang="en-US" altLang="x-none" sz="3600" i="1" u="sng" dirty="0"/>
              <a:t>Tweed’s Downfall</a:t>
            </a:r>
            <a:r>
              <a:rPr kumimoji="1" lang="en-US" altLang="x-none" sz="3600" dirty="0"/>
              <a:t>:</a:t>
            </a:r>
            <a:br>
              <a:rPr kumimoji="1" lang="en-US" altLang="x-none" sz="3600" dirty="0"/>
            </a:br>
            <a:r>
              <a:rPr kumimoji="1" lang="en-US" altLang="x-none" sz="3600" dirty="0"/>
              <a:t>“STOP them damn pictures!”</a:t>
            </a:r>
          </a:p>
        </p:txBody>
      </p:sp>
    </p:spTree>
    <p:extLst>
      <p:ext uri="{BB962C8B-B14F-4D97-AF65-F5344CB8AC3E}">
        <p14:creationId xmlns:p14="http://schemas.microsoft.com/office/powerpoint/2010/main" val="3829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8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248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Political Corruption </a:t>
            </a:r>
            <a:br>
              <a:rPr lang="en-US" altLang="en-US" b="1" dirty="0"/>
            </a:b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/>
              <a:t> How does the clip from “Gangs of New York” depict problems and political corruption?</a:t>
            </a:r>
            <a:br>
              <a:rPr lang="en-US" altLang="en-US" sz="4000" b="1" dirty="0"/>
            </a:br>
            <a:r>
              <a:rPr lang="en-US" altLang="en-US" sz="4000" b="1" dirty="0"/>
              <a:t>(answer in writing as you watch) </a:t>
            </a:r>
            <a:br>
              <a:rPr lang="en-US" altLang="en-US" sz="4000" b="1" dirty="0"/>
            </a:b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  <a:hlinkClick r:id="rId2"/>
              </a:rPr>
              <a:t>https://www.youtube.com/watch?v=OQ04YdyQPAc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#5 - Life in the tenements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69387"/>
            <a:ext cx="7655169" cy="6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 noChangeArrowheads="1"/>
          </p:cNvSpPr>
          <p:nvPr/>
        </p:nvSpPr>
        <p:spPr bwMode="auto">
          <a:xfrm>
            <a:off x="1967132" y="4774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5000" b="1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Urban Problems</a:t>
            </a:r>
          </a:p>
        </p:txBody>
      </p:sp>
      <p:sp>
        <p:nvSpPr>
          <p:cNvPr id="29698" name="Rectangle 4"/>
          <p:cNvSpPr txBox="1">
            <a:spLocks noChangeArrowheads="1"/>
          </p:cNvSpPr>
          <p:nvPr/>
        </p:nvSpPr>
        <p:spPr bwMode="auto">
          <a:xfrm>
            <a:off x="146844" y="2324687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Tx/>
              <a:buChar char="•"/>
            </a:pPr>
            <a:r>
              <a:rPr lang="en-US" altLang="x-none" b="1">
                <a:solidFill>
                  <a:srgbClr val="FF0000"/>
                </a:solidFill>
              </a:rPr>
              <a:t>Housing</a:t>
            </a:r>
            <a:r>
              <a:rPr lang="en-US" altLang="x-none">
                <a:solidFill>
                  <a:srgbClr val="FF0000"/>
                </a:solidFill>
              </a:rPr>
              <a:t>:</a:t>
            </a:r>
            <a:r>
              <a:rPr lang="en-US" altLang="x-none">
                <a:solidFill>
                  <a:srgbClr val="FFFFFF"/>
                </a:solidFill>
              </a:rPr>
              <a:t> </a:t>
            </a:r>
            <a:r>
              <a:rPr lang="en-US" altLang="x-none" b="1" u="sng">
                <a:solidFill>
                  <a:srgbClr val="FF0000"/>
                </a:solidFill>
              </a:rPr>
              <a:t>Overcrowded</a:t>
            </a:r>
            <a:r>
              <a:rPr lang="en-US" altLang="x-none" b="1">
                <a:solidFill>
                  <a:srgbClr val="FF0000"/>
                </a:solidFill>
              </a:rPr>
              <a:t> </a:t>
            </a:r>
            <a:r>
              <a:rPr lang="en-US" altLang="x-none" b="1" u="sng">
                <a:solidFill>
                  <a:srgbClr val="FF0000"/>
                </a:solidFill>
              </a:rPr>
              <a:t>TENEMENTS</a:t>
            </a:r>
            <a:r>
              <a:rPr lang="en-US" altLang="x-none"/>
              <a:t> were un-healthy places to live.</a:t>
            </a:r>
          </a:p>
          <a:p>
            <a:pPr>
              <a:buFontTx/>
              <a:buChar char="•"/>
            </a:pPr>
            <a:r>
              <a:rPr lang="en-US" altLang="x-none" b="1" dirty="0">
                <a:solidFill>
                  <a:srgbClr val="FF0000"/>
                </a:solidFill>
              </a:rPr>
              <a:t>Sanitation</a:t>
            </a:r>
            <a:r>
              <a:rPr lang="en-US" altLang="x-none" dirty="0">
                <a:solidFill>
                  <a:srgbClr val="FF0000"/>
                </a:solidFill>
              </a:rPr>
              <a:t>:</a:t>
            </a:r>
            <a:r>
              <a:rPr lang="en-US" altLang="x-none" dirty="0">
                <a:solidFill>
                  <a:srgbClr val="FFFFFF"/>
                </a:solidFill>
              </a:rPr>
              <a:t> </a:t>
            </a:r>
            <a:r>
              <a:rPr lang="en-US" altLang="x-none" dirty="0"/>
              <a:t>Often, </a:t>
            </a:r>
            <a:r>
              <a:rPr lang="en-US" altLang="x-none" b="1" u="sng" dirty="0">
                <a:solidFill>
                  <a:srgbClr val="FF0000"/>
                </a:solidFill>
              </a:rPr>
              <a:t>garbage was not collected</a:t>
            </a:r>
            <a:r>
              <a:rPr lang="en-US" altLang="x-none" dirty="0"/>
              <a:t> and polluted the air. 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6752493" y="5877390"/>
            <a:ext cx="4038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x-none" sz="1800" dirty="0">
                <a:latin typeface="Arial" charset="0"/>
                <a:ea typeface="ＭＳ Ｐゴシック" charset="-128"/>
              </a:rPr>
              <a:t>Famous photographer Jacob Riis captured the struggle of living in crowded tenements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0" y="935037"/>
            <a:ext cx="5018088" cy="12747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dirty="0">
                <a:ea typeface="Calibri" charset="0"/>
                <a:cs typeface="Calibri" charset="0"/>
              </a:rPr>
              <a:t>M</a:t>
            </a:r>
            <a:r>
              <a:rPr lang="en-US" altLang="x-none" dirty="0" smtClean="0">
                <a:ea typeface="Calibri" charset="0"/>
                <a:cs typeface="Calibri" charset="0"/>
              </a:rPr>
              <a:t>ost </a:t>
            </a:r>
            <a:r>
              <a:rPr lang="en-US" altLang="x-none" dirty="0">
                <a:ea typeface="Calibri" charset="0"/>
                <a:cs typeface="Calibri" charset="0"/>
              </a:rPr>
              <a:t>American cities </a:t>
            </a:r>
            <a:br>
              <a:rPr lang="en-US" altLang="x-none" dirty="0">
                <a:ea typeface="Calibri" charset="0"/>
                <a:cs typeface="Calibri" charset="0"/>
              </a:rPr>
            </a:br>
            <a:r>
              <a:rPr lang="en-US" altLang="x-none" dirty="0">
                <a:ea typeface="Calibri" charset="0"/>
                <a:cs typeface="Calibri" charset="0"/>
              </a:rPr>
              <a:t>were not prepared for such rapid population growth </a:t>
            </a:r>
          </a:p>
        </p:txBody>
      </p:sp>
      <p:pic>
        <p:nvPicPr>
          <p:cNvPr id="7" name="Picture 5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77" y="1106951"/>
            <a:ext cx="6369432" cy="47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1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 txBox="1">
            <a:spLocks noChangeArrowheads="1"/>
          </p:cNvSpPr>
          <p:nvPr/>
        </p:nvSpPr>
        <p:spPr bwMode="auto">
          <a:xfrm>
            <a:off x="5334000" y="304800"/>
            <a:ext cx="518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Tx/>
              <a:buChar char="•"/>
            </a:pPr>
            <a:r>
              <a:rPr lang="en-US" altLang="x-none" sz="3100" b="1" u="sng" dirty="0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Few adequate transit systems</a:t>
            </a:r>
            <a:r>
              <a:rPr lang="en-US" altLang="x-none" sz="3100" dirty="0">
                <a:latin typeface="Times New Roman" charset="0"/>
                <a:ea typeface="ＭＳ Ｐゴシック" charset="-128"/>
              </a:rPr>
              <a:t>.</a:t>
            </a:r>
          </a:p>
          <a:p>
            <a:pPr>
              <a:buFontTx/>
              <a:buChar char="•"/>
            </a:pPr>
            <a:r>
              <a:rPr lang="en-US" altLang="x-none" sz="3100" b="1" u="sng" dirty="0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Limited safe drinking water</a:t>
            </a:r>
            <a:r>
              <a:rPr lang="en-US" altLang="x-none" sz="3100" dirty="0">
                <a:latin typeface="Times New Roman" charset="0"/>
                <a:ea typeface="ＭＳ Ｐゴシック" charset="-128"/>
              </a:rPr>
              <a:t>  = </a:t>
            </a:r>
            <a:r>
              <a:rPr lang="en-US" altLang="x-none" sz="3100" b="1" u="sng" dirty="0">
                <a:latin typeface="Times New Roman" charset="0"/>
                <a:ea typeface="ＭＳ Ｐゴシック" charset="-128"/>
              </a:rPr>
              <a:t>CHOLERA</a:t>
            </a:r>
            <a:r>
              <a:rPr lang="en-US" altLang="x-none" sz="3100" dirty="0">
                <a:latin typeface="Times New Roman" charset="0"/>
                <a:ea typeface="ＭＳ Ｐゴシック" charset="-128"/>
              </a:rPr>
              <a:t> </a:t>
            </a:r>
          </a:p>
          <a:p>
            <a:pPr>
              <a:buFontTx/>
              <a:buChar char="•"/>
            </a:pPr>
            <a:r>
              <a:rPr lang="en-US" altLang="x-none" sz="3100" dirty="0">
                <a:latin typeface="Times New Roman" charset="0"/>
                <a:ea typeface="ＭＳ Ｐゴシック" charset="-128"/>
              </a:rPr>
              <a:t>As populations increased </a:t>
            </a:r>
            <a:r>
              <a:rPr lang="en-US" altLang="x-none" sz="3100" b="1" u="sng" dirty="0">
                <a:solidFill>
                  <a:srgbClr val="FF0000"/>
                </a:solidFill>
                <a:latin typeface="Times New Roman" charset="0"/>
                <a:ea typeface="ＭＳ Ｐゴシック" charset="-128"/>
              </a:rPr>
              <a:t>thieves flourished</a:t>
            </a:r>
            <a:r>
              <a:rPr lang="en-US" altLang="x-none" sz="3100" dirty="0">
                <a:latin typeface="Times New Roman" charset="0"/>
                <a:ea typeface="ＭＳ Ｐゴシック" charset="-128"/>
              </a:rPr>
              <a:t>. </a:t>
            </a:r>
          </a:p>
          <a:p>
            <a:pPr>
              <a:buFontTx/>
              <a:buChar char="•"/>
            </a:pPr>
            <a:r>
              <a:rPr lang="en-US" altLang="x-none" sz="3100" b="1" dirty="0">
                <a:latin typeface="Times New Roman" charset="0"/>
                <a:ea typeface="ＭＳ Ｐゴシック" charset="-128"/>
              </a:rPr>
              <a:t>Fires</a:t>
            </a:r>
            <a:r>
              <a:rPr lang="en-US" altLang="x-none" sz="3100" dirty="0">
                <a:latin typeface="Times New Roman" charset="0"/>
                <a:ea typeface="ＭＳ Ｐゴシック" charset="-128"/>
              </a:rPr>
              <a:t>!  Limited water, wooden structures, and the use of candles led to many major urban fires.</a:t>
            </a:r>
            <a:endParaRPr lang="en-US" altLang="x-none" sz="3100" i="1" u="sng" dirty="0">
              <a:latin typeface="Times New Roman" charset="0"/>
              <a:ea typeface="ＭＳ Ｐゴシック" charset="-128"/>
            </a:endParaRPr>
          </a:p>
        </p:txBody>
      </p:sp>
      <p:pic>
        <p:nvPicPr>
          <p:cNvPr id="44034" name="Picture 6" descr="chicago-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b="2911"/>
          <a:stretch>
            <a:fillRect/>
          </a:stretch>
        </p:blipFill>
        <p:spPr bwMode="auto">
          <a:xfrm>
            <a:off x="1524000" y="30163"/>
            <a:ext cx="381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1524000" y="3649664"/>
            <a:ext cx="3962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x-none" sz="2400">
                <a:latin typeface="Times" charset="0"/>
                <a:ea typeface="ＭＳ Ｐゴシック" charset="-128"/>
              </a:rPr>
              <a:t>Harper</a:t>
            </a:r>
            <a:r>
              <a:rPr lang="ja-JP" altLang="en-US" sz="2400">
                <a:latin typeface="Arial" charset="0"/>
                <a:ea typeface="ＭＳ Ｐゴシック" charset="-128"/>
              </a:rPr>
              <a:t>’</a:t>
            </a:r>
            <a:r>
              <a:rPr lang="en-US" altLang="ja-JP" sz="2400">
                <a:latin typeface="Times" charset="0"/>
                <a:ea typeface="ＭＳ Ｐゴシック" charset="-128"/>
              </a:rPr>
              <a:t>s Weekly image of Chicagoans fleeing the fire over the Randolph Street bridge in 1871</a:t>
            </a:r>
            <a:endParaRPr lang="en-US" altLang="x-none" sz="2400">
              <a:latin typeface="Times" charset="0"/>
              <a:ea typeface="ＭＳ Ｐゴシック" charset="-128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52600" y="5181600"/>
            <a:ext cx="3429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x-none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Chicago 1871 and San Francisco 1906 were two major fires.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1600" y="5692776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13397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8"/>
            <a:ext cx="4572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38"/>
            <a:ext cx="21796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137502" y="0"/>
            <a:ext cx="558804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3800" b="1">
                <a:solidFill>
                  <a:schemeClr val="tx2"/>
                </a:solidFill>
                <a:latin typeface="Georgia" charset="0"/>
                <a:ea typeface="ＭＳ Ｐゴシック" charset="-128"/>
              </a:rPr>
              <a:t>Dumbbell Tenement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1039814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A21C2E-0C48-5D4D-A6DC-7708661960BF}" type="slidenum">
              <a:rPr lang="en-US" altLang="x-none" sz="1400">
                <a:solidFill>
                  <a:srgbClr val="7B9899"/>
                </a:solidFill>
                <a:latin typeface="Arial" charset="0"/>
                <a:ea typeface="ＭＳ Ｐゴシック" charset="-128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400">
              <a:solidFill>
                <a:srgbClr val="7B9899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31747" name="Content Placeholder 7" descr="DumbellTen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1"/>
            <a:ext cx="741367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00" y="3617000"/>
            <a:ext cx="5059458" cy="32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6931024" y="3897313"/>
            <a:ext cx="52609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x-none" sz="3000" b="1" dirty="0">
                <a:solidFill>
                  <a:srgbClr val="2D3639"/>
                </a:solidFill>
                <a:latin typeface="hurme_no2-webfont" charset="0"/>
              </a:rPr>
              <a:t>More apartments for more families and shared restrooms. </a:t>
            </a:r>
          </a:p>
          <a:p>
            <a:pPr>
              <a:spcBef>
                <a:spcPct val="0"/>
              </a:spcBef>
            </a:pPr>
            <a:r>
              <a:rPr lang="en-US" altLang="x-none" sz="3000" b="1" dirty="0">
                <a:solidFill>
                  <a:srgbClr val="2D3639"/>
                </a:solidFill>
                <a:latin typeface="hurme_no2-webfont" charset="0"/>
              </a:rPr>
              <a:t>These tenements were fire hazards, filled with waste and diseases.</a:t>
            </a:r>
            <a:endParaRPr lang="en-US" altLang="x-none" sz="3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 txBox="1">
            <a:spLocks noChangeArrowheads="1"/>
          </p:cNvSpPr>
          <p:nvPr/>
        </p:nvSpPr>
        <p:spPr bwMode="auto">
          <a:xfrm>
            <a:off x="1524000" y="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800">
                <a:solidFill>
                  <a:srgbClr val="EAEAEA"/>
                </a:solidFill>
                <a:latin typeface="Georgia" charset="0"/>
                <a:ea typeface="ＭＳ Ｐゴシック" charset="-128"/>
              </a:rPr>
              <a:t>The Tenement Question--Inside and Out!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8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0"/>
            <a:ext cx="3657600" cy="28606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>
                <a:ea typeface="Calibri" charset="0"/>
                <a:cs typeface="Calibri" charset="0"/>
              </a:rPr>
              <a:t>Many urban poor developed lung disease or tuberculosis; About 60% of immigrant babies died before their first birthday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610" y="3014687"/>
            <a:ext cx="5680647" cy="384331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9959926" y="2082018"/>
            <a:ext cx="745587" cy="134698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40505" y="745587"/>
            <a:ext cx="405149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 smtClean="0"/>
              <a:t>“Tuberculosis windows” = cross-ventilation, help </a:t>
            </a:r>
            <a:r>
              <a:rPr lang="en-US" sz="2500" dirty="0"/>
              <a:t>reduce the spread of diseases like tuberculosis</a:t>
            </a:r>
          </a:p>
        </p:txBody>
      </p:sp>
    </p:spTree>
    <p:extLst>
      <p:ext uri="{BB962C8B-B14F-4D97-AF65-F5344CB8AC3E}">
        <p14:creationId xmlns:p14="http://schemas.microsoft.com/office/powerpoint/2010/main" val="17525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81578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x-none"/>
              <a:t>Reforming America’s Cities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4588" y="804204"/>
            <a:ext cx="7499252" cy="2895599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3400" dirty="0" smtClean="0"/>
              <a:t>Progressive reform 1</a:t>
            </a:r>
            <a:r>
              <a:rPr lang="en-US" sz="3400" baseline="30000" dirty="0" smtClean="0"/>
              <a:t>st</a:t>
            </a:r>
            <a:r>
              <a:rPr lang="en-US" sz="3400" dirty="0" smtClean="0"/>
              <a:t> began in cities in the 1890s to address </a:t>
            </a:r>
            <a:r>
              <a:rPr lang="en-US" sz="3400" b="1" i="1" dirty="0" smtClean="0"/>
              <a:t>factory, tenement, labor problems</a:t>
            </a:r>
            <a:r>
              <a:rPr lang="en-US" sz="3400" dirty="0" smtClean="0"/>
              <a:t>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3400" dirty="0" smtClean="0"/>
              <a:t>Early reformers realized that </a:t>
            </a:r>
            <a:r>
              <a:rPr lang="en-US" sz="3400" b="1" i="1" dirty="0" smtClean="0"/>
              <a:t>private charity was not enough to cure all social ills</a:t>
            </a:r>
            <a:r>
              <a:rPr lang="en-US" sz="3400" dirty="0" smtClean="0"/>
              <a:t>!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3400" dirty="0" smtClean="0"/>
              <a:t>The </a:t>
            </a:r>
            <a:r>
              <a:rPr lang="en-US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Gospel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smtClean="0"/>
              <a:t>movement was a new religious philosophy that focused on </a:t>
            </a:r>
            <a:r>
              <a:rPr lang="en-US" sz="3400" b="1" u="sng" dirty="0" smtClean="0">
                <a:solidFill>
                  <a:srgbClr val="FF0000"/>
                </a:solidFill>
              </a:rPr>
              <a:t>improving society </a:t>
            </a:r>
            <a:r>
              <a:rPr lang="en-US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</a:t>
            </a:r>
            <a:r>
              <a:rPr lang="en-US" sz="3400" b="1" u="sng" dirty="0" smtClean="0">
                <a:solidFill>
                  <a:srgbClr val="FF0000"/>
                </a:solidFill>
              </a:rPr>
              <a:t> saving individual souls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1519310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x-none" altLang="x-non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4462"/>
            <a:ext cx="5478194" cy="6254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r>
              <a:rPr lang="en-US" altLang="x-none"/>
              <a:t>What is Progressivism?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4587" y="914400"/>
            <a:ext cx="11649222" cy="5943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x-none" sz="4500" dirty="0"/>
              <a:t>From 1890s to 1920, progressives addressed the rapid economic &amp; social changes of the Gilded Age</a:t>
            </a:r>
          </a:p>
          <a:p>
            <a:pPr>
              <a:lnSpc>
                <a:spcPct val="90000"/>
              </a:lnSpc>
            </a:pPr>
            <a:r>
              <a:rPr lang="en-US" altLang="x-none" sz="4500" dirty="0"/>
              <a:t>Progressive reform had wide appeal but was not a unified movement with a common agenda</a:t>
            </a:r>
          </a:p>
          <a:p>
            <a:pPr>
              <a:lnSpc>
                <a:spcPct val="90000"/>
              </a:lnSpc>
            </a:pPr>
            <a:r>
              <a:rPr lang="en-US" altLang="x-none" sz="4500" dirty="0"/>
              <a:t>Progressive reforms included prostitution, poverty, child labor, factory safety, women’s rights, temperance, &amp; political corruption</a:t>
            </a:r>
          </a:p>
        </p:txBody>
      </p:sp>
      <p:sp>
        <p:nvSpPr>
          <p:cNvPr id="162824" name="AutoShape 8"/>
          <p:cNvSpPr>
            <a:spLocks noChangeArrowheads="1"/>
          </p:cNvSpPr>
          <p:nvPr/>
        </p:nvSpPr>
        <p:spPr bwMode="auto">
          <a:xfrm>
            <a:off x="2133600" y="5181600"/>
            <a:ext cx="8077200" cy="1447800"/>
          </a:xfrm>
          <a:prstGeom prst="wedgeRectCallout">
            <a:avLst>
              <a:gd name="adj1" fmla="val 35731"/>
              <a:gd name="adj2" fmla="val -10581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600"/>
              <a:t>Some reformers targeted local community problems, others aimed for state changes, &amp; others wanted national reforms</a:t>
            </a: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>
            <a:off x="1676400" y="4800600"/>
            <a:ext cx="8915400" cy="1447800"/>
          </a:xfrm>
          <a:prstGeom prst="wedgeRectCallout">
            <a:avLst>
              <a:gd name="adj1" fmla="val 5769"/>
              <a:gd name="adj2" fmla="val -267435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600"/>
              <a:t>Some histories mark the end of Progressivism  in 1917 when the USA entered WWI; others mark the end at 1920 with the 19</a:t>
            </a:r>
            <a:r>
              <a:rPr kumimoji="1" lang="en-US" altLang="x-none" sz="3600" baseline="30000"/>
              <a:t>th</a:t>
            </a:r>
            <a:r>
              <a:rPr kumimoji="1" lang="en-US" altLang="x-none" sz="3600"/>
              <a:t> amendment</a:t>
            </a:r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1752600" y="2743200"/>
            <a:ext cx="8686800" cy="1905000"/>
          </a:xfrm>
          <a:prstGeom prst="wedgeRectCallout">
            <a:avLst>
              <a:gd name="adj1" fmla="val -14069"/>
              <a:gd name="adj2" fmla="val -116083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600"/>
              <a:t>Progressive reform began in the late Gilded Age, especially during the Panic of 1893 which exposed serious flaws in the American political, economic, &amp; social fabric</a:t>
            </a:r>
          </a:p>
        </p:txBody>
      </p:sp>
    </p:spTree>
    <p:extLst>
      <p:ext uri="{BB962C8B-B14F-4D97-AF65-F5344CB8AC3E}">
        <p14:creationId xmlns:p14="http://schemas.microsoft.com/office/powerpoint/2010/main" val="53459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 animBg="1"/>
      <p:bldP spid="162824" grpId="1" animBg="1"/>
      <p:bldP spid="162826" grpId="0" animBg="1"/>
      <p:bldP spid="162826" grpId="1" animBg="1"/>
      <p:bldP spid="162827" grpId="0" animBg="1"/>
      <p:bldP spid="1628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"/>
          <a:stretch>
            <a:fillRect/>
          </a:stretch>
        </p:blipFill>
        <p:spPr bwMode="auto">
          <a:xfrm>
            <a:off x="5029200" y="1622426"/>
            <a:ext cx="55118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03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2426"/>
            <a:ext cx="325278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676400" y="171450"/>
            <a:ext cx="8834438" cy="1352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x-none" dirty="0">
                <a:ea typeface="Calibri" charset="0"/>
                <a:cs typeface="Calibri" charset="0"/>
              </a:rPr>
              <a:t>About 2/3 of immigrants settled in cities, such as New York, Chicago, Boston, or Philadelphia and  lived in ethnic neighborhoods called </a:t>
            </a:r>
            <a:r>
              <a:rPr lang="en-US" altLang="x-none" b="1" i="1" dirty="0">
                <a:ea typeface="Calibri" charset="0"/>
                <a:cs typeface="Calibri" charset="0"/>
              </a:rPr>
              <a:t>ghettos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2576" y="2427288"/>
            <a:ext cx="3654425" cy="4278312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altLang="x-none" b="1" u="sng" dirty="0">
                <a:solidFill>
                  <a:srgbClr val="FF0000"/>
                </a:solidFill>
                <a:ea typeface="Calibri" charset="0"/>
                <a:cs typeface="Calibri" charset="0"/>
              </a:rPr>
              <a:t>Ghettos</a:t>
            </a:r>
            <a:r>
              <a:rPr lang="en-US" altLang="x-none" dirty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altLang="x-none" dirty="0">
                <a:ea typeface="Calibri" charset="0"/>
                <a:cs typeface="Calibri" charset="0"/>
              </a:rPr>
              <a:t>provided new immigrants with a </a:t>
            </a:r>
            <a:r>
              <a:rPr lang="en-US" altLang="x-none" b="1" u="sng" dirty="0">
                <a:solidFill>
                  <a:srgbClr val="FF0000"/>
                </a:solidFill>
                <a:ea typeface="Calibri" charset="0"/>
                <a:cs typeface="Calibri" charset="0"/>
              </a:rPr>
              <a:t>sense of community and security</a:t>
            </a:r>
            <a:r>
              <a:rPr lang="en-US" altLang="x-none" dirty="0">
                <a:ea typeface="Calibri" charset="0"/>
                <a:cs typeface="Calibri" charset="0"/>
              </a:rPr>
              <a:t>, as the immigrants were </a:t>
            </a:r>
            <a:r>
              <a:rPr lang="en-US" altLang="x-none" b="1" dirty="0">
                <a:ea typeface="Calibri" charset="0"/>
                <a:cs typeface="Calibri" charset="0"/>
              </a:rPr>
              <a:t>surrounded by the familiar customs, food and language of their homeland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2757" y="1436772"/>
            <a:ext cx="9144000" cy="89255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Why might new immigrants to America concentrate into ethnic communities (with people of the same ethnicity)?</a:t>
            </a:r>
          </a:p>
        </p:txBody>
      </p:sp>
    </p:spTree>
    <p:extLst>
      <p:ext uri="{BB962C8B-B14F-4D97-AF65-F5344CB8AC3E}">
        <p14:creationId xmlns:p14="http://schemas.microsoft.com/office/powerpoint/2010/main" val="6974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90709" y="152400"/>
            <a:ext cx="40814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NYC Jewish ghetto</a:t>
            </a:r>
          </a:p>
        </p:txBody>
      </p:sp>
    </p:spTree>
    <p:extLst>
      <p:ext uri="{BB962C8B-B14F-4D97-AF65-F5344CB8AC3E}">
        <p14:creationId xmlns:p14="http://schemas.microsoft.com/office/powerpoint/2010/main" val="3359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79563" y="33338"/>
            <a:ext cx="2514600" cy="715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</a:rPr>
              <a:t>Chinatown</a:t>
            </a:r>
          </a:p>
        </p:txBody>
      </p:sp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4" y="1309688"/>
            <a:ext cx="49672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Image:China Qing Dynasty Flag 1889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0"/>
            <a:ext cx="1638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79563" y="609600"/>
            <a:ext cx="3276600" cy="5486400"/>
          </a:xfrm>
          <a:noFill/>
        </p:spPr>
        <p:txBody>
          <a:bodyPr/>
          <a:lstStyle/>
          <a:p>
            <a:pPr eaLnBrk="1" hangingPunct="1"/>
            <a:r>
              <a:rPr lang="en-US" altLang="x-none">
                <a:latin typeface="Tw Cen MT" charset="0"/>
              </a:rPr>
              <a:t>San Francisco</a:t>
            </a:r>
          </a:p>
          <a:p>
            <a:pPr eaLnBrk="1" hangingPunct="1"/>
            <a:r>
              <a:rPr lang="en-US" altLang="x-none">
                <a:latin typeface="Tw Cen MT" charset="0"/>
              </a:rPr>
              <a:t>Los Angeles</a:t>
            </a:r>
          </a:p>
          <a:p>
            <a:pPr eaLnBrk="1" hangingPunct="1"/>
            <a:r>
              <a:rPr lang="en-US" altLang="x-none">
                <a:latin typeface="Tw Cen MT" charset="0"/>
              </a:rPr>
              <a:t>New York City</a:t>
            </a:r>
          </a:p>
        </p:txBody>
      </p:sp>
      <p:pic>
        <p:nvPicPr>
          <p:cNvPr id="409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478882"/>
            <a:ext cx="4799013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0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12888" y="3176"/>
            <a:ext cx="6324601" cy="7159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</a:rPr>
              <a:t>Mulberry Street/“Little Italy”</a:t>
            </a:r>
          </a:p>
        </p:txBody>
      </p:sp>
      <p:pic>
        <p:nvPicPr>
          <p:cNvPr id="43010" name="Picture 4" descr="mulb1900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1219200"/>
            <a:ext cx="4876800" cy="3598863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7" descr="Image:Flag of Italy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1919"/>
            <a:ext cx="1524000" cy="10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4" y="1219200"/>
            <a:ext cx="48021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45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524000"/>
            <a:ext cx="5257800" cy="3962400"/>
          </a:xfrm>
        </p:spPr>
        <p:txBody>
          <a:bodyPr/>
          <a:lstStyle/>
          <a:p>
            <a:pPr eaLnBrk="1" hangingPunct="1"/>
            <a:r>
              <a:rPr lang="en-US" altLang="x-none" b="1" i="1"/>
              <a:t>Journalists who wrote about or photographed problems in society</a:t>
            </a:r>
            <a:r>
              <a:rPr lang="en-US" altLang="x-none" i="1"/>
              <a:t>.</a:t>
            </a:r>
          </a:p>
          <a:p>
            <a:pPr eaLnBrk="1" hangingPunct="1"/>
            <a:r>
              <a:rPr lang="en-US" altLang="x-none"/>
              <a:t>Wanted to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 b="1" u="sng"/>
              <a:t>stir the muck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/>
              <a:t> so people noticed it.</a:t>
            </a:r>
          </a:p>
          <a:p>
            <a:pPr eaLnBrk="1" hangingPunct="1"/>
            <a:r>
              <a:rPr lang="en-US" altLang="x-none"/>
              <a:t>Used newspaper and magazine articles, books, music, poetry and photography to get people to pay attention.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63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sz="4800">
                <a:latin typeface="Optima ExtraBlack" charset="0"/>
              </a:rPr>
              <a:t>Who were the muckrakers?</a:t>
            </a:r>
          </a:p>
        </p:txBody>
      </p:sp>
    </p:spTree>
    <p:extLst>
      <p:ext uri="{BB962C8B-B14F-4D97-AF65-F5344CB8AC3E}">
        <p14:creationId xmlns:p14="http://schemas.microsoft.com/office/powerpoint/2010/main" val="19066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5663" y="527295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3200">
                <a:solidFill>
                  <a:srgbClr val="FF0000"/>
                </a:solidFill>
                <a:latin typeface="Optima ExtraBlack" charset="0"/>
              </a:rPr>
              <a:t>Upton Sinclair</a:t>
            </a:r>
            <a:endParaRPr lang="en-US" altLang="x-none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58425" y="604424"/>
            <a:ext cx="6476749" cy="5181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x-none" sz="3200" b="1" u="sng" dirty="0">
                <a:solidFill>
                  <a:srgbClr val="FF0000"/>
                </a:solidFill>
              </a:rPr>
              <a:t>The Jungle</a:t>
            </a:r>
          </a:p>
          <a:p>
            <a:pPr eaLnBrk="1" hangingPunct="1"/>
            <a:endParaRPr lang="en-US" altLang="x-none" sz="3200" dirty="0"/>
          </a:p>
          <a:p>
            <a:pPr eaLnBrk="1" hangingPunct="1"/>
            <a:endParaRPr lang="en-US" altLang="x-none" sz="3200" dirty="0"/>
          </a:p>
          <a:p>
            <a:pPr eaLnBrk="1" hangingPunct="1"/>
            <a:endParaRPr lang="en-US" altLang="x-none" sz="3200" dirty="0"/>
          </a:p>
          <a:p>
            <a:pPr eaLnBrk="1" hangingPunct="1"/>
            <a:r>
              <a:rPr lang="en-US" altLang="x-none" sz="3200" dirty="0"/>
              <a:t>Exposed conditions in </a:t>
            </a:r>
            <a:r>
              <a:rPr lang="en-US" altLang="x-none" sz="3200" b="1" u="sng" dirty="0">
                <a:solidFill>
                  <a:srgbClr val="FF0000"/>
                </a:solidFill>
              </a:rPr>
              <a:t>meat packing industry</a:t>
            </a:r>
          </a:p>
          <a:p>
            <a:pPr eaLnBrk="1" hangingPunct="1"/>
            <a:r>
              <a:rPr lang="en-US" altLang="x-none" sz="3200" dirty="0"/>
              <a:t>Shed light on </a:t>
            </a:r>
            <a:r>
              <a:rPr lang="en-US" altLang="x-none" sz="3200" b="1" u="sng" dirty="0">
                <a:solidFill>
                  <a:srgbClr val="FF0000"/>
                </a:solidFill>
              </a:rPr>
              <a:t>terrible working conditions</a:t>
            </a:r>
            <a:r>
              <a:rPr lang="en-US" altLang="x-none" sz="3200" dirty="0"/>
              <a:t> and </a:t>
            </a:r>
            <a:r>
              <a:rPr lang="en-US" altLang="x-none" sz="3200" b="1" u="sng" dirty="0">
                <a:solidFill>
                  <a:srgbClr val="FF0000"/>
                </a:solidFill>
              </a:rPr>
              <a:t>lack of food regulations</a:t>
            </a:r>
          </a:p>
          <a:p>
            <a:pPr eaLnBrk="1" hangingPunct="1"/>
            <a:r>
              <a:rPr lang="en-US" altLang="x-none" sz="3200" dirty="0"/>
              <a:t>Sinclair is quoted as saying, </a:t>
            </a:r>
            <a:r>
              <a:rPr lang="ja-JP" altLang="en-US" sz="3200" dirty="0">
                <a:latin typeface="Arial" charset="0"/>
              </a:rPr>
              <a:t>“</a:t>
            </a:r>
            <a:r>
              <a:rPr lang="en-US" altLang="ja-JP" sz="3200" dirty="0"/>
              <a:t>I aimed at their brains and hit them in the stomach.</a:t>
            </a:r>
            <a:r>
              <a:rPr lang="ja-JP" altLang="en-US" sz="3200" dirty="0">
                <a:latin typeface="Arial" charset="0"/>
              </a:rPr>
              <a:t>”</a:t>
            </a:r>
            <a:endParaRPr lang="en-US" altLang="x-none" sz="3200" dirty="0"/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2557"/>
            <a:ext cx="3611880" cy="555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5663" y="1257299"/>
            <a:ext cx="495299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While you </a:t>
            </a:r>
            <a:r>
              <a:rPr lang="en-US" sz="3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watch</a:t>
            </a:r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was Sinclair trying to expose?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8110" y="2180629"/>
            <a:ext cx="119763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VIDEO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2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762000"/>
          </a:xfrm>
        </p:spPr>
        <p:txBody>
          <a:bodyPr/>
          <a:lstStyle/>
          <a:p>
            <a:r>
              <a:rPr lang="en-US" altLang="x-none"/>
              <a:t>What is Progressivism?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001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But, Progressive reform had distinguishing characteristics:</a:t>
            </a:r>
          </a:p>
          <a:p>
            <a:pPr marL="633413" lvl="1" indent="-176213">
              <a:defRPr/>
            </a:pPr>
            <a:endParaRPr lang="en-US" dirty="0" smtClean="0"/>
          </a:p>
          <a:p>
            <a:pPr marL="633413" lvl="1" indent="-176213" algn="ctr">
              <a:buNone/>
              <a:defRPr/>
            </a:pP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6096000" y="76200"/>
            <a:ext cx="4419600" cy="1828800"/>
          </a:xfrm>
          <a:prstGeom prst="wedgeRectCallout">
            <a:avLst>
              <a:gd name="adj1" fmla="val -31394"/>
              <a:gd name="adj2" fmla="val 12465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400" i="1" dirty="0"/>
              <a:t>Social Gospel</a:t>
            </a:r>
            <a:r>
              <a:rPr kumimoji="1" lang="en-US" altLang="x-none" sz="3400" dirty="0"/>
              <a:t> taught Christians that it was their duty to end poverty &amp; inequality 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1600200" y="152400"/>
            <a:ext cx="4343400" cy="1447800"/>
          </a:xfrm>
          <a:prstGeom prst="wedgeRectCallout">
            <a:avLst>
              <a:gd name="adj1" fmla="val 50037"/>
              <a:gd name="adj2" fmla="val 161731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kumimoji="1" lang="en-US" sz="3400">
                <a:latin typeface="Times New Roman" pitchFamily="18" charset="0"/>
              </a:rPr>
              <a:t>Optimism &amp; belief in progress (</a:t>
            </a:r>
            <a:r>
              <a:rPr lang="en-US" sz="3400">
                <a:latin typeface="Times New Roman" pitchFamily="18" charset="0"/>
              </a:rPr>
              <a:t>“</a:t>
            </a:r>
            <a:r>
              <a:rPr lang="en-US" sz="3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investigate, educate, </a:t>
            </a:r>
            <a:r>
              <a:rPr lang="en-US" sz="3400">
                <a:latin typeface="Times New Roman" pitchFamily="18" charset="0"/>
              </a:rPr>
              <a:t>&amp;</a:t>
            </a:r>
            <a:r>
              <a:rPr lang="en-US" sz="34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legislate</a:t>
            </a:r>
            <a:r>
              <a:rPr lang="en-US" sz="3400">
                <a:latin typeface="Times New Roman" pitchFamily="18" charset="0"/>
              </a:rPr>
              <a:t>”)</a:t>
            </a: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1600200" y="5410200"/>
            <a:ext cx="4724400" cy="1371600"/>
          </a:xfrm>
          <a:prstGeom prst="wedgeRectCallout">
            <a:avLst>
              <a:gd name="adj1" fmla="val 52153"/>
              <a:gd name="adj2" fmla="val -117245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1" lang="en-US" altLang="x-none" sz="3400"/>
              <a:t>Change the environment in order to change people (no Social Darwinism)</a:t>
            </a:r>
            <a:endParaRPr lang="en-US" altLang="x-none" sz="3400"/>
          </a:p>
        </p:txBody>
      </p:sp>
      <p:sp>
        <p:nvSpPr>
          <p:cNvPr id="165896" name="AutoShape 8"/>
          <p:cNvSpPr>
            <a:spLocks noChangeArrowheads="1"/>
          </p:cNvSpPr>
          <p:nvPr/>
        </p:nvSpPr>
        <p:spPr bwMode="auto">
          <a:xfrm>
            <a:off x="6096000" y="2057400"/>
            <a:ext cx="4419600" cy="990600"/>
          </a:xfrm>
          <a:prstGeom prst="wedgeRectCallout">
            <a:avLst>
              <a:gd name="adj1" fmla="val 2907"/>
              <a:gd name="adj2" fmla="val 97755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400"/>
              <a:t>Desire to “humanize” industry &amp; urbanization</a:t>
            </a:r>
          </a:p>
        </p:txBody>
      </p: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6400800" y="5029200"/>
            <a:ext cx="4191000" cy="1752600"/>
          </a:xfrm>
          <a:prstGeom prst="wedgeRectCallout">
            <a:avLst>
              <a:gd name="adj1" fmla="val -36551"/>
              <a:gd name="adj2" fmla="val -8134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1" lang="en-US" altLang="x-none" sz="3400"/>
              <a:t>Led by educated middle-class “experts” who developed “rational” solutions</a:t>
            </a:r>
            <a:endParaRPr lang="en-US" altLang="x-none" sz="3400"/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1676400" y="1752600"/>
            <a:ext cx="3657600" cy="1371600"/>
          </a:xfrm>
          <a:prstGeom prst="wedgeRectCallout">
            <a:avLst>
              <a:gd name="adj1" fmla="val 52301"/>
              <a:gd name="adj2" fmla="val 78588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1" lang="en-US" altLang="x-none" sz="3400"/>
              <a:t>Looked to the government to help achieve goals</a:t>
            </a:r>
            <a:endParaRPr lang="en-US" altLang="x-none" sz="3400"/>
          </a:p>
        </p:txBody>
      </p:sp>
      <p:sp>
        <p:nvSpPr>
          <p:cNvPr id="165899" name="AutoShape 11"/>
          <p:cNvSpPr>
            <a:spLocks noChangeArrowheads="1"/>
          </p:cNvSpPr>
          <p:nvPr/>
        </p:nvSpPr>
        <p:spPr bwMode="auto">
          <a:xfrm>
            <a:off x="1600200" y="3429000"/>
            <a:ext cx="3581400" cy="1752600"/>
          </a:xfrm>
          <a:prstGeom prst="wedgeRectCallout">
            <a:avLst>
              <a:gd name="adj1" fmla="val 68926"/>
              <a:gd name="adj2" fmla="val -7699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x-none" sz="3400"/>
              <a:t>Their actions impacted the entire nation; not regions like the Populists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8469" y="3485859"/>
            <a:ext cx="545566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Progressive Themes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1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animBg="1"/>
      <p:bldP spid="165894" grpId="0" animBg="1"/>
      <p:bldP spid="165895" grpId="0" animBg="1"/>
      <p:bldP spid="165896" grpId="0" animBg="1"/>
      <p:bldP spid="165897" grpId="0" animBg="1"/>
      <p:bldP spid="165898" grpId="0" animBg="1"/>
      <p:bldP spid="16589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6430"/>
            <a:ext cx="12192000" cy="346065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400" b="1" dirty="0"/>
              <a:t>You decide!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Was life improving during the Industrial Age in America?</a:t>
            </a: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For each image (#1-5) you see think about </a:t>
            </a:r>
            <a:r>
              <a:rPr lang="en-US" sz="4400" b="1" u="sng" dirty="0" smtClean="0">
                <a:latin typeface="Times New Roman" charset="0"/>
                <a:ea typeface="Times New Roman" charset="0"/>
                <a:cs typeface="Times New Roman" charset="0"/>
              </a:rPr>
              <a:t>1 or 2 PROBLEMS America was facing during the Industrial Age/Gilded Age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b="1"/>
              <a:t>#1 - Child workers in mining industry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6" y="838200"/>
            <a:ext cx="82089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4913313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#2 - Industrial cities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37051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412512"/>
            <a:ext cx="6821487" cy="44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#3 – Growth of Monopolies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2531" name="Picture 1" descr="TARBEL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7" b="10127"/>
          <a:stretch>
            <a:fillRect/>
          </a:stretch>
        </p:blipFill>
        <p:spPr bwMode="auto">
          <a:xfrm>
            <a:off x="3733800" y="979488"/>
            <a:ext cx="4495800" cy="58023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#4 – Political Corruption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914400"/>
          </a:xfrm>
        </p:spPr>
        <p:txBody>
          <a:bodyPr/>
          <a:lstStyle/>
          <a:p>
            <a:r>
              <a:rPr lang="en-US" altLang="x-none" b="1" dirty="0">
                <a:solidFill>
                  <a:srgbClr val="FF0000"/>
                </a:solidFill>
              </a:rPr>
              <a:t>Attacking Political Machines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42" y="762000"/>
            <a:ext cx="11943470" cy="257204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Mugwumps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b="1" u="sng" dirty="0" smtClean="0">
                <a:solidFill>
                  <a:srgbClr val="FF0000"/>
                </a:solidFill>
              </a:rPr>
              <a:t>reformers who strove to end corruption among political machines in cities</a:t>
            </a:r>
            <a:r>
              <a:rPr lang="en-US" dirty="0" smtClean="0"/>
              <a:t>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dirty="0" smtClean="0"/>
              <a:t>The Gilded Age saw the height of urban machines whose politicians controlled lawmaking, police departments, &amp; courts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“Good Government” Movement</a:t>
            </a:r>
            <a:r>
              <a:rPr lang="en-US" dirty="0" smtClean="0"/>
              <a:t> = </a:t>
            </a:r>
            <a:r>
              <a:rPr lang="en-US" b="1" u="sng" dirty="0" smtClean="0">
                <a:solidFill>
                  <a:srgbClr val="FF0000"/>
                </a:solidFill>
              </a:rPr>
              <a:t>shift power from bosses to mayors &amp; city councils</a:t>
            </a:r>
            <a:r>
              <a:rPr lang="en-US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17" y="3038622"/>
            <a:ext cx="3046797" cy="3819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4524" y="3038622"/>
            <a:ext cx="23941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“Boss Tweed”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477" y="3132429"/>
            <a:ext cx="329253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ominated the NYC and state Democratic Party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ssociates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appointed to key city and county posts, thus establishing a network of corruption that became known as the "Tweed ring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651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809</Words>
  <Application>Microsoft Macintosh PowerPoint</Application>
  <PresentationFormat>Widescreen</PresentationFormat>
  <Paragraphs>86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Calibri</vt:lpstr>
      <vt:lpstr>Calibri Light</vt:lpstr>
      <vt:lpstr>Felix Titling</vt:lpstr>
      <vt:lpstr>Garamond</vt:lpstr>
      <vt:lpstr>Georgia</vt:lpstr>
      <vt:lpstr>hurme_no2-webfont</vt:lpstr>
      <vt:lpstr>ＭＳ Ｐゴシック</vt:lpstr>
      <vt:lpstr>Optima ExtraBlack</vt:lpstr>
      <vt:lpstr>Times</vt:lpstr>
      <vt:lpstr>Times New Roman</vt:lpstr>
      <vt:lpstr>Tw Cen MT</vt:lpstr>
      <vt:lpstr>Wingdings</vt:lpstr>
      <vt:lpstr>Yu Gothic</vt:lpstr>
      <vt:lpstr>Arial</vt:lpstr>
      <vt:lpstr>Office Theme</vt:lpstr>
      <vt:lpstr>PowerPoint Presentation</vt:lpstr>
      <vt:lpstr>What is Progressivism?</vt:lpstr>
      <vt:lpstr>What is Progressivism?</vt:lpstr>
      <vt:lpstr>You decide!  Was life improving during the Industrial Age in America?  For each image (#1-5) you see think about 1 or 2 PROBLEMS America was facing during the Industrial Age/Gilded Age</vt:lpstr>
      <vt:lpstr>#1 - Child workers in mining industry</vt:lpstr>
      <vt:lpstr>#2 - Industrial cities</vt:lpstr>
      <vt:lpstr>#3 – Growth of Monopolies</vt:lpstr>
      <vt:lpstr>#4 – Political Corruption</vt:lpstr>
      <vt:lpstr>Attacking Political Machines</vt:lpstr>
      <vt:lpstr> Thomas Nast was the Gilded Age’s most famous Mugwump cartoonist</vt:lpstr>
      <vt:lpstr>Nast’s Favorite Target: Boss Tweed         </vt:lpstr>
      <vt:lpstr>Political Corruption    How does the clip from “Gangs of New York” depict problems and political corruption? (answer in writing as you watch)   https://www.youtube.com/watch?v=OQ04YdyQPAc  </vt:lpstr>
      <vt:lpstr>#5 - Life in the tenements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Reforming America’s Cities</vt:lpstr>
      <vt:lpstr>PowerPoint Presentation</vt:lpstr>
      <vt:lpstr>PowerPoint Presentation</vt:lpstr>
      <vt:lpstr>Chinatown</vt:lpstr>
      <vt:lpstr>Mulberry Street/“Little Italy”</vt:lpstr>
      <vt:lpstr>Who were the muckrakers?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5</cp:revision>
  <dcterms:created xsi:type="dcterms:W3CDTF">2017-03-01T19:14:20Z</dcterms:created>
  <dcterms:modified xsi:type="dcterms:W3CDTF">2017-03-01T19:16:33Z</dcterms:modified>
</cp:coreProperties>
</file>