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0" r:id="rId14"/>
    <p:sldId id="272" r:id="rId15"/>
    <p:sldId id="273" r:id="rId16"/>
    <p:sldId id="274" r:id="rId17"/>
    <p:sldId id="275" r:id="rId18"/>
    <p:sldId id="278" r:id="rId19"/>
    <p:sldId id="279" r:id="rId20"/>
    <p:sldId id="280" r:id="rId21"/>
    <p:sldId id="281" r:id="rId22"/>
    <p:sldId id="283" r:id="rId23"/>
    <p:sldId id="284" r:id="rId24"/>
    <p:sldId id="285" r:id="rId25"/>
    <p:sldId id="286" r:id="rId26"/>
    <p:sldId id="287" r:id="rId27"/>
    <p:sldId id="288" r:id="rId28"/>
    <p:sldId id="289" r:id="rId29"/>
    <p:sldId id="290" r:id="rId30"/>
    <p:sldId id="291" r:id="rId31"/>
    <p:sldId id="293" r:id="rId32"/>
    <p:sldId id="294" r:id="rId33"/>
    <p:sldId id="295" r:id="rId34"/>
    <p:sldId id="296" r:id="rId35"/>
    <p:sldId id="297" r:id="rId36"/>
    <p:sldId id="298" r:id="rId37"/>
    <p:sldId id="29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20"/>
  </p:normalViewPr>
  <p:slideViewPr>
    <p:cSldViewPr snapToGrid="0" snapToObjects="1">
      <p:cViewPr varScale="1">
        <p:scale>
          <a:sx n="106" d="100"/>
          <a:sy n="106" d="100"/>
        </p:scale>
        <p:origin x="208"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61D12-173B-D44B-A37B-0366557EACF8}" type="datetimeFigureOut">
              <a:rPr lang="en-US" smtClean="0"/>
              <a:t>12/17/16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76249-03D5-FE40-B135-677E2BBDAC9A}" type="slidenum">
              <a:rPr lang="en-US" smtClean="0"/>
              <a:t>‹#›</a:t>
            </a:fld>
            <a:endParaRPr lang="en-US"/>
          </a:p>
        </p:txBody>
      </p:sp>
    </p:spTree>
    <p:extLst>
      <p:ext uri="{BB962C8B-B14F-4D97-AF65-F5344CB8AC3E}">
        <p14:creationId xmlns:p14="http://schemas.microsoft.com/office/powerpoint/2010/main" val="175890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4000">
                <a:solidFill>
                  <a:schemeClr val="tx2"/>
                </a:solidFill>
                <a:latin typeface="Arial" charset="0"/>
              </a:defRPr>
            </a:lvl1pPr>
            <a:lvl2pPr marL="742950" indent="-285750">
              <a:defRPr sz="4000">
                <a:solidFill>
                  <a:schemeClr val="tx2"/>
                </a:solidFill>
                <a:latin typeface="Arial" charset="0"/>
              </a:defRPr>
            </a:lvl2pPr>
            <a:lvl3pPr marL="1143000" indent="-228600">
              <a:defRPr sz="4000">
                <a:solidFill>
                  <a:schemeClr val="tx2"/>
                </a:solidFill>
                <a:latin typeface="Arial" charset="0"/>
              </a:defRPr>
            </a:lvl3pPr>
            <a:lvl4pPr marL="1600200" indent="-228600">
              <a:defRPr sz="4000">
                <a:solidFill>
                  <a:schemeClr val="tx2"/>
                </a:solidFill>
                <a:latin typeface="Arial" charset="0"/>
              </a:defRPr>
            </a:lvl4pPr>
            <a:lvl5pPr marL="2057400" indent="-228600">
              <a:defRPr sz="4000">
                <a:solidFill>
                  <a:schemeClr val="tx2"/>
                </a:solidFill>
                <a:latin typeface="Arial" charset="0"/>
              </a:defRPr>
            </a:lvl5pPr>
            <a:lvl6pPr marL="2514600" indent="-228600" eaLnBrk="0" fontAlgn="base" hangingPunct="0">
              <a:spcBef>
                <a:spcPct val="0"/>
              </a:spcBef>
              <a:spcAft>
                <a:spcPct val="0"/>
              </a:spcAft>
              <a:defRPr sz="4000">
                <a:solidFill>
                  <a:schemeClr val="tx2"/>
                </a:solidFill>
                <a:latin typeface="Arial" charset="0"/>
              </a:defRPr>
            </a:lvl6pPr>
            <a:lvl7pPr marL="2971800" indent="-228600" eaLnBrk="0" fontAlgn="base" hangingPunct="0">
              <a:spcBef>
                <a:spcPct val="0"/>
              </a:spcBef>
              <a:spcAft>
                <a:spcPct val="0"/>
              </a:spcAft>
              <a:defRPr sz="4000">
                <a:solidFill>
                  <a:schemeClr val="tx2"/>
                </a:solidFill>
                <a:latin typeface="Arial" charset="0"/>
              </a:defRPr>
            </a:lvl7pPr>
            <a:lvl8pPr marL="3429000" indent="-228600" eaLnBrk="0" fontAlgn="base" hangingPunct="0">
              <a:spcBef>
                <a:spcPct val="0"/>
              </a:spcBef>
              <a:spcAft>
                <a:spcPct val="0"/>
              </a:spcAft>
              <a:defRPr sz="4000">
                <a:solidFill>
                  <a:schemeClr val="tx2"/>
                </a:solidFill>
                <a:latin typeface="Arial" charset="0"/>
              </a:defRPr>
            </a:lvl8pPr>
            <a:lvl9pPr marL="3886200" indent="-228600" eaLnBrk="0" fontAlgn="base" hangingPunct="0">
              <a:spcBef>
                <a:spcPct val="0"/>
              </a:spcBef>
              <a:spcAft>
                <a:spcPct val="0"/>
              </a:spcAft>
              <a:defRPr sz="4000">
                <a:solidFill>
                  <a:schemeClr val="tx2"/>
                </a:solidFill>
                <a:latin typeface="Arial" charset="0"/>
              </a:defRPr>
            </a:lvl9pPr>
          </a:lstStyle>
          <a:p>
            <a:pPr>
              <a:defRPr/>
            </a:pPr>
            <a:fld id="{940DE70F-FD7E-B64B-80E0-F2888471617F}" type="slidenum">
              <a:rPr lang="en-US" altLang="en-US" sz="1200" smtClean="0">
                <a:solidFill>
                  <a:schemeClr val="tx1"/>
                </a:solidFill>
                <a:latin typeface="Times New Roman" charset="0"/>
              </a:rPr>
              <a:pPr>
                <a:defRPr/>
              </a:pPr>
              <a:t>2</a:t>
            </a:fld>
            <a:endParaRPr lang="en-US" altLang="en-US" sz="1200" smtClean="0">
              <a:solidFill>
                <a:schemeClr val="tx1"/>
              </a:solidFill>
              <a:latin typeface="Times New Roman" charset="0"/>
            </a:endParaRP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pPr eaLnBrk="1" hangingPunct="1">
              <a:defRPr/>
            </a:pPr>
            <a:r>
              <a:rPr lang="en-US" altLang="en-US" smtClean="0"/>
              <a:t>Lesson Plan for Thursday, October 9, 2008: Warm-Up Question, Market Revolution Notes</a:t>
            </a:r>
          </a:p>
        </p:txBody>
      </p:sp>
    </p:spTree>
    <p:extLst>
      <p:ext uri="{BB962C8B-B14F-4D97-AF65-F5344CB8AC3E}">
        <p14:creationId xmlns:p14="http://schemas.microsoft.com/office/powerpoint/2010/main" val="186475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4000">
                <a:solidFill>
                  <a:schemeClr val="tx2"/>
                </a:solidFill>
                <a:latin typeface="Arial" charset="0"/>
              </a:defRPr>
            </a:lvl1pPr>
            <a:lvl2pPr marL="742950" indent="-285750">
              <a:defRPr sz="4000">
                <a:solidFill>
                  <a:schemeClr val="tx2"/>
                </a:solidFill>
                <a:latin typeface="Arial" charset="0"/>
              </a:defRPr>
            </a:lvl2pPr>
            <a:lvl3pPr marL="1143000" indent="-228600">
              <a:defRPr sz="4000">
                <a:solidFill>
                  <a:schemeClr val="tx2"/>
                </a:solidFill>
                <a:latin typeface="Arial" charset="0"/>
              </a:defRPr>
            </a:lvl3pPr>
            <a:lvl4pPr marL="1600200" indent="-228600">
              <a:defRPr sz="4000">
                <a:solidFill>
                  <a:schemeClr val="tx2"/>
                </a:solidFill>
                <a:latin typeface="Arial" charset="0"/>
              </a:defRPr>
            </a:lvl4pPr>
            <a:lvl5pPr marL="2057400" indent="-228600">
              <a:defRPr sz="4000">
                <a:solidFill>
                  <a:schemeClr val="tx2"/>
                </a:solidFill>
                <a:latin typeface="Arial" charset="0"/>
              </a:defRPr>
            </a:lvl5pPr>
            <a:lvl6pPr marL="2514600" indent="-228600" eaLnBrk="0" fontAlgn="base" hangingPunct="0">
              <a:spcBef>
                <a:spcPct val="0"/>
              </a:spcBef>
              <a:spcAft>
                <a:spcPct val="0"/>
              </a:spcAft>
              <a:defRPr sz="4000">
                <a:solidFill>
                  <a:schemeClr val="tx2"/>
                </a:solidFill>
                <a:latin typeface="Arial" charset="0"/>
              </a:defRPr>
            </a:lvl6pPr>
            <a:lvl7pPr marL="2971800" indent="-228600" eaLnBrk="0" fontAlgn="base" hangingPunct="0">
              <a:spcBef>
                <a:spcPct val="0"/>
              </a:spcBef>
              <a:spcAft>
                <a:spcPct val="0"/>
              </a:spcAft>
              <a:defRPr sz="4000">
                <a:solidFill>
                  <a:schemeClr val="tx2"/>
                </a:solidFill>
                <a:latin typeface="Arial" charset="0"/>
              </a:defRPr>
            </a:lvl7pPr>
            <a:lvl8pPr marL="3429000" indent="-228600" eaLnBrk="0" fontAlgn="base" hangingPunct="0">
              <a:spcBef>
                <a:spcPct val="0"/>
              </a:spcBef>
              <a:spcAft>
                <a:spcPct val="0"/>
              </a:spcAft>
              <a:defRPr sz="4000">
                <a:solidFill>
                  <a:schemeClr val="tx2"/>
                </a:solidFill>
                <a:latin typeface="Arial" charset="0"/>
              </a:defRPr>
            </a:lvl8pPr>
            <a:lvl9pPr marL="3886200" indent="-228600" eaLnBrk="0" fontAlgn="base" hangingPunct="0">
              <a:spcBef>
                <a:spcPct val="0"/>
              </a:spcBef>
              <a:spcAft>
                <a:spcPct val="0"/>
              </a:spcAft>
              <a:defRPr sz="4000">
                <a:solidFill>
                  <a:schemeClr val="tx2"/>
                </a:solidFill>
                <a:latin typeface="Arial" charset="0"/>
              </a:defRPr>
            </a:lvl9pPr>
          </a:lstStyle>
          <a:p>
            <a:pPr>
              <a:defRPr/>
            </a:pPr>
            <a:fld id="{C4C920E9-72F2-EF4C-A3A0-A7C9EB56233A}" type="slidenum">
              <a:rPr lang="en-US" altLang="en-US" sz="1200" smtClean="0">
                <a:solidFill>
                  <a:schemeClr val="tx1"/>
                </a:solidFill>
                <a:latin typeface="Times New Roman" charset="0"/>
              </a:rPr>
              <a:pPr>
                <a:defRPr/>
              </a:pPr>
              <a:t>8</a:t>
            </a:fld>
            <a:endParaRPr lang="en-US" altLang="en-US" sz="1200" smtClean="0">
              <a:solidFill>
                <a:schemeClr val="tx1"/>
              </a:solidFill>
              <a:latin typeface="Times New Roman" charset="0"/>
            </a:endParaRPr>
          </a:p>
        </p:txBody>
      </p:sp>
      <p:sp>
        <p:nvSpPr>
          <p:cNvPr id="282626" name="Rectangle 2"/>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endParaRPr lang="en-US" altLang="en-US" smtClean="0">
              <a:latin typeface="Times New Roman" pitchFamily="18" charset="0"/>
            </a:endParaRPr>
          </a:p>
        </p:txBody>
      </p:sp>
      <p:sp>
        <p:nvSpPr>
          <p:cNvPr id="282627" name="Rectangle 3"/>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136296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4000">
                <a:solidFill>
                  <a:schemeClr val="tx2"/>
                </a:solidFill>
                <a:latin typeface="Arial" charset="0"/>
              </a:defRPr>
            </a:lvl1pPr>
            <a:lvl2pPr marL="742950" indent="-285750">
              <a:defRPr sz="4000">
                <a:solidFill>
                  <a:schemeClr val="tx2"/>
                </a:solidFill>
                <a:latin typeface="Arial" charset="0"/>
              </a:defRPr>
            </a:lvl2pPr>
            <a:lvl3pPr marL="1143000" indent="-228600">
              <a:defRPr sz="4000">
                <a:solidFill>
                  <a:schemeClr val="tx2"/>
                </a:solidFill>
                <a:latin typeface="Arial" charset="0"/>
              </a:defRPr>
            </a:lvl3pPr>
            <a:lvl4pPr marL="1600200" indent="-228600">
              <a:defRPr sz="4000">
                <a:solidFill>
                  <a:schemeClr val="tx2"/>
                </a:solidFill>
                <a:latin typeface="Arial" charset="0"/>
              </a:defRPr>
            </a:lvl4pPr>
            <a:lvl5pPr marL="2057400" indent="-228600">
              <a:defRPr sz="4000">
                <a:solidFill>
                  <a:schemeClr val="tx2"/>
                </a:solidFill>
                <a:latin typeface="Arial" charset="0"/>
              </a:defRPr>
            </a:lvl5pPr>
            <a:lvl6pPr marL="2514600" indent="-228600" eaLnBrk="0" fontAlgn="base" hangingPunct="0">
              <a:spcBef>
                <a:spcPct val="0"/>
              </a:spcBef>
              <a:spcAft>
                <a:spcPct val="0"/>
              </a:spcAft>
              <a:defRPr sz="4000">
                <a:solidFill>
                  <a:schemeClr val="tx2"/>
                </a:solidFill>
                <a:latin typeface="Arial" charset="0"/>
              </a:defRPr>
            </a:lvl6pPr>
            <a:lvl7pPr marL="2971800" indent="-228600" eaLnBrk="0" fontAlgn="base" hangingPunct="0">
              <a:spcBef>
                <a:spcPct val="0"/>
              </a:spcBef>
              <a:spcAft>
                <a:spcPct val="0"/>
              </a:spcAft>
              <a:defRPr sz="4000">
                <a:solidFill>
                  <a:schemeClr val="tx2"/>
                </a:solidFill>
                <a:latin typeface="Arial" charset="0"/>
              </a:defRPr>
            </a:lvl7pPr>
            <a:lvl8pPr marL="3429000" indent="-228600" eaLnBrk="0" fontAlgn="base" hangingPunct="0">
              <a:spcBef>
                <a:spcPct val="0"/>
              </a:spcBef>
              <a:spcAft>
                <a:spcPct val="0"/>
              </a:spcAft>
              <a:defRPr sz="4000">
                <a:solidFill>
                  <a:schemeClr val="tx2"/>
                </a:solidFill>
                <a:latin typeface="Arial" charset="0"/>
              </a:defRPr>
            </a:lvl8pPr>
            <a:lvl9pPr marL="3886200" indent="-228600" eaLnBrk="0" fontAlgn="base" hangingPunct="0">
              <a:spcBef>
                <a:spcPct val="0"/>
              </a:spcBef>
              <a:spcAft>
                <a:spcPct val="0"/>
              </a:spcAft>
              <a:defRPr sz="4000">
                <a:solidFill>
                  <a:schemeClr val="tx2"/>
                </a:solidFill>
                <a:latin typeface="Arial" charset="0"/>
              </a:defRPr>
            </a:lvl9pPr>
          </a:lstStyle>
          <a:p>
            <a:pPr>
              <a:defRPr/>
            </a:pPr>
            <a:fld id="{1E00C441-F783-254C-9687-5B2F40E47F05}" type="slidenum">
              <a:rPr lang="en-US" altLang="en-US" sz="1200" smtClean="0">
                <a:solidFill>
                  <a:schemeClr val="tx1"/>
                </a:solidFill>
                <a:latin typeface="Times New Roman" charset="0"/>
              </a:rPr>
              <a:pPr>
                <a:defRPr/>
              </a:pPr>
              <a:t>12</a:t>
            </a:fld>
            <a:endParaRPr lang="en-US" altLang="en-US" sz="1200" smtClean="0">
              <a:solidFill>
                <a:schemeClr val="tx1"/>
              </a:solidFill>
              <a:latin typeface="Times New Roman" charset="0"/>
            </a:endParaRPr>
          </a:p>
        </p:txBody>
      </p:sp>
      <p:sp>
        <p:nvSpPr>
          <p:cNvPr id="318466" name="Rectangle 2"/>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endParaRPr lang="en-US" altLang="en-US" smtClean="0">
              <a:latin typeface="Times New Roman" pitchFamily="18" charset="0"/>
            </a:endParaRPr>
          </a:p>
        </p:txBody>
      </p:sp>
      <p:sp>
        <p:nvSpPr>
          <p:cNvPr id="318467" name="Rectangle 3"/>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116647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4000">
                <a:solidFill>
                  <a:schemeClr val="tx2"/>
                </a:solidFill>
                <a:latin typeface="Arial" charset="0"/>
              </a:defRPr>
            </a:lvl1pPr>
            <a:lvl2pPr marL="742950" indent="-285750">
              <a:defRPr sz="4000">
                <a:solidFill>
                  <a:schemeClr val="tx2"/>
                </a:solidFill>
                <a:latin typeface="Arial" charset="0"/>
              </a:defRPr>
            </a:lvl2pPr>
            <a:lvl3pPr marL="1143000" indent="-228600">
              <a:defRPr sz="4000">
                <a:solidFill>
                  <a:schemeClr val="tx2"/>
                </a:solidFill>
                <a:latin typeface="Arial" charset="0"/>
              </a:defRPr>
            </a:lvl3pPr>
            <a:lvl4pPr marL="1600200" indent="-228600">
              <a:defRPr sz="4000">
                <a:solidFill>
                  <a:schemeClr val="tx2"/>
                </a:solidFill>
                <a:latin typeface="Arial" charset="0"/>
              </a:defRPr>
            </a:lvl4pPr>
            <a:lvl5pPr marL="2057400" indent="-228600">
              <a:defRPr sz="4000">
                <a:solidFill>
                  <a:schemeClr val="tx2"/>
                </a:solidFill>
                <a:latin typeface="Arial" charset="0"/>
              </a:defRPr>
            </a:lvl5pPr>
            <a:lvl6pPr marL="2514600" indent="-228600" eaLnBrk="0" fontAlgn="base" hangingPunct="0">
              <a:spcBef>
                <a:spcPct val="0"/>
              </a:spcBef>
              <a:spcAft>
                <a:spcPct val="0"/>
              </a:spcAft>
              <a:defRPr sz="4000">
                <a:solidFill>
                  <a:schemeClr val="tx2"/>
                </a:solidFill>
                <a:latin typeface="Arial" charset="0"/>
              </a:defRPr>
            </a:lvl6pPr>
            <a:lvl7pPr marL="2971800" indent="-228600" eaLnBrk="0" fontAlgn="base" hangingPunct="0">
              <a:spcBef>
                <a:spcPct val="0"/>
              </a:spcBef>
              <a:spcAft>
                <a:spcPct val="0"/>
              </a:spcAft>
              <a:defRPr sz="4000">
                <a:solidFill>
                  <a:schemeClr val="tx2"/>
                </a:solidFill>
                <a:latin typeface="Arial" charset="0"/>
              </a:defRPr>
            </a:lvl7pPr>
            <a:lvl8pPr marL="3429000" indent="-228600" eaLnBrk="0" fontAlgn="base" hangingPunct="0">
              <a:spcBef>
                <a:spcPct val="0"/>
              </a:spcBef>
              <a:spcAft>
                <a:spcPct val="0"/>
              </a:spcAft>
              <a:defRPr sz="4000">
                <a:solidFill>
                  <a:schemeClr val="tx2"/>
                </a:solidFill>
                <a:latin typeface="Arial" charset="0"/>
              </a:defRPr>
            </a:lvl8pPr>
            <a:lvl9pPr marL="3886200" indent="-228600" eaLnBrk="0" fontAlgn="base" hangingPunct="0">
              <a:spcBef>
                <a:spcPct val="0"/>
              </a:spcBef>
              <a:spcAft>
                <a:spcPct val="0"/>
              </a:spcAft>
              <a:defRPr sz="4000">
                <a:solidFill>
                  <a:schemeClr val="tx2"/>
                </a:solidFill>
                <a:latin typeface="Arial" charset="0"/>
              </a:defRPr>
            </a:lvl9pPr>
          </a:lstStyle>
          <a:p>
            <a:pPr>
              <a:defRPr/>
            </a:pPr>
            <a:fld id="{12D76E18-BD15-A54E-AAFA-D26CFD008FB9}" type="slidenum">
              <a:rPr lang="en-US" altLang="en-US" sz="1200" smtClean="0">
                <a:solidFill>
                  <a:schemeClr val="tx1"/>
                </a:solidFill>
                <a:latin typeface="Times New Roman" charset="0"/>
              </a:rPr>
              <a:pPr>
                <a:defRPr/>
              </a:pPr>
              <a:t>19</a:t>
            </a:fld>
            <a:endParaRPr lang="en-US" altLang="en-US" sz="1200" smtClean="0">
              <a:solidFill>
                <a:schemeClr val="tx1"/>
              </a:solidFill>
              <a:latin typeface="Times New Roman" charset="0"/>
            </a:endParaRP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pPr eaLnBrk="1" hangingPunct="1">
              <a:defRPr/>
            </a:pPr>
            <a:r>
              <a:rPr lang="en-US" altLang="en-US" smtClean="0"/>
              <a:t>Lesson Plan for Thursday, October 9, 2008: Warm-Up Question, Market Revolution Notes</a:t>
            </a:r>
          </a:p>
        </p:txBody>
      </p:sp>
    </p:spTree>
    <p:extLst>
      <p:ext uri="{BB962C8B-B14F-4D97-AF65-F5344CB8AC3E}">
        <p14:creationId xmlns:p14="http://schemas.microsoft.com/office/powerpoint/2010/main" val="214504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4000">
                <a:solidFill>
                  <a:schemeClr val="tx2"/>
                </a:solidFill>
                <a:latin typeface="Arial" charset="0"/>
              </a:defRPr>
            </a:lvl1pPr>
            <a:lvl2pPr marL="742950" indent="-285750">
              <a:defRPr sz="4000">
                <a:solidFill>
                  <a:schemeClr val="tx2"/>
                </a:solidFill>
                <a:latin typeface="Arial" charset="0"/>
              </a:defRPr>
            </a:lvl2pPr>
            <a:lvl3pPr marL="1143000" indent="-228600">
              <a:defRPr sz="4000">
                <a:solidFill>
                  <a:schemeClr val="tx2"/>
                </a:solidFill>
                <a:latin typeface="Arial" charset="0"/>
              </a:defRPr>
            </a:lvl3pPr>
            <a:lvl4pPr marL="1600200" indent="-228600">
              <a:defRPr sz="4000">
                <a:solidFill>
                  <a:schemeClr val="tx2"/>
                </a:solidFill>
                <a:latin typeface="Arial" charset="0"/>
              </a:defRPr>
            </a:lvl4pPr>
            <a:lvl5pPr marL="2057400" indent="-228600">
              <a:defRPr sz="4000">
                <a:solidFill>
                  <a:schemeClr val="tx2"/>
                </a:solidFill>
                <a:latin typeface="Arial" charset="0"/>
              </a:defRPr>
            </a:lvl5pPr>
            <a:lvl6pPr marL="2514600" indent="-228600" eaLnBrk="0" fontAlgn="base" hangingPunct="0">
              <a:spcBef>
                <a:spcPct val="0"/>
              </a:spcBef>
              <a:spcAft>
                <a:spcPct val="0"/>
              </a:spcAft>
              <a:defRPr sz="4000">
                <a:solidFill>
                  <a:schemeClr val="tx2"/>
                </a:solidFill>
                <a:latin typeface="Arial" charset="0"/>
              </a:defRPr>
            </a:lvl6pPr>
            <a:lvl7pPr marL="2971800" indent="-228600" eaLnBrk="0" fontAlgn="base" hangingPunct="0">
              <a:spcBef>
                <a:spcPct val="0"/>
              </a:spcBef>
              <a:spcAft>
                <a:spcPct val="0"/>
              </a:spcAft>
              <a:defRPr sz="4000">
                <a:solidFill>
                  <a:schemeClr val="tx2"/>
                </a:solidFill>
                <a:latin typeface="Arial" charset="0"/>
              </a:defRPr>
            </a:lvl7pPr>
            <a:lvl8pPr marL="3429000" indent="-228600" eaLnBrk="0" fontAlgn="base" hangingPunct="0">
              <a:spcBef>
                <a:spcPct val="0"/>
              </a:spcBef>
              <a:spcAft>
                <a:spcPct val="0"/>
              </a:spcAft>
              <a:defRPr sz="4000">
                <a:solidFill>
                  <a:schemeClr val="tx2"/>
                </a:solidFill>
                <a:latin typeface="Arial" charset="0"/>
              </a:defRPr>
            </a:lvl8pPr>
            <a:lvl9pPr marL="3886200" indent="-228600" eaLnBrk="0" fontAlgn="base" hangingPunct="0">
              <a:spcBef>
                <a:spcPct val="0"/>
              </a:spcBef>
              <a:spcAft>
                <a:spcPct val="0"/>
              </a:spcAft>
              <a:defRPr sz="4000">
                <a:solidFill>
                  <a:schemeClr val="tx2"/>
                </a:solidFill>
                <a:latin typeface="Arial" charset="0"/>
              </a:defRPr>
            </a:lvl9pPr>
          </a:lstStyle>
          <a:p>
            <a:pPr>
              <a:defRPr/>
            </a:pPr>
            <a:fld id="{95564A1F-B66D-AD4B-B367-F635DC71A2E8}" type="slidenum">
              <a:rPr lang="en-US" altLang="en-US" sz="1200" smtClean="0">
                <a:solidFill>
                  <a:schemeClr val="tx1"/>
                </a:solidFill>
                <a:latin typeface="Times New Roman" charset="0"/>
              </a:rPr>
              <a:pPr>
                <a:defRPr/>
              </a:pPr>
              <a:t>21</a:t>
            </a:fld>
            <a:endParaRPr lang="en-US" altLang="en-US" sz="1200" smtClean="0">
              <a:solidFill>
                <a:schemeClr val="tx1"/>
              </a:solidFill>
              <a:latin typeface="Times New Roman" charset="0"/>
            </a:endParaRPr>
          </a:p>
        </p:txBody>
      </p:sp>
      <p:sp>
        <p:nvSpPr>
          <p:cNvPr id="324610" name="Rectangle 2"/>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endParaRPr lang="en-US" altLang="en-US" smtClean="0">
              <a:latin typeface="Times New Roman" pitchFamily="18" charset="0"/>
            </a:endParaRPr>
          </a:p>
        </p:txBody>
      </p:sp>
      <p:sp>
        <p:nvSpPr>
          <p:cNvPr id="324611" name="Rectangle 3"/>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27992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4000">
                <a:solidFill>
                  <a:schemeClr val="tx2"/>
                </a:solidFill>
                <a:latin typeface="Arial" charset="0"/>
              </a:defRPr>
            </a:lvl1pPr>
            <a:lvl2pPr marL="742950" indent="-285750">
              <a:defRPr sz="4000">
                <a:solidFill>
                  <a:schemeClr val="tx2"/>
                </a:solidFill>
                <a:latin typeface="Arial" charset="0"/>
              </a:defRPr>
            </a:lvl2pPr>
            <a:lvl3pPr marL="1143000" indent="-228600">
              <a:defRPr sz="4000">
                <a:solidFill>
                  <a:schemeClr val="tx2"/>
                </a:solidFill>
                <a:latin typeface="Arial" charset="0"/>
              </a:defRPr>
            </a:lvl3pPr>
            <a:lvl4pPr marL="1600200" indent="-228600">
              <a:defRPr sz="4000">
                <a:solidFill>
                  <a:schemeClr val="tx2"/>
                </a:solidFill>
                <a:latin typeface="Arial" charset="0"/>
              </a:defRPr>
            </a:lvl4pPr>
            <a:lvl5pPr marL="2057400" indent="-228600">
              <a:defRPr sz="4000">
                <a:solidFill>
                  <a:schemeClr val="tx2"/>
                </a:solidFill>
                <a:latin typeface="Arial" charset="0"/>
              </a:defRPr>
            </a:lvl5pPr>
            <a:lvl6pPr marL="2514600" indent="-228600" eaLnBrk="0" fontAlgn="base" hangingPunct="0">
              <a:spcBef>
                <a:spcPct val="0"/>
              </a:spcBef>
              <a:spcAft>
                <a:spcPct val="0"/>
              </a:spcAft>
              <a:defRPr sz="4000">
                <a:solidFill>
                  <a:schemeClr val="tx2"/>
                </a:solidFill>
                <a:latin typeface="Arial" charset="0"/>
              </a:defRPr>
            </a:lvl6pPr>
            <a:lvl7pPr marL="2971800" indent="-228600" eaLnBrk="0" fontAlgn="base" hangingPunct="0">
              <a:spcBef>
                <a:spcPct val="0"/>
              </a:spcBef>
              <a:spcAft>
                <a:spcPct val="0"/>
              </a:spcAft>
              <a:defRPr sz="4000">
                <a:solidFill>
                  <a:schemeClr val="tx2"/>
                </a:solidFill>
                <a:latin typeface="Arial" charset="0"/>
              </a:defRPr>
            </a:lvl7pPr>
            <a:lvl8pPr marL="3429000" indent="-228600" eaLnBrk="0" fontAlgn="base" hangingPunct="0">
              <a:spcBef>
                <a:spcPct val="0"/>
              </a:spcBef>
              <a:spcAft>
                <a:spcPct val="0"/>
              </a:spcAft>
              <a:defRPr sz="4000">
                <a:solidFill>
                  <a:schemeClr val="tx2"/>
                </a:solidFill>
                <a:latin typeface="Arial" charset="0"/>
              </a:defRPr>
            </a:lvl8pPr>
            <a:lvl9pPr marL="3886200" indent="-228600" eaLnBrk="0" fontAlgn="base" hangingPunct="0">
              <a:spcBef>
                <a:spcPct val="0"/>
              </a:spcBef>
              <a:spcAft>
                <a:spcPct val="0"/>
              </a:spcAft>
              <a:defRPr sz="4000">
                <a:solidFill>
                  <a:schemeClr val="tx2"/>
                </a:solidFill>
                <a:latin typeface="Arial" charset="0"/>
              </a:defRPr>
            </a:lvl9pPr>
          </a:lstStyle>
          <a:p>
            <a:pPr>
              <a:defRPr/>
            </a:pPr>
            <a:fld id="{FD2F7289-FD60-414C-9A4E-E942CB253E7A}" type="slidenum">
              <a:rPr lang="en-US" altLang="en-US" sz="1200" smtClean="0">
                <a:solidFill>
                  <a:schemeClr val="tx1"/>
                </a:solidFill>
                <a:latin typeface="Times New Roman" charset="0"/>
              </a:rPr>
              <a:pPr>
                <a:defRPr/>
              </a:pPr>
              <a:t>34</a:t>
            </a:fld>
            <a:endParaRPr lang="en-US" altLang="en-US" sz="1200" smtClean="0">
              <a:solidFill>
                <a:schemeClr val="tx1"/>
              </a:solidFill>
              <a:latin typeface="Times New Roman" charset="0"/>
            </a:endParaRPr>
          </a:p>
        </p:txBody>
      </p:sp>
      <p:sp>
        <p:nvSpPr>
          <p:cNvPr id="328706" name="Rectangle 2"/>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endParaRPr lang="en-US" altLang="en-US" smtClean="0">
              <a:latin typeface="Times New Roman" pitchFamily="18" charset="0"/>
            </a:endParaRPr>
          </a:p>
        </p:txBody>
      </p:sp>
      <p:sp>
        <p:nvSpPr>
          <p:cNvPr id="328707" name="Rectangle 3"/>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214323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E7FED4-40A6-CE4A-922B-FF1C492C845F}" type="datetimeFigureOut">
              <a:rPr lang="en-US" smtClean="0"/>
              <a:t>12/17/16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A1459-1A53-7A4D-9469-59549648BC2D}" type="slidenum">
              <a:rPr lang="en-US" smtClean="0"/>
              <a:t>‹#›</a:t>
            </a:fld>
            <a:endParaRPr lang="en-US"/>
          </a:p>
        </p:txBody>
      </p:sp>
    </p:spTree>
    <p:extLst>
      <p:ext uri="{BB962C8B-B14F-4D97-AF65-F5344CB8AC3E}">
        <p14:creationId xmlns:p14="http://schemas.microsoft.com/office/powerpoint/2010/main" val="26879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7FED4-40A6-CE4A-922B-FF1C492C845F}" type="datetimeFigureOut">
              <a:rPr lang="en-US" smtClean="0"/>
              <a:t>12/17/16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A1459-1A53-7A4D-9469-59549648BC2D}" type="slidenum">
              <a:rPr lang="en-US" smtClean="0"/>
              <a:t>‹#›</a:t>
            </a:fld>
            <a:endParaRPr lang="en-US"/>
          </a:p>
        </p:txBody>
      </p:sp>
    </p:spTree>
    <p:extLst>
      <p:ext uri="{BB962C8B-B14F-4D97-AF65-F5344CB8AC3E}">
        <p14:creationId xmlns:p14="http://schemas.microsoft.com/office/powerpoint/2010/main" val="191735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7FED4-40A6-CE4A-922B-FF1C492C845F}" type="datetimeFigureOut">
              <a:rPr lang="en-US" smtClean="0"/>
              <a:t>12/17/16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A1459-1A53-7A4D-9469-59549648BC2D}" type="slidenum">
              <a:rPr lang="en-US" smtClean="0"/>
              <a:t>‹#›</a:t>
            </a:fld>
            <a:endParaRPr lang="en-US"/>
          </a:p>
        </p:txBody>
      </p:sp>
    </p:spTree>
    <p:extLst>
      <p:ext uri="{BB962C8B-B14F-4D97-AF65-F5344CB8AC3E}">
        <p14:creationId xmlns:p14="http://schemas.microsoft.com/office/powerpoint/2010/main" val="191524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7FED4-40A6-CE4A-922B-FF1C492C845F}" type="datetimeFigureOut">
              <a:rPr lang="en-US" smtClean="0"/>
              <a:t>12/17/16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A1459-1A53-7A4D-9469-59549648BC2D}" type="slidenum">
              <a:rPr lang="en-US" smtClean="0"/>
              <a:t>‹#›</a:t>
            </a:fld>
            <a:endParaRPr lang="en-US"/>
          </a:p>
        </p:txBody>
      </p:sp>
    </p:spTree>
    <p:extLst>
      <p:ext uri="{BB962C8B-B14F-4D97-AF65-F5344CB8AC3E}">
        <p14:creationId xmlns:p14="http://schemas.microsoft.com/office/powerpoint/2010/main" val="153377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7FED4-40A6-CE4A-922B-FF1C492C845F}" type="datetimeFigureOut">
              <a:rPr lang="en-US" smtClean="0"/>
              <a:t>12/17/16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A1459-1A53-7A4D-9469-59549648BC2D}" type="slidenum">
              <a:rPr lang="en-US" smtClean="0"/>
              <a:t>‹#›</a:t>
            </a:fld>
            <a:endParaRPr lang="en-US"/>
          </a:p>
        </p:txBody>
      </p:sp>
    </p:spTree>
    <p:extLst>
      <p:ext uri="{BB962C8B-B14F-4D97-AF65-F5344CB8AC3E}">
        <p14:creationId xmlns:p14="http://schemas.microsoft.com/office/powerpoint/2010/main" val="192000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E7FED4-40A6-CE4A-922B-FF1C492C845F}" type="datetimeFigureOut">
              <a:rPr lang="en-US" smtClean="0"/>
              <a:t>12/17/16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A1459-1A53-7A4D-9469-59549648BC2D}" type="slidenum">
              <a:rPr lang="en-US" smtClean="0"/>
              <a:t>‹#›</a:t>
            </a:fld>
            <a:endParaRPr lang="en-US"/>
          </a:p>
        </p:txBody>
      </p:sp>
    </p:spTree>
    <p:extLst>
      <p:ext uri="{BB962C8B-B14F-4D97-AF65-F5344CB8AC3E}">
        <p14:creationId xmlns:p14="http://schemas.microsoft.com/office/powerpoint/2010/main" val="149425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E7FED4-40A6-CE4A-922B-FF1C492C845F}" type="datetimeFigureOut">
              <a:rPr lang="en-US" smtClean="0"/>
              <a:t>12/17/16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A1459-1A53-7A4D-9469-59549648BC2D}" type="slidenum">
              <a:rPr lang="en-US" smtClean="0"/>
              <a:t>‹#›</a:t>
            </a:fld>
            <a:endParaRPr lang="en-US"/>
          </a:p>
        </p:txBody>
      </p:sp>
    </p:spTree>
    <p:extLst>
      <p:ext uri="{BB962C8B-B14F-4D97-AF65-F5344CB8AC3E}">
        <p14:creationId xmlns:p14="http://schemas.microsoft.com/office/powerpoint/2010/main" val="121889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E7FED4-40A6-CE4A-922B-FF1C492C845F}" type="datetimeFigureOut">
              <a:rPr lang="en-US" smtClean="0"/>
              <a:t>12/17/16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A1459-1A53-7A4D-9469-59549648BC2D}" type="slidenum">
              <a:rPr lang="en-US" smtClean="0"/>
              <a:t>‹#›</a:t>
            </a:fld>
            <a:endParaRPr lang="en-US"/>
          </a:p>
        </p:txBody>
      </p:sp>
    </p:spTree>
    <p:extLst>
      <p:ext uri="{BB962C8B-B14F-4D97-AF65-F5344CB8AC3E}">
        <p14:creationId xmlns:p14="http://schemas.microsoft.com/office/powerpoint/2010/main" val="103920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7FED4-40A6-CE4A-922B-FF1C492C845F}" type="datetimeFigureOut">
              <a:rPr lang="en-US" smtClean="0"/>
              <a:t>12/17/16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A1459-1A53-7A4D-9469-59549648BC2D}" type="slidenum">
              <a:rPr lang="en-US" smtClean="0"/>
              <a:t>‹#›</a:t>
            </a:fld>
            <a:endParaRPr lang="en-US"/>
          </a:p>
        </p:txBody>
      </p:sp>
    </p:spTree>
    <p:extLst>
      <p:ext uri="{BB962C8B-B14F-4D97-AF65-F5344CB8AC3E}">
        <p14:creationId xmlns:p14="http://schemas.microsoft.com/office/powerpoint/2010/main" val="35465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7FED4-40A6-CE4A-922B-FF1C492C845F}" type="datetimeFigureOut">
              <a:rPr lang="en-US" smtClean="0"/>
              <a:t>12/17/16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A1459-1A53-7A4D-9469-59549648BC2D}" type="slidenum">
              <a:rPr lang="en-US" smtClean="0"/>
              <a:t>‹#›</a:t>
            </a:fld>
            <a:endParaRPr lang="en-US"/>
          </a:p>
        </p:txBody>
      </p:sp>
    </p:spTree>
    <p:extLst>
      <p:ext uri="{BB962C8B-B14F-4D97-AF65-F5344CB8AC3E}">
        <p14:creationId xmlns:p14="http://schemas.microsoft.com/office/powerpoint/2010/main" val="142501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7FED4-40A6-CE4A-922B-FF1C492C845F}" type="datetimeFigureOut">
              <a:rPr lang="en-US" smtClean="0"/>
              <a:t>12/17/16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A1459-1A53-7A4D-9469-59549648BC2D}" type="slidenum">
              <a:rPr lang="en-US" smtClean="0"/>
              <a:t>‹#›</a:t>
            </a:fld>
            <a:endParaRPr lang="en-US"/>
          </a:p>
        </p:txBody>
      </p:sp>
    </p:spTree>
    <p:extLst>
      <p:ext uri="{BB962C8B-B14F-4D97-AF65-F5344CB8AC3E}">
        <p14:creationId xmlns:p14="http://schemas.microsoft.com/office/powerpoint/2010/main" val="14203128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7FED4-40A6-CE4A-922B-FF1C492C845F}" type="datetimeFigureOut">
              <a:rPr lang="en-US" smtClean="0"/>
              <a:t>12/17/16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A1459-1A53-7A4D-9469-59549648BC2D}" type="slidenum">
              <a:rPr lang="en-US" smtClean="0"/>
              <a:t>‹#›</a:t>
            </a:fld>
            <a:endParaRPr lang="en-US"/>
          </a:p>
        </p:txBody>
      </p:sp>
    </p:spTree>
    <p:extLst>
      <p:ext uri="{BB962C8B-B14F-4D97-AF65-F5344CB8AC3E}">
        <p14:creationId xmlns:p14="http://schemas.microsoft.com/office/powerpoint/2010/main" val="2143538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upload.wikimedia.org/wikipedia/commons/d/d1/Clermont_illustration_-_Robert_Fulton_-_Project_Gutenberg_eText_15161.jpg" TargetMode="External"/><Relationship Id="rId5"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 Id="rId3" Type="http://schemas.openxmlformats.org/officeDocument/2006/relationships/hyperlink" Target="https://www.youtube.com/watch?v=0-gIFYOCIfE&amp;t=25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jpeg"/><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eg"/><Relationship Id="rId3" Type="http://schemas.openxmlformats.org/officeDocument/2006/relationships/image" Target="../media/image4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 Id="rId3" Type="http://schemas.openxmlformats.org/officeDocument/2006/relationships/image" Target="../media/image4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 Id="rId3"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KlISIvrFbLs&amp;list=PLirlbrwLIQMkSbqOVm5-Ukj898schJzsy" TargetMode="External"/><Relationship Id="rId3"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jpeg"/><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jpeg"/><Relationship Id="rId1" Type="http://schemas.openxmlformats.org/officeDocument/2006/relationships/slideLayout" Target="../slideLayouts/slideLayout1.xml"/><Relationship Id="rId2" Type="http://schemas.openxmlformats.org/officeDocument/2006/relationships/image" Target="../media/image5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png"/><Relationship Id="rId3" Type="http://schemas.openxmlformats.org/officeDocument/2006/relationships/image" Target="../media/image6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png"/><Relationship Id="rId3" Type="http://schemas.openxmlformats.org/officeDocument/2006/relationships/image" Target="../media/image6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3674" y="1371600"/>
            <a:ext cx="1118062" cy="369332"/>
          </a:xfrm>
          <a:prstGeom prst="rect">
            <a:avLst/>
          </a:prstGeom>
          <a:solidFill>
            <a:srgbClr val="FFC000"/>
          </a:solidFill>
        </p:spPr>
        <p:txBody>
          <a:bodyPr wrap="none">
            <a:spAutoFit/>
          </a:bodyPr>
          <a:lstStyle/>
          <a:p>
            <a:pPr algn="ctr">
              <a:defRPr/>
            </a:pPr>
            <a:r>
              <a:rPr lang="en-US"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DO NOW:</a:t>
            </a:r>
          </a:p>
        </p:txBody>
      </p:sp>
      <p:sp>
        <p:nvSpPr>
          <p:cNvPr id="5122" name="Rectangle 5"/>
          <p:cNvSpPr txBox="1">
            <a:spLocks noChangeArrowheads="1"/>
          </p:cNvSpPr>
          <p:nvPr/>
        </p:nvSpPr>
        <p:spPr bwMode="auto">
          <a:xfrm>
            <a:off x="1530350" y="22098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buFont typeface="Wingdings" charset="2"/>
              <a:buNone/>
            </a:pPr>
            <a:r>
              <a:rPr lang="en-US" altLang="en-US" sz="3600"/>
              <a:t>	The Industrial Revolution blossomed in America during the 1800s.</a:t>
            </a:r>
          </a:p>
          <a:p>
            <a:pPr>
              <a:buFont typeface="Wingdings" charset="2"/>
              <a:buAutoNum type="arabicPeriod"/>
            </a:pPr>
            <a:r>
              <a:rPr lang="en-US" altLang="en-US" sz="3600"/>
              <a:t>List 5 objects you use daily that would not have been available to Americans in the 1800s.</a:t>
            </a:r>
          </a:p>
          <a:p>
            <a:pPr>
              <a:buFont typeface="Wingdings" charset="2"/>
              <a:buAutoNum type="arabicPeriod"/>
            </a:pPr>
            <a:r>
              <a:rPr lang="en-US" altLang="en-US" sz="3600"/>
              <a:t>List 4 objects that Americans may have used </a:t>
            </a:r>
            <a:r>
              <a:rPr lang="en-US" altLang="en-US" sz="3600" b="1" i="1"/>
              <a:t>then</a:t>
            </a:r>
            <a:r>
              <a:rPr lang="en-US" altLang="en-US" sz="3600"/>
              <a:t> but do not need now.</a:t>
            </a:r>
          </a:p>
        </p:txBody>
      </p:sp>
      <p:sp>
        <p:nvSpPr>
          <p:cNvPr id="5" name="Rectangle 4"/>
          <p:cNvSpPr/>
          <p:nvPr/>
        </p:nvSpPr>
        <p:spPr>
          <a:xfrm>
            <a:off x="1530096" y="24384"/>
            <a:ext cx="9137904" cy="369332"/>
          </a:xfrm>
          <a:prstGeom prst="rect">
            <a:avLst/>
          </a:prstGeom>
          <a:solidFill>
            <a:srgbClr val="0000CC"/>
          </a:solidFill>
        </p:spPr>
        <p:txBody>
          <a:bodyPr>
            <a:spAutoFit/>
          </a:bodyPr>
          <a:lstStyle/>
          <a:p>
            <a:pPr algn="ctr">
              <a:defRPr/>
            </a:pPr>
            <a:r>
              <a:rPr lang="en-US" b="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Continuing PERIOD 4: 1800-1848</a:t>
            </a:r>
            <a:endParaRPr lang="en-US"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4586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1524000" y="92076"/>
            <a:ext cx="9144000" cy="981075"/>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lnSpc>
                <a:spcPct val="80000"/>
              </a:lnSpc>
              <a:spcBef>
                <a:spcPct val="10000"/>
              </a:spcBef>
              <a:defRPr/>
            </a:pPr>
            <a:r>
              <a:rPr lang="en-US" altLang="en-US" sz="3400" dirty="0">
                <a:effectLst>
                  <a:outerShdw blurRad="38100" dist="38100" dir="2700000" algn="tl">
                    <a:srgbClr val="C0C0C0"/>
                  </a:outerShdw>
                </a:effectLst>
              </a:rPr>
              <a:t>America's 1</a:t>
            </a:r>
            <a:r>
              <a:rPr lang="en-US" altLang="en-US" sz="3400" baseline="30000" dirty="0">
                <a:effectLst>
                  <a:outerShdw blurRad="38100" dist="38100" dir="2700000" algn="tl">
                    <a:srgbClr val="C0C0C0"/>
                  </a:outerShdw>
                </a:effectLst>
              </a:rPr>
              <a:t>st</a:t>
            </a:r>
            <a:r>
              <a:rPr lang="en-US" altLang="en-US" sz="3400" dirty="0">
                <a:effectLst>
                  <a:outerShdw blurRad="38100" dist="38100" dir="2700000" algn="tl">
                    <a:srgbClr val="C0C0C0"/>
                  </a:outerShdw>
                </a:effectLst>
              </a:rPr>
              <a:t> Turnpike: </a:t>
            </a:r>
          </a:p>
          <a:p>
            <a:pPr algn="ctr" eaLnBrk="1" hangingPunct="1">
              <a:lnSpc>
                <a:spcPct val="80000"/>
              </a:lnSpc>
              <a:spcBef>
                <a:spcPct val="10000"/>
              </a:spcBef>
              <a:defRPr/>
            </a:pPr>
            <a:r>
              <a:rPr lang="en-US" altLang="en-US" sz="3300" b="1" u="sng" dirty="0">
                <a:solidFill>
                  <a:srgbClr val="FF0000"/>
                </a:solidFill>
                <a:effectLst>
                  <a:outerShdw blurRad="38100" dist="38100" dir="2700000" algn="tl">
                    <a:srgbClr val="C0C0C0"/>
                  </a:outerShdw>
                </a:effectLst>
              </a:rPr>
              <a:t>Pennsylvania’s Lancaster Turnpike</a:t>
            </a:r>
            <a:r>
              <a:rPr lang="en-US" altLang="en-US" sz="3400" dirty="0">
                <a:effectLst>
                  <a:outerShdw blurRad="38100" dist="38100" dir="2700000" algn="tl">
                    <a:srgbClr val="C0C0C0"/>
                  </a:outerShdw>
                </a:effectLst>
              </a:rPr>
              <a:t>, PA 1790 </a:t>
            </a:r>
          </a:p>
        </p:txBody>
      </p:sp>
      <p:pic>
        <p:nvPicPr>
          <p:cNvPr id="18434" name="Picture 3" descr="Lancaster Turnpike"/>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819400" y="1371600"/>
            <a:ext cx="6553200" cy="41910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83652" name="Text Box 4"/>
          <p:cNvSpPr txBox="1">
            <a:spLocks noChangeArrowheads="1"/>
          </p:cNvSpPr>
          <p:nvPr/>
        </p:nvSpPr>
        <p:spPr bwMode="auto">
          <a:xfrm>
            <a:off x="1981200" y="5638800"/>
            <a:ext cx="8382000" cy="1079500"/>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lnSpc>
                <a:spcPct val="90000"/>
              </a:lnSpc>
              <a:spcBef>
                <a:spcPct val="50000"/>
              </a:spcBef>
              <a:defRPr/>
            </a:pPr>
            <a:r>
              <a:rPr lang="en-US" altLang="en-US" sz="3600">
                <a:effectLst>
                  <a:outerShdw blurRad="38100" dist="38100" dir="2700000" algn="tl">
                    <a:srgbClr val="C0C0C0"/>
                  </a:outerShdw>
                </a:effectLst>
              </a:rPr>
              <a:t>By 1832, nearly 2,400 miles of roads connected most major cities</a:t>
            </a:r>
          </a:p>
        </p:txBody>
      </p:sp>
      <p:pic>
        <p:nvPicPr>
          <p:cNvPr id="5" name="Picture 8" descr="mage result for lancaster turnp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51" y="762000"/>
            <a:ext cx="912971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895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14_0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4802"/>
          <a:stretch>
            <a:fillRect/>
          </a:stretch>
        </p:blipFill>
        <p:spPr bwMode="auto">
          <a:xfrm>
            <a:off x="1524000" y="762000"/>
            <a:ext cx="9144000" cy="60960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9458" name="Rectangle 4"/>
          <p:cNvSpPr>
            <a:spLocks noGrp="1" noChangeArrowheads="1"/>
          </p:cNvSpPr>
          <p:nvPr>
            <p:ph type="title"/>
          </p:nvPr>
        </p:nvSpPr>
        <p:spPr>
          <a:xfrm>
            <a:off x="1524000" y="0"/>
            <a:ext cx="9144000" cy="762000"/>
          </a:xfrm>
          <a:solidFill>
            <a:srgbClr val="FFFF99"/>
          </a:solidFill>
          <a:ln w="38100">
            <a:solidFill>
              <a:schemeClr val="tx1"/>
            </a:solidFill>
            <a:miter lim="800000"/>
            <a:headEnd/>
            <a:tailEnd/>
          </a:ln>
        </p:spPr>
        <p:txBody>
          <a:bodyPr/>
          <a:lstStyle/>
          <a:p>
            <a:pPr eaLnBrk="1" hangingPunct="1"/>
            <a:r>
              <a:rPr lang="en-US" altLang="en-US" sz="4000"/>
              <a:t>Principle Canals by 1840</a:t>
            </a:r>
          </a:p>
        </p:txBody>
      </p:sp>
      <p:sp>
        <p:nvSpPr>
          <p:cNvPr id="260101" name="AutoShape 5"/>
          <p:cNvSpPr>
            <a:spLocks noChangeArrowheads="1"/>
          </p:cNvSpPr>
          <p:nvPr/>
        </p:nvSpPr>
        <p:spPr bwMode="auto">
          <a:xfrm>
            <a:off x="1524000" y="228600"/>
            <a:ext cx="8915400" cy="1447800"/>
          </a:xfrm>
          <a:prstGeom prst="wedgeRectCallout">
            <a:avLst>
              <a:gd name="adj1" fmla="val -33403"/>
              <a:gd name="adj2" fmla="val 226755"/>
            </a:avLst>
          </a:prstGeom>
          <a:solidFill>
            <a:srgbClr val="FFC000"/>
          </a:solidFill>
          <a:ln w="38100">
            <a:solidFill>
              <a:schemeClr val="tx1"/>
            </a:solidFill>
            <a:miter lim="800000"/>
            <a:headEnd/>
            <a:tailEnd/>
          </a:ln>
        </p:spPr>
        <p:txBody>
          <a:bodyPr/>
          <a:lstStyle>
            <a:lvl1pPr marL="342900" indent="-342900">
              <a:spcBef>
                <a:spcPct val="20000"/>
              </a:spcBef>
              <a:buClr>
                <a:schemeClr val="accent1"/>
              </a:buClr>
              <a:buSzPct val="80000"/>
              <a:buFont typeface="Wingdings" charset="2"/>
              <a:buChar char="n"/>
              <a:defRPr sz="4000">
                <a:solidFill>
                  <a:schemeClr val="tx1"/>
                </a:solidFill>
                <a:latin typeface="Arial" charset="0"/>
              </a:defRPr>
            </a:lvl1pPr>
            <a:lvl2pPr>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lvl="1" algn="ctr" eaLnBrk="1" hangingPunct="1">
              <a:lnSpc>
                <a:spcPct val="80000"/>
              </a:lnSpc>
              <a:spcBef>
                <a:spcPct val="0"/>
              </a:spcBef>
              <a:buFontTx/>
              <a:buNone/>
            </a:pPr>
            <a:r>
              <a:rPr lang="en-US" altLang="en-US" sz="3200">
                <a:latin typeface="Times New Roman" charset="0"/>
              </a:rPr>
              <a:t>Steamboats &amp; canals </a:t>
            </a:r>
            <a:r>
              <a:rPr lang="en-US" altLang="en-US" sz="3200" b="1" u="sng">
                <a:solidFill>
                  <a:srgbClr val="FF0000"/>
                </a:solidFill>
                <a:latin typeface="Times New Roman" charset="0"/>
              </a:rPr>
              <a:t>stimulated commercial agriculture</a:t>
            </a:r>
            <a:r>
              <a:rPr lang="en-US" altLang="en-US" sz="3200">
                <a:latin typeface="Times New Roman" charset="0"/>
              </a:rPr>
              <a:t> by providing for the </a:t>
            </a:r>
            <a:r>
              <a:rPr lang="en-US" altLang="en-US" sz="3200" b="1" u="sng">
                <a:solidFill>
                  <a:srgbClr val="FF0000"/>
                </a:solidFill>
                <a:latin typeface="Times New Roman" charset="0"/>
              </a:rPr>
              <a:t>free-flow of manufactured goods</a:t>
            </a:r>
            <a:r>
              <a:rPr lang="en-US" altLang="en-US" sz="3200">
                <a:latin typeface="Times New Roman" charset="0"/>
              </a:rPr>
              <a:t> TO THE WEST</a:t>
            </a:r>
          </a:p>
        </p:txBody>
      </p:sp>
    </p:spTree>
    <p:extLst>
      <p:ext uri="{BB962C8B-B14F-4D97-AF65-F5344CB8AC3E}">
        <p14:creationId xmlns:p14="http://schemas.microsoft.com/office/powerpoint/2010/main" val="394648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0101"/>
                                        </p:tgtEl>
                                        <p:attrNameLst>
                                          <p:attrName>style.visibility</p:attrName>
                                        </p:attrNameLst>
                                      </p:cBhvr>
                                      <p:to>
                                        <p:strVal val="visible"/>
                                      </p:to>
                                    </p:set>
                                    <p:anim calcmode="lin" valueType="num">
                                      <p:cBhvr>
                                        <p:cTn id="7" dur="500" fill="hold"/>
                                        <p:tgtEl>
                                          <p:spTgt spid="260101"/>
                                        </p:tgtEl>
                                        <p:attrNameLst>
                                          <p:attrName>ppt_w</p:attrName>
                                        </p:attrNameLst>
                                      </p:cBhvr>
                                      <p:tavLst>
                                        <p:tav tm="0">
                                          <p:val>
                                            <p:fltVal val="0"/>
                                          </p:val>
                                        </p:tav>
                                        <p:tav tm="100000">
                                          <p:val>
                                            <p:strVal val="#ppt_w"/>
                                          </p:val>
                                        </p:tav>
                                      </p:tavLst>
                                    </p:anim>
                                    <p:anim calcmode="lin" valueType="num">
                                      <p:cBhvr>
                                        <p:cTn id="8" dur="500" fill="hold"/>
                                        <p:tgtEl>
                                          <p:spTgt spid="260101"/>
                                        </p:tgtEl>
                                        <p:attrNameLst>
                                          <p:attrName>ppt_h</p:attrName>
                                        </p:attrNameLst>
                                      </p:cBhvr>
                                      <p:tavLst>
                                        <p:tav tm="0">
                                          <p:val>
                                            <p:fltVal val="0"/>
                                          </p:val>
                                        </p:tav>
                                        <p:tav tm="100000">
                                          <p:val>
                                            <p:strVal val="#ppt_h"/>
                                          </p:val>
                                        </p:tav>
                                      </p:tavLst>
                                    </p:anim>
                                    <p:animEffect transition="in" filter="fade">
                                      <p:cBhvr>
                                        <p:cTn id="9" dur="500"/>
                                        <p:tgtEl>
                                          <p:spTgt spid="260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a:solidFill>
                <a:schemeClr val="tx2"/>
              </a:solidFill>
            </a:endParaRPr>
          </a:p>
        </p:txBody>
      </p:sp>
      <p:sp>
        <p:nvSpPr>
          <p:cNvPr id="31744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a:solidFill>
                <a:schemeClr val="tx2"/>
              </a:solidFill>
            </a:endParaRPr>
          </a:p>
        </p:txBody>
      </p:sp>
      <p:sp>
        <p:nvSpPr>
          <p:cNvPr id="317445" name="Rectangle 5"/>
          <p:cNvSpPr>
            <a:spLocks noGrp="1" noChangeArrowheads="1"/>
          </p:cNvSpPr>
          <p:nvPr>
            <p:ph type="body" idx="1"/>
          </p:nvPr>
        </p:nvSpPr>
        <p:spPr>
          <a:xfrm>
            <a:off x="1676400" y="762000"/>
            <a:ext cx="8763000" cy="3048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lIns="90488" tIns="44450" rIns="90488" bIns="44450" rtlCol="0">
            <a:normAutofit/>
          </a:bodyPr>
          <a:lstStyle/>
          <a:p>
            <a:pPr eaLnBrk="1" hangingPunct="1">
              <a:lnSpc>
                <a:spcPct val="90000"/>
              </a:lnSpc>
              <a:defRPr/>
            </a:pPr>
            <a:r>
              <a:rPr lang="en-US" altLang="en-US" b="1" u="sng">
                <a:solidFill>
                  <a:srgbClr val="FF0000"/>
                </a:solidFill>
              </a:rPr>
              <a:t>Mississippi &amp; Ohio Rivers</a:t>
            </a:r>
            <a:r>
              <a:rPr lang="en-US" altLang="en-US"/>
              <a:t> helped farmers get their goods to the East but there was no fast way to get manufactured goods to the West</a:t>
            </a:r>
            <a:r>
              <a:rPr lang="is-IS" altLang="en-US"/>
              <a:t>…</a:t>
            </a:r>
            <a:endParaRPr lang="en-US" altLang="en-US"/>
          </a:p>
          <a:p>
            <a:pPr lvl="1" eaLnBrk="1" hangingPunct="1">
              <a:lnSpc>
                <a:spcPct val="90000"/>
              </a:lnSpc>
              <a:defRPr/>
            </a:pPr>
            <a:r>
              <a:rPr lang="en-US" altLang="en-US" sz="2800" b="1" u="sng">
                <a:solidFill>
                  <a:srgbClr val="FF0000"/>
                </a:solidFill>
              </a:rPr>
              <a:t>Robert Fulton</a:t>
            </a:r>
            <a:r>
              <a:rPr lang="en-US" altLang="en-US" sz="2800"/>
              <a:t> – </a:t>
            </a:r>
            <a:r>
              <a:rPr lang="en-US" altLang="en-US" sz="2800" b="1" u="sng">
                <a:solidFill>
                  <a:srgbClr val="FF0000"/>
                </a:solidFill>
              </a:rPr>
              <a:t>steamboat</a:t>
            </a:r>
            <a:r>
              <a:rPr lang="en-US" altLang="en-US" sz="2800">
                <a:solidFill>
                  <a:srgbClr val="FF0000"/>
                </a:solidFill>
              </a:rPr>
              <a:t> </a:t>
            </a:r>
            <a:r>
              <a:rPr lang="en-US" altLang="en-US" sz="2800"/>
              <a:t>– connected the West with Northern manufacturing </a:t>
            </a:r>
          </a:p>
          <a:p>
            <a:pPr lvl="1" eaLnBrk="1" hangingPunct="1">
              <a:lnSpc>
                <a:spcPct val="90000"/>
              </a:lnSpc>
              <a:defRPr/>
            </a:pPr>
            <a:r>
              <a:rPr lang="en-US" altLang="en-US" sz="2800"/>
              <a:t>State-directed canal projects cut shipping costs by 90% between the West &amp; the North</a:t>
            </a:r>
          </a:p>
        </p:txBody>
      </p:sp>
      <p:sp>
        <p:nvSpPr>
          <p:cNvPr id="317447" name="AutoShape 7"/>
          <p:cNvSpPr>
            <a:spLocks noChangeArrowheads="1"/>
          </p:cNvSpPr>
          <p:nvPr/>
        </p:nvSpPr>
        <p:spPr bwMode="auto">
          <a:xfrm>
            <a:off x="1676400" y="4038600"/>
            <a:ext cx="8610600" cy="990600"/>
          </a:xfrm>
          <a:prstGeom prst="wedgeRectCallout">
            <a:avLst>
              <a:gd name="adj1" fmla="val -1815"/>
              <a:gd name="adj2" fmla="val -217755"/>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eaLnBrk="1" hangingPunct="1">
              <a:lnSpc>
                <a:spcPct val="80000"/>
              </a:lnSpc>
              <a:defRPr/>
            </a:pPr>
            <a:r>
              <a:rPr lang="en-US" altLang="en-US" sz="3600" dirty="0">
                <a:latin typeface="Times New Roman" charset="0"/>
              </a:rPr>
              <a:t>Steamboats provided </a:t>
            </a:r>
            <a:r>
              <a:rPr lang="en-US" altLang="en-US" sz="3600" b="1" u="sng" dirty="0">
                <a:solidFill>
                  <a:srgbClr val="FF0000"/>
                </a:solidFill>
                <a:latin typeface="Times New Roman" charset="0"/>
              </a:rPr>
              <a:t>upstream shipping</a:t>
            </a:r>
            <a:r>
              <a:rPr lang="en-US" altLang="en-US" sz="3600" dirty="0">
                <a:latin typeface="Times New Roman" charset="0"/>
              </a:rPr>
              <a:t> with </a:t>
            </a:r>
            <a:r>
              <a:rPr lang="en-US" altLang="en-US" sz="3600" b="1" u="sng" dirty="0">
                <a:solidFill>
                  <a:srgbClr val="FF0000"/>
                </a:solidFill>
                <a:latin typeface="Times New Roman" charset="0"/>
              </a:rPr>
              <a:t>reduce costs &amp; increased speeds</a:t>
            </a:r>
          </a:p>
        </p:txBody>
      </p:sp>
      <p:sp>
        <p:nvSpPr>
          <p:cNvPr id="2" name="Rectangle 1"/>
          <p:cNvSpPr/>
          <p:nvPr/>
        </p:nvSpPr>
        <p:spPr>
          <a:xfrm>
            <a:off x="4907760" y="-8930"/>
            <a:ext cx="2206053" cy="369332"/>
          </a:xfrm>
          <a:prstGeom prst="rect">
            <a:avLst/>
          </a:prstGeom>
          <a:noFill/>
        </p:spPr>
        <p:txBody>
          <a:bodyPr wrap="none">
            <a:spAutoFit/>
          </a:bodyPr>
          <a:lstStyle/>
          <a:p>
            <a:pPr algn="ctr">
              <a:defRPr/>
            </a:pPr>
            <a:r>
              <a:rPr lang="en-US" altLang="en-US" b="1" dirty="0">
                <a:ln w="6600">
                  <a:solidFill>
                    <a:schemeClr val="accent2"/>
                  </a:solidFill>
                  <a:prstDash val="solid"/>
                </a:ln>
                <a:solidFill>
                  <a:srgbClr val="FFFFFF"/>
                </a:solidFill>
                <a:effectLst>
                  <a:outerShdw dist="38100" dir="2700000" algn="tl" rotWithShape="0">
                    <a:schemeClr val="accent2"/>
                  </a:outerShdw>
                </a:effectLst>
              </a:rPr>
              <a:t>Steamboats &amp; Canals</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Picture 2" descr="mage result for steamboat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225" y="234951"/>
            <a:ext cx="4832350"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4678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1524000" y="136525"/>
            <a:ext cx="9144000" cy="369332"/>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a:solidFill>
                  <a:srgbClr val="663300"/>
                </a:solidFill>
                <a:latin typeface="Comic Sans MS" charset="0"/>
              </a:rPr>
              <a:t>Robert Fulton’ s Steamboat</a:t>
            </a:r>
          </a:p>
        </p:txBody>
      </p:sp>
      <p:pic>
        <p:nvPicPr>
          <p:cNvPr id="22530" name="Picture 3" descr="Robert Fulton"/>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828800" y="1524000"/>
            <a:ext cx="2520950" cy="32766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4" descr="Clermont"/>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b="17825"/>
          <a:stretch>
            <a:fillRect/>
          </a:stretch>
        </p:blipFill>
        <p:spPr bwMode="auto">
          <a:xfrm>
            <a:off x="4648200" y="2757488"/>
            <a:ext cx="5715000" cy="25908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61125" name="Text Box 5"/>
          <p:cNvSpPr txBox="1">
            <a:spLocks noChangeArrowheads="1"/>
          </p:cNvSpPr>
          <p:nvPr/>
        </p:nvSpPr>
        <p:spPr bwMode="auto">
          <a:xfrm>
            <a:off x="5105400" y="5424488"/>
            <a:ext cx="4876800" cy="369332"/>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a:solidFill>
                  <a:srgbClr val="663300"/>
                </a:solidFill>
                <a:latin typeface="Comic Sans MS" charset="0"/>
              </a:rPr>
              <a:t>The </a:t>
            </a:r>
            <a:r>
              <a:rPr lang="en-US" altLang="en-US" i="1">
                <a:solidFill>
                  <a:srgbClr val="663300"/>
                </a:solidFill>
                <a:latin typeface="Comic Sans MS" charset="0"/>
              </a:rPr>
              <a:t>Clermont</a:t>
            </a:r>
          </a:p>
        </p:txBody>
      </p:sp>
      <p:pic>
        <p:nvPicPr>
          <p:cNvPr id="261126" name="Picture 6" descr="800px-Clermont_illustration_-_Robert_Fulton_-_Project_Gutenberg_eText_1516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755650"/>
            <a:ext cx="91440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776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61126"/>
                                        </p:tgtEl>
                                        <p:attrNameLst>
                                          <p:attrName>style.visibility</p:attrName>
                                        </p:attrNameLst>
                                      </p:cBhvr>
                                      <p:to>
                                        <p:strVal val="visible"/>
                                      </p:to>
                                    </p:set>
                                    <p:anim calcmode="lin" valueType="num">
                                      <p:cBhvr>
                                        <p:cTn id="7" dur="500" fill="hold"/>
                                        <p:tgtEl>
                                          <p:spTgt spid="261126"/>
                                        </p:tgtEl>
                                        <p:attrNameLst>
                                          <p:attrName>ppt_w</p:attrName>
                                        </p:attrNameLst>
                                      </p:cBhvr>
                                      <p:tavLst>
                                        <p:tav tm="0">
                                          <p:val>
                                            <p:fltVal val="0"/>
                                          </p:val>
                                        </p:tav>
                                        <p:tav tm="100000">
                                          <p:val>
                                            <p:strVal val="#ppt_w"/>
                                          </p:val>
                                        </p:tav>
                                      </p:tavLst>
                                    </p:anim>
                                    <p:anim calcmode="lin" valueType="num">
                                      <p:cBhvr>
                                        <p:cTn id="8" dur="500" fill="hold"/>
                                        <p:tgtEl>
                                          <p:spTgt spid="261126"/>
                                        </p:tgtEl>
                                        <p:attrNameLst>
                                          <p:attrName>ppt_h</p:attrName>
                                        </p:attrNameLst>
                                      </p:cBhvr>
                                      <p:tavLst>
                                        <p:tav tm="0">
                                          <p:val>
                                            <p:fltVal val="0"/>
                                          </p:val>
                                        </p:tav>
                                        <p:tav tm="100000">
                                          <p:val>
                                            <p:strVal val="#ppt_h"/>
                                          </p:val>
                                        </p:tav>
                                      </p:tavLst>
                                    </p:anim>
                                    <p:animEffect transition="in" filter="fade">
                                      <p:cBhvr>
                                        <p:cTn id="9" dur="500"/>
                                        <p:tgtEl>
                                          <p:spTgt spid="261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14_0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981200" y="0"/>
            <a:ext cx="8305800" cy="6826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9077" name="Rectangle 5"/>
          <p:cNvSpPr>
            <a:spLocks noChangeArrowheads="1"/>
          </p:cNvSpPr>
          <p:nvPr/>
        </p:nvSpPr>
        <p:spPr bwMode="auto">
          <a:xfrm>
            <a:off x="1828800" y="228600"/>
            <a:ext cx="6477000" cy="1422400"/>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eaLnBrk="1" hangingPunct="1">
              <a:lnSpc>
                <a:spcPct val="80000"/>
              </a:lnSpc>
              <a:defRPr/>
            </a:pPr>
            <a:r>
              <a:rPr lang="en-US" altLang="en-US" sz="3600" dirty="0">
                <a:latin typeface="Times New Roman" charset="0"/>
              </a:rPr>
              <a:t>The Erie Canal (1825) provided the 1</a:t>
            </a:r>
            <a:r>
              <a:rPr lang="en-US" altLang="en-US" sz="3600" baseline="30000" dirty="0">
                <a:latin typeface="Times New Roman" charset="0"/>
              </a:rPr>
              <a:t>st</a:t>
            </a:r>
            <a:r>
              <a:rPr lang="en-US" altLang="en-US" sz="3600" dirty="0">
                <a:latin typeface="Times New Roman" charset="0"/>
              </a:rPr>
              <a:t> link between </a:t>
            </a:r>
            <a:r>
              <a:rPr lang="en-US" altLang="en-US" sz="3600" b="1" u="sng" dirty="0">
                <a:solidFill>
                  <a:srgbClr val="FF0000"/>
                </a:solidFill>
                <a:latin typeface="Times New Roman" charset="0"/>
              </a:rPr>
              <a:t>East cities &amp; West farms</a:t>
            </a:r>
          </a:p>
        </p:txBody>
      </p:sp>
      <p:sp>
        <p:nvSpPr>
          <p:cNvPr id="259078" name="AutoShape 6"/>
          <p:cNvSpPr>
            <a:spLocks noChangeArrowheads="1"/>
          </p:cNvSpPr>
          <p:nvPr/>
        </p:nvSpPr>
        <p:spPr bwMode="auto">
          <a:xfrm>
            <a:off x="1676400" y="5257800"/>
            <a:ext cx="6248400" cy="1447800"/>
          </a:xfrm>
          <a:prstGeom prst="wedgeRectCallout">
            <a:avLst>
              <a:gd name="adj1" fmla="val 61583"/>
              <a:gd name="adj2" fmla="val 18639"/>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a:lnSpc>
                <a:spcPct val="80000"/>
              </a:lnSpc>
              <a:spcBef>
                <a:spcPct val="10000"/>
              </a:spcBef>
              <a:buClrTx/>
              <a:buSzTx/>
              <a:buFont typeface="Arial" charset="0"/>
              <a:buNone/>
              <a:defRPr/>
            </a:pPr>
            <a:r>
              <a:rPr kumimoji="1" lang="en-US" altLang="en-US" sz="3600">
                <a:latin typeface="Times New Roman" charset="0"/>
              </a:rPr>
              <a:t>The Erie Canal made            New York City the commercial capital of the U.S.</a:t>
            </a:r>
            <a:endParaRPr lang="en-US" altLang="en-US" sz="3600">
              <a:latin typeface="Times New Roman" charset="0"/>
            </a:endParaRPr>
          </a:p>
        </p:txBody>
      </p:sp>
      <p:sp>
        <p:nvSpPr>
          <p:cNvPr id="2" name="Rectangle 1"/>
          <p:cNvSpPr/>
          <p:nvPr/>
        </p:nvSpPr>
        <p:spPr>
          <a:xfrm>
            <a:off x="9280495" y="990600"/>
            <a:ext cx="791499" cy="369332"/>
          </a:xfrm>
          <a:prstGeom prst="rect">
            <a:avLst/>
          </a:prstGeom>
          <a:solidFill>
            <a:schemeClr val="bg2"/>
          </a:solidFill>
        </p:spPr>
        <p:txBody>
          <a:bodyPr wrap="none">
            <a:spAutoFit/>
          </a:bodyPr>
          <a:lstStyle/>
          <a:p>
            <a:pPr algn="ctr">
              <a:defRPr/>
            </a:pPr>
            <a:r>
              <a:rPr lang="en-US"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hlinkClick r:id="rId3"/>
              </a:rPr>
              <a:t>VIDEO</a:t>
            </a:r>
            <a:endParaRPr lang="en-US"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3" name="Rectangle 2"/>
          <p:cNvSpPr>
            <a:spLocks noChangeArrowheads="1"/>
          </p:cNvSpPr>
          <p:nvPr/>
        </p:nvSpPr>
        <p:spPr bwMode="auto">
          <a:xfrm>
            <a:off x="1828800" y="4872039"/>
            <a:ext cx="8305800" cy="19383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a:spcBef>
                <a:spcPct val="0"/>
              </a:spcBef>
              <a:buClrTx/>
              <a:buSzTx/>
              <a:buFontTx/>
              <a:buNone/>
            </a:pPr>
            <a:r>
              <a:rPr lang="en-US" altLang="en-US" b="1">
                <a:solidFill>
                  <a:srgbClr val="FF0000"/>
                </a:solidFill>
                <a:ea typeface="MS PGothic" charset="-128"/>
              </a:rPr>
              <a:t>What obstacles did the men face while constructing the Erie Canal?</a:t>
            </a:r>
          </a:p>
        </p:txBody>
      </p:sp>
    </p:spTree>
    <p:extLst>
      <p:ext uri="{BB962C8B-B14F-4D97-AF65-F5344CB8AC3E}">
        <p14:creationId xmlns:p14="http://schemas.microsoft.com/office/powerpoint/2010/main" val="1658455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9078"/>
                                        </p:tgtEl>
                                        <p:attrNameLst>
                                          <p:attrName>style.visibility</p:attrName>
                                        </p:attrNameLst>
                                      </p:cBhvr>
                                      <p:to>
                                        <p:strVal val="visible"/>
                                      </p:to>
                                    </p:set>
                                    <p:anim calcmode="lin" valueType="num">
                                      <p:cBhvr>
                                        <p:cTn id="7" dur="500" fill="hold"/>
                                        <p:tgtEl>
                                          <p:spTgt spid="259078"/>
                                        </p:tgtEl>
                                        <p:attrNameLst>
                                          <p:attrName>ppt_w</p:attrName>
                                        </p:attrNameLst>
                                      </p:cBhvr>
                                      <p:tavLst>
                                        <p:tav tm="0">
                                          <p:val>
                                            <p:fltVal val="0"/>
                                          </p:val>
                                        </p:tav>
                                        <p:tav tm="100000">
                                          <p:val>
                                            <p:strVal val="#ppt_w"/>
                                          </p:val>
                                        </p:tav>
                                      </p:tavLst>
                                    </p:anim>
                                    <p:anim calcmode="lin" valueType="num">
                                      <p:cBhvr>
                                        <p:cTn id="8" dur="500" fill="hold"/>
                                        <p:tgtEl>
                                          <p:spTgt spid="259078"/>
                                        </p:tgtEl>
                                        <p:attrNameLst>
                                          <p:attrName>ppt_h</p:attrName>
                                        </p:attrNameLst>
                                      </p:cBhvr>
                                      <p:tavLst>
                                        <p:tav tm="0">
                                          <p:val>
                                            <p:fltVal val="0"/>
                                          </p:val>
                                        </p:tav>
                                        <p:tav tm="100000">
                                          <p:val>
                                            <p:strVal val="#ppt_h"/>
                                          </p:val>
                                        </p:tav>
                                      </p:tavLst>
                                    </p:anim>
                                    <p:animEffect transition="in" filter="fade">
                                      <p:cBhvr>
                                        <p:cTn id="9" dur="500"/>
                                        <p:tgtEl>
                                          <p:spTgt spid="2590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xit" presetSubtype="4" fill="hold" grpId="1" nodeType="clickEffect">
                                  <p:stCondLst>
                                    <p:cond delay="0"/>
                                  </p:stCondLst>
                                  <p:childTnLst>
                                    <p:anim calcmode="lin" valueType="num">
                                      <p:cBhvr additive="base">
                                        <p:cTn id="13" dur="500"/>
                                        <p:tgtEl>
                                          <p:spTgt spid="259078"/>
                                        </p:tgtEl>
                                        <p:attrNameLst>
                                          <p:attrName>ppt_y</p:attrName>
                                        </p:attrNameLst>
                                      </p:cBhvr>
                                      <p:tavLst>
                                        <p:tav tm="0">
                                          <p:val>
                                            <p:strVal val="#ppt_y"/>
                                          </p:val>
                                        </p:tav>
                                        <p:tav tm="100000">
                                          <p:val>
                                            <p:strVal val="#ppt_y+#ppt_h*1.125000"/>
                                          </p:val>
                                        </p:tav>
                                      </p:tavLst>
                                    </p:anim>
                                    <p:animEffect transition="out" filter="wipe(down)">
                                      <p:cBhvr>
                                        <p:cTn id="14" dur="500"/>
                                        <p:tgtEl>
                                          <p:spTgt spid="259078"/>
                                        </p:tgtEl>
                                      </p:cBhvr>
                                    </p:animEffect>
                                    <p:set>
                                      <p:cBhvr>
                                        <p:cTn id="15" dur="1" fill="hold">
                                          <p:stCondLst>
                                            <p:cond delay="499"/>
                                          </p:stCondLst>
                                        </p:cTn>
                                        <p:tgtEl>
                                          <p:spTgt spid="25907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8" grpId="0" animBg="1"/>
      <p:bldP spid="259078" grpId="1"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1525588" y="788988"/>
            <a:ext cx="9142412" cy="3173412"/>
          </a:xfrm>
        </p:spPr>
        <p:txBody>
          <a:bodyPr>
            <a:normAutofit fontScale="92500" lnSpcReduction="10000"/>
          </a:bodyPr>
          <a:lstStyle/>
          <a:p>
            <a:pPr eaLnBrk="1" hangingPunct="1">
              <a:lnSpc>
                <a:spcPct val="95000"/>
              </a:lnSpc>
              <a:spcBef>
                <a:spcPct val="15000"/>
              </a:spcBef>
            </a:pPr>
            <a:r>
              <a:rPr lang="en-US" altLang="en-US"/>
              <a:t>From 1840 to 1860, the greatest new transportation advancement!</a:t>
            </a:r>
          </a:p>
          <a:p>
            <a:pPr eaLnBrk="1" hangingPunct="1">
              <a:lnSpc>
                <a:spcPct val="95000"/>
              </a:lnSpc>
              <a:spcBef>
                <a:spcPct val="15000"/>
              </a:spcBef>
            </a:pPr>
            <a:r>
              <a:rPr lang="en-US" altLang="en-US" b="1" u="sng">
                <a:solidFill>
                  <a:srgbClr val="FF0000"/>
                </a:solidFill>
              </a:rPr>
              <a:t>RAPID and RELIABLE!</a:t>
            </a:r>
          </a:p>
          <a:p>
            <a:pPr eaLnBrk="1" hangingPunct="1">
              <a:lnSpc>
                <a:spcPct val="95000"/>
              </a:lnSpc>
              <a:spcBef>
                <a:spcPct val="15000"/>
              </a:spcBef>
            </a:pPr>
            <a:r>
              <a:rPr lang="en-US" altLang="en-US"/>
              <a:t>Railroads began to </a:t>
            </a:r>
            <a:r>
              <a:rPr lang="en-US" altLang="en-US" b="1"/>
              <a:t>challenge canals’ dominance</a:t>
            </a:r>
          </a:p>
          <a:p>
            <a:pPr lvl="1" eaLnBrk="1" hangingPunct="1">
              <a:lnSpc>
                <a:spcPct val="95000"/>
              </a:lnSpc>
              <a:spcBef>
                <a:spcPct val="15000"/>
              </a:spcBef>
            </a:pPr>
            <a:r>
              <a:rPr lang="en-US" altLang="en-US" sz="2800" b="1" u="sng">
                <a:solidFill>
                  <a:srgbClr val="FF0000"/>
                </a:solidFill>
              </a:rPr>
              <a:t>Stimulated industrial &amp; commercial agricultural growth</a:t>
            </a:r>
            <a:r>
              <a:rPr lang="en-US" altLang="en-US" sz="2800"/>
              <a:t> </a:t>
            </a:r>
          </a:p>
          <a:p>
            <a:pPr lvl="1" eaLnBrk="1" hangingPunct="1">
              <a:lnSpc>
                <a:spcPct val="95000"/>
              </a:lnSpc>
              <a:spcBef>
                <a:spcPct val="15000"/>
              </a:spcBef>
            </a:pPr>
            <a:r>
              <a:rPr lang="en-US" altLang="en-US" sz="2800"/>
              <a:t>Led to </a:t>
            </a:r>
            <a:r>
              <a:rPr lang="en-US" altLang="en-US" sz="2800" b="1" u="sng">
                <a:solidFill>
                  <a:srgbClr val="FF0000"/>
                </a:solidFill>
              </a:rPr>
              <a:t>state &amp; local gov’t subsidies (aids)</a:t>
            </a:r>
          </a:p>
          <a:p>
            <a:pPr lvl="1" eaLnBrk="1" hangingPunct="1">
              <a:lnSpc>
                <a:spcPct val="95000"/>
              </a:lnSpc>
              <a:spcBef>
                <a:spcPct val="15000"/>
              </a:spcBef>
            </a:pPr>
            <a:r>
              <a:rPr lang="en-US" altLang="en-US" sz="2800"/>
              <a:t>Turned small western towns into BOOMING COMMERCIAL CENTERS (</a:t>
            </a:r>
            <a:r>
              <a:rPr lang="en-US" altLang="en-US" sz="2800" b="1" i="1"/>
              <a:t>Cleveland, Detroit, Chicago</a:t>
            </a:r>
            <a:r>
              <a:rPr lang="en-US" altLang="en-US" sz="2800"/>
              <a:t>)</a:t>
            </a:r>
          </a:p>
        </p:txBody>
      </p:sp>
      <p:sp>
        <p:nvSpPr>
          <p:cNvPr id="2" name="Rectangle 1"/>
          <p:cNvSpPr/>
          <p:nvPr/>
        </p:nvSpPr>
        <p:spPr>
          <a:xfrm>
            <a:off x="1762428" y="-8906"/>
            <a:ext cx="3128997" cy="769441"/>
          </a:xfrm>
          <a:prstGeom prst="rect">
            <a:avLst/>
          </a:prstGeom>
          <a:noFill/>
        </p:spPr>
        <p:txBody>
          <a:bodyPr wrap="none">
            <a:spAutoFit/>
          </a:bodyPr>
          <a:lstStyle/>
          <a:p>
            <a:pPr algn="ctr">
              <a:defRPr/>
            </a:pPr>
            <a:r>
              <a:rPr lang="en-US" altLang="en-US" sz="4400" b="1" dirty="0">
                <a:ln w="6600">
                  <a:solidFill>
                    <a:schemeClr val="accent2"/>
                  </a:solidFill>
                  <a:prstDash val="solid"/>
                </a:ln>
                <a:solidFill>
                  <a:srgbClr val="FFFFFF"/>
                </a:solidFill>
                <a:effectLst>
                  <a:outerShdw dist="38100" dir="2700000" algn="tl" rotWithShape="0">
                    <a:schemeClr val="accent2"/>
                  </a:outerShdw>
                </a:effectLst>
              </a:rPr>
              <a:t>The Railroad</a:t>
            </a:r>
            <a:endParaRPr lang="en-US" sz="4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470258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mage result for the iron horse w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1"/>
            <a:ext cx="90932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741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14_05"/>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r="713" b="2563"/>
          <a:stretch>
            <a:fillRect/>
          </a:stretch>
        </p:blipFill>
        <p:spPr bwMode="auto">
          <a:xfrm>
            <a:off x="1524000" y="0"/>
            <a:ext cx="5505450" cy="68580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7650" name="Rectangle 3"/>
          <p:cNvSpPr>
            <a:spLocks noGrp="1" noChangeArrowheads="1"/>
          </p:cNvSpPr>
          <p:nvPr>
            <p:ph type="title"/>
          </p:nvPr>
        </p:nvSpPr>
        <p:spPr>
          <a:xfrm>
            <a:off x="7086600" y="228600"/>
            <a:ext cx="3581400" cy="2286000"/>
          </a:xfrm>
        </p:spPr>
        <p:txBody>
          <a:bodyPr/>
          <a:lstStyle/>
          <a:p>
            <a:pPr eaLnBrk="1" hangingPunct="1"/>
            <a:r>
              <a:rPr lang="en-US" altLang="en-US"/>
              <a:t>The Railroad Revolution, 1850s</a:t>
            </a:r>
          </a:p>
        </p:txBody>
      </p:sp>
      <p:sp>
        <p:nvSpPr>
          <p:cNvPr id="27651" name="Rectangle 4"/>
          <p:cNvSpPr>
            <a:spLocks noGrp="1" noChangeArrowheads="1"/>
          </p:cNvSpPr>
          <p:nvPr>
            <p:ph type="body" idx="1"/>
          </p:nvPr>
        </p:nvSpPr>
        <p:spPr>
          <a:xfrm>
            <a:off x="7086600" y="2514600"/>
            <a:ext cx="3581400" cy="4343400"/>
          </a:xfrm>
        </p:spPr>
        <p:txBody>
          <a:bodyPr/>
          <a:lstStyle/>
          <a:p>
            <a:pPr eaLnBrk="1" hangingPunct="1">
              <a:lnSpc>
                <a:spcPct val="90000"/>
              </a:lnSpc>
            </a:pPr>
            <a:r>
              <a:rPr lang="en-US" altLang="en-US"/>
              <a:t>Immigrant labor built railroads in the North</a:t>
            </a:r>
          </a:p>
          <a:p>
            <a:pPr eaLnBrk="1" hangingPunct="1">
              <a:lnSpc>
                <a:spcPct val="90000"/>
              </a:lnSpc>
            </a:pPr>
            <a:r>
              <a:rPr lang="en-US" altLang="en-US"/>
              <a:t>Slave labor built railroads in the South</a:t>
            </a:r>
          </a:p>
        </p:txBody>
      </p:sp>
      <p:pic>
        <p:nvPicPr>
          <p:cNvPr id="293893" name="Picture 5" descr="MARTFIG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9144000" cy="5486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3894" name="Text Box 6"/>
          <p:cNvSpPr txBox="1">
            <a:spLocks noChangeArrowheads="1"/>
          </p:cNvSpPr>
          <p:nvPr/>
        </p:nvSpPr>
        <p:spPr bwMode="auto">
          <a:xfrm>
            <a:off x="2362200" y="463551"/>
            <a:ext cx="7696200" cy="646331"/>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eaLnBrk="1" hangingPunct="1">
              <a:spcBef>
                <a:spcPct val="50000"/>
              </a:spcBef>
              <a:defRPr/>
            </a:pPr>
            <a:r>
              <a:rPr lang="en-US" altLang="en-US" sz="3600">
                <a:latin typeface="Times New Roman" charset="0"/>
              </a:rPr>
              <a:t>The Expansion of Railroads by Region</a:t>
            </a:r>
          </a:p>
        </p:txBody>
      </p:sp>
      <p:pic>
        <p:nvPicPr>
          <p:cNvPr id="293895" name="Picture 7" descr="22387"/>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b="7489"/>
          <a:stretch>
            <a:fillRect/>
          </a:stretch>
        </p:blipFill>
        <p:spPr bwMode="auto">
          <a:xfrm>
            <a:off x="2133600" y="0"/>
            <a:ext cx="81534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6" name="Rectangle 8"/>
          <p:cNvSpPr>
            <a:spLocks noChangeArrowheads="1"/>
          </p:cNvSpPr>
          <p:nvPr/>
        </p:nvSpPr>
        <p:spPr bwMode="auto">
          <a:xfrm>
            <a:off x="2971800" y="76200"/>
            <a:ext cx="5867400" cy="609600"/>
          </a:xfrm>
          <a:prstGeom prst="rect">
            <a:avLst/>
          </a:prstGeom>
          <a:solidFill>
            <a:srgbClr val="FFFF99"/>
          </a:solidFill>
          <a:ln w="38100">
            <a:solidFill>
              <a:schemeClr val="tx1"/>
            </a:solidFill>
            <a:miter lim="800000"/>
            <a:headEnd/>
            <a:tailEnd/>
          </a:ln>
        </p:spPr>
        <p:txBody>
          <a:bodyPr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pPr>
            <a:r>
              <a:rPr lang="en-US" altLang="en-US" sz="3600">
                <a:latin typeface="Times New Roman" charset="0"/>
              </a:rPr>
              <a:t>Railroad Expansion by 1860 </a:t>
            </a:r>
          </a:p>
        </p:txBody>
      </p:sp>
    </p:spTree>
    <p:extLst>
      <p:ext uri="{BB962C8B-B14F-4D97-AF65-F5344CB8AC3E}">
        <p14:creationId xmlns:p14="http://schemas.microsoft.com/office/powerpoint/2010/main" val="139337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3893"/>
                                        </p:tgtEl>
                                        <p:attrNameLst>
                                          <p:attrName>style.visibility</p:attrName>
                                        </p:attrNameLst>
                                      </p:cBhvr>
                                      <p:to>
                                        <p:strVal val="visible"/>
                                      </p:to>
                                    </p:set>
                                    <p:anim calcmode="lin" valueType="num">
                                      <p:cBhvr>
                                        <p:cTn id="7" dur="500" fill="hold"/>
                                        <p:tgtEl>
                                          <p:spTgt spid="293893"/>
                                        </p:tgtEl>
                                        <p:attrNameLst>
                                          <p:attrName>ppt_w</p:attrName>
                                        </p:attrNameLst>
                                      </p:cBhvr>
                                      <p:tavLst>
                                        <p:tav tm="0">
                                          <p:val>
                                            <p:fltVal val="0"/>
                                          </p:val>
                                        </p:tav>
                                        <p:tav tm="100000">
                                          <p:val>
                                            <p:strVal val="#ppt_w"/>
                                          </p:val>
                                        </p:tav>
                                      </p:tavLst>
                                    </p:anim>
                                    <p:anim calcmode="lin" valueType="num">
                                      <p:cBhvr>
                                        <p:cTn id="8" dur="500" fill="hold"/>
                                        <p:tgtEl>
                                          <p:spTgt spid="293893"/>
                                        </p:tgtEl>
                                        <p:attrNameLst>
                                          <p:attrName>ppt_h</p:attrName>
                                        </p:attrNameLst>
                                      </p:cBhvr>
                                      <p:tavLst>
                                        <p:tav tm="0">
                                          <p:val>
                                            <p:fltVal val="0"/>
                                          </p:val>
                                        </p:tav>
                                        <p:tav tm="100000">
                                          <p:val>
                                            <p:strVal val="#ppt_h"/>
                                          </p:val>
                                        </p:tav>
                                      </p:tavLst>
                                    </p:anim>
                                    <p:animEffect transition="in" filter="fade">
                                      <p:cBhvr>
                                        <p:cTn id="9" dur="500"/>
                                        <p:tgtEl>
                                          <p:spTgt spid="29389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93894"/>
                                        </p:tgtEl>
                                        <p:attrNameLst>
                                          <p:attrName>style.visibility</p:attrName>
                                        </p:attrNameLst>
                                      </p:cBhvr>
                                      <p:to>
                                        <p:strVal val="visible"/>
                                      </p:to>
                                    </p:set>
                                    <p:anim calcmode="lin" valueType="num">
                                      <p:cBhvr>
                                        <p:cTn id="12" dur="500" fill="hold"/>
                                        <p:tgtEl>
                                          <p:spTgt spid="293894"/>
                                        </p:tgtEl>
                                        <p:attrNameLst>
                                          <p:attrName>ppt_w</p:attrName>
                                        </p:attrNameLst>
                                      </p:cBhvr>
                                      <p:tavLst>
                                        <p:tav tm="0">
                                          <p:val>
                                            <p:fltVal val="0"/>
                                          </p:val>
                                        </p:tav>
                                        <p:tav tm="100000">
                                          <p:val>
                                            <p:strVal val="#ppt_w"/>
                                          </p:val>
                                        </p:tav>
                                      </p:tavLst>
                                    </p:anim>
                                    <p:anim calcmode="lin" valueType="num">
                                      <p:cBhvr>
                                        <p:cTn id="13" dur="500" fill="hold"/>
                                        <p:tgtEl>
                                          <p:spTgt spid="293894"/>
                                        </p:tgtEl>
                                        <p:attrNameLst>
                                          <p:attrName>ppt_h</p:attrName>
                                        </p:attrNameLst>
                                      </p:cBhvr>
                                      <p:tavLst>
                                        <p:tav tm="0">
                                          <p:val>
                                            <p:fltVal val="0"/>
                                          </p:val>
                                        </p:tav>
                                        <p:tav tm="100000">
                                          <p:val>
                                            <p:strVal val="#ppt_h"/>
                                          </p:val>
                                        </p:tav>
                                      </p:tavLst>
                                    </p:anim>
                                    <p:animEffect transition="in" filter="fade">
                                      <p:cBhvr>
                                        <p:cTn id="14" dur="500"/>
                                        <p:tgtEl>
                                          <p:spTgt spid="29389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93895"/>
                                        </p:tgtEl>
                                        <p:attrNameLst>
                                          <p:attrName>style.visibility</p:attrName>
                                        </p:attrNameLst>
                                      </p:cBhvr>
                                      <p:to>
                                        <p:strVal val="visible"/>
                                      </p:to>
                                    </p:set>
                                    <p:anim calcmode="lin" valueType="num">
                                      <p:cBhvr>
                                        <p:cTn id="19" dur="500" fill="hold"/>
                                        <p:tgtEl>
                                          <p:spTgt spid="293895"/>
                                        </p:tgtEl>
                                        <p:attrNameLst>
                                          <p:attrName>ppt_w</p:attrName>
                                        </p:attrNameLst>
                                      </p:cBhvr>
                                      <p:tavLst>
                                        <p:tav tm="0">
                                          <p:val>
                                            <p:fltVal val="0"/>
                                          </p:val>
                                        </p:tav>
                                        <p:tav tm="100000">
                                          <p:val>
                                            <p:strVal val="#ppt_w"/>
                                          </p:val>
                                        </p:tav>
                                      </p:tavLst>
                                    </p:anim>
                                    <p:anim calcmode="lin" valueType="num">
                                      <p:cBhvr>
                                        <p:cTn id="20" dur="500" fill="hold"/>
                                        <p:tgtEl>
                                          <p:spTgt spid="293895"/>
                                        </p:tgtEl>
                                        <p:attrNameLst>
                                          <p:attrName>ppt_h</p:attrName>
                                        </p:attrNameLst>
                                      </p:cBhvr>
                                      <p:tavLst>
                                        <p:tav tm="0">
                                          <p:val>
                                            <p:fltVal val="0"/>
                                          </p:val>
                                        </p:tav>
                                        <p:tav tm="100000">
                                          <p:val>
                                            <p:strVal val="#ppt_h"/>
                                          </p:val>
                                        </p:tav>
                                      </p:tavLst>
                                    </p:anim>
                                    <p:animEffect transition="in" filter="fade">
                                      <p:cBhvr>
                                        <p:cTn id="21" dur="500"/>
                                        <p:tgtEl>
                                          <p:spTgt spid="293895"/>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93896"/>
                                        </p:tgtEl>
                                        <p:attrNameLst>
                                          <p:attrName>style.visibility</p:attrName>
                                        </p:attrNameLst>
                                      </p:cBhvr>
                                      <p:to>
                                        <p:strVal val="visible"/>
                                      </p:to>
                                    </p:set>
                                    <p:anim calcmode="lin" valueType="num">
                                      <p:cBhvr>
                                        <p:cTn id="24" dur="500" fill="hold"/>
                                        <p:tgtEl>
                                          <p:spTgt spid="293896"/>
                                        </p:tgtEl>
                                        <p:attrNameLst>
                                          <p:attrName>ppt_w</p:attrName>
                                        </p:attrNameLst>
                                      </p:cBhvr>
                                      <p:tavLst>
                                        <p:tav tm="0">
                                          <p:val>
                                            <p:fltVal val="0"/>
                                          </p:val>
                                        </p:tav>
                                        <p:tav tm="100000">
                                          <p:val>
                                            <p:strVal val="#ppt_w"/>
                                          </p:val>
                                        </p:tav>
                                      </p:tavLst>
                                    </p:anim>
                                    <p:anim calcmode="lin" valueType="num">
                                      <p:cBhvr>
                                        <p:cTn id="25" dur="500" fill="hold"/>
                                        <p:tgtEl>
                                          <p:spTgt spid="293896"/>
                                        </p:tgtEl>
                                        <p:attrNameLst>
                                          <p:attrName>ppt_h</p:attrName>
                                        </p:attrNameLst>
                                      </p:cBhvr>
                                      <p:tavLst>
                                        <p:tav tm="0">
                                          <p:val>
                                            <p:fltVal val="0"/>
                                          </p:val>
                                        </p:tav>
                                        <p:tav tm="100000">
                                          <p:val>
                                            <p:strVal val="#ppt_h"/>
                                          </p:val>
                                        </p:tav>
                                      </p:tavLst>
                                    </p:anim>
                                    <p:animEffect transition="in" filter="fade">
                                      <p:cBhvr>
                                        <p:cTn id="26" dur="500"/>
                                        <p:tgtEl>
                                          <p:spTgt spid="293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4" grpId="0" animBg="1"/>
      <p:bldP spid="2938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7073" y="2209800"/>
            <a:ext cx="1118062" cy="369332"/>
          </a:xfrm>
          <a:prstGeom prst="rect">
            <a:avLst/>
          </a:prstGeom>
          <a:solidFill>
            <a:srgbClr val="FFC000"/>
          </a:solidFill>
        </p:spPr>
        <p:txBody>
          <a:bodyPr wrap="none">
            <a:spAutoFit/>
          </a:bodyPr>
          <a:lstStyle/>
          <a:p>
            <a:pPr algn="ctr">
              <a:defRPr/>
            </a:pPr>
            <a:r>
              <a:rPr lang="en-US"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DO NOW:</a:t>
            </a:r>
          </a:p>
        </p:txBody>
      </p:sp>
      <p:sp>
        <p:nvSpPr>
          <p:cNvPr id="30722" name="Rectangle 5"/>
          <p:cNvSpPr txBox="1">
            <a:spLocks noChangeArrowheads="1"/>
          </p:cNvSpPr>
          <p:nvPr/>
        </p:nvSpPr>
        <p:spPr bwMode="auto">
          <a:xfrm>
            <a:off x="1530350" y="30480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buFont typeface="Wingdings" charset="2"/>
              <a:buAutoNum type="arabicPeriod"/>
            </a:pPr>
            <a:r>
              <a:rPr lang="en-US" altLang="en-US" sz="2800"/>
              <a:t>What inventions shaped the Industrial Revolution of the United States during the early-mid 1800s? </a:t>
            </a:r>
            <a:r>
              <a:rPr lang="en-US" altLang="en-US" sz="2800" b="1" i="1"/>
              <a:t>HOW</a:t>
            </a:r>
            <a:r>
              <a:rPr lang="en-US" altLang="en-US" sz="2800"/>
              <a:t>?</a:t>
            </a:r>
          </a:p>
          <a:p>
            <a:pPr>
              <a:buFont typeface="Wingdings" charset="2"/>
              <a:buAutoNum type="arabicPeriod"/>
            </a:pPr>
            <a:r>
              <a:rPr lang="en-US" altLang="en-US" sz="2800"/>
              <a:t>What is a “market revolution”, and how is it different from an “industrial revolution”?</a:t>
            </a:r>
          </a:p>
          <a:p>
            <a:pPr>
              <a:buFont typeface="Wingdings" charset="2"/>
              <a:buAutoNum type="arabicPeriod"/>
            </a:pPr>
            <a:r>
              <a:rPr lang="en-US" altLang="en-US" sz="2800"/>
              <a:t>Throughout the 19</a:t>
            </a:r>
            <a:r>
              <a:rPr lang="en-US" altLang="en-US" sz="2800" baseline="30000"/>
              <a:t>th</a:t>
            </a:r>
            <a:r>
              <a:rPr lang="en-US" altLang="en-US" sz="2800"/>
              <a:t> century, what was the principle cash crop of the South?</a:t>
            </a:r>
          </a:p>
          <a:p>
            <a:pPr>
              <a:buFont typeface="Wingdings" charset="2"/>
              <a:buNone/>
            </a:pPr>
            <a:endParaRPr lang="en-US" altLang="en-US" sz="3600"/>
          </a:p>
        </p:txBody>
      </p:sp>
      <p:sp>
        <p:nvSpPr>
          <p:cNvPr id="5" name="Rectangle 4"/>
          <p:cNvSpPr/>
          <p:nvPr/>
        </p:nvSpPr>
        <p:spPr>
          <a:xfrm>
            <a:off x="1530096" y="24385"/>
            <a:ext cx="9137904" cy="1015663"/>
          </a:xfrm>
          <a:prstGeom prst="rect">
            <a:avLst/>
          </a:prstGeom>
          <a:solidFill>
            <a:srgbClr val="0000CC"/>
          </a:solidFill>
        </p:spPr>
        <p:txBody>
          <a:bodyPr>
            <a:spAutoFit/>
          </a:bodyPr>
          <a:lstStyle/>
          <a:p>
            <a:pPr algn="ctr">
              <a:defRPr/>
            </a:pP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Today in history: </a:t>
            </a:r>
          </a:p>
          <a:p>
            <a:pPr algn="ctr">
              <a:defRPr/>
            </a:pP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December 16, 1773 – The Boston Tea Party</a:t>
            </a:r>
          </a:p>
        </p:txBody>
      </p:sp>
      <p:pic>
        <p:nvPicPr>
          <p:cNvPr id="30724" name="Picture 5" descr="mage result for boston tea p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839" y="1069975"/>
            <a:ext cx="260508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026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1" y="1"/>
            <a:ext cx="7999021" cy="646331"/>
          </a:xfrm>
          <a:prstGeom prst="rect">
            <a:avLst/>
          </a:prstGeom>
          <a:noFill/>
        </p:spPr>
        <p:txBody>
          <a:bodyPr>
            <a:spAutoFit/>
          </a:bodyPr>
          <a:lstStyle/>
          <a:p>
            <a:pPr algn="ctr">
              <a:defRPr/>
            </a:pPr>
            <a:r>
              <a:rPr lang="en-US" altLang="en-US" b="1" u="sng" dirty="0">
                <a:ln w="6600">
                  <a:solidFill>
                    <a:schemeClr val="accent2"/>
                  </a:solidFill>
                  <a:prstDash val="solid"/>
                </a:ln>
                <a:solidFill>
                  <a:srgbClr val="002060"/>
                </a:solidFill>
                <a:effectLst>
                  <a:outerShdw dist="38100" dir="2700000" algn="tl" rotWithShape="0">
                    <a:schemeClr val="accent2"/>
                  </a:outerShdw>
                </a:effectLst>
              </a:rPr>
              <a:t>AIM</a:t>
            </a:r>
            <a:r>
              <a:rPr lang="en-US" altLang="en-US" b="1" dirty="0">
                <a:ln w="6600">
                  <a:solidFill>
                    <a:schemeClr val="accent2"/>
                  </a:solidFill>
                  <a:prstDash val="solid"/>
                </a:ln>
                <a:solidFill>
                  <a:srgbClr val="FFFFFF"/>
                </a:solidFill>
                <a:effectLst>
                  <a:outerShdw dist="38100" dir="2700000" algn="tl" rotWithShape="0">
                    <a:schemeClr val="accent2"/>
                  </a:outerShdw>
                </a:effectLst>
              </a:rPr>
              <a:t>: How did the growth of industry impact women and African Americans throughout the United States during the 19</a:t>
            </a:r>
            <a:r>
              <a:rPr lang="en-US" altLang="en-US" b="1" baseline="30000" dirty="0">
                <a:ln w="6600">
                  <a:solidFill>
                    <a:schemeClr val="accent2"/>
                  </a:solidFill>
                  <a:prstDash val="solid"/>
                </a:ln>
                <a:solidFill>
                  <a:srgbClr val="FFFFFF"/>
                </a:solidFill>
                <a:effectLst>
                  <a:outerShdw dist="38100" dir="2700000" algn="tl" rotWithShape="0">
                    <a:schemeClr val="accent2"/>
                  </a:outerShdw>
                </a:effectLst>
              </a:rPr>
              <a:t>th</a:t>
            </a:r>
            <a:r>
              <a:rPr lang="en-US" altLang="en-US" b="1" dirty="0">
                <a:ln w="6600">
                  <a:solidFill>
                    <a:schemeClr val="accent2"/>
                  </a:solidFill>
                  <a:prstDash val="solid"/>
                </a:ln>
                <a:solidFill>
                  <a:srgbClr val="FFFFFF"/>
                </a:solidFill>
                <a:effectLst>
                  <a:outerShdw dist="38100" dir="2700000" algn="tl" rotWithShape="0">
                    <a:schemeClr val="accent2"/>
                  </a:outerShdw>
                </a:effectLst>
              </a:rPr>
              <a:t> century?</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1746" name="Picture 2" descr="mage result for king cotton ap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173414"/>
            <a:ext cx="60960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967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1" y="1"/>
            <a:ext cx="7999021" cy="646331"/>
          </a:xfrm>
          <a:prstGeom prst="rect">
            <a:avLst/>
          </a:prstGeom>
          <a:noFill/>
        </p:spPr>
        <p:txBody>
          <a:bodyPr>
            <a:spAutoFit/>
          </a:bodyPr>
          <a:lstStyle/>
          <a:p>
            <a:pPr algn="ctr">
              <a:defRPr/>
            </a:pPr>
            <a:r>
              <a:rPr lang="en-US" altLang="en-US" b="1" u="sng" dirty="0">
                <a:ln w="6600">
                  <a:solidFill>
                    <a:schemeClr val="accent2"/>
                  </a:solidFill>
                  <a:prstDash val="solid"/>
                </a:ln>
                <a:solidFill>
                  <a:srgbClr val="002060"/>
                </a:solidFill>
                <a:effectLst>
                  <a:outerShdw dist="38100" dir="2700000" algn="tl" rotWithShape="0">
                    <a:schemeClr val="accent2"/>
                  </a:outerShdw>
                </a:effectLst>
              </a:rPr>
              <a:t>AIM</a:t>
            </a:r>
            <a:r>
              <a:rPr lang="en-US" altLang="en-US" b="1" dirty="0">
                <a:ln w="6600">
                  <a:solidFill>
                    <a:schemeClr val="accent2"/>
                  </a:solidFill>
                  <a:prstDash val="solid"/>
                </a:ln>
                <a:solidFill>
                  <a:srgbClr val="FFFFFF"/>
                </a:solidFill>
                <a:effectLst>
                  <a:outerShdw dist="38100" dir="2700000" algn="tl" rotWithShape="0">
                    <a:schemeClr val="accent2"/>
                  </a:outerShdw>
                </a:effectLst>
              </a:rPr>
              <a:t>: How did new inventions &amp; improved transportation help facilitate a national market economy in the 1840s?</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146" name="Picture 3" descr="mage result for american industrial r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54288"/>
            <a:ext cx="6446838"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339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type="body" idx="1"/>
          </p:nvPr>
        </p:nvSpPr>
        <p:spPr>
          <a:xfrm>
            <a:off x="1676400" y="738188"/>
            <a:ext cx="8991600" cy="5943600"/>
          </a:xfrm>
        </p:spPr>
        <p:txBody>
          <a:bodyPr/>
          <a:lstStyle/>
          <a:p>
            <a:pPr eaLnBrk="1" hangingPunct="1">
              <a:defRPr/>
            </a:pPr>
            <a:r>
              <a:rPr lang="en-US" altLang="en-US" sz="3600" dirty="0"/>
              <a:t>1840: </a:t>
            </a:r>
            <a:r>
              <a:rPr lang="en-US" altLang="en-US" sz="3600" b="1" u="sng" dirty="0">
                <a:solidFill>
                  <a:srgbClr val="FF3300"/>
                </a:solidFill>
              </a:rPr>
              <a:t>improved transportation &amp; innovations</a:t>
            </a:r>
            <a:r>
              <a:rPr lang="en-US" altLang="en-US" sz="3600" dirty="0">
                <a:solidFill>
                  <a:srgbClr val="FF3300"/>
                </a:solidFill>
              </a:rPr>
              <a:t> </a:t>
            </a:r>
            <a:r>
              <a:rPr lang="en-US" altLang="en-US" sz="3600" dirty="0"/>
              <a:t>= a </a:t>
            </a:r>
            <a:r>
              <a:rPr lang="en-US" altLang="en-US" sz="3600" b="1" i="1" u="sng" dirty="0">
                <a:solidFill>
                  <a:srgbClr val="FF3300"/>
                </a:solidFill>
                <a:effectLst>
                  <a:outerShdw blurRad="38100" dist="38100" dir="2700000" algn="tl">
                    <a:srgbClr val="C0C0C0"/>
                  </a:outerShdw>
                </a:effectLst>
              </a:rPr>
              <a:t>national</a:t>
            </a:r>
            <a:r>
              <a:rPr lang="en-US" altLang="en-US" sz="3600" b="1" u="sng" dirty="0">
                <a:solidFill>
                  <a:srgbClr val="FF3300"/>
                </a:solidFill>
              </a:rPr>
              <a:t> market economy</a:t>
            </a:r>
            <a:r>
              <a:rPr lang="en-US" altLang="en-US" sz="3600" dirty="0"/>
              <a:t>:</a:t>
            </a:r>
          </a:p>
          <a:p>
            <a:pPr lvl="1" eaLnBrk="1" hangingPunct="1">
              <a:defRPr/>
            </a:pPr>
            <a:r>
              <a:rPr lang="en-US" altLang="en-US" sz="3600" dirty="0"/>
              <a:t> based on </a:t>
            </a:r>
            <a:r>
              <a:rPr lang="en-US" altLang="en-US" sz="3600" b="1" dirty="0"/>
              <a:t>commercial farming &amp; manufactured goods</a:t>
            </a:r>
          </a:p>
          <a:p>
            <a:pPr lvl="1" eaLnBrk="1" hangingPunct="1">
              <a:defRPr/>
            </a:pPr>
            <a:r>
              <a:rPr lang="en-US" altLang="en-US" sz="3600" dirty="0"/>
              <a:t>But, the U.S. economy was </a:t>
            </a:r>
            <a:r>
              <a:rPr lang="en-US" altLang="en-US" sz="3600" b="1" u="sng" dirty="0">
                <a:solidFill>
                  <a:srgbClr val="FF3300"/>
                </a:solidFill>
              </a:rPr>
              <a:t>driven by </a:t>
            </a:r>
            <a:r>
              <a:rPr lang="en-US" altLang="en-US" sz="3600" b="1" i="1" u="sng" dirty="0">
                <a:solidFill>
                  <a:srgbClr val="FF3300"/>
                </a:solidFill>
                <a:effectLst>
                  <a:outerShdw blurRad="38100" dist="38100" dir="2700000" algn="tl">
                    <a:srgbClr val="C0C0C0"/>
                  </a:outerShdw>
                </a:effectLst>
              </a:rPr>
              <a:t>regional</a:t>
            </a:r>
            <a:r>
              <a:rPr lang="en-US" altLang="en-US" sz="3600" b="1" u="sng" dirty="0">
                <a:solidFill>
                  <a:srgbClr val="FF3300"/>
                </a:solidFill>
              </a:rPr>
              <a:t> specialization</a:t>
            </a:r>
          </a:p>
        </p:txBody>
      </p:sp>
      <p:sp>
        <p:nvSpPr>
          <p:cNvPr id="295940" name="AutoShape 4"/>
          <p:cNvSpPr>
            <a:spLocks noChangeArrowheads="1"/>
          </p:cNvSpPr>
          <p:nvPr/>
        </p:nvSpPr>
        <p:spPr bwMode="auto">
          <a:xfrm>
            <a:off x="7164388" y="5145088"/>
            <a:ext cx="3505200" cy="533400"/>
          </a:xfrm>
          <a:prstGeom prst="wedgeRectCallout">
            <a:avLst>
              <a:gd name="adj1" fmla="val -51305"/>
              <a:gd name="adj2" fmla="val -140984"/>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eaLnBrk="1" hangingPunct="1">
              <a:lnSpc>
                <a:spcPct val="80000"/>
              </a:lnSpc>
              <a:spcBef>
                <a:spcPct val="10000"/>
              </a:spcBef>
              <a:defRPr/>
            </a:pPr>
            <a:r>
              <a:rPr lang="en-US" altLang="en-US" sz="3600">
                <a:latin typeface="Times New Roman" charset="0"/>
              </a:rPr>
              <a:t>Northern industry</a:t>
            </a:r>
          </a:p>
        </p:txBody>
      </p:sp>
      <p:sp>
        <p:nvSpPr>
          <p:cNvPr id="295941" name="AutoShape 5"/>
          <p:cNvSpPr>
            <a:spLocks noChangeArrowheads="1"/>
          </p:cNvSpPr>
          <p:nvPr/>
        </p:nvSpPr>
        <p:spPr bwMode="auto">
          <a:xfrm>
            <a:off x="1905000" y="5875338"/>
            <a:ext cx="5791200" cy="609600"/>
          </a:xfrm>
          <a:prstGeom prst="wedgeRectCallout">
            <a:avLst>
              <a:gd name="adj1" fmla="val -22269"/>
              <a:gd name="adj2" fmla="val -20394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eaLnBrk="1" hangingPunct="1">
              <a:lnSpc>
                <a:spcPct val="80000"/>
              </a:lnSpc>
              <a:spcBef>
                <a:spcPct val="10000"/>
              </a:spcBef>
              <a:defRPr/>
            </a:pPr>
            <a:r>
              <a:rPr lang="en-US" altLang="en-US" sz="3600">
                <a:latin typeface="Times New Roman" charset="0"/>
              </a:rPr>
              <a:t>Southern cotton production</a:t>
            </a:r>
          </a:p>
        </p:txBody>
      </p:sp>
      <p:sp>
        <p:nvSpPr>
          <p:cNvPr id="295942" name="AutoShape 6"/>
          <p:cNvSpPr>
            <a:spLocks noChangeArrowheads="1"/>
          </p:cNvSpPr>
          <p:nvPr/>
        </p:nvSpPr>
        <p:spPr bwMode="auto">
          <a:xfrm>
            <a:off x="4876800" y="3208338"/>
            <a:ext cx="5638800" cy="533400"/>
          </a:xfrm>
          <a:prstGeom prst="wedgeRectCallout">
            <a:avLst>
              <a:gd name="adj1" fmla="val -38505"/>
              <a:gd name="adj2" fmla="val 17201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eaLnBrk="1" hangingPunct="1">
              <a:lnSpc>
                <a:spcPct val="80000"/>
              </a:lnSpc>
              <a:spcBef>
                <a:spcPct val="10000"/>
              </a:spcBef>
              <a:defRPr/>
            </a:pPr>
            <a:r>
              <a:rPr lang="en-US" altLang="en-US" sz="3600">
                <a:latin typeface="Times New Roman" charset="0"/>
              </a:rPr>
              <a:t>Western commercial farming</a:t>
            </a:r>
          </a:p>
        </p:txBody>
      </p:sp>
      <p:sp>
        <p:nvSpPr>
          <p:cNvPr id="8" name="Rectangle 7"/>
          <p:cNvSpPr/>
          <p:nvPr/>
        </p:nvSpPr>
        <p:spPr>
          <a:xfrm>
            <a:off x="3506689" y="0"/>
            <a:ext cx="4978927" cy="738664"/>
          </a:xfrm>
          <a:prstGeom prst="rect">
            <a:avLst/>
          </a:prstGeom>
          <a:noFill/>
        </p:spPr>
        <p:txBody>
          <a:bodyPr wrap="none">
            <a:spAutoFit/>
          </a:bodyPr>
          <a:lstStyle/>
          <a:p>
            <a:pPr algn="ctr">
              <a:defRPr/>
            </a:pPr>
            <a:r>
              <a:rPr lang="en-US" altLang="en-US" sz="4200" b="1" dirty="0">
                <a:ln w="6600">
                  <a:solidFill>
                    <a:schemeClr val="accent2"/>
                  </a:solidFill>
                  <a:prstDash val="solid"/>
                </a:ln>
                <a:solidFill>
                  <a:srgbClr val="FFFFFF"/>
                </a:solidFill>
                <a:effectLst>
                  <a:outerShdw dist="38100" dir="2700000" algn="tl" rotWithShape="0">
                    <a:schemeClr val="accent2"/>
                  </a:outerShdw>
                </a:effectLst>
              </a:rPr>
              <a:t>A Market Revolution!</a:t>
            </a:r>
            <a:endParaRPr lang="en-US" sz="4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964929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5940"/>
                                        </p:tgtEl>
                                        <p:attrNameLst>
                                          <p:attrName>style.visibility</p:attrName>
                                        </p:attrNameLst>
                                      </p:cBhvr>
                                      <p:to>
                                        <p:strVal val="visible"/>
                                      </p:to>
                                    </p:set>
                                    <p:anim calcmode="lin" valueType="num">
                                      <p:cBhvr>
                                        <p:cTn id="7" dur="500" fill="hold"/>
                                        <p:tgtEl>
                                          <p:spTgt spid="295940"/>
                                        </p:tgtEl>
                                        <p:attrNameLst>
                                          <p:attrName>ppt_w</p:attrName>
                                        </p:attrNameLst>
                                      </p:cBhvr>
                                      <p:tavLst>
                                        <p:tav tm="0">
                                          <p:val>
                                            <p:fltVal val="0"/>
                                          </p:val>
                                        </p:tav>
                                        <p:tav tm="100000">
                                          <p:val>
                                            <p:strVal val="#ppt_w"/>
                                          </p:val>
                                        </p:tav>
                                      </p:tavLst>
                                    </p:anim>
                                    <p:anim calcmode="lin" valueType="num">
                                      <p:cBhvr>
                                        <p:cTn id="8" dur="500" fill="hold"/>
                                        <p:tgtEl>
                                          <p:spTgt spid="295940"/>
                                        </p:tgtEl>
                                        <p:attrNameLst>
                                          <p:attrName>ppt_h</p:attrName>
                                        </p:attrNameLst>
                                      </p:cBhvr>
                                      <p:tavLst>
                                        <p:tav tm="0">
                                          <p:val>
                                            <p:fltVal val="0"/>
                                          </p:val>
                                        </p:tav>
                                        <p:tav tm="100000">
                                          <p:val>
                                            <p:strVal val="#ppt_h"/>
                                          </p:val>
                                        </p:tav>
                                      </p:tavLst>
                                    </p:anim>
                                    <p:animEffect transition="in" filter="fade">
                                      <p:cBhvr>
                                        <p:cTn id="9" dur="500"/>
                                        <p:tgtEl>
                                          <p:spTgt spid="295940"/>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95941"/>
                                        </p:tgtEl>
                                        <p:attrNameLst>
                                          <p:attrName>style.visibility</p:attrName>
                                        </p:attrNameLst>
                                      </p:cBhvr>
                                      <p:to>
                                        <p:strVal val="visible"/>
                                      </p:to>
                                    </p:set>
                                    <p:anim calcmode="lin" valueType="num">
                                      <p:cBhvr>
                                        <p:cTn id="13" dur="500" fill="hold"/>
                                        <p:tgtEl>
                                          <p:spTgt spid="295941"/>
                                        </p:tgtEl>
                                        <p:attrNameLst>
                                          <p:attrName>ppt_w</p:attrName>
                                        </p:attrNameLst>
                                      </p:cBhvr>
                                      <p:tavLst>
                                        <p:tav tm="0">
                                          <p:val>
                                            <p:fltVal val="0"/>
                                          </p:val>
                                        </p:tav>
                                        <p:tav tm="100000">
                                          <p:val>
                                            <p:strVal val="#ppt_w"/>
                                          </p:val>
                                        </p:tav>
                                      </p:tavLst>
                                    </p:anim>
                                    <p:anim calcmode="lin" valueType="num">
                                      <p:cBhvr>
                                        <p:cTn id="14" dur="500" fill="hold"/>
                                        <p:tgtEl>
                                          <p:spTgt spid="295941"/>
                                        </p:tgtEl>
                                        <p:attrNameLst>
                                          <p:attrName>ppt_h</p:attrName>
                                        </p:attrNameLst>
                                      </p:cBhvr>
                                      <p:tavLst>
                                        <p:tav tm="0">
                                          <p:val>
                                            <p:fltVal val="0"/>
                                          </p:val>
                                        </p:tav>
                                        <p:tav tm="100000">
                                          <p:val>
                                            <p:strVal val="#ppt_h"/>
                                          </p:val>
                                        </p:tav>
                                      </p:tavLst>
                                    </p:anim>
                                    <p:animEffect transition="in" filter="fade">
                                      <p:cBhvr>
                                        <p:cTn id="15" dur="500"/>
                                        <p:tgtEl>
                                          <p:spTgt spid="295941"/>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95942"/>
                                        </p:tgtEl>
                                        <p:attrNameLst>
                                          <p:attrName>style.visibility</p:attrName>
                                        </p:attrNameLst>
                                      </p:cBhvr>
                                      <p:to>
                                        <p:strVal val="visible"/>
                                      </p:to>
                                    </p:set>
                                    <p:anim calcmode="lin" valueType="num">
                                      <p:cBhvr>
                                        <p:cTn id="19" dur="500" fill="hold"/>
                                        <p:tgtEl>
                                          <p:spTgt spid="295942"/>
                                        </p:tgtEl>
                                        <p:attrNameLst>
                                          <p:attrName>ppt_w</p:attrName>
                                        </p:attrNameLst>
                                      </p:cBhvr>
                                      <p:tavLst>
                                        <p:tav tm="0">
                                          <p:val>
                                            <p:fltVal val="0"/>
                                          </p:val>
                                        </p:tav>
                                        <p:tav tm="100000">
                                          <p:val>
                                            <p:strVal val="#ppt_w"/>
                                          </p:val>
                                        </p:tav>
                                      </p:tavLst>
                                    </p:anim>
                                    <p:anim calcmode="lin" valueType="num">
                                      <p:cBhvr>
                                        <p:cTn id="20" dur="500" fill="hold"/>
                                        <p:tgtEl>
                                          <p:spTgt spid="295942"/>
                                        </p:tgtEl>
                                        <p:attrNameLst>
                                          <p:attrName>ppt_h</p:attrName>
                                        </p:attrNameLst>
                                      </p:cBhvr>
                                      <p:tavLst>
                                        <p:tav tm="0">
                                          <p:val>
                                            <p:fltVal val="0"/>
                                          </p:val>
                                        </p:tav>
                                        <p:tav tm="100000">
                                          <p:val>
                                            <p:strVal val="#ppt_h"/>
                                          </p:val>
                                        </p:tav>
                                      </p:tavLst>
                                    </p:anim>
                                    <p:animEffect transition="in" filter="fade">
                                      <p:cBhvr>
                                        <p:cTn id="21" dur="500"/>
                                        <p:tgtEl>
                                          <p:spTgt spid="295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animBg="1"/>
      <p:bldP spid="295941" grpId="0" animBg="1"/>
      <p:bldP spid="29594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a:solidFill>
                <a:schemeClr val="tx2"/>
              </a:solidFill>
            </a:endParaRPr>
          </a:p>
        </p:txBody>
      </p:sp>
      <p:sp>
        <p:nvSpPr>
          <p:cNvPr id="323587"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a:solidFill>
                <a:schemeClr val="tx2"/>
              </a:solidFill>
            </a:endParaRPr>
          </a:p>
        </p:txBody>
      </p:sp>
      <p:sp>
        <p:nvSpPr>
          <p:cNvPr id="323589" name="Rectangle 5"/>
          <p:cNvSpPr>
            <a:spLocks noGrp="1" noChangeArrowheads="1"/>
          </p:cNvSpPr>
          <p:nvPr>
            <p:ph type="body" idx="1"/>
          </p:nvPr>
        </p:nvSpPr>
        <p:spPr>
          <a:xfrm>
            <a:off x="1524000" y="838200"/>
            <a:ext cx="9144000" cy="3429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lIns="90488" tIns="44450" rIns="90488" bIns="44450" rtlCol="0">
            <a:normAutofit fontScale="92500" lnSpcReduction="10000"/>
          </a:bodyPr>
          <a:lstStyle/>
          <a:p>
            <a:pPr eaLnBrk="1" hangingPunct="1">
              <a:lnSpc>
                <a:spcPct val="90000"/>
              </a:lnSpc>
              <a:defRPr/>
            </a:pPr>
            <a:r>
              <a:rPr lang="en-US" altLang="en-US" sz="3800" dirty="0"/>
              <a:t>Farming becoming </a:t>
            </a:r>
            <a:r>
              <a:rPr lang="en-US" altLang="en-US" sz="3800" b="1" u="sng" dirty="0">
                <a:solidFill>
                  <a:srgbClr val="FF3300"/>
                </a:solidFill>
              </a:rPr>
              <a:t>more COMMERCIAL </a:t>
            </a:r>
            <a:r>
              <a:rPr lang="en-US" altLang="en-US" sz="3800" dirty="0"/>
              <a:t> and </a:t>
            </a:r>
            <a:r>
              <a:rPr lang="en-US" altLang="en-US" sz="3800" b="1" u="sng" dirty="0">
                <a:solidFill>
                  <a:srgbClr val="FF3300"/>
                </a:solidFill>
              </a:rPr>
              <a:t>less about SUBSISTENCE</a:t>
            </a:r>
            <a:r>
              <a:rPr lang="en-US" altLang="en-US" sz="3800" dirty="0"/>
              <a:t> </a:t>
            </a:r>
          </a:p>
          <a:p>
            <a:pPr eaLnBrk="1" hangingPunct="1">
              <a:lnSpc>
                <a:spcPct val="90000"/>
              </a:lnSpc>
              <a:defRPr/>
            </a:pPr>
            <a:r>
              <a:rPr lang="en-US" altLang="en-US" sz="3800" dirty="0"/>
              <a:t> WHY?</a:t>
            </a:r>
          </a:p>
          <a:p>
            <a:pPr lvl="1" eaLnBrk="1" hangingPunct="1">
              <a:lnSpc>
                <a:spcPct val="90000"/>
              </a:lnSpc>
              <a:defRPr/>
            </a:pPr>
            <a:r>
              <a:rPr lang="en-US" altLang="en-US" sz="3800" b="1" u="sng" dirty="0">
                <a:solidFill>
                  <a:srgbClr val="FF3300"/>
                </a:solidFill>
              </a:rPr>
              <a:t>Cheap land out west</a:t>
            </a:r>
            <a:r>
              <a:rPr lang="en-US" altLang="en-US" sz="3800" dirty="0"/>
              <a:t> and easy credit from state banks</a:t>
            </a:r>
          </a:p>
          <a:p>
            <a:pPr lvl="1" eaLnBrk="1" hangingPunct="1">
              <a:lnSpc>
                <a:spcPct val="90000"/>
              </a:lnSpc>
              <a:defRPr/>
            </a:pPr>
            <a:r>
              <a:rPr lang="en-US" altLang="en-US" sz="3800" b="1" u="sng" dirty="0">
                <a:solidFill>
                  <a:srgbClr val="FF3300"/>
                </a:solidFill>
              </a:rPr>
              <a:t>Markets expanding because of canals and railroads</a:t>
            </a:r>
          </a:p>
        </p:txBody>
      </p:sp>
      <p:sp>
        <p:nvSpPr>
          <p:cNvPr id="2" name="Rectangle 1"/>
          <p:cNvSpPr/>
          <p:nvPr/>
        </p:nvSpPr>
        <p:spPr>
          <a:xfrm>
            <a:off x="2432927" y="1"/>
            <a:ext cx="7271221" cy="769441"/>
          </a:xfrm>
          <a:prstGeom prst="rect">
            <a:avLst/>
          </a:prstGeom>
          <a:noFill/>
        </p:spPr>
        <p:txBody>
          <a:bodyPr wrap="none">
            <a:spAutoFit/>
          </a:bodyPr>
          <a:lstStyle/>
          <a:p>
            <a:pPr algn="ctr">
              <a:defRPr/>
            </a:pPr>
            <a:r>
              <a:rPr lang="en-US" altLang="en-US" sz="4400" b="1" dirty="0">
                <a:ln w="6600">
                  <a:solidFill>
                    <a:schemeClr val="accent2"/>
                  </a:solidFill>
                  <a:prstDash val="solid"/>
                </a:ln>
                <a:solidFill>
                  <a:srgbClr val="FFFFFF"/>
                </a:solidFill>
                <a:effectLst>
                  <a:outerShdw dist="38100" dir="2700000" algn="tl" rotWithShape="0">
                    <a:schemeClr val="accent2"/>
                  </a:outerShdw>
                </a:effectLst>
              </a:rPr>
              <a:t>Rise of commercial agriculture</a:t>
            </a:r>
            <a:endParaRPr lang="en-US" sz="4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661795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35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358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358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35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Text Box 2"/>
          <p:cNvSpPr txBox="1">
            <a:spLocks noChangeArrowheads="1"/>
          </p:cNvSpPr>
          <p:nvPr/>
        </p:nvSpPr>
        <p:spPr bwMode="auto">
          <a:xfrm>
            <a:off x="1981200" y="120650"/>
            <a:ext cx="8686800" cy="615950"/>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sz="3400" dirty="0">
                <a:solidFill>
                  <a:srgbClr val="663300"/>
                </a:solidFill>
                <a:latin typeface="Comic Sans MS" charset="0"/>
              </a:rPr>
              <a:t>#1 John Deere &amp; the Steel Plow (1837)</a:t>
            </a:r>
          </a:p>
        </p:txBody>
      </p:sp>
      <p:pic>
        <p:nvPicPr>
          <p:cNvPr id="37890" name="Picture 3" descr="John De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990600"/>
            <a:ext cx="2519362" cy="41910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37891" name="Picture 4" descr="John Deere plow-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962400" y="3922714"/>
            <a:ext cx="5943600" cy="2935287"/>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37892" name="Picture 5" descr="John Deere plow"/>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4267200" y="1143001"/>
            <a:ext cx="4343400" cy="3148013"/>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6" descr="mage result for john dee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4188" y="990601"/>
            <a:ext cx="5611812"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523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blinds(horizontal)">
                                      <p:cBhvr>
                                        <p:cTn id="7"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1905000" y="1"/>
            <a:ext cx="8382000" cy="646331"/>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dirty="0">
                <a:solidFill>
                  <a:srgbClr val="663300"/>
                </a:solidFill>
                <a:latin typeface="Comic Sans MS" charset="0"/>
              </a:rPr>
              <a:t>#2 Cyrus McCormick</a:t>
            </a:r>
            <a:br>
              <a:rPr lang="en-US" altLang="en-US" dirty="0">
                <a:solidFill>
                  <a:srgbClr val="663300"/>
                </a:solidFill>
                <a:latin typeface="Comic Sans MS" charset="0"/>
              </a:rPr>
            </a:br>
            <a:r>
              <a:rPr lang="en-US" altLang="en-US" dirty="0">
                <a:solidFill>
                  <a:srgbClr val="663300"/>
                </a:solidFill>
                <a:latin typeface="Comic Sans MS" charset="0"/>
              </a:rPr>
              <a:t>&amp; the Mechanical Reaper (1837)</a:t>
            </a:r>
          </a:p>
        </p:txBody>
      </p:sp>
      <p:pic>
        <p:nvPicPr>
          <p:cNvPr id="38914" name="Picture 3" descr="wheat_harvest_binde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505200" y="4265614"/>
            <a:ext cx="3962400" cy="2592387"/>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38915" name="Picture 4" descr="Cyrus McCormick"/>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391401" y="1752600"/>
            <a:ext cx="2786063" cy="34290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38916" name="Picture 5" descr="McCormick Reaper"/>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1524000" y="1447800"/>
            <a:ext cx="5181600" cy="29972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39296" y="5558135"/>
            <a:ext cx="2964145" cy="923330"/>
          </a:xfrm>
          <a:prstGeom prst="rect">
            <a:avLst/>
          </a:prstGeom>
          <a:noFill/>
        </p:spPr>
        <p:txBody>
          <a:bodyPr wrap="none">
            <a:spAutoFit/>
          </a:bodyPr>
          <a:lstStyle/>
          <a:p>
            <a:pPr algn="ctr">
              <a:defRPr/>
            </a:pPr>
            <a:r>
              <a:rPr lang="en-US" sz="5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cuts grain</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70655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1905000" y="349250"/>
            <a:ext cx="8382000" cy="369332"/>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dirty="0">
                <a:solidFill>
                  <a:srgbClr val="663300"/>
                </a:solidFill>
                <a:latin typeface="Comic Sans MS" charset="0"/>
              </a:rPr>
              <a:t>#3 Elias Howe &amp; Isaac Singer</a:t>
            </a:r>
          </a:p>
        </p:txBody>
      </p:sp>
      <p:sp>
        <p:nvSpPr>
          <p:cNvPr id="334851" name="Text Box 3"/>
          <p:cNvSpPr txBox="1">
            <a:spLocks noChangeArrowheads="1"/>
          </p:cNvSpPr>
          <p:nvPr/>
        </p:nvSpPr>
        <p:spPr bwMode="auto">
          <a:xfrm>
            <a:off x="4038600" y="5133976"/>
            <a:ext cx="4267200" cy="646331"/>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a:solidFill>
                  <a:srgbClr val="663300"/>
                </a:solidFill>
                <a:latin typeface="Comic Sans MS" charset="0"/>
              </a:rPr>
              <a:t>1840s</a:t>
            </a:r>
            <a:br>
              <a:rPr lang="en-US" altLang="en-US">
                <a:solidFill>
                  <a:srgbClr val="663300"/>
                </a:solidFill>
                <a:latin typeface="Comic Sans MS" charset="0"/>
              </a:rPr>
            </a:br>
            <a:r>
              <a:rPr lang="en-US" altLang="en-US">
                <a:solidFill>
                  <a:srgbClr val="663300"/>
                </a:solidFill>
                <a:latin typeface="Comic Sans MS" charset="0"/>
              </a:rPr>
              <a:t>Sewing Machine</a:t>
            </a:r>
          </a:p>
        </p:txBody>
      </p:sp>
      <p:pic>
        <p:nvPicPr>
          <p:cNvPr id="39939" name="Picture 4" descr="sewing machine"/>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4800600" y="2390775"/>
            <a:ext cx="2590800" cy="25908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5" descr="Elias Howe"/>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905000" y="1704975"/>
            <a:ext cx="2571750" cy="38100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39941" name="Picture 6" descr="Isaac Singer"/>
          <p:cNvPicPr>
            <a:picLocks noChangeAspect="1" noChangeArrowheads="1"/>
          </p:cNvPicPr>
          <p:nvPr/>
        </p:nvPicPr>
        <p:blipFill>
          <a:blip r:embed="rId4">
            <a:lum contrast="12000"/>
            <a:extLst>
              <a:ext uri="{28A0092B-C50C-407E-A947-70E740481C1C}">
                <a14:useLocalDpi xmlns:a14="http://schemas.microsoft.com/office/drawing/2010/main" val="0"/>
              </a:ext>
            </a:extLst>
          </a:blip>
          <a:srcRect l="11772" t="2438" r="2882" b="2438"/>
          <a:stretch>
            <a:fillRect/>
          </a:stretch>
        </p:blipFill>
        <p:spPr bwMode="auto">
          <a:xfrm>
            <a:off x="7696201" y="1857375"/>
            <a:ext cx="2663825" cy="35814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334855" name="Line 7"/>
          <p:cNvSpPr>
            <a:spLocks noChangeShapeType="1"/>
          </p:cNvSpPr>
          <p:nvPr/>
        </p:nvSpPr>
        <p:spPr bwMode="auto">
          <a:xfrm flipH="1">
            <a:off x="3505200" y="990601"/>
            <a:ext cx="990600" cy="561975"/>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334856" name="Line 8"/>
          <p:cNvSpPr>
            <a:spLocks noChangeShapeType="1"/>
          </p:cNvSpPr>
          <p:nvPr/>
        </p:nvSpPr>
        <p:spPr bwMode="auto">
          <a:xfrm>
            <a:off x="7696200" y="990601"/>
            <a:ext cx="1143000" cy="714375"/>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pic>
        <p:nvPicPr>
          <p:cNvPr id="39945" name="Picture 9" descr="mage result for singer sewing mach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508126"/>
            <a:ext cx="7050088"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991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1905000" y="349250"/>
            <a:ext cx="8382000" cy="369332"/>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dirty="0">
                <a:solidFill>
                  <a:srgbClr val="663300"/>
                </a:solidFill>
                <a:latin typeface="Comic Sans MS" charset="0"/>
              </a:rPr>
              <a:t>#4 Samuel Morse’s telegraph (1823)</a:t>
            </a:r>
          </a:p>
        </p:txBody>
      </p:sp>
      <p:sp>
        <p:nvSpPr>
          <p:cNvPr id="334851" name="Text Box 3"/>
          <p:cNvSpPr txBox="1">
            <a:spLocks noChangeArrowheads="1"/>
          </p:cNvSpPr>
          <p:nvPr/>
        </p:nvSpPr>
        <p:spPr bwMode="auto">
          <a:xfrm>
            <a:off x="1676400" y="4800600"/>
            <a:ext cx="8839200" cy="1816100"/>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marL="457200" indent="-457200">
              <a:buFont typeface="Arial" charset="0"/>
              <a:buChar char="•"/>
              <a:defRPr/>
            </a:pPr>
            <a:r>
              <a:rPr lang="en-US" sz="2800" dirty="0"/>
              <a:t>System of dots and dashes to send messages across long distances electronically through a wire. </a:t>
            </a:r>
          </a:p>
          <a:p>
            <a:pPr marL="457200" indent="-457200">
              <a:buFont typeface="Arial" charset="0"/>
              <a:buChar char="•"/>
              <a:defRPr/>
            </a:pPr>
            <a:r>
              <a:rPr lang="en-US" sz="2800" dirty="0"/>
              <a:t>It connected the different hemispheres of the world, allowing for more communication between people.</a:t>
            </a:r>
          </a:p>
        </p:txBody>
      </p:sp>
      <p:pic>
        <p:nvPicPr>
          <p:cNvPr id="40963" name="Picture 2" descr="mage result for samuel morse tele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1819275"/>
            <a:ext cx="36576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mage result for samuel morse tele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727201"/>
            <a:ext cx="20955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26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1524000" y="0"/>
            <a:ext cx="9144000" cy="641350"/>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sz="3600" dirty="0">
                <a:solidFill>
                  <a:srgbClr val="663300"/>
                </a:solidFill>
                <a:latin typeface="Comic Sans MS" charset="0"/>
              </a:rPr>
              <a:t>#5 Eli Whitney’s 1</a:t>
            </a:r>
            <a:r>
              <a:rPr lang="en-US" altLang="en-US" sz="3600" baseline="30000" dirty="0">
                <a:solidFill>
                  <a:srgbClr val="663300"/>
                </a:solidFill>
                <a:latin typeface="Comic Sans MS" charset="0"/>
              </a:rPr>
              <a:t>st</a:t>
            </a:r>
            <a:r>
              <a:rPr lang="en-US" altLang="en-US" sz="3600" dirty="0">
                <a:solidFill>
                  <a:srgbClr val="663300"/>
                </a:solidFill>
                <a:latin typeface="Comic Sans MS" charset="0"/>
              </a:rPr>
              <a:t> Critical Invention</a:t>
            </a:r>
          </a:p>
        </p:txBody>
      </p:sp>
      <p:sp>
        <p:nvSpPr>
          <p:cNvPr id="338948" name="Text Box 4"/>
          <p:cNvSpPr txBox="1">
            <a:spLocks noChangeArrowheads="1"/>
          </p:cNvSpPr>
          <p:nvPr/>
        </p:nvSpPr>
        <p:spPr bwMode="auto">
          <a:xfrm>
            <a:off x="1524000" y="6156325"/>
            <a:ext cx="9144000" cy="641350"/>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sz="3600">
                <a:solidFill>
                  <a:srgbClr val="663300"/>
                </a:solidFill>
                <a:latin typeface="Comic Sans MS" charset="0"/>
              </a:rPr>
              <a:t>Introduced Interchangeable Rifle Parts</a:t>
            </a:r>
          </a:p>
        </p:txBody>
      </p:sp>
      <p:pic>
        <p:nvPicPr>
          <p:cNvPr id="41987" name="Picture 6" descr="mus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1" y="1295400"/>
            <a:ext cx="48228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1"/>
          <p:cNvSpPr>
            <a:spLocks noChangeArrowheads="1"/>
          </p:cNvSpPr>
          <p:nvPr/>
        </p:nvSpPr>
        <p:spPr bwMode="auto">
          <a:xfrm>
            <a:off x="1524000" y="5995988"/>
            <a:ext cx="9144000"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r>
              <a:rPr lang="en-US" altLang="en-US" sz="2500" b="1"/>
              <a:t>Standardized parts which are all identical and thus, interchangeable. </a:t>
            </a:r>
          </a:p>
        </p:txBody>
      </p:sp>
      <p:pic>
        <p:nvPicPr>
          <p:cNvPr id="41989" name="Picture 7" descr="mage result for interchangeable p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50" y="1619250"/>
            <a:ext cx="41481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568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ext Box 2"/>
          <p:cNvSpPr txBox="1">
            <a:spLocks noChangeArrowheads="1"/>
          </p:cNvSpPr>
          <p:nvPr/>
        </p:nvSpPr>
        <p:spPr bwMode="auto">
          <a:xfrm>
            <a:off x="1905000" y="76200"/>
            <a:ext cx="8382000" cy="1138238"/>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sz="3400" dirty="0">
                <a:solidFill>
                  <a:srgbClr val="663300"/>
                </a:solidFill>
                <a:latin typeface="Comic Sans MS" charset="0"/>
              </a:rPr>
              <a:t>#6 Eli Whitney’s OTHER critical invention = Cotton Gin (1793)</a:t>
            </a:r>
          </a:p>
        </p:txBody>
      </p:sp>
      <p:pic>
        <p:nvPicPr>
          <p:cNvPr id="43010" name="Picture 3" descr="Eli Whitney"/>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524001" y="1223963"/>
            <a:ext cx="3635375" cy="41148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352261" name="Text Box 5"/>
          <p:cNvSpPr txBox="1">
            <a:spLocks noChangeArrowheads="1"/>
          </p:cNvSpPr>
          <p:nvPr/>
        </p:nvSpPr>
        <p:spPr bwMode="auto">
          <a:xfrm>
            <a:off x="3810000" y="5422901"/>
            <a:ext cx="4343400" cy="1190625"/>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spcBef>
                <a:spcPct val="50000"/>
              </a:spcBef>
              <a:buClrTx/>
              <a:buSzTx/>
              <a:buFontTx/>
              <a:buNone/>
              <a:defRPr/>
            </a:pPr>
            <a:r>
              <a:rPr lang="en-US" altLang="en-US" sz="3600">
                <a:solidFill>
                  <a:srgbClr val="663300"/>
                </a:solidFill>
                <a:latin typeface="Comic Sans MS" charset="0"/>
                <a:sym typeface="Wingdings" charset="2"/>
              </a:rPr>
              <a:t>Actually invented by a slave!</a:t>
            </a:r>
            <a:endParaRPr lang="en-US" altLang="en-US" sz="3600">
              <a:solidFill>
                <a:srgbClr val="663300"/>
              </a:solidFill>
              <a:latin typeface="Comic Sans MS" charset="0"/>
            </a:endParaRPr>
          </a:p>
        </p:txBody>
      </p:sp>
      <p:pic>
        <p:nvPicPr>
          <p:cNvPr id="43012" name="Picture 6" descr="mage result for eli whitney cotton gin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55816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882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9582" y="28184"/>
            <a:ext cx="2230290" cy="369332"/>
          </a:xfrm>
          <a:prstGeom prst="rect">
            <a:avLst/>
          </a:prstGeom>
          <a:solidFill>
            <a:srgbClr val="FFFF00"/>
          </a:solidFill>
        </p:spPr>
        <p:txBody>
          <a:bodyPr wrap="none">
            <a:spAutoFit/>
          </a:bodyPr>
          <a:lstStyle/>
          <a:p>
            <a:pPr algn="ct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Cotton and the South</a:t>
            </a:r>
          </a:p>
        </p:txBody>
      </p:sp>
      <p:sp>
        <p:nvSpPr>
          <p:cNvPr id="3" name="TextBox 2"/>
          <p:cNvSpPr txBox="1">
            <a:spLocks noChangeArrowheads="1"/>
          </p:cNvSpPr>
          <p:nvPr/>
        </p:nvSpPr>
        <p:spPr bwMode="auto">
          <a:xfrm>
            <a:off x="1752600" y="914401"/>
            <a:ext cx="6477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914400" indent="-45720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r>
              <a:rPr lang="en-US" altLang="en-US" sz="2800">
                <a:solidFill>
                  <a:schemeClr val="tx2"/>
                </a:solidFill>
              </a:rPr>
              <a:t>Cotton gin transformed agriculture</a:t>
            </a:r>
            <a:r>
              <a:rPr lang="is-IS" altLang="en-US" sz="2800">
                <a:solidFill>
                  <a:schemeClr val="tx2"/>
                </a:solidFill>
              </a:rPr>
              <a:t>…</a:t>
            </a:r>
            <a:endParaRPr lang="en-US" altLang="en-US" sz="2800">
              <a:solidFill>
                <a:schemeClr val="tx2"/>
              </a:solidFill>
            </a:endParaRPr>
          </a:p>
          <a:p>
            <a:pPr>
              <a:spcBef>
                <a:spcPct val="0"/>
              </a:spcBef>
              <a:buClrTx/>
              <a:buSzTx/>
              <a:buFont typeface="Wingdings" charset="2"/>
              <a:buChar char="Ø"/>
            </a:pPr>
            <a:r>
              <a:rPr lang="en-US" altLang="en-US" sz="2800" b="1" u="sng">
                <a:solidFill>
                  <a:srgbClr val="FF3300"/>
                </a:solidFill>
              </a:rPr>
              <a:t>Cotton &gt; tobacco and indigo</a:t>
            </a:r>
          </a:p>
          <a:p>
            <a:pPr>
              <a:spcBef>
                <a:spcPct val="0"/>
              </a:spcBef>
              <a:buClrTx/>
              <a:buSzTx/>
              <a:buFont typeface="Wingdings" charset="2"/>
              <a:buChar char="Ø"/>
            </a:pPr>
            <a:r>
              <a:rPr lang="en-US" altLang="en-US" sz="2800">
                <a:solidFill>
                  <a:schemeClr val="tx2"/>
                </a:solidFill>
              </a:rPr>
              <a:t>Capital spent on </a:t>
            </a:r>
            <a:r>
              <a:rPr lang="en-US" altLang="en-US" sz="2800" b="1" u="sng">
                <a:solidFill>
                  <a:srgbClr val="FF3300"/>
                </a:solidFill>
              </a:rPr>
              <a:t>slaves</a:t>
            </a:r>
            <a:r>
              <a:rPr lang="en-US" altLang="en-US" sz="2800">
                <a:solidFill>
                  <a:srgbClr val="FF3300"/>
                </a:solidFill>
              </a:rPr>
              <a:t> </a:t>
            </a:r>
            <a:r>
              <a:rPr lang="en-US" altLang="en-US" sz="2800">
                <a:solidFill>
                  <a:schemeClr val="tx2"/>
                </a:solidFill>
              </a:rPr>
              <a:t>and </a:t>
            </a:r>
            <a:r>
              <a:rPr lang="en-US" altLang="en-US" sz="2800" b="1" u="sng">
                <a:solidFill>
                  <a:srgbClr val="FF3300"/>
                </a:solidFill>
              </a:rPr>
              <a:t>new land</a:t>
            </a:r>
            <a:endParaRPr lang="en-US" altLang="en-US" sz="2800">
              <a:solidFill>
                <a:srgbClr val="FF3300"/>
              </a:solidFill>
            </a:endParaRPr>
          </a:p>
          <a:p>
            <a:pPr>
              <a:spcBef>
                <a:spcPct val="0"/>
              </a:spcBef>
              <a:buClrTx/>
              <a:buSzTx/>
              <a:buFont typeface="Wingdings" charset="2"/>
              <a:buChar char="Ø"/>
            </a:pPr>
            <a:r>
              <a:rPr lang="en-US" altLang="en-US" sz="2800">
                <a:solidFill>
                  <a:schemeClr val="tx2"/>
                </a:solidFill>
              </a:rPr>
              <a:t>Sold most cotton to </a:t>
            </a:r>
            <a:r>
              <a:rPr lang="en-US" altLang="en-US" sz="2800" b="1" u="sng">
                <a:solidFill>
                  <a:srgbClr val="FF0000"/>
                </a:solidFill>
              </a:rPr>
              <a:t>British textile factories</a:t>
            </a:r>
          </a:p>
          <a:p>
            <a:pPr>
              <a:spcBef>
                <a:spcPct val="0"/>
              </a:spcBef>
              <a:buClrTx/>
              <a:buSzTx/>
              <a:buFont typeface="Wingdings" charset="2"/>
              <a:buChar char="Ø"/>
            </a:pPr>
            <a:r>
              <a:rPr lang="en-US" altLang="en-US" sz="2800">
                <a:solidFill>
                  <a:schemeClr val="tx2"/>
                </a:solidFill>
              </a:rPr>
              <a:t>S. Carolina &amp; Georgia &gt;&gt; AL, MISS, LOU, TX</a:t>
            </a:r>
          </a:p>
          <a:p>
            <a:pPr>
              <a:spcBef>
                <a:spcPct val="0"/>
              </a:spcBef>
              <a:buClrTx/>
              <a:buSzTx/>
              <a:buFont typeface="Wingdings" charset="2"/>
              <a:buChar char="Ø"/>
            </a:pPr>
            <a:r>
              <a:rPr lang="en-US" altLang="en-US" sz="2800">
                <a:solidFill>
                  <a:schemeClr val="tx2"/>
                </a:solidFill>
              </a:rPr>
              <a:t>“</a:t>
            </a:r>
            <a:r>
              <a:rPr lang="en-US" altLang="en-US" sz="2800" b="1" u="sng">
                <a:solidFill>
                  <a:srgbClr val="FF3300"/>
                </a:solidFill>
              </a:rPr>
              <a:t>KING COTTON</a:t>
            </a:r>
            <a:r>
              <a:rPr lang="en-US" altLang="en-US" sz="2800">
                <a:solidFill>
                  <a:schemeClr val="tx2"/>
                </a:solidFill>
              </a:rPr>
              <a:t>” = economic dominance of the Southern cotton industry</a:t>
            </a:r>
          </a:p>
          <a:p>
            <a:pPr lvl="1">
              <a:spcBef>
                <a:spcPct val="0"/>
              </a:spcBef>
              <a:buFont typeface="Arial" charset="0"/>
              <a:buChar char="•"/>
            </a:pPr>
            <a:r>
              <a:rPr lang="en-US" altLang="en-US" sz="2800">
                <a:solidFill>
                  <a:schemeClr val="tx2"/>
                </a:solidFill>
              </a:rPr>
              <a:t>"You daren't make war against cotton! ...Cotton is king!"</a:t>
            </a:r>
          </a:p>
          <a:p>
            <a:pPr>
              <a:spcBef>
                <a:spcPct val="0"/>
              </a:spcBef>
              <a:buClrTx/>
              <a:buSzTx/>
              <a:buFont typeface="Wingdings" charset="2"/>
              <a:buChar char="Ø"/>
            </a:pPr>
            <a:endParaRPr lang="en-US" altLang="en-US">
              <a:solidFill>
                <a:schemeClr val="tx2"/>
              </a:solidFill>
            </a:endParaRPr>
          </a:p>
        </p:txBody>
      </p:sp>
      <p:pic>
        <p:nvPicPr>
          <p:cNvPr id="45062" name="Picture 6" descr="mage result for toba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01001" y="825500"/>
            <a:ext cx="20351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descr="mage result for indigo pla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738" y="2070100"/>
            <a:ext cx="222726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mage result for king co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343025"/>
            <a:ext cx="902970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547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50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506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524000" y="0"/>
            <a:ext cx="8915400" cy="1143000"/>
          </a:xfrm>
        </p:spPr>
        <p:txBody>
          <a:bodyPr/>
          <a:lstStyle/>
          <a:p>
            <a:pPr eaLnBrk="1" hangingPunct="1"/>
            <a:r>
              <a:rPr lang="en-US" altLang="en-US"/>
              <a:t>America in 1840</a:t>
            </a:r>
          </a:p>
        </p:txBody>
      </p:sp>
      <p:pic>
        <p:nvPicPr>
          <p:cNvPr id="45058" name="Picture 3" descr="us_terr_1840"/>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37398" r="4065" b="12933"/>
          <a:stretch>
            <a:fillRect/>
          </a:stretch>
        </p:blipFill>
        <p:spPr bwMode="auto">
          <a:xfrm>
            <a:off x="1524000" y="873126"/>
            <a:ext cx="914400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16" name="Oval 4"/>
          <p:cNvSpPr>
            <a:spLocks noChangeArrowheads="1"/>
          </p:cNvSpPr>
          <p:nvPr/>
        </p:nvSpPr>
        <p:spPr bwMode="auto">
          <a:xfrm rot="4641400">
            <a:off x="7600157" y="3115470"/>
            <a:ext cx="1060450" cy="3811587"/>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a:solidFill>
                <a:schemeClr val="tx2"/>
              </a:solidFill>
            </a:endParaRPr>
          </a:p>
        </p:txBody>
      </p:sp>
      <p:sp>
        <p:nvSpPr>
          <p:cNvPr id="346117" name="Rectangle 5"/>
          <p:cNvSpPr>
            <a:spLocks noGrp="1" noChangeArrowheads="1"/>
          </p:cNvSpPr>
          <p:nvPr>
            <p:ph type="body" sz="half" idx="2"/>
          </p:nvPr>
        </p:nvSpPr>
        <p:spPr>
          <a:xfrm>
            <a:off x="1600200" y="152400"/>
            <a:ext cx="4876800" cy="6248400"/>
          </a:xfrm>
          <a:solidFill>
            <a:srgbClr val="FFCCCC"/>
          </a:solidFill>
          <a:ln w="38100">
            <a:solidFill>
              <a:srgbClr val="000000"/>
            </a:solidFill>
            <a:miter lim="800000"/>
            <a:headEnd/>
            <a:tailEnd/>
          </a:ln>
        </p:spPr>
        <p:txBody>
          <a:bodyPr/>
          <a:lstStyle/>
          <a:p>
            <a:pPr marL="280988" indent="-280988" algn="ctr">
              <a:spcBef>
                <a:spcPct val="10000"/>
              </a:spcBef>
              <a:buNone/>
              <a:defRPr/>
            </a:pPr>
            <a:r>
              <a:rPr lang="en-US" altLang="en-US" sz="3600" u="sng" dirty="0">
                <a:effectLst>
                  <a:outerShdw blurRad="38100" dist="38100" dir="2700000" algn="tl">
                    <a:srgbClr val="FFFFFF"/>
                  </a:outerShdw>
                </a:effectLst>
              </a:rPr>
              <a:t>The Antebellum South</a:t>
            </a:r>
          </a:p>
          <a:p>
            <a:pPr marL="280988" indent="-280988">
              <a:spcBef>
                <a:spcPct val="10000"/>
              </a:spcBef>
              <a:defRPr/>
            </a:pPr>
            <a:r>
              <a:rPr lang="en-US" altLang="en-US" sz="3400" dirty="0"/>
              <a:t>Cotton production divided society in the Deep South:</a:t>
            </a:r>
          </a:p>
          <a:p>
            <a:pPr marL="688975" lvl="1" indent="-293688">
              <a:spcBef>
                <a:spcPct val="10000"/>
              </a:spcBef>
              <a:defRPr/>
            </a:pPr>
            <a:r>
              <a:rPr lang="en-US" altLang="en-US" sz="3400" dirty="0"/>
              <a:t>Large plantations with lots of slaves made good money </a:t>
            </a:r>
          </a:p>
          <a:p>
            <a:pPr marL="688975" lvl="1" indent="-293688">
              <a:spcBef>
                <a:spcPct val="10000"/>
              </a:spcBef>
              <a:defRPr/>
            </a:pPr>
            <a:r>
              <a:rPr lang="en-US" altLang="en-US" sz="3400" dirty="0"/>
              <a:t>Poor yeoman (family farm with few or no slaves) mixed commercial &amp; subsistence farming</a:t>
            </a:r>
          </a:p>
        </p:txBody>
      </p:sp>
    </p:spTree>
    <p:extLst>
      <p:ext uri="{BB962C8B-B14F-4D97-AF65-F5344CB8AC3E}">
        <p14:creationId xmlns:p14="http://schemas.microsoft.com/office/powerpoint/2010/main" val="358760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6117">
                                            <p:bg/>
                                          </p:spTgt>
                                        </p:tgtEl>
                                        <p:attrNameLst>
                                          <p:attrName>style.visibility</p:attrName>
                                        </p:attrNameLst>
                                      </p:cBhvr>
                                      <p:to>
                                        <p:strVal val="visible"/>
                                      </p:to>
                                    </p:set>
                                    <p:anim calcmode="lin" valueType="num">
                                      <p:cBhvr>
                                        <p:cTn id="7" dur="500" fill="hold"/>
                                        <p:tgtEl>
                                          <p:spTgt spid="346117">
                                            <p:bg/>
                                          </p:spTgt>
                                        </p:tgtEl>
                                        <p:attrNameLst>
                                          <p:attrName>ppt_w</p:attrName>
                                        </p:attrNameLst>
                                      </p:cBhvr>
                                      <p:tavLst>
                                        <p:tav tm="0">
                                          <p:val>
                                            <p:fltVal val="0"/>
                                          </p:val>
                                        </p:tav>
                                        <p:tav tm="100000">
                                          <p:val>
                                            <p:strVal val="#ppt_w"/>
                                          </p:val>
                                        </p:tav>
                                      </p:tavLst>
                                    </p:anim>
                                    <p:anim calcmode="lin" valueType="num">
                                      <p:cBhvr>
                                        <p:cTn id="8" dur="500" fill="hold"/>
                                        <p:tgtEl>
                                          <p:spTgt spid="346117">
                                            <p:bg/>
                                          </p:spTgt>
                                        </p:tgtEl>
                                        <p:attrNameLst>
                                          <p:attrName>ppt_h</p:attrName>
                                        </p:attrNameLst>
                                      </p:cBhvr>
                                      <p:tavLst>
                                        <p:tav tm="0">
                                          <p:val>
                                            <p:fltVal val="0"/>
                                          </p:val>
                                        </p:tav>
                                        <p:tav tm="100000">
                                          <p:val>
                                            <p:strVal val="#ppt_h"/>
                                          </p:val>
                                        </p:tav>
                                      </p:tavLst>
                                    </p:anim>
                                    <p:animEffect transition="in" filter="fade">
                                      <p:cBhvr>
                                        <p:cTn id="9" dur="500"/>
                                        <p:tgtEl>
                                          <p:spTgt spid="346117">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6117">
                                            <p:txEl>
                                              <p:pRg st="0" end="0"/>
                                            </p:txEl>
                                          </p:spTgt>
                                        </p:tgtEl>
                                        <p:attrNameLst>
                                          <p:attrName>style.visibility</p:attrName>
                                        </p:attrNameLst>
                                      </p:cBhvr>
                                      <p:to>
                                        <p:strVal val="visible"/>
                                      </p:to>
                                    </p:set>
                                    <p:anim calcmode="lin" valueType="num">
                                      <p:cBhvr>
                                        <p:cTn id="12" dur="500" fill="hold"/>
                                        <p:tgtEl>
                                          <p:spTgt spid="34611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4611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46117">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46117">
                                            <p:txEl>
                                              <p:pRg st="1" end="1"/>
                                            </p:txEl>
                                          </p:spTgt>
                                        </p:tgtEl>
                                        <p:attrNameLst>
                                          <p:attrName>style.visibility</p:attrName>
                                        </p:attrNameLst>
                                      </p:cBhvr>
                                      <p:to>
                                        <p:strVal val="visible"/>
                                      </p:to>
                                    </p:set>
                                    <p:anim calcmode="lin" valueType="num">
                                      <p:cBhvr>
                                        <p:cTn id="17" dur="500" fill="hold"/>
                                        <p:tgtEl>
                                          <p:spTgt spid="34611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46117">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46117">
                                            <p:txEl>
                                              <p:pRg st="1" end="1"/>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46117">
                                            <p:txEl>
                                              <p:pRg st="2" end="2"/>
                                            </p:txEl>
                                          </p:spTgt>
                                        </p:tgtEl>
                                        <p:attrNameLst>
                                          <p:attrName>style.visibility</p:attrName>
                                        </p:attrNameLst>
                                      </p:cBhvr>
                                      <p:to>
                                        <p:strVal val="visible"/>
                                      </p:to>
                                    </p:set>
                                    <p:anim calcmode="lin" valueType="num">
                                      <p:cBhvr>
                                        <p:cTn id="22" dur="500" fill="hold"/>
                                        <p:tgtEl>
                                          <p:spTgt spid="34611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46117">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46117">
                                            <p:txEl>
                                              <p:pRg st="2" end="2"/>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46117">
                                            <p:txEl>
                                              <p:pRg st="3" end="3"/>
                                            </p:txEl>
                                          </p:spTgt>
                                        </p:tgtEl>
                                        <p:attrNameLst>
                                          <p:attrName>style.visibility</p:attrName>
                                        </p:attrNameLst>
                                      </p:cBhvr>
                                      <p:to>
                                        <p:strVal val="visible"/>
                                      </p:to>
                                    </p:set>
                                    <p:anim calcmode="lin" valueType="num">
                                      <p:cBhvr>
                                        <p:cTn id="27" dur="500" fill="hold"/>
                                        <p:tgtEl>
                                          <p:spTgt spid="346117">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46117">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46117">
                                            <p:txEl>
                                              <p:pRg st="3" end="3"/>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46116"/>
                                        </p:tgtEl>
                                        <p:attrNameLst>
                                          <p:attrName>style.visibility</p:attrName>
                                        </p:attrNameLst>
                                      </p:cBhvr>
                                      <p:to>
                                        <p:strVal val="visible"/>
                                      </p:to>
                                    </p:set>
                                    <p:anim calcmode="lin" valueType="num">
                                      <p:cBhvr>
                                        <p:cTn id="32" dur="500" fill="hold"/>
                                        <p:tgtEl>
                                          <p:spTgt spid="346116"/>
                                        </p:tgtEl>
                                        <p:attrNameLst>
                                          <p:attrName>ppt_w</p:attrName>
                                        </p:attrNameLst>
                                      </p:cBhvr>
                                      <p:tavLst>
                                        <p:tav tm="0">
                                          <p:val>
                                            <p:fltVal val="0"/>
                                          </p:val>
                                        </p:tav>
                                        <p:tav tm="100000">
                                          <p:val>
                                            <p:strVal val="#ppt_w"/>
                                          </p:val>
                                        </p:tav>
                                      </p:tavLst>
                                    </p:anim>
                                    <p:anim calcmode="lin" valueType="num">
                                      <p:cBhvr>
                                        <p:cTn id="33" dur="500" fill="hold"/>
                                        <p:tgtEl>
                                          <p:spTgt spid="346116"/>
                                        </p:tgtEl>
                                        <p:attrNameLst>
                                          <p:attrName>ppt_h</p:attrName>
                                        </p:attrNameLst>
                                      </p:cBhvr>
                                      <p:tavLst>
                                        <p:tav tm="0">
                                          <p:val>
                                            <p:fltVal val="0"/>
                                          </p:val>
                                        </p:tav>
                                        <p:tav tm="100000">
                                          <p:val>
                                            <p:strVal val="#ppt_h"/>
                                          </p:val>
                                        </p:tav>
                                      </p:tavLst>
                                    </p:anim>
                                    <p:animEffect transition="in" filter="fade">
                                      <p:cBhvr>
                                        <p:cTn id="34" dur="500"/>
                                        <p:tgtEl>
                                          <p:spTgt spid="346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6" grpId="0" animBg="1"/>
      <p:bldP spid="34611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WordArt 2" descr="Bouquet"/>
          <p:cNvSpPr>
            <a:spLocks noChangeArrowheads="1" noChangeShapeType="1" noTextEdit="1"/>
          </p:cNvSpPr>
          <p:nvPr/>
        </p:nvSpPr>
        <p:spPr bwMode="auto">
          <a:xfrm>
            <a:off x="2057400" y="414338"/>
            <a:ext cx="7924800" cy="1033462"/>
          </a:xfrm>
          <a:prstGeom prst="rect">
            <a:avLst/>
          </a:prstGeom>
        </p:spPr>
        <p:txBody>
          <a:bodyPr wrap="none" fromWordArt="1">
            <a:prstTxWarp prst="textCanUp">
              <a:avLst>
                <a:gd name="adj" fmla="val 85713"/>
              </a:avLst>
            </a:prstTxWarp>
          </a:bodyPr>
          <a:lstStyle/>
          <a:p>
            <a:pPr algn="ctr"/>
            <a:r>
              <a:rPr lang="en-US" sz="2700" kern="10" spc="540">
                <a:ln w="22225">
                  <a:solidFill>
                    <a:schemeClr val="tx1"/>
                  </a:solidFill>
                  <a:round/>
                  <a:headEnd/>
                  <a:tailEnd/>
                </a:ln>
                <a:blipFill dpi="0" rotWithShape="0">
                  <a:blip r:embed="rId2"/>
                  <a:srcRect/>
                  <a:tile tx="0" ty="0" sx="100000" sy="100000" flip="none" algn="tl"/>
                </a:blipFill>
                <a:effectLst>
                  <a:outerShdw blurRad="63500" dist="46662" dir="3284183" algn="ctr" rotWithShape="0">
                    <a:srgbClr val="FFFF00">
                      <a:alpha val="74997"/>
                    </a:srgbClr>
                  </a:outerShdw>
                </a:effectLst>
                <a:latin typeface="Arial Black" charset="0"/>
                <a:ea typeface="Arial Black" charset="0"/>
                <a:cs typeface="Arial Black" charset="0"/>
              </a:rPr>
              <a:t>OUTCOMES OF WAR OF 1812</a:t>
            </a:r>
          </a:p>
        </p:txBody>
      </p:sp>
      <p:sp>
        <p:nvSpPr>
          <p:cNvPr id="20484" name="Text Box 4" descr="Parchment"/>
          <p:cNvSpPr txBox="1">
            <a:spLocks noChangeArrowheads="1"/>
          </p:cNvSpPr>
          <p:nvPr/>
        </p:nvSpPr>
        <p:spPr bwMode="auto">
          <a:xfrm>
            <a:off x="1638300" y="1700214"/>
            <a:ext cx="6115050" cy="4117975"/>
          </a:xfrm>
          <a:prstGeom prst="rect">
            <a:avLst/>
          </a:prstGeom>
          <a:blipFill dpi="0" rotWithShape="0">
            <a:blip r:embed="rId3"/>
            <a:srcRect/>
            <a:tile tx="0" ty="0" sx="100000" sy="100000" flip="none" algn="tl"/>
          </a:blipFill>
          <a:ln w="76200" cmpd="tri">
            <a:solidFill>
              <a:srgbClr val="00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a:lnSpc>
                <a:spcPct val="80000"/>
              </a:lnSpc>
              <a:spcBef>
                <a:spcPct val="50000"/>
              </a:spcBef>
              <a:buClrTx/>
              <a:buSzTx/>
              <a:buFontTx/>
              <a:buNone/>
              <a:defRPr/>
            </a:pPr>
            <a:r>
              <a:rPr lang="en-US" altLang="en-US" sz="2400" b="1">
                <a:solidFill>
                  <a:schemeClr val="tx2"/>
                </a:solidFill>
                <a:latin typeface="Times New Roman" charset="0"/>
              </a:rPr>
              <a:t>The War of 1812 won new respect for America among many British.  Michael Scott, a young lieutenant in the British navy wrote,</a:t>
            </a:r>
          </a:p>
          <a:p>
            <a:pPr algn="ctr">
              <a:lnSpc>
                <a:spcPct val="80000"/>
              </a:lnSpc>
              <a:spcBef>
                <a:spcPct val="50000"/>
              </a:spcBef>
              <a:buClrTx/>
              <a:buSzTx/>
              <a:buFontTx/>
              <a:buNone/>
              <a:defRPr/>
            </a:pPr>
            <a:r>
              <a:rPr lang="en-US" altLang="en-US" sz="2400" b="1" i="1">
                <a:solidFill>
                  <a:schemeClr val="tx2"/>
                </a:solidFill>
                <a:latin typeface="Times New Roman" charset="0"/>
              </a:rPr>
              <a:t>“I don’t like Americans;  I never did, and never shall like them…..I have no wish to eat with them, drink with them, deal with, or consort with them in any way;  but let me tell the whole truth, nor fight with them, were it not for the laurels to be acquired, by overcoming an enemy so brave, determined and alert, and in every way so worthy on one’s steel, as they have always proved.”</a:t>
            </a:r>
          </a:p>
        </p:txBody>
      </p:sp>
      <p:sp>
        <p:nvSpPr>
          <p:cNvPr id="8195" name="AutoShape 2" descr="mage result for era of good feelings meme"/>
          <p:cNvSpPr>
            <a:spLocks noChangeAspect="1" noChangeArrowheads="1"/>
          </p:cNvSpPr>
          <p:nvPr/>
        </p:nvSpPr>
        <p:spPr bwMode="auto">
          <a:xfrm>
            <a:off x="1524000" y="857250"/>
            <a:ext cx="160813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endParaRPr lang="en-US" altLang="en-US" sz="3000">
              <a:solidFill>
                <a:schemeClr val="tx2"/>
              </a:solidFill>
            </a:endParaRPr>
          </a:p>
        </p:txBody>
      </p:sp>
      <p:pic>
        <p:nvPicPr>
          <p:cNvPr id="3078" name="Picture 6" descr="mage result for war of 1812 m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651" y="2325688"/>
            <a:ext cx="2728913"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07612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ipe(down)">
                                      <p:cBhvr>
                                        <p:cTn id="7" dur="580">
                                          <p:stCondLst>
                                            <p:cond delay="0"/>
                                          </p:stCondLst>
                                        </p:cTn>
                                        <p:tgtEl>
                                          <p:spTgt spid="20484"/>
                                        </p:tgtEl>
                                      </p:cBhvr>
                                    </p:animEffect>
                                    <p:anim calcmode="lin" valueType="num">
                                      <p:cBhvr>
                                        <p:cTn id="8" dur="1822" tmFilter="0,0; 0.14,0.36; 0.43,0.73; 0.71,0.91; 1.0,1.0">
                                          <p:stCondLst>
                                            <p:cond delay="0"/>
                                          </p:stCondLst>
                                        </p:cTn>
                                        <p:tgtEl>
                                          <p:spTgt spid="2048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8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8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8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84"/>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84"/>
                                        </p:tgtEl>
                                      </p:cBhvr>
                                      <p:to x="100000" y="60000"/>
                                    </p:animScale>
                                    <p:animScale>
                                      <p:cBhvr>
                                        <p:cTn id="14" dur="166" decel="50000">
                                          <p:stCondLst>
                                            <p:cond delay="676"/>
                                          </p:stCondLst>
                                        </p:cTn>
                                        <p:tgtEl>
                                          <p:spTgt spid="20484"/>
                                        </p:tgtEl>
                                      </p:cBhvr>
                                      <p:to x="100000" y="100000"/>
                                    </p:animScale>
                                    <p:animScale>
                                      <p:cBhvr>
                                        <p:cTn id="15" dur="26">
                                          <p:stCondLst>
                                            <p:cond delay="1312"/>
                                          </p:stCondLst>
                                        </p:cTn>
                                        <p:tgtEl>
                                          <p:spTgt spid="20484"/>
                                        </p:tgtEl>
                                      </p:cBhvr>
                                      <p:to x="100000" y="80000"/>
                                    </p:animScale>
                                    <p:animScale>
                                      <p:cBhvr>
                                        <p:cTn id="16" dur="166" decel="50000">
                                          <p:stCondLst>
                                            <p:cond delay="1338"/>
                                          </p:stCondLst>
                                        </p:cTn>
                                        <p:tgtEl>
                                          <p:spTgt spid="20484"/>
                                        </p:tgtEl>
                                      </p:cBhvr>
                                      <p:to x="100000" y="100000"/>
                                    </p:animScale>
                                    <p:animScale>
                                      <p:cBhvr>
                                        <p:cTn id="17" dur="26">
                                          <p:stCondLst>
                                            <p:cond delay="1642"/>
                                          </p:stCondLst>
                                        </p:cTn>
                                        <p:tgtEl>
                                          <p:spTgt spid="20484"/>
                                        </p:tgtEl>
                                      </p:cBhvr>
                                      <p:to x="100000" y="90000"/>
                                    </p:animScale>
                                    <p:animScale>
                                      <p:cBhvr>
                                        <p:cTn id="18" dur="166" decel="50000">
                                          <p:stCondLst>
                                            <p:cond delay="1668"/>
                                          </p:stCondLst>
                                        </p:cTn>
                                        <p:tgtEl>
                                          <p:spTgt spid="20484"/>
                                        </p:tgtEl>
                                      </p:cBhvr>
                                      <p:to x="100000" y="100000"/>
                                    </p:animScale>
                                    <p:animScale>
                                      <p:cBhvr>
                                        <p:cTn id="19" dur="26">
                                          <p:stCondLst>
                                            <p:cond delay="1808"/>
                                          </p:stCondLst>
                                        </p:cTn>
                                        <p:tgtEl>
                                          <p:spTgt spid="20484"/>
                                        </p:tgtEl>
                                      </p:cBhvr>
                                      <p:to x="100000" y="95000"/>
                                    </p:animScale>
                                    <p:animScale>
                                      <p:cBhvr>
                                        <p:cTn id="20" dur="166" decel="50000">
                                          <p:stCondLst>
                                            <p:cond delay="1834"/>
                                          </p:stCondLst>
                                        </p:cTn>
                                        <p:tgtEl>
                                          <p:spTgt spid="2048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981200"/>
            <a:ext cx="8839200" cy="1754326"/>
          </a:xfrm>
          <a:prstGeom prst="rect">
            <a:avLst/>
          </a:prstGeom>
          <a:noFill/>
        </p:spPr>
        <p:txBody>
          <a:bodyPr>
            <a:spAutoFit/>
          </a:bodyPr>
          <a:lstStyle/>
          <a:p>
            <a:pPr marL="742950" indent="-742950">
              <a:buFont typeface="+mj-lt"/>
              <a:buAutoNum type="arabicPeriod"/>
              <a:defRPr/>
            </a:pPr>
            <a:r>
              <a:rPr lang="en-US" sz="3600" b="1" dirty="0">
                <a:ln w="6600">
                  <a:solidFill>
                    <a:schemeClr val="accent2"/>
                  </a:solidFill>
                  <a:prstDash val="solid"/>
                </a:ln>
                <a:solidFill>
                  <a:srgbClr val="FFFFFF"/>
                </a:solidFill>
                <a:effectLst>
                  <a:outerShdw dist="38100" dir="2700000" algn="tl" rotWithShape="0">
                    <a:schemeClr val="accent2"/>
                  </a:outerShdw>
                </a:effectLst>
              </a:rPr>
              <a:t>Take notes on slave life/conditions</a:t>
            </a:r>
          </a:p>
          <a:p>
            <a:pPr marL="742950" indent="-742950">
              <a:buFont typeface="+mj-lt"/>
              <a:buAutoNum type="arabicPeriod"/>
              <a:defRPr/>
            </a:pPr>
            <a:r>
              <a:rPr lang="en-US" sz="3600" b="1" dirty="0">
                <a:ln w="6600">
                  <a:solidFill>
                    <a:schemeClr val="accent2"/>
                  </a:solidFill>
                  <a:prstDash val="solid"/>
                </a:ln>
                <a:solidFill>
                  <a:srgbClr val="FFFFFF"/>
                </a:solidFill>
                <a:effectLst>
                  <a:outerShdw dist="38100" dir="2700000" algn="tl" rotWithShape="0">
                    <a:schemeClr val="accent2"/>
                  </a:outerShdw>
                </a:effectLst>
              </a:rPr>
              <a:t>What were THREE impacts of the expansion of the cotton industry? </a:t>
            </a:r>
          </a:p>
        </p:txBody>
      </p:sp>
      <p:sp>
        <p:nvSpPr>
          <p:cNvPr id="3" name="Rectangle 2"/>
          <p:cNvSpPr/>
          <p:nvPr/>
        </p:nvSpPr>
        <p:spPr>
          <a:xfrm>
            <a:off x="8341896" y="5715000"/>
            <a:ext cx="2008307"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6083" name="Picture 2" descr="mage result for cotton sla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86200"/>
            <a:ext cx="51514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49502" y="152400"/>
            <a:ext cx="6988195" cy="1754326"/>
          </a:xfrm>
          <a:prstGeom prst="rect">
            <a:avLst/>
          </a:prstGeom>
          <a:noFill/>
        </p:spPr>
        <p:txBody>
          <a:bodyPr wrap="none">
            <a:spAutoFit/>
          </a:bodyPr>
          <a:lstStyle/>
          <a:p>
            <a:pPr algn="ctr">
              <a:defRPr/>
            </a:pPr>
            <a:r>
              <a:rPr lang="en-US" sz="5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America the Story of US</a:t>
            </a:r>
          </a:p>
          <a:p>
            <a:pPr algn="ctr">
              <a:defRPr/>
            </a:pPr>
            <a:r>
              <a:rPr lang="en-US" sz="5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Cotton Gin”</a:t>
            </a:r>
          </a:p>
        </p:txBody>
      </p:sp>
    </p:spTree>
    <p:extLst>
      <p:ext uri="{BB962C8B-B14F-4D97-AF65-F5344CB8AC3E}">
        <p14:creationId xmlns:p14="http://schemas.microsoft.com/office/powerpoint/2010/main" val="1703613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667000" y="0"/>
            <a:ext cx="7772400" cy="838200"/>
          </a:xfrm>
        </p:spPr>
        <p:txBody>
          <a:bodyPr/>
          <a:lstStyle/>
          <a:p>
            <a:pPr eaLnBrk="1" hangingPunct="1"/>
            <a:r>
              <a:rPr lang="en-US" altLang="en-US"/>
              <a:t>Slave Population, 1820</a:t>
            </a:r>
          </a:p>
        </p:txBody>
      </p:sp>
      <p:sp>
        <p:nvSpPr>
          <p:cNvPr id="48130" name="Rectangle 3"/>
          <p:cNvSpPr>
            <a:spLocks noGrp="1" noChangeArrowheads="1"/>
          </p:cNvSpPr>
          <p:nvPr>
            <p:ph type="body" idx="1"/>
          </p:nvPr>
        </p:nvSpPr>
        <p:spPr/>
        <p:txBody>
          <a:bodyPr/>
          <a:lstStyle/>
          <a:p>
            <a:pPr eaLnBrk="1" hangingPunct="1"/>
            <a:endParaRPr lang="en-US" altLang="en-US"/>
          </a:p>
        </p:txBody>
      </p:sp>
      <p:pic>
        <p:nvPicPr>
          <p:cNvPr id="348164" name="Picture 4"/>
          <p:cNvPicPr>
            <a:picLocks noChangeAspect="1" noChangeArrowheads="1"/>
          </p:cNvPicPr>
          <p:nvPr/>
        </p:nvPicPr>
        <p:blipFill>
          <a:blip r:embed="rId2">
            <a:extLst>
              <a:ext uri="{28A0092B-C50C-407E-A947-70E740481C1C}">
                <a14:useLocalDpi xmlns:a14="http://schemas.microsoft.com/office/drawing/2010/main" val="0"/>
              </a:ext>
            </a:extLst>
          </a:blip>
          <a:srcRect t="22917" r="51563" b="34375"/>
          <a:stretch>
            <a:fillRect/>
          </a:stretch>
        </p:blipFill>
        <p:spPr bwMode="auto">
          <a:xfrm>
            <a:off x="1524000" y="811214"/>
            <a:ext cx="9144000" cy="604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48165" name="Picture 5"/>
          <p:cNvPicPr>
            <a:picLocks noChangeAspect="1" noChangeArrowheads="1"/>
          </p:cNvPicPr>
          <p:nvPr/>
        </p:nvPicPr>
        <p:blipFill>
          <a:blip r:embed="rId3">
            <a:extLst>
              <a:ext uri="{28A0092B-C50C-407E-A947-70E740481C1C}">
                <a14:useLocalDpi xmlns:a14="http://schemas.microsoft.com/office/drawing/2010/main" val="0"/>
              </a:ext>
            </a:extLst>
          </a:blip>
          <a:srcRect t="22878" r="50819" b="33379"/>
          <a:stretch>
            <a:fillRect/>
          </a:stretch>
        </p:blipFill>
        <p:spPr bwMode="auto">
          <a:xfrm>
            <a:off x="1524000" y="833438"/>
            <a:ext cx="9137650" cy="60944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48166" name="Rectangle 6"/>
          <p:cNvSpPr>
            <a:spLocks noChangeArrowheads="1"/>
          </p:cNvSpPr>
          <p:nvPr/>
        </p:nvSpPr>
        <p:spPr bwMode="auto">
          <a:xfrm>
            <a:off x="2667000" y="0"/>
            <a:ext cx="7772400" cy="838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spcBef>
                <a:spcPct val="0"/>
              </a:spcBef>
              <a:buClrTx/>
              <a:buSzTx/>
              <a:buFontTx/>
              <a:buNone/>
            </a:pPr>
            <a:r>
              <a:rPr lang="en-US" altLang="en-US" sz="4400">
                <a:solidFill>
                  <a:schemeClr val="tx2"/>
                </a:solidFill>
                <a:latin typeface="Times New Roman" charset="0"/>
              </a:rPr>
              <a:t>Slave Population, 1840</a:t>
            </a:r>
          </a:p>
        </p:txBody>
      </p:sp>
      <p:sp>
        <p:nvSpPr>
          <p:cNvPr id="348167" name="Rectangle 7"/>
          <p:cNvSpPr>
            <a:spLocks noChangeArrowheads="1"/>
          </p:cNvSpPr>
          <p:nvPr/>
        </p:nvSpPr>
        <p:spPr bwMode="auto">
          <a:xfrm>
            <a:off x="1524000" y="0"/>
            <a:ext cx="8915400" cy="838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spcBef>
                <a:spcPct val="0"/>
              </a:spcBef>
              <a:buClrTx/>
              <a:buSzTx/>
              <a:buFontTx/>
              <a:buNone/>
            </a:pPr>
            <a:r>
              <a:rPr lang="en-US" altLang="en-US" sz="4400">
                <a:solidFill>
                  <a:schemeClr val="tx2"/>
                </a:solidFill>
                <a:latin typeface="Times New Roman" charset="0"/>
              </a:rPr>
              <a:t>Slave Population, 1860</a:t>
            </a:r>
          </a:p>
        </p:txBody>
      </p:sp>
      <p:pic>
        <p:nvPicPr>
          <p:cNvPr id="348168" name="Picture 8"/>
          <p:cNvPicPr>
            <a:picLocks noChangeAspect="1" noChangeArrowheads="1"/>
          </p:cNvPicPr>
          <p:nvPr/>
        </p:nvPicPr>
        <p:blipFill>
          <a:blip r:embed="rId4">
            <a:extLst>
              <a:ext uri="{28A0092B-C50C-407E-A947-70E740481C1C}">
                <a14:useLocalDpi xmlns:a14="http://schemas.microsoft.com/office/drawing/2010/main" val="0"/>
              </a:ext>
            </a:extLst>
          </a:blip>
          <a:srcRect t="22917" r="51563" b="34409"/>
          <a:stretch>
            <a:fillRect/>
          </a:stretch>
        </p:blipFill>
        <p:spPr bwMode="auto">
          <a:xfrm>
            <a:off x="1524000" y="815976"/>
            <a:ext cx="9144000" cy="604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48169" name="Picture 9"/>
          <p:cNvPicPr>
            <a:picLocks noChangeAspect="1" noChangeArrowheads="1"/>
          </p:cNvPicPr>
          <p:nvPr/>
        </p:nvPicPr>
        <p:blipFill>
          <a:blip r:embed="rId4">
            <a:extLst>
              <a:ext uri="{28A0092B-C50C-407E-A947-70E740481C1C}">
                <a14:useLocalDpi xmlns:a14="http://schemas.microsoft.com/office/drawing/2010/main" val="0"/>
              </a:ext>
            </a:extLst>
          </a:blip>
          <a:srcRect l="4037" t="22917" r="92734" b="66701"/>
          <a:stretch>
            <a:fillRect/>
          </a:stretch>
        </p:blipFill>
        <p:spPr bwMode="auto">
          <a:xfrm>
            <a:off x="1752600" y="838201"/>
            <a:ext cx="6096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49260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48165"/>
                                        </p:tgtEl>
                                        <p:attrNameLst>
                                          <p:attrName>style.visibility</p:attrName>
                                        </p:attrNameLst>
                                      </p:cBhvr>
                                      <p:to>
                                        <p:strVal val="visible"/>
                                      </p:to>
                                    </p:set>
                                    <p:anim calcmode="lin" valueType="num">
                                      <p:cBhvr>
                                        <p:cTn id="7" dur="500" fill="hold"/>
                                        <p:tgtEl>
                                          <p:spTgt spid="348165"/>
                                        </p:tgtEl>
                                        <p:attrNameLst>
                                          <p:attrName>ppt_w</p:attrName>
                                        </p:attrNameLst>
                                      </p:cBhvr>
                                      <p:tavLst>
                                        <p:tav tm="0">
                                          <p:val>
                                            <p:fltVal val="0"/>
                                          </p:val>
                                        </p:tav>
                                        <p:tav tm="100000">
                                          <p:val>
                                            <p:strVal val="#ppt_w"/>
                                          </p:val>
                                        </p:tav>
                                      </p:tavLst>
                                    </p:anim>
                                    <p:anim calcmode="lin" valueType="num">
                                      <p:cBhvr>
                                        <p:cTn id="8" dur="500" fill="hold"/>
                                        <p:tgtEl>
                                          <p:spTgt spid="348165"/>
                                        </p:tgtEl>
                                        <p:attrNameLst>
                                          <p:attrName>ppt_h</p:attrName>
                                        </p:attrNameLst>
                                      </p:cBhvr>
                                      <p:tavLst>
                                        <p:tav tm="0">
                                          <p:val>
                                            <p:fltVal val="0"/>
                                          </p:val>
                                        </p:tav>
                                        <p:tav tm="100000">
                                          <p:val>
                                            <p:strVal val="#ppt_h"/>
                                          </p:val>
                                        </p:tav>
                                      </p:tavLst>
                                    </p:anim>
                                    <p:animEffect transition="in" filter="fade">
                                      <p:cBhvr>
                                        <p:cTn id="9" dur="500"/>
                                        <p:tgtEl>
                                          <p:spTgt spid="34816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8166"/>
                                        </p:tgtEl>
                                        <p:attrNameLst>
                                          <p:attrName>style.visibility</p:attrName>
                                        </p:attrNameLst>
                                      </p:cBhvr>
                                      <p:to>
                                        <p:strVal val="visible"/>
                                      </p:to>
                                    </p:set>
                                    <p:anim calcmode="lin" valueType="num">
                                      <p:cBhvr>
                                        <p:cTn id="12" dur="500" fill="hold"/>
                                        <p:tgtEl>
                                          <p:spTgt spid="348166"/>
                                        </p:tgtEl>
                                        <p:attrNameLst>
                                          <p:attrName>ppt_w</p:attrName>
                                        </p:attrNameLst>
                                      </p:cBhvr>
                                      <p:tavLst>
                                        <p:tav tm="0">
                                          <p:val>
                                            <p:fltVal val="0"/>
                                          </p:val>
                                        </p:tav>
                                        <p:tav tm="100000">
                                          <p:val>
                                            <p:strVal val="#ppt_w"/>
                                          </p:val>
                                        </p:tav>
                                      </p:tavLst>
                                    </p:anim>
                                    <p:anim calcmode="lin" valueType="num">
                                      <p:cBhvr>
                                        <p:cTn id="13" dur="500" fill="hold"/>
                                        <p:tgtEl>
                                          <p:spTgt spid="348166"/>
                                        </p:tgtEl>
                                        <p:attrNameLst>
                                          <p:attrName>ppt_h</p:attrName>
                                        </p:attrNameLst>
                                      </p:cBhvr>
                                      <p:tavLst>
                                        <p:tav tm="0">
                                          <p:val>
                                            <p:fltVal val="0"/>
                                          </p:val>
                                        </p:tav>
                                        <p:tav tm="100000">
                                          <p:val>
                                            <p:strVal val="#ppt_h"/>
                                          </p:val>
                                        </p:tav>
                                      </p:tavLst>
                                    </p:anim>
                                    <p:animEffect transition="in" filter="fade">
                                      <p:cBhvr>
                                        <p:cTn id="14" dur="500"/>
                                        <p:tgtEl>
                                          <p:spTgt spid="3481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48168"/>
                                        </p:tgtEl>
                                        <p:attrNameLst>
                                          <p:attrName>style.visibility</p:attrName>
                                        </p:attrNameLst>
                                      </p:cBhvr>
                                      <p:to>
                                        <p:strVal val="visible"/>
                                      </p:to>
                                    </p:set>
                                    <p:anim calcmode="lin" valueType="num">
                                      <p:cBhvr>
                                        <p:cTn id="19" dur="500" fill="hold"/>
                                        <p:tgtEl>
                                          <p:spTgt spid="348168"/>
                                        </p:tgtEl>
                                        <p:attrNameLst>
                                          <p:attrName>ppt_w</p:attrName>
                                        </p:attrNameLst>
                                      </p:cBhvr>
                                      <p:tavLst>
                                        <p:tav tm="0">
                                          <p:val>
                                            <p:fltVal val="0"/>
                                          </p:val>
                                        </p:tav>
                                        <p:tav tm="100000">
                                          <p:val>
                                            <p:strVal val="#ppt_w"/>
                                          </p:val>
                                        </p:tav>
                                      </p:tavLst>
                                    </p:anim>
                                    <p:anim calcmode="lin" valueType="num">
                                      <p:cBhvr>
                                        <p:cTn id="20" dur="500" fill="hold"/>
                                        <p:tgtEl>
                                          <p:spTgt spid="348168"/>
                                        </p:tgtEl>
                                        <p:attrNameLst>
                                          <p:attrName>ppt_h</p:attrName>
                                        </p:attrNameLst>
                                      </p:cBhvr>
                                      <p:tavLst>
                                        <p:tav tm="0">
                                          <p:val>
                                            <p:fltVal val="0"/>
                                          </p:val>
                                        </p:tav>
                                        <p:tav tm="100000">
                                          <p:val>
                                            <p:strVal val="#ppt_h"/>
                                          </p:val>
                                        </p:tav>
                                      </p:tavLst>
                                    </p:anim>
                                    <p:animEffect transition="in" filter="fade">
                                      <p:cBhvr>
                                        <p:cTn id="21" dur="500"/>
                                        <p:tgtEl>
                                          <p:spTgt spid="34816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48167"/>
                                        </p:tgtEl>
                                        <p:attrNameLst>
                                          <p:attrName>style.visibility</p:attrName>
                                        </p:attrNameLst>
                                      </p:cBhvr>
                                      <p:to>
                                        <p:strVal val="visible"/>
                                      </p:to>
                                    </p:set>
                                    <p:anim calcmode="lin" valueType="num">
                                      <p:cBhvr>
                                        <p:cTn id="24" dur="500" fill="hold"/>
                                        <p:tgtEl>
                                          <p:spTgt spid="348167"/>
                                        </p:tgtEl>
                                        <p:attrNameLst>
                                          <p:attrName>ppt_w</p:attrName>
                                        </p:attrNameLst>
                                      </p:cBhvr>
                                      <p:tavLst>
                                        <p:tav tm="0">
                                          <p:val>
                                            <p:fltVal val="0"/>
                                          </p:val>
                                        </p:tav>
                                        <p:tav tm="100000">
                                          <p:val>
                                            <p:strVal val="#ppt_w"/>
                                          </p:val>
                                        </p:tav>
                                      </p:tavLst>
                                    </p:anim>
                                    <p:anim calcmode="lin" valueType="num">
                                      <p:cBhvr>
                                        <p:cTn id="25" dur="500" fill="hold"/>
                                        <p:tgtEl>
                                          <p:spTgt spid="348167"/>
                                        </p:tgtEl>
                                        <p:attrNameLst>
                                          <p:attrName>ppt_h</p:attrName>
                                        </p:attrNameLst>
                                      </p:cBhvr>
                                      <p:tavLst>
                                        <p:tav tm="0">
                                          <p:val>
                                            <p:fltVal val="0"/>
                                          </p:val>
                                        </p:tav>
                                        <p:tav tm="100000">
                                          <p:val>
                                            <p:strVal val="#ppt_h"/>
                                          </p:val>
                                        </p:tav>
                                      </p:tavLst>
                                    </p:anim>
                                    <p:animEffect transition="in" filter="fade">
                                      <p:cBhvr>
                                        <p:cTn id="26" dur="500"/>
                                        <p:tgtEl>
                                          <p:spTgt spid="348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6" grpId="0" animBg="1"/>
      <p:bldP spid="34816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81001"/>
            <a:ext cx="8382000" cy="6556375"/>
          </a:xfrm>
          <a:prstGeom prst="rect">
            <a:avLst/>
          </a:prstGeom>
          <a:noFill/>
        </p:spPr>
        <p:txBody>
          <a:bodyPr>
            <a:spAutoFit/>
          </a:bodyPr>
          <a:lstStyle/>
          <a:p>
            <a:pPr>
              <a:defRPr/>
            </a:pPr>
            <a:r>
              <a:rPr lang="en-US" sz="3000" dirty="0">
                <a:latin typeface="Arial" pitchFamily="34" charset="0"/>
              </a:rPr>
              <a:t>Cotton boom = increase in # of slaves (1 million in 1800 to nearly 4 million in 1860)</a:t>
            </a:r>
          </a:p>
          <a:p>
            <a:pPr marL="571500" indent="-571500">
              <a:buFont typeface="Wingdings" pitchFamily="2" charset="2"/>
              <a:buChar char="Ø"/>
              <a:defRPr/>
            </a:pPr>
            <a:r>
              <a:rPr lang="en-US" sz="3000" dirty="0">
                <a:latin typeface="Arial" pitchFamily="34" charset="0"/>
              </a:rPr>
              <a:t>Many were </a:t>
            </a:r>
            <a:r>
              <a:rPr lang="en-US" sz="3000" b="1" dirty="0">
                <a:latin typeface="Arial" pitchFamily="34" charset="0"/>
              </a:rPr>
              <a:t>smuggled</a:t>
            </a:r>
            <a:r>
              <a:rPr lang="en-US" sz="3000" dirty="0">
                <a:latin typeface="Arial" pitchFamily="34" charset="0"/>
              </a:rPr>
              <a:t>…slave trade wasn’t allowed since 1808!</a:t>
            </a:r>
          </a:p>
          <a:p>
            <a:pPr marL="571500" indent="-571500">
              <a:buFont typeface="Wingdings" pitchFamily="2" charset="2"/>
              <a:buChar char="Ø"/>
              <a:defRPr/>
            </a:pPr>
            <a:r>
              <a:rPr lang="en-US" sz="3000" dirty="0">
                <a:latin typeface="Arial" pitchFamily="34" charset="0"/>
              </a:rPr>
              <a:t>Deep South – </a:t>
            </a:r>
            <a:r>
              <a:rPr lang="en-US" sz="3000" b="1" dirty="0">
                <a:latin typeface="Arial" pitchFamily="34" charset="0"/>
              </a:rPr>
              <a:t>slaves = 75 % of population</a:t>
            </a:r>
          </a:p>
          <a:p>
            <a:pPr marL="571500" indent="-571500">
              <a:buFont typeface="Wingdings" pitchFamily="2" charset="2"/>
              <a:buChar char="Ø"/>
              <a:defRPr/>
            </a:pPr>
            <a:endParaRPr lang="en-US" sz="3000" b="1" dirty="0">
              <a:latin typeface="Arial" pitchFamily="34" charset="0"/>
            </a:endParaRPr>
          </a:p>
          <a:p>
            <a:pPr marL="571500" indent="-571500">
              <a:buFont typeface="Wingdings" pitchFamily="2" charset="2"/>
              <a:buChar char="Ø"/>
              <a:defRPr/>
            </a:pPr>
            <a:r>
              <a:rPr lang="en-US" sz="3000" dirty="0">
                <a:latin typeface="Arial" pitchFamily="34" charset="0"/>
              </a:rPr>
              <a:t> 1860 - </a:t>
            </a:r>
            <a:r>
              <a:rPr lang="en-US" sz="3000" b="1" dirty="0">
                <a:latin typeface="Arial" pitchFamily="34" charset="0"/>
              </a:rPr>
              <a:t>250,000 African Americans in the south were FREE! HOW?!</a:t>
            </a:r>
            <a:endParaRPr lang="en-US" sz="3000" dirty="0">
              <a:latin typeface="Arial" pitchFamily="34" charset="0"/>
            </a:endParaRPr>
          </a:p>
          <a:p>
            <a:pPr marL="1028700" lvl="1" indent="-571500">
              <a:buFont typeface="Wingdings" pitchFamily="2" charset="2"/>
              <a:buChar char="Ø"/>
              <a:defRPr/>
            </a:pPr>
            <a:r>
              <a:rPr lang="en-US" sz="3000" dirty="0">
                <a:latin typeface="Arial" pitchFamily="34" charset="0"/>
              </a:rPr>
              <a:t>American Rev</a:t>
            </a:r>
          </a:p>
          <a:p>
            <a:pPr marL="1028700" lvl="1" indent="-571500">
              <a:buFont typeface="Wingdings" pitchFamily="2" charset="2"/>
              <a:buChar char="Ø"/>
              <a:defRPr/>
            </a:pPr>
            <a:r>
              <a:rPr lang="en-US" sz="3000" dirty="0">
                <a:latin typeface="Arial" pitchFamily="34" charset="0"/>
              </a:rPr>
              <a:t>Mulatto- liberated by white fathers</a:t>
            </a:r>
          </a:p>
          <a:p>
            <a:pPr marL="1028700" lvl="1" indent="-571500">
              <a:buFont typeface="Wingdings" pitchFamily="2" charset="2"/>
              <a:buChar char="Ø"/>
              <a:defRPr/>
            </a:pPr>
            <a:r>
              <a:rPr lang="en-US" sz="3000" dirty="0">
                <a:latin typeface="Arial" pitchFamily="34" charset="0"/>
              </a:rPr>
              <a:t>Self-purchase freedom (wages from side work)</a:t>
            </a:r>
          </a:p>
          <a:p>
            <a:pPr marL="1028700" lvl="1" indent="-571500">
              <a:buFont typeface="Wingdings" pitchFamily="2" charset="2"/>
              <a:buChar char="Ø"/>
              <a:defRPr/>
            </a:pPr>
            <a:r>
              <a:rPr lang="en-US" sz="3000" dirty="0">
                <a:latin typeface="Arial" pitchFamily="34" charset="0"/>
              </a:rPr>
              <a:t>Constantly show papers that they were free</a:t>
            </a:r>
          </a:p>
        </p:txBody>
      </p:sp>
    </p:spTree>
    <p:extLst>
      <p:ext uri="{BB962C8B-B14F-4D97-AF65-F5344CB8AC3E}">
        <p14:creationId xmlns:p14="http://schemas.microsoft.com/office/powerpoint/2010/main" val="1147061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 Box 2"/>
          <p:cNvSpPr txBox="1">
            <a:spLocks noChangeArrowheads="1"/>
          </p:cNvSpPr>
          <p:nvPr/>
        </p:nvSpPr>
        <p:spPr bwMode="auto">
          <a:xfrm>
            <a:off x="1905000" y="152401"/>
            <a:ext cx="8382000" cy="1311275"/>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spcBef>
                <a:spcPct val="50000"/>
              </a:spcBef>
              <a:buClrTx/>
              <a:buSzTx/>
              <a:buFontTx/>
              <a:buNone/>
              <a:defRPr/>
            </a:pPr>
            <a:r>
              <a:rPr lang="en-US" altLang="en-US">
                <a:solidFill>
                  <a:srgbClr val="663300"/>
                </a:solidFill>
                <a:latin typeface="Comic Sans MS" charset="0"/>
              </a:rPr>
              <a:t>Samuel Slater</a:t>
            </a:r>
            <a:br>
              <a:rPr lang="en-US" altLang="en-US">
                <a:solidFill>
                  <a:srgbClr val="663300"/>
                </a:solidFill>
                <a:latin typeface="Comic Sans MS" charset="0"/>
              </a:rPr>
            </a:br>
            <a:r>
              <a:rPr lang="en-US" altLang="en-US">
                <a:solidFill>
                  <a:srgbClr val="663300"/>
                </a:solidFill>
                <a:latin typeface="Comic Sans MS" charset="0"/>
              </a:rPr>
              <a:t>(“Father of the Factory System”)</a:t>
            </a:r>
          </a:p>
        </p:txBody>
      </p:sp>
      <p:pic>
        <p:nvPicPr>
          <p:cNvPr id="50178" name="Picture 3" descr="Samuel Slater"/>
          <p:cNvPicPr>
            <a:picLocks noChangeAspect="1" noChangeArrowheads="1"/>
          </p:cNvPicPr>
          <p:nvPr/>
        </p:nvPicPr>
        <p:blipFill>
          <a:blip r:embed="rId2">
            <a:lum contrast="12000"/>
            <a:extLst>
              <a:ext uri="{28A0092B-C50C-407E-A947-70E740481C1C}">
                <a14:useLocalDpi xmlns:a14="http://schemas.microsoft.com/office/drawing/2010/main" val="0"/>
              </a:ext>
            </a:extLst>
          </a:blip>
          <a:srcRect b="1750"/>
          <a:stretch>
            <a:fillRect/>
          </a:stretch>
        </p:blipFill>
        <p:spPr bwMode="auto">
          <a:xfrm>
            <a:off x="3657600" y="1752600"/>
            <a:ext cx="4876800" cy="47244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329732" name="Picture 4" descr="Old%20slater%20m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8201"/>
            <a:ext cx="47244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3" name="Picture 5" descr="dc650a"/>
          <p:cNvPicPr>
            <a:picLocks noChangeAspect="1" noChangeArrowheads="1"/>
          </p:cNvPicPr>
          <p:nvPr/>
        </p:nvPicPr>
        <p:blipFill>
          <a:blip r:embed="rId4">
            <a:extLst>
              <a:ext uri="{28A0092B-C50C-407E-A947-70E740481C1C}">
                <a14:useLocalDpi xmlns:a14="http://schemas.microsoft.com/office/drawing/2010/main" val="0"/>
              </a:ext>
            </a:extLst>
          </a:blip>
          <a:srcRect l="12346" t="16354" r="14815" b="12096"/>
          <a:stretch>
            <a:fillRect/>
          </a:stretch>
        </p:blipFill>
        <p:spPr bwMode="auto">
          <a:xfrm>
            <a:off x="5791200" y="1676401"/>
            <a:ext cx="4876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4" name="Picture 6" descr="Loom"/>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1524000" y="20639"/>
            <a:ext cx="7772400" cy="6772275"/>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329735" name="Text Box 7"/>
          <p:cNvSpPr txBox="1">
            <a:spLocks noChangeArrowheads="1"/>
          </p:cNvSpPr>
          <p:nvPr/>
        </p:nvSpPr>
        <p:spPr bwMode="auto">
          <a:xfrm>
            <a:off x="8305800" y="0"/>
            <a:ext cx="2362200" cy="369332"/>
          </a:xfrm>
          <a:prstGeom prst="rect">
            <a:avLst/>
          </a:prstGeom>
          <a:solidFill>
            <a:schemeClr val="bg1"/>
          </a:solidFill>
          <a:ln>
            <a:noFill/>
          </a:ln>
          <a:effectLst>
            <a:outerShdw blurRad="63500" dist="38099" dir="2700000" algn="ctr" rotWithShape="0">
              <a:srgbClr val="CC9900">
                <a:alpha val="74997"/>
              </a:srgbClr>
            </a:outerShdw>
          </a:effectLst>
          <a:extLs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a:solidFill>
                  <a:srgbClr val="663300"/>
                </a:solidFill>
                <a:latin typeface="Comic Sans MS" charset="0"/>
              </a:rPr>
              <a:t>Early Textile Loom</a:t>
            </a:r>
          </a:p>
        </p:txBody>
      </p:sp>
      <p:sp>
        <p:nvSpPr>
          <p:cNvPr id="2" name="TextBox 1"/>
          <p:cNvSpPr txBox="1">
            <a:spLocks noChangeArrowheads="1"/>
          </p:cNvSpPr>
          <p:nvPr/>
        </p:nvSpPr>
        <p:spPr bwMode="auto">
          <a:xfrm>
            <a:off x="2514600" y="5842000"/>
            <a:ext cx="8153400" cy="1016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 typeface="Arial" charset="0"/>
              <a:buChar char="•"/>
            </a:pPr>
            <a:r>
              <a:rPr lang="en-US" altLang="en-US" sz="3000" b="1">
                <a:solidFill>
                  <a:schemeClr val="tx2"/>
                </a:solidFill>
              </a:rPr>
              <a:t>Slater - first US factory (1791)</a:t>
            </a:r>
          </a:p>
          <a:p>
            <a:pPr>
              <a:spcBef>
                <a:spcPct val="0"/>
              </a:spcBef>
              <a:buClrTx/>
              <a:buSzTx/>
              <a:buFont typeface="Arial" charset="0"/>
              <a:buChar char="•"/>
            </a:pPr>
            <a:r>
              <a:rPr lang="en-US" altLang="en-US" sz="3000" b="1">
                <a:solidFill>
                  <a:schemeClr val="tx2"/>
                </a:solidFill>
              </a:rPr>
              <a:t>Cotton-spinning secrets from Britain</a:t>
            </a:r>
          </a:p>
        </p:txBody>
      </p:sp>
    </p:spTree>
    <p:extLst>
      <p:ext uri="{BB962C8B-B14F-4D97-AF65-F5344CB8AC3E}">
        <p14:creationId xmlns:p14="http://schemas.microsoft.com/office/powerpoint/2010/main" val="702570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29732"/>
                                        </p:tgtEl>
                                        <p:attrNameLst>
                                          <p:attrName>style.visibility</p:attrName>
                                        </p:attrNameLst>
                                      </p:cBhvr>
                                      <p:to>
                                        <p:strVal val="visible"/>
                                      </p:to>
                                    </p:set>
                                    <p:anim calcmode="lin" valueType="num">
                                      <p:cBhvr>
                                        <p:cTn id="7" dur="500" fill="hold"/>
                                        <p:tgtEl>
                                          <p:spTgt spid="329732"/>
                                        </p:tgtEl>
                                        <p:attrNameLst>
                                          <p:attrName>ppt_w</p:attrName>
                                        </p:attrNameLst>
                                      </p:cBhvr>
                                      <p:tavLst>
                                        <p:tav tm="0">
                                          <p:val>
                                            <p:fltVal val="0"/>
                                          </p:val>
                                        </p:tav>
                                        <p:tav tm="100000">
                                          <p:val>
                                            <p:strVal val="#ppt_w"/>
                                          </p:val>
                                        </p:tav>
                                      </p:tavLst>
                                    </p:anim>
                                    <p:anim calcmode="lin" valueType="num">
                                      <p:cBhvr>
                                        <p:cTn id="8" dur="500" fill="hold"/>
                                        <p:tgtEl>
                                          <p:spTgt spid="329732"/>
                                        </p:tgtEl>
                                        <p:attrNameLst>
                                          <p:attrName>ppt_h</p:attrName>
                                        </p:attrNameLst>
                                      </p:cBhvr>
                                      <p:tavLst>
                                        <p:tav tm="0">
                                          <p:val>
                                            <p:fltVal val="0"/>
                                          </p:val>
                                        </p:tav>
                                        <p:tav tm="100000">
                                          <p:val>
                                            <p:strVal val="#ppt_h"/>
                                          </p:val>
                                        </p:tav>
                                      </p:tavLst>
                                    </p:anim>
                                    <p:animEffect transition="in" filter="fade">
                                      <p:cBhvr>
                                        <p:cTn id="9" dur="500"/>
                                        <p:tgtEl>
                                          <p:spTgt spid="3297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29733"/>
                                        </p:tgtEl>
                                        <p:attrNameLst>
                                          <p:attrName>style.visibility</p:attrName>
                                        </p:attrNameLst>
                                      </p:cBhvr>
                                      <p:to>
                                        <p:strVal val="visible"/>
                                      </p:to>
                                    </p:set>
                                    <p:anim calcmode="lin" valueType="num">
                                      <p:cBhvr>
                                        <p:cTn id="14" dur="500" fill="hold"/>
                                        <p:tgtEl>
                                          <p:spTgt spid="329733"/>
                                        </p:tgtEl>
                                        <p:attrNameLst>
                                          <p:attrName>ppt_w</p:attrName>
                                        </p:attrNameLst>
                                      </p:cBhvr>
                                      <p:tavLst>
                                        <p:tav tm="0">
                                          <p:val>
                                            <p:fltVal val="0"/>
                                          </p:val>
                                        </p:tav>
                                        <p:tav tm="100000">
                                          <p:val>
                                            <p:strVal val="#ppt_w"/>
                                          </p:val>
                                        </p:tav>
                                      </p:tavLst>
                                    </p:anim>
                                    <p:anim calcmode="lin" valueType="num">
                                      <p:cBhvr>
                                        <p:cTn id="15" dur="500" fill="hold"/>
                                        <p:tgtEl>
                                          <p:spTgt spid="329733"/>
                                        </p:tgtEl>
                                        <p:attrNameLst>
                                          <p:attrName>ppt_h</p:attrName>
                                        </p:attrNameLst>
                                      </p:cBhvr>
                                      <p:tavLst>
                                        <p:tav tm="0">
                                          <p:val>
                                            <p:fltVal val="0"/>
                                          </p:val>
                                        </p:tav>
                                        <p:tav tm="100000">
                                          <p:val>
                                            <p:strVal val="#ppt_h"/>
                                          </p:val>
                                        </p:tav>
                                      </p:tavLst>
                                    </p:anim>
                                    <p:animEffect transition="in" filter="fade">
                                      <p:cBhvr>
                                        <p:cTn id="16" dur="500"/>
                                        <p:tgtEl>
                                          <p:spTgt spid="3297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29734"/>
                                        </p:tgtEl>
                                        <p:attrNameLst>
                                          <p:attrName>style.visibility</p:attrName>
                                        </p:attrNameLst>
                                      </p:cBhvr>
                                      <p:to>
                                        <p:strVal val="visible"/>
                                      </p:to>
                                    </p:set>
                                    <p:anim calcmode="lin" valueType="num">
                                      <p:cBhvr>
                                        <p:cTn id="21" dur="500" fill="hold"/>
                                        <p:tgtEl>
                                          <p:spTgt spid="329734"/>
                                        </p:tgtEl>
                                        <p:attrNameLst>
                                          <p:attrName>ppt_w</p:attrName>
                                        </p:attrNameLst>
                                      </p:cBhvr>
                                      <p:tavLst>
                                        <p:tav tm="0">
                                          <p:val>
                                            <p:fltVal val="0"/>
                                          </p:val>
                                        </p:tav>
                                        <p:tav tm="100000">
                                          <p:val>
                                            <p:strVal val="#ppt_w"/>
                                          </p:val>
                                        </p:tav>
                                      </p:tavLst>
                                    </p:anim>
                                    <p:anim calcmode="lin" valueType="num">
                                      <p:cBhvr>
                                        <p:cTn id="22" dur="500" fill="hold"/>
                                        <p:tgtEl>
                                          <p:spTgt spid="329734"/>
                                        </p:tgtEl>
                                        <p:attrNameLst>
                                          <p:attrName>ppt_h</p:attrName>
                                        </p:attrNameLst>
                                      </p:cBhvr>
                                      <p:tavLst>
                                        <p:tav tm="0">
                                          <p:val>
                                            <p:fltVal val="0"/>
                                          </p:val>
                                        </p:tav>
                                        <p:tav tm="100000">
                                          <p:val>
                                            <p:strVal val="#ppt_h"/>
                                          </p:val>
                                        </p:tav>
                                      </p:tavLst>
                                    </p:anim>
                                    <p:animEffect transition="in" filter="fade">
                                      <p:cBhvr>
                                        <p:cTn id="23" dur="500"/>
                                        <p:tgtEl>
                                          <p:spTgt spid="329734"/>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329735"/>
                                        </p:tgtEl>
                                        <p:attrNameLst>
                                          <p:attrName>style.visibility</p:attrName>
                                        </p:attrNameLst>
                                      </p:cBhvr>
                                      <p:to>
                                        <p:strVal val="visible"/>
                                      </p:to>
                                    </p:set>
                                    <p:anim calcmode="lin" valueType="num">
                                      <p:cBhvr>
                                        <p:cTn id="26" dur="500" fill="hold"/>
                                        <p:tgtEl>
                                          <p:spTgt spid="329735"/>
                                        </p:tgtEl>
                                        <p:attrNameLst>
                                          <p:attrName>ppt_w</p:attrName>
                                        </p:attrNameLst>
                                      </p:cBhvr>
                                      <p:tavLst>
                                        <p:tav tm="0">
                                          <p:val>
                                            <p:fltVal val="0"/>
                                          </p:val>
                                        </p:tav>
                                        <p:tav tm="100000">
                                          <p:val>
                                            <p:strVal val="#ppt_w"/>
                                          </p:val>
                                        </p:tav>
                                      </p:tavLst>
                                    </p:anim>
                                    <p:anim calcmode="lin" valueType="num">
                                      <p:cBhvr>
                                        <p:cTn id="27" dur="500" fill="hold"/>
                                        <p:tgtEl>
                                          <p:spTgt spid="329735"/>
                                        </p:tgtEl>
                                        <p:attrNameLst>
                                          <p:attrName>ppt_h</p:attrName>
                                        </p:attrNameLst>
                                      </p:cBhvr>
                                      <p:tavLst>
                                        <p:tav tm="0">
                                          <p:val>
                                            <p:fltVal val="0"/>
                                          </p:val>
                                        </p:tav>
                                        <p:tav tm="100000">
                                          <p:val>
                                            <p:strVal val="#ppt_h"/>
                                          </p:val>
                                        </p:tav>
                                      </p:tavLst>
                                    </p:anim>
                                    <p:animEffect transition="in" filter="fade">
                                      <p:cBhvr>
                                        <p:cTn id="28" dur="500"/>
                                        <p:tgtEl>
                                          <p:spTgt spid="3297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5"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a:solidFill>
                <a:schemeClr val="tx2"/>
              </a:solidFill>
            </a:endParaRPr>
          </a:p>
        </p:txBody>
      </p:sp>
      <p:sp>
        <p:nvSpPr>
          <p:cNvPr id="32768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a:solidFill>
                <a:schemeClr val="tx2"/>
              </a:solidFill>
            </a:endParaRPr>
          </a:p>
        </p:txBody>
      </p:sp>
      <p:sp>
        <p:nvSpPr>
          <p:cNvPr id="327685" name="Rectangle 5"/>
          <p:cNvSpPr>
            <a:spLocks noGrp="1" noChangeArrowheads="1"/>
          </p:cNvSpPr>
          <p:nvPr>
            <p:ph type="body" idx="1"/>
          </p:nvPr>
        </p:nvSpPr>
        <p:spPr>
          <a:xfrm>
            <a:off x="1600200" y="914400"/>
            <a:ext cx="90678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lIns="90488" tIns="44450" rIns="90488" bIns="44450" rtlCol="0">
            <a:normAutofit/>
          </a:bodyPr>
          <a:lstStyle/>
          <a:p>
            <a:pPr eaLnBrk="1" hangingPunct="1">
              <a:lnSpc>
                <a:spcPct val="90000"/>
              </a:lnSpc>
              <a:spcBef>
                <a:spcPct val="15000"/>
              </a:spcBef>
              <a:buFont typeface="Wingdings" pitchFamily="2" charset="2"/>
              <a:buChar char="n"/>
              <a:defRPr/>
            </a:pPr>
            <a:r>
              <a:rPr lang="en-US" altLang="en-US" sz="3200" dirty="0"/>
              <a:t>1815: 65% of all </a:t>
            </a:r>
            <a:r>
              <a:rPr lang="en-US" altLang="en-US" sz="3200" b="1" u="sng" dirty="0">
                <a:solidFill>
                  <a:srgbClr val="FF3300"/>
                </a:solidFill>
              </a:rPr>
              <a:t>U.S. clothing</a:t>
            </a:r>
            <a:r>
              <a:rPr lang="en-US" altLang="en-US" sz="3200" dirty="0"/>
              <a:t> was made by </a:t>
            </a:r>
            <a:r>
              <a:rPr lang="en-US" altLang="en-US" sz="3200" b="1" u="sng" dirty="0">
                <a:solidFill>
                  <a:srgbClr val="FF0000"/>
                </a:solidFill>
              </a:rPr>
              <a:t>women at home</a:t>
            </a:r>
            <a:r>
              <a:rPr lang="en-US" altLang="en-US" sz="3200" dirty="0"/>
              <a:t> in the </a:t>
            </a:r>
            <a:r>
              <a:rPr lang="en-US" altLang="en-US" sz="3200" b="1" u="sng" dirty="0">
                <a:solidFill>
                  <a:srgbClr val="FF3300"/>
                </a:solidFill>
              </a:rPr>
              <a:t>“</a:t>
            </a:r>
            <a:r>
              <a:rPr lang="en-US" altLang="en-US" sz="3200" b="1" i="1" u="sng" dirty="0">
                <a:solidFill>
                  <a:srgbClr val="FF3300"/>
                </a:solidFill>
              </a:rPr>
              <a:t>putting out</a:t>
            </a:r>
            <a:r>
              <a:rPr lang="en-US" altLang="en-US" sz="3200" b="1" u="sng" dirty="0">
                <a:solidFill>
                  <a:srgbClr val="FF3300"/>
                </a:solidFill>
              </a:rPr>
              <a:t>” system</a:t>
            </a:r>
            <a:r>
              <a:rPr lang="en-US" altLang="en-US" sz="3200" dirty="0"/>
              <a:t> </a:t>
            </a:r>
          </a:p>
          <a:p>
            <a:pPr lvl="1" eaLnBrk="1" hangingPunct="1">
              <a:lnSpc>
                <a:spcPct val="90000"/>
              </a:lnSpc>
              <a:spcBef>
                <a:spcPct val="15000"/>
              </a:spcBef>
              <a:defRPr/>
            </a:pPr>
            <a:r>
              <a:rPr lang="en-US" altLang="en-US" sz="3200" dirty="0"/>
              <a:t>production of goods in private homes under the supervision of a merchant who "put out" the raw materials</a:t>
            </a:r>
          </a:p>
          <a:p>
            <a:pPr eaLnBrk="1" hangingPunct="1">
              <a:lnSpc>
                <a:spcPct val="90000"/>
              </a:lnSpc>
              <a:spcBef>
                <a:spcPct val="15000"/>
              </a:spcBef>
              <a:buFont typeface="Wingdings" pitchFamily="2" charset="2"/>
              <a:buChar char="n"/>
              <a:defRPr/>
            </a:pPr>
            <a:r>
              <a:rPr lang="en-US" altLang="en-US" sz="3200" dirty="0"/>
              <a:t>1840: textile manufacturing grew, especially in New England, due to a series of new textile-linked inventions</a:t>
            </a:r>
            <a:r>
              <a:rPr lang="is-IS" altLang="en-US" sz="3200" dirty="0"/>
              <a:t>…</a:t>
            </a:r>
            <a:endParaRPr lang="en-US" altLang="en-US" sz="3200" dirty="0"/>
          </a:p>
          <a:p>
            <a:pPr lvl="1" eaLnBrk="1" hangingPunct="1">
              <a:lnSpc>
                <a:spcPct val="90000"/>
              </a:lnSpc>
              <a:spcBef>
                <a:spcPct val="15000"/>
              </a:spcBef>
              <a:defRPr/>
            </a:pPr>
            <a:r>
              <a:rPr lang="en-US" altLang="en-US" sz="3200" dirty="0"/>
              <a:t>The </a:t>
            </a:r>
            <a:r>
              <a:rPr lang="en-US" altLang="en-US" sz="3200" b="1" dirty="0"/>
              <a:t>most famous factory</a:t>
            </a:r>
            <a:r>
              <a:rPr lang="en-US" altLang="en-US" sz="3200" dirty="0"/>
              <a:t> was the </a:t>
            </a:r>
            <a:r>
              <a:rPr lang="en-US" altLang="en-US" sz="3200" b="1" u="sng" dirty="0">
                <a:solidFill>
                  <a:srgbClr val="FF0000"/>
                </a:solidFill>
              </a:rPr>
              <a:t>Lowell Mill in Boston</a:t>
            </a:r>
          </a:p>
        </p:txBody>
      </p:sp>
      <p:sp>
        <p:nvSpPr>
          <p:cNvPr id="327686" name="AutoShape 6"/>
          <p:cNvSpPr>
            <a:spLocks noChangeArrowheads="1"/>
          </p:cNvSpPr>
          <p:nvPr/>
        </p:nvSpPr>
        <p:spPr bwMode="auto">
          <a:xfrm>
            <a:off x="4343400" y="6172200"/>
            <a:ext cx="5943600" cy="533400"/>
          </a:xfrm>
          <a:prstGeom prst="wedgeRectCallout">
            <a:avLst>
              <a:gd name="adj1" fmla="val -43875"/>
              <a:gd name="adj2" fmla="val -546120"/>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nSpc>
                <a:spcPct val="80000"/>
              </a:lnSpc>
              <a:spcBef>
                <a:spcPct val="10000"/>
              </a:spcBef>
              <a:buSzTx/>
              <a:buFont typeface="Arial" charset="0"/>
              <a:buNone/>
              <a:defRPr/>
            </a:pPr>
            <a:r>
              <a:rPr kumimoji="1" lang="en-US" altLang="en-US" sz="3600">
                <a:latin typeface="Times New Roman" charset="0"/>
              </a:rPr>
              <a:t>Brought families extra income</a:t>
            </a:r>
            <a:endParaRPr lang="en-US" altLang="en-US" sz="3600">
              <a:latin typeface="Times New Roman" charset="0"/>
            </a:endParaRPr>
          </a:p>
        </p:txBody>
      </p:sp>
      <p:sp>
        <p:nvSpPr>
          <p:cNvPr id="2" name="Rectangle 1"/>
          <p:cNvSpPr/>
          <p:nvPr/>
        </p:nvSpPr>
        <p:spPr>
          <a:xfrm>
            <a:off x="2097791" y="37605"/>
            <a:ext cx="7552645" cy="553998"/>
          </a:xfrm>
          <a:prstGeom prst="rect">
            <a:avLst/>
          </a:prstGeom>
          <a:noFill/>
        </p:spPr>
        <p:txBody>
          <a:bodyPr wrap="none">
            <a:spAutoFit/>
          </a:bodyPr>
          <a:lstStyle/>
          <a:p>
            <a:pPr algn="ctr">
              <a:defRPr/>
            </a:pPr>
            <a:r>
              <a:rPr lang="en-US" sz="3000" b="1" dirty="0">
                <a:ln w="6600">
                  <a:solidFill>
                    <a:schemeClr val="accent2"/>
                  </a:solidFill>
                  <a:prstDash val="solid"/>
                </a:ln>
                <a:solidFill>
                  <a:srgbClr val="FFFFFF"/>
                </a:solidFill>
                <a:effectLst>
                  <a:outerShdw dist="38100" dir="2700000" algn="tl" rotWithShape="0">
                    <a:schemeClr val="accent2"/>
                  </a:outerShdw>
                </a:effectLst>
              </a:rPr>
              <a:t>EFFECTS of the Market Revolution on WOMEN</a:t>
            </a:r>
          </a:p>
        </p:txBody>
      </p:sp>
    </p:spTree>
    <p:extLst>
      <p:ext uri="{BB962C8B-B14F-4D97-AF65-F5344CB8AC3E}">
        <p14:creationId xmlns:p14="http://schemas.microsoft.com/office/powerpoint/2010/main" val="12296887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6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6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68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68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1524000" y="228601"/>
            <a:ext cx="9144000" cy="646331"/>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a:solidFill>
                  <a:srgbClr val="663300"/>
                </a:solidFill>
                <a:latin typeface="Comic Sans MS" charset="0"/>
              </a:rPr>
              <a:t>The Lowell System:</a:t>
            </a:r>
            <a:br>
              <a:rPr lang="en-US" altLang="en-US">
                <a:solidFill>
                  <a:srgbClr val="663300"/>
                </a:solidFill>
                <a:latin typeface="Comic Sans MS" charset="0"/>
              </a:rPr>
            </a:br>
            <a:r>
              <a:rPr lang="en-US" altLang="en-US">
                <a:solidFill>
                  <a:srgbClr val="663300"/>
                </a:solidFill>
                <a:latin typeface="Comic Sans MS" charset="0"/>
              </a:rPr>
              <a:t>The 1</a:t>
            </a:r>
            <a:r>
              <a:rPr lang="en-US" altLang="en-US" baseline="30000">
                <a:solidFill>
                  <a:srgbClr val="663300"/>
                </a:solidFill>
                <a:latin typeface="Comic Sans MS" charset="0"/>
              </a:rPr>
              <a:t>st</a:t>
            </a:r>
            <a:r>
              <a:rPr lang="en-US" altLang="en-US">
                <a:solidFill>
                  <a:srgbClr val="663300"/>
                </a:solidFill>
                <a:latin typeface="Comic Sans MS" charset="0"/>
              </a:rPr>
              <a:t> Dual-Purpose Textile Plant</a:t>
            </a:r>
          </a:p>
        </p:txBody>
      </p:sp>
      <p:pic>
        <p:nvPicPr>
          <p:cNvPr id="53250" name="Picture 3" descr="View of Lowell-Mather_1825"/>
          <p:cNvPicPr>
            <a:picLocks noChangeAspect="1" noChangeArrowheads="1"/>
          </p:cNvPicPr>
          <p:nvPr/>
        </p:nvPicPr>
        <p:blipFill>
          <a:blip r:embed="rId2">
            <a:lum contrast="12000"/>
            <a:extLst>
              <a:ext uri="{28A0092B-C50C-407E-A947-70E740481C1C}">
                <a14:useLocalDpi xmlns:a14="http://schemas.microsoft.com/office/drawing/2010/main" val="0"/>
              </a:ext>
            </a:extLst>
          </a:blip>
          <a:srcRect l="14934" t="26727" r="16800" b="15125"/>
          <a:stretch>
            <a:fillRect/>
          </a:stretch>
        </p:blipFill>
        <p:spPr bwMode="auto">
          <a:xfrm>
            <a:off x="1524000" y="1676401"/>
            <a:ext cx="9144000" cy="46005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0756" name="Text Box 4"/>
          <p:cNvSpPr txBox="1">
            <a:spLocks noChangeArrowheads="1"/>
          </p:cNvSpPr>
          <p:nvPr/>
        </p:nvSpPr>
        <p:spPr bwMode="auto">
          <a:xfrm>
            <a:off x="1981200" y="6278563"/>
            <a:ext cx="8382000" cy="641350"/>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sz="3600">
                <a:solidFill>
                  <a:srgbClr val="663300"/>
                </a:solidFill>
                <a:latin typeface="Comic Sans MS" charset="0"/>
              </a:rPr>
              <a:t>Francis Cabot Lowell’s town - 1814</a:t>
            </a:r>
          </a:p>
        </p:txBody>
      </p:sp>
      <p:pic>
        <p:nvPicPr>
          <p:cNvPr id="330758" name="Picture 6" descr="Lowell-3"/>
          <p:cNvPicPr>
            <a:picLocks noChangeAspect="1" noChangeArrowheads="1"/>
          </p:cNvPicPr>
          <p:nvPr/>
        </p:nvPicPr>
        <p:blipFill>
          <a:blip r:embed="rId3">
            <a:lum contrast="12000"/>
            <a:extLst>
              <a:ext uri="{28A0092B-C50C-407E-A947-70E740481C1C}">
                <a14:useLocalDpi xmlns:a14="http://schemas.microsoft.com/office/drawing/2010/main" val="0"/>
              </a:ext>
            </a:extLst>
          </a:blip>
          <a:srcRect t="1488" r="1315"/>
          <a:stretch>
            <a:fillRect/>
          </a:stretch>
        </p:blipFill>
        <p:spPr bwMode="auto">
          <a:xfrm>
            <a:off x="2362200" y="60326"/>
            <a:ext cx="7696200" cy="6797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0759" name="Picture 7" descr="Lowell Boardinghouse"/>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26363" t="7007" r="5495" b="27811"/>
          <a:stretch>
            <a:fillRect/>
          </a:stretch>
        </p:blipFill>
        <p:spPr bwMode="auto">
          <a:xfrm>
            <a:off x="152400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0760" name="Text Box 8"/>
          <p:cNvSpPr txBox="1">
            <a:spLocks noChangeArrowheads="1"/>
          </p:cNvSpPr>
          <p:nvPr/>
        </p:nvSpPr>
        <p:spPr bwMode="auto">
          <a:xfrm>
            <a:off x="3048000" y="82551"/>
            <a:ext cx="6400800" cy="646331"/>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spcBef>
                <a:spcPct val="50000"/>
              </a:spcBef>
              <a:defRPr/>
            </a:pPr>
            <a:r>
              <a:rPr lang="en-US" altLang="en-US" sz="3600">
                <a:latin typeface="Times New Roman" charset="0"/>
              </a:rPr>
              <a:t>Lowell Boarding Houses</a:t>
            </a:r>
          </a:p>
        </p:txBody>
      </p:sp>
    </p:spTree>
    <p:extLst>
      <p:ext uri="{BB962C8B-B14F-4D97-AF65-F5344CB8AC3E}">
        <p14:creationId xmlns:p14="http://schemas.microsoft.com/office/powerpoint/2010/main" val="1563399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30758"/>
                                        </p:tgtEl>
                                        <p:attrNameLst>
                                          <p:attrName>style.visibility</p:attrName>
                                        </p:attrNameLst>
                                      </p:cBhvr>
                                      <p:to>
                                        <p:strVal val="visible"/>
                                      </p:to>
                                    </p:set>
                                    <p:anim calcmode="lin" valueType="num">
                                      <p:cBhvr>
                                        <p:cTn id="7" dur="500" fill="hold"/>
                                        <p:tgtEl>
                                          <p:spTgt spid="330758"/>
                                        </p:tgtEl>
                                        <p:attrNameLst>
                                          <p:attrName>ppt_w</p:attrName>
                                        </p:attrNameLst>
                                      </p:cBhvr>
                                      <p:tavLst>
                                        <p:tav tm="0">
                                          <p:val>
                                            <p:fltVal val="0"/>
                                          </p:val>
                                        </p:tav>
                                        <p:tav tm="100000">
                                          <p:val>
                                            <p:strVal val="#ppt_w"/>
                                          </p:val>
                                        </p:tav>
                                      </p:tavLst>
                                    </p:anim>
                                    <p:anim calcmode="lin" valueType="num">
                                      <p:cBhvr>
                                        <p:cTn id="8" dur="500" fill="hold"/>
                                        <p:tgtEl>
                                          <p:spTgt spid="330758"/>
                                        </p:tgtEl>
                                        <p:attrNameLst>
                                          <p:attrName>ppt_h</p:attrName>
                                        </p:attrNameLst>
                                      </p:cBhvr>
                                      <p:tavLst>
                                        <p:tav tm="0">
                                          <p:val>
                                            <p:fltVal val="0"/>
                                          </p:val>
                                        </p:tav>
                                        <p:tav tm="100000">
                                          <p:val>
                                            <p:strVal val="#ppt_h"/>
                                          </p:val>
                                        </p:tav>
                                      </p:tavLst>
                                    </p:anim>
                                    <p:animEffect transition="in" filter="fade">
                                      <p:cBhvr>
                                        <p:cTn id="9" dur="500"/>
                                        <p:tgtEl>
                                          <p:spTgt spid="3307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30760"/>
                                        </p:tgtEl>
                                        <p:attrNameLst>
                                          <p:attrName>style.visibility</p:attrName>
                                        </p:attrNameLst>
                                      </p:cBhvr>
                                      <p:to>
                                        <p:strVal val="visible"/>
                                      </p:to>
                                    </p:set>
                                    <p:anim calcmode="lin" valueType="num">
                                      <p:cBhvr>
                                        <p:cTn id="14" dur="500" fill="hold"/>
                                        <p:tgtEl>
                                          <p:spTgt spid="330760"/>
                                        </p:tgtEl>
                                        <p:attrNameLst>
                                          <p:attrName>ppt_w</p:attrName>
                                        </p:attrNameLst>
                                      </p:cBhvr>
                                      <p:tavLst>
                                        <p:tav tm="0">
                                          <p:val>
                                            <p:fltVal val="0"/>
                                          </p:val>
                                        </p:tav>
                                        <p:tav tm="100000">
                                          <p:val>
                                            <p:strVal val="#ppt_w"/>
                                          </p:val>
                                        </p:tav>
                                      </p:tavLst>
                                    </p:anim>
                                    <p:anim calcmode="lin" valueType="num">
                                      <p:cBhvr>
                                        <p:cTn id="15" dur="500" fill="hold"/>
                                        <p:tgtEl>
                                          <p:spTgt spid="330760"/>
                                        </p:tgtEl>
                                        <p:attrNameLst>
                                          <p:attrName>ppt_h</p:attrName>
                                        </p:attrNameLst>
                                      </p:cBhvr>
                                      <p:tavLst>
                                        <p:tav tm="0">
                                          <p:val>
                                            <p:fltVal val="0"/>
                                          </p:val>
                                        </p:tav>
                                        <p:tav tm="100000">
                                          <p:val>
                                            <p:strVal val="#ppt_h"/>
                                          </p:val>
                                        </p:tav>
                                      </p:tavLst>
                                    </p:anim>
                                    <p:animEffect transition="in" filter="fade">
                                      <p:cBhvr>
                                        <p:cTn id="16" dur="500"/>
                                        <p:tgtEl>
                                          <p:spTgt spid="330760"/>
                                        </p:tgtEl>
                                      </p:cBhvr>
                                    </p:animEffect>
                                  </p:childTnLst>
                                </p:cTn>
                              </p:par>
                              <p:par>
                                <p:cTn id="17" presetID="53" presetClass="entr" presetSubtype="0" fill="hold" nodeType="withEffect">
                                  <p:stCondLst>
                                    <p:cond delay="0"/>
                                  </p:stCondLst>
                                  <p:childTnLst>
                                    <p:set>
                                      <p:cBhvr>
                                        <p:cTn id="18" dur="1" fill="hold">
                                          <p:stCondLst>
                                            <p:cond delay="0"/>
                                          </p:stCondLst>
                                        </p:cTn>
                                        <p:tgtEl>
                                          <p:spTgt spid="330759"/>
                                        </p:tgtEl>
                                        <p:attrNameLst>
                                          <p:attrName>style.visibility</p:attrName>
                                        </p:attrNameLst>
                                      </p:cBhvr>
                                      <p:to>
                                        <p:strVal val="visible"/>
                                      </p:to>
                                    </p:set>
                                    <p:anim calcmode="lin" valueType="num">
                                      <p:cBhvr>
                                        <p:cTn id="19" dur="500" fill="hold"/>
                                        <p:tgtEl>
                                          <p:spTgt spid="330759"/>
                                        </p:tgtEl>
                                        <p:attrNameLst>
                                          <p:attrName>ppt_w</p:attrName>
                                        </p:attrNameLst>
                                      </p:cBhvr>
                                      <p:tavLst>
                                        <p:tav tm="0">
                                          <p:val>
                                            <p:fltVal val="0"/>
                                          </p:val>
                                        </p:tav>
                                        <p:tav tm="100000">
                                          <p:val>
                                            <p:strVal val="#ppt_w"/>
                                          </p:val>
                                        </p:tav>
                                      </p:tavLst>
                                    </p:anim>
                                    <p:anim calcmode="lin" valueType="num">
                                      <p:cBhvr>
                                        <p:cTn id="20" dur="500" fill="hold"/>
                                        <p:tgtEl>
                                          <p:spTgt spid="330759"/>
                                        </p:tgtEl>
                                        <p:attrNameLst>
                                          <p:attrName>ppt_h</p:attrName>
                                        </p:attrNameLst>
                                      </p:cBhvr>
                                      <p:tavLst>
                                        <p:tav tm="0">
                                          <p:val>
                                            <p:fltVal val="0"/>
                                          </p:val>
                                        </p:tav>
                                        <p:tav tm="100000">
                                          <p:val>
                                            <p:strVal val="#ppt_h"/>
                                          </p:val>
                                        </p:tav>
                                      </p:tavLst>
                                    </p:anim>
                                    <p:animEffect transition="in" filter="fade">
                                      <p:cBhvr>
                                        <p:cTn id="21" dur="500"/>
                                        <p:tgtEl>
                                          <p:spTgt spid="330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ext Box 2"/>
          <p:cNvSpPr txBox="1">
            <a:spLocks noChangeArrowheads="1"/>
          </p:cNvSpPr>
          <p:nvPr/>
        </p:nvSpPr>
        <p:spPr bwMode="auto">
          <a:xfrm>
            <a:off x="1905000" y="152400"/>
            <a:ext cx="8382000" cy="762000"/>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sz="4400">
                <a:solidFill>
                  <a:srgbClr val="663300"/>
                </a:solidFill>
                <a:latin typeface="Comic Sans MS" charset="0"/>
              </a:rPr>
              <a:t>Lowell Girls</a:t>
            </a:r>
          </a:p>
        </p:txBody>
      </p:sp>
      <p:pic>
        <p:nvPicPr>
          <p:cNvPr id="54274" name="Picture 3" descr="Lowell Women"/>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05001" y="990601"/>
            <a:ext cx="3381375" cy="4810125"/>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4275" name="Picture 4" descr="Lowell Girls-2"/>
          <p:cNvPicPr>
            <a:picLocks noChangeAspect="1" noChangeArrowheads="1"/>
          </p:cNvPicPr>
          <p:nvPr/>
        </p:nvPicPr>
        <p:blipFill>
          <a:blip r:embed="rId3">
            <a:lum contrast="6000"/>
            <a:extLst>
              <a:ext uri="{28A0092B-C50C-407E-A947-70E740481C1C}">
                <a14:useLocalDpi xmlns:a14="http://schemas.microsoft.com/office/drawing/2010/main" val="0"/>
              </a:ext>
            </a:extLst>
          </a:blip>
          <a:srcRect l="1819" r="8415"/>
          <a:stretch>
            <a:fillRect/>
          </a:stretch>
        </p:blipFill>
        <p:spPr bwMode="auto">
          <a:xfrm>
            <a:off x="5568950" y="1025525"/>
            <a:ext cx="4876800" cy="48006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331781" name="Rectangle 5"/>
          <p:cNvSpPr>
            <a:spLocks noChangeArrowheads="1"/>
          </p:cNvSpPr>
          <p:nvPr/>
        </p:nvSpPr>
        <p:spPr bwMode="auto">
          <a:xfrm>
            <a:off x="1549400" y="5973764"/>
            <a:ext cx="9118600" cy="477837"/>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spcBef>
                <a:spcPct val="0"/>
              </a:spcBef>
              <a:buClrTx/>
              <a:buSzTx/>
              <a:buFontTx/>
              <a:buNone/>
              <a:defRPr/>
            </a:pPr>
            <a:r>
              <a:rPr lang="en-US" altLang="en-US" sz="2500" b="1" u="sng">
                <a:solidFill>
                  <a:srgbClr val="663300"/>
                </a:solidFill>
                <a:latin typeface="Comic Sans MS" charset="0"/>
              </a:rPr>
              <a:t>DOCUMENT ANALYSIS</a:t>
            </a:r>
            <a:r>
              <a:rPr lang="en-US" altLang="en-US" sz="2500">
                <a:solidFill>
                  <a:srgbClr val="663300"/>
                </a:solidFill>
                <a:latin typeface="Comic Sans MS" charset="0"/>
              </a:rPr>
              <a:t>: What was their typical “profile?”</a:t>
            </a:r>
          </a:p>
        </p:txBody>
      </p:sp>
      <p:sp>
        <p:nvSpPr>
          <p:cNvPr id="6" name="Rectangle 5"/>
          <p:cNvSpPr>
            <a:spLocks noChangeArrowheads="1"/>
          </p:cNvSpPr>
          <p:nvPr/>
        </p:nvSpPr>
        <p:spPr bwMode="auto">
          <a:xfrm>
            <a:off x="1549400" y="4549776"/>
            <a:ext cx="9144000" cy="23082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 typeface="Arial" charset="0"/>
              <a:buChar char="•"/>
            </a:pPr>
            <a:r>
              <a:rPr lang="en-US" altLang="en-US" sz="2400"/>
              <a:t>END of self-sufficient households</a:t>
            </a:r>
          </a:p>
          <a:p>
            <a:pPr>
              <a:spcBef>
                <a:spcPct val="0"/>
              </a:spcBef>
              <a:buClrTx/>
              <a:buSzTx/>
              <a:buFont typeface="Arial" charset="0"/>
              <a:buChar char="•"/>
            </a:pPr>
            <a:r>
              <a:rPr lang="en-US" altLang="en-US" sz="2400"/>
              <a:t>Young farm women (no longer needed on farms working next to men)</a:t>
            </a:r>
          </a:p>
          <a:p>
            <a:pPr>
              <a:spcBef>
                <a:spcPct val="0"/>
              </a:spcBef>
              <a:buClrTx/>
              <a:buSzTx/>
              <a:buFont typeface="Arial" charset="0"/>
              <a:buChar char="•"/>
            </a:pPr>
            <a:r>
              <a:rPr lang="en-US" altLang="en-US" sz="2400"/>
              <a:t>Domestic service OR teaching in cities</a:t>
            </a:r>
          </a:p>
          <a:p>
            <a:pPr>
              <a:spcBef>
                <a:spcPct val="0"/>
              </a:spcBef>
              <a:buClrTx/>
              <a:buSzTx/>
              <a:buFont typeface="Arial" charset="0"/>
              <a:buChar char="•"/>
            </a:pPr>
            <a:r>
              <a:rPr lang="en-US" altLang="en-US" sz="2400"/>
              <a:t>Mostly single women – having less children</a:t>
            </a:r>
          </a:p>
          <a:p>
            <a:pPr>
              <a:spcBef>
                <a:spcPct val="0"/>
              </a:spcBef>
              <a:buClrTx/>
              <a:buSzTx/>
              <a:buFont typeface="Arial" charset="0"/>
              <a:buChar char="•"/>
            </a:pPr>
            <a:r>
              <a:rPr lang="en-US" altLang="en-US" sz="2400"/>
              <a:t>Still NO real legal/political rights</a:t>
            </a:r>
          </a:p>
        </p:txBody>
      </p:sp>
    </p:spTree>
    <p:extLst>
      <p:ext uri="{BB962C8B-B14F-4D97-AF65-F5344CB8AC3E}">
        <p14:creationId xmlns:p14="http://schemas.microsoft.com/office/powerpoint/2010/main" val="1593462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
          <p:cNvSpPr txBox="1">
            <a:spLocks noChangeArrowheads="1"/>
          </p:cNvSpPr>
          <p:nvPr/>
        </p:nvSpPr>
        <p:spPr bwMode="auto">
          <a:xfrm>
            <a:off x="1905000" y="333375"/>
            <a:ext cx="8382000" cy="641350"/>
          </a:xfrm>
          <a:prstGeom prst="rect">
            <a:avLst/>
          </a:prstGeom>
          <a:noFill/>
          <a:ln>
            <a:noFill/>
          </a:ln>
          <a:effectLst>
            <a:outerShdw blurRad="63500" dist="38099" dir="2700000" algn="ctr" rotWithShape="0">
              <a:srgbClr val="CC99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sz="3600" b="1">
                <a:solidFill>
                  <a:srgbClr val="663300"/>
                </a:solidFill>
                <a:latin typeface="Comic Sans MS" charset="0"/>
              </a:rPr>
              <a:t>American Population Centers in 1820</a:t>
            </a:r>
          </a:p>
        </p:txBody>
      </p:sp>
      <p:pic>
        <p:nvPicPr>
          <p:cNvPr id="55298" name="Picture 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998" t="8977" r="1164" b="4240"/>
          <a:stretch>
            <a:fillRect/>
          </a:stretch>
        </p:blipFill>
        <p:spPr bwMode="auto">
          <a:xfrm>
            <a:off x="1524000" y="1371600"/>
            <a:ext cx="9144000" cy="5411788"/>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299012" name="Picture 4"/>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962" t="6540" r="624" b="5840"/>
          <a:stretch>
            <a:fillRect/>
          </a:stretch>
        </p:blipFill>
        <p:spPr bwMode="auto">
          <a:xfrm>
            <a:off x="1527175" y="1289051"/>
            <a:ext cx="9144000" cy="5541963"/>
          </a:xfrm>
          <a:prstGeom prst="rect">
            <a:avLst/>
          </a:prstGeom>
          <a:solidFill>
            <a:schemeClr val="bg1"/>
          </a:solidFill>
          <a:ln w="9525">
            <a:solidFill>
              <a:srgbClr val="996633"/>
            </a:solidFill>
            <a:miter lim="800000"/>
            <a:headEnd/>
            <a:tailEnd/>
          </a:ln>
        </p:spPr>
      </p:pic>
      <p:sp>
        <p:nvSpPr>
          <p:cNvPr id="299013" name="Text Box 5"/>
          <p:cNvSpPr txBox="1">
            <a:spLocks noChangeArrowheads="1"/>
          </p:cNvSpPr>
          <p:nvPr/>
        </p:nvSpPr>
        <p:spPr bwMode="auto">
          <a:xfrm>
            <a:off x="1981200" y="381000"/>
            <a:ext cx="8382000" cy="641350"/>
          </a:xfrm>
          <a:prstGeom prst="rect">
            <a:avLst/>
          </a:prstGeom>
          <a:solidFill>
            <a:schemeClr val="bg1"/>
          </a:solidFill>
          <a:ln>
            <a:noFill/>
          </a:ln>
          <a:effectLst>
            <a:outerShdw blurRad="63500" dist="38099" dir="2700000" algn="ctr" rotWithShape="0">
              <a:srgbClr val="CC9900">
                <a:alpha val="74997"/>
              </a:srgbClr>
            </a:outerShdw>
          </a:effectLst>
          <a:extLst>
            <a:ext uri="{91240B29-F687-4F45-9708-019B960494DF}">
              <a14:hiddenLine xmlns:a14="http://schemas.microsoft.com/office/drawing/2010/main" w="9525">
                <a:solidFill>
                  <a:srgbClr val="996633"/>
                </a:solidFill>
                <a:miter lim="800000"/>
                <a:headEnd/>
                <a:tailEnd/>
              </a14:hiddenLine>
            </a:ext>
          </a:extLst>
        </p:spPr>
        <p:txBody>
          <a:bodyPr>
            <a:spAutoFit/>
          </a:bodyPr>
          <a:lstStyle/>
          <a:p>
            <a:pPr algn="ctr" eaLnBrk="1" hangingPunct="1">
              <a:spcBef>
                <a:spcPct val="50000"/>
              </a:spcBef>
              <a:defRPr/>
            </a:pPr>
            <a:r>
              <a:rPr lang="en-US" altLang="en-US" sz="3600" b="1">
                <a:solidFill>
                  <a:srgbClr val="663300"/>
                </a:solidFill>
                <a:latin typeface="Comic Sans MS" charset="0"/>
              </a:rPr>
              <a:t>American Population Centers in 1860</a:t>
            </a:r>
          </a:p>
        </p:txBody>
      </p:sp>
    </p:spTree>
    <p:extLst>
      <p:ext uri="{BB962C8B-B14F-4D97-AF65-F5344CB8AC3E}">
        <p14:creationId xmlns:p14="http://schemas.microsoft.com/office/powerpoint/2010/main" val="61692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9012"/>
                                        </p:tgtEl>
                                        <p:attrNameLst>
                                          <p:attrName>style.visibility</p:attrName>
                                        </p:attrNameLst>
                                      </p:cBhvr>
                                      <p:to>
                                        <p:strVal val="visible"/>
                                      </p:to>
                                    </p:set>
                                    <p:anim calcmode="lin" valueType="num">
                                      <p:cBhvr>
                                        <p:cTn id="7" dur="500" fill="hold"/>
                                        <p:tgtEl>
                                          <p:spTgt spid="299012"/>
                                        </p:tgtEl>
                                        <p:attrNameLst>
                                          <p:attrName>ppt_w</p:attrName>
                                        </p:attrNameLst>
                                      </p:cBhvr>
                                      <p:tavLst>
                                        <p:tav tm="0">
                                          <p:val>
                                            <p:fltVal val="0"/>
                                          </p:val>
                                        </p:tav>
                                        <p:tav tm="100000">
                                          <p:val>
                                            <p:strVal val="#ppt_w"/>
                                          </p:val>
                                        </p:tav>
                                      </p:tavLst>
                                    </p:anim>
                                    <p:anim calcmode="lin" valueType="num">
                                      <p:cBhvr>
                                        <p:cTn id="8" dur="500" fill="hold"/>
                                        <p:tgtEl>
                                          <p:spTgt spid="299012"/>
                                        </p:tgtEl>
                                        <p:attrNameLst>
                                          <p:attrName>ppt_h</p:attrName>
                                        </p:attrNameLst>
                                      </p:cBhvr>
                                      <p:tavLst>
                                        <p:tav tm="0">
                                          <p:val>
                                            <p:fltVal val="0"/>
                                          </p:val>
                                        </p:tav>
                                        <p:tav tm="100000">
                                          <p:val>
                                            <p:strVal val="#ppt_h"/>
                                          </p:val>
                                        </p:tav>
                                      </p:tavLst>
                                    </p:anim>
                                    <p:animEffect transition="in" filter="fade">
                                      <p:cBhvr>
                                        <p:cTn id="9" dur="500"/>
                                        <p:tgtEl>
                                          <p:spTgt spid="2990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99013"/>
                                        </p:tgtEl>
                                        <p:attrNameLst>
                                          <p:attrName>style.visibility</p:attrName>
                                        </p:attrNameLst>
                                      </p:cBhvr>
                                      <p:to>
                                        <p:strVal val="visible"/>
                                      </p:to>
                                    </p:set>
                                    <p:anim calcmode="lin" valueType="num">
                                      <p:cBhvr>
                                        <p:cTn id="12" dur="500" fill="hold"/>
                                        <p:tgtEl>
                                          <p:spTgt spid="299013"/>
                                        </p:tgtEl>
                                        <p:attrNameLst>
                                          <p:attrName>ppt_w</p:attrName>
                                        </p:attrNameLst>
                                      </p:cBhvr>
                                      <p:tavLst>
                                        <p:tav tm="0">
                                          <p:val>
                                            <p:fltVal val="0"/>
                                          </p:val>
                                        </p:tav>
                                        <p:tav tm="100000">
                                          <p:val>
                                            <p:strVal val="#ppt_w"/>
                                          </p:val>
                                        </p:tav>
                                      </p:tavLst>
                                    </p:anim>
                                    <p:anim calcmode="lin" valueType="num">
                                      <p:cBhvr>
                                        <p:cTn id="13" dur="500" fill="hold"/>
                                        <p:tgtEl>
                                          <p:spTgt spid="299013"/>
                                        </p:tgtEl>
                                        <p:attrNameLst>
                                          <p:attrName>ppt_h</p:attrName>
                                        </p:attrNameLst>
                                      </p:cBhvr>
                                      <p:tavLst>
                                        <p:tav tm="0">
                                          <p:val>
                                            <p:fltVal val="0"/>
                                          </p:val>
                                        </p:tav>
                                        <p:tav tm="100000">
                                          <p:val>
                                            <p:strVal val="#ppt_h"/>
                                          </p:val>
                                        </p:tav>
                                      </p:tavLst>
                                    </p:anim>
                                    <p:animEffect transition="in" filter="fade">
                                      <p:cBhvr>
                                        <p:cTn id="14" dur="500"/>
                                        <p:tgtEl>
                                          <p:spTgt spid="29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WordArt 2"/>
          <p:cNvSpPr>
            <a:spLocks noChangeArrowheads="1" noChangeShapeType="1" noTextEdit="1"/>
          </p:cNvSpPr>
          <p:nvPr/>
        </p:nvSpPr>
        <p:spPr bwMode="auto">
          <a:xfrm>
            <a:off x="2514600" y="422276"/>
            <a:ext cx="6324600" cy="1217613"/>
          </a:xfrm>
          <a:prstGeom prst="rect">
            <a:avLst/>
          </a:prstGeom>
        </p:spPr>
        <p:txBody>
          <a:bodyPr wrap="none" fromWordArt="1">
            <a:prstTxWarp prst="textCanUp">
              <a:avLst>
                <a:gd name="adj" fmla="val 85713"/>
              </a:avLst>
            </a:prstTxWarp>
          </a:bodyPr>
          <a:lstStyle/>
          <a:p>
            <a:pPr algn="ctr"/>
            <a:r>
              <a:rPr lang="en-US" sz="2100" b="1" kern="10" spc="42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7"/>
                    </a:schemeClr>
                  </a:outerShdw>
                </a:effectLst>
                <a:latin typeface="Impact" charset="0"/>
                <a:ea typeface="Impact" charset="0"/>
                <a:cs typeface="Impact" charset="0"/>
              </a:rPr>
              <a:t>ERA OF GOOD FEELINGS</a:t>
            </a:r>
          </a:p>
          <a:p>
            <a:pPr algn="ctr"/>
            <a:r>
              <a:rPr lang="en-US" sz="2100" b="1" kern="10" spc="42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7"/>
                    </a:schemeClr>
                  </a:outerShdw>
                </a:effectLst>
                <a:latin typeface="Impact" charset="0"/>
                <a:ea typeface="Impact" charset="0"/>
                <a:cs typeface="Impact" charset="0"/>
              </a:rPr>
              <a:t>1817 TO 1825</a:t>
            </a:r>
          </a:p>
        </p:txBody>
      </p:sp>
      <p:sp>
        <p:nvSpPr>
          <p:cNvPr id="23555" name="Text Box 3"/>
          <p:cNvSpPr txBox="1">
            <a:spLocks noChangeArrowheads="1"/>
          </p:cNvSpPr>
          <p:nvPr/>
        </p:nvSpPr>
        <p:spPr bwMode="auto">
          <a:xfrm>
            <a:off x="1711325" y="1951038"/>
            <a:ext cx="8872538"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nSpc>
                <a:spcPct val="80000"/>
              </a:lnSpc>
              <a:spcBef>
                <a:spcPct val="40000"/>
              </a:spcBef>
              <a:buClr>
                <a:srgbClr val="0000CC"/>
              </a:buClr>
              <a:buSzTx/>
              <a:buFont typeface="Monotype Sorts" charset="2"/>
              <a:buChar char="H"/>
              <a:defRPr/>
            </a:pPr>
            <a:r>
              <a:rPr lang="en-US" altLang="en-US" sz="2400" b="1">
                <a:solidFill>
                  <a:schemeClr val="tx2"/>
                </a:solidFill>
              </a:rPr>
              <a:t> Spirit of </a:t>
            </a:r>
            <a:r>
              <a:rPr lang="en-US" altLang="en-US" sz="2400" b="1" u="sng">
                <a:solidFill>
                  <a:srgbClr val="FF0000"/>
                </a:solidFill>
              </a:rPr>
              <a:t>Nationalism</a:t>
            </a:r>
            <a:r>
              <a:rPr lang="en-US" altLang="en-US" sz="2400" b="1">
                <a:solidFill>
                  <a:srgbClr val="FF0000"/>
                </a:solidFill>
              </a:rPr>
              <a:t> </a:t>
            </a:r>
            <a:r>
              <a:rPr lang="en-US" altLang="en-US" sz="2400" b="1">
                <a:solidFill>
                  <a:schemeClr val="tx2"/>
                </a:solidFill>
              </a:rPr>
              <a:t>in US</a:t>
            </a:r>
          </a:p>
          <a:p>
            <a:pPr lvl="1">
              <a:lnSpc>
                <a:spcPct val="80000"/>
              </a:lnSpc>
              <a:spcBef>
                <a:spcPct val="40000"/>
              </a:spcBef>
              <a:buClr>
                <a:srgbClr val="0000CC"/>
              </a:buClr>
              <a:buFont typeface="Wingdings" charset="2"/>
              <a:buChar char="§"/>
              <a:defRPr/>
            </a:pPr>
            <a:r>
              <a:rPr lang="en-US" altLang="en-US" sz="2400">
                <a:solidFill>
                  <a:schemeClr val="tx2"/>
                </a:solidFill>
              </a:rPr>
              <a:t>Country is united, confident,  and growing</a:t>
            </a:r>
          </a:p>
          <a:p>
            <a:pPr lvl="1">
              <a:lnSpc>
                <a:spcPct val="80000"/>
              </a:lnSpc>
              <a:spcBef>
                <a:spcPct val="40000"/>
              </a:spcBef>
              <a:buClr>
                <a:srgbClr val="0000CC"/>
              </a:buClr>
              <a:buFont typeface="Wingdings" charset="2"/>
              <a:buChar char="§"/>
              <a:defRPr/>
            </a:pPr>
            <a:r>
              <a:rPr lang="en-US" altLang="en-US" sz="2400">
                <a:solidFill>
                  <a:schemeClr val="tx2"/>
                </a:solidFill>
                <a:ea typeface="Times New Roman" charset="0"/>
                <a:cs typeface="Times New Roman" charset="0"/>
              </a:rPr>
              <a:t>1791-1819, 9 states joined the original 13.</a:t>
            </a:r>
            <a:endParaRPr lang="en-US" altLang="en-US" sz="2400">
              <a:solidFill>
                <a:schemeClr val="tx2"/>
              </a:solidFill>
            </a:endParaRPr>
          </a:p>
          <a:p>
            <a:pPr>
              <a:lnSpc>
                <a:spcPct val="80000"/>
              </a:lnSpc>
              <a:spcBef>
                <a:spcPct val="40000"/>
              </a:spcBef>
              <a:buClr>
                <a:srgbClr val="0000CC"/>
              </a:buClr>
              <a:buSzTx/>
              <a:buFont typeface="Monotype Sorts" charset="2"/>
              <a:buChar char="H"/>
              <a:defRPr/>
            </a:pPr>
            <a:r>
              <a:rPr lang="en-US" altLang="en-US" sz="2400" b="1">
                <a:solidFill>
                  <a:schemeClr val="tx2"/>
                </a:solidFill>
              </a:rPr>
              <a:t> One political party---</a:t>
            </a:r>
            <a:r>
              <a:rPr lang="en-US" altLang="en-US" sz="2400" b="1" u="sng">
                <a:solidFill>
                  <a:srgbClr val="FF0000"/>
                </a:solidFill>
              </a:rPr>
              <a:t>Republican party</a:t>
            </a:r>
          </a:p>
          <a:p>
            <a:pPr>
              <a:lnSpc>
                <a:spcPct val="80000"/>
              </a:lnSpc>
              <a:spcBef>
                <a:spcPct val="40000"/>
              </a:spcBef>
              <a:buClr>
                <a:srgbClr val="0000CC"/>
              </a:buClr>
              <a:buSzTx/>
              <a:buFont typeface="Monotype Sorts" charset="2"/>
              <a:buChar char="H"/>
              <a:defRPr/>
            </a:pPr>
            <a:r>
              <a:rPr lang="en-US" altLang="en-US" sz="2400" b="1">
                <a:solidFill>
                  <a:schemeClr val="tx2"/>
                </a:solidFill>
              </a:rPr>
              <a:t> Respect from Europe</a:t>
            </a:r>
          </a:p>
          <a:p>
            <a:pPr>
              <a:lnSpc>
                <a:spcPct val="80000"/>
              </a:lnSpc>
              <a:spcBef>
                <a:spcPct val="40000"/>
              </a:spcBef>
              <a:buClr>
                <a:srgbClr val="0000CC"/>
              </a:buClr>
              <a:buSzTx/>
              <a:buFont typeface="Monotype Sorts" charset="2"/>
              <a:buChar char="H"/>
              <a:defRPr/>
            </a:pPr>
            <a:r>
              <a:rPr lang="en-US" altLang="en-US" sz="2400" b="1">
                <a:solidFill>
                  <a:schemeClr val="tx2"/>
                </a:solidFill>
                <a:ea typeface="Times New Roman" charset="0"/>
                <a:cs typeface="Times New Roman" charset="0"/>
              </a:rPr>
              <a:t> Monroe first president to visit all states</a:t>
            </a:r>
          </a:p>
          <a:p>
            <a:pPr>
              <a:lnSpc>
                <a:spcPct val="80000"/>
              </a:lnSpc>
              <a:spcBef>
                <a:spcPct val="40000"/>
              </a:spcBef>
              <a:buClr>
                <a:srgbClr val="0000CC"/>
              </a:buClr>
              <a:buSzTx/>
              <a:buFont typeface="Monotype Sorts" charset="2"/>
              <a:buChar char="H"/>
              <a:defRPr/>
            </a:pPr>
            <a:r>
              <a:rPr lang="en-US" altLang="en-US" sz="2400" b="1">
                <a:solidFill>
                  <a:schemeClr val="tx2"/>
                </a:solidFill>
                <a:ea typeface="Times New Roman" charset="0"/>
                <a:cs typeface="Times New Roman" charset="0"/>
              </a:rPr>
              <a:t> An </a:t>
            </a:r>
            <a:r>
              <a:rPr lang="en-US" altLang="en-US" sz="2400" b="1" u="sng">
                <a:solidFill>
                  <a:srgbClr val="FF0000"/>
                </a:solidFill>
                <a:ea typeface="Times New Roman" charset="0"/>
                <a:cs typeface="Times New Roman" charset="0"/>
              </a:rPr>
              <a:t>“Era of Good Feelings”</a:t>
            </a:r>
            <a:r>
              <a:rPr lang="en-US" altLang="en-US" sz="2400" b="1">
                <a:solidFill>
                  <a:srgbClr val="FF0000"/>
                </a:solidFill>
                <a:ea typeface="Times New Roman" charset="0"/>
                <a:cs typeface="Times New Roman" charset="0"/>
              </a:rPr>
              <a:t> </a:t>
            </a:r>
            <a:r>
              <a:rPr lang="en-US" altLang="en-US" sz="2400" b="1">
                <a:solidFill>
                  <a:schemeClr val="tx2"/>
                </a:solidFill>
                <a:ea typeface="Times New Roman" charset="0"/>
                <a:cs typeface="Times New Roman" charset="0"/>
              </a:rPr>
              <a:t>had began</a:t>
            </a:r>
          </a:p>
        </p:txBody>
      </p:sp>
      <p:sp>
        <p:nvSpPr>
          <p:cNvPr id="2" name="Rectangle 1"/>
          <p:cNvSpPr/>
          <p:nvPr/>
        </p:nvSpPr>
        <p:spPr>
          <a:xfrm>
            <a:off x="3620083" y="5195758"/>
            <a:ext cx="4457822" cy="692497"/>
          </a:xfrm>
          <a:prstGeom prst="rect">
            <a:avLst/>
          </a:prstGeom>
          <a:solidFill>
            <a:srgbClr val="7030A0"/>
          </a:solidFill>
        </p:spPr>
        <p:txBody>
          <a:bodyPr wrap="none" lIns="68580" tIns="34290" rIns="68580" bIns="34290">
            <a:spAutoFit/>
          </a:bodyPr>
          <a:lstStyle/>
          <a:p>
            <a:pPr algn="ctr">
              <a:defRPr/>
            </a:pPr>
            <a:r>
              <a:rPr lang="en-US" sz="405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INDUSTRY EXPANDS</a:t>
            </a:r>
          </a:p>
        </p:txBody>
      </p:sp>
      <p:pic>
        <p:nvPicPr>
          <p:cNvPr id="2050" name="Picture 2" descr="mage result for anchorman j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326" y="1838326"/>
            <a:ext cx="7585075"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958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xit" presetSubtype="10" fill="hold" nodeType="clickEffect">
                                  <p:stCondLst>
                                    <p:cond delay="0"/>
                                  </p:stCondLst>
                                  <p:childTnLst>
                                    <p:animEffect transition="out" filter="checkerboard(across)">
                                      <p:cBhvr>
                                        <p:cTn id="10" dur="500"/>
                                        <p:tgtEl>
                                          <p:spTgt spid="2050"/>
                                        </p:tgtEl>
                                      </p:cBhvr>
                                    </p:animEffect>
                                    <p:set>
                                      <p:cBhvr>
                                        <p:cTn id="11" dur="1" fill="hold">
                                          <p:stCondLst>
                                            <p:cond delay="499"/>
                                          </p:stCondLst>
                                        </p:cTn>
                                        <p:tgtEl>
                                          <p:spTgt spid="2050"/>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3555">
                                            <p:txEl>
                                              <p:pRg st="0" end="0"/>
                                            </p:txEl>
                                          </p:spTgt>
                                        </p:tgtEl>
                                        <p:attrNameLst>
                                          <p:attrName>style.visibility</p:attrName>
                                        </p:attrNameLst>
                                      </p:cBhvr>
                                      <p:to>
                                        <p:strVal val="visible"/>
                                      </p:to>
                                    </p:set>
                                    <p:anim calcmode="lin" valueType="num">
                                      <p:cBhvr>
                                        <p:cTn id="16"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35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3555">
                                            <p:txEl>
                                              <p:pRg st="1" end="1"/>
                                            </p:txEl>
                                          </p:spTgt>
                                        </p:tgtEl>
                                        <p:attrNameLst>
                                          <p:attrName>style.visibility</p:attrName>
                                        </p:attrNameLst>
                                      </p:cBhvr>
                                      <p:to>
                                        <p:strVal val="visible"/>
                                      </p:to>
                                    </p:set>
                                    <p:anim calcmode="lin" valueType="num">
                                      <p:cBhvr>
                                        <p:cTn id="22" dur="5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355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3555">
                                            <p:txEl>
                                              <p:pRg st="2" end="2"/>
                                            </p:txEl>
                                          </p:spTgt>
                                        </p:tgtEl>
                                        <p:attrNameLst>
                                          <p:attrName>style.visibility</p:attrName>
                                        </p:attrNameLst>
                                      </p:cBhvr>
                                      <p:to>
                                        <p:strVal val="visible"/>
                                      </p:to>
                                    </p:set>
                                    <p:anim calcmode="lin" valueType="num">
                                      <p:cBhvr>
                                        <p:cTn id="28" dur="5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355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 calcmode="lin" valueType="num">
                                      <p:cBhvr>
                                        <p:cTn id="34" dur="5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2355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23555">
                                            <p:txEl>
                                              <p:pRg st="4" end="4"/>
                                            </p:txEl>
                                          </p:spTgt>
                                        </p:tgtEl>
                                        <p:attrNameLst>
                                          <p:attrName>style.visibility</p:attrName>
                                        </p:attrNameLst>
                                      </p:cBhvr>
                                      <p:to>
                                        <p:strVal val="visible"/>
                                      </p:to>
                                    </p:set>
                                    <p:anim calcmode="lin" valueType="num">
                                      <p:cBhvr>
                                        <p:cTn id="40" dur="5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2355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23555">
                                            <p:txEl>
                                              <p:pRg st="5" end="5"/>
                                            </p:txEl>
                                          </p:spTgt>
                                        </p:tgtEl>
                                        <p:attrNameLst>
                                          <p:attrName>style.visibility</p:attrName>
                                        </p:attrNameLst>
                                      </p:cBhvr>
                                      <p:to>
                                        <p:strVal val="visible"/>
                                      </p:to>
                                    </p:set>
                                    <p:anim calcmode="lin" valueType="num">
                                      <p:cBhvr>
                                        <p:cTn id="46" dur="500" fill="hold"/>
                                        <p:tgtEl>
                                          <p:spTgt spid="23555">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2355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23555">
                                            <p:txEl>
                                              <p:pRg st="6" end="6"/>
                                            </p:txEl>
                                          </p:spTgt>
                                        </p:tgtEl>
                                        <p:attrNameLst>
                                          <p:attrName>style.visibility</p:attrName>
                                        </p:attrNameLst>
                                      </p:cBhvr>
                                      <p:to>
                                        <p:strVal val="visible"/>
                                      </p:to>
                                    </p:set>
                                    <p:anim calcmode="lin" valueType="num">
                                      <p:cBhvr>
                                        <p:cTn id="52" dur="500" fill="hold"/>
                                        <p:tgtEl>
                                          <p:spTgt spid="23555">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2355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9805" y="71000"/>
            <a:ext cx="7251023" cy="577081"/>
          </a:xfrm>
          <a:prstGeom prst="rect">
            <a:avLst/>
          </a:prstGeom>
          <a:noFill/>
        </p:spPr>
        <p:txBody>
          <a:bodyPr wrap="none" lIns="68580" tIns="34290" rIns="68580" bIns="34290">
            <a:spAutoFit/>
          </a:bodyPr>
          <a:lstStyle/>
          <a:p>
            <a:pPr algn="ctr">
              <a:defRPr/>
            </a:pPr>
            <a:r>
              <a:rPr lang="en-US" sz="33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FIRST, the English Industrial Revolution</a:t>
            </a:r>
            <a:r>
              <a:rPr lang="is-IS" sz="33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a:t>
            </a:r>
            <a:endParaRPr lang="en-US" sz="33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3" name="TextBox 2"/>
          <p:cNvSpPr txBox="1">
            <a:spLocks noChangeArrowheads="1"/>
          </p:cNvSpPr>
          <p:nvPr/>
        </p:nvSpPr>
        <p:spPr bwMode="auto">
          <a:xfrm>
            <a:off x="1600200" y="714375"/>
            <a:ext cx="5105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800100" indent="-34290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r>
              <a:rPr lang="en-US" altLang="en-US" sz="2600">
                <a:solidFill>
                  <a:srgbClr val="002060"/>
                </a:solidFill>
              </a:rPr>
              <a:t>The </a:t>
            </a:r>
            <a:r>
              <a:rPr lang="en-US" altLang="en-US" sz="2600" b="1" u="sng">
                <a:solidFill>
                  <a:srgbClr val="FF0000"/>
                </a:solidFill>
              </a:rPr>
              <a:t>Industrial Revolution</a:t>
            </a:r>
            <a:r>
              <a:rPr lang="en-US" altLang="en-US" sz="2600">
                <a:solidFill>
                  <a:srgbClr val="002060"/>
                </a:solidFill>
              </a:rPr>
              <a:t> began in England in the 1700’s</a:t>
            </a:r>
          </a:p>
          <a:p>
            <a:pPr>
              <a:spcBef>
                <a:spcPct val="0"/>
              </a:spcBef>
              <a:buClrTx/>
              <a:buSzTx/>
              <a:buFontTx/>
              <a:buNone/>
            </a:pPr>
            <a:endParaRPr lang="en-US" altLang="en-US" sz="2600">
              <a:solidFill>
                <a:srgbClr val="002060"/>
              </a:solidFill>
            </a:endParaRPr>
          </a:p>
          <a:p>
            <a:pPr>
              <a:spcBef>
                <a:spcPct val="0"/>
              </a:spcBef>
              <a:buClrTx/>
              <a:buSzTx/>
              <a:buFontTx/>
              <a:buNone/>
            </a:pPr>
            <a:r>
              <a:rPr lang="en-US" altLang="en-US" sz="2600">
                <a:solidFill>
                  <a:srgbClr val="002060"/>
                </a:solidFill>
              </a:rPr>
              <a:t>Several English inventions encouraged America’s Industrial Revolution...</a:t>
            </a:r>
          </a:p>
          <a:p>
            <a:pPr>
              <a:spcBef>
                <a:spcPct val="0"/>
              </a:spcBef>
              <a:buClrTx/>
              <a:buSzTx/>
              <a:buFont typeface="Wingdings" charset="2"/>
              <a:buChar char="Ø"/>
            </a:pPr>
            <a:r>
              <a:rPr lang="en-US" altLang="en-US" sz="2600">
                <a:solidFill>
                  <a:srgbClr val="002060"/>
                </a:solidFill>
              </a:rPr>
              <a:t>The spinning jenny</a:t>
            </a:r>
          </a:p>
          <a:p>
            <a:pPr>
              <a:spcBef>
                <a:spcPct val="0"/>
              </a:spcBef>
              <a:buClrTx/>
              <a:buSzTx/>
              <a:buFont typeface="Wingdings" charset="2"/>
              <a:buChar char="Ø"/>
            </a:pPr>
            <a:r>
              <a:rPr lang="en-US" altLang="en-US" sz="2600">
                <a:solidFill>
                  <a:srgbClr val="002060"/>
                </a:solidFill>
              </a:rPr>
              <a:t>The water loom</a:t>
            </a:r>
          </a:p>
          <a:p>
            <a:pPr>
              <a:spcBef>
                <a:spcPct val="0"/>
              </a:spcBef>
              <a:buClrTx/>
              <a:buSzTx/>
              <a:buFont typeface="Wingdings" charset="2"/>
              <a:buChar char="Ø"/>
            </a:pPr>
            <a:r>
              <a:rPr lang="en-US" altLang="en-US" sz="2600">
                <a:solidFill>
                  <a:srgbClr val="002060"/>
                </a:solidFill>
              </a:rPr>
              <a:t>The </a:t>
            </a:r>
            <a:r>
              <a:rPr lang="en-US" altLang="en-US" sz="2600" b="1" u="sng"/>
              <a:t>steam engine</a:t>
            </a:r>
            <a:r>
              <a:rPr lang="en-US" altLang="en-US" sz="2600">
                <a:solidFill>
                  <a:srgbClr val="002060"/>
                </a:solidFill>
              </a:rPr>
              <a:t>: invented by James Watt – it </a:t>
            </a:r>
            <a:r>
              <a:rPr lang="en-US" altLang="en-US" sz="2600" b="1"/>
              <a:t>provided energy to pump water out of mines</a:t>
            </a:r>
            <a:r>
              <a:rPr lang="en-US" altLang="en-US" sz="2600"/>
              <a:t>, and </a:t>
            </a:r>
            <a:r>
              <a:rPr lang="en-US" altLang="en-US" sz="2600" b="1"/>
              <a:t>run machines</a:t>
            </a:r>
          </a:p>
          <a:p>
            <a:pPr lvl="1">
              <a:spcBef>
                <a:spcPct val="0"/>
              </a:spcBef>
              <a:buFont typeface="Wingdings" charset="2"/>
              <a:buChar char="Ø"/>
            </a:pPr>
            <a:r>
              <a:rPr lang="en-US" altLang="en-US" sz="2600" b="1"/>
              <a:t>How would this influence not only the USA, but the world?</a:t>
            </a:r>
          </a:p>
        </p:txBody>
      </p:sp>
      <p:pic>
        <p:nvPicPr>
          <p:cNvPr id="2050" name="Picture 2" descr="mage result for steam engine england industrial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76" y="3784601"/>
            <a:ext cx="3052763"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mage result for industrial revolution in england 18th cent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163" y="14605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63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0515" name="Rectangle 3"/>
          <p:cNvSpPr>
            <a:spLocks noGrp="1" noChangeArrowheads="1"/>
          </p:cNvSpPr>
          <p:nvPr>
            <p:ph type="body" idx="1"/>
          </p:nvPr>
        </p:nvSpPr>
        <p:spPr>
          <a:xfrm>
            <a:off x="1752600" y="914400"/>
            <a:ext cx="8763000" cy="5943600"/>
          </a:xfrm>
        </p:spPr>
        <p:txBody>
          <a:bodyPr/>
          <a:lstStyle/>
          <a:p>
            <a:pPr eaLnBrk="1" hangingPunct="1">
              <a:lnSpc>
                <a:spcPct val="95000"/>
              </a:lnSpc>
              <a:buFont typeface="Wingdings" pitchFamily="2" charset="2"/>
              <a:buChar char="n"/>
              <a:defRPr/>
            </a:pPr>
            <a:r>
              <a:rPr lang="en-US" altLang="en-US" sz="3000"/>
              <a:t>First off</a:t>
            </a:r>
            <a:r>
              <a:rPr lang="is-IS" altLang="en-US" sz="3000"/>
              <a:t>…what does the word “</a:t>
            </a:r>
            <a:r>
              <a:rPr lang="is-IS" altLang="en-US" sz="3000" b="1" u="sng">
                <a:solidFill>
                  <a:srgbClr val="FF0000"/>
                </a:solidFill>
              </a:rPr>
              <a:t>ANTEBELLUM</a:t>
            </a:r>
            <a:r>
              <a:rPr lang="is-IS" altLang="en-US" sz="3000"/>
              <a:t>” mean?</a:t>
            </a:r>
          </a:p>
          <a:p>
            <a:pPr lvl="1" eaLnBrk="1" hangingPunct="1">
              <a:lnSpc>
                <a:spcPct val="95000"/>
              </a:lnSpc>
              <a:defRPr/>
            </a:pPr>
            <a:r>
              <a:rPr lang="is-IS" altLang="en-US" sz="3000" b="1">
                <a:solidFill>
                  <a:srgbClr val="FF0000"/>
                </a:solidFill>
              </a:rPr>
              <a:t>PRE-Civil War</a:t>
            </a:r>
            <a:endParaRPr lang="en-US" altLang="en-US" sz="3000" b="1">
              <a:solidFill>
                <a:srgbClr val="FF0000"/>
              </a:solidFill>
            </a:endParaRPr>
          </a:p>
          <a:p>
            <a:pPr eaLnBrk="1" hangingPunct="1">
              <a:lnSpc>
                <a:spcPct val="95000"/>
              </a:lnSpc>
              <a:buFont typeface="Wingdings" pitchFamily="2" charset="2"/>
              <a:buChar char="n"/>
              <a:defRPr/>
            </a:pPr>
            <a:r>
              <a:rPr lang="en-US" altLang="en-US" sz="3000"/>
              <a:t>In the 1830s &amp; 1840s, territorial  &amp; technological growth led to important changes in America:</a:t>
            </a:r>
          </a:p>
          <a:p>
            <a:pPr lvl="1" eaLnBrk="1" hangingPunct="1">
              <a:lnSpc>
                <a:spcPct val="95000"/>
              </a:lnSpc>
              <a:buSzPct val="75000"/>
              <a:buFont typeface="Times New Roman" pitchFamily="18" charset="0"/>
              <a:buAutoNum type="arabicPeriod"/>
              <a:defRPr/>
            </a:pPr>
            <a:r>
              <a:rPr lang="en-US" altLang="en-US" sz="3000" b="1" u="sng">
                <a:solidFill>
                  <a:srgbClr val="FF0000"/>
                </a:solidFill>
              </a:rPr>
              <a:t>Improved transportation</a:t>
            </a:r>
            <a:r>
              <a:rPr lang="en-US" altLang="en-US" sz="3000"/>
              <a:t> </a:t>
            </a:r>
          </a:p>
          <a:p>
            <a:pPr lvl="1" eaLnBrk="1" hangingPunct="1">
              <a:lnSpc>
                <a:spcPct val="95000"/>
              </a:lnSpc>
              <a:buSzPct val="75000"/>
              <a:buFont typeface="Times New Roman" pitchFamily="18" charset="0"/>
              <a:buAutoNum type="arabicPeriod"/>
              <a:defRPr/>
            </a:pPr>
            <a:r>
              <a:rPr lang="en-US" altLang="en-US" sz="3000"/>
              <a:t>Rapid </a:t>
            </a:r>
            <a:r>
              <a:rPr lang="en-US" altLang="en-US" sz="3000" b="1" u="sng">
                <a:solidFill>
                  <a:srgbClr val="FF0000"/>
                </a:solidFill>
              </a:rPr>
              <a:t>technological innovation</a:t>
            </a:r>
          </a:p>
          <a:p>
            <a:pPr lvl="1" eaLnBrk="1" hangingPunct="1">
              <a:lnSpc>
                <a:spcPct val="95000"/>
              </a:lnSpc>
              <a:buSzPct val="75000"/>
              <a:buFont typeface="Times New Roman" pitchFamily="18" charset="0"/>
              <a:buAutoNum type="arabicPeriod"/>
              <a:defRPr/>
            </a:pPr>
            <a:r>
              <a:rPr lang="en-US" altLang="en-US" sz="3000"/>
              <a:t>A </a:t>
            </a:r>
            <a:r>
              <a:rPr lang="en-US" altLang="en-US" sz="3000" b="1" u="sng">
                <a:solidFill>
                  <a:srgbClr val="FF0000"/>
                </a:solidFill>
              </a:rPr>
              <a:t>growing </a:t>
            </a:r>
            <a:r>
              <a:rPr lang="en-US" altLang="en-US" sz="3000" b="1" i="1" u="sng">
                <a:solidFill>
                  <a:srgbClr val="FF0000"/>
                </a:solidFill>
                <a:effectLst>
                  <a:outerShdw blurRad="38100" dist="38100" dir="2700000" algn="tl">
                    <a:srgbClr val="000000"/>
                  </a:outerShdw>
                </a:effectLst>
              </a:rPr>
              <a:t>national</a:t>
            </a:r>
            <a:r>
              <a:rPr lang="en-US" altLang="en-US" sz="3000" b="1" u="sng">
                <a:solidFill>
                  <a:srgbClr val="FF0000"/>
                </a:solidFill>
              </a:rPr>
              <a:t> economy</a:t>
            </a:r>
          </a:p>
          <a:p>
            <a:pPr lvl="1" eaLnBrk="1" hangingPunct="1">
              <a:lnSpc>
                <a:spcPct val="95000"/>
              </a:lnSpc>
              <a:buSzPct val="75000"/>
              <a:buFont typeface="Times New Roman" pitchFamily="18" charset="0"/>
              <a:buAutoNum type="arabicPeriod"/>
              <a:defRPr/>
            </a:pPr>
            <a:r>
              <a:rPr lang="en-US" altLang="en-US" sz="3000"/>
              <a:t>Mass </a:t>
            </a:r>
            <a:r>
              <a:rPr lang="en-US" altLang="en-US" sz="3000" b="1" u="sng">
                <a:solidFill>
                  <a:srgbClr val="FF0000"/>
                </a:solidFill>
              </a:rPr>
              <a:t>European immigration</a:t>
            </a:r>
          </a:p>
          <a:p>
            <a:pPr lvl="1" eaLnBrk="1" hangingPunct="1">
              <a:lnSpc>
                <a:spcPct val="95000"/>
              </a:lnSpc>
              <a:buSzPct val="75000"/>
              <a:buFont typeface="Times New Roman" pitchFamily="18" charset="0"/>
              <a:buAutoNum type="arabicPeriod"/>
              <a:defRPr/>
            </a:pPr>
            <a:r>
              <a:rPr lang="en-US" altLang="en-US" sz="3000"/>
              <a:t>Desire for </a:t>
            </a:r>
            <a:r>
              <a:rPr lang="en-US" altLang="en-US" sz="3000" b="1" u="sng">
                <a:solidFill>
                  <a:srgbClr val="FF0000"/>
                </a:solidFill>
              </a:rPr>
              <a:t>transcontinental expansion! </a:t>
            </a:r>
            <a:r>
              <a:rPr lang="en-US" altLang="en-US" sz="3000"/>
              <a:t>(AKA “</a:t>
            </a:r>
            <a:r>
              <a:rPr lang="en-US" altLang="en-US" sz="3000" i="1"/>
              <a:t>Manifest Destiny</a:t>
            </a:r>
            <a:r>
              <a:rPr lang="en-US" altLang="en-US" sz="3000"/>
              <a:t>”)</a:t>
            </a:r>
          </a:p>
        </p:txBody>
      </p:sp>
      <p:sp>
        <p:nvSpPr>
          <p:cNvPr id="2" name="Rectangle 1"/>
          <p:cNvSpPr/>
          <p:nvPr/>
        </p:nvSpPr>
        <p:spPr>
          <a:xfrm>
            <a:off x="2322981" y="1"/>
            <a:ext cx="7366632" cy="769441"/>
          </a:xfrm>
          <a:prstGeom prst="rect">
            <a:avLst/>
          </a:prstGeom>
          <a:noFill/>
        </p:spPr>
        <p:txBody>
          <a:bodyPr wrap="none">
            <a:spAutoFit/>
          </a:bodyPr>
          <a:lstStyle/>
          <a:p>
            <a:pPr algn="ctr">
              <a:defRPr/>
            </a:pPr>
            <a:r>
              <a:rPr lang="en-US" altLang="en-US" sz="4400" b="1" dirty="0">
                <a:ln w="6600">
                  <a:solidFill>
                    <a:schemeClr val="accent2"/>
                  </a:solidFill>
                  <a:prstDash val="solid"/>
                </a:ln>
                <a:solidFill>
                  <a:srgbClr val="FFFFFF"/>
                </a:solidFill>
                <a:effectLst>
                  <a:outerShdw dist="38100" dir="2700000" algn="tl" rotWithShape="0">
                    <a:schemeClr val="accent2"/>
                  </a:outerShdw>
                </a:effectLst>
              </a:rPr>
              <a:t>American Antebellum Changes</a:t>
            </a:r>
            <a:endParaRPr lang="en-US" sz="44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244" name="Picture 4" descr="mage result for manifest desti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91821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mage result for keep calm take a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576" y="3417889"/>
            <a:ext cx="1851025"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904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05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05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05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05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205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051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051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nodeType="clickEffect">
                                  <p:stCondLst>
                                    <p:cond delay="0"/>
                                  </p:stCondLst>
                                  <p:childTnLst>
                                    <p:animEffect transition="out" filter="blinds(horizontal)">
                                      <p:cBhvr>
                                        <p:cTn id="34" dur="500"/>
                                        <p:tgtEl>
                                          <p:spTgt spid="9223"/>
                                        </p:tgtEl>
                                      </p:cBhvr>
                                    </p:animEffect>
                                    <p:set>
                                      <p:cBhvr>
                                        <p:cTn id="35" dur="1" fill="hold">
                                          <p:stCondLst>
                                            <p:cond delay="499"/>
                                          </p:stCondLst>
                                        </p:cTn>
                                        <p:tgtEl>
                                          <p:spTgt spid="9223"/>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descr="mage result for westward expansion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1905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33600" y="5486400"/>
            <a:ext cx="7696200" cy="1077218"/>
          </a:xfrm>
          <a:prstGeom prst="rect">
            <a:avLst/>
          </a:prstGeom>
          <a:solidFill>
            <a:srgbClr val="FFC000"/>
          </a:solidFill>
        </p:spPr>
        <p:txBody>
          <a:bodyPr>
            <a:spAutoFit/>
          </a:bodyPr>
          <a:lstStyle/>
          <a:p>
            <a:pPr algn="ctr">
              <a:defRPr/>
            </a:pPr>
            <a:r>
              <a:rPr 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BUT how do we get goods and people out there QUICKLY and EFFICIENTLY?</a:t>
            </a:r>
          </a:p>
        </p:txBody>
      </p:sp>
      <p:pic>
        <p:nvPicPr>
          <p:cNvPr id="93188" name="Picture 4" descr="mage result for united states population 1790-18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026" y="1"/>
            <a:ext cx="44989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275388" y="3114675"/>
            <a:ext cx="439261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 typeface="Wingdings" charset="2"/>
              <a:buChar char="Ø"/>
            </a:pPr>
            <a:r>
              <a:rPr lang="en-US" altLang="en-US" sz="2300" b="1"/>
              <a:t>Population doubling</a:t>
            </a:r>
          </a:p>
          <a:p>
            <a:pPr>
              <a:spcBef>
                <a:spcPct val="0"/>
              </a:spcBef>
              <a:buClrTx/>
              <a:buSzTx/>
              <a:buFont typeface="Wingdings" charset="2"/>
              <a:buChar char="Ø"/>
            </a:pPr>
            <a:r>
              <a:rPr lang="en-US" altLang="en-US" sz="2300" b="1"/>
              <a:t>Birthrate, now immigration from Europe (GB and Germany)</a:t>
            </a:r>
          </a:p>
          <a:p>
            <a:pPr>
              <a:spcBef>
                <a:spcPct val="0"/>
              </a:spcBef>
              <a:buClrTx/>
              <a:buSzTx/>
              <a:buFont typeface="Wingdings" charset="2"/>
              <a:buChar char="Ø"/>
            </a:pPr>
            <a:r>
              <a:rPr lang="en-US" altLang="en-US" sz="2300" b="1"/>
              <a:t>Almost 1/3 lived west of the Alleghenies</a:t>
            </a:r>
            <a:r>
              <a:rPr lang="is-IS" altLang="en-US" sz="2300" b="1"/>
              <a:t>…</a:t>
            </a:r>
            <a:endParaRPr lang="en-US" altLang="en-US" sz="2300" b="1"/>
          </a:p>
        </p:txBody>
      </p:sp>
      <p:pic>
        <p:nvPicPr>
          <p:cNvPr id="10246" name="Picture 6" descr="mage result for allegheny mounta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19050"/>
            <a:ext cx="48196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60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31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a:solidFill>
                <a:schemeClr val="tx2"/>
              </a:solidFill>
            </a:endParaRPr>
          </a:p>
        </p:txBody>
      </p:sp>
      <p:sp>
        <p:nvSpPr>
          <p:cNvPr id="28160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a:solidFill>
                <a:schemeClr val="tx2"/>
              </a:solidFill>
            </a:endParaRPr>
          </a:p>
        </p:txBody>
      </p:sp>
      <p:sp>
        <p:nvSpPr>
          <p:cNvPr id="281605" name="Rectangle 5"/>
          <p:cNvSpPr>
            <a:spLocks noGrp="1" noChangeArrowheads="1"/>
          </p:cNvSpPr>
          <p:nvPr>
            <p:ph type="body" idx="1"/>
          </p:nvPr>
        </p:nvSpPr>
        <p:spPr>
          <a:xfrm>
            <a:off x="1524000" y="762000"/>
            <a:ext cx="9144000" cy="3733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lIns="90488" tIns="44450" rIns="90488" bIns="44450" rtlCol="0">
            <a:normAutofit/>
          </a:bodyPr>
          <a:lstStyle/>
          <a:p>
            <a:pPr eaLnBrk="1" hangingPunct="1">
              <a:lnSpc>
                <a:spcPct val="95000"/>
              </a:lnSpc>
              <a:spcBef>
                <a:spcPct val="10000"/>
              </a:spcBef>
              <a:defRPr/>
            </a:pPr>
            <a:r>
              <a:rPr lang="en-US" altLang="en-US" sz="2900" b="1" i="1"/>
              <a:t>Henry Clay’s </a:t>
            </a:r>
            <a:r>
              <a:rPr lang="en-US" altLang="en-US" sz="2900" b="1" i="1">
                <a:effectLst>
                  <a:outerShdw blurRad="38100" dist="38100" dir="2700000" algn="tl">
                    <a:srgbClr val="FFFFFF"/>
                  </a:outerShdw>
                </a:effectLst>
              </a:rPr>
              <a:t>American System</a:t>
            </a:r>
            <a:r>
              <a:rPr lang="is-IS" altLang="en-US" sz="2900">
                <a:effectLst>
                  <a:outerShdw blurRad="38100" dist="38100" dir="2700000" algn="tl">
                    <a:srgbClr val="FFFFFF"/>
                  </a:outerShdw>
                </a:effectLst>
              </a:rPr>
              <a:t>…what did it want to work towards creating?</a:t>
            </a:r>
            <a:endParaRPr lang="en-US" altLang="en-US" sz="2900"/>
          </a:p>
          <a:p>
            <a:pPr lvl="1" eaLnBrk="1" hangingPunct="1">
              <a:lnSpc>
                <a:spcPct val="95000"/>
              </a:lnSpc>
              <a:spcBef>
                <a:spcPct val="10000"/>
              </a:spcBef>
              <a:defRPr/>
            </a:pPr>
            <a:r>
              <a:rPr lang="en-US" altLang="en-US" sz="2900" b="1" u="sng">
                <a:solidFill>
                  <a:srgbClr val="FF0000"/>
                </a:solidFill>
                <a:effectLst>
                  <a:outerShdw blurRad="38100" dist="38100" dir="2700000" algn="tl">
                    <a:srgbClr val="000000"/>
                  </a:outerShdw>
                </a:effectLst>
              </a:rPr>
              <a:t>National Road</a:t>
            </a:r>
            <a:r>
              <a:rPr lang="en-US" altLang="en-US" sz="2900" b="1">
                <a:solidFill>
                  <a:srgbClr val="FF0000"/>
                </a:solidFill>
              </a:rPr>
              <a:t> </a:t>
            </a:r>
            <a:r>
              <a:rPr lang="en-US" altLang="en-US" sz="2900">
                <a:solidFill>
                  <a:srgbClr val="FF0000"/>
                </a:solidFill>
              </a:rPr>
              <a:t>(1811-1837) </a:t>
            </a:r>
            <a:r>
              <a:rPr lang="en-US" altLang="en-US" sz="2900"/>
              <a:t>= </a:t>
            </a:r>
            <a:r>
              <a:rPr lang="en-US" altLang="en-US" sz="2900" b="1" u="sng">
                <a:solidFill>
                  <a:srgbClr val="FF0000"/>
                </a:solidFill>
              </a:rPr>
              <a:t>1</a:t>
            </a:r>
            <a:r>
              <a:rPr lang="en-US" altLang="en-US" sz="2900" b="1" u="sng" baseline="30000">
                <a:solidFill>
                  <a:srgbClr val="FF0000"/>
                </a:solidFill>
              </a:rPr>
              <a:t>st</a:t>
            </a:r>
            <a:r>
              <a:rPr lang="en-US" altLang="en-US" sz="2900" b="1" u="sng">
                <a:solidFill>
                  <a:srgbClr val="FF0000"/>
                </a:solidFill>
              </a:rPr>
              <a:t> federal transportation project (AKA Cumberland Road)</a:t>
            </a:r>
          </a:p>
          <a:p>
            <a:pPr lvl="1" eaLnBrk="1" hangingPunct="1">
              <a:lnSpc>
                <a:spcPct val="95000"/>
              </a:lnSpc>
              <a:spcBef>
                <a:spcPct val="10000"/>
              </a:spcBef>
              <a:defRPr/>
            </a:pPr>
            <a:r>
              <a:rPr lang="en-US" altLang="en-US" sz="2900"/>
              <a:t>Roads were useful but they did not meet the demand for low-cost, over-land transportation</a:t>
            </a:r>
          </a:p>
        </p:txBody>
      </p:sp>
      <p:sp>
        <p:nvSpPr>
          <p:cNvPr id="2" name="Rectangle 1"/>
          <p:cNvSpPr/>
          <p:nvPr/>
        </p:nvSpPr>
        <p:spPr>
          <a:xfrm>
            <a:off x="2371856" y="0"/>
            <a:ext cx="7248586" cy="677108"/>
          </a:xfrm>
          <a:prstGeom prst="rect">
            <a:avLst/>
          </a:prstGeom>
          <a:noFill/>
        </p:spPr>
        <p:txBody>
          <a:bodyPr wrap="none">
            <a:spAutoFit/>
          </a:bodyPr>
          <a:lstStyle/>
          <a:p>
            <a:pPr algn="ctr">
              <a:defRPr/>
            </a:pPr>
            <a:r>
              <a:rPr lang="en-US" altLang="en-US" sz="3800" b="1" dirty="0">
                <a:ln w="6600">
                  <a:solidFill>
                    <a:schemeClr val="accent2"/>
                  </a:solidFill>
                  <a:prstDash val="solid"/>
                </a:ln>
                <a:solidFill>
                  <a:srgbClr val="FFFFFF"/>
                </a:solidFill>
                <a:effectLst>
                  <a:outerShdw dist="38100" dir="2700000" algn="tl" rotWithShape="0">
                    <a:schemeClr val="accent2"/>
                  </a:outerShdw>
                </a:effectLst>
              </a:rPr>
              <a:t>A Revolution in TRANSPORTATION!</a:t>
            </a:r>
            <a:endParaRPr lang="en-US" sz="38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3317" name="Picture 6" descr="mage result for national road 180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4124326"/>
            <a:ext cx="4360863"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eft Arrow 3"/>
          <p:cNvSpPr>
            <a:spLocks noChangeArrowheads="1"/>
          </p:cNvSpPr>
          <p:nvPr/>
        </p:nvSpPr>
        <p:spPr bwMode="auto">
          <a:xfrm>
            <a:off x="6477000" y="5181600"/>
            <a:ext cx="1066800" cy="533400"/>
          </a:xfrm>
          <a:prstGeom prst="leftArrow">
            <a:avLst>
              <a:gd name="adj1" fmla="val 50000"/>
              <a:gd name="adj2"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a:solidFill>
                <a:schemeClr val="tx2"/>
              </a:solidFill>
            </a:endParaRPr>
          </a:p>
        </p:txBody>
      </p:sp>
      <p:sp>
        <p:nvSpPr>
          <p:cNvPr id="5" name="Rectangle 4"/>
          <p:cNvSpPr/>
          <p:nvPr/>
        </p:nvSpPr>
        <p:spPr>
          <a:xfrm>
            <a:off x="8450045" y="4786581"/>
            <a:ext cx="1236236" cy="646331"/>
          </a:xfrm>
          <a:prstGeom prst="rect">
            <a:avLst/>
          </a:prstGeom>
          <a:solidFill>
            <a:srgbClr val="FFC000"/>
          </a:solidFill>
        </p:spPr>
        <p:txBody>
          <a:bodyPr wrap="none">
            <a:spAutoFit/>
          </a:bodyPr>
          <a:lstStyle/>
          <a:p>
            <a:pPr algn="ct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Connect us</a:t>
            </a:r>
          </a:p>
          <a:p>
            <a:pPr algn="ct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WEST</a:t>
            </a:r>
          </a:p>
        </p:txBody>
      </p:sp>
    </p:spTree>
    <p:extLst>
      <p:ext uri="{BB962C8B-B14F-4D97-AF65-F5344CB8AC3E}">
        <p14:creationId xmlns:p14="http://schemas.microsoft.com/office/powerpoint/2010/main" val="20126362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16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160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160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2"/>
          <p:cNvSpPr txBox="1">
            <a:spLocks noChangeArrowheads="1"/>
          </p:cNvSpPr>
          <p:nvPr/>
        </p:nvSpPr>
        <p:spPr bwMode="auto">
          <a:xfrm>
            <a:off x="1676400" y="228601"/>
            <a:ext cx="87630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r>
              <a:rPr lang="en-US" altLang="en-US" sz="2500"/>
              <a:t>States’ righters (a person who opposes federal intervention in affairs of the separate states) </a:t>
            </a:r>
            <a:r>
              <a:rPr lang="en-US" altLang="en-US" sz="2500" b="1"/>
              <a:t>BLOCKED</a:t>
            </a:r>
            <a:r>
              <a:rPr lang="en-US" altLang="en-US" sz="2500"/>
              <a:t> spending of federal funds on internal improvements</a:t>
            </a:r>
            <a:r>
              <a:rPr lang="is-IS" altLang="en-US" sz="2500"/>
              <a:t>…</a:t>
            </a:r>
          </a:p>
          <a:p>
            <a:pPr>
              <a:spcBef>
                <a:spcPct val="0"/>
              </a:spcBef>
              <a:buClrTx/>
              <a:buSzTx/>
              <a:buFont typeface="Wingdings" charset="2"/>
              <a:buChar char="Ø"/>
            </a:pPr>
            <a:r>
              <a:rPr lang="is-IS" altLang="en-US" sz="2500"/>
              <a:t>interstate-highway construction unusual</a:t>
            </a:r>
          </a:p>
          <a:p>
            <a:pPr>
              <a:spcBef>
                <a:spcPct val="0"/>
              </a:spcBef>
              <a:buClrTx/>
              <a:buSzTx/>
              <a:buFont typeface="Wingdings" charset="2"/>
              <a:buChar char="Ø"/>
            </a:pPr>
            <a:r>
              <a:rPr lang="is-IS" altLang="en-US" sz="2500"/>
              <a:t>National/Cumberland road was an exception...</a:t>
            </a:r>
          </a:p>
          <a:p>
            <a:pPr>
              <a:spcBef>
                <a:spcPct val="0"/>
              </a:spcBef>
              <a:buClrTx/>
              <a:buSzTx/>
              <a:buFont typeface="Wingdings" charset="2"/>
              <a:buChar char="Ø"/>
            </a:pPr>
            <a:endParaRPr lang="is-IS" altLang="en-US" sz="2500"/>
          </a:p>
          <a:p>
            <a:pPr>
              <a:spcBef>
                <a:spcPct val="0"/>
              </a:spcBef>
              <a:buClrTx/>
              <a:buSzTx/>
              <a:buFontTx/>
              <a:buNone/>
            </a:pPr>
            <a:endParaRPr lang="en-US" altLang="en-US" sz="2500"/>
          </a:p>
        </p:txBody>
      </p:sp>
      <p:grpSp>
        <p:nvGrpSpPr>
          <p:cNvPr id="17410" name="Group 2"/>
          <p:cNvGrpSpPr>
            <a:grpSpLocks/>
          </p:cNvGrpSpPr>
          <p:nvPr/>
        </p:nvGrpSpPr>
        <p:grpSpPr bwMode="auto">
          <a:xfrm>
            <a:off x="1806575" y="2346325"/>
            <a:ext cx="8605838" cy="4484688"/>
            <a:chOff x="192" y="1104"/>
            <a:chExt cx="5421" cy="2825"/>
          </a:xfrm>
        </p:grpSpPr>
        <p:pic>
          <p:nvPicPr>
            <p:cNvPr id="17411" name="Picture 3"/>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192" y="1104"/>
              <a:ext cx="5422" cy="2826"/>
            </a:xfrm>
            <a:prstGeom prst="rect">
              <a:avLst/>
            </a:prstGeom>
            <a:noFill/>
            <a:ln>
              <a:noFill/>
            </a:ln>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4"/>
            <p:cNvSpPr>
              <a:spLocks noChangeArrowheads="1"/>
            </p:cNvSpPr>
            <p:nvPr/>
          </p:nvSpPr>
          <p:spPr bwMode="auto">
            <a:xfrm>
              <a:off x="192" y="1104"/>
              <a:ext cx="5422" cy="2826"/>
            </a:xfrm>
            <a:prstGeom prst="roundRect">
              <a:avLst>
                <a:gd name="adj" fmla="val 32"/>
              </a:avLst>
            </a:prstGeom>
            <a:noFill/>
            <a:ln w="9360">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endParaRPr lang="en-US" altLang="en-US">
                <a:solidFill>
                  <a:schemeClr val="tx2"/>
                </a:solidFill>
              </a:endParaRPr>
            </a:p>
          </p:txBody>
        </p:sp>
      </p:grpSp>
    </p:spTree>
    <p:extLst>
      <p:ext uri="{BB962C8B-B14F-4D97-AF65-F5344CB8AC3E}">
        <p14:creationId xmlns:p14="http://schemas.microsoft.com/office/powerpoint/2010/main" val="1460366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1390</Words>
  <Application>Microsoft Macintosh PowerPoint</Application>
  <PresentationFormat>Widescreen</PresentationFormat>
  <Paragraphs>169</Paragraphs>
  <Slides>37</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 Black</vt:lpstr>
      <vt:lpstr>Calibri</vt:lpstr>
      <vt:lpstr>Calibri Light</vt:lpstr>
      <vt:lpstr>Impact</vt:lpstr>
      <vt:lpstr>MS PGothic</vt:lpstr>
      <vt:lpstr>Arial</vt:lpstr>
      <vt:lpstr>Comic Sans MS</vt:lpstr>
      <vt:lpstr>Monotype Sorts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 Canals by 1840</vt:lpstr>
      <vt:lpstr>PowerPoint Presentation</vt:lpstr>
      <vt:lpstr>PowerPoint Presentation</vt:lpstr>
      <vt:lpstr>PowerPoint Presentation</vt:lpstr>
      <vt:lpstr>PowerPoint Presentation</vt:lpstr>
      <vt:lpstr>PowerPoint Presentation</vt:lpstr>
      <vt:lpstr>The Railroad Revolution, 1850s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 in 1840</vt:lpstr>
      <vt:lpstr>PowerPoint Presentation</vt:lpstr>
      <vt:lpstr>Slave Population, 1820</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cp:revision>
  <dcterms:created xsi:type="dcterms:W3CDTF">2016-12-17T13:56:35Z</dcterms:created>
  <dcterms:modified xsi:type="dcterms:W3CDTF">2016-12-17T13:58:13Z</dcterms:modified>
</cp:coreProperties>
</file>