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8" r:id="rId2"/>
    <p:sldId id="259" r:id="rId3"/>
    <p:sldId id="260" r:id="rId4"/>
    <p:sldId id="261" r:id="rId5"/>
    <p:sldId id="262" r:id="rId6"/>
    <p:sldId id="263" r:id="rId7"/>
    <p:sldId id="264" r:id="rId8"/>
    <p:sldId id="266" r:id="rId9"/>
    <p:sldId id="267" r:id="rId10"/>
    <p:sldId id="273" r:id="rId11"/>
    <p:sldId id="274" r:id="rId12"/>
    <p:sldId id="275" r:id="rId13"/>
    <p:sldId id="276" r:id="rId14"/>
    <p:sldId id="277" r:id="rId15"/>
    <p:sldId id="278" r:id="rId16"/>
    <p:sldId id="279" r:id="rId17"/>
    <p:sldId id="280" r:id="rId18"/>
    <p:sldId id="281" r:id="rId19"/>
    <p:sldId id="283" r:id="rId20"/>
    <p:sldId id="287" r:id="rId21"/>
    <p:sldId id="288" r:id="rId22"/>
    <p:sldId id="289" r:id="rId23"/>
    <p:sldId id="290" r:id="rId24"/>
    <p:sldId id="291" r:id="rId25"/>
    <p:sldId id="292" r:id="rId26"/>
    <p:sldId id="293"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662"/>
  </p:normalViewPr>
  <p:slideViewPr>
    <p:cSldViewPr snapToGrid="0" snapToObjects="1">
      <p:cViewPr varScale="1">
        <p:scale>
          <a:sx n="105" d="100"/>
          <a:sy n="105" d="100"/>
        </p:scale>
        <p:origin x="200"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E8777-9416-A345-A04A-D4C6EE066965}" type="datetimeFigureOut">
              <a:rPr lang="en-US" smtClean="0"/>
              <a:t>11/17/16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F519B-6B1F-F34F-9386-828ECA493A98}" type="slidenum">
              <a:rPr lang="en-US" smtClean="0"/>
              <a:t>‹#›</a:t>
            </a:fld>
            <a:endParaRPr lang="en-US"/>
          </a:p>
        </p:txBody>
      </p:sp>
    </p:spTree>
    <p:extLst>
      <p:ext uri="{BB962C8B-B14F-4D97-AF65-F5344CB8AC3E}">
        <p14:creationId xmlns:p14="http://schemas.microsoft.com/office/powerpoint/2010/main" val="499883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lnSpc>
                <a:spcPct val="85000"/>
              </a:lnSpc>
              <a:spcBef>
                <a:spcPct val="5000"/>
              </a:spcBef>
              <a:buClr>
                <a:schemeClr val="accent1"/>
              </a:buClr>
              <a:buSzPct val="80000"/>
              <a:buFont typeface="Wingdings" charset="2"/>
              <a:buChar char="n"/>
            </a:pPr>
            <a:endParaRPr lang="en-US" altLang="en-US" sz="4000">
              <a:latin typeface="Arial" charset="0"/>
            </a:endParaRPr>
          </a:p>
        </p:txBody>
      </p:sp>
      <p:sp>
        <p:nvSpPr>
          <p:cNvPr id="2355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lgn="r">
              <a:spcBef>
                <a:spcPct val="0"/>
              </a:spcBef>
            </a:pPr>
            <a:r>
              <a:rPr lang="en-US" altLang="en-US" sz="1000" i="1"/>
              <a:t>26</a:t>
            </a:r>
          </a:p>
        </p:txBody>
      </p:sp>
      <p:sp>
        <p:nvSpPr>
          <p:cNvPr id="2355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lnSpc>
                <a:spcPct val="85000"/>
              </a:lnSpc>
              <a:spcBef>
                <a:spcPct val="5000"/>
              </a:spcBef>
              <a:buClr>
                <a:schemeClr val="accent1"/>
              </a:buClr>
              <a:buSzPct val="80000"/>
              <a:buFont typeface="Wingdings" charset="2"/>
              <a:buChar char="n"/>
            </a:pPr>
            <a:endParaRPr lang="en-US" altLang="en-US" sz="4000">
              <a:latin typeface="Arial" charset="0"/>
            </a:endParaRPr>
          </a:p>
        </p:txBody>
      </p:sp>
      <p:sp>
        <p:nvSpPr>
          <p:cNvPr id="2355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eaLnBrk="1" hangingPunct="1">
              <a:lnSpc>
                <a:spcPct val="85000"/>
              </a:lnSpc>
              <a:spcBef>
                <a:spcPct val="5000"/>
              </a:spcBef>
              <a:buClr>
                <a:schemeClr val="accent1"/>
              </a:buClr>
              <a:buSzPct val="80000"/>
              <a:buFont typeface="Wingdings" charset="2"/>
              <a:buChar char="n"/>
            </a:pPr>
            <a:endParaRPr lang="en-US" altLang="en-US" sz="4000">
              <a:latin typeface="Arial" charset="0"/>
            </a:endParaRPr>
          </a:p>
        </p:txBody>
      </p:sp>
      <p:sp>
        <p:nvSpPr>
          <p:cNvPr id="23557" name="Rectangle 6"/>
          <p:cNvSpPr>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
        <p:nvSpPr>
          <p:cNvPr id="23558" name="Rectangle 7"/>
          <p:cNvSpPr>
            <a:spLocks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58207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fld id="{406E2FCE-A299-0E48-9AF5-69D9A62AC29E}" type="slidenum">
              <a:rPr lang="en-US" altLang="en-US" sz="1200">
                <a:ea typeface="ＭＳ Ｐゴシック" charset="-128"/>
              </a:rPr>
              <a:pPr/>
              <a:t>14</a:t>
            </a:fld>
            <a:endParaRPr lang="en-US" altLang="en-US" sz="1200">
              <a:ea typeface="ＭＳ Ｐゴシック" charset="-128"/>
            </a:endParaRPr>
          </a:p>
        </p:txBody>
      </p:sp>
      <p:sp>
        <p:nvSpPr>
          <p:cNvPr id="39938" name="Rectangle 2"/>
          <p:cNvSpPr>
            <a:spLocks noRot="1" noChangeArrowheads="1" noTextEdit="1"/>
          </p:cNvSpPr>
          <p:nvPr>
            <p:ph type="sldImg"/>
          </p:nvPr>
        </p:nvSpPr>
        <p:spPr>
          <a:xfrm>
            <a:off x="393700" y="692150"/>
            <a:ext cx="6070600" cy="3416300"/>
          </a:xfrm>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a typeface="ＭＳ Ｐゴシック" charset="-128"/>
            </a:endParaRPr>
          </a:p>
        </p:txBody>
      </p:sp>
    </p:spTree>
    <p:extLst>
      <p:ext uri="{BB962C8B-B14F-4D97-AF65-F5344CB8AC3E}">
        <p14:creationId xmlns:p14="http://schemas.microsoft.com/office/powerpoint/2010/main" val="104925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noTextEdit="1"/>
          </p:cNvSpPr>
          <p:nvPr>
            <p:ph type="sldImg"/>
          </p:nvPr>
        </p:nvSpPr>
        <p:spPr>
          <a:xfrm>
            <a:off x="393700" y="692150"/>
            <a:ext cx="6070600" cy="3416300"/>
          </a:xfrm>
          <a:ln/>
        </p:spPr>
      </p:sp>
      <p:sp>
        <p:nvSpPr>
          <p:cNvPr id="542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510461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noTextEdit="1"/>
          </p:cNvSpPr>
          <p:nvPr>
            <p:ph type="sldImg"/>
          </p:nvPr>
        </p:nvSpPr>
        <p:spPr>
          <a:xfrm>
            <a:off x="393700" y="692150"/>
            <a:ext cx="6070600" cy="3416300"/>
          </a:xfrm>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54234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C0A84E-56D6-3A4D-9B0B-ABF598030FE6}" type="datetimeFigureOut">
              <a:rPr lang="en-US" smtClean="0"/>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A270A-6B4F-FA47-BFC0-FA75D095A891}" type="slidenum">
              <a:rPr lang="en-US" smtClean="0"/>
              <a:t>‹#›</a:t>
            </a:fld>
            <a:endParaRPr lang="en-US"/>
          </a:p>
        </p:txBody>
      </p:sp>
    </p:spTree>
    <p:extLst>
      <p:ext uri="{BB962C8B-B14F-4D97-AF65-F5344CB8AC3E}">
        <p14:creationId xmlns:p14="http://schemas.microsoft.com/office/powerpoint/2010/main" val="105472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0A84E-56D6-3A4D-9B0B-ABF598030FE6}" type="datetimeFigureOut">
              <a:rPr lang="en-US" smtClean="0"/>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A270A-6B4F-FA47-BFC0-FA75D095A891}" type="slidenum">
              <a:rPr lang="en-US" smtClean="0"/>
              <a:t>‹#›</a:t>
            </a:fld>
            <a:endParaRPr lang="en-US"/>
          </a:p>
        </p:txBody>
      </p:sp>
    </p:spTree>
    <p:extLst>
      <p:ext uri="{BB962C8B-B14F-4D97-AF65-F5344CB8AC3E}">
        <p14:creationId xmlns:p14="http://schemas.microsoft.com/office/powerpoint/2010/main" val="18666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0A84E-56D6-3A4D-9B0B-ABF598030FE6}" type="datetimeFigureOut">
              <a:rPr lang="en-US" smtClean="0"/>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A270A-6B4F-FA47-BFC0-FA75D095A891}" type="slidenum">
              <a:rPr lang="en-US" smtClean="0"/>
              <a:t>‹#›</a:t>
            </a:fld>
            <a:endParaRPr lang="en-US"/>
          </a:p>
        </p:txBody>
      </p:sp>
    </p:spTree>
    <p:extLst>
      <p:ext uri="{BB962C8B-B14F-4D97-AF65-F5344CB8AC3E}">
        <p14:creationId xmlns:p14="http://schemas.microsoft.com/office/powerpoint/2010/main" val="2010615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BBA9731-E900-6242-A744-25EE345A7016}" type="slidenum">
              <a:rPr lang="en-US" altLang="en-US"/>
              <a:pPr>
                <a:defRPr/>
              </a:pPr>
              <a:t>‹#›</a:t>
            </a:fld>
            <a:endParaRPr lang="en-US" altLang="en-US"/>
          </a:p>
        </p:txBody>
      </p:sp>
    </p:spTree>
    <p:extLst>
      <p:ext uri="{BB962C8B-B14F-4D97-AF65-F5344CB8AC3E}">
        <p14:creationId xmlns:p14="http://schemas.microsoft.com/office/powerpoint/2010/main" val="50318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C0A84E-56D6-3A4D-9B0B-ABF598030FE6}" type="datetimeFigureOut">
              <a:rPr lang="en-US" smtClean="0"/>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A270A-6B4F-FA47-BFC0-FA75D095A891}" type="slidenum">
              <a:rPr lang="en-US" smtClean="0"/>
              <a:t>‹#›</a:t>
            </a:fld>
            <a:endParaRPr lang="en-US"/>
          </a:p>
        </p:txBody>
      </p:sp>
    </p:spTree>
    <p:extLst>
      <p:ext uri="{BB962C8B-B14F-4D97-AF65-F5344CB8AC3E}">
        <p14:creationId xmlns:p14="http://schemas.microsoft.com/office/powerpoint/2010/main" val="136710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C0A84E-56D6-3A4D-9B0B-ABF598030FE6}" type="datetimeFigureOut">
              <a:rPr lang="en-US" smtClean="0"/>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A270A-6B4F-FA47-BFC0-FA75D095A891}" type="slidenum">
              <a:rPr lang="en-US" smtClean="0"/>
              <a:t>‹#›</a:t>
            </a:fld>
            <a:endParaRPr lang="en-US"/>
          </a:p>
        </p:txBody>
      </p:sp>
    </p:spTree>
    <p:extLst>
      <p:ext uri="{BB962C8B-B14F-4D97-AF65-F5344CB8AC3E}">
        <p14:creationId xmlns:p14="http://schemas.microsoft.com/office/powerpoint/2010/main" val="95567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C0A84E-56D6-3A4D-9B0B-ABF598030FE6}" type="datetimeFigureOut">
              <a:rPr lang="en-US" smtClean="0"/>
              <a:t>11/17/16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A270A-6B4F-FA47-BFC0-FA75D095A891}" type="slidenum">
              <a:rPr lang="en-US" smtClean="0"/>
              <a:t>‹#›</a:t>
            </a:fld>
            <a:endParaRPr lang="en-US"/>
          </a:p>
        </p:txBody>
      </p:sp>
    </p:spTree>
    <p:extLst>
      <p:ext uri="{BB962C8B-B14F-4D97-AF65-F5344CB8AC3E}">
        <p14:creationId xmlns:p14="http://schemas.microsoft.com/office/powerpoint/2010/main" val="98112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C0A84E-56D6-3A4D-9B0B-ABF598030FE6}" type="datetimeFigureOut">
              <a:rPr lang="en-US" smtClean="0"/>
              <a:t>11/17/16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0A270A-6B4F-FA47-BFC0-FA75D095A891}" type="slidenum">
              <a:rPr lang="en-US" smtClean="0"/>
              <a:t>‹#›</a:t>
            </a:fld>
            <a:endParaRPr lang="en-US"/>
          </a:p>
        </p:txBody>
      </p:sp>
    </p:spTree>
    <p:extLst>
      <p:ext uri="{BB962C8B-B14F-4D97-AF65-F5344CB8AC3E}">
        <p14:creationId xmlns:p14="http://schemas.microsoft.com/office/powerpoint/2010/main" val="139552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C0A84E-56D6-3A4D-9B0B-ABF598030FE6}" type="datetimeFigureOut">
              <a:rPr lang="en-US" smtClean="0"/>
              <a:t>11/17/16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0A270A-6B4F-FA47-BFC0-FA75D095A891}" type="slidenum">
              <a:rPr lang="en-US" smtClean="0"/>
              <a:t>‹#›</a:t>
            </a:fld>
            <a:endParaRPr lang="en-US"/>
          </a:p>
        </p:txBody>
      </p:sp>
    </p:spTree>
    <p:extLst>
      <p:ext uri="{BB962C8B-B14F-4D97-AF65-F5344CB8AC3E}">
        <p14:creationId xmlns:p14="http://schemas.microsoft.com/office/powerpoint/2010/main" val="193469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0A84E-56D6-3A4D-9B0B-ABF598030FE6}" type="datetimeFigureOut">
              <a:rPr lang="en-US" smtClean="0"/>
              <a:t>11/17/16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0A270A-6B4F-FA47-BFC0-FA75D095A891}" type="slidenum">
              <a:rPr lang="en-US" smtClean="0"/>
              <a:t>‹#›</a:t>
            </a:fld>
            <a:endParaRPr lang="en-US"/>
          </a:p>
        </p:txBody>
      </p:sp>
    </p:spTree>
    <p:extLst>
      <p:ext uri="{BB962C8B-B14F-4D97-AF65-F5344CB8AC3E}">
        <p14:creationId xmlns:p14="http://schemas.microsoft.com/office/powerpoint/2010/main" val="129718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0A84E-56D6-3A4D-9B0B-ABF598030FE6}" type="datetimeFigureOut">
              <a:rPr lang="en-US" smtClean="0"/>
              <a:t>11/17/16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A270A-6B4F-FA47-BFC0-FA75D095A891}" type="slidenum">
              <a:rPr lang="en-US" smtClean="0"/>
              <a:t>‹#›</a:t>
            </a:fld>
            <a:endParaRPr lang="en-US"/>
          </a:p>
        </p:txBody>
      </p:sp>
    </p:spTree>
    <p:extLst>
      <p:ext uri="{BB962C8B-B14F-4D97-AF65-F5344CB8AC3E}">
        <p14:creationId xmlns:p14="http://schemas.microsoft.com/office/powerpoint/2010/main" val="50197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0A84E-56D6-3A4D-9B0B-ABF598030FE6}" type="datetimeFigureOut">
              <a:rPr lang="en-US" smtClean="0"/>
              <a:t>11/17/16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A270A-6B4F-FA47-BFC0-FA75D095A891}" type="slidenum">
              <a:rPr lang="en-US" smtClean="0"/>
              <a:t>‹#›</a:t>
            </a:fld>
            <a:endParaRPr lang="en-US"/>
          </a:p>
        </p:txBody>
      </p:sp>
    </p:spTree>
    <p:extLst>
      <p:ext uri="{BB962C8B-B14F-4D97-AF65-F5344CB8AC3E}">
        <p14:creationId xmlns:p14="http://schemas.microsoft.com/office/powerpoint/2010/main" val="13610509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0A84E-56D6-3A4D-9B0B-ABF598030FE6}" type="datetimeFigureOut">
              <a:rPr lang="en-US" smtClean="0"/>
              <a:t>11/17/16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A270A-6B4F-FA47-BFC0-FA75D095A891}" type="slidenum">
              <a:rPr lang="en-US" smtClean="0"/>
              <a:t>‹#›</a:t>
            </a:fld>
            <a:endParaRPr lang="en-US"/>
          </a:p>
        </p:txBody>
      </p:sp>
    </p:spTree>
    <p:extLst>
      <p:ext uri="{BB962C8B-B14F-4D97-AF65-F5344CB8AC3E}">
        <p14:creationId xmlns:p14="http://schemas.microsoft.com/office/powerpoint/2010/main" val="2145374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lD7b7repoRM" TargetMode="External"/><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emf"/><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hyperlink" Target="https://www.youtube.com/watch?v=bUHmJSoYbI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wmf"/><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609600"/>
            <a:ext cx="8572500" cy="4894802"/>
          </a:xfrm>
          <a:prstGeom prst="rect">
            <a:avLst/>
          </a:prstGeom>
          <a:noFill/>
        </p:spPr>
        <p:txBody>
          <a:bodyPr>
            <a:spAutoFit/>
          </a:bodyPr>
          <a:lstStyle/>
          <a:p>
            <a:pPr eaLnBrk="1" hangingPunct="1">
              <a:lnSpc>
                <a:spcPct val="85000"/>
              </a:lnSpc>
              <a:spcBef>
                <a:spcPct val="5000"/>
              </a:spcBef>
              <a:buClr>
                <a:schemeClr val="accent1"/>
              </a:buClr>
              <a:buSzPct val="80000"/>
              <a:defRPr/>
            </a:pPr>
            <a:r>
              <a:rPr lang="en-US" sz="37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Today’s AIM</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How did the arguments of Federalists and Anti-Federalists eventually lead to the ratification of the Constitution?</a:t>
            </a:r>
          </a:p>
          <a:p>
            <a:pPr eaLnBrk="1" hangingPunct="1">
              <a:lnSpc>
                <a:spcPct val="85000"/>
              </a:lnSpc>
              <a:spcBef>
                <a:spcPct val="5000"/>
              </a:spcBef>
              <a:buClr>
                <a:schemeClr val="accent1"/>
              </a:buClr>
              <a:buSzPct val="80000"/>
              <a:buFont typeface="Wingdings" charset="2"/>
              <a:buChar char="n"/>
              <a:defRPr/>
            </a:pPr>
            <a:endParaRPr lang="en-US" sz="36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eaLnBrk="1" hangingPunct="1">
              <a:lnSpc>
                <a:spcPct val="85000"/>
              </a:lnSpc>
              <a:spcBef>
                <a:spcPct val="5000"/>
              </a:spcBef>
              <a:buClr>
                <a:schemeClr val="accent1"/>
              </a:buClr>
              <a:buSzPct val="80000"/>
              <a:buFont typeface="Wingdings" charset="2"/>
              <a:buChar char="n"/>
              <a:defRPr/>
            </a:pPr>
            <a:r>
              <a:rPr lang="en-US" sz="27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36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EQ</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600" b="1" dirty="0"/>
              <a:t> </a:t>
            </a:r>
          </a:p>
          <a:p>
            <a:pPr marL="342900" indent="-342900">
              <a:lnSpc>
                <a:spcPct val="115000"/>
              </a:lnSpc>
              <a:buClr>
                <a:schemeClr val="accent1"/>
              </a:buClr>
              <a:buSzPct val="80000"/>
              <a:buFont typeface="+mj-lt"/>
              <a:buAutoNum type="arabicPeriod"/>
              <a:defRPr/>
            </a:pPr>
            <a:r>
              <a:rPr lang="en-US" sz="3600" b="1" dirty="0"/>
              <a:t>What roles did the Federalists and Anti-Federalists play in ratification?  </a:t>
            </a:r>
          </a:p>
          <a:p>
            <a:pPr marL="342900" indent="-342900">
              <a:lnSpc>
                <a:spcPct val="115000"/>
              </a:lnSpc>
              <a:buClr>
                <a:schemeClr val="accent1"/>
              </a:buClr>
              <a:buSzPct val="80000"/>
              <a:buFont typeface="+mj-lt"/>
              <a:buAutoNum type="arabicPeriod"/>
              <a:defRPr/>
            </a:pPr>
            <a:r>
              <a:rPr lang="en-US" sz="3600" b="1" dirty="0"/>
              <a:t>Should there be a Bill of Rights? Is it needed?</a:t>
            </a:r>
          </a:p>
          <a:p>
            <a:pPr marL="342900" indent="-342900">
              <a:lnSpc>
                <a:spcPct val="115000"/>
              </a:lnSpc>
              <a:buClr>
                <a:schemeClr val="accent1"/>
              </a:buClr>
              <a:buSzPct val="80000"/>
              <a:buFont typeface="+mj-lt"/>
              <a:buAutoNum type="arabicPeriod"/>
              <a:defRPr/>
            </a:pPr>
            <a:endParaRPr lang="en-US" sz="3000" b="1" dirty="0">
              <a:latin typeface="Calibri" charset="0"/>
              <a:ea typeface="Calibri" charset="0"/>
              <a:cs typeface="Times New Roman" charset="0"/>
            </a:endParaRPr>
          </a:p>
        </p:txBody>
      </p:sp>
    </p:spTree>
    <p:extLst>
      <p:ext uri="{BB962C8B-B14F-4D97-AF65-F5344CB8AC3E}">
        <p14:creationId xmlns:p14="http://schemas.microsoft.com/office/powerpoint/2010/main" val="1544991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762001"/>
            <a:ext cx="8572500" cy="4363887"/>
          </a:xfrm>
          <a:prstGeom prst="rect">
            <a:avLst/>
          </a:prstGeom>
          <a:noFill/>
        </p:spPr>
        <p:txBody>
          <a:bodyPr>
            <a:spAutoFit/>
          </a:bodyPr>
          <a:lstStyle/>
          <a:p>
            <a:pPr eaLnBrk="1" hangingPunct="1">
              <a:lnSpc>
                <a:spcPct val="85000"/>
              </a:lnSpc>
              <a:spcBef>
                <a:spcPct val="5000"/>
              </a:spcBef>
              <a:buClr>
                <a:schemeClr val="accent1"/>
              </a:buClr>
              <a:buSzPct val="80000"/>
              <a:defRPr/>
            </a:pPr>
            <a:r>
              <a:rPr lang="en-US" sz="37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Today’s AIM</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To what extent was George Washington a successful 1</a:t>
            </a:r>
            <a:r>
              <a:rPr lang="en-US" b="1" baseline="300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st</a:t>
            </a:r>
            <a:r>
              <a:rPr lang="en-US"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President of the United States?</a:t>
            </a:r>
          </a:p>
          <a:p>
            <a:pPr eaLnBrk="1" hangingPunct="1">
              <a:lnSpc>
                <a:spcPct val="85000"/>
              </a:lnSpc>
              <a:spcBef>
                <a:spcPct val="5000"/>
              </a:spcBef>
              <a:buClr>
                <a:schemeClr val="accent1"/>
              </a:buClr>
              <a:buSzPct val="80000"/>
              <a:buFont typeface="Wingdings" charset="2"/>
              <a:buChar char="n"/>
              <a:defRPr/>
            </a:pPr>
            <a:endParaRPr lang="en-US" sz="36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eaLnBrk="1" hangingPunct="1">
              <a:lnSpc>
                <a:spcPct val="85000"/>
              </a:lnSpc>
              <a:spcBef>
                <a:spcPct val="5000"/>
              </a:spcBef>
              <a:buClr>
                <a:schemeClr val="accent1"/>
              </a:buClr>
              <a:buSzPct val="80000"/>
              <a:buFont typeface="Wingdings" charset="2"/>
              <a:buChar char="n"/>
              <a:defRPr/>
            </a:pPr>
            <a:r>
              <a:rPr lang="en-US" sz="27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36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EQ</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600" b="1" dirty="0"/>
              <a:t> </a:t>
            </a:r>
          </a:p>
          <a:p>
            <a:pPr marL="342900" indent="-342900">
              <a:lnSpc>
                <a:spcPct val="115000"/>
              </a:lnSpc>
              <a:buClr>
                <a:schemeClr val="accent1"/>
              </a:buClr>
              <a:buSzPct val="80000"/>
              <a:buFont typeface="+mj-lt"/>
              <a:buAutoNum type="arabicPeriod"/>
              <a:defRPr/>
            </a:pPr>
            <a:r>
              <a:rPr lang="en-US" sz="3600" b="1" dirty="0"/>
              <a:t>Is it important that Washington established a cabinet?</a:t>
            </a:r>
          </a:p>
          <a:p>
            <a:pPr marL="342900" indent="-342900">
              <a:lnSpc>
                <a:spcPct val="115000"/>
              </a:lnSpc>
              <a:buClr>
                <a:schemeClr val="accent1"/>
              </a:buClr>
              <a:buSzPct val="80000"/>
              <a:buFont typeface="+mj-lt"/>
              <a:buAutoNum type="arabicPeriod"/>
              <a:defRPr/>
            </a:pPr>
            <a:r>
              <a:rPr lang="en-US" sz="3600" b="1" dirty="0"/>
              <a:t>Why did Washington choose a policy of neutrality for the U.S.?</a:t>
            </a:r>
          </a:p>
        </p:txBody>
      </p:sp>
    </p:spTree>
    <p:extLst>
      <p:ext uri="{BB962C8B-B14F-4D97-AF65-F5344CB8AC3E}">
        <p14:creationId xmlns:p14="http://schemas.microsoft.com/office/powerpoint/2010/main" val="89011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667001" y="1493838"/>
            <a:ext cx="7313613" cy="868362"/>
          </a:xfrm>
        </p:spPr>
        <p:txBody>
          <a:bodyPr/>
          <a:lstStyle/>
          <a:p>
            <a:r>
              <a:rPr lang="en-US" altLang="en-US" b="1">
                <a:ea typeface="ＭＳ Ｐゴシック" charset="-128"/>
              </a:rPr>
              <a:t>Key Concept 3.2.III</a:t>
            </a:r>
          </a:p>
        </p:txBody>
      </p:sp>
      <p:sp>
        <p:nvSpPr>
          <p:cNvPr id="35842" name="Content Placeholder 2"/>
          <p:cNvSpPr>
            <a:spLocks noGrp="1"/>
          </p:cNvSpPr>
          <p:nvPr>
            <p:ph idx="1"/>
          </p:nvPr>
        </p:nvSpPr>
        <p:spPr>
          <a:xfrm>
            <a:off x="1752601" y="2362201"/>
            <a:ext cx="8685213" cy="4056063"/>
          </a:xfrm>
        </p:spPr>
        <p:txBody>
          <a:bodyPr/>
          <a:lstStyle/>
          <a:p>
            <a:pPr marL="0" indent="0" algn="ctr">
              <a:buNone/>
            </a:pPr>
            <a:r>
              <a:rPr lang="en-US" altLang="en-US">
                <a:ea typeface="ＭＳ Ｐゴシック" charset="-128"/>
              </a:rPr>
              <a:t>	</a:t>
            </a:r>
            <a:r>
              <a:rPr lang="en-US" altLang="en-US" sz="3600">
                <a:ea typeface="ＭＳ Ｐゴシック" charset="-128"/>
              </a:rPr>
              <a:t>A) During the presidential administrations of George Washington and John Adams, political leaders created institutions and precedents that put the principles of the Constitution into practice.</a:t>
            </a:r>
            <a:endParaRPr lang="en-US" altLang="en-US">
              <a:ea typeface="ＭＳ Ｐゴシック" charset="-128"/>
            </a:endParaRPr>
          </a:p>
          <a:p>
            <a:pPr marL="0" indent="0">
              <a:buNone/>
            </a:pPr>
            <a:endParaRPr lang="en-US" altLang="en-US">
              <a:ea typeface="ＭＳ Ｐゴシック" charset="-128"/>
            </a:endParaRPr>
          </a:p>
        </p:txBody>
      </p:sp>
      <p:sp>
        <p:nvSpPr>
          <p:cNvPr id="4" name="Rectangle 3"/>
          <p:cNvSpPr/>
          <p:nvPr/>
        </p:nvSpPr>
        <p:spPr>
          <a:xfrm>
            <a:off x="3695041" y="760151"/>
            <a:ext cx="4987584" cy="599010"/>
          </a:xfrm>
          <a:prstGeom prst="rect">
            <a:avLst/>
          </a:prstGeom>
          <a:solidFill>
            <a:schemeClr val="accent2"/>
          </a:solidFill>
        </p:spPr>
        <p:txBody>
          <a:bodyPr wrap="none" lIns="68580" tIns="34290" rIns="68580" bIns="34290">
            <a:spAutoFit/>
          </a:bodyPr>
          <a:lstStyle/>
          <a:p>
            <a:pPr algn="ctr" eaLnBrk="1" hangingPunct="1">
              <a:lnSpc>
                <a:spcPct val="85000"/>
              </a:lnSpc>
              <a:spcBef>
                <a:spcPct val="5000"/>
              </a:spcBef>
              <a:buClr>
                <a:schemeClr val="accent1"/>
              </a:buClr>
              <a:buSzPct val="80000"/>
              <a:buFont typeface="Wingdings" charset="2"/>
              <a:buChar char="n"/>
              <a:defRPr/>
            </a:pPr>
            <a:r>
              <a:rPr lang="en-US" sz="405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PERIOD 3: 1754-1800</a:t>
            </a:r>
          </a:p>
        </p:txBody>
      </p:sp>
    </p:spTree>
    <p:extLst>
      <p:ext uri="{BB962C8B-B14F-4D97-AF65-F5344CB8AC3E}">
        <p14:creationId xmlns:p14="http://schemas.microsoft.com/office/powerpoint/2010/main" val="137517491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2043113" y="0"/>
            <a:ext cx="8229600" cy="685800"/>
          </a:xfrm>
        </p:spPr>
        <p:txBody>
          <a:bodyPr>
            <a:normAutofit fontScale="90000"/>
          </a:bodyPr>
          <a:lstStyle/>
          <a:p>
            <a:r>
              <a:rPr lang="en-US" altLang="en-US" b="1" i="1" u="sng"/>
              <a:t>George Washington</a:t>
            </a:r>
          </a:p>
        </p:txBody>
      </p:sp>
      <p:sp>
        <p:nvSpPr>
          <p:cNvPr id="36866" name="Content Placeholder 2"/>
          <p:cNvSpPr>
            <a:spLocks noGrp="1"/>
          </p:cNvSpPr>
          <p:nvPr>
            <p:ph sz="half" idx="1"/>
          </p:nvPr>
        </p:nvSpPr>
        <p:spPr>
          <a:xfrm>
            <a:off x="1828800" y="685800"/>
            <a:ext cx="4495800" cy="5638800"/>
          </a:xfrm>
        </p:spPr>
        <p:txBody>
          <a:bodyPr/>
          <a:lstStyle/>
          <a:p>
            <a:pPr marL="0" indent="0">
              <a:buNone/>
            </a:pPr>
            <a:r>
              <a:rPr lang="en-US" altLang="en-US" sz="2400"/>
              <a:t>“About ten o’clock I bade adieu [farewell] to Mount Vernon, to private life, and to domestic felicity [happiness]; and with a mind oppressed with more anxious and painful sensations than I have words to express, set out for New York… with the best dispositions [intentions] to render service to my country in obedience to its call, but with less hope of answering its expectations.”</a:t>
            </a:r>
          </a:p>
          <a:p>
            <a:pPr marL="0" indent="0">
              <a:buNone/>
            </a:pPr>
            <a:endParaRPr lang="en-US" altLang="en-US" sz="1600"/>
          </a:p>
          <a:p>
            <a:pPr marL="0" indent="0">
              <a:buNone/>
            </a:pPr>
            <a:r>
              <a:rPr lang="en-US" altLang="en-US" sz="1600"/>
              <a:t>- From, </a:t>
            </a:r>
            <a:r>
              <a:rPr lang="en-US" altLang="en-US" sz="1600" i="1"/>
              <a:t>The Diaries of George Washington</a:t>
            </a: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685801"/>
            <a:ext cx="381952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315200" y="4495800"/>
            <a:ext cx="2819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2000" b="1">
                <a:solidFill>
                  <a:schemeClr val="bg1"/>
                </a:solidFill>
                <a:latin typeface="Arial" charset="0"/>
              </a:rPr>
              <a:t>Based on this quote, how does Washington feel about becoming the president?</a:t>
            </a:r>
          </a:p>
        </p:txBody>
      </p:sp>
    </p:spTree>
    <p:extLst>
      <p:ext uri="{BB962C8B-B14F-4D97-AF65-F5344CB8AC3E}">
        <p14:creationId xmlns:p14="http://schemas.microsoft.com/office/powerpoint/2010/main" val="1345821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752600" y="152401"/>
            <a:ext cx="5105400" cy="3122613"/>
          </a:xfrm>
          <a:prstGeom prst="wedgeRoundRectCallout">
            <a:avLst>
              <a:gd name="adj1" fmla="val 49316"/>
              <a:gd name="adj2" fmla="val 763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a:spLocks noChangeArrowheads="1"/>
          </p:cNvSpPr>
          <p:nvPr/>
        </p:nvSpPr>
        <p:spPr bwMode="auto">
          <a:xfrm>
            <a:off x="2209800" y="228601"/>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2400">
                <a:solidFill>
                  <a:schemeClr val="bg1"/>
                </a:solidFill>
                <a:latin typeface="Arial" charset="0"/>
              </a:rPr>
              <a:t>“The preservation of the sacred fire of liberty, and the destiny of the republican model of government, are justly considered deeply, perhaps as finally, staked on the experiment entrusted to the hands of the American people.”</a:t>
            </a:r>
          </a:p>
        </p:txBody>
      </p:sp>
      <p:pic>
        <p:nvPicPr>
          <p:cNvPr id="37891" name="Picture 4" descr="mage result for george washington inaugu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229100"/>
            <a:ext cx="4381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038095" y="3721269"/>
            <a:ext cx="3563861" cy="1015663"/>
          </a:xfrm>
          <a:prstGeom prst="rect">
            <a:avLst/>
          </a:prstGeom>
          <a:solidFill>
            <a:schemeClr val="accent2"/>
          </a:solidFill>
        </p:spPr>
        <p:txBody>
          <a:bodyPr wrap="none">
            <a:spAutoFit/>
          </a:bodyPr>
          <a:lstStyle/>
          <a:p>
            <a:pPr algn="ctr">
              <a:defRPr/>
            </a:pP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George Washington’s</a:t>
            </a:r>
          </a:p>
          <a:p>
            <a:pPr algn="ctr">
              <a:defRPr/>
            </a:pP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Inauguration</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7893" name="TextBox 6"/>
          <p:cNvSpPr txBox="1">
            <a:spLocks noChangeArrowheads="1"/>
          </p:cNvSpPr>
          <p:nvPr/>
        </p:nvSpPr>
        <p:spPr bwMode="auto">
          <a:xfrm>
            <a:off x="6997700" y="228601"/>
            <a:ext cx="3657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 typeface="Wingdings" charset="2"/>
              <a:buChar char="Ø"/>
            </a:pPr>
            <a:r>
              <a:rPr lang="en-US" altLang="en-US" sz="2800">
                <a:latin typeface="Arial" charset="0"/>
              </a:rPr>
              <a:t>Federal Hall, NYC (temporary capital)</a:t>
            </a:r>
          </a:p>
          <a:p>
            <a:pPr>
              <a:spcBef>
                <a:spcPct val="0"/>
              </a:spcBef>
              <a:buFont typeface="Wingdings" charset="2"/>
              <a:buChar char="Ø"/>
            </a:pPr>
            <a:r>
              <a:rPr lang="en-US" altLang="en-US" sz="2800">
                <a:latin typeface="Arial" charset="0"/>
              </a:rPr>
              <a:t>April 30, 1789</a:t>
            </a:r>
          </a:p>
          <a:p>
            <a:pPr>
              <a:spcBef>
                <a:spcPct val="0"/>
              </a:spcBef>
              <a:buFont typeface="Wingdings" charset="2"/>
              <a:buChar char="Ø"/>
            </a:pPr>
            <a:r>
              <a:rPr lang="en-US" altLang="en-US" sz="2800" b="1" u="sng">
                <a:latin typeface="Arial" charset="0"/>
              </a:rPr>
              <a:t>UNANIMOUS</a:t>
            </a:r>
            <a:r>
              <a:rPr lang="en-US" altLang="en-US" sz="2800">
                <a:latin typeface="Arial" charset="0"/>
              </a:rPr>
              <a:t> choice for president (obviously!)</a:t>
            </a:r>
          </a:p>
          <a:p>
            <a:pPr>
              <a:spcBef>
                <a:spcPct val="0"/>
              </a:spcBef>
              <a:buFont typeface="Wingdings" charset="2"/>
              <a:buChar char="Ø"/>
            </a:pPr>
            <a:r>
              <a:rPr lang="en-US" altLang="en-US" sz="2800" b="1" u="sng">
                <a:latin typeface="Arial" charset="0"/>
              </a:rPr>
              <a:t>John Adams</a:t>
            </a:r>
            <a:r>
              <a:rPr lang="en-US" altLang="en-US" sz="2800">
                <a:latin typeface="Arial" charset="0"/>
              </a:rPr>
              <a:t> = VP</a:t>
            </a:r>
            <a:endParaRPr lang="en-US" altLang="en-US" sz="2800" b="1" u="sng">
              <a:latin typeface="Arial" charset="0"/>
            </a:endParaRPr>
          </a:p>
        </p:txBody>
      </p:sp>
      <p:pic>
        <p:nvPicPr>
          <p:cNvPr id="37894" name="Picture 6" descr="mage result for federal hall ny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4953001"/>
            <a:ext cx="23812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860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524000" y="533400"/>
            <a:ext cx="9144000" cy="533400"/>
          </a:xfrm>
          <a:solidFill>
            <a:srgbClr val="FF3300"/>
          </a:solidFill>
        </p:spPr>
        <p:txBody>
          <a:bodyPr/>
          <a:lstStyle/>
          <a:p>
            <a:pPr eaLnBrk="1" hangingPunct="1"/>
            <a:r>
              <a:rPr lang="en-US" altLang="en-US" sz="2800" b="1">
                <a:ea typeface="ＭＳ Ｐゴシック" charset="-128"/>
              </a:rPr>
              <a:t>Presidential Rankings: C-Span Survey, 2009</a:t>
            </a:r>
          </a:p>
        </p:txBody>
      </p:sp>
      <p:graphicFrame>
        <p:nvGraphicFramePr>
          <p:cNvPr id="102421" name="Group 21"/>
          <p:cNvGraphicFramePr>
            <a:graphicFrameLocks noGrp="1"/>
          </p:cNvGraphicFramePr>
          <p:nvPr>
            <p:ph type="tbl" idx="1"/>
          </p:nvPr>
        </p:nvGraphicFramePr>
        <p:xfrm>
          <a:off x="1524000" y="1143000"/>
          <a:ext cx="6248400" cy="5257800"/>
        </p:xfrm>
        <a:graphic>
          <a:graphicData uri="http://schemas.openxmlformats.org/drawingml/2006/table">
            <a:tbl>
              <a:tblPr/>
              <a:tblGrid>
                <a:gridCol w="3200400"/>
                <a:gridCol w="3048000"/>
              </a:tblGrid>
              <a:tr h="5257800">
                <a:tc>
                  <a:txBody>
                    <a:bodyPr/>
                    <a:lstStyle>
                      <a:lvl1pPr marL="533400" indent="-533400">
                        <a:spcBef>
                          <a:spcPct val="20000"/>
                        </a:spcBef>
                        <a:defRPr sz="2800">
                          <a:solidFill>
                            <a:schemeClr val="tx1"/>
                          </a:solidFill>
                          <a:latin typeface="Garamond" charset="0"/>
                          <a:ea typeface="ＭＳ Ｐゴシック" charset="-128"/>
                        </a:defRPr>
                      </a:lvl1pPr>
                      <a:lvl2pPr marL="742950" indent="-285750">
                        <a:spcBef>
                          <a:spcPct val="20000"/>
                        </a:spcBef>
                        <a:defRPr sz="2400">
                          <a:solidFill>
                            <a:schemeClr val="tx1"/>
                          </a:solidFill>
                          <a:latin typeface="Garamond" charset="0"/>
                          <a:ea typeface="ＭＳ Ｐゴシック" charset="-128"/>
                        </a:defRPr>
                      </a:lvl2pPr>
                      <a:lvl3pPr marL="1143000" indent="-228600">
                        <a:spcBef>
                          <a:spcPct val="20000"/>
                        </a:spcBef>
                        <a:defRPr sz="2000">
                          <a:solidFill>
                            <a:schemeClr val="tx1"/>
                          </a:solidFill>
                          <a:latin typeface="Garamond" charset="0"/>
                          <a:ea typeface="ＭＳ Ｐゴシック" charset="-128"/>
                        </a:defRPr>
                      </a:lvl3pPr>
                      <a:lvl4pPr marL="1600200" indent="-228600">
                        <a:spcBef>
                          <a:spcPct val="20000"/>
                        </a:spcBef>
                        <a:defRPr>
                          <a:solidFill>
                            <a:schemeClr val="tx1"/>
                          </a:solidFill>
                          <a:latin typeface="Garamond" charset="0"/>
                          <a:ea typeface="ＭＳ Ｐゴシック" charset="-128"/>
                        </a:defRPr>
                      </a:lvl4pPr>
                      <a:lvl5pPr marL="2057400" indent="-228600">
                        <a:spcBef>
                          <a:spcPct val="20000"/>
                        </a:spcBef>
                        <a:defRPr>
                          <a:solidFill>
                            <a:schemeClr val="tx1"/>
                          </a:solidFill>
                          <a:latin typeface="Garamond" charset="0"/>
                          <a:ea typeface="ＭＳ Ｐゴシック" charset="-128"/>
                        </a:defRPr>
                      </a:lvl5pPr>
                      <a:lvl6pPr marL="2514600" indent="-228600" eaLnBrk="0" fontAlgn="base" hangingPunct="0">
                        <a:spcBef>
                          <a:spcPct val="20000"/>
                        </a:spcBef>
                        <a:spcAft>
                          <a:spcPct val="0"/>
                        </a:spcAft>
                        <a:defRPr>
                          <a:solidFill>
                            <a:schemeClr val="tx1"/>
                          </a:solidFill>
                          <a:latin typeface="Garamond" charset="0"/>
                          <a:ea typeface="ＭＳ Ｐゴシック" charset="-128"/>
                        </a:defRPr>
                      </a:lvl6pPr>
                      <a:lvl7pPr marL="2971800" indent="-228600" eaLnBrk="0" fontAlgn="base" hangingPunct="0">
                        <a:spcBef>
                          <a:spcPct val="20000"/>
                        </a:spcBef>
                        <a:spcAft>
                          <a:spcPct val="0"/>
                        </a:spcAft>
                        <a:defRPr>
                          <a:solidFill>
                            <a:schemeClr val="tx1"/>
                          </a:solidFill>
                          <a:latin typeface="Garamond" charset="0"/>
                          <a:ea typeface="ＭＳ Ｐゴシック" charset="-128"/>
                        </a:defRPr>
                      </a:lvl7pPr>
                      <a:lvl8pPr marL="3429000" indent="-228600" eaLnBrk="0" fontAlgn="base" hangingPunct="0">
                        <a:spcBef>
                          <a:spcPct val="20000"/>
                        </a:spcBef>
                        <a:spcAft>
                          <a:spcPct val="0"/>
                        </a:spcAft>
                        <a:defRPr>
                          <a:solidFill>
                            <a:schemeClr val="tx1"/>
                          </a:solidFill>
                          <a:latin typeface="Garamond" charset="0"/>
                          <a:ea typeface="ＭＳ Ｐゴシック" charset="-128"/>
                        </a:defRPr>
                      </a:lvl8pPr>
                      <a:lvl9pPr marL="3886200" indent="-228600" eaLnBrk="0" fontAlgn="base" hangingPunct="0">
                        <a:spcBef>
                          <a:spcPct val="20000"/>
                        </a:spcBef>
                        <a:spcAft>
                          <a:spcPct val="0"/>
                        </a:spcAft>
                        <a:defRPr>
                          <a:solidFill>
                            <a:schemeClr val="tx1"/>
                          </a:solidFill>
                          <a:latin typeface="Garamond" charset="0"/>
                          <a:ea typeface="ＭＳ Ｐゴシック" charset="-128"/>
                        </a:defRPr>
                      </a:lvl9pPr>
                    </a:lstStyle>
                    <a:p>
                      <a:pPr marL="533400" marR="0" lvl="0" indent="-533400" algn="l" defTabSz="914400" rtl="0" eaLnBrk="1" fontAlgn="base" latinLnBrk="0" hangingPunct="1">
                        <a:lnSpc>
                          <a:spcPct val="100000"/>
                        </a:lnSpc>
                        <a:spcBef>
                          <a:spcPct val="20000"/>
                        </a:spcBef>
                        <a:spcAft>
                          <a:spcPct val="0"/>
                        </a:spcAft>
                        <a:buClrTx/>
                        <a:buSzTx/>
                        <a:buFont typeface="Garamond" charset="0"/>
                        <a:buAutoNum type="arabicPeriod"/>
                        <a:tabLst/>
                      </a:pPr>
                      <a:r>
                        <a:rPr kumimoji="0" lang="en-US" altLang="en-US" sz="2000" b="0" i="0" u="none" strike="noStrike" cap="none" normalizeH="0" baseline="0">
                          <a:ln>
                            <a:noFill/>
                          </a:ln>
                          <a:solidFill>
                            <a:schemeClr val="tx1"/>
                          </a:solidFill>
                          <a:effectLst/>
                          <a:latin typeface="Arial" charset="0"/>
                          <a:ea typeface="ＭＳ Ｐゴシック" charset="-128"/>
                        </a:rPr>
                        <a:t>Abraham Lincoln</a:t>
                      </a:r>
                    </a:p>
                    <a:p>
                      <a:pPr marL="533400" marR="0" lvl="0" indent="-533400" algn="l" defTabSz="914400" rtl="0" eaLnBrk="1" fontAlgn="base" latinLnBrk="0" hangingPunct="1">
                        <a:lnSpc>
                          <a:spcPct val="100000"/>
                        </a:lnSpc>
                        <a:spcBef>
                          <a:spcPct val="20000"/>
                        </a:spcBef>
                        <a:spcAft>
                          <a:spcPct val="0"/>
                        </a:spcAft>
                        <a:buClrTx/>
                        <a:buSzTx/>
                        <a:buFont typeface="Wingdings" charset="2"/>
                        <a:buAutoNum type="arabicPeriod"/>
                        <a:tabLst/>
                      </a:pPr>
                      <a:r>
                        <a:rPr kumimoji="0" lang="en-US" altLang="en-US" sz="2000" b="0" i="0" u="none" strike="noStrike" cap="none" normalizeH="0" baseline="0">
                          <a:ln>
                            <a:noFill/>
                          </a:ln>
                          <a:solidFill>
                            <a:schemeClr val="tx1"/>
                          </a:solidFill>
                          <a:effectLst/>
                          <a:latin typeface="Arial" charset="0"/>
                          <a:ea typeface="ＭＳ Ｐゴシック" charset="-128"/>
                        </a:rPr>
                        <a:t>Franklin Roosevelt</a:t>
                      </a:r>
                    </a:p>
                    <a:p>
                      <a:pPr marL="533400" marR="0" lvl="0" indent="-533400" algn="l" defTabSz="914400" rtl="0" eaLnBrk="1" fontAlgn="base" latinLnBrk="0" hangingPunct="1">
                        <a:lnSpc>
                          <a:spcPct val="100000"/>
                        </a:lnSpc>
                        <a:spcBef>
                          <a:spcPct val="20000"/>
                        </a:spcBef>
                        <a:spcAft>
                          <a:spcPct val="0"/>
                        </a:spcAft>
                        <a:buClrTx/>
                        <a:buSzTx/>
                        <a:buFont typeface="Wingdings" charset="2"/>
                        <a:buAutoNum type="arabicPeriod"/>
                        <a:tabLst/>
                      </a:pPr>
                      <a:r>
                        <a:rPr kumimoji="0" lang="en-US" altLang="en-US" sz="2000" b="0" i="0" u="none" strike="noStrike" cap="none" normalizeH="0" baseline="0">
                          <a:ln>
                            <a:noFill/>
                          </a:ln>
                          <a:solidFill>
                            <a:schemeClr val="tx1"/>
                          </a:solidFill>
                          <a:effectLst/>
                          <a:latin typeface="Arial" charset="0"/>
                          <a:ea typeface="ＭＳ Ｐゴシック" charset="-128"/>
                        </a:rPr>
                        <a:t>George Washington</a:t>
                      </a:r>
                    </a:p>
                    <a:p>
                      <a:pPr marL="533400" marR="0" lvl="0" indent="-533400" algn="l" defTabSz="914400" rtl="0" eaLnBrk="1" fontAlgn="base" latinLnBrk="0" hangingPunct="1">
                        <a:lnSpc>
                          <a:spcPct val="100000"/>
                        </a:lnSpc>
                        <a:spcBef>
                          <a:spcPct val="20000"/>
                        </a:spcBef>
                        <a:spcAft>
                          <a:spcPct val="0"/>
                        </a:spcAft>
                        <a:buClrTx/>
                        <a:buSzTx/>
                        <a:buFont typeface="Wingdings" charset="2"/>
                        <a:buAutoNum type="arabicPeriod"/>
                        <a:tabLst/>
                      </a:pPr>
                      <a:r>
                        <a:rPr kumimoji="0" lang="en-US" altLang="en-US" sz="2000" b="0" i="0" u="none" strike="noStrike" cap="none" normalizeH="0" baseline="0">
                          <a:ln>
                            <a:noFill/>
                          </a:ln>
                          <a:solidFill>
                            <a:schemeClr val="tx1"/>
                          </a:solidFill>
                          <a:effectLst/>
                          <a:latin typeface="Arial" charset="0"/>
                          <a:ea typeface="ＭＳ Ｐゴシック" charset="-128"/>
                        </a:rPr>
                        <a:t>Theodore Roosevelt</a:t>
                      </a:r>
                    </a:p>
                    <a:p>
                      <a:pPr marL="533400" marR="0" lvl="0" indent="-533400" algn="l" defTabSz="914400" rtl="0" eaLnBrk="1" fontAlgn="base" latinLnBrk="0" hangingPunct="1">
                        <a:lnSpc>
                          <a:spcPct val="100000"/>
                        </a:lnSpc>
                        <a:spcBef>
                          <a:spcPct val="20000"/>
                        </a:spcBef>
                        <a:spcAft>
                          <a:spcPct val="0"/>
                        </a:spcAft>
                        <a:buClrTx/>
                        <a:buSzTx/>
                        <a:buFont typeface="Wingdings" charset="2"/>
                        <a:buAutoNum type="arabicPeriod" startAt="5"/>
                        <a:tabLst/>
                      </a:pPr>
                      <a:r>
                        <a:rPr kumimoji="0" lang="en-US" altLang="en-US" sz="2000" b="0" i="0" u="none" strike="noStrike" cap="none" normalizeH="0" baseline="0">
                          <a:ln>
                            <a:noFill/>
                          </a:ln>
                          <a:solidFill>
                            <a:schemeClr val="tx1"/>
                          </a:solidFill>
                          <a:effectLst/>
                          <a:latin typeface="Arial" charset="0"/>
                          <a:ea typeface="ＭＳ Ｐゴシック" charset="-128"/>
                        </a:rPr>
                        <a:t>Harry Truman</a:t>
                      </a:r>
                    </a:p>
                    <a:p>
                      <a:pPr marL="533400" marR="0" lvl="0" indent="-533400" algn="l" defTabSz="914400" rtl="0" eaLnBrk="1" fontAlgn="base" latinLnBrk="0" hangingPunct="1">
                        <a:lnSpc>
                          <a:spcPct val="100000"/>
                        </a:lnSpc>
                        <a:spcBef>
                          <a:spcPct val="20000"/>
                        </a:spcBef>
                        <a:spcAft>
                          <a:spcPct val="0"/>
                        </a:spcAft>
                        <a:buClrTx/>
                        <a:buSzTx/>
                        <a:buFont typeface="Wingdings" charset="2"/>
                        <a:buAutoNum type="arabicPeriod" startAt="5"/>
                        <a:tabLst/>
                      </a:pPr>
                      <a:r>
                        <a:rPr kumimoji="0" lang="en-US" altLang="en-US" sz="2000" b="0" i="0" u="none" strike="noStrike" cap="none" normalizeH="0" baseline="0">
                          <a:ln>
                            <a:noFill/>
                          </a:ln>
                          <a:solidFill>
                            <a:schemeClr val="tx1"/>
                          </a:solidFill>
                          <a:effectLst/>
                          <a:latin typeface="Arial" charset="0"/>
                          <a:ea typeface="ＭＳ Ｐゴシック" charset="-128"/>
                        </a:rPr>
                        <a:t>John Kennedy</a:t>
                      </a:r>
                    </a:p>
                    <a:p>
                      <a:pPr marL="533400" marR="0" lvl="0" indent="-533400" algn="l" defTabSz="914400" rtl="0" eaLnBrk="1" fontAlgn="base" latinLnBrk="0" hangingPunct="1">
                        <a:lnSpc>
                          <a:spcPct val="100000"/>
                        </a:lnSpc>
                        <a:spcBef>
                          <a:spcPct val="20000"/>
                        </a:spcBef>
                        <a:spcAft>
                          <a:spcPct val="0"/>
                        </a:spcAft>
                        <a:buClrTx/>
                        <a:buSzTx/>
                        <a:buFont typeface="Wingdings" charset="2"/>
                        <a:buAutoNum type="arabicPeriod" startAt="5"/>
                        <a:tabLst/>
                      </a:pPr>
                      <a:r>
                        <a:rPr kumimoji="0" lang="en-US" altLang="en-US" sz="2000" b="0" i="0" u="none" strike="noStrike" cap="none" normalizeH="0" baseline="0">
                          <a:ln>
                            <a:noFill/>
                          </a:ln>
                          <a:solidFill>
                            <a:schemeClr val="tx1"/>
                          </a:solidFill>
                          <a:effectLst/>
                          <a:latin typeface="Arial" charset="0"/>
                          <a:ea typeface="ＭＳ Ｐゴシック" charset="-128"/>
                        </a:rPr>
                        <a:t>Thomas Jefferson</a:t>
                      </a:r>
                    </a:p>
                    <a:p>
                      <a:pPr marL="533400" marR="0" lvl="0" indent="-533400" algn="l" defTabSz="914400" rtl="0" eaLnBrk="1" fontAlgn="base" latinLnBrk="0" hangingPunct="1">
                        <a:lnSpc>
                          <a:spcPct val="100000"/>
                        </a:lnSpc>
                        <a:spcBef>
                          <a:spcPct val="20000"/>
                        </a:spcBef>
                        <a:spcAft>
                          <a:spcPct val="0"/>
                        </a:spcAft>
                        <a:buClrTx/>
                        <a:buSzTx/>
                        <a:buFont typeface="Wingdings" charset="2"/>
                        <a:buAutoNum type="arabicPeriod" startAt="5"/>
                        <a:tabLst/>
                      </a:pPr>
                      <a:r>
                        <a:rPr kumimoji="0" lang="en-US" altLang="en-US" sz="2000" b="0" i="0" u="none" strike="noStrike" cap="none" normalizeH="0" baseline="0">
                          <a:ln>
                            <a:noFill/>
                          </a:ln>
                          <a:solidFill>
                            <a:schemeClr val="tx1"/>
                          </a:solidFill>
                          <a:effectLst/>
                          <a:latin typeface="Arial" charset="0"/>
                          <a:ea typeface="ＭＳ Ｐゴシック" charset="-128"/>
                        </a:rPr>
                        <a:t>Dwight Eisenhower</a:t>
                      </a:r>
                    </a:p>
                    <a:p>
                      <a:pPr marL="533400" marR="0" lvl="0" indent="-533400" algn="l" defTabSz="914400" rtl="0" eaLnBrk="1" fontAlgn="base" latinLnBrk="0" hangingPunct="1">
                        <a:lnSpc>
                          <a:spcPct val="100000"/>
                        </a:lnSpc>
                        <a:spcBef>
                          <a:spcPct val="20000"/>
                        </a:spcBef>
                        <a:spcAft>
                          <a:spcPct val="0"/>
                        </a:spcAft>
                        <a:buClrTx/>
                        <a:buSzTx/>
                        <a:buFont typeface="Wingdings" charset="2"/>
                        <a:buAutoNum type="arabicPeriod" startAt="5"/>
                        <a:tabLst/>
                      </a:pPr>
                      <a:r>
                        <a:rPr kumimoji="0" lang="en-US" altLang="en-US" sz="2000" b="0" i="0" u="none" strike="noStrike" cap="none" normalizeH="0" baseline="0">
                          <a:ln>
                            <a:noFill/>
                          </a:ln>
                          <a:solidFill>
                            <a:schemeClr val="tx1"/>
                          </a:solidFill>
                          <a:effectLst/>
                          <a:latin typeface="Arial" charset="0"/>
                          <a:ea typeface="ＭＳ Ｐゴシック" charset="-128"/>
                        </a:rPr>
                        <a:t>Woodrow Wilson</a:t>
                      </a:r>
                    </a:p>
                    <a:p>
                      <a:pPr marL="533400" marR="0" lvl="0" indent="-533400" algn="l" defTabSz="914400" rtl="0" eaLnBrk="1" fontAlgn="base" latinLnBrk="0" hangingPunct="1">
                        <a:lnSpc>
                          <a:spcPct val="100000"/>
                        </a:lnSpc>
                        <a:spcBef>
                          <a:spcPct val="20000"/>
                        </a:spcBef>
                        <a:spcAft>
                          <a:spcPct val="0"/>
                        </a:spcAft>
                        <a:buClrTx/>
                        <a:buSzTx/>
                        <a:buFont typeface="Wingdings" charset="2"/>
                        <a:buAutoNum type="arabicPeriod" startAt="10"/>
                        <a:tabLst/>
                      </a:pPr>
                      <a:r>
                        <a:rPr kumimoji="0" lang="en-US" altLang="en-US" sz="2000" b="0" i="0" u="none" strike="noStrike" cap="none" normalizeH="0" baseline="0">
                          <a:ln>
                            <a:noFill/>
                          </a:ln>
                          <a:solidFill>
                            <a:schemeClr val="tx1"/>
                          </a:solidFill>
                          <a:effectLst/>
                          <a:latin typeface="Arial" charset="0"/>
                          <a:ea typeface="ＭＳ Ｐゴシック" charset="-128"/>
                        </a:rPr>
                        <a:t>Ronald Reagan</a:t>
                      </a:r>
                    </a:p>
                    <a:p>
                      <a:pPr marL="533400" marR="0" lvl="0" indent="-533400" algn="l" defTabSz="914400" rtl="0" eaLnBrk="1" fontAlgn="base" latinLnBrk="0" hangingPunct="1">
                        <a:lnSpc>
                          <a:spcPct val="100000"/>
                        </a:lnSpc>
                        <a:spcBef>
                          <a:spcPct val="20000"/>
                        </a:spcBef>
                        <a:spcAft>
                          <a:spcPct val="0"/>
                        </a:spcAft>
                        <a:buClrTx/>
                        <a:buSzTx/>
                        <a:buFont typeface="Wingdings" charset="2"/>
                        <a:buAutoNum type="arabicPeriod" startAt="10"/>
                        <a:tabLst/>
                      </a:pPr>
                      <a:r>
                        <a:rPr kumimoji="0" lang="en-US" altLang="en-US" sz="2000" b="0" i="0" u="none" strike="noStrike" cap="none" normalizeH="0" baseline="0">
                          <a:ln>
                            <a:noFill/>
                          </a:ln>
                          <a:solidFill>
                            <a:schemeClr val="tx1"/>
                          </a:solidFill>
                          <a:effectLst/>
                          <a:latin typeface="Arial" charset="0"/>
                          <a:ea typeface="ＭＳ Ｐゴシック" charset="-128"/>
                        </a:rPr>
                        <a:t>Lyndon Johnson</a:t>
                      </a:r>
                    </a:p>
                    <a:p>
                      <a:pPr marL="533400" marR="0" lvl="0" indent="-533400" algn="l" defTabSz="914400" rtl="0" eaLnBrk="1" fontAlgn="base" latinLnBrk="0" hangingPunct="1">
                        <a:lnSpc>
                          <a:spcPct val="100000"/>
                        </a:lnSpc>
                        <a:spcBef>
                          <a:spcPct val="20000"/>
                        </a:spcBef>
                        <a:spcAft>
                          <a:spcPct val="0"/>
                        </a:spcAft>
                        <a:buClrTx/>
                        <a:buSzTx/>
                        <a:buFont typeface="Wingdings" charset="2"/>
                        <a:buAutoNum type="arabicPeriod" startAt="10"/>
                        <a:tabLst/>
                      </a:pPr>
                      <a:r>
                        <a:rPr kumimoji="0" lang="en-US" altLang="en-US" sz="2000" b="0" i="0" u="none" strike="noStrike" cap="none" normalizeH="0" baseline="0">
                          <a:ln>
                            <a:noFill/>
                          </a:ln>
                          <a:solidFill>
                            <a:schemeClr val="tx1"/>
                          </a:solidFill>
                          <a:effectLst/>
                          <a:latin typeface="Arial" charset="0"/>
                          <a:ea typeface="ＭＳ Ｐゴシック" charset="-128"/>
                        </a:rPr>
                        <a:t>James Polk</a:t>
                      </a:r>
                    </a:p>
                    <a:p>
                      <a:pPr marL="533400" marR="0" lvl="0" indent="-533400" algn="l" defTabSz="914400" rtl="0" eaLnBrk="1" fontAlgn="base" latinLnBrk="0" hangingPunct="1">
                        <a:lnSpc>
                          <a:spcPct val="100000"/>
                        </a:lnSpc>
                        <a:spcBef>
                          <a:spcPct val="20000"/>
                        </a:spcBef>
                        <a:spcAft>
                          <a:spcPct val="0"/>
                        </a:spcAft>
                        <a:buClrTx/>
                        <a:buSzTx/>
                        <a:buFont typeface="Wingdings" charset="2"/>
                        <a:buAutoNum type="arabicPeriod" startAt="10"/>
                        <a:tabLst/>
                      </a:pPr>
                      <a:r>
                        <a:rPr kumimoji="0" lang="en-US" altLang="en-US" sz="2000" b="0" i="0" u="none" strike="noStrike" cap="none" normalizeH="0" baseline="0">
                          <a:ln>
                            <a:noFill/>
                          </a:ln>
                          <a:solidFill>
                            <a:schemeClr val="tx1"/>
                          </a:solidFill>
                          <a:effectLst/>
                          <a:latin typeface="Arial" charset="0"/>
                          <a:ea typeface="ＭＳ Ｐゴシック" charset="-128"/>
                        </a:rPr>
                        <a:t>Andrew Jackson</a:t>
                      </a:r>
                    </a:p>
                    <a:p>
                      <a:pPr marL="533400" marR="0" lvl="0" indent="-533400" algn="l" defTabSz="914400" rtl="0" eaLnBrk="1" fontAlgn="base" latinLnBrk="0" hangingPunct="1">
                        <a:lnSpc>
                          <a:spcPct val="100000"/>
                        </a:lnSpc>
                        <a:spcBef>
                          <a:spcPct val="20000"/>
                        </a:spcBef>
                        <a:spcAft>
                          <a:spcPct val="0"/>
                        </a:spcAft>
                        <a:buClrTx/>
                        <a:buSzTx/>
                        <a:buFont typeface="Wingdings" charset="2"/>
                        <a:buAutoNum type="arabicPeriod" startAt="10"/>
                        <a:tabLst/>
                      </a:pPr>
                      <a:r>
                        <a:rPr kumimoji="0" lang="en-US" altLang="en-US" sz="2000" b="0" i="0" u="none" strike="noStrike" cap="none" normalizeH="0" baseline="0">
                          <a:ln>
                            <a:noFill/>
                          </a:ln>
                          <a:solidFill>
                            <a:schemeClr val="tx1"/>
                          </a:solidFill>
                          <a:effectLst/>
                          <a:latin typeface="Arial" charset="0"/>
                          <a:ea typeface="ＭＳ Ｐゴシック" charset="-128"/>
                        </a:rPr>
                        <a:t>James Monroe</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marL="533400" indent="-533400">
                        <a:spcBef>
                          <a:spcPct val="20000"/>
                        </a:spcBef>
                        <a:defRPr sz="2800">
                          <a:solidFill>
                            <a:schemeClr val="tx1"/>
                          </a:solidFill>
                          <a:latin typeface="Garamond" charset="0"/>
                          <a:ea typeface="ＭＳ Ｐゴシック" charset="-128"/>
                        </a:defRPr>
                      </a:lvl1pPr>
                      <a:lvl2pPr marL="742950" indent="-285750">
                        <a:spcBef>
                          <a:spcPct val="20000"/>
                        </a:spcBef>
                        <a:defRPr sz="2400">
                          <a:solidFill>
                            <a:schemeClr val="tx1"/>
                          </a:solidFill>
                          <a:latin typeface="Garamond" charset="0"/>
                          <a:ea typeface="ＭＳ Ｐゴシック" charset="-128"/>
                        </a:defRPr>
                      </a:lvl2pPr>
                      <a:lvl3pPr marL="1143000" indent="-228600">
                        <a:spcBef>
                          <a:spcPct val="20000"/>
                        </a:spcBef>
                        <a:defRPr sz="2000">
                          <a:solidFill>
                            <a:schemeClr val="tx1"/>
                          </a:solidFill>
                          <a:latin typeface="Garamond" charset="0"/>
                          <a:ea typeface="ＭＳ Ｐゴシック" charset="-128"/>
                        </a:defRPr>
                      </a:lvl3pPr>
                      <a:lvl4pPr marL="1600200" indent="-228600">
                        <a:spcBef>
                          <a:spcPct val="20000"/>
                        </a:spcBef>
                        <a:defRPr>
                          <a:solidFill>
                            <a:schemeClr val="tx1"/>
                          </a:solidFill>
                          <a:latin typeface="Garamond" charset="0"/>
                          <a:ea typeface="ＭＳ Ｐゴシック" charset="-128"/>
                        </a:defRPr>
                      </a:lvl4pPr>
                      <a:lvl5pPr marL="2057400" indent="-228600">
                        <a:spcBef>
                          <a:spcPct val="20000"/>
                        </a:spcBef>
                        <a:defRPr>
                          <a:solidFill>
                            <a:schemeClr val="tx1"/>
                          </a:solidFill>
                          <a:latin typeface="Garamond" charset="0"/>
                          <a:ea typeface="ＭＳ Ｐゴシック" charset="-128"/>
                        </a:defRPr>
                      </a:lvl5pPr>
                      <a:lvl6pPr marL="2514600" indent="-228600" eaLnBrk="0" fontAlgn="base" hangingPunct="0">
                        <a:spcBef>
                          <a:spcPct val="20000"/>
                        </a:spcBef>
                        <a:spcAft>
                          <a:spcPct val="0"/>
                        </a:spcAft>
                        <a:defRPr>
                          <a:solidFill>
                            <a:schemeClr val="tx1"/>
                          </a:solidFill>
                          <a:latin typeface="Garamond" charset="0"/>
                          <a:ea typeface="ＭＳ Ｐゴシック" charset="-128"/>
                        </a:defRPr>
                      </a:lvl6pPr>
                      <a:lvl7pPr marL="2971800" indent="-228600" eaLnBrk="0" fontAlgn="base" hangingPunct="0">
                        <a:spcBef>
                          <a:spcPct val="20000"/>
                        </a:spcBef>
                        <a:spcAft>
                          <a:spcPct val="0"/>
                        </a:spcAft>
                        <a:defRPr>
                          <a:solidFill>
                            <a:schemeClr val="tx1"/>
                          </a:solidFill>
                          <a:latin typeface="Garamond" charset="0"/>
                          <a:ea typeface="ＭＳ Ｐゴシック" charset="-128"/>
                        </a:defRPr>
                      </a:lvl7pPr>
                      <a:lvl8pPr marL="3429000" indent="-228600" eaLnBrk="0" fontAlgn="base" hangingPunct="0">
                        <a:spcBef>
                          <a:spcPct val="20000"/>
                        </a:spcBef>
                        <a:spcAft>
                          <a:spcPct val="0"/>
                        </a:spcAft>
                        <a:defRPr>
                          <a:solidFill>
                            <a:schemeClr val="tx1"/>
                          </a:solidFill>
                          <a:latin typeface="Garamond" charset="0"/>
                          <a:ea typeface="ＭＳ Ｐゴシック" charset="-128"/>
                        </a:defRPr>
                      </a:lvl8pPr>
                      <a:lvl9pPr marL="3886200" indent="-228600" eaLnBrk="0" fontAlgn="base" hangingPunct="0">
                        <a:spcBef>
                          <a:spcPct val="20000"/>
                        </a:spcBef>
                        <a:spcAft>
                          <a:spcPct val="0"/>
                        </a:spcAft>
                        <a:defRPr>
                          <a:solidFill>
                            <a:schemeClr val="tx1"/>
                          </a:solidFill>
                          <a:latin typeface="Garamond" charset="0"/>
                          <a:ea typeface="ＭＳ Ｐゴシック" charset="-128"/>
                        </a:defRPr>
                      </a:lvl9pPr>
                    </a:lstStyle>
                    <a:p>
                      <a:pPr marL="533400" marR="0" lvl="0" indent="-533400" algn="l" defTabSz="914400" rtl="0" eaLnBrk="1" fontAlgn="base" latinLnBrk="0" hangingPunct="1">
                        <a:lnSpc>
                          <a:spcPct val="100000"/>
                        </a:lnSpc>
                        <a:spcBef>
                          <a:spcPct val="20000"/>
                        </a:spcBef>
                        <a:spcAft>
                          <a:spcPct val="0"/>
                        </a:spcAft>
                        <a:buClrTx/>
                        <a:buSzTx/>
                        <a:buFont typeface="Wingdings" charset="2"/>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15.  Bill Clinton</a:t>
                      </a:r>
                    </a:p>
                    <a:p>
                      <a:pPr marL="533400" marR="0" lvl="0" indent="-533400" algn="l" defTabSz="914400" rtl="0" eaLnBrk="1" fontAlgn="base" latinLnBrk="0" hangingPunct="1">
                        <a:lnSpc>
                          <a:spcPct val="100000"/>
                        </a:lnSpc>
                        <a:spcBef>
                          <a:spcPct val="20000"/>
                        </a:spcBef>
                        <a:spcAft>
                          <a:spcPct val="0"/>
                        </a:spcAft>
                        <a:buClrTx/>
                        <a:buSzTx/>
                        <a:buFont typeface="Wingdings" charset="2"/>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16.  William McKinley</a:t>
                      </a:r>
                    </a:p>
                    <a:p>
                      <a:pPr marL="533400" marR="0" lvl="0" indent="-533400" algn="l" defTabSz="914400" rtl="0" eaLnBrk="1" fontAlgn="base" latinLnBrk="0" hangingPunct="1">
                        <a:lnSpc>
                          <a:spcPct val="100000"/>
                        </a:lnSpc>
                        <a:spcBef>
                          <a:spcPct val="20000"/>
                        </a:spcBef>
                        <a:spcAft>
                          <a:spcPct val="0"/>
                        </a:spcAft>
                        <a:buClrTx/>
                        <a:buSzTx/>
                        <a:buFont typeface="Wingdings" charset="2"/>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17.  John Adams</a:t>
                      </a:r>
                    </a:p>
                    <a:p>
                      <a:pPr marL="533400" marR="0" lvl="0" indent="-533400" algn="l" defTabSz="914400" rtl="0" eaLnBrk="1" fontAlgn="base" latinLnBrk="0" hangingPunct="1">
                        <a:lnSpc>
                          <a:spcPct val="100000"/>
                        </a:lnSpc>
                        <a:spcBef>
                          <a:spcPct val="20000"/>
                        </a:spcBef>
                        <a:spcAft>
                          <a:spcPct val="0"/>
                        </a:spcAft>
                        <a:buClrTx/>
                        <a:buSzTx/>
                        <a:buFont typeface="Wingdings" charset="2"/>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18.  George H.W. Bush</a:t>
                      </a:r>
                    </a:p>
                    <a:p>
                      <a:pPr marL="533400" marR="0" lvl="0" indent="-533400" algn="l" defTabSz="914400" rtl="0" eaLnBrk="1" fontAlgn="base" latinLnBrk="0" hangingPunct="1">
                        <a:lnSpc>
                          <a:spcPct val="100000"/>
                        </a:lnSpc>
                        <a:spcBef>
                          <a:spcPct val="20000"/>
                        </a:spcBef>
                        <a:spcAft>
                          <a:spcPct val="0"/>
                        </a:spcAft>
                        <a:buClrTx/>
                        <a:buSzTx/>
                        <a:buFont typeface="Wingdings" charset="2"/>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19.  John Quincy Adams</a:t>
                      </a:r>
                    </a:p>
                    <a:p>
                      <a:pPr marL="533400" marR="0" lvl="0" indent="-533400" algn="l" defTabSz="914400" rtl="0" eaLnBrk="1" fontAlgn="base" latinLnBrk="0" hangingPunct="1">
                        <a:lnSpc>
                          <a:spcPct val="100000"/>
                        </a:lnSpc>
                        <a:spcBef>
                          <a:spcPct val="20000"/>
                        </a:spcBef>
                        <a:spcAft>
                          <a:spcPct val="0"/>
                        </a:spcAft>
                        <a:buClrTx/>
                        <a:buSzTx/>
                        <a:buFont typeface="Wingdings" charset="2"/>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20.  James Madison</a:t>
                      </a:r>
                    </a:p>
                    <a:p>
                      <a:pPr marL="533400" marR="0" lvl="0" indent="-533400" algn="l" defTabSz="914400" rtl="0" eaLnBrk="1" fontAlgn="base" latinLnBrk="0" hangingPunct="1">
                        <a:lnSpc>
                          <a:spcPct val="100000"/>
                        </a:lnSpc>
                        <a:spcBef>
                          <a:spcPct val="20000"/>
                        </a:spcBef>
                        <a:spcAft>
                          <a:spcPct val="0"/>
                        </a:spcAft>
                        <a:buClrTx/>
                        <a:buSzTx/>
                        <a:buFont typeface="Wingdings" charset="2"/>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21.  Grover Cleveland</a:t>
                      </a:r>
                    </a:p>
                    <a:p>
                      <a:pPr marL="533400" marR="0" lvl="0" indent="-533400" algn="l" defTabSz="914400" rtl="0" eaLnBrk="1" fontAlgn="base" latinLnBrk="0" hangingPunct="1">
                        <a:lnSpc>
                          <a:spcPct val="100000"/>
                        </a:lnSpc>
                        <a:spcBef>
                          <a:spcPct val="20000"/>
                        </a:spcBef>
                        <a:spcAft>
                          <a:spcPct val="0"/>
                        </a:spcAft>
                        <a:buClrTx/>
                        <a:buSzTx/>
                        <a:buFont typeface="Wingdings" charset="2"/>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22.  Gerald Ford</a:t>
                      </a:r>
                    </a:p>
                    <a:p>
                      <a:pPr marL="533400" marR="0" lvl="0" indent="-533400" algn="l" defTabSz="914400" rtl="0" eaLnBrk="1" fontAlgn="base" latinLnBrk="0" hangingPunct="1">
                        <a:lnSpc>
                          <a:spcPct val="100000"/>
                        </a:lnSpc>
                        <a:spcBef>
                          <a:spcPct val="20000"/>
                        </a:spcBef>
                        <a:spcAft>
                          <a:spcPct val="0"/>
                        </a:spcAft>
                        <a:buClrTx/>
                        <a:buSzTx/>
                        <a:buFont typeface="Wingdings" charset="2"/>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23.  Ulysses Grant</a:t>
                      </a:r>
                    </a:p>
                    <a:p>
                      <a:pPr marL="533400" marR="0" lvl="0" indent="-533400" algn="l" defTabSz="914400" rtl="0" eaLnBrk="1" fontAlgn="base" latinLnBrk="0" hangingPunct="1">
                        <a:lnSpc>
                          <a:spcPct val="100000"/>
                        </a:lnSpc>
                        <a:spcBef>
                          <a:spcPct val="20000"/>
                        </a:spcBef>
                        <a:spcAft>
                          <a:spcPct val="0"/>
                        </a:spcAft>
                        <a:buClrTx/>
                        <a:buSzTx/>
                        <a:buFont typeface="Wingdings" charset="2"/>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24.  William Taft</a:t>
                      </a:r>
                      <a:endParaRPr kumimoji="0" lang="en-US" altLang="en-US" sz="2000" b="0" i="0" u="sng" strike="noStrike" cap="none" normalizeH="0" baseline="0" dirty="0">
                        <a:ln>
                          <a:noFill/>
                        </a:ln>
                        <a:solidFill>
                          <a:schemeClr val="tx1"/>
                        </a:solidFill>
                        <a:effectLst/>
                        <a:latin typeface="Arial" charset="0"/>
                        <a:ea typeface="ＭＳ Ｐゴシック" charset="-128"/>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25.  Jimmy Carter</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26.  Calvin Coolidge</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27.  Richard Nixon</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ea typeface="ＭＳ Ｐゴシック" charset="-128"/>
                        </a:rPr>
                        <a:t>28.  James Garfield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8922" name="Text Box 17"/>
          <p:cNvSpPr txBox="1">
            <a:spLocks noChangeArrowheads="1"/>
          </p:cNvSpPr>
          <p:nvPr/>
        </p:nvSpPr>
        <p:spPr bwMode="auto">
          <a:xfrm>
            <a:off x="8229600" y="1981201"/>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50000"/>
              </a:spcBef>
              <a:buFontTx/>
              <a:buNone/>
            </a:pPr>
            <a:endParaRPr lang="en-US" altLang="en-US" sz="1800">
              <a:latin typeface="Tahoma" charset="0"/>
              <a:ea typeface="ＭＳ Ｐゴシック" charset="-128"/>
            </a:endParaRPr>
          </a:p>
        </p:txBody>
      </p:sp>
      <p:sp>
        <p:nvSpPr>
          <p:cNvPr id="38923" name="Text Box 18"/>
          <p:cNvSpPr txBox="1">
            <a:spLocks noChangeArrowheads="1"/>
          </p:cNvSpPr>
          <p:nvPr/>
        </p:nvSpPr>
        <p:spPr bwMode="auto">
          <a:xfrm>
            <a:off x="7772400" y="1143000"/>
            <a:ext cx="2895600" cy="5257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533400" indent="-53340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buFontTx/>
              <a:buNone/>
            </a:pPr>
            <a:r>
              <a:rPr lang="en-US" altLang="en-US" sz="2000">
                <a:latin typeface="Arial" charset="0"/>
                <a:ea typeface="ＭＳ Ｐゴシック" charset="-128"/>
              </a:rPr>
              <a:t>29. Zachary Taylor</a:t>
            </a:r>
          </a:p>
          <a:p>
            <a:pPr eaLnBrk="1" hangingPunct="1">
              <a:buFontTx/>
              <a:buNone/>
            </a:pPr>
            <a:r>
              <a:rPr lang="en-US" altLang="en-US" sz="2000">
                <a:latin typeface="Arial" charset="0"/>
                <a:ea typeface="ＭＳ Ｐゴシック" charset="-128"/>
              </a:rPr>
              <a:t>30. Benjamin Harrison</a:t>
            </a:r>
          </a:p>
          <a:p>
            <a:pPr eaLnBrk="1" hangingPunct="1">
              <a:buFontTx/>
              <a:buNone/>
            </a:pPr>
            <a:r>
              <a:rPr lang="en-US" altLang="en-US" sz="2000">
                <a:latin typeface="Arial" charset="0"/>
                <a:ea typeface="ＭＳ Ｐゴシック" charset="-128"/>
              </a:rPr>
              <a:t>31. Martin Van Buren</a:t>
            </a:r>
          </a:p>
          <a:p>
            <a:pPr eaLnBrk="1" hangingPunct="1">
              <a:buFontTx/>
              <a:buNone/>
            </a:pPr>
            <a:r>
              <a:rPr lang="en-US" altLang="en-US" sz="2000">
                <a:latin typeface="Arial" charset="0"/>
                <a:ea typeface="ＭＳ Ｐゴシック" charset="-128"/>
              </a:rPr>
              <a:t>32. Chester Arthur</a:t>
            </a:r>
          </a:p>
          <a:p>
            <a:pPr eaLnBrk="1" hangingPunct="1">
              <a:buFontTx/>
              <a:buNone/>
            </a:pPr>
            <a:r>
              <a:rPr lang="en-US" altLang="en-US" sz="2000">
                <a:latin typeface="Arial" charset="0"/>
                <a:ea typeface="ＭＳ Ｐゴシック" charset="-128"/>
              </a:rPr>
              <a:t>33. Rutherford Hayes</a:t>
            </a:r>
          </a:p>
          <a:p>
            <a:pPr eaLnBrk="1" hangingPunct="1">
              <a:buFontTx/>
              <a:buNone/>
            </a:pPr>
            <a:r>
              <a:rPr lang="en-US" altLang="en-US" sz="2000">
                <a:latin typeface="Arial" charset="0"/>
                <a:ea typeface="ＭＳ Ｐゴシック" charset="-128"/>
              </a:rPr>
              <a:t>34. Herbert Hoover</a:t>
            </a:r>
          </a:p>
          <a:p>
            <a:pPr eaLnBrk="1" hangingPunct="1">
              <a:buFontTx/>
              <a:buNone/>
            </a:pPr>
            <a:r>
              <a:rPr lang="en-US" altLang="en-US" sz="2000">
                <a:latin typeface="Arial" charset="0"/>
                <a:ea typeface="ＭＳ Ｐゴシック" charset="-128"/>
              </a:rPr>
              <a:t>35. John Tyler</a:t>
            </a:r>
          </a:p>
          <a:p>
            <a:pPr eaLnBrk="1" hangingPunct="1">
              <a:buFontTx/>
              <a:buNone/>
            </a:pPr>
            <a:r>
              <a:rPr lang="en-US" altLang="en-US" sz="2000">
                <a:latin typeface="Arial" charset="0"/>
                <a:ea typeface="ＭＳ Ｐゴシック" charset="-128"/>
              </a:rPr>
              <a:t>36. George W. Bush</a:t>
            </a:r>
          </a:p>
          <a:p>
            <a:pPr eaLnBrk="1" hangingPunct="1">
              <a:buFontTx/>
              <a:buNone/>
            </a:pPr>
            <a:r>
              <a:rPr lang="en-US" altLang="en-US" sz="2000">
                <a:latin typeface="Arial" charset="0"/>
                <a:ea typeface="ＭＳ Ｐゴシック" charset="-128"/>
              </a:rPr>
              <a:t>37. Millard Fillmore</a:t>
            </a:r>
          </a:p>
          <a:p>
            <a:pPr eaLnBrk="1" hangingPunct="1">
              <a:buFontTx/>
              <a:buNone/>
            </a:pPr>
            <a:r>
              <a:rPr lang="en-US" altLang="en-US" sz="2000">
                <a:latin typeface="Arial" charset="0"/>
                <a:ea typeface="ＭＳ Ｐゴシック" charset="-128"/>
              </a:rPr>
              <a:t>38. Warren Harding</a:t>
            </a:r>
          </a:p>
          <a:p>
            <a:pPr eaLnBrk="1" hangingPunct="1">
              <a:buFontTx/>
              <a:buNone/>
            </a:pPr>
            <a:r>
              <a:rPr lang="en-US" altLang="en-US" sz="2000">
                <a:latin typeface="Arial" charset="0"/>
                <a:ea typeface="ＭＳ Ｐゴシック" charset="-128"/>
              </a:rPr>
              <a:t>39. William Harrison</a:t>
            </a:r>
          </a:p>
          <a:p>
            <a:pPr eaLnBrk="1" hangingPunct="1">
              <a:buFontTx/>
              <a:buNone/>
            </a:pPr>
            <a:r>
              <a:rPr lang="en-US" altLang="en-US" sz="2000">
                <a:latin typeface="Arial" charset="0"/>
                <a:ea typeface="ＭＳ Ｐゴシック" charset="-128"/>
              </a:rPr>
              <a:t>40. Franklin Pierce</a:t>
            </a:r>
          </a:p>
          <a:p>
            <a:pPr eaLnBrk="1" hangingPunct="1">
              <a:buFontTx/>
              <a:buNone/>
            </a:pPr>
            <a:r>
              <a:rPr lang="en-US" altLang="en-US" sz="2000">
                <a:latin typeface="Arial" charset="0"/>
                <a:ea typeface="ＭＳ Ｐゴシック" charset="-128"/>
              </a:rPr>
              <a:t>41. Andrew Johnson</a:t>
            </a:r>
            <a:endParaRPr lang="en-US" altLang="en-US" sz="2000" u="sng">
              <a:latin typeface="Arial" charset="0"/>
              <a:ea typeface="ＭＳ Ｐゴシック" charset="-128"/>
            </a:endParaRPr>
          </a:p>
          <a:p>
            <a:pPr eaLnBrk="1" hangingPunct="1">
              <a:buFontTx/>
              <a:buNone/>
            </a:pPr>
            <a:r>
              <a:rPr lang="en-US" altLang="en-US" sz="2000">
                <a:latin typeface="Arial" charset="0"/>
                <a:ea typeface="ＭＳ Ｐゴシック" charset="-128"/>
              </a:rPr>
              <a:t>42. James Buchanan</a:t>
            </a:r>
          </a:p>
        </p:txBody>
      </p:sp>
    </p:spTree>
    <p:extLst>
      <p:ext uri="{BB962C8B-B14F-4D97-AF65-F5344CB8AC3E}">
        <p14:creationId xmlns:p14="http://schemas.microsoft.com/office/powerpoint/2010/main" val="214465807"/>
      </p:ext>
    </p:extLst>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981200" y="0"/>
            <a:ext cx="8229600" cy="1143000"/>
          </a:xfrm>
        </p:spPr>
        <p:txBody>
          <a:bodyPr/>
          <a:lstStyle/>
          <a:p>
            <a:r>
              <a:rPr lang="en-US" altLang="en-US" b="1" i="1" u="sng"/>
              <a:t>Washington’s Presidency</a:t>
            </a:r>
          </a:p>
        </p:txBody>
      </p:sp>
      <p:sp>
        <p:nvSpPr>
          <p:cNvPr id="3" name="Content Placeholder 2"/>
          <p:cNvSpPr>
            <a:spLocks noGrp="1"/>
          </p:cNvSpPr>
          <p:nvPr>
            <p:ph idx="1"/>
          </p:nvPr>
        </p:nvSpPr>
        <p:spPr>
          <a:xfrm>
            <a:off x="1981201" y="2133600"/>
            <a:ext cx="6562725" cy="4419600"/>
          </a:xfrm>
        </p:spPr>
        <p:txBody>
          <a:bodyPr>
            <a:normAutofit lnSpcReduction="10000"/>
          </a:bodyPr>
          <a:lstStyle/>
          <a:p>
            <a:pPr marL="0" indent="0">
              <a:buNone/>
              <a:defRPr/>
            </a:pPr>
            <a:r>
              <a:rPr lang="en-US" b="1" i="1" u="sng" dirty="0"/>
              <a:t>The 1</a:t>
            </a:r>
            <a:r>
              <a:rPr lang="en-US" b="1" i="1" u="sng" baseline="30000" dirty="0"/>
              <a:t>st</a:t>
            </a:r>
            <a:r>
              <a:rPr lang="en-US" b="1" i="1" u="sng" dirty="0"/>
              <a:t> Cabinet</a:t>
            </a:r>
            <a:r>
              <a:rPr lang="en-US" b="1" i="1" dirty="0"/>
              <a:t>:</a:t>
            </a:r>
          </a:p>
          <a:p>
            <a:pPr>
              <a:defRPr/>
            </a:pPr>
            <a:r>
              <a:rPr lang="en-US" dirty="0"/>
              <a:t>Secretary of State =</a:t>
            </a:r>
          </a:p>
          <a:p>
            <a:pPr marL="0" indent="0">
              <a:buNone/>
              <a:defRPr/>
            </a:pPr>
            <a:r>
              <a:rPr lang="en-US" b="1" dirty="0"/>
              <a:t>Thomas Jefferson </a:t>
            </a:r>
          </a:p>
          <a:p>
            <a:pPr>
              <a:defRPr/>
            </a:pPr>
            <a:r>
              <a:rPr lang="en-US" dirty="0"/>
              <a:t>Secretary of the Treasury =</a:t>
            </a:r>
          </a:p>
          <a:p>
            <a:pPr marL="0" indent="0">
              <a:buNone/>
              <a:defRPr/>
            </a:pPr>
            <a:r>
              <a:rPr lang="en-US" b="1" dirty="0"/>
              <a:t>Alexander Hamilton</a:t>
            </a:r>
          </a:p>
          <a:p>
            <a:pPr>
              <a:defRPr/>
            </a:pPr>
            <a:r>
              <a:rPr lang="en-US" dirty="0"/>
              <a:t>Secretary of War = </a:t>
            </a:r>
          </a:p>
          <a:p>
            <a:pPr marL="0" indent="0">
              <a:buNone/>
              <a:defRPr/>
            </a:pPr>
            <a:r>
              <a:rPr lang="en-US" b="1" dirty="0"/>
              <a:t>Henry Knox</a:t>
            </a:r>
          </a:p>
          <a:p>
            <a:pPr>
              <a:defRPr/>
            </a:pPr>
            <a:r>
              <a:rPr lang="en-US" dirty="0"/>
              <a:t>Attorney General = </a:t>
            </a:r>
          </a:p>
          <a:p>
            <a:pPr marL="0" indent="0">
              <a:buNone/>
              <a:defRPr/>
            </a:pPr>
            <a:r>
              <a:rPr lang="en-US" b="1" dirty="0"/>
              <a:t>Edmund Randolph</a:t>
            </a:r>
          </a:p>
        </p:txBody>
      </p:sp>
      <p:sp>
        <p:nvSpPr>
          <p:cNvPr id="40963" name="Content Placeholder 2"/>
          <p:cNvSpPr txBox="1">
            <a:spLocks/>
          </p:cNvSpPr>
          <p:nvPr/>
        </p:nvSpPr>
        <p:spPr bwMode="auto">
          <a:xfrm>
            <a:off x="1981200" y="914400"/>
            <a:ext cx="82296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buFont typeface="Arial" charset="0"/>
              <a:buNone/>
            </a:pPr>
            <a:r>
              <a:rPr lang="en-US" altLang="en-US"/>
              <a:t>“</a:t>
            </a:r>
            <a:r>
              <a:rPr lang="en-US" altLang="en-US" i="1"/>
              <a:t>We are in a wilderness without a single footstep to guide us</a:t>
            </a:r>
            <a:r>
              <a:rPr lang="en-US" altLang="en-US"/>
              <a:t>.” – James Madison</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726" y="3444876"/>
            <a:ext cx="16859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039" y="1982789"/>
            <a:ext cx="16478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4" y="4470400"/>
            <a:ext cx="17938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2" name="Picture 2" descr="mage result for edmund randol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9726" y="4976814"/>
            <a:ext cx="15970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524000" y="1452564"/>
            <a:ext cx="9144000" cy="1200329"/>
          </a:xfrm>
          <a:prstGeom prst="rect">
            <a:avLst/>
          </a:prstGeom>
          <a:solidFill>
            <a:srgbClr val="FFC000"/>
          </a:solidFill>
        </p:spPr>
        <p:txBody>
          <a:bodyPr>
            <a:spAutoFit/>
          </a:bodyPr>
          <a:lstStyle/>
          <a:p>
            <a:pPr>
              <a:defRPr/>
            </a:pPr>
            <a:r>
              <a:rPr lang="en-US" b="1" dirty="0"/>
              <a:t>Established in Article II, Section 2 of the Constitution, the Cabinet's role is to advise the President on any subject he may require relating to the duties of each member's respective office.</a:t>
            </a:r>
          </a:p>
          <a:p>
            <a:pPr marL="571500" indent="-571500">
              <a:buFont typeface="Wingdings" charset="2"/>
              <a:buChar char="Ø"/>
              <a:defRPr/>
            </a:pPr>
            <a:r>
              <a:rPr lang="en-US" b="1" dirty="0"/>
              <a:t>Have to be approved by the Senate</a:t>
            </a:r>
          </a:p>
        </p:txBody>
      </p:sp>
    </p:spTree>
    <p:extLst>
      <p:ext uri="{BB962C8B-B14F-4D97-AF65-F5344CB8AC3E}">
        <p14:creationId xmlns:p14="http://schemas.microsoft.com/office/powerpoint/2010/main" val="1900778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7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277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7168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dissolve">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981200" y="17464"/>
            <a:ext cx="8229600" cy="592137"/>
          </a:xfrm>
        </p:spPr>
        <p:txBody>
          <a:bodyPr>
            <a:normAutofit fontScale="90000"/>
          </a:bodyPr>
          <a:lstStyle/>
          <a:p>
            <a:r>
              <a:rPr lang="en-US" altLang="en-US" b="1" i="1" u="sng"/>
              <a:t>Obama’s Cabinet</a:t>
            </a:r>
          </a:p>
        </p:txBody>
      </p:sp>
      <p:pic>
        <p:nvPicPr>
          <p:cNvPr id="419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1"/>
            <a:ext cx="914400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006600" y="1066801"/>
            <a:ext cx="8229600" cy="53244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3400">
                <a:latin typeface="Arial" charset="0"/>
              </a:rPr>
              <a:t>Today, the Cabinet includes the</a:t>
            </a:r>
            <a:r>
              <a:rPr lang="en-US" altLang="en-US" sz="3400" b="1">
                <a:latin typeface="Arial" charset="0"/>
              </a:rPr>
              <a:t> Vice President and the heads of 15 executive departments — </a:t>
            </a:r>
            <a:r>
              <a:rPr lang="en-US" altLang="en-US" sz="3400">
                <a:latin typeface="Arial" charset="0"/>
              </a:rPr>
              <a:t>the Secretaries of Agriculture, Commerce, Defense, Education, Energy, Health and Human Services, Homeland Security, Housing and Urban Development, Interior, Labor, State, Transportation, Treasury, and Veterans Affairs, as well as the Attorney General.</a:t>
            </a:r>
          </a:p>
        </p:txBody>
      </p:sp>
    </p:spTree>
    <p:extLst>
      <p:ext uri="{BB962C8B-B14F-4D97-AF65-F5344CB8AC3E}">
        <p14:creationId xmlns:p14="http://schemas.microsoft.com/office/powerpoint/2010/main" val="4253151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981200" y="22226"/>
            <a:ext cx="8229600" cy="968375"/>
          </a:xfrm>
        </p:spPr>
        <p:txBody>
          <a:bodyPr/>
          <a:lstStyle/>
          <a:p>
            <a:r>
              <a:rPr lang="en-US" altLang="en-US" sz="3800" b="1" i="1" u="sng"/>
              <a:t>Foreign Problems and Solutions</a:t>
            </a:r>
          </a:p>
        </p:txBody>
      </p:sp>
      <p:sp>
        <p:nvSpPr>
          <p:cNvPr id="3" name="Content Placeholder 2"/>
          <p:cNvSpPr>
            <a:spLocks noGrp="1"/>
          </p:cNvSpPr>
          <p:nvPr>
            <p:ph idx="1"/>
          </p:nvPr>
        </p:nvSpPr>
        <p:spPr>
          <a:xfrm>
            <a:off x="1981200" y="965201"/>
            <a:ext cx="8229600" cy="4841875"/>
          </a:xfrm>
        </p:spPr>
        <p:txBody>
          <a:bodyPr>
            <a:normAutofit lnSpcReduction="10000"/>
          </a:bodyPr>
          <a:lstStyle/>
          <a:p>
            <a:pPr marL="514350" indent="-514350">
              <a:buFont typeface="+mj-lt"/>
              <a:buAutoNum type="arabicPeriod"/>
              <a:defRPr/>
            </a:pPr>
            <a:r>
              <a:rPr lang="en-US" dirty="0"/>
              <a:t>The </a:t>
            </a:r>
            <a:r>
              <a:rPr lang="en-US" b="1" u="sng" dirty="0"/>
              <a:t>French Revolution</a:t>
            </a:r>
            <a:r>
              <a:rPr lang="en-US" dirty="0"/>
              <a:t>! - Should the USA pick a side?</a:t>
            </a:r>
          </a:p>
          <a:p>
            <a:pPr>
              <a:defRPr/>
            </a:pPr>
            <a:r>
              <a:rPr lang="en-US" dirty="0"/>
              <a:t>Had an alliance with French monarchy</a:t>
            </a:r>
            <a:r>
              <a:rPr lang="is-IS" dirty="0"/>
              <a:t>…also sympathized with revolution</a:t>
            </a:r>
            <a:endParaRPr lang="en-US" dirty="0"/>
          </a:p>
          <a:p>
            <a:pPr marL="0" indent="0">
              <a:buNone/>
              <a:defRPr/>
            </a:pPr>
            <a:r>
              <a:rPr lang="en-US" dirty="0"/>
              <a:t>2.    </a:t>
            </a:r>
            <a:r>
              <a:rPr lang="en-US" b="1" dirty="0"/>
              <a:t>Washington’s advice: </a:t>
            </a:r>
            <a:r>
              <a:rPr lang="en-US" b="1" u="sng" dirty="0"/>
              <a:t>Neutrality</a:t>
            </a:r>
          </a:p>
          <a:p>
            <a:pPr>
              <a:defRPr/>
            </a:pPr>
            <a:r>
              <a:rPr lang="en-US" b="1" i="1" u="sng" dirty="0"/>
              <a:t>The Proclamation of Neutrality (1793)</a:t>
            </a:r>
          </a:p>
          <a:p>
            <a:pPr marL="0" indent="0">
              <a:buNone/>
              <a:defRPr/>
            </a:pPr>
            <a:r>
              <a:rPr lang="en-US" dirty="0"/>
              <a:t>“</a:t>
            </a:r>
            <a:r>
              <a:rPr lang="en-US" i="1" dirty="0"/>
              <a:t>The duty and interest of the United States require, that they should with sincerity and good faith adopt and pursue a conduct friendly and </a:t>
            </a:r>
            <a:r>
              <a:rPr lang="en-US" b="1" i="1" u="sng" dirty="0"/>
              <a:t>impartia</a:t>
            </a:r>
            <a:r>
              <a:rPr lang="en-US" b="1" i="1" dirty="0"/>
              <a:t>l</a:t>
            </a:r>
            <a:r>
              <a:rPr lang="en-US" i="1" dirty="0"/>
              <a:t> toward the belligerent [warring] Powers” – George Washington</a:t>
            </a:r>
          </a:p>
          <a:p>
            <a:pPr>
              <a:buFont typeface="Arial" pitchFamily="34" charset="0"/>
              <a:buChar char="•"/>
              <a:defRPr/>
            </a:pPr>
            <a:r>
              <a:rPr lang="en-US" b="1" dirty="0"/>
              <a:t>Why neutrality?</a:t>
            </a:r>
          </a:p>
        </p:txBody>
      </p:sp>
      <p:pic>
        <p:nvPicPr>
          <p:cNvPr id="72706" name="Picture 2" descr="mage result for neutr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5641976"/>
            <a:ext cx="14509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585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txBox="1">
            <a:spLocks/>
          </p:cNvSpPr>
          <p:nvPr/>
        </p:nvSpPr>
        <p:spPr bwMode="auto">
          <a:xfrm>
            <a:off x="1981200" y="22226"/>
            <a:ext cx="8229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r>
              <a:rPr lang="en-US" altLang="en-US" sz="3800" b="1" i="1" u="sng"/>
              <a:t>Foreign Problems and Solutions</a:t>
            </a:r>
          </a:p>
        </p:txBody>
      </p:sp>
      <p:sp>
        <p:nvSpPr>
          <p:cNvPr id="3" name="Content Placeholder 2"/>
          <p:cNvSpPr txBox="1">
            <a:spLocks/>
          </p:cNvSpPr>
          <p:nvPr/>
        </p:nvSpPr>
        <p:spPr>
          <a:xfrm>
            <a:off x="1981200" y="730250"/>
            <a:ext cx="8229600" cy="19304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600" dirty="0"/>
              <a:t>3. </a:t>
            </a:r>
            <a:r>
              <a:rPr lang="en-US" sz="2600" b="1" u="sng" dirty="0"/>
              <a:t>“Citizen” Genet</a:t>
            </a:r>
            <a:endParaRPr lang="en-US" sz="2600" u="sng" dirty="0"/>
          </a:p>
          <a:p>
            <a:pPr>
              <a:buFont typeface="Wingdings" charset="2"/>
              <a:buChar char="Ø"/>
              <a:defRPr/>
            </a:pPr>
            <a:r>
              <a:rPr lang="en-US" sz="2600" dirty="0"/>
              <a:t>French minister to US</a:t>
            </a:r>
          </a:p>
          <a:p>
            <a:pPr>
              <a:buFont typeface="Wingdings" charset="2"/>
              <a:buChar char="Ø"/>
              <a:defRPr/>
            </a:pPr>
            <a:r>
              <a:rPr lang="en-US" sz="2600" dirty="0"/>
              <a:t>Appealed directly to the American people to support the French revolutionary cause</a:t>
            </a:r>
          </a:p>
          <a:p>
            <a:pPr>
              <a:buFont typeface="Wingdings" charset="2"/>
              <a:buChar char="Ø"/>
              <a:defRPr/>
            </a:pPr>
            <a:r>
              <a:rPr lang="en-US" sz="2800" b="1" dirty="0"/>
              <a:t>OFFENSIVE, REMOVE HIM!</a:t>
            </a:r>
            <a:r>
              <a:rPr lang="en-US" sz="2800" dirty="0"/>
              <a:t> – TJ and GW</a:t>
            </a:r>
            <a:endParaRPr lang="en-US" sz="2800" b="1" dirty="0"/>
          </a:p>
          <a:p>
            <a:pPr>
              <a:defRPr/>
            </a:pPr>
            <a:endParaRPr lang="en-US" sz="2800" b="1" dirty="0"/>
          </a:p>
        </p:txBody>
      </p:sp>
      <p:pic>
        <p:nvPicPr>
          <p:cNvPr id="38914" name="Picture 2" descr="mage result for citizen ge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4238" y="2286001"/>
            <a:ext cx="1706562"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1981200" y="3309938"/>
            <a:ext cx="7467600" cy="19304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800" dirty="0"/>
              <a:t>4. </a:t>
            </a:r>
            <a:r>
              <a:rPr lang="en-US" sz="2800" b="1" u="sng" dirty="0"/>
              <a:t>The Jay Treaty (1794)</a:t>
            </a:r>
            <a:endParaRPr lang="en-US" sz="2800" dirty="0"/>
          </a:p>
          <a:p>
            <a:pPr>
              <a:buFont typeface="Wingdings" charset="2"/>
              <a:buChar char="Ø"/>
              <a:defRPr/>
            </a:pPr>
            <a:r>
              <a:rPr lang="en-US" sz="2800" dirty="0"/>
              <a:t>John Jay</a:t>
            </a:r>
          </a:p>
          <a:p>
            <a:pPr>
              <a:buFont typeface="Wingdings" charset="2"/>
              <a:buChar char="Ø"/>
              <a:defRPr/>
            </a:pPr>
            <a:r>
              <a:rPr lang="en-US" sz="2800" b="1" u="sng" dirty="0"/>
              <a:t>STOP SEIZING! STOP IMPRESSMENT! </a:t>
            </a:r>
            <a:endParaRPr lang="en-US" sz="2800" dirty="0"/>
          </a:p>
          <a:p>
            <a:pPr>
              <a:buFont typeface="Wingdings" charset="2"/>
              <a:buChar char="Ø"/>
              <a:defRPr/>
            </a:pPr>
            <a:r>
              <a:rPr lang="en-US" sz="2800" dirty="0"/>
              <a:t>Britain evacuates West, treaty </a:t>
            </a:r>
            <a:r>
              <a:rPr lang="en-US" sz="2800" dirty="0" err="1"/>
              <a:t>didn</a:t>
            </a:r>
            <a:r>
              <a:rPr lang="uk-UA" sz="2800" dirty="0"/>
              <a:t>’</a:t>
            </a:r>
            <a:r>
              <a:rPr lang="en-US" sz="2800" dirty="0"/>
              <a:t>t address seizure!</a:t>
            </a:r>
          </a:p>
          <a:p>
            <a:pPr>
              <a:buFont typeface="Wingdings" charset="2"/>
              <a:buChar char="Ø"/>
              <a:defRPr/>
            </a:pPr>
            <a:r>
              <a:rPr lang="en-US" sz="2800" b="1" u="sng" dirty="0"/>
              <a:t>UNPOPULAR</a:t>
            </a:r>
            <a:r>
              <a:rPr lang="en-US" sz="2800" dirty="0"/>
              <a:t>! Why? </a:t>
            </a:r>
          </a:p>
          <a:p>
            <a:pPr>
              <a:buFont typeface="Wingdings" charset="2"/>
              <a:buChar char="Ø"/>
              <a:defRPr/>
            </a:pPr>
            <a:r>
              <a:rPr lang="en-US" sz="2800" dirty="0"/>
              <a:t>Kept neutrality = PEACE</a:t>
            </a:r>
          </a:p>
        </p:txBody>
      </p:sp>
      <p:pic>
        <p:nvPicPr>
          <p:cNvPr id="6" name="Picture 4" descr="mage result for british impr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537" y="730251"/>
            <a:ext cx="9178926"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5486400" y="5943600"/>
            <a:ext cx="2057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p:nvSpPr>
        <p:spPr bwMode="auto">
          <a:xfrm>
            <a:off x="7620000" y="5638801"/>
            <a:ext cx="3048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r>
              <a:rPr lang="en-US" altLang="en-US" sz="2500"/>
              <a:t>Angered supporters of France</a:t>
            </a:r>
          </a:p>
        </p:txBody>
      </p:sp>
    </p:spTree>
    <p:extLst>
      <p:ext uri="{BB962C8B-B14F-4D97-AF65-F5344CB8AC3E}">
        <p14:creationId xmlns:p14="http://schemas.microsoft.com/office/powerpoint/2010/main" val="1105441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981200" y="0"/>
            <a:ext cx="8229600" cy="1143000"/>
          </a:xfrm>
        </p:spPr>
        <p:txBody>
          <a:bodyPr/>
          <a:lstStyle/>
          <a:p>
            <a:r>
              <a:rPr lang="en-US" altLang="en-US" b="1" i="1" u="sng"/>
              <a:t>Domestic Problems and Solutions</a:t>
            </a:r>
          </a:p>
        </p:txBody>
      </p:sp>
      <p:sp>
        <p:nvSpPr>
          <p:cNvPr id="3" name="Content Placeholder 2"/>
          <p:cNvSpPr>
            <a:spLocks noGrp="1"/>
          </p:cNvSpPr>
          <p:nvPr>
            <p:ph idx="1"/>
          </p:nvPr>
        </p:nvSpPr>
        <p:spPr>
          <a:xfrm>
            <a:off x="1981200" y="914400"/>
            <a:ext cx="8229600" cy="5715000"/>
          </a:xfrm>
        </p:spPr>
        <p:txBody>
          <a:bodyPr/>
          <a:lstStyle/>
          <a:p>
            <a:pPr marL="0" indent="0">
              <a:buNone/>
              <a:defRPr/>
            </a:pPr>
            <a:r>
              <a:rPr lang="en-US" dirty="0" smtClean="0"/>
              <a:t>1. The Debt!</a:t>
            </a:r>
          </a:p>
          <a:p>
            <a:pPr>
              <a:defRPr/>
            </a:pPr>
            <a:r>
              <a:rPr lang="en-US" dirty="0" smtClean="0"/>
              <a:t>Foreign and domestic debts</a:t>
            </a:r>
          </a:p>
          <a:p>
            <a:pPr marL="0" indent="0">
              <a:buNone/>
              <a:defRPr/>
            </a:pPr>
            <a:r>
              <a:rPr lang="en-US" dirty="0" smtClean="0"/>
              <a:t>2. </a:t>
            </a:r>
            <a:r>
              <a:rPr lang="en-US" b="1" dirty="0" smtClean="0"/>
              <a:t>Alexander Hamilton </a:t>
            </a:r>
            <a:r>
              <a:rPr lang="en-US" dirty="0" smtClean="0"/>
              <a:t>created a </a:t>
            </a:r>
            <a:r>
              <a:rPr lang="en-US" b="1" u="sng" dirty="0" smtClean="0"/>
              <a:t>National Bank</a:t>
            </a:r>
          </a:p>
          <a:p>
            <a:pPr>
              <a:defRPr/>
            </a:pPr>
            <a:r>
              <a:rPr lang="en-US" dirty="0" smtClean="0"/>
              <a:t>This created a </a:t>
            </a:r>
            <a:r>
              <a:rPr lang="en-US" b="1" u="sng" dirty="0" smtClean="0"/>
              <a:t>strong</a:t>
            </a:r>
            <a:r>
              <a:rPr lang="en-US" dirty="0" smtClean="0"/>
              <a:t> and </a:t>
            </a:r>
            <a:r>
              <a:rPr lang="en-US" b="1" u="sng" dirty="0" smtClean="0"/>
              <a:t>sound</a:t>
            </a:r>
            <a:r>
              <a:rPr lang="en-US" dirty="0" smtClean="0"/>
              <a:t> [good] financial plan for the country</a:t>
            </a:r>
          </a:p>
          <a:p>
            <a:pPr marL="0" indent="0">
              <a:buNone/>
              <a:defRPr/>
            </a:pPr>
            <a:r>
              <a:rPr lang="en-US" dirty="0" smtClean="0"/>
              <a:t>3. </a:t>
            </a:r>
            <a:r>
              <a:rPr lang="en-US" b="1" dirty="0" smtClean="0"/>
              <a:t>Created </a:t>
            </a:r>
            <a:r>
              <a:rPr lang="en-US" b="1" u="sng" dirty="0" smtClean="0"/>
              <a:t>excise taxes</a:t>
            </a:r>
            <a:r>
              <a:rPr lang="en-US" b="1" dirty="0" smtClean="0"/>
              <a:t> </a:t>
            </a:r>
            <a:r>
              <a:rPr lang="en-US" b="1" dirty="0" smtClean="0">
                <a:solidFill>
                  <a:srgbClr val="FF0000"/>
                </a:solidFill>
              </a:rPr>
              <a:t>(tax on luxury goods)</a:t>
            </a:r>
            <a:r>
              <a:rPr lang="en-US" dirty="0" smtClean="0"/>
              <a:t>– to raise money for the gov’t</a:t>
            </a:r>
          </a:p>
          <a:p>
            <a:pPr>
              <a:defRPr/>
            </a:pPr>
            <a:r>
              <a:rPr lang="en-US" dirty="0" smtClean="0"/>
              <a:t>Led to the </a:t>
            </a:r>
            <a:r>
              <a:rPr lang="en-US" b="1" i="1" u="sng" dirty="0" smtClean="0"/>
              <a:t>Whiskey Rebellion</a:t>
            </a:r>
          </a:p>
          <a:p>
            <a:pPr>
              <a:defRPr/>
            </a:pPr>
            <a:r>
              <a:rPr lang="en-US" dirty="0" smtClean="0"/>
              <a:t>This tested Washington’s presidency – Did he pass the test?</a:t>
            </a:r>
            <a:endParaRPr lang="en-US" dirty="0"/>
          </a:p>
        </p:txBody>
      </p:sp>
    </p:spTree>
    <p:extLst>
      <p:ext uri="{BB962C8B-B14F-4D97-AF65-F5344CB8AC3E}">
        <p14:creationId xmlns:p14="http://schemas.microsoft.com/office/powerpoint/2010/main" val="1248643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3075" y="2037704"/>
            <a:ext cx="8839200" cy="3824893"/>
          </a:xfrm>
          <a:prstGeom prst="rect">
            <a:avLst/>
          </a:prstGeom>
        </p:spPr>
        <p:txBody>
          <a:bodyPr>
            <a:spAutoFit/>
          </a:bodyPr>
          <a:lstStyle/>
          <a:p>
            <a:pPr eaLnBrk="1" hangingPunct="1">
              <a:lnSpc>
                <a:spcPct val="85000"/>
              </a:lnSpc>
              <a:spcBef>
                <a:spcPct val="5000"/>
              </a:spcBef>
              <a:buClr>
                <a:schemeClr val="accent1"/>
              </a:buClr>
              <a:buSzPct val="80000"/>
              <a:buFont typeface="Wingdings" charset="2"/>
              <a:buChar char="n"/>
              <a:defRPr/>
            </a:pPr>
            <a:r>
              <a:rPr lang="en-US" sz="315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Key Concept of Today’s Lesson</a:t>
            </a:r>
            <a:r>
              <a:rPr lang="en-US" sz="315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eaLnBrk="1" hangingPunct="1">
              <a:lnSpc>
                <a:spcPct val="85000"/>
              </a:lnSpc>
              <a:spcBef>
                <a:spcPct val="5000"/>
              </a:spcBef>
              <a:buClr>
                <a:schemeClr val="accent1"/>
              </a:buClr>
              <a:buSzPct val="80000"/>
              <a:buFont typeface="Wingdings" charset="2"/>
              <a:buChar char="n"/>
              <a:defRPr/>
            </a:pPr>
            <a:r>
              <a:rPr lang="en-US" sz="315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3.2 (II) E) In the debate over ratifying the Constitution, Anti-Federalists opposing ratification battled with Federalists, whose principles were articulated in the Federalist Papers. Federalists ensured that ratification of the Constitution by promising the addition of a Bill of Rights that enumerated individual rights and explicitly restricted the powers of the federal government.</a:t>
            </a:r>
            <a:endParaRPr lang="en-US" sz="3150" u="sng"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3" name="Rectangle 2"/>
          <p:cNvSpPr/>
          <p:nvPr/>
        </p:nvSpPr>
        <p:spPr>
          <a:xfrm>
            <a:off x="3268835" y="1177752"/>
            <a:ext cx="4987584" cy="599010"/>
          </a:xfrm>
          <a:prstGeom prst="rect">
            <a:avLst/>
          </a:prstGeom>
          <a:solidFill>
            <a:schemeClr val="accent2"/>
          </a:solidFill>
        </p:spPr>
        <p:txBody>
          <a:bodyPr wrap="none" lIns="68580" tIns="34290" rIns="68580" bIns="34290">
            <a:spAutoFit/>
          </a:bodyPr>
          <a:lstStyle/>
          <a:p>
            <a:pPr algn="ctr" eaLnBrk="1" hangingPunct="1">
              <a:lnSpc>
                <a:spcPct val="85000"/>
              </a:lnSpc>
              <a:spcBef>
                <a:spcPct val="5000"/>
              </a:spcBef>
              <a:buClr>
                <a:schemeClr val="accent1"/>
              </a:buClr>
              <a:buSzPct val="80000"/>
              <a:buFont typeface="Wingdings" charset="2"/>
              <a:buChar char="n"/>
              <a:defRPr/>
            </a:pPr>
            <a:r>
              <a:rPr lang="en-US" sz="405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PERIOD 3: 1754-1800</a:t>
            </a:r>
          </a:p>
        </p:txBody>
      </p:sp>
    </p:spTree>
    <p:extLst>
      <p:ext uri="{BB962C8B-B14F-4D97-AF65-F5344CB8AC3E}">
        <p14:creationId xmlns:p14="http://schemas.microsoft.com/office/powerpoint/2010/main" val="1455616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mage result for constitutional convention deleg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11301"/>
            <a:ext cx="8229600" cy="53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a:xfrm>
            <a:off x="2424113" y="1508125"/>
            <a:ext cx="2895600" cy="1600200"/>
          </a:xfrm>
          <a:prstGeom prst="wedgeRoundRectCallout">
            <a:avLst>
              <a:gd name="adj1" fmla="val -37476"/>
              <a:gd name="adj2" fmla="val 10188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85000"/>
              </a:lnSpc>
              <a:spcBef>
                <a:spcPct val="5000"/>
              </a:spcBef>
              <a:buClr>
                <a:schemeClr val="accent1"/>
              </a:buClr>
              <a:buSzPct val="80000"/>
              <a:buFont typeface="Wingdings" pitchFamily="2" charset="2"/>
              <a:buChar char="n"/>
              <a:defRPr/>
            </a:pPr>
            <a:endParaRPr lang="en-US" altLang="en-US" sz="4000">
              <a:solidFill>
                <a:srgbClr val="FFFFFF"/>
              </a:solidFill>
            </a:endParaRPr>
          </a:p>
        </p:txBody>
      </p:sp>
      <p:sp>
        <p:nvSpPr>
          <p:cNvPr id="50179" name="TextBox 2"/>
          <p:cNvSpPr txBox="1">
            <a:spLocks noChangeArrowheads="1"/>
          </p:cNvSpPr>
          <p:nvPr/>
        </p:nvSpPr>
        <p:spPr bwMode="auto">
          <a:xfrm>
            <a:off x="2438400" y="1508125"/>
            <a:ext cx="2819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2500" b="1">
                <a:latin typeface="Arial" charset="0"/>
              </a:rPr>
              <a:t>TBH, a chief executive should hold office for LIFE!</a:t>
            </a:r>
          </a:p>
        </p:txBody>
      </p:sp>
      <p:sp>
        <p:nvSpPr>
          <p:cNvPr id="5" name="Rounded Rectangular Callout 4"/>
          <p:cNvSpPr/>
          <p:nvPr/>
        </p:nvSpPr>
        <p:spPr>
          <a:xfrm>
            <a:off x="5381625" y="530225"/>
            <a:ext cx="2895600" cy="1600200"/>
          </a:xfrm>
          <a:prstGeom prst="wedgeRoundRectCallout">
            <a:avLst>
              <a:gd name="adj1" fmla="val -19553"/>
              <a:gd name="adj2" fmla="val 153619"/>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85000"/>
              </a:lnSpc>
              <a:spcBef>
                <a:spcPct val="5000"/>
              </a:spcBef>
              <a:buClr>
                <a:schemeClr val="accent1"/>
              </a:buClr>
              <a:buSzPct val="80000"/>
              <a:buFont typeface="Wingdings" pitchFamily="2" charset="2"/>
              <a:buChar char="n"/>
              <a:defRPr/>
            </a:pPr>
            <a:endParaRPr lang="en-US" altLang="en-US" sz="4000">
              <a:solidFill>
                <a:srgbClr val="FFFFFF"/>
              </a:solidFill>
            </a:endParaRPr>
          </a:p>
        </p:txBody>
      </p:sp>
      <p:sp>
        <p:nvSpPr>
          <p:cNvPr id="50181" name="TextBox 5"/>
          <p:cNvSpPr txBox="1">
            <a:spLocks noChangeArrowheads="1"/>
          </p:cNvSpPr>
          <p:nvPr/>
        </p:nvSpPr>
        <p:spPr bwMode="auto">
          <a:xfrm>
            <a:off x="5419725" y="701676"/>
            <a:ext cx="28194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2500" b="1">
                <a:latin typeface="Arial" charset="0"/>
              </a:rPr>
              <a:t>IDK</a:t>
            </a:r>
            <a:r>
              <a:rPr lang="is-IS" altLang="en-US" sz="2500" b="1">
                <a:latin typeface="Arial" charset="0"/>
              </a:rPr>
              <a:t>…but how are we going to CHOOSE HIM?</a:t>
            </a:r>
            <a:endParaRPr lang="en-US" altLang="en-US" sz="2500" b="1">
              <a:latin typeface="Arial" charset="0"/>
            </a:endParaRPr>
          </a:p>
        </p:txBody>
      </p:sp>
      <p:sp>
        <p:nvSpPr>
          <p:cNvPr id="4" name="Rectangle 3"/>
          <p:cNvSpPr/>
          <p:nvPr/>
        </p:nvSpPr>
        <p:spPr>
          <a:xfrm>
            <a:off x="2099517" y="355231"/>
            <a:ext cx="2708690" cy="798680"/>
          </a:xfrm>
          <a:prstGeom prst="rect">
            <a:avLst/>
          </a:prstGeom>
          <a:noFill/>
        </p:spPr>
        <p:txBody>
          <a:bodyPr wrap="none">
            <a:spAutoFit/>
          </a:bodyPr>
          <a:lstStyle/>
          <a:p>
            <a:pPr algn="ctr" eaLnBrk="1" hangingPunct="1">
              <a:lnSpc>
                <a:spcPct val="85000"/>
              </a:lnSpc>
              <a:spcBef>
                <a:spcPct val="5000"/>
              </a:spcBef>
              <a:buClr>
                <a:schemeClr val="accent1"/>
              </a:buClr>
              <a:buSzPct val="80000"/>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DEBATES</a:t>
            </a:r>
          </a:p>
        </p:txBody>
      </p:sp>
      <p:sp>
        <p:nvSpPr>
          <p:cNvPr id="7" name="Rounded Rectangular Callout 6"/>
          <p:cNvSpPr/>
          <p:nvPr/>
        </p:nvSpPr>
        <p:spPr>
          <a:xfrm>
            <a:off x="8324850" y="1325564"/>
            <a:ext cx="2343150" cy="1646237"/>
          </a:xfrm>
          <a:prstGeom prst="wedgeRoundRectCallout">
            <a:avLst>
              <a:gd name="adj1" fmla="val -11340"/>
              <a:gd name="adj2" fmla="val 947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85000"/>
              </a:lnSpc>
              <a:spcBef>
                <a:spcPct val="5000"/>
              </a:spcBef>
              <a:buClr>
                <a:schemeClr val="accent1"/>
              </a:buClr>
              <a:buSzPct val="80000"/>
              <a:buFont typeface="Wingdings" pitchFamily="2" charset="2"/>
              <a:buChar char="n"/>
              <a:defRPr/>
            </a:pPr>
            <a:endParaRPr lang="en-US" altLang="en-US" sz="4000">
              <a:solidFill>
                <a:srgbClr val="FFFFFF"/>
              </a:solidFill>
            </a:endParaRPr>
          </a:p>
        </p:txBody>
      </p:sp>
      <p:sp>
        <p:nvSpPr>
          <p:cNvPr id="50184" name="TextBox 8"/>
          <p:cNvSpPr txBox="1">
            <a:spLocks noChangeArrowheads="1"/>
          </p:cNvSpPr>
          <p:nvPr/>
        </p:nvSpPr>
        <p:spPr bwMode="auto">
          <a:xfrm>
            <a:off x="8369301" y="1700213"/>
            <a:ext cx="22764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is-IS" altLang="en-US" sz="2500" b="1">
                <a:latin typeface="Arial" charset="0"/>
              </a:rPr>
              <a:t>PLZ NO MORE KING!</a:t>
            </a:r>
            <a:endParaRPr lang="en-US" altLang="en-US" sz="2500" b="1">
              <a:latin typeface="Arial" charset="0"/>
            </a:endParaRPr>
          </a:p>
        </p:txBody>
      </p:sp>
    </p:spTree>
    <p:extLst>
      <p:ext uri="{BB962C8B-B14F-4D97-AF65-F5344CB8AC3E}">
        <p14:creationId xmlns:p14="http://schemas.microsoft.com/office/powerpoint/2010/main" val="1148988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conv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008063"/>
            <a:ext cx="3962400" cy="30480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69" name="Text Box 5"/>
          <p:cNvSpPr txBox="1">
            <a:spLocks noChangeArrowheads="1"/>
          </p:cNvSpPr>
          <p:nvPr/>
        </p:nvSpPr>
        <p:spPr bwMode="auto">
          <a:xfrm>
            <a:off x="1524000" y="4327526"/>
            <a:ext cx="9144000"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nSpc>
                <a:spcPct val="85000"/>
              </a:lnSpc>
              <a:spcBef>
                <a:spcPct val="50000"/>
              </a:spcBef>
              <a:buClr>
                <a:schemeClr val="accent1"/>
              </a:buClr>
              <a:buSzPct val="80000"/>
              <a:buFont typeface="Calibri" charset="0"/>
              <a:buAutoNum type="arabicPeriod"/>
              <a:defRPr/>
            </a:pPr>
            <a:r>
              <a:rPr lang="en-US" altLang="en-US" sz="2400" b="1">
                <a:effectLst>
                  <a:outerShdw blurRad="38100" dist="38100" dir="2700000" algn="tl">
                    <a:srgbClr val="C0C0C0"/>
                  </a:outerShdw>
                </a:effectLst>
                <a:latin typeface="Arial Black" charset="0"/>
              </a:rPr>
              <a:t>GIVE HIM POWER = </a:t>
            </a:r>
            <a:r>
              <a:rPr lang="en-US" altLang="en-US" sz="2400" b="1" u="sng">
                <a:solidFill>
                  <a:srgbClr val="FF0000"/>
                </a:solidFill>
                <a:effectLst>
                  <a:outerShdw blurRad="38100" dist="38100" dir="2700000" algn="tl">
                    <a:srgbClr val="C0C0C0"/>
                  </a:outerShdw>
                </a:effectLst>
                <a:latin typeface="Arial Black" charset="0"/>
              </a:rPr>
              <a:t>VETO acts of Congress</a:t>
            </a:r>
            <a:endParaRPr lang="en-US" altLang="en-US" sz="2400">
              <a:solidFill>
                <a:srgbClr val="FF0000"/>
              </a:solidFill>
              <a:effectLst>
                <a:outerShdw blurRad="38100" dist="38100" dir="2700000" algn="tl">
                  <a:srgbClr val="C0C0C0"/>
                </a:outerShdw>
              </a:effectLst>
              <a:latin typeface="Arial Black" charset="0"/>
            </a:endParaRPr>
          </a:p>
          <a:p>
            <a:pPr>
              <a:lnSpc>
                <a:spcPct val="85000"/>
              </a:lnSpc>
              <a:spcBef>
                <a:spcPct val="50000"/>
              </a:spcBef>
              <a:buClr>
                <a:schemeClr val="accent1"/>
              </a:buClr>
              <a:buSzPct val="80000"/>
              <a:buFont typeface="Calibri" charset="0"/>
              <a:buAutoNum type="arabicPeriod"/>
              <a:defRPr/>
            </a:pPr>
            <a:r>
              <a:rPr lang="en-US" altLang="en-US" sz="2400" u="sng">
                <a:solidFill>
                  <a:srgbClr val="FF0000"/>
                </a:solidFill>
                <a:effectLst>
                  <a:outerShdw blurRad="38100" dist="38100" dir="2700000" algn="tl">
                    <a:srgbClr val="C0C0C0"/>
                  </a:outerShdw>
                </a:effectLst>
                <a:latin typeface="Arial Black" charset="0"/>
              </a:rPr>
              <a:t>FOUR year term limit</a:t>
            </a:r>
            <a:r>
              <a:rPr lang="en-US" altLang="en-US" sz="2400">
                <a:solidFill>
                  <a:srgbClr val="FF0000"/>
                </a:solidFill>
                <a:effectLst>
                  <a:outerShdw blurRad="38100" dist="38100" dir="2700000" algn="tl">
                    <a:srgbClr val="C0C0C0"/>
                  </a:outerShdw>
                </a:effectLst>
                <a:latin typeface="Arial Black" charset="0"/>
              </a:rPr>
              <a:t> </a:t>
            </a:r>
            <a:r>
              <a:rPr lang="en-US" altLang="en-US" sz="2400">
                <a:effectLst>
                  <a:outerShdw blurRad="38100" dist="38100" dir="2700000" algn="tl">
                    <a:srgbClr val="C0C0C0"/>
                  </a:outerShdw>
                </a:effectLst>
                <a:latin typeface="Arial Black" charset="0"/>
              </a:rPr>
              <a:t>(no limit to # of terms if reelected)</a:t>
            </a:r>
            <a:endParaRPr lang="en-US" altLang="en-US" sz="2400" u="sng">
              <a:effectLst>
                <a:outerShdw blurRad="38100" dist="38100" dir="2700000" algn="tl">
                  <a:srgbClr val="C0C0C0"/>
                </a:outerShdw>
              </a:effectLst>
              <a:latin typeface="Arial Black" charset="0"/>
            </a:endParaRPr>
          </a:p>
          <a:p>
            <a:pPr>
              <a:lnSpc>
                <a:spcPct val="85000"/>
              </a:lnSpc>
              <a:spcBef>
                <a:spcPct val="50000"/>
              </a:spcBef>
              <a:buClr>
                <a:schemeClr val="accent1"/>
              </a:buClr>
              <a:buSzPct val="80000"/>
              <a:buFont typeface="Calibri" charset="0"/>
              <a:buAutoNum type="arabicPeriod"/>
              <a:defRPr/>
            </a:pPr>
            <a:r>
              <a:rPr lang="en-US" altLang="en-US" sz="2400" u="sng">
                <a:solidFill>
                  <a:srgbClr val="FF0000"/>
                </a:solidFill>
                <a:effectLst>
                  <a:outerShdw blurRad="38100" dist="38100" dir="2700000" algn="tl">
                    <a:srgbClr val="C0C0C0"/>
                  </a:outerShdw>
                </a:effectLst>
                <a:latin typeface="Arial Black" charset="0"/>
              </a:rPr>
              <a:t>Electoral College</a:t>
            </a:r>
            <a:endParaRPr lang="en-US" altLang="en-US" sz="2500" u="sng">
              <a:solidFill>
                <a:srgbClr val="FF0000"/>
              </a:solidFill>
              <a:effectLst>
                <a:outerShdw blurRad="38100" dist="38100" dir="2700000" algn="tl">
                  <a:srgbClr val="C0C0C0"/>
                </a:outerShdw>
              </a:effectLst>
              <a:latin typeface="Arial Black" charset="0"/>
            </a:endParaRPr>
          </a:p>
        </p:txBody>
      </p:sp>
      <p:sp>
        <p:nvSpPr>
          <p:cNvPr id="2" name="Right Arrow 1"/>
          <p:cNvSpPr/>
          <p:nvPr/>
        </p:nvSpPr>
        <p:spPr>
          <a:xfrm>
            <a:off x="5143500" y="5664200"/>
            <a:ext cx="1447800" cy="3810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lgn="ctr">
              <a:defRPr/>
            </a:pPr>
            <a:endParaRPr lang="en-US" altLang="en-US">
              <a:solidFill>
                <a:srgbClr val="FFFFFF"/>
              </a:solidFill>
              <a:latin typeface="Calibri" pitchFamily="34" charset="0"/>
            </a:endParaRPr>
          </a:p>
        </p:txBody>
      </p:sp>
      <p:sp>
        <p:nvSpPr>
          <p:cNvPr id="51204" name="Rectangle 2"/>
          <p:cNvSpPr>
            <a:spLocks noChangeArrowheads="1"/>
          </p:cNvSpPr>
          <p:nvPr/>
        </p:nvSpPr>
        <p:spPr bwMode="auto">
          <a:xfrm>
            <a:off x="6343650" y="5546725"/>
            <a:ext cx="457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a:lnSpc>
                <a:spcPct val="85000"/>
              </a:lnSpc>
              <a:spcBef>
                <a:spcPct val="50000"/>
              </a:spcBef>
              <a:buClr>
                <a:schemeClr val="accent1"/>
              </a:buClr>
              <a:buSzPct val="80000"/>
              <a:buFontTx/>
              <a:buNone/>
            </a:pPr>
            <a:r>
              <a:rPr lang="en-US" altLang="en-US" sz="2000" b="1">
                <a:latin typeface="Arial" charset="0"/>
              </a:rPr>
              <a:t>Should the electoral system be CHANGED or REMOVED? WHY?</a:t>
            </a:r>
          </a:p>
        </p:txBody>
      </p:sp>
      <p:sp>
        <p:nvSpPr>
          <p:cNvPr id="3" name="Rectangle 2"/>
          <p:cNvSpPr/>
          <p:nvPr/>
        </p:nvSpPr>
        <p:spPr>
          <a:xfrm>
            <a:off x="2718858" y="-3780"/>
            <a:ext cx="6754285" cy="923330"/>
          </a:xfrm>
          <a:prstGeom prst="rect">
            <a:avLst/>
          </a:prstGeom>
          <a:noFill/>
        </p:spPr>
        <p:txBody>
          <a:bodyPr wrap="none">
            <a:spAutoFit/>
          </a:bodyPr>
          <a:lstStyle/>
          <a:p>
            <a:pPr algn="ctr">
              <a:defRPr/>
            </a:pPr>
            <a:r>
              <a:rPr lang="en-US" sz="5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Creating an EXECUTIVE</a:t>
            </a:r>
          </a:p>
        </p:txBody>
      </p:sp>
    </p:spTree>
    <p:extLst>
      <p:ext uri="{BB962C8B-B14F-4D97-AF65-F5344CB8AC3E}">
        <p14:creationId xmlns:p14="http://schemas.microsoft.com/office/powerpoint/2010/main" val="8687991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chapter3"/>
          <p:cNvPicPr>
            <a:picLocks noChangeAspect="1" noChangeArrowheads="1"/>
          </p:cNvPicPr>
          <p:nvPr/>
        </p:nvPicPr>
        <p:blipFill>
          <a:blip r:embed="rId2">
            <a:lum bright="58000" contrast="-52000"/>
            <a:extLst>
              <a:ext uri="{28A0092B-C50C-407E-A947-70E740481C1C}">
                <a14:useLocalDpi xmlns:a14="http://schemas.microsoft.com/office/drawing/2010/main" val="0"/>
              </a:ext>
            </a:extLst>
          </a:blip>
          <a:srcRect t="24481"/>
          <a:stretch>
            <a:fillRect/>
          </a:stretch>
        </p:blipFill>
        <p:spPr bwMode="auto">
          <a:xfrm>
            <a:off x="1524000" y="3176"/>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1524000" y="914400"/>
            <a:ext cx="91440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4000">
                <a:solidFill>
                  <a:schemeClr val="tx1"/>
                </a:solidFill>
                <a:latin typeface="Arial" charset="0"/>
              </a:defRPr>
            </a:lvl1pPr>
            <a:lvl2pPr marL="914400" indent="-457200">
              <a:defRPr sz="4000">
                <a:solidFill>
                  <a:schemeClr val="tx1"/>
                </a:solidFill>
                <a:latin typeface="Arial" charset="0"/>
              </a:defRPr>
            </a:lvl2pPr>
            <a:lvl3pPr marL="1371600" indent="-457200">
              <a:defRPr sz="4000">
                <a:solidFill>
                  <a:schemeClr val="tx1"/>
                </a:solidFill>
                <a:latin typeface="Arial" charset="0"/>
              </a:defRPr>
            </a:lvl3pPr>
            <a:lvl4pPr marL="1828800" indent="-457200">
              <a:defRPr sz="4000">
                <a:solidFill>
                  <a:schemeClr val="tx1"/>
                </a:solidFill>
                <a:latin typeface="Arial" charset="0"/>
              </a:defRPr>
            </a:lvl4pPr>
            <a:lvl5pPr marL="2286000" indent="-457200">
              <a:defRPr sz="4000">
                <a:solidFill>
                  <a:schemeClr val="tx1"/>
                </a:solidFill>
                <a:latin typeface="Arial" charset="0"/>
              </a:defRPr>
            </a:lvl5pPr>
            <a:lvl6pPr marL="2743200" indent="-457200" eaLnBrk="0" fontAlgn="base" hangingPunct="0">
              <a:spcBef>
                <a:spcPct val="0"/>
              </a:spcBef>
              <a:spcAft>
                <a:spcPct val="0"/>
              </a:spcAft>
              <a:defRPr sz="4000">
                <a:solidFill>
                  <a:schemeClr val="tx1"/>
                </a:solidFill>
                <a:latin typeface="Arial" charset="0"/>
              </a:defRPr>
            </a:lvl6pPr>
            <a:lvl7pPr marL="3200400" indent="-457200" eaLnBrk="0" fontAlgn="base" hangingPunct="0">
              <a:spcBef>
                <a:spcPct val="0"/>
              </a:spcBef>
              <a:spcAft>
                <a:spcPct val="0"/>
              </a:spcAft>
              <a:defRPr sz="4000">
                <a:solidFill>
                  <a:schemeClr val="tx1"/>
                </a:solidFill>
                <a:latin typeface="Arial" charset="0"/>
              </a:defRPr>
            </a:lvl7pPr>
            <a:lvl8pPr marL="3657600" indent="-457200" eaLnBrk="0" fontAlgn="base" hangingPunct="0">
              <a:spcBef>
                <a:spcPct val="0"/>
              </a:spcBef>
              <a:spcAft>
                <a:spcPct val="0"/>
              </a:spcAft>
              <a:defRPr sz="4000">
                <a:solidFill>
                  <a:schemeClr val="tx1"/>
                </a:solidFill>
                <a:latin typeface="Arial" charset="0"/>
              </a:defRPr>
            </a:lvl8pPr>
            <a:lvl9pPr marL="4114800" indent="-457200" eaLnBrk="0" fontAlgn="base" hangingPunct="0">
              <a:spcBef>
                <a:spcPct val="0"/>
              </a:spcBef>
              <a:spcAft>
                <a:spcPct val="0"/>
              </a:spcAft>
              <a:defRPr sz="4000">
                <a:solidFill>
                  <a:schemeClr val="tx1"/>
                </a:solidFill>
                <a:latin typeface="Arial" charset="0"/>
              </a:defRPr>
            </a:lvl9pPr>
          </a:lstStyle>
          <a:p>
            <a:pPr algn="ctr">
              <a:lnSpc>
                <a:spcPct val="80000"/>
              </a:lnSpc>
              <a:spcBef>
                <a:spcPct val="40000"/>
              </a:spcBef>
            </a:pPr>
            <a:r>
              <a:rPr lang="en-US" altLang="en-US" sz="5400" u="sng">
                <a:latin typeface="Impact" charset="0"/>
              </a:rPr>
              <a:t>Historical Background</a:t>
            </a:r>
            <a:r>
              <a:rPr lang="en-US" altLang="en-US" sz="3200" b="1" i="1">
                <a:latin typeface="Times New Roman" charset="0"/>
              </a:rPr>
              <a:t> </a:t>
            </a:r>
          </a:p>
          <a:p>
            <a:pPr>
              <a:lnSpc>
                <a:spcPct val="80000"/>
              </a:lnSpc>
              <a:spcBef>
                <a:spcPct val="40000"/>
              </a:spcBef>
              <a:buFont typeface="Wingdings" charset="2"/>
              <a:buAutoNum type="arabicPeriod"/>
            </a:pPr>
            <a:r>
              <a:rPr lang="en-US" altLang="en-US" sz="2400" b="1"/>
              <a:t>Why was the Electoral College created by the Framers? </a:t>
            </a:r>
          </a:p>
          <a:p>
            <a:pPr lvl="1">
              <a:lnSpc>
                <a:spcPct val="80000"/>
              </a:lnSpc>
              <a:spcBef>
                <a:spcPct val="40000"/>
              </a:spcBef>
              <a:buFont typeface="Wingdings" charset="2"/>
              <a:buChar char="§"/>
            </a:pPr>
            <a:r>
              <a:rPr lang="en-US" altLang="en-US" sz="2400" b="1">
                <a:ea typeface="Arial" charset="0"/>
                <a:cs typeface="Arial" charset="0"/>
              </a:rPr>
              <a:t>Created as an alternative to either popular election or Congress electing the President.</a:t>
            </a:r>
            <a:r>
              <a:rPr lang="en-US" altLang="en-US" sz="2400" b="1"/>
              <a:t> </a:t>
            </a:r>
          </a:p>
          <a:p>
            <a:pPr lvl="1">
              <a:lnSpc>
                <a:spcPct val="80000"/>
              </a:lnSpc>
              <a:spcBef>
                <a:spcPct val="40000"/>
              </a:spcBef>
              <a:buFont typeface="Wingdings" charset="2"/>
              <a:buChar char="§"/>
            </a:pPr>
            <a:r>
              <a:rPr lang="en-US" altLang="en-US" sz="2400" b="1"/>
              <a:t>Each state chose </a:t>
            </a:r>
            <a:r>
              <a:rPr lang="en-US" altLang="en-US" sz="2400" b="1" i="1" u="sng">
                <a:solidFill>
                  <a:srgbClr val="0000CC"/>
                </a:solidFill>
                <a:effectLst>
                  <a:outerShdw blurRad="38100" dist="38100" dir="2700000" algn="tl">
                    <a:srgbClr val="C0C0C0"/>
                  </a:outerShdw>
                </a:effectLst>
              </a:rPr>
              <a:t>electors</a:t>
            </a:r>
            <a:r>
              <a:rPr lang="en-US" altLang="en-US" sz="2400" b="1"/>
              <a:t>---based on the number of representatives each states has in Congress.</a:t>
            </a:r>
          </a:p>
          <a:p>
            <a:pPr>
              <a:lnSpc>
                <a:spcPct val="80000"/>
              </a:lnSpc>
              <a:spcBef>
                <a:spcPct val="40000"/>
              </a:spcBef>
              <a:buFont typeface="Wingdings" charset="2"/>
              <a:buNone/>
            </a:pPr>
            <a:r>
              <a:rPr lang="en-US" altLang="en-US" sz="2400" b="1"/>
              <a:t>2.  Electoral vote was state to state --- </a:t>
            </a:r>
            <a:r>
              <a:rPr lang="en-US" altLang="en-US" sz="2400" b="1">
                <a:ea typeface="Arial" charset="0"/>
                <a:cs typeface="Arial" charset="0"/>
              </a:rPr>
              <a:t>each elector voted for two candidates…. One vote per candidate.</a:t>
            </a:r>
            <a:endParaRPr lang="en-US" altLang="en-US" sz="2400" b="1">
              <a:ea typeface="Times New Roman" charset="0"/>
              <a:cs typeface="Times New Roman" charset="0"/>
            </a:endParaRPr>
          </a:p>
          <a:p>
            <a:pPr lvl="1">
              <a:lnSpc>
                <a:spcPct val="80000"/>
              </a:lnSpc>
              <a:spcBef>
                <a:spcPct val="40000"/>
              </a:spcBef>
              <a:buFont typeface="Wingdings" charset="2"/>
              <a:buChar char="§"/>
            </a:pPr>
            <a:r>
              <a:rPr lang="en-US" altLang="en-US" sz="2400" b="1"/>
              <a:t>Electors vote with the </a:t>
            </a:r>
            <a:r>
              <a:rPr lang="en-US" altLang="en-US" sz="2400" b="1" i="1" u="sng">
                <a:solidFill>
                  <a:srgbClr val="0000CC"/>
                </a:solidFill>
                <a:effectLst>
                  <a:outerShdw blurRad="38100" dist="38100" dir="2700000" algn="tl">
                    <a:srgbClr val="C0C0C0"/>
                  </a:outerShdw>
                </a:effectLst>
              </a:rPr>
              <a:t>“will”</a:t>
            </a:r>
            <a:r>
              <a:rPr lang="en-US" altLang="en-US" sz="2400" b="1"/>
              <a:t> of the people from the state they represented……….</a:t>
            </a:r>
            <a:r>
              <a:rPr lang="en-US" altLang="en-US" sz="2400" b="1" i="1" u="sng">
                <a:solidFill>
                  <a:srgbClr val="0000CC"/>
                </a:solidFill>
                <a:effectLst>
                  <a:outerShdw blurRad="38100" dist="38100" dir="2700000" algn="tl">
                    <a:srgbClr val="C0C0C0"/>
                  </a:outerShdw>
                </a:effectLst>
              </a:rPr>
              <a:t>but not required</a:t>
            </a:r>
            <a:r>
              <a:rPr lang="en-US" altLang="en-US" sz="2400" b="1">
                <a:solidFill>
                  <a:srgbClr val="0000CC"/>
                </a:solidFill>
              </a:rPr>
              <a:t>.</a:t>
            </a:r>
          </a:p>
          <a:p>
            <a:pPr lvl="1">
              <a:lnSpc>
                <a:spcPct val="80000"/>
              </a:lnSpc>
              <a:spcBef>
                <a:spcPct val="40000"/>
              </a:spcBef>
              <a:buFont typeface="Wingdings" charset="2"/>
              <a:buChar char="§"/>
            </a:pPr>
            <a:r>
              <a:rPr lang="en-US" altLang="en-US" sz="2400" b="1"/>
              <a:t>Candidate with the most votes became President;  runner-up became Vice President.</a:t>
            </a:r>
          </a:p>
          <a:p>
            <a:pPr>
              <a:lnSpc>
                <a:spcPct val="80000"/>
              </a:lnSpc>
              <a:spcBef>
                <a:spcPct val="40000"/>
              </a:spcBef>
              <a:buFont typeface="Wingdings" charset="2"/>
              <a:buNone/>
            </a:pPr>
            <a:r>
              <a:rPr lang="en-US" altLang="en-US" sz="2400" b="1"/>
              <a:t>3.  In case of a tie, the House of Representatives elected the President.</a:t>
            </a:r>
          </a:p>
        </p:txBody>
      </p:sp>
      <p:sp>
        <p:nvSpPr>
          <p:cNvPr id="52227" name="WordArt 4"/>
          <p:cNvSpPr>
            <a:spLocks noChangeArrowheads="1" noChangeShapeType="1" noTextEdit="1"/>
          </p:cNvSpPr>
          <p:nvPr/>
        </p:nvSpPr>
        <p:spPr bwMode="auto">
          <a:xfrm>
            <a:off x="1981200" y="152400"/>
            <a:ext cx="8077200" cy="533400"/>
          </a:xfrm>
          <a:prstGeom prst="rect">
            <a:avLst/>
          </a:prstGeom>
        </p:spPr>
        <p:txBody>
          <a:bodyPr wrap="none" fromWordArt="1">
            <a:prstTxWarp prst="textCanUp">
              <a:avLst>
                <a:gd name="adj" fmla="val 85713"/>
              </a:avLst>
            </a:prstTxWarp>
          </a:bodyPr>
          <a:lstStyle/>
          <a:p>
            <a:pPr algn="ctr"/>
            <a:r>
              <a:rPr lang="en-US" sz="3600" b="1" kern="10">
                <a:ln w="19050">
                  <a:solidFill>
                    <a:schemeClr val="tx1"/>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Arial Black" charset="0"/>
                <a:ea typeface="Arial Black" charset="0"/>
                <a:cs typeface="Arial Black" charset="0"/>
              </a:rPr>
              <a:t>ELECTORAL COLLEGE</a:t>
            </a:r>
          </a:p>
        </p:txBody>
      </p:sp>
    </p:spTree>
    <p:extLst>
      <p:ext uri="{BB962C8B-B14F-4D97-AF65-F5344CB8AC3E}">
        <p14:creationId xmlns:p14="http://schemas.microsoft.com/office/powerpoint/2010/main" val="1166132553"/>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dissolve">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dissolve">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dissolve">
                                      <p:cBhvr>
                                        <p:cTn id="17" dur="5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dissolve">
                                      <p:cBhvr>
                                        <p:cTn id="22" dur="500"/>
                                        <p:tgtEl>
                                          <p:spTgt spid="37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dissolve">
                                      <p:cBhvr>
                                        <p:cTn id="27" dur="500"/>
                                        <p:tgtEl>
                                          <p:spTgt spid="378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1">
                                            <p:txEl>
                                              <p:pRg st="5" end="5"/>
                                            </p:txEl>
                                          </p:spTgt>
                                        </p:tgtEl>
                                        <p:attrNameLst>
                                          <p:attrName>style.visibility</p:attrName>
                                        </p:attrNameLst>
                                      </p:cBhvr>
                                      <p:to>
                                        <p:strVal val="visible"/>
                                      </p:to>
                                    </p:set>
                                    <p:animEffect transition="in" filter="dissolve">
                                      <p:cBhvr>
                                        <p:cTn id="32" dur="500"/>
                                        <p:tgtEl>
                                          <p:spTgt spid="378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1">
                                            <p:txEl>
                                              <p:pRg st="6" end="6"/>
                                            </p:txEl>
                                          </p:spTgt>
                                        </p:tgtEl>
                                        <p:attrNameLst>
                                          <p:attrName>style.visibility</p:attrName>
                                        </p:attrNameLst>
                                      </p:cBhvr>
                                      <p:to>
                                        <p:strVal val="visible"/>
                                      </p:to>
                                    </p:set>
                                    <p:animEffect transition="in" filter="dissolve">
                                      <p:cBhvr>
                                        <p:cTn id="37" dur="500"/>
                                        <p:tgtEl>
                                          <p:spTgt spid="378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7891">
                                            <p:txEl>
                                              <p:pRg st="7" end="7"/>
                                            </p:txEl>
                                          </p:spTgt>
                                        </p:tgtEl>
                                        <p:attrNameLst>
                                          <p:attrName>style.visibility</p:attrName>
                                        </p:attrNameLst>
                                      </p:cBhvr>
                                      <p:to>
                                        <p:strVal val="visible"/>
                                      </p:to>
                                    </p:set>
                                    <p:animEffect transition="in" filter="dissolve">
                                      <p:cBhvr>
                                        <p:cTn id="42" dur="500"/>
                                        <p:tgtEl>
                                          <p:spTgt spid="378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524000" y="0"/>
            <a:ext cx="9144000" cy="914400"/>
          </a:xfrm>
          <a:solidFill>
            <a:srgbClr val="FFFFFF"/>
          </a:solidFill>
          <a:ln w="38100">
            <a:solidFill>
              <a:srgbClr val="FFFF99"/>
            </a:solidFill>
            <a:miter lim="800000"/>
            <a:headEnd/>
            <a:tailEnd/>
          </a:ln>
        </p:spPr>
        <p:txBody>
          <a:bodyPr/>
          <a:lstStyle/>
          <a:p>
            <a:pPr eaLnBrk="1" hangingPunct="1"/>
            <a:r>
              <a:rPr lang="en-US" altLang="en-US"/>
              <a:t>Key Ideas of the Constitution  </a:t>
            </a:r>
          </a:p>
        </p:txBody>
      </p:sp>
      <p:sp>
        <p:nvSpPr>
          <p:cNvPr id="53250" name="Rectangle 3"/>
          <p:cNvSpPr>
            <a:spLocks noGrp="1" noChangeArrowheads="1"/>
          </p:cNvSpPr>
          <p:nvPr>
            <p:ph idx="1"/>
          </p:nvPr>
        </p:nvSpPr>
        <p:spPr/>
        <p:txBody>
          <a:bodyPr/>
          <a:lstStyle/>
          <a:p>
            <a:pPr eaLnBrk="1" hangingPunct="1"/>
            <a:endParaRPr lang="en-US" altLang="en-US"/>
          </a:p>
        </p:txBody>
      </p:sp>
      <p:pic>
        <p:nvPicPr>
          <p:cNvPr id="53251" name="Picture 4"/>
          <p:cNvPicPr>
            <a:picLocks noChangeAspect="1" noChangeArrowheads="1"/>
          </p:cNvPicPr>
          <p:nvPr/>
        </p:nvPicPr>
        <p:blipFill>
          <a:blip r:embed="rId3">
            <a:extLst>
              <a:ext uri="{28A0092B-C50C-407E-A947-70E740481C1C}">
                <a14:useLocalDpi xmlns:a14="http://schemas.microsoft.com/office/drawing/2010/main" val="0"/>
              </a:ext>
            </a:extLst>
          </a:blip>
          <a:srcRect l="4688" t="21878" r="5438" b="15627"/>
          <a:stretch>
            <a:fillRect/>
          </a:stretch>
        </p:blipFill>
        <p:spPr bwMode="auto">
          <a:xfrm>
            <a:off x="1524001" y="990600"/>
            <a:ext cx="9147175" cy="5867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2" name="Picture 5"/>
          <p:cNvPicPr>
            <a:picLocks noChangeAspect="1" noChangeArrowheads="1"/>
          </p:cNvPicPr>
          <p:nvPr/>
        </p:nvPicPr>
        <p:blipFill>
          <a:blip r:embed="rId3">
            <a:extLst>
              <a:ext uri="{28A0092B-C50C-407E-A947-70E740481C1C}">
                <a14:useLocalDpi xmlns:a14="http://schemas.microsoft.com/office/drawing/2010/main" val="0"/>
              </a:ext>
            </a:extLst>
          </a:blip>
          <a:srcRect l="6435" t="34004" r="63852" b="40144"/>
          <a:stretch>
            <a:fillRect/>
          </a:stretch>
        </p:blipFill>
        <p:spPr bwMode="auto">
          <a:xfrm>
            <a:off x="1524000" y="1438276"/>
            <a:ext cx="5486400"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53253" name="Picture 6"/>
          <p:cNvPicPr>
            <a:picLocks noChangeAspect="1" noChangeArrowheads="1"/>
          </p:cNvPicPr>
          <p:nvPr/>
        </p:nvPicPr>
        <p:blipFill>
          <a:blip r:embed="rId3">
            <a:extLst>
              <a:ext uri="{28A0092B-C50C-407E-A947-70E740481C1C}">
                <a14:useLocalDpi xmlns:a14="http://schemas.microsoft.com/office/drawing/2010/main" val="0"/>
              </a:ext>
            </a:extLst>
          </a:blip>
          <a:srcRect l="6873" t="53430" r="73465" b="35880"/>
          <a:stretch>
            <a:fillRect/>
          </a:stretch>
        </p:blipFill>
        <p:spPr bwMode="auto">
          <a:xfrm>
            <a:off x="1600200" y="3919538"/>
            <a:ext cx="35814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24615" name="AutoShape 7"/>
          <p:cNvSpPr>
            <a:spLocks noChangeArrowheads="1"/>
          </p:cNvSpPr>
          <p:nvPr/>
        </p:nvSpPr>
        <p:spPr bwMode="auto">
          <a:xfrm>
            <a:off x="5867400" y="457200"/>
            <a:ext cx="4495800" cy="1371600"/>
          </a:xfrm>
          <a:prstGeom prst="wedgeRectCallout">
            <a:avLst>
              <a:gd name="adj1" fmla="val -75634"/>
              <a:gd name="adj2" fmla="val 137963"/>
            </a:avLst>
          </a:prstGeom>
          <a:solidFill>
            <a:srgbClr val="CCFFFF"/>
          </a:solidFill>
          <a:ln w="38100">
            <a:solidFill>
              <a:schemeClr val="tx1"/>
            </a:solidFill>
            <a:miter lim="800000"/>
            <a:headEnd/>
            <a:tailEnd/>
          </a:ln>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lnSpc>
                <a:spcPct val="85000"/>
              </a:lnSpc>
              <a:spcBef>
                <a:spcPct val="15000"/>
              </a:spcBef>
              <a:buClr>
                <a:schemeClr val="accent1"/>
              </a:buClr>
              <a:buSzPct val="80000"/>
              <a:buFont typeface="Wingdings" charset="2"/>
              <a:buNone/>
            </a:pPr>
            <a:r>
              <a:rPr lang="en-US" altLang="en-US" sz="3000" i="1">
                <a:solidFill>
                  <a:srgbClr val="FF0000"/>
                </a:solidFill>
                <a:latin typeface="Arial" charset="0"/>
              </a:rPr>
              <a:t>1. </a:t>
            </a:r>
            <a:r>
              <a:rPr lang="en-US" altLang="en-US" sz="3000" b="1" i="1" u="sng">
                <a:solidFill>
                  <a:srgbClr val="FF0000"/>
                </a:solidFill>
                <a:latin typeface="Arial" charset="0"/>
              </a:rPr>
              <a:t>Popular Sovereignty</a:t>
            </a:r>
            <a:r>
              <a:rPr lang="en-US" altLang="en-US" sz="3000">
                <a:latin typeface="Arial" charset="0"/>
              </a:rPr>
              <a:t>: the people have power by voting for leaders</a:t>
            </a:r>
          </a:p>
        </p:txBody>
      </p:sp>
      <p:sp>
        <p:nvSpPr>
          <p:cNvPr id="324616" name="AutoShape 8"/>
          <p:cNvSpPr>
            <a:spLocks noChangeArrowheads="1"/>
          </p:cNvSpPr>
          <p:nvPr/>
        </p:nvSpPr>
        <p:spPr bwMode="auto">
          <a:xfrm>
            <a:off x="5257800" y="2133600"/>
            <a:ext cx="4495800" cy="1981200"/>
          </a:xfrm>
          <a:prstGeom prst="wedgeRectCallout">
            <a:avLst>
              <a:gd name="adj1" fmla="val -58069"/>
              <a:gd name="adj2" fmla="val 106810"/>
            </a:avLst>
          </a:prstGeom>
          <a:solidFill>
            <a:srgbClr val="FFFF99"/>
          </a:solidFill>
          <a:ln w="38100">
            <a:solidFill>
              <a:schemeClr val="tx1"/>
            </a:solidFill>
            <a:miter lim="800000"/>
            <a:headEnd/>
            <a:tailEnd/>
          </a:ln>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lnSpc>
                <a:spcPct val="85000"/>
              </a:lnSpc>
              <a:spcBef>
                <a:spcPct val="15000"/>
              </a:spcBef>
              <a:buClr>
                <a:schemeClr val="accent1"/>
              </a:buClr>
              <a:buSzPct val="80000"/>
              <a:buFont typeface="Wingdings" charset="2"/>
              <a:buNone/>
            </a:pPr>
            <a:r>
              <a:rPr lang="en-US" altLang="en-US" sz="3300" i="1">
                <a:solidFill>
                  <a:srgbClr val="FF0000"/>
                </a:solidFill>
                <a:latin typeface="Arial" charset="0"/>
              </a:rPr>
              <a:t>2. </a:t>
            </a:r>
            <a:r>
              <a:rPr lang="en-US" altLang="en-US" sz="3300" b="1" i="1" u="sng">
                <a:solidFill>
                  <a:srgbClr val="FF0000"/>
                </a:solidFill>
                <a:latin typeface="Arial" charset="0"/>
              </a:rPr>
              <a:t>Limited gov’t</a:t>
            </a:r>
            <a:r>
              <a:rPr lang="en-US" altLang="en-US" sz="3300">
                <a:latin typeface="Arial" charset="0"/>
              </a:rPr>
              <a:t>: </a:t>
            </a:r>
            <a:br>
              <a:rPr lang="en-US" altLang="en-US" sz="3300">
                <a:latin typeface="Arial" charset="0"/>
              </a:rPr>
            </a:br>
            <a:r>
              <a:rPr lang="en-US" altLang="en-US" sz="3300">
                <a:latin typeface="Arial" charset="0"/>
              </a:rPr>
              <a:t>stronger national gov’t, but peoples’ liberty still protected</a:t>
            </a:r>
          </a:p>
        </p:txBody>
      </p:sp>
      <p:sp>
        <p:nvSpPr>
          <p:cNvPr id="324617" name="AutoShape 9"/>
          <p:cNvSpPr>
            <a:spLocks noChangeArrowheads="1"/>
          </p:cNvSpPr>
          <p:nvPr/>
        </p:nvSpPr>
        <p:spPr bwMode="auto">
          <a:xfrm>
            <a:off x="5562600" y="4419600"/>
            <a:ext cx="4876800" cy="1600200"/>
          </a:xfrm>
          <a:prstGeom prst="wedgeRectCallout">
            <a:avLst>
              <a:gd name="adj1" fmla="val -88574"/>
              <a:gd name="adj2" fmla="val -63097"/>
            </a:avLst>
          </a:prstGeom>
          <a:solidFill>
            <a:srgbClr val="FFCCFF"/>
          </a:solidFill>
          <a:ln w="38100">
            <a:solidFill>
              <a:schemeClr val="tx1"/>
            </a:solidFill>
            <a:miter lim="800000"/>
            <a:headEnd/>
            <a:tailEnd/>
          </a:ln>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nSpc>
                <a:spcPct val="85000"/>
              </a:lnSpc>
              <a:spcBef>
                <a:spcPct val="15000"/>
              </a:spcBef>
              <a:buClr>
                <a:schemeClr val="accent1"/>
              </a:buClr>
              <a:buSzPct val="80000"/>
              <a:buFont typeface="Arial" charset="0"/>
              <a:buNone/>
            </a:pPr>
            <a:r>
              <a:rPr lang="en-US" altLang="en-US" sz="3300" i="1">
                <a:solidFill>
                  <a:srgbClr val="FF0000"/>
                </a:solidFill>
                <a:latin typeface="Arial" charset="0"/>
              </a:rPr>
              <a:t>3. </a:t>
            </a:r>
            <a:r>
              <a:rPr lang="en-US" altLang="en-US" sz="3300" b="1" i="1" u="sng">
                <a:solidFill>
                  <a:srgbClr val="FF0000"/>
                </a:solidFill>
                <a:latin typeface="Arial" charset="0"/>
              </a:rPr>
              <a:t>Federalism</a:t>
            </a:r>
            <a:r>
              <a:rPr lang="en-US" altLang="en-US" sz="3300">
                <a:latin typeface="Arial" charset="0"/>
              </a:rPr>
              <a:t>: </a:t>
            </a:r>
            <a:br>
              <a:rPr lang="en-US" altLang="en-US" sz="3300">
                <a:latin typeface="Arial" charset="0"/>
              </a:rPr>
            </a:br>
            <a:r>
              <a:rPr lang="en-US" altLang="en-US" sz="3300">
                <a:latin typeface="Arial" charset="0"/>
              </a:rPr>
              <a:t>the national gov’t shares power with state gov’ts  </a:t>
            </a:r>
          </a:p>
        </p:txBody>
      </p:sp>
    </p:spTree>
    <p:extLst>
      <p:ext uri="{BB962C8B-B14F-4D97-AF65-F5344CB8AC3E}">
        <p14:creationId xmlns:p14="http://schemas.microsoft.com/office/powerpoint/2010/main" val="12540557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4615"/>
                                        </p:tgtEl>
                                        <p:attrNameLst>
                                          <p:attrName>style.visibility</p:attrName>
                                        </p:attrNameLst>
                                      </p:cBhvr>
                                      <p:to>
                                        <p:strVal val="visible"/>
                                      </p:to>
                                    </p:set>
                                    <p:anim calcmode="lin" valueType="num">
                                      <p:cBhvr>
                                        <p:cTn id="7" dur="500" fill="hold"/>
                                        <p:tgtEl>
                                          <p:spTgt spid="324615"/>
                                        </p:tgtEl>
                                        <p:attrNameLst>
                                          <p:attrName>ppt_w</p:attrName>
                                        </p:attrNameLst>
                                      </p:cBhvr>
                                      <p:tavLst>
                                        <p:tav tm="0">
                                          <p:val>
                                            <p:fltVal val="0"/>
                                          </p:val>
                                        </p:tav>
                                        <p:tav tm="100000">
                                          <p:val>
                                            <p:strVal val="#ppt_w"/>
                                          </p:val>
                                        </p:tav>
                                      </p:tavLst>
                                    </p:anim>
                                    <p:anim calcmode="lin" valueType="num">
                                      <p:cBhvr>
                                        <p:cTn id="8" dur="500" fill="hold"/>
                                        <p:tgtEl>
                                          <p:spTgt spid="324615"/>
                                        </p:tgtEl>
                                        <p:attrNameLst>
                                          <p:attrName>ppt_h</p:attrName>
                                        </p:attrNameLst>
                                      </p:cBhvr>
                                      <p:tavLst>
                                        <p:tav tm="0">
                                          <p:val>
                                            <p:fltVal val="0"/>
                                          </p:val>
                                        </p:tav>
                                        <p:tav tm="100000">
                                          <p:val>
                                            <p:strVal val="#ppt_h"/>
                                          </p:val>
                                        </p:tav>
                                      </p:tavLst>
                                    </p:anim>
                                    <p:animEffect transition="in" filter="fade">
                                      <p:cBhvr>
                                        <p:cTn id="9" dur="500"/>
                                        <p:tgtEl>
                                          <p:spTgt spid="3246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24616"/>
                                        </p:tgtEl>
                                        <p:attrNameLst>
                                          <p:attrName>style.visibility</p:attrName>
                                        </p:attrNameLst>
                                      </p:cBhvr>
                                      <p:to>
                                        <p:strVal val="visible"/>
                                      </p:to>
                                    </p:set>
                                    <p:anim calcmode="lin" valueType="num">
                                      <p:cBhvr>
                                        <p:cTn id="14" dur="500" fill="hold"/>
                                        <p:tgtEl>
                                          <p:spTgt spid="324616"/>
                                        </p:tgtEl>
                                        <p:attrNameLst>
                                          <p:attrName>ppt_w</p:attrName>
                                        </p:attrNameLst>
                                      </p:cBhvr>
                                      <p:tavLst>
                                        <p:tav tm="0">
                                          <p:val>
                                            <p:fltVal val="0"/>
                                          </p:val>
                                        </p:tav>
                                        <p:tav tm="100000">
                                          <p:val>
                                            <p:strVal val="#ppt_w"/>
                                          </p:val>
                                        </p:tav>
                                      </p:tavLst>
                                    </p:anim>
                                    <p:anim calcmode="lin" valueType="num">
                                      <p:cBhvr>
                                        <p:cTn id="15" dur="500" fill="hold"/>
                                        <p:tgtEl>
                                          <p:spTgt spid="324616"/>
                                        </p:tgtEl>
                                        <p:attrNameLst>
                                          <p:attrName>ppt_h</p:attrName>
                                        </p:attrNameLst>
                                      </p:cBhvr>
                                      <p:tavLst>
                                        <p:tav tm="0">
                                          <p:val>
                                            <p:fltVal val="0"/>
                                          </p:val>
                                        </p:tav>
                                        <p:tav tm="100000">
                                          <p:val>
                                            <p:strVal val="#ppt_h"/>
                                          </p:val>
                                        </p:tav>
                                      </p:tavLst>
                                    </p:anim>
                                    <p:animEffect transition="in" filter="fade">
                                      <p:cBhvr>
                                        <p:cTn id="16" dur="500"/>
                                        <p:tgtEl>
                                          <p:spTgt spid="3246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24617"/>
                                        </p:tgtEl>
                                        <p:attrNameLst>
                                          <p:attrName>style.visibility</p:attrName>
                                        </p:attrNameLst>
                                      </p:cBhvr>
                                      <p:to>
                                        <p:strVal val="visible"/>
                                      </p:to>
                                    </p:set>
                                    <p:anim calcmode="lin" valueType="num">
                                      <p:cBhvr>
                                        <p:cTn id="21" dur="500" fill="hold"/>
                                        <p:tgtEl>
                                          <p:spTgt spid="324617"/>
                                        </p:tgtEl>
                                        <p:attrNameLst>
                                          <p:attrName>ppt_w</p:attrName>
                                        </p:attrNameLst>
                                      </p:cBhvr>
                                      <p:tavLst>
                                        <p:tav tm="0">
                                          <p:val>
                                            <p:fltVal val="0"/>
                                          </p:val>
                                        </p:tav>
                                        <p:tav tm="100000">
                                          <p:val>
                                            <p:strVal val="#ppt_w"/>
                                          </p:val>
                                        </p:tav>
                                      </p:tavLst>
                                    </p:anim>
                                    <p:anim calcmode="lin" valueType="num">
                                      <p:cBhvr>
                                        <p:cTn id="22" dur="500" fill="hold"/>
                                        <p:tgtEl>
                                          <p:spTgt spid="324617"/>
                                        </p:tgtEl>
                                        <p:attrNameLst>
                                          <p:attrName>ppt_h</p:attrName>
                                        </p:attrNameLst>
                                      </p:cBhvr>
                                      <p:tavLst>
                                        <p:tav tm="0">
                                          <p:val>
                                            <p:fltVal val="0"/>
                                          </p:val>
                                        </p:tav>
                                        <p:tav tm="100000">
                                          <p:val>
                                            <p:strVal val="#ppt_h"/>
                                          </p:val>
                                        </p:tav>
                                      </p:tavLst>
                                    </p:anim>
                                    <p:animEffect transition="in" filter="fade">
                                      <p:cBhvr>
                                        <p:cTn id="23" dur="500"/>
                                        <p:tgtEl>
                                          <p:spTgt spid="3246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xit" presetSubtype="0" fill="hold" grpId="1" nodeType="clickEffect">
                                  <p:stCondLst>
                                    <p:cond delay="0"/>
                                  </p:stCondLst>
                                  <p:childTnLst>
                                    <p:anim calcmode="lin" valueType="num">
                                      <p:cBhvr>
                                        <p:cTn id="27" dur="500"/>
                                        <p:tgtEl>
                                          <p:spTgt spid="324615"/>
                                        </p:tgtEl>
                                        <p:attrNameLst>
                                          <p:attrName>ppt_w</p:attrName>
                                        </p:attrNameLst>
                                      </p:cBhvr>
                                      <p:tavLst>
                                        <p:tav tm="0">
                                          <p:val>
                                            <p:strVal val="ppt_w"/>
                                          </p:val>
                                        </p:tav>
                                        <p:tav tm="100000">
                                          <p:val>
                                            <p:fltVal val="0"/>
                                          </p:val>
                                        </p:tav>
                                      </p:tavLst>
                                    </p:anim>
                                    <p:anim calcmode="lin" valueType="num">
                                      <p:cBhvr>
                                        <p:cTn id="28" dur="500"/>
                                        <p:tgtEl>
                                          <p:spTgt spid="324615"/>
                                        </p:tgtEl>
                                        <p:attrNameLst>
                                          <p:attrName>ppt_h</p:attrName>
                                        </p:attrNameLst>
                                      </p:cBhvr>
                                      <p:tavLst>
                                        <p:tav tm="0">
                                          <p:val>
                                            <p:strVal val="ppt_h"/>
                                          </p:val>
                                        </p:tav>
                                        <p:tav tm="100000">
                                          <p:val>
                                            <p:fltVal val="0"/>
                                          </p:val>
                                        </p:tav>
                                      </p:tavLst>
                                    </p:anim>
                                    <p:animEffect transition="out" filter="fade">
                                      <p:cBhvr>
                                        <p:cTn id="29" dur="500"/>
                                        <p:tgtEl>
                                          <p:spTgt spid="324615"/>
                                        </p:tgtEl>
                                      </p:cBhvr>
                                    </p:animEffect>
                                    <p:set>
                                      <p:cBhvr>
                                        <p:cTn id="30" dur="1" fill="hold">
                                          <p:stCondLst>
                                            <p:cond delay="499"/>
                                          </p:stCondLst>
                                        </p:cTn>
                                        <p:tgtEl>
                                          <p:spTgt spid="324615"/>
                                        </p:tgtEl>
                                        <p:attrNameLst>
                                          <p:attrName>style.visibility</p:attrName>
                                        </p:attrNameLst>
                                      </p:cBhvr>
                                      <p:to>
                                        <p:strVal val="hidden"/>
                                      </p:to>
                                    </p:set>
                                  </p:childTnLst>
                                </p:cTn>
                              </p:par>
                              <p:par>
                                <p:cTn id="31" presetID="53" presetClass="exit" presetSubtype="0" fill="hold" grpId="1" nodeType="withEffect">
                                  <p:stCondLst>
                                    <p:cond delay="0"/>
                                  </p:stCondLst>
                                  <p:childTnLst>
                                    <p:anim calcmode="lin" valueType="num">
                                      <p:cBhvr>
                                        <p:cTn id="32" dur="500"/>
                                        <p:tgtEl>
                                          <p:spTgt spid="324616"/>
                                        </p:tgtEl>
                                        <p:attrNameLst>
                                          <p:attrName>ppt_w</p:attrName>
                                        </p:attrNameLst>
                                      </p:cBhvr>
                                      <p:tavLst>
                                        <p:tav tm="0">
                                          <p:val>
                                            <p:strVal val="ppt_w"/>
                                          </p:val>
                                        </p:tav>
                                        <p:tav tm="100000">
                                          <p:val>
                                            <p:fltVal val="0"/>
                                          </p:val>
                                        </p:tav>
                                      </p:tavLst>
                                    </p:anim>
                                    <p:anim calcmode="lin" valueType="num">
                                      <p:cBhvr>
                                        <p:cTn id="33" dur="500"/>
                                        <p:tgtEl>
                                          <p:spTgt spid="324616"/>
                                        </p:tgtEl>
                                        <p:attrNameLst>
                                          <p:attrName>ppt_h</p:attrName>
                                        </p:attrNameLst>
                                      </p:cBhvr>
                                      <p:tavLst>
                                        <p:tav tm="0">
                                          <p:val>
                                            <p:strVal val="ppt_h"/>
                                          </p:val>
                                        </p:tav>
                                        <p:tav tm="100000">
                                          <p:val>
                                            <p:fltVal val="0"/>
                                          </p:val>
                                        </p:tav>
                                      </p:tavLst>
                                    </p:anim>
                                    <p:animEffect transition="out" filter="fade">
                                      <p:cBhvr>
                                        <p:cTn id="34" dur="500"/>
                                        <p:tgtEl>
                                          <p:spTgt spid="324616"/>
                                        </p:tgtEl>
                                      </p:cBhvr>
                                    </p:animEffect>
                                    <p:set>
                                      <p:cBhvr>
                                        <p:cTn id="35" dur="1" fill="hold">
                                          <p:stCondLst>
                                            <p:cond delay="499"/>
                                          </p:stCondLst>
                                        </p:cTn>
                                        <p:tgtEl>
                                          <p:spTgt spid="324616"/>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324617"/>
                                        </p:tgtEl>
                                        <p:attrNameLst>
                                          <p:attrName>ppt_w</p:attrName>
                                        </p:attrNameLst>
                                      </p:cBhvr>
                                      <p:tavLst>
                                        <p:tav tm="0">
                                          <p:val>
                                            <p:strVal val="ppt_w"/>
                                          </p:val>
                                        </p:tav>
                                        <p:tav tm="100000">
                                          <p:val>
                                            <p:fltVal val="0"/>
                                          </p:val>
                                        </p:tav>
                                      </p:tavLst>
                                    </p:anim>
                                    <p:anim calcmode="lin" valueType="num">
                                      <p:cBhvr>
                                        <p:cTn id="38" dur="500"/>
                                        <p:tgtEl>
                                          <p:spTgt spid="324617"/>
                                        </p:tgtEl>
                                        <p:attrNameLst>
                                          <p:attrName>ppt_h</p:attrName>
                                        </p:attrNameLst>
                                      </p:cBhvr>
                                      <p:tavLst>
                                        <p:tav tm="0">
                                          <p:val>
                                            <p:strVal val="ppt_h"/>
                                          </p:val>
                                        </p:tav>
                                        <p:tav tm="100000">
                                          <p:val>
                                            <p:fltVal val="0"/>
                                          </p:val>
                                        </p:tav>
                                      </p:tavLst>
                                    </p:anim>
                                    <p:animEffect transition="out" filter="fade">
                                      <p:cBhvr>
                                        <p:cTn id="39" dur="500"/>
                                        <p:tgtEl>
                                          <p:spTgt spid="324617"/>
                                        </p:tgtEl>
                                      </p:cBhvr>
                                    </p:animEffect>
                                    <p:set>
                                      <p:cBhvr>
                                        <p:cTn id="40" dur="1" fill="hold">
                                          <p:stCondLst>
                                            <p:cond delay="499"/>
                                          </p:stCondLst>
                                        </p:cTn>
                                        <p:tgtEl>
                                          <p:spTgt spid="3246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5" grpId="0" animBg="1"/>
      <p:bldP spid="324615" grpId="1" animBg="1"/>
      <p:bldP spid="324616" grpId="0" animBg="1"/>
      <p:bldP spid="324616" grpId="1" animBg="1"/>
      <p:bldP spid="324617" grpId="0" animBg="1"/>
      <p:bldP spid="32461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752600" y="1058864"/>
          <a:ext cx="8534401" cy="5646738"/>
        </p:xfrm>
        <a:graphic>
          <a:graphicData uri="http://schemas.openxmlformats.org/drawingml/2006/table">
            <a:tbl>
              <a:tblPr firstRow="1" bandRow="1">
                <a:tableStyleId>{5C22544A-7EE6-4342-B048-85BDC9FD1C3A}</a:tableStyleId>
              </a:tblPr>
              <a:tblGrid>
                <a:gridCol w="2789608"/>
                <a:gridCol w="2789608"/>
                <a:gridCol w="2955185"/>
              </a:tblGrid>
              <a:tr h="1471354">
                <a:tc>
                  <a:txBody>
                    <a:bodyPr/>
                    <a:lstStyle/>
                    <a:p>
                      <a:pPr algn="ctr"/>
                      <a:r>
                        <a:rPr lang="en-US" sz="2300" dirty="0" smtClean="0"/>
                        <a:t>DELEGATED/</a:t>
                      </a:r>
                    </a:p>
                    <a:p>
                      <a:pPr algn="ctr"/>
                      <a:r>
                        <a:rPr lang="en-US" sz="2300" dirty="0" smtClean="0"/>
                        <a:t>ENUMERATED</a:t>
                      </a:r>
                      <a:r>
                        <a:rPr lang="en-US" sz="2300" baseline="0" dirty="0" smtClean="0"/>
                        <a:t> POWERS</a:t>
                      </a:r>
                      <a:endParaRPr lang="en-US" sz="2300" dirty="0"/>
                    </a:p>
                  </a:txBody>
                  <a:tcPr marL="68575" marR="68575" marT="34278" marB="34278"/>
                </a:tc>
                <a:tc>
                  <a:txBody>
                    <a:bodyPr/>
                    <a:lstStyle/>
                    <a:p>
                      <a:pPr algn="ctr"/>
                      <a:r>
                        <a:rPr lang="en-US" sz="2300" dirty="0" smtClean="0"/>
                        <a:t>CONCURRENT/</a:t>
                      </a:r>
                    </a:p>
                    <a:p>
                      <a:pPr algn="ctr"/>
                      <a:r>
                        <a:rPr lang="en-US" sz="2300" dirty="0" smtClean="0"/>
                        <a:t>SHARED POWERS</a:t>
                      </a:r>
                      <a:endParaRPr lang="en-US" sz="2300" dirty="0"/>
                    </a:p>
                  </a:txBody>
                  <a:tcPr marL="68575" marR="68575" marT="34278" marB="34278"/>
                </a:tc>
                <a:tc>
                  <a:txBody>
                    <a:bodyPr/>
                    <a:lstStyle/>
                    <a:p>
                      <a:pPr algn="ctr"/>
                      <a:r>
                        <a:rPr lang="en-US" sz="2300" dirty="0" smtClean="0"/>
                        <a:t>RESERVED POWERS</a:t>
                      </a:r>
                      <a:endParaRPr lang="en-US" sz="2300" dirty="0"/>
                    </a:p>
                  </a:txBody>
                  <a:tcPr marL="68575" marR="68575" marT="34278" marB="34278"/>
                </a:tc>
              </a:tr>
              <a:tr h="851992">
                <a:tc>
                  <a:txBody>
                    <a:bodyPr/>
                    <a:lstStyle/>
                    <a:p>
                      <a:r>
                        <a:rPr lang="en-US" sz="2300" b="1" dirty="0" smtClean="0"/>
                        <a:t>National government</a:t>
                      </a:r>
                      <a:endParaRPr lang="en-US" sz="2300" b="1" dirty="0"/>
                    </a:p>
                  </a:txBody>
                  <a:tcPr marL="68575" marR="68575" marT="34278" marB="34278"/>
                </a:tc>
                <a:tc>
                  <a:txBody>
                    <a:bodyPr/>
                    <a:lstStyle/>
                    <a:p>
                      <a:r>
                        <a:rPr lang="en-US" sz="2300" b="1" dirty="0" smtClean="0"/>
                        <a:t>National &amp; State</a:t>
                      </a:r>
                      <a:endParaRPr lang="en-US" sz="2300" b="1" dirty="0"/>
                    </a:p>
                  </a:txBody>
                  <a:tcPr marL="68575" marR="68575" marT="34278" marB="34278"/>
                </a:tc>
                <a:tc>
                  <a:txBody>
                    <a:bodyPr/>
                    <a:lstStyle/>
                    <a:p>
                      <a:r>
                        <a:rPr lang="en-US" sz="2300" b="1" dirty="0" smtClean="0"/>
                        <a:t>State governments</a:t>
                      </a:r>
                      <a:endParaRPr lang="en-US" sz="2300" b="1" dirty="0"/>
                    </a:p>
                  </a:txBody>
                  <a:tcPr marL="68575" marR="68575" marT="34278" marB="34278"/>
                </a:tc>
              </a:tr>
              <a:tr h="1020131">
                <a:tc>
                  <a:txBody>
                    <a:bodyPr/>
                    <a:lstStyle/>
                    <a:p>
                      <a:r>
                        <a:rPr lang="en-US" sz="2300" dirty="0" smtClean="0"/>
                        <a:t>1.</a:t>
                      </a:r>
                      <a:r>
                        <a:rPr lang="en-US" sz="2300" baseline="0" dirty="0" smtClean="0"/>
                        <a:t> Control foreign affairs</a:t>
                      </a:r>
                      <a:endParaRPr lang="en-US" sz="2300" dirty="0"/>
                    </a:p>
                  </a:txBody>
                  <a:tcPr marL="68575" marR="68575" marT="34278" marB="34278"/>
                </a:tc>
                <a:tc>
                  <a:txBody>
                    <a:bodyPr/>
                    <a:lstStyle/>
                    <a:p>
                      <a:r>
                        <a:rPr lang="en-US" sz="2300" dirty="0" smtClean="0"/>
                        <a:t>1.</a:t>
                      </a:r>
                      <a:r>
                        <a:rPr lang="en-US" sz="2300" baseline="0" dirty="0" smtClean="0"/>
                        <a:t> Taxation</a:t>
                      </a:r>
                      <a:endParaRPr lang="en-US" sz="2300" dirty="0"/>
                    </a:p>
                  </a:txBody>
                  <a:tcPr marL="68575" marR="68575" marT="34278" marB="34278"/>
                </a:tc>
                <a:tc>
                  <a:txBody>
                    <a:bodyPr/>
                    <a:lstStyle/>
                    <a:p>
                      <a:r>
                        <a:rPr lang="en-US" sz="2300" dirty="0" smtClean="0"/>
                        <a:t>1.</a:t>
                      </a:r>
                      <a:r>
                        <a:rPr lang="en-US" sz="2300" baseline="0" dirty="0" smtClean="0"/>
                        <a:t> Providing education</a:t>
                      </a:r>
                      <a:endParaRPr lang="en-US" sz="2300" dirty="0"/>
                    </a:p>
                  </a:txBody>
                  <a:tcPr marL="68575" marR="68575" marT="34278" marB="34278"/>
                </a:tc>
              </a:tr>
              <a:tr h="1020131">
                <a:tc>
                  <a:txBody>
                    <a:bodyPr/>
                    <a:lstStyle/>
                    <a:p>
                      <a:r>
                        <a:rPr lang="en-US" sz="2300" dirty="0" smtClean="0"/>
                        <a:t>2. Provide national</a:t>
                      </a:r>
                      <a:r>
                        <a:rPr lang="en-US" sz="2300" baseline="0" dirty="0" smtClean="0"/>
                        <a:t> defense</a:t>
                      </a:r>
                      <a:endParaRPr lang="en-US" sz="2300" dirty="0"/>
                    </a:p>
                  </a:txBody>
                  <a:tcPr marL="68575" marR="68575" marT="34278" marB="34278"/>
                </a:tc>
                <a:tc>
                  <a:txBody>
                    <a:bodyPr/>
                    <a:lstStyle/>
                    <a:p>
                      <a:r>
                        <a:rPr lang="en-US" sz="2300" dirty="0" smtClean="0"/>
                        <a:t>2. Borrowing $$</a:t>
                      </a:r>
                      <a:endParaRPr lang="en-US" sz="2300" dirty="0"/>
                    </a:p>
                  </a:txBody>
                  <a:tcPr marL="68575" marR="68575" marT="34278" marB="34278"/>
                </a:tc>
                <a:tc>
                  <a:txBody>
                    <a:bodyPr/>
                    <a:lstStyle/>
                    <a:p>
                      <a:r>
                        <a:rPr lang="en-US" sz="2300" dirty="0" smtClean="0"/>
                        <a:t>2. Establishing</a:t>
                      </a:r>
                      <a:r>
                        <a:rPr lang="en-US" sz="2300" baseline="0" dirty="0" smtClean="0"/>
                        <a:t> marriage laws</a:t>
                      </a:r>
                      <a:endParaRPr lang="en-US" sz="2300" dirty="0"/>
                    </a:p>
                  </a:txBody>
                  <a:tcPr marL="68575" marR="68575" marT="34278" marB="34278"/>
                </a:tc>
              </a:tr>
              <a:tr h="1283130">
                <a:tc>
                  <a:txBody>
                    <a:bodyPr/>
                    <a:lstStyle/>
                    <a:p>
                      <a:r>
                        <a:rPr lang="en-US" sz="2300" dirty="0" smtClean="0"/>
                        <a:t>3. Regulate trade BETWEEN </a:t>
                      </a:r>
                      <a:r>
                        <a:rPr lang="en-US" sz="2300" baseline="0" dirty="0" smtClean="0"/>
                        <a:t>states</a:t>
                      </a:r>
                      <a:endParaRPr lang="en-US" sz="2300" dirty="0"/>
                    </a:p>
                  </a:txBody>
                  <a:tcPr marL="68575" marR="68575" marT="34278" marB="34278"/>
                </a:tc>
                <a:tc>
                  <a:txBody>
                    <a:bodyPr/>
                    <a:lstStyle/>
                    <a:p>
                      <a:r>
                        <a:rPr lang="en-US" sz="2300" dirty="0" smtClean="0"/>
                        <a:t>3. Establish courts</a:t>
                      </a:r>
                      <a:endParaRPr lang="en-US" sz="2300" dirty="0"/>
                    </a:p>
                  </a:txBody>
                  <a:tcPr marL="68575" marR="68575" marT="34278" marB="34278"/>
                </a:tc>
                <a:tc>
                  <a:txBody>
                    <a:bodyPr/>
                    <a:lstStyle/>
                    <a:p>
                      <a:r>
                        <a:rPr lang="en-US" sz="2300" dirty="0" smtClean="0"/>
                        <a:t>3. Drivers</a:t>
                      </a:r>
                      <a:r>
                        <a:rPr lang="en-US" sz="2300" baseline="0" dirty="0" smtClean="0"/>
                        <a:t> Licenses/Elections</a:t>
                      </a:r>
                      <a:endParaRPr lang="en-US" sz="2300" dirty="0"/>
                    </a:p>
                  </a:txBody>
                  <a:tcPr marL="68575" marR="68575" marT="34278" marB="34278"/>
                </a:tc>
              </a:tr>
            </a:tbl>
          </a:graphicData>
        </a:graphic>
      </p:graphicFrame>
      <p:pic>
        <p:nvPicPr>
          <p:cNvPr id="55323" name="Picture 2" descr="mage result for take a picture with cell 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1" y="1"/>
            <a:ext cx="1692275"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24" name="Rectangle 2"/>
          <p:cNvSpPr>
            <a:spLocks noChangeArrowheads="1"/>
          </p:cNvSpPr>
          <p:nvPr/>
        </p:nvSpPr>
        <p:spPr bwMode="auto">
          <a:xfrm>
            <a:off x="1536700" y="3200400"/>
            <a:ext cx="9145588" cy="17160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lnSpc>
                <a:spcPct val="80000"/>
              </a:lnSpc>
              <a:spcBef>
                <a:spcPct val="50000"/>
              </a:spcBef>
              <a:buClr>
                <a:schemeClr val="accent1"/>
              </a:buClr>
              <a:buSzPct val="80000"/>
              <a:buFont typeface="Wingdings" charset="2"/>
              <a:buNone/>
            </a:pPr>
            <a:r>
              <a:rPr lang="en-US" altLang="en-US" sz="4400" b="1">
                <a:latin typeface="Times New Roman" charset="0"/>
              </a:rPr>
              <a:t>The </a:t>
            </a:r>
            <a:r>
              <a:rPr lang="en-US" altLang="en-US" sz="4400" b="1" i="1" u="sng">
                <a:solidFill>
                  <a:srgbClr val="FF0000"/>
                </a:solidFill>
                <a:latin typeface="Times New Roman" charset="0"/>
              </a:rPr>
              <a:t>supremacy clause</a:t>
            </a:r>
            <a:r>
              <a:rPr lang="en-US" altLang="en-US" sz="4400" b="1">
                <a:latin typeface="Times New Roman" charset="0"/>
              </a:rPr>
              <a:t> says the Constitution (not the states) is the "</a:t>
            </a:r>
            <a:r>
              <a:rPr lang="en-US" altLang="en-US" sz="4400" b="1" u="sng">
                <a:solidFill>
                  <a:srgbClr val="FF0000"/>
                </a:solidFill>
                <a:latin typeface="Times New Roman" charset="0"/>
              </a:rPr>
              <a:t>the supreme law of the land</a:t>
            </a:r>
            <a:r>
              <a:rPr lang="en-US" altLang="en-US" sz="4400" b="1">
                <a:latin typeface="Times New Roman" charset="0"/>
              </a:rPr>
              <a:t>" </a:t>
            </a:r>
          </a:p>
        </p:txBody>
      </p:sp>
    </p:spTree>
    <p:extLst>
      <p:ext uri="{BB962C8B-B14F-4D97-AF65-F5344CB8AC3E}">
        <p14:creationId xmlns:p14="http://schemas.microsoft.com/office/powerpoint/2010/main" val="927029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524000" y="0"/>
            <a:ext cx="9144000" cy="914400"/>
          </a:xfrm>
          <a:solidFill>
            <a:srgbClr val="FFFFFF"/>
          </a:solidFill>
          <a:ln w="38100">
            <a:solidFill>
              <a:srgbClr val="FFFF99"/>
            </a:solidFill>
            <a:miter lim="800000"/>
            <a:headEnd/>
            <a:tailEnd/>
          </a:ln>
        </p:spPr>
        <p:txBody>
          <a:bodyPr/>
          <a:lstStyle/>
          <a:p>
            <a:pPr eaLnBrk="1" hangingPunct="1"/>
            <a:r>
              <a:rPr lang="en-US" altLang="en-US"/>
              <a:t>Key Ideas of the Constitution  </a:t>
            </a:r>
          </a:p>
        </p:txBody>
      </p:sp>
      <p:sp>
        <p:nvSpPr>
          <p:cNvPr id="56322" name="Rectangle 3"/>
          <p:cNvSpPr>
            <a:spLocks noGrp="1" noChangeArrowheads="1"/>
          </p:cNvSpPr>
          <p:nvPr>
            <p:ph idx="1"/>
          </p:nvPr>
        </p:nvSpPr>
        <p:spPr/>
        <p:txBody>
          <a:bodyPr/>
          <a:lstStyle/>
          <a:p>
            <a:pPr eaLnBrk="1" hangingPunct="1"/>
            <a:endParaRPr lang="en-US" altLang="en-US"/>
          </a:p>
        </p:txBody>
      </p:sp>
      <p:pic>
        <p:nvPicPr>
          <p:cNvPr id="56323" name="Picture 4"/>
          <p:cNvPicPr>
            <a:picLocks noChangeAspect="1" noChangeArrowheads="1"/>
          </p:cNvPicPr>
          <p:nvPr/>
        </p:nvPicPr>
        <p:blipFill>
          <a:blip r:embed="rId3">
            <a:extLst>
              <a:ext uri="{28A0092B-C50C-407E-A947-70E740481C1C}">
                <a14:useLocalDpi xmlns:a14="http://schemas.microsoft.com/office/drawing/2010/main" val="0"/>
              </a:ext>
            </a:extLst>
          </a:blip>
          <a:srcRect l="4688" t="21878" r="5438" b="15627"/>
          <a:stretch>
            <a:fillRect/>
          </a:stretch>
        </p:blipFill>
        <p:spPr bwMode="auto">
          <a:xfrm>
            <a:off x="1524001" y="990600"/>
            <a:ext cx="9147175" cy="5867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324" name="Picture 8"/>
          <p:cNvPicPr>
            <a:picLocks noChangeAspect="1" noChangeArrowheads="1"/>
          </p:cNvPicPr>
          <p:nvPr/>
        </p:nvPicPr>
        <p:blipFill>
          <a:blip r:embed="rId3">
            <a:extLst>
              <a:ext uri="{28A0092B-C50C-407E-A947-70E740481C1C}">
                <a14:useLocalDpi xmlns:a14="http://schemas.microsoft.com/office/drawing/2010/main" val="0"/>
              </a:ext>
            </a:extLst>
          </a:blip>
          <a:srcRect l="6435" t="34004" r="63852" b="40144"/>
          <a:stretch>
            <a:fillRect/>
          </a:stretch>
        </p:blipFill>
        <p:spPr bwMode="auto">
          <a:xfrm>
            <a:off x="1524000" y="1438276"/>
            <a:ext cx="5486400"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56325" name="Picture 9"/>
          <p:cNvPicPr>
            <a:picLocks noChangeAspect="1" noChangeArrowheads="1"/>
          </p:cNvPicPr>
          <p:nvPr/>
        </p:nvPicPr>
        <p:blipFill>
          <a:blip r:embed="rId3">
            <a:extLst>
              <a:ext uri="{28A0092B-C50C-407E-A947-70E740481C1C}">
                <a14:useLocalDpi xmlns:a14="http://schemas.microsoft.com/office/drawing/2010/main" val="0"/>
              </a:ext>
            </a:extLst>
          </a:blip>
          <a:srcRect l="6873" t="53430" r="73465" b="35880"/>
          <a:stretch>
            <a:fillRect/>
          </a:stretch>
        </p:blipFill>
        <p:spPr bwMode="auto">
          <a:xfrm>
            <a:off x="1600200" y="3919538"/>
            <a:ext cx="35814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10282" name="AutoShape 10"/>
          <p:cNvSpPr>
            <a:spLocks noChangeArrowheads="1"/>
          </p:cNvSpPr>
          <p:nvPr/>
        </p:nvSpPr>
        <p:spPr bwMode="auto">
          <a:xfrm>
            <a:off x="5715000" y="457200"/>
            <a:ext cx="4648200" cy="1981200"/>
          </a:xfrm>
          <a:prstGeom prst="wedgeRectCallout">
            <a:avLst>
              <a:gd name="adj1" fmla="val -66394"/>
              <a:gd name="adj2" fmla="val 105898"/>
            </a:avLst>
          </a:prstGeom>
          <a:solidFill>
            <a:srgbClr val="CCCCFF"/>
          </a:solidFill>
          <a:ln w="38100">
            <a:solidFill>
              <a:schemeClr val="tx1"/>
            </a:solidFill>
            <a:miter lim="800000"/>
            <a:headEnd/>
            <a:tailEnd/>
          </a:ln>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lnSpc>
                <a:spcPct val="85000"/>
              </a:lnSpc>
              <a:spcBef>
                <a:spcPct val="15000"/>
              </a:spcBef>
              <a:buClr>
                <a:schemeClr val="accent1"/>
              </a:buClr>
              <a:buSzPct val="80000"/>
              <a:buFont typeface="Wingdings" charset="2"/>
              <a:buNone/>
            </a:pPr>
            <a:r>
              <a:rPr lang="en-US" altLang="en-US" sz="3600" i="1">
                <a:solidFill>
                  <a:srgbClr val="FF0000"/>
                </a:solidFill>
                <a:latin typeface="Arial" charset="0"/>
              </a:rPr>
              <a:t>4. </a:t>
            </a:r>
            <a:r>
              <a:rPr lang="en-US" altLang="en-US" sz="3600" b="1" i="1" u="sng">
                <a:solidFill>
                  <a:srgbClr val="FF0000"/>
                </a:solidFill>
                <a:latin typeface="Arial" charset="0"/>
              </a:rPr>
              <a:t>Separation of powers</a:t>
            </a:r>
            <a:r>
              <a:rPr lang="en-US" altLang="en-US" sz="3600">
                <a:latin typeface="Arial" charset="0"/>
              </a:rPr>
              <a:t>: three branches with defined powers</a:t>
            </a:r>
          </a:p>
        </p:txBody>
      </p:sp>
      <p:sp>
        <p:nvSpPr>
          <p:cNvPr id="2" name="Rectangular Callout 1"/>
          <p:cNvSpPr/>
          <p:nvPr/>
        </p:nvSpPr>
        <p:spPr>
          <a:xfrm>
            <a:off x="6096000" y="3429000"/>
            <a:ext cx="4267200" cy="2590800"/>
          </a:xfrm>
          <a:prstGeom prst="wedgeRectCallout">
            <a:avLst>
              <a:gd name="adj1" fmla="val -80654"/>
              <a:gd name="adj2" fmla="val 2206"/>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lgn="ctr">
              <a:defRPr/>
            </a:pPr>
            <a:endParaRPr lang="en-US" altLang="en-US">
              <a:solidFill>
                <a:srgbClr val="FFFFFF"/>
              </a:solidFill>
              <a:latin typeface="Calibri" pitchFamily="34" charset="0"/>
            </a:endParaRPr>
          </a:p>
        </p:txBody>
      </p:sp>
      <p:sp>
        <p:nvSpPr>
          <p:cNvPr id="56328" name="TextBox 2"/>
          <p:cNvSpPr txBox="1">
            <a:spLocks noChangeArrowheads="1"/>
          </p:cNvSpPr>
          <p:nvPr/>
        </p:nvSpPr>
        <p:spPr bwMode="auto">
          <a:xfrm>
            <a:off x="6324600" y="3581400"/>
            <a:ext cx="3886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3100" i="1">
                <a:solidFill>
                  <a:srgbClr val="FF0000"/>
                </a:solidFill>
                <a:latin typeface="Arial" charset="0"/>
              </a:rPr>
              <a:t>5. </a:t>
            </a:r>
            <a:r>
              <a:rPr lang="en-US" altLang="en-US" sz="3100" b="1" i="1" u="sng">
                <a:solidFill>
                  <a:srgbClr val="FF0000"/>
                </a:solidFill>
                <a:latin typeface="Arial" charset="0"/>
              </a:rPr>
              <a:t>Checks and Balances</a:t>
            </a:r>
            <a:r>
              <a:rPr lang="en-US" altLang="en-US" sz="3100">
                <a:latin typeface="Arial" charset="0"/>
              </a:rPr>
              <a:t>: prevent one branch from exerting too much power</a:t>
            </a:r>
          </a:p>
        </p:txBody>
      </p:sp>
    </p:spTree>
    <p:extLst>
      <p:ext uri="{BB962C8B-B14F-4D97-AF65-F5344CB8AC3E}">
        <p14:creationId xmlns:p14="http://schemas.microsoft.com/office/powerpoint/2010/main" val="5877205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0282"/>
                                        </p:tgtEl>
                                        <p:attrNameLst>
                                          <p:attrName>style.visibility</p:attrName>
                                        </p:attrNameLst>
                                      </p:cBhvr>
                                      <p:to>
                                        <p:strVal val="visible"/>
                                      </p:to>
                                    </p:set>
                                    <p:anim calcmode="lin" valueType="num">
                                      <p:cBhvr>
                                        <p:cTn id="7" dur="500" fill="hold"/>
                                        <p:tgtEl>
                                          <p:spTgt spid="310282"/>
                                        </p:tgtEl>
                                        <p:attrNameLst>
                                          <p:attrName>ppt_w</p:attrName>
                                        </p:attrNameLst>
                                      </p:cBhvr>
                                      <p:tavLst>
                                        <p:tav tm="0">
                                          <p:val>
                                            <p:fltVal val="0"/>
                                          </p:val>
                                        </p:tav>
                                        <p:tav tm="100000">
                                          <p:val>
                                            <p:strVal val="#ppt_w"/>
                                          </p:val>
                                        </p:tav>
                                      </p:tavLst>
                                    </p:anim>
                                    <p:anim calcmode="lin" valueType="num">
                                      <p:cBhvr>
                                        <p:cTn id="8" dur="500" fill="hold"/>
                                        <p:tgtEl>
                                          <p:spTgt spid="310282"/>
                                        </p:tgtEl>
                                        <p:attrNameLst>
                                          <p:attrName>ppt_h</p:attrName>
                                        </p:attrNameLst>
                                      </p:cBhvr>
                                      <p:tavLst>
                                        <p:tav tm="0">
                                          <p:val>
                                            <p:fltVal val="0"/>
                                          </p:val>
                                        </p:tav>
                                        <p:tav tm="100000">
                                          <p:val>
                                            <p:strVal val="#ppt_h"/>
                                          </p:val>
                                        </p:tav>
                                      </p:tavLst>
                                    </p:anim>
                                    <p:animEffect transition="in" filter="fade">
                                      <p:cBhvr>
                                        <p:cTn id="9" dur="500"/>
                                        <p:tgtEl>
                                          <p:spTgt spid="310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8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4648200" y="1231900"/>
            <a:ext cx="2667000" cy="4394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lnSpc>
                <a:spcPct val="115000"/>
              </a:lnSpc>
              <a:spcBef>
                <a:spcPct val="0"/>
              </a:spcBef>
              <a:buClr>
                <a:schemeClr val="accent1"/>
              </a:buClr>
              <a:buSzPct val="80000"/>
              <a:buFontTx/>
              <a:buNone/>
            </a:pPr>
            <a:r>
              <a:rPr lang="en-US" altLang="en-US" sz="2700" b="1">
                <a:ea typeface="Calibri" charset="0"/>
                <a:cs typeface="Times New Roman" charset="0"/>
              </a:rPr>
              <a:t>Is the system of checks and balances an effective way to organize the powers of government? WHY or WHY NOT?</a:t>
            </a:r>
          </a:p>
        </p:txBody>
      </p:sp>
    </p:spTree>
    <p:extLst>
      <p:ext uri="{BB962C8B-B14F-4D97-AF65-F5344CB8AC3E}">
        <p14:creationId xmlns:p14="http://schemas.microsoft.com/office/powerpoint/2010/main" val="2052089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ox(in)">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976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066801"/>
            <a:ext cx="9035716" cy="161582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3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After 17 weeks of debating, the convention approved a draft of the Constitution to submit to the states for ratification.</a:t>
            </a:r>
          </a:p>
        </p:txBody>
      </p:sp>
      <p:sp>
        <p:nvSpPr>
          <p:cNvPr id="19458" name="AutoShape 2" descr="Image result for perfect"/>
          <p:cNvSpPr>
            <a:spLocks noChangeAspect="1" noChangeArrowheads="1"/>
          </p:cNvSpPr>
          <p:nvPr/>
        </p:nvSpPr>
        <p:spPr bwMode="auto">
          <a:xfrm>
            <a:off x="1639888"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endParaRPr lang="en-US" altLang="en-US" sz="4000">
              <a:latin typeface="Arial" charset="0"/>
            </a:endParaRPr>
          </a:p>
        </p:txBody>
      </p:sp>
      <p:pic>
        <p:nvPicPr>
          <p:cNvPr id="19459" name="Picture 5" descr="mage result for constitution dra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19400"/>
            <a:ext cx="91440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59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ChangeArrowheads="1"/>
          </p:cNvSpPr>
          <p:nvPr/>
        </p:nvSpPr>
        <p:spPr bwMode="auto">
          <a:xfrm>
            <a:off x="1436688" y="-2332038"/>
            <a:ext cx="6858001"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lnSpc>
                <a:spcPct val="85000"/>
              </a:lnSpc>
              <a:spcBef>
                <a:spcPct val="5000"/>
              </a:spcBef>
              <a:buClr>
                <a:schemeClr val="accent1"/>
              </a:buClr>
              <a:buSzPct val="80000"/>
              <a:buFont typeface="Wingdings" charset="2"/>
              <a:buChar char="n"/>
              <a:defRPr/>
            </a:pPr>
            <a:endParaRPr lang="en-US" altLang="en-US" sz="4000">
              <a:latin typeface="Arial" charset="0"/>
            </a:endParaRPr>
          </a:p>
        </p:txBody>
      </p:sp>
      <p:pic>
        <p:nvPicPr>
          <p:cNvPr id="20482" name="Picture 6" descr="20297"/>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a:stretch>
            <a:fillRect/>
          </a:stretch>
        </p:blipFill>
        <p:spPr bwMode="auto">
          <a:xfrm>
            <a:off x="1738313" y="44450"/>
            <a:ext cx="4171950" cy="6781800"/>
          </a:xfrm>
          <a:prstGeom prst="rect">
            <a:avLst/>
          </a:prstGeom>
          <a:noFill/>
          <a:ln w="76200" cmpd="tri">
            <a:solidFill>
              <a:srgbClr val="FFCCFF"/>
            </a:solidFill>
            <a:miter lim="800000"/>
            <a:headEnd/>
            <a:tailEnd/>
          </a:ln>
          <a:extLst>
            <a:ext uri="{909E8E84-426E-40DD-AFC4-6F175D3DCCD1}">
              <a14:hiddenFill xmlns:a14="http://schemas.microsoft.com/office/drawing/2010/main">
                <a:solidFill>
                  <a:srgbClr val="FFFFFF"/>
                </a:solidFill>
              </a14:hiddenFill>
            </a:ext>
          </a:extLst>
        </p:spPr>
      </p:pic>
      <p:sp>
        <p:nvSpPr>
          <p:cNvPr id="69639" name="WordArt 7"/>
          <p:cNvSpPr>
            <a:spLocks noChangeArrowheads="1" noChangeShapeType="1" noTextEdit="1"/>
          </p:cNvSpPr>
          <p:nvPr/>
        </p:nvSpPr>
        <p:spPr bwMode="auto">
          <a:xfrm>
            <a:off x="1737560" y="152401"/>
            <a:ext cx="3314700" cy="533400"/>
          </a:xfrm>
          <a:prstGeom prst="rect">
            <a:avLst/>
          </a:prstGeom>
        </p:spPr>
        <p:txBody>
          <a:bodyPr wrap="none" fromWordArt="1">
            <a:prstTxWarp prst="textCanUp">
              <a:avLst>
                <a:gd name="adj" fmla="val 85713"/>
              </a:avLst>
            </a:prstTxWarp>
          </a:bodyPr>
          <a:lstStyle/>
          <a:p>
            <a:pPr algn="ctr" eaLnBrk="1" hangingPunct="1">
              <a:lnSpc>
                <a:spcPct val="85000"/>
              </a:lnSpc>
              <a:spcBef>
                <a:spcPct val="5000"/>
              </a:spcBef>
              <a:buClr>
                <a:schemeClr val="accent1"/>
              </a:buClr>
              <a:buSzPct val="80000"/>
              <a:buFont typeface="Wingdings" charset="2"/>
              <a:buChar char="n"/>
              <a:defRPr/>
            </a:pPr>
            <a:r>
              <a:rPr lang="en-US" sz="3600" b="1" kern="10" dirty="0">
                <a:ln w="19050">
                  <a:solidFill>
                    <a:schemeClr val="bg1"/>
                  </a:solidFill>
                  <a:round/>
                  <a:headEnd/>
                  <a:tailEnd/>
                </a:ln>
                <a:solidFill>
                  <a:schemeClr val="tx2"/>
                </a:solidFill>
                <a:effectLst>
                  <a:outerShdw blurRad="63500" dist="38099" dir="2700000" algn="ctr" rotWithShape="0">
                    <a:schemeClr val="tx1">
                      <a:alpha val="74998"/>
                    </a:schemeClr>
                  </a:outerShdw>
                </a:effectLst>
                <a:latin typeface="Impact" charset="0"/>
                <a:ea typeface="Impact" charset="0"/>
                <a:cs typeface="Impact" charset="0"/>
              </a:rPr>
              <a:t>RATIFICATION</a:t>
            </a:r>
          </a:p>
        </p:txBody>
      </p:sp>
      <p:sp>
        <p:nvSpPr>
          <p:cNvPr id="69640" name="Text Box 8"/>
          <p:cNvSpPr txBox="1">
            <a:spLocks noChangeArrowheads="1"/>
          </p:cNvSpPr>
          <p:nvPr/>
        </p:nvSpPr>
        <p:spPr bwMode="auto">
          <a:xfrm>
            <a:off x="6153150" y="152401"/>
            <a:ext cx="4394200" cy="23844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nSpc>
                <a:spcPct val="80000"/>
              </a:lnSpc>
              <a:spcBef>
                <a:spcPct val="50000"/>
              </a:spcBef>
              <a:buClr>
                <a:schemeClr val="accent1"/>
              </a:buClr>
              <a:buSzPct val="80000"/>
              <a:buFont typeface="Wingdings" charset="2"/>
              <a:buChar char="n"/>
              <a:defRPr/>
            </a:pPr>
            <a:r>
              <a:rPr lang="en-US" altLang="en-US" sz="2500">
                <a:latin typeface="Arial" charset="0"/>
              </a:rPr>
              <a:t> </a:t>
            </a:r>
            <a:r>
              <a:rPr lang="en-US" altLang="en-US" sz="2500" b="1" u="sng">
                <a:solidFill>
                  <a:srgbClr val="FF0000"/>
                </a:solidFill>
                <a:latin typeface="Arial" charset="0"/>
              </a:rPr>
              <a:t>9 of 13</a:t>
            </a:r>
            <a:r>
              <a:rPr lang="en-US" altLang="en-US" sz="2500" b="1">
                <a:solidFill>
                  <a:srgbClr val="FF0000"/>
                </a:solidFill>
                <a:latin typeface="Arial" charset="0"/>
              </a:rPr>
              <a:t> </a:t>
            </a:r>
            <a:r>
              <a:rPr lang="en-US" altLang="en-US" sz="2500" b="1">
                <a:latin typeface="Arial" charset="0"/>
              </a:rPr>
              <a:t>states had to </a:t>
            </a:r>
            <a:r>
              <a:rPr lang="en-US" altLang="en-US" sz="2500" b="1" u="sng">
                <a:solidFill>
                  <a:srgbClr val="FF0000"/>
                </a:solidFill>
                <a:latin typeface="Arial" charset="0"/>
              </a:rPr>
              <a:t>ratify</a:t>
            </a:r>
            <a:r>
              <a:rPr lang="en-US" altLang="en-US" sz="2500" b="1">
                <a:solidFill>
                  <a:srgbClr val="FF0000"/>
                </a:solidFill>
                <a:latin typeface="Arial" charset="0"/>
              </a:rPr>
              <a:t> </a:t>
            </a:r>
            <a:r>
              <a:rPr lang="en-US" altLang="en-US" sz="2500" b="1">
                <a:latin typeface="Arial" charset="0"/>
              </a:rPr>
              <a:t>the Constitution</a:t>
            </a:r>
          </a:p>
          <a:p>
            <a:pPr>
              <a:lnSpc>
                <a:spcPct val="80000"/>
              </a:lnSpc>
              <a:spcBef>
                <a:spcPct val="50000"/>
              </a:spcBef>
              <a:buClr>
                <a:schemeClr val="accent1"/>
              </a:buClr>
              <a:buSzPct val="80000"/>
              <a:buFont typeface="Wingdings" charset="2"/>
              <a:buChar char="n"/>
              <a:defRPr/>
            </a:pPr>
            <a:r>
              <a:rPr lang="en-US" altLang="en-US" sz="2500" b="1">
                <a:latin typeface="Arial" charset="0"/>
              </a:rPr>
              <a:t> September 17, 1787 =  draft sent to states for ratification:</a:t>
            </a:r>
          </a:p>
          <a:p>
            <a:pPr algn="ctr">
              <a:lnSpc>
                <a:spcPct val="80000"/>
              </a:lnSpc>
              <a:spcBef>
                <a:spcPct val="50000"/>
              </a:spcBef>
              <a:buClr>
                <a:schemeClr val="accent1"/>
              </a:buClr>
              <a:buSzPct val="80000"/>
              <a:buFont typeface="Wingdings" charset="2"/>
              <a:buChar char="n"/>
              <a:defRPr/>
            </a:pPr>
            <a:endParaRPr lang="en-US" altLang="en-US" sz="2800" b="1">
              <a:latin typeface="Arial" charset="0"/>
            </a:endParaRPr>
          </a:p>
        </p:txBody>
      </p:sp>
      <p:sp>
        <p:nvSpPr>
          <p:cNvPr id="2" name="Rectangle 1"/>
          <p:cNvSpPr/>
          <p:nvPr/>
        </p:nvSpPr>
        <p:spPr>
          <a:xfrm>
            <a:off x="5999414" y="2094032"/>
            <a:ext cx="4547936" cy="3323987"/>
          </a:xfrm>
          <a:prstGeom prst="rect">
            <a:avLst/>
          </a:prstGeom>
        </p:spPr>
        <p:txBody>
          <a:bodyPr>
            <a:spAutoFit/>
          </a:bodyPr>
          <a:lstStyle/>
          <a:p>
            <a:pPr algn="ctr">
              <a:defRPr/>
            </a:pPr>
            <a:r>
              <a:rPr lang="en-US"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WE’RE REALLY CLOSE to getting this document passed…</a:t>
            </a:r>
          </a:p>
          <a:p>
            <a:pPr algn="ctr">
              <a:defRPr/>
            </a:pPr>
            <a:r>
              <a:rPr lang="en-US"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LAST DOCUMENT was going to change EVERYTHING</a:t>
            </a:r>
          </a:p>
        </p:txBody>
      </p:sp>
      <p:pic>
        <p:nvPicPr>
          <p:cNvPr id="1026" name="Picture 2" descr="Image result for BILL OF R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588" y="190501"/>
            <a:ext cx="6627812"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737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86600" y="1791779"/>
            <a:ext cx="2819400" cy="369332"/>
          </a:xfrm>
          <a:prstGeom prst="rect">
            <a:avLst/>
          </a:prstGeom>
          <a:solidFill>
            <a:schemeClr val="accent4">
              <a:lumMod val="60000"/>
              <a:lumOff val="40000"/>
            </a:schemeClr>
          </a:solidFill>
        </p:spPr>
        <p:txBody>
          <a:bodyPr>
            <a:spAutoFit/>
          </a:bodyPr>
          <a:lstStyle/>
          <a:p>
            <a:pPr algn="ctr">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VIDEO</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7044" name="Picture 4" descr="mage result for bill of r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938213"/>
            <a:ext cx="34290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524000" y="-21175"/>
            <a:ext cx="8839200" cy="1015663"/>
          </a:xfrm>
          <a:prstGeom prst="rect">
            <a:avLst/>
          </a:prstGeom>
          <a:noFill/>
        </p:spPr>
        <p:txBody>
          <a:bodyPr>
            <a:spAutoFit/>
          </a:bodyPr>
          <a:lstStyle/>
          <a:p>
            <a:pPr algn="ctr">
              <a:defRPr/>
            </a:pP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Was it necessary for people’s rights to be listed in the Constitution? Is it necessary today?</a:t>
            </a:r>
          </a:p>
        </p:txBody>
      </p:sp>
      <p:sp>
        <p:nvSpPr>
          <p:cNvPr id="12" name="TextBox 11"/>
          <p:cNvSpPr txBox="1">
            <a:spLocks noChangeArrowheads="1"/>
          </p:cNvSpPr>
          <p:nvPr/>
        </p:nvSpPr>
        <p:spPr bwMode="auto">
          <a:xfrm>
            <a:off x="1706563" y="4054476"/>
            <a:ext cx="3810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2800" b="1" u="sng">
                <a:solidFill>
                  <a:srgbClr val="FF0000"/>
                </a:solidFill>
                <a:latin typeface="Arial" charset="0"/>
              </a:rPr>
              <a:t>Argument FOR</a:t>
            </a:r>
            <a:r>
              <a:rPr lang="en-US" altLang="en-US" sz="2800">
                <a:solidFill>
                  <a:srgbClr val="FF0000"/>
                </a:solidFill>
                <a:latin typeface="Arial" charset="0"/>
              </a:rPr>
              <a:t> (Anti-Federalists):</a:t>
            </a:r>
          </a:p>
          <a:p>
            <a:pPr>
              <a:spcBef>
                <a:spcPct val="0"/>
              </a:spcBef>
              <a:buFont typeface="Wingdings" charset="2"/>
              <a:buChar char="Ø"/>
            </a:pPr>
            <a:r>
              <a:rPr lang="en-US" altLang="en-US" sz="2800">
                <a:solidFill>
                  <a:srgbClr val="FF0000"/>
                </a:solidFill>
                <a:latin typeface="Arial" charset="0"/>
              </a:rPr>
              <a:t>Adding it protected Americans against tyrannical central government</a:t>
            </a:r>
          </a:p>
          <a:p>
            <a:pPr>
              <a:spcBef>
                <a:spcPct val="0"/>
              </a:spcBef>
              <a:buFont typeface="Wingdings" charset="2"/>
              <a:buChar char="Ø"/>
            </a:pPr>
            <a:endParaRPr lang="en-US" altLang="en-US" sz="2800">
              <a:latin typeface="Arial" charset="0"/>
            </a:endParaRPr>
          </a:p>
        </p:txBody>
      </p:sp>
      <p:sp>
        <p:nvSpPr>
          <p:cNvPr id="15" name="TextBox 14"/>
          <p:cNvSpPr txBox="1"/>
          <p:nvPr/>
        </p:nvSpPr>
        <p:spPr>
          <a:xfrm>
            <a:off x="5854700" y="3962401"/>
            <a:ext cx="4775200" cy="2678113"/>
          </a:xfrm>
          <a:prstGeom prst="rect">
            <a:avLst/>
          </a:prstGeom>
          <a:noFill/>
        </p:spPr>
        <p:txBody>
          <a:bodyPr>
            <a:spAutoFit/>
          </a:bodyPr>
          <a:lstStyle/>
          <a:p>
            <a:pPr>
              <a:defRPr/>
            </a:pPr>
            <a:r>
              <a:rPr lang="en-US" sz="2800" b="1" u="sng" dirty="0">
                <a:solidFill>
                  <a:srgbClr val="002060"/>
                </a:solidFill>
              </a:rPr>
              <a:t>Argument AGAINST </a:t>
            </a:r>
            <a:r>
              <a:rPr lang="en-US" sz="2800" dirty="0">
                <a:solidFill>
                  <a:srgbClr val="002060"/>
                </a:solidFill>
              </a:rPr>
              <a:t>(Federalists):</a:t>
            </a:r>
          </a:p>
          <a:p>
            <a:pPr marL="457200" indent="-457200">
              <a:buFont typeface="Wingdings" charset="2"/>
              <a:buChar char="Ø"/>
              <a:defRPr/>
            </a:pPr>
            <a:r>
              <a:rPr lang="en-US" sz="2800" dirty="0">
                <a:solidFill>
                  <a:srgbClr val="002060"/>
                </a:solidFill>
              </a:rPr>
              <a:t>Better to assume all rights than make a limited list of them (</a:t>
            </a:r>
            <a:r>
              <a:rPr lang="en-US" sz="2800" b="1" dirty="0">
                <a:solidFill>
                  <a:srgbClr val="002060"/>
                </a:solidFill>
              </a:rPr>
              <a:t>they</a:t>
            </a:r>
            <a:r>
              <a:rPr lang="uk-UA" sz="2800" b="1" dirty="0">
                <a:solidFill>
                  <a:srgbClr val="002060"/>
                </a:solidFill>
              </a:rPr>
              <a:t>’</a:t>
            </a:r>
            <a:r>
              <a:rPr lang="en-US" sz="2800" b="1" dirty="0">
                <a:solidFill>
                  <a:srgbClr val="002060"/>
                </a:solidFill>
              </a:rPr>
              <a:t>re going to back off!</a:t>
            </a:r>
            <a:r>
              <a:rPr lang="en-US" sz="2800" dirty="0">
                <a:solidFill>
                  <a:srgbClr val="002060"/>
                </a:solidFill>
              </a:rPr>
              <a:t>)</a:t>
            </a:r>
          </a:p>
        </p:txBody>
      </p:sp>
      <p:pic>
        <p:nvPicPr>
          <p:cNvPr id="16" name="Picture 15" descr="501715-41017-2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0"/>
            <a:ext cx="692626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328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lnSpc>
                <a:spcPct val="85000"/>
              </a:lnSpc>
              <a:spcBef>
                <a:spcPct val="5000"/>
              </a:spcBef>
              <a:buClr>
                <a:schemeClr val="accent1"/>
              </a:buClr>
              <a:buSzPct val="80000"/>
              <a:buFont typeface="Wingdings" charset="2"/>
              <a:buChar char="n"/>
            </a:pPr>
            <a:endParaRPr lang="en-US" altLang="en-US" sz="4000">
              <a:latin typeface="Arial" charset="0"/>
            </a:endParaRPr>
          </a:p>
        </p:txBody>
      </p:sp>
      <p:sp>
        <p:nvSpPr>
          <p:cNvPr id="22530" name="Rectangle 3"/>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lnSpc>
                <a:spcPct val="85000"/>
              </a:lnSpc>
              <a:spcBef>
                <a:spcPct val="5000"/>
              </a:spcBef>
              <a:buClr>
                <a:schemeClr val="accent1"/>
              </a:buClr>
              <a:buSzPct val="80000"/>
              <a:buFont typeface="Wingdings" charset="2"/>
              <a:buChar char="n"/>
            </a:pPr>
            <a:endParaRPr lang="en-US" altLang="en-US" sz="4000">
              <a:latin typeface="Arial" charset="0"/>
            </a:endParaRPr>
          </a:p>
        </p:txBody>
      </p:sp>
      <p:sp>
        <p:nvSpPr>
          <p:cNvPr id="22531" name="Rectangle 4"/>
          <p:cNvSpPr>
            <a:spLocks noChangeArrowheads="1"/>
          </p:cNvSpPr>
          <p:nvPr/>
        </p:nvSpPr>
        <p:spPr bwMode="auto">
          <a:xfrm>
            <a:off x="2667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lnSpc>
                <a:spcPct val="85000"/>
              </a:lnSpc>
              <a:spcBef>
                <a:spcPct val="5000"/>
              </a:spcBef>
              <a:buClr>
                <a:schemeClr val="accent1"/>
              </a:buClr>
              <a:buSzPct val="80000"/>
              <a:buFont typeface="Wingdings" charset="2"/>
              <a:buChar char="n"/>
            </a:pPr>
            <a:endParaRPr lang="en-US" altLang="en-US" sz="4000">
              <a:latin typeface="Arial" charset="0"/>
            </a:endParaRPr>
          </a:p>
        </p:txBody>
      </p:sp>
      <p:sp>
        <p:nvSpPr>
          <p:cNvPr id="22532" name="Rectangle 5"/>
          <p:cNvSpPr>
            <a:spLocks noChangeArrowheads="1"/>
          </p:cNvSpPr>
          <p:nvPr/>
        </p:nvSpPr>
        <p:spPr bwMode="auto">
          <a:xfrm>
            <a:off x="51054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lnSpc>
                <a:spcPct val="85000"/>
              </a:lnSpc>
              <a:spcBef>
                <a:spcPct val="5000"/>
              </a:spcBef>
              <a:buClr>
                <a:schemeClr val="accent1"/>
              </a:buClr>
              <a:buSzPct val="80000"/>
              <a:buFont typeface="Wingdings" charset="2"/>
              <a:buChar char="n"/>
            </a:pPr>
            <a:endParaRPr lang="en-US" altLang="en-US" sz="4000">
              <a:latin typeface="Arial" charset="0"/>
            </a:endParaRPr>
          </a:p>
        </p:txBody>
      </p:sp>
      <p:sp>
        <p:nvSpPr>
          <p:cNvPr id="22533" name="Rectangle 6"/>
          <p:cNvSpPr>
            <a:spLocks noGrp="1" noChangeArrowheads="1"/>
          </p:cNvSpPr>
          <p:nvPr>
            <p:ph type="title"/>
          </p:nvPr>
        </p:nvSpPr>
        <p:spPr>
          <a:xfrm>
            <a:off x="2667000" y="0"/>
            <a:ext cx="7772400" cy="762000"/>
          </a:xfrm>
          <a:solidFill>
            <a:schemeClr val="bg1"/>
          </a:solidFill>
        </p:spPr>
        <p:txBody>
          <a:bodyPr vert="horz" lIns="90488" tIns="44450" rIns="90488" bIns="44450" rtlCol="0" anchor="ctr">
            <a:normAutofit/>
          </a:bodyPr>
          <a:lstStyle/>
          <a:p>
            <a:pPr eaLnBrk="1" hangingPunct="1"/>
            <a:r>
              <a:rPr lang="en-US" altLang="en-US"/>
              <a:t>Federalists &amp; Anti-Federalists</a:t>
            </a:r>
          </a:p>
        </p:txBody>
      </p:sp>
      <p:sp>
        <p:nvSpPr>
          <p:cNvPr id="158727" name="Rectangle 7"/>
          <p:cNvSpPr>
            <a:spLocks noGrp="1" noChangeArrowheads="1"/>
          </p:cNvSpPr>
          <p:nvPr>
            <p:ph sz="half" idx="1"/>
          </p:nvPr>
        </p:nvSpPr>
        <p:spPr>
          <a:xfrm>
            <a:off x="1524000" y="762000"/>
            <a:ext cx="4572000" cy="6096000"/>
          </a:xfrm>
          <a:solidFill>
            <a:schemeClr val="bg1"/>
          </a:solidFill>
        </p:spPr>
        <p:txBody>
          <a:bodyPr vert="horz" lIns="90488" tIns="44450" rIns="90488" bIns="44450" rtlCol="0">
            <a:normAutofit/>
          </a:bodyPr>
          <a:lstStyle/>
          <a:p>
            <a:pPr algn="ctr" eaLnBrk="1" hangingPunct="1">
              <a:lnSpc>
                <a:spcPct val="70000"/>
              </a:lnSpc>
              <a:spcBef>
                <a:spcPct val="5000"/>
              </a:spcBef>
              <a:buFont typeface="Wingdings" pitchFamily="2" charset="2"/>
              <a:buNone/>
              <a:defRPr/>
            </a:pPr>
            <a:r>
              <a:rPr lang="en-US" altLang="en-US" sz="4000" u="sng">
                <a:effectLst>
                  <a:outerShdw blurRad="38100" dist="38100" dir="2700000" algn="tl">
                    <a:srgbClr val="C0C0C0"/>
                  </a:outerShdw>
                </a:effectLst>
              </a:rPr>
              <a:t>Federalists</a:t>
            </a:r>
            <a:r>
              <a:rPr lang="en-US" altLang="en-US" sz="4000"/>
              <a:t> </a:t>
            </a:r>
          </a:p>
          <a:p>
            <a:pPr eaLnBrk="1" hangingPunct="1">
              <a:lnSpc>
                <a:spcPct val="70000"/>
              </a:lnSpc>
              <a:spcBef>
                <a:spcPct val="5000"/>
              </a:spcBef>
              <a:buFont typeface="Arial" pitchFamily="34" charset="0"/>
              <a:buChar char="•"/>
              <a:defRPr/>
            </a:pPr>
            <a:r>
              <a:rPr lang="en-US" altLang="en-US" sz="3300" b="1" u="sng"/>
              <a:t>Leaders</a:t>
            </a:r>
            <a:r>
              <a:rPr lang="en-US" altLang="en-US" sz="3300"/>
              <a:t> = Washington, Franklin, Madison, Hamilton</a:t>
            </a:r>
          </a:p>
          <a:p>
            <a:pPr eaLnBrk="1" hangingPunct="1">
              <a:lnSpc>
                <a:spcPct val="70000"/>
              </a:lnSpc>
              <a:spcBef>
                <a:spcPct val="5000"/>
              </a:spcBef>
              <a:buFont typeface="Arial" pitchFamily="34" charset="0"/>
              <a:buChar char="•"/>
              <a:defRPr/>
            </a:pPr>
            <a:r>
              <a:rPr lang="en-US" altLang="en-US" sz="3300" b="1" u="sng"/>
              <a:t>Arguments</a:t>
            </a:r>
            <a:r>
              <a:rPr lang="en-US" altLang="en-US" sz="3300"/>
              <a:t> = stronger central government needed!</a:t>
            </a:r>
          </a:p>
          <a:p>
            <a:pPr eaLnBrk="1" hangingPunct="1">
              <a:lnSpc>
                <a:spcPct val="70000"/>
              </a:lnSpc>
              <a:spcBef>
                <a:spcPct val="5000"/>
              </a:spcBef>
              <a:buFont typeface="Arial" pitchFamily="34" charset="0"/>
              <a:buChar char="•"/>
              <a:defRPr/>
            </a:pPr>
            <a:r>
              <a:rPr lang="en-US" altLang="en-US" sz="3300" b="1" u="sng"/>
              <a:t>Strategy</a:t>
            </a:r>
            <a:r>
              <a:rPr lang="en-US" altLang="en-US" sz="3300"/>
              <a:t> = emphasized weaknesses of Articles</a:t>
            </a:r>
          </a:p>
          <a:p>
            <a:pPr eaLnBrk="1" hangingPunct="1">
              <a:lnSpc>
                <a:spcPct val="70000"/>
              </a:lnSpc>
              <a:spcBef>
                <a:spcPct val="5000"/>
              </a:spcBef>
              <a:buFont typeface="Arial" pitchFamily="34" charset="0"/>
              <a:buChar char="•"/>
              <a:defRPr/>
            </a:pPr>
            <a:r>
              <a:rPr lang="en-US" altLang="en-US" sz="3300" b="1" u="sng"/>
              <a:t>Advantages</a:t>
            </a:r>
            <a:r>
              <a:rPr lang="en-US" altLang="en-US" sz="3300"/>
              <a:t> = strong leaders, organized</a:t>
            </a:r>
          </a:p>
          <a:p>
            <a:pPr eaLnBrk="1" hangingPunct="1">
              <a:lnSpc>
                <a:spcPct val="70000"/>
              </a:lnSpc>
              <a:spcBef>
                <a:spcPct val="5000"/>
              </a:spcBef>
              <a:buFont typeface="Arial" pitchFamily="34" charset="0"/>
              <a:buChar char="•"/>
              <a:defRPr/>
            </a:pPr>
            <a:r>
              <a:rPr lang="en-US" altLang="en-US" sz="3300" b="1" u="sng"/>
              <a:t>Disadvantages</a:t>
            </a:r>
            <a:r>
              <a:rPr lang="en-US" altLang="en-US" sz="3300"/>
              <a:t> = Constitution was NEW and untried</a:t>
            </a:r>
            <a:endParaRPr lang="en-US" altLang="en-US" sz="3300" b="1"/>
          </a:p>
        </p:txBody>
      </p:sp>
      <p:sp>
        <p:nvSpPr>
          <p:cNvPr id="158728" name="Rectangle 8"/>
          <p:cNvSpPr>
            <a:spLocks noGrp="1" noChangeArrowheads="1"/>
          </p:cNvSpPr>
          <p:nvPr>
            <p:ph sz="half" idx="2"/>
          </p:nvPr>
        </p:nvSpPr>
        <p:spPr>
          <a:xfrm>
            <a:off x="5943600" y="838200"/>
            <a:ext cx="4724400" cy="6019800"/>
          </a:xfrm>
        </p:spPr>
        <p:txBody>
          <a:bodyPr>
            <a:normAutofit/>
          </a:bodyPr>
          <a:lstStyle/>
          <a:p>
            <a:pPr algn="ctr" eaLnBrk="1" hangingPunct="1">
              <a:lnSpc>
                <a:spcPct val="75000"/>
              </a:lnSpc>
              <a:spcBef>
                <a:spcPct val="10000"/>
              </a:spcBef>
              <a:buFont typeface="Wingdings" pitchFamily="2" charset="2"/>
              <a:buNone/>
              <a:defRPr/>
            </a:pPr>
            <a:r>
              <a:rPr lang="en-US" altLang="en-US" sz="4000" u="sng">
                <a:effectLst>
                  <a:outerShdw blurRad="38100" dist="38100" dir="2700000" algn="tl">
                    <a:srgbClr val="C0C0C0"/>
                  </a:outerShdw>
                </a:effectLst>
              </a:rPr>
              <a:t>Anti-Federalists </a:t>
            </a:r>
          </a:p>
          <a:p>
            <a:pPr eaLnBrk="1" hangingPunct="1">
              <a:lnSpc>
                <a:spcPct val="75000"/>
              </a:lnSpc>
              <a:spcBef>
                <a:spcPct val="10000"/>
              </a:spcBef>
              <a:buFont typeface="Arial" pitchFamily="34" charset="0"/>
              <a:buChar char="•"/>
              <a:defRPr/>
            </a:pPr>
            <a:r>
              <a:rPr lang="en-US" altLang="en-US" sz="3100" b="1" u="sng">
                <a:effectLst>
                  <a:outerShdw blurRad="38100" dist="38100" dir="2700000" algn="tl">
                    <a:srgbClr val="C0C0C0"/>
                  </a:outerShdw>
                </a:effectLst>
              </a:rPr>
              <a:t>Leaders</a:t>
            </a:r>
            <a:r>
              <a:rPr lang="en-US" altLang="en-US" sz="3100">
                <a:effectLst>
                  <a:outerShdw blurRad="38100" dist="38100" dir="2700000" algn="tl">
                    <a:srgbClr val="C0C0C0"/>
                  </a:outerShdw>
                </a:effectLst>
              </a:rPr>
              <a:t> = Mason and Henry (VA), Hancock (MA), Clinton (NY)</a:t>
            </a:r>
          </a:p>
          <a:p>
            <a:pPr eaLnBrk="1" hangingPunct="1">
              <a:lnSpc>
                <a:spcPct val="75000"/>
              </a:lnSpc>
              <a:spcBef>
                <a:spcPct val="10000"/>
              </a:spcBef>
              <a:buFont typeface="Arial" pitchFamily="34" charset="0"/>
              <a:buChar char="•"/>
              <a:defRPr/>
            </a:pPr>
            <a:r>
              <a:rPr lang="en-US" altLang="en-US" sz="3100" b="1" u="sng">
                <a:effectLst>
                  <a:outerShdw blurRad="38100" dist="38100" dir="2700000" algn="tl">
                    <a:srgbClr val="C0C0C0"/>
                  </a:outerShdw>
                </a:effectLst>
              </a:rPr>
              <a:t>Arguments</a:t>
            </a:r>
            <a:r>
              <a:rPr lang="en-US" altLang="en-US" sz="3100">
                <a:effectLst>
                  <a:outerShdw blurRad="38100" dist="38100" dir="2700000" algn="tl">
                    <a:srgbClr val="C0C0C0"/>
                  </a:outerShdw>
                </a:effectLst>
              </a:rPr>
              <a:t> = stronger central gov’t would destroy work of revolution</a:t>
            </a:r>
          </a:p>
          <a:p>
            <a:pPr eaLnBrk="1" hangingPunct="1">
              <a:lnSpc>
                <a:spcPct val="75000"/>
              </a:lnSpc>
              <a:spcBef>
                <a:spcPct val="10000"/>
              </a:spcBef>
              <a:buFont typeface="Arial" pitchFamily="34" charset="0"/>
              <a:buChar char="•"/>
              <a:defRPr/>
            </a:pPr>
            <a:r>
              <a:rPr lang="en-US" altLang="en-US" sz="3100" b="1" u="sng">
                <a:effectLst>
                  <a:outerShdw blurRad="38100" dist="38100" dir="2700000" algn="tl">
                    <a:srgbClr val="C0C0C0"/>
                  </a:outerShdw>
                </a:effectLst>
              </a:rPr>
              <a:t>Strategy</a:t>
            </a:r>
            <a:r>
              <a:rPr lang="en-US" altLang="en-US" sz="3100">
                <a:effectLst>
                  <a:outerShdw blurRad="38100" dist="38100" dir="2700000" algn="tl">
                    <a:srgbClr val="C0C0C0"/>
                  </a:outerShdw>
                </a:effectLst>
              </a:rPr>
              <a:t> = Constitution gave gov’t more power than British had!</a:t>
            </a:r>
          </a:p>
          <a:p>
            <a:pPr eaLnBrk="1" hangingPunct="1">
              <a:lnSpc>
                <a:spcPct val="75000"/>
              </a:lnSpc>
              <a:spcBef>
                <a:spcPct val="10000"/>
              </a:spcBef>
              <a:buFont typeface="Arial" pitchFamily="34" charset="0"/>
              <a:buChar char="•"/>
              <a:defRPr/>
            </a:pPr>
            <a:r>
              <a:rPr lang="en-US" altLang="en-US" sz="3100" b="1" u="sng">
                <a:effectLst>
                  <a:outerShdw blurRad="38100" dist="38100" dir="2700000" algn="tl">
                    <a:srgbClr val="C0C0C0"/>
                  </a:outerShdw>
                </a:effectLst>
              </a:rPr>
              <a:t>Advantages</a:t>
            </a:r>
            <a:r>
              <a:rPr lang="en-US" altLang="en-US" sz="3100">
                <a:effectLst>
                  <a:outerShdw blurRad="38100" dist="38100" dir="2700000" algn="tl">
                    <a:srgbClr val="C0C0C0"/>
                  </a:outerShdw>
                </a:effectLst>
              </a:rPr>
              <a:t> = appealed to popular distrust of gov’t</a:t>
            </a:r>
          </a:p>
          <a:p>
            <a:pPr eaLnBrk="1" hangingPunct="1">
              <a:lnSpc>
                <a:spcPct val="75000"/>
              </a:lnSpc>
              <a:spcBef>
                <a:spcPct val="10000"/>
              </a:spcBef>
              <a:buFont typeface="Arial" pitchFamily="34" charset="0"/>
              <a:buChar char="•"/>
              <a:defRPr/>
            </a:pPr>
            <a:r>
              <a:rPr lang="en-US" altLang="en-US" sz="3100" b="1" u="sng">
                <a:effectLst>
                  <a:outerShdw blurRad="38100" dist="38100" dir="2700000" algn="tl">
                    <a:srgbClr val="C0C0C0"/>
                  </a:outerShdw>
                </a:effectLst>
              </a:rPr>
              <a:t>Disadvantages</a:t>
            </a:r>
            <a:r>
              <a:rPr lang="en-US" altLang="en-US" sz="3100">
                <a:effectLst>
                  <a:outerShdw blurRad="38100" dist="38100" dir="2700000" algn="tl">
                    <a:srgbClr val="C0C0C0"/>
                  </a:outerShdw>
                </a:effectLst>
              </a:rPr>
              <a:t> = Poorly organized, slow responses</a:t>
            </a:r>
            <a:endParaRPr lang="en-US" altLang="en-US" sz="3100" b="1" u="sng">
              <a:effectLst>
                <a:outerShdw blurRad="38100" dist="38100" dir="2700000" algn="tl">
                  <a:srgbClr val="C0C0C0"/>
                </a:outerShdw>
              </a:effectLst>
            </a:endParaRPr>
          </a:p>
        </p:txBody>
      </p:sp>
      <p:sp>
        <p:nvSpPr>
          <p:cNvPr id="158731" name="AutoShape 11"/>
          <p:cNvSpPr>
            <a:spLocks noChangeArrowheads="1"/>
          </p:cNvSpPr>
          <p:nvPr/>
        </p:nvSpPr>
        <p:spPr bwMode="auto">
          <a:xfrm>
            <a:off x="6019800" y="4660900"/>
            <a:ext cx="4572000" cy="990600"/>
          </a:xfrm>
          <a:prstGeom prst="wedgeRectCallout">
            <a:avLst>
              <a:gd name="adj1" fmla="val -79306"/>
              <a:gd name="adj2" fmla="val -402245"/>
            </a:avLst>
          </a:prstGeom>
          <a:solidFill>
            <a:srgbClr val="FFCCCC"/>
          </a:solidFill>
          <a:ln w="38100">
            <a:solidFill>
              <a:schemeClr val="tx1"/>
            </a:solidFill>
            <a:miter lim="800000"/>
            <a:headEnd/>
            <a:tailEnd/>
          </a:ln>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lnSpc>
                <a:spcPct val="80000"/>
              </a:lnSpc>
              <a:spcBef>
                <a:spcPct val="10000"/>
              </a:spcBef>
              <a:buClr>
                <a:schemeClr val="accent1"/>
              </a:buClr>
              <a:buSzPct val="80000"/>
              <a:buFont typeface="Wingdings" charset="2"/>
              <a:buNone/>
            </a:pPr>
            <a:r>
              <a:rPr lang="en-US" altLang="en-US" sz="3600">
                <a:latin typeface="Times New Roman" charset="0"/>
              </a:rPr>
              <a:t>“The Constitution is itself a Bill of Rights”</a:t>
            </a:r>
          </a:p>
        </p:txBody>
      </p:sp>
      <p:sp>
        <p:nvSpPr>
          <p:cNvPr id="158732" name="AutoShape 12"/>
          <p:cNvSpPr>
            <a:spLocks noChangeArrowheads="1"/>
          </p:cNvSpPr>
          <p:nvPr/>
        </p:nvSpPr>
        <p:spPr bwMode="auto">
          <a:xfrm>
            <a:off x="2133600" y="3238500"/>
            <a:ext cx="4572000" cy="1447800"/>
          </a:xfrm>
          <a:prstGeom prst="wedgeRectCallout">
            <a:avLst>
              <a:gd name="adj1" fmla="val 51875"/>
              <a:gd name="adj2" fmla="val -193310"/>
            </a:avLst>
          </a:prstGeom>
          <a:solidFill>
            <a:srgbClr val="CCFFFF"/>
          </a:solidFill>
          <a:ln w="38100">
            <a:solidFill>
              <a:schemeClr val="tx1"/>
            </a:solidFill>
            <a:miter lim="800000"/>
            <a:headEnd/>
            <a:tailEnd/>
          </a:ln>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lnSpc>
                <a:spcPct val="80000"/>
              </a:lnSpc>
              <a:spcBef>
                <a:spcPct val="10000"/>
              </a:spcBef>
              <a:buClr>
                <a:schemeClr val="accent1"/>
              </a:buClr>
              <a:buSzPct val="80000"/>
              <a:buFont typeface="Wingdings" charset="2"/>
              <a:buNone/>
            </a:pPr>
            <a:r>
              <a:rPr lang="en-US" altLang="en-US" sz="3600">
                <a:latin typeface="Times New Roman" charset="0"/>
              </a:rPr>
              <a:t>Anti-Federalists argued for more protection of individual liberties</a:t>
            </a:r>
          </a:p>
        </p:txBody>
      </p:sp>
      <p:pic>
        <p:nvPicPr>
          <p:cNvPr id="12" name="Picture 2" descr="mage result for federalist and anti federalist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701"/>
            <a:ext cx="5638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1568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8732"/>
                                        </p:tgtEl>
                                        <p:attrNameLst>
                                          <p:attrName>style.visibility</p:attrName>
                                        </p:attrNameLst>
                                      </p:cBhvr>
                                      <p:to>
                                        <p:strVal val="visible"/>
                                      </p:to>
                                    </p:set>
                                    <p:anim calcmode="lin" valueType="num">
                                      <p:cBhvr>
                                        <p:cTn id="7" dur="500" fill="hold"/>
                                        <p:tgtEl>
                                          <p:spTgt spid="158732"/>
                                        </p:tgtEl>
                                        <p:attrNameLst>
                                          <p:attrName>ppt_w</p:attrName>
                                        </p:attrNameLst>
                                      </p:cBhvr>
                                      <p:tavLst>
                                        <p:tav tm="0">
                                          <p:val>
                                            <p:fltVal val="0"/>
                                          </p:val>
                                        </p:tav>
                                        <p:tav tm="100000">
                                          <p:val>
                                            <p:strVal val="#ppt_w"/>
                                          </p:val>
                                        </p:tav>
                                      </p:tavLst>
                                    </p:anim>
                                    <p:anim calcmode="lin" valueType="num">
                                      <p:cBhvr>
                                        <p:cTn id="8" dur="500" fill="hold"/>
                                        <p:tgtEl>
                                          <p:spTgt spid="158732"/>
                                        </p:tgtEl>
                                        <p:attrNameLst>
                                          <p:attrName>ppt_h</p:attrName>
                                        </p:attrNameLst>
                                      </p:cBhvr>
                                      <p:tavLst>
                                        <p:tav tm="0">
                                          <p:val>
                                            <p:fltVal val="0"/>
                                          </p:val>
                                        </p:tav>
                                        <p:tav tm="100000">
                                          <p:val>
                                            <p:strVal val="#ppt_h"/>
                                          </p:val>
                                        </p:tav>
                                      </p:tavLst>
                                    </p:anim>
                                    <p:animEffect transition="in" filter="fade">
                                      <p:cBhvr>
                                        <p:cTn id="9" dur="500"/>
                                        <p:tgtEl>
                                          <p:spTgt spid="1587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8731"/>
                                        </p:tgtEl>
                                        <p:attrNameLst>
                                          <p:attrName>style.visibility</p:attrName>
                                        </p:attrNameLst>
                                      </p:cBhvr>
                                      <p:to>
                                        <p:strVal val="visible"/>
                                      </p:to>
                                    </p:set>
                                    <p:anim calcmode="lin" valueType="num">
                                      <p:cBhvr>
                                        <p:cTn id="14" dur="500" fill="hold"/>
                                        <p:tgtEl>
                                          <p:spTgt spid="158731"/>
                                        </p:tgtEl>
                                        <p:attrNameLst>
                                          <p:attrName>ppt_w</p:attrName>
                                        </p:attrNameLst>
                                      </p:cBhvr>
                                      <p:tavLst>
                                        <p:tav tm="0">
                                          <p:val>
                                            <p:fltVal val="0"/>
                                          </p:val>
                                        </p:tav>
                                        <p:tav tm="100000">
                                          <p:val>
                                            <p:strVal val="#ppt_w"/>
                                          </p:val>
                                        </p:tav>
                                      </p:tavLst>
                                    </p:anim>
                                    <p:anim calcmode="lin" valueType="num">
                                      <p:cBhvr>
                                        <p:cTn id="15" dur="500" fill="hold"/>
                                        <p:tgtEl>
                                          <p:spTgt spid="158731"/>
                                        </p:tgtEl>
                                        <p:attrNameLst>
                                          <p:attrName>ppt_h</p:attrName>
                                        </p:attrNameLst>
                                      </p:cBhvr>
                                      <p:tavLst>
                                        <p:tav tm="0">
                                          <p:val>
                                            <p:fltVal val="0"/>
                                          </p:val>
                                        </p:tav>
                                        <p:tav tm="100000">
                                          <p:val>
                                            <p:strVal val="#ppt_h"/>
                                          </p:val>
                                        </p:tav>
                                      </p:tavLst>
                                    </p:anim>
                                    <p:animEffect transition="in" filter="fade">
                                      <p:cBhvr>
                                        <p:cTn id="16" dur="500"/>
                                        <p:tgtEl>
                                          <p:spTgt spid="1587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1" grpId="0" animBg="1"/>
      <p:bldP spid="1587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Object 2"/>
          <p:cNvGraphicFramePr>
            <a:graphicFrameLocks noChangeAspect="1"/>
          </p:cNvGraphicFramePr>
          <p:nvPr/>
        </p:nvGraphicFramePr>
        <p:xfrm>
          <a:off x="5029200" y="762000"/>
          <a:ext cx="1752600" cy="1905000"/>
        </p:xfrm>
        <a:graphic>
          <a:graphicData uri="http://schemas.openxmlformats.org/presentationml/2006/ole">
            <mc:AlternateContent xmlns:mc="http://schemas.openxmlformats.org/markup-compatibility/2006">
              <mc:Choice xmlns:v="urn:schemas-microsoft-com:vml" Requires="v">
                <p:oleObj spid="_x0000_s9217" name="Clip" r:id="rId3" imgW="3192463" imgH="3749675" progId="MS_ClipArt_Gallery.5">
                  <p:embed/>
                </p:oleObj>
              </mc:Choice>
              <mc:Fallback>
                <p:oleObj name="Clip" r:id="rId3" imgW="3192463" imgH="3749675"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762000"/>
                        <a:ext cx="1752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578" name="Picture 3" descr="AHamilton"/>
          <p:cNvPicPr>
            <a:picLocks noChangeAspect="1" noChangeArrowheads="1"/>
          </p:cNvPicPr>
          <p:nvPr/>
        </p:nvPicPr>
        <p:blipFill>
          <a:blip r:embed="rId5">
            <a:extLst>
              <a:ext uri="{28A0092B-C50C-407E-A947-70E740481C1C}">
                <a14:useLocalDpi xmlns:a14="http://schemas.microsoft.com/office/drawing/2010/main" val="0"/>
              </a:ext>
            </a:extLst>
          </a:blip>
          <a:srcRect l="5511" t="4065" r="6314" b="6520"/>
          <a:stretch>
            <a:fillRect/>
          </a:stretch>
        </p:blipFill>
        <p:spPr bwMode="auto">
          <a:xfrm>
            <a:off x="8686800" y="838200"/>
            <a:ext cx="1219200" cy="17526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4579" name="Picture 4" descr="jm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838200"/>
            <a:ext cx="1252538" cy="17526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4517" name="WordArt 5"/>
          <p:cNvSpPr>
            <a:spLocks noChangeArrowheads="1" noChangeShapeType="1" noTextEdit="1"/>
          </p:cNvSpPr>
          <p:nvPr/>
        </p:nvSpPr>
        <p:spPr bwMode="auto">
          <a:xfrm>
            <a:off x="1981200" y="152401"/>
            <a:ext cx="8153400" cy="461963"/>
          </a:xfrm>
          <a:prstGeom prst="rect">
            <a:avLst/>
          </a:prstGeom>
        </p:spPr>
        <p:txBody>
          <a:bodyPr wrap="none" fromWordArt="1">
            <a:prstTxWarp prst="textCanUp">
              <a:avLst>
                <a:gd name="adj" fmla="val 85713"/>
              </a:avLst>
            </a:prstTxWarp>
          </a:bodyPr>
          <a:lstStyle/>
          <a:p>
            <a:pPr algn="ctr"/>
            <a:r>
              <a:rPr lang="de-DE" sz="3600" kern="10">
                <a:ln w="19050">
                  <a:solidFill>
                    <a:srgbClr val="000000"/>
                  </a:solidFill>
                  <a:round/>
                  <a:headEnd/>
                  <a:tailEnd/>
                </a:ln>
                <a:gradFill rotWithShape="1">
                  <a:gsLst>
                    <a:gs pos="0">
                      <a:srgbClr val="66FFFF"/>
                    </a:gs>
                    <a:gs pos="50000">
                      <a:schemeClr val="bg1"/>
                    </a:gs>
                    <a:gs pos="100000">
                      <a:srgbClr val="66FFFF"/>
                    </a:gs>
                  </a:gsLst>
                  <a:lin ang="18900000" scaled="1"/>
                </a:gradFill>
                <a:effectLst>
                  <a:outerShdw blurRad="63500" dist="46662" dir="2115817" algn="ctr" rotWithShape="0">
                    <a:srgbClr val="000000">
                      <a:alpha val="74997"/>
                    </a:srgbClr>
                  </a:outerShdw>
                </a:effectLst>
                <a:latin typeface="Arial Black" charset="0"/>
                <a:ea typeface="Arial Black" charset="0"/>
                <a:cs typeface="Arial Black" charset="0"/>
              </a:rPr>
              <a:t>                 </a:t>
            </a:r>
            <a:endParaRPr lang="en-US" sz="3600" kern="10">
              <a:ln w="19050">
                <a:solidFill>
                  <a:srgbClr val="000000"/>
                </a:solidFill>
                <a:round/>
                <a:headEnd/>
                <a:tailEnd/>
              </a:ln>
              <a:gradFill rotWithShape="1">
                <a:gsLst>
                  <a:gs pos="0">
                    <a:srgbClr val="66FFFF"/>
                  </a:gs>
                  <a:gs pos="50000">
                    <a:schemeClr val="bg1"/>
                  </a:gs>
                  <a:gs pos="100000">
                    <a:srgbClr val="66FFFF"/>
                  </a:gs>
                </a:gsLst>
                <a:lin ang="18900000" scaled="1"/>
              </a:gradFill>
              <a:effectLst>
                <a:outerShdw blurRad="63500" dist="46662" dir="2115817" algn="ctr" rotWithShape="0">
                  <a:srgbClr val="000000">
                    <a:alpha val="74997"/>
                  </a:srgbClr>
                </a:outerShdw>
              </a:effectLst>
              <a:latin typeface="Arial Black" charset="0"/>
              <a:ea typeface="Arial Black" charset="0"/>
              <a:cs typeface="Arial Black" charset="0"/>
            </a:endParaRPr>
          </a:p>
        </p:txBody>
      </p:sp>
      <p:sp>
        <p:nvSpPr>
          <p:cNvPr id="64518" name="Text Box 6"/>
          <p:cNvSpPr txBox="1">
            <a:spLocks noChangeArrowheads="1"/>
          </p:cNvSpPr>
          <p:nvPr/>
        </p:nvSpPr>
        <p:spPr bwMode="auto">
          <a:xfrm>
            <a:off x="5105400" y="1128714"/>
            <a:ext cx="1600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lnSpc>
                <a:spcPct val="50000"/>
              </a:lnSpc>
              <a:spcBef>
                <a:spcPct val="50000"/>
              </a:spcBef>
              <a:defRPr/>
            </a:pPr>
            <a:r>
              <a:rPr lang="en-US" altLang="en-US" sz="2000" b="1"/>
              <a:t>The</a:t>
            </a:r>
          </a:p>
          <a:p>
            <a:pPr algn="ctr">
              <a:lnSpc>
                <a:spcPct val="50000"/>
              </a:lnSpc>
              <a:spcBef>
                <a:spcPct val="50000"/>
              </a:spcBef>
              <a:defRPr/>
            </a:pPr>
            <a:r>
              <a:rPr lang="en-US" altLang="en-US" sz="2000" b="1"/>
              <a:t>Federalist</a:t>
            </a:r>
          </a:p>
          <a:p>
            <a:pPr algn="ctr">
              <a:lnSpc>
                <a:spcPct val="50000"/>
              </a:lnSpc>
              <a:spcBef>
                <a:spcPct val="50000"/>
              </a:spcBef>
              <a:defRPr/>
            </a:pPr>
            <a:r>
              <a:rPr lang="en-US" altLang="en-US" sz="2000" b="1"/>
              <a:t>Papers</a:t>
            </a:r>
          </a:p>
        </p:txBody>
      </p:sp>
      <p:sp>
        <p:nvSpPr>
          <p:cNvPr id="64519" name="Text Box 7"/>
          <p:cNvSpPr txBox="1">
            <a:spLocks noChangeArrowheads="1"/>
          </p:cNvSpPr>
          <p:nvPr/>
        </p:nvSpPr>
        <p:spPr bwMode="auto">
          <a:xfrm>
            <a:off x="1524000" y="3354389"/>
            <a:ext cx="9144000"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nSpc>
                <a:spcPct val="90000"/>
              </a:lnSpc>
              <a:spcBef>
                <a:spcPct val="50000"/>
              </a:spcBef>
              <a:buFontTx/>
              <a:buChar char="•"/>
              <a:defRPr/>
            </a:pPr>
            <a:r>
              <a:rPr lang="en-US" altLang="en-US" sz="3200" b="1" i="1" u="sng" dirty="0">
                <a:effectLst>
                  <a:outerShdw blurRad="38100" dist="38100" dir="2700000" algn="tl">
                    <a:srgbClr val="C0C0C0"/>
                  </a:outerShdw>
                </a:effectLst>
                <a:latin typeface="Times New Roman" charset="0"/>
              </a:rPr>
              <a:t>The Federalist Papers</a:t>
            </a:r>
            <a:r>
              <a:rPr lang="en-US" altLang="en-US" sz="2800" b="1" dirty="0">
                <a:effectLst>
                  <a:outerShdw blurRad="38100" dist="38100" dir="2700000" algn="tl">
                    <a:srgbClr val="C0C0C0"/>
                  </a:outerShdw>
                </a:effectLst>
                <a:latin typeface="Times New Roman" charset="0"/>
              </a:rPr>
              <a:t> </a:t>
            </a:r>
          </a:p>
          <a:p>
            <a:pPr marL="514350" indent="-514350">
              <a:lnSpc>
                <a:spcPct val="90000"/>
              </a:lnSpc>
              <a:spcBef>
                <a:spcPct val="50000"/>
              </a:spcBef>
              <a:buFont typeface="+mj-lt"/>
              <a:buAutoNum type="arabicPeriod"/>
              <a:defRPr/>
            </a:pPr>
            <a:r>
              <a:rPr lang="en-US" altLang="en-US" sz="2800" dirty="0">
                <a:effectLst>
                  <a:outerShdw blurRad="38100" dist="38100" dir="2700000" algn="tl">
                    <a:srgbClr val="C0C0C0"/>
                  </a:outerShdw>
                </a:effectLst>
                <a:latin typeface="Times New Roman" charset="0"/>
              </a:rPr>
              <a:t> series of 85 essays written by Hamilton, Madison and Jay</a:t>
            </a:r>
          </a:p>
          <a:p>
            <a:pPr marL="514350" indent="-514350">
              <a:lnSpc>
                <a:spcPct val="90000"/>
              </a:lnSpc>
              <a:spcBef>
                <a:spcPct val="50000"/>
              </a:spcBef>
              <a:buFont typeface="+mj-lt"/>
              <a:buAutoNum type="arabicPeriod"/>
              <a:defRPr/>
            </a:pPr>
            <a:r>
              <a:rPr lang="en-US" altLang="en-US" sz="2800" b="1" u="sng" dirty="0">
                <a:solidFill>
                  <a:srgbClr val="FF0000"/>
                </a:solidFill>
                <a:effectLst>
                  <a:outerShdw blurRad="38100" dist="38100" dir="2700000" algn="tl">
                    <a:srgbClr val="C0C0C0"/>
                  </a:outerShdw>
                </a:effectLst>
                <a:latin typeface="Times New Roman" charset="0"/>
              </a:rPr>
              <a:t>Supported the Constitution and a strong central government</a:t>
            </a:r>
          </a:p>
        </p:txBody>
      </p:sp>
      <p:sp>
        <p:nvSpPr>
          <p:cNvPr id="64520" name="AutoShape 8"/>
          <p:cNvSpPr>
            <a:spLocks noChangeArrowheads="1"/>
          </p:cNvSpPr>
          <p:nvPr/>
        </p:nvSpPr>
        <p:spPr bwMode="auto">
          <a:xfrm>
            <a:off x="3886200" y="1447800"/>
            <a:ext cx="762000" cy="381000"/>
          </a:xfrm>
          <a:prstGeom prst="rightArrow">
            <a:avLst>
              <a:gd name="adj1" fmla="val 50000"/>
              <a:gd name="adj2" fmla="val 50000"/>
            </a:avLst>
          </a:prstGeom>
          <a:solidFill>
            <a:srgbClr val="FF0000"/>
          </a:solidFill>
          <a:ln w="76200" cmpd="tri">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defRPr/>
            </a:pPr>
            <a:endParaRPr lang="en-US" altLang="en-US" sz="4000">
              <a:latin typeface="Arial" charset="0"/>
            </a:endParaRPr>
          </a:p>
        </p:txBody>
      </p:sp>
      <p:sp>
        <p:nvSpPr>
          <p:cNvPr id="64521" name="AutoShape 9"/>
          <p:cNvSpPr>
            <a:spLocks noChangeArrowheads="1"/>
          </p:cNvSpPr>
          <p:nvPr/>
        </p:nvSpPr>
        <p:spPr bwMode="auto">
          <a:xfrm>
            <a:off x="7239000" y="1447800"/>
            <a:ext cx="762000" cy="381000"/>
          </a:xfrm>
          <a:prstGeom prst="leftArrow">
            <a:avLst>
              <a:gd name="adj1" fmla="val 50000"/>
              <a:gd name="adj2" fmla="val 50000"/>
            </a:avLst>
          </a:prstGeom>
          <a:solidFill>
            <a:srgbClr val="FF0000"/>
          </a:solidFill>
          <a:ln w="76200" cmpd="tri">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defRPr/>
            </a:pPr>
            <a:endParaRPr lang="en-US" altLang="en-US" sz="4000">
              <a:latin typeface="Arial" charset="0"/>
            </a:endParaRPr>
          </a:p>
        </p:txBody>
      </p:sp>
    </p:spTree>
    <p:extLst>
      <p:ext uri="{BB962C8B-B14F-4D97-AF65-F5344CB8AC3E}">
        <p14:creationId xmlns:p14="http://schemas.microsoft.com/office/powerpoint/2010/main" val="11468322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981200" y="0"/>
            <a:ext cx="8229600" cy="1143000"/>
          </a:xfrm>
        </p:spPr>
        <p:txBody>
          <a:bodyPr/>
          <a:lstStyle/>
          <a:p>
            <a:r>
              <a:rPr lang="en-US" altLang="en-US" b="1" i="1" u="sng">
                <a:ea typeface="ＭＳ Ｐゴシック" charset="-128"/>
              </a:rPr>
              <a:t>Ratification of the Constitution</a:t>
            </a:r>
          </a:p>
        </p:txBody>
      </p:sp>
      <p:pic>
        <p:nvPicPr>
          <p:cNvPr id="25602" name="Picture 2" descr="http://etc.usf.edu/clipart/1500/1526/ratification_1_l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143000"/>
            <a:ext cx="56292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http://teachingamericanhistory.org/ratification/federalpillars-rhodeisl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3200400"/>
            <a:ext cx="81565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7848600" y="990600"/>
            <a:ext cx="2514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400" b="1" i="1">
                <a:latin typeface="Arial" charset="0"/>
                <a:ea typeface="ＭＳ Ｐゴシック" charset="-128"/>
              </a:rPr>
              <a:t>Once a </a:t>
            </a:r>
            <a:r>
              <a:rPr lang="en-US" altLang="en-US" sz="2400" b="1" i="1" u="sng">
                <a:solidFill>
                  <a:srgbClr val="FF0000"/>
                </a:solidFill>
                <a:latin typeface="Arial" charset="0"/>
                <a:ea typeface="ＭＳ Ｐゴシック" charset="-128"/>
              </a:rPr>
              <a:t>Bill of Rights</a:t>
            </a:r>
            <a:r>
              <a:rPr lang="en-US" altLang="en-US" sz="2400" b="1" i="1">
                <a:latin typeface="Arial" charset="0"/>
                <a:ea typeface="ＭＳ Ｐゴシック" charset="-128"/>
              </a:rPr>
              <a:t> was added, the rest of the states ratified!</a:t>
            </a:r>
          </a:p>
        </p:txBody>
      </p:sp>
      <p:sp>
        <p:nvSpPr>
          <p:cNvPr id="7" name="AutoShape 9"/>
          <p:cNvSpPr>
            <a:spLocks noChangeArrowheads="1"/>
          </p:cNvSpPr>
          <p:nvPr/>
        </p:nvSpPr>
        <p:spPr bwMode="auto">
          <a:xfrm>
            <a:off x="1752600" y="1276350"/>
            <a:ext cx="8382000" cy="1562100"/>
          </a:xfrm>
          <a:prstGeom prst="wedgeRectCallout">
            <a:avLst>
              <a:gd name="adj1" fmla="val 4528"/>
              <a:gd name="adj2" fmla="val 183875"/>
            </a:avLst>
          </a:prstGeom>
          <a:solidFill>
            <a:srgbClr val="FFCCCC"/>
          </a:solidFill>
          <a:ln w="38100">
            <a:solidFill>
              <a:schemeClr val="tx1"/>
            </a:solidFill>
            <a:miter lim="800000"/>
            <a:headEnd/>
            <a:tailEnd/>
          </a:ln>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lnSpc>
                <a:spcPct val="85000"/>
              </a:lnSpc>
              <a:spcBef>
                <a:spcPct val="5000"/>
              </a:spcBef>
              <a:buClr>
                <a:schemeClr val="accent1"/>
              </a:buClr>
              <a:buSzPct val="80000"/>
              <a:buFont typeface="Wingdings" charset="2"/>
              <a:buNone/>
            </a:pPr>
            <a:r>
              <a:rPr lang="en-US" altLang="en-US" sz="3600" b="1">
                <a:latin typeface="Times New Roman" charset="0"/>
              </a:rPr>
              <a:t>If 1776 was the 1</a:t>
            </a:r>
            <a:r>
              <a:rPr lang="en-US" altLang="en-US" sz="3600" b="1" baseline="30000">
                <a:latin typeface="Times New Roman" charset="0"/>
              </a:rPr>
              <a:t>st</a:t>
            </a:r>
            <a:r>
              <a:rPr lang="en-US" altLang="en-US" sz="3600" b="1">
                <a:latin typeface="Times New Roman" charset="0"/>
              </a:rPr>
              <a:t>  American Revolution…1787-88 was the 2</a:t>
            </a:r>
            <a:r>
              <a:rPr lang="en-US" altLang="en-US" sz="3600" b="1" baseline="30000">
                <a:latin typeface="Times New Roman" charset="0"/>
              </a:rPr>
              <a:t>nd</a:t>
            </a:r>
            <a:r>
              <a:rPr lang="en-US" altLang="en-US" sz="3600" b="1">
                <a:latin typeface="Times New Roman" charset="0"/>
              </a:rPr>
              <a:t> American Revolution</a:t>
            </a:r>
            <a:r>
              <a:rPr lang="is-IS" altLang="en-US" sz="3600" b="1">
                <a:latin typeface="Times New Roman" charset="0"/>
              </a:rPr>
              <a:t>…</a:t>
            </a:r>
            <a:endParaRPr lang="en-US" altLang="en-US" sz="3600" b="1">
              <a:latin typeface="Times New Roman" charset="0"/>
            </a:endParaRPr>
          </a:p>
        </p:txBody>
      </p:sp>
    </p:spTree>
    <p:extLst>
      <p:ext uri="{BB962C8B-B14F-4D97-AF65-F5344CB8AC3E}">
        <p14:creationId xmlns:p14="http://schemas.microsoft.com/office/powerpoint/2010/main" val="586639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box(in)">
                                      <p:cBhvr>
                                        <p:cTn id="17" dur="500"/>
                                        <p:tgtEl>
                                          <p:spTgt spid="256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ChangeArrowheads="1"/>
          </p:cNvSpPr>
          <p:nvPr/>
        </p:nvSpPr>
        <p:spPr bwMode="auto">
          <a:xfrm>
            <a:off x="-117475" y="-2332038"/>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defRPr/>
            </a:pPr>
            <a:endParaRPr lang="en-US" altLang="en-US" sz="4000">
              <a:latin typeface="Arial" charset="0"/>
            </a:endParaRPr>
          </a:p>
        </p:txBody>
      </p:sp>
      <p:sp>
        <p:nvSpPr>
          <p:cNvPr id="27650" name="WordArt 7"/>
          <p:cNvSpPr>
            <a:spLocks noChangeArrowheads="1" noChangeShapeType="1" noTextEdit="1"/>
          </p:cNvSpPr>
          <p:nvPr/>
        </p:nvSpPr>
        <p:spPr bwMode="auto">
          <a:xfrm>
            <a:off x="1752600" y="152400"/>
            <a:ext cx="4419600" cy="533400"/>
          </a:xfrm>
          <a:prstGeom prst="rect">
            <a:avLst/>
          </a:prstGeom>
        </p:spPr>
        <p:txBody>
          <a:bodyPr wrap="none" fromWordArt="1">
            <a:prstTxWarp prst="textCanUp">
              <a:avLst>
                <a:gd name="adj" fmla="val 85713"/>
              </a:avLst>
            </a:prstTxWarp>
          </a:bodyPr>
          <a:lstStyle/>
          <a:p>
            <a:pPr algn="ctr"/>
            <a:r>
              <a:rPr lang="en-US" sz="3600" b="1" kern="10">
                <a:ln w="19050">
                  <a:solidFill>
                    <a:schemeClr val="bg1"/>
                  </a:solidFill>
                  <a:round/>
                  <a:headEnd/>
                  <a:tailEnd/>
                </a:ln>
                <a:solidFill>
                  <a:schemeClr val="tx2"/>
                </a:solidFill>
                <a:effectLst>
                  <a:outerShdw blurRad="63500" dist="38099" dir="2700000" algn="ctr" rotWithShape="0">
                    <a:schemeClr val="tx1">
                      <a:alpha val="74997"/>
                    </a:schemeClr>
                  </a:outerShdw>
                </a:effectLst>
                <a:latin typeface="Impact" charset="0"/>
                <a:ea typeface="Impact" charset="0"/>
                <a:cs typeface="Impact" charset="0"/>
              </a:rPr>
              <a:t>RATIFICATION</a:t>
            </a:r>
          </a:p>
        </p:txBody>
      </p:sp>
      <p:pic>
        <p:nvPicPr>
          <p:cNvPr id="27651" name="Picture 4" descr="ch07_07"/>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2469" t="11244" r="2469" b="3017"/>
          <a:stretch>
            <a:fillRect/>
          </a:stretch>
        </p:blipFill>
        <p:spPr bwMode="auto">
          <a:xfrm>
            <a:off x="2133600" y="990600"/>
            <a:ext cx="7772400" cy="58293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0425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1436</Words>
  <Application>Microsoft Macintosh PowerPoint</Application>
  <PresentationFormat>Widescreen</PresentationFormat>
  <Paragraphs>197</Paragraphs>
  <Slides>27</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9" baseType="lpstr">
      <vt:lpstr>Calibri Light</vt:lpstr>
      <vt:lpstr>ＭＳ Ｐゴシック</vt:lpstr>
      <vt:lpstr>Arial</vt:lpstr>
      <vt:lpstr>Arial Black</vt:lpstr>
      <vt:lpstr>Calibri</vt:lpstr>
      <vt:lpstr>Garamond</vt:lpstr>
      <vt:lpstr>Impact</vt:lpstr>
      <vt:lpstr>Tahoma</vt:lpstr>
      <vt:lpstr>Times New Roman</vt:lpstr>
      <vt:lpstr>Wingdings</vt:lpstr>
      <vt:lpstr>Office Theme</vt:lpstr>
      <vt:lpstr>Microsoft Clip Gallery</vt:lpstr>
      <vt:lpstr>PowerPoint Presentation</vt:lpstr>
      <vt:lpstr>PowerPoint Presentation</vt:lpstr>
      <vt:lpstr>PowerPoint Presentation</vt:lpstr>
      <vt:lpstr>PowerPoint Presentation</vt:lpstr>
      <vt:lpstr>PowerPoint Presentation</vt:lpstr>
      <vt:lpstr>Federalists &amp; Anti-Federalists</vt:lpstr>
      <vt:lpstr>PowerPoint Presentation</vt:lpstr>
      <vt:lpstr>Ratification of the Constitution</vt:lpstr>
      <vt:lpstr>PowerPoint Presentation</vt:lpstr>
      <vt:lpstr>PowerPoint Presentation</vt:lpstr>
      <vt:lpstr>Key Concept 3.2.III</vt:lpstr>
      <vt:lpstr>George Washington</vt:lpstr>
      <vt:lpstr>PowerPoint Presentation</vt:lpstr>
      <vt:lpstr>Presidential Rankings: C-Span Survey, 2009</vt:lpstr>
      <vt:lpstr>Washington’s Presidency</vt:lpstr>
      <vt:lpstr>Obama’s Cabinet</vt:lpstr>
      <vt:lpstr>Foreign Problems and Solutions</vt:lpstr>
      <vt:lpstr>PowerPoint Presentation</vt:lpstr>
      <vt:lpstr>Domestic Problems and Solutions</vt:lpstr>
      <vt:lpstr>PowerPoint Presentation</vt:lpstr>
      <vt:lpstr>PowerPoint Presentation</vt:lpstr>
      <vt:lpstr>PowerPoint Presentation</vt:lpstr>
      <vt:lpstr>Key Ideas of the Constitution  </vt:lpstr>
      <vt:lpstr>PowerPoint Presentation</vt:lpstr>
      <vt:lpstr>Key Ideas of the Constitution  </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cp:revision>
  <dcterms:created xsi:type="dcterms:W3CDTF">2016-11-17T15:40:59Z</dcterms:created>
  <dcterms:modified xsi:type="dcterms:W3CDTF">2016-11-17T15:42:20Z</dcterms:modified>
</cp:coreProperties>
</file>