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0" r:id="rId2"/>
    <p:sldId id="264" r:id="rId3"/>
    <p:sldId id="265"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B23E9-894D-1045-B815-2E88B2A8527C}" type="datetimeFigureOut">
              <a:rPr lang="en-US" smtClean="0"/>
              <a:t>2/14/17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4C11E-BA83-E447-A931-6A6260D2FDCB}" type="slidenum">
              <a:rPr lang="en-US" smtClean="0"/>
              <a:t>‹#›</a:t>
            </a:fld>
            <a:endParaRPr lang="en-US"/>
          </a:p>
        </p:txBody>
      </p:sp>
    </p:spTree>
    <p:extLst>
      <p:ext uri="{BB962C8B-B14F-4D97-AF65-F5344CB8AC3E}">
        <p14:creationId xmlns:p14="http://schemas.microsoft.com/office/powerpoint/2010/main" val="156911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lvl="1"/>
            <a:endParaRPr lang="x-none" altLang="x-none"/>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16E366-7EF0-8143-95EF-4C352F080C60}" type="slidenum">
              <a:rPr lang="en-US" altLang="x-none"/>
              <a:pPr eaLnBrk="1" hangingPunct="1"/>
              <a:t>13</a:t>
            </a:fld>
            <a:endParaRPr lang="en-US" altLang="x-none"/>
          </a:p>
        </p:txBody>
      </p:sp>
    </p:spTree>
    <p:extLst>
      <p:ext uri="{BB962C8B-B14F-4D97-AF65-F5344CB8AC3E}">
        <p14:creationId xmlns:p14="http://schemas.microsoft.com/office/powerpoint/2010/main" val="110028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lvl="1"/>
            <a:endParaRPr lang="x-none" altLang="x-none"/>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65A7F9-AFED-8840-A75A-3306E7973D05}" type="slidenum">
              <a:rPr lang="en-US" altLang="x-none"/>
              <a:pPr eaLnBrk="1" hangingPunct="1"/>
              <a:t>14</a:t>
            </a:fld>
            <a:endParaRPr lang="en-US" altLang="x-none"/>
          </a:p>
        </p:txBody>
      </p:sp>
    </p:spTree>
    <p:extLst>
      <p:ext uri="{BB962C8B-B14F-4D97-AF65-F5344CB8AC3E}">
        <p14:creationId xmlns:p14="http://schemas.microsoft.com/office/powerpoint/2010/main" val="115825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lvl="1"/>
            <a:endParaRPr lang="x-none" altLang="x-none"/>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008467-D96F-5340-90FF-0CD4BDE291EF}" type="slidenum">
              <a:rPr lang="en-US" altLang="x-none"/>
              <a:pPr eaLnBrk="1" hangingPunct="1"/>
              <a:t>16</a:t>
            </a:fld>
            <a:endParaRPr lang="en-US" altLang="x-none"/>
          </a:p>
        </p:txBody>
      </p:sp>
    </p:spTree>
    <p:extLst>
      <p:ext uri="{BB962C8B-B14F-4D97-AF65-F5344CB8AC3E}">
        <p14:creationId xmlns:p14="http://schemas.microsoft.com/office/powerpoint/2010/main" val="136157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lvl="1"/>
            <a:endParaRPr lang="x-none" altLang="x-none"/>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D191CB-996E-5548-91D4-5828854DFF9E}" type="slidenum">
              <a:rPr lang="en-US" altLang="x-none"/>
              <a:pPr eaLnBrk="1" hangingPunct="1"/>
              <a:t>18</a:t>
            </a:fld>
            <a:endParaRPr lang="en-US" altLang="x-none"/>
          </a:p>
        </p:txBody>
      </p:sp>
    </p:spTree>
    <p:extLst>
      <p:ext uri="{BB962C8B-B14F-4D97-AF65-F5344CB8AC3E}">
        <p14:creationId xmlns:p14="http://schemas.microsoft.com/office/powerpoint/2010/main" val="81996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lvl="1"/>
            <a:endParaRPr lang="x-none" altLang="x-none"/>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DF9725-35CA-6846-BBEF-40F8DA957001}" type="slidenum">
              <a:rPr lang="en-US" altLang="x-none"/>
              <a:pPr eaLnBrk="1" hangingPunct="1"/>
              <a:t>21</a:t>
            </a:fld>
            <a:endParaRPr lang="en-US" altLang="x-none"/>
          </a:p>
        </p:txBody>
      </p:sp>
    </p:spTree>
    <p:extLst>
      <p:ext uri="{BB962C8B-B14F-4D97-AF65-F5344CB8AC3E}">
        <p14:creationId xmlns:p14="http://schemas.microsoft.com/office/powerpoint/2010/main" val="131124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lvl="1"/>
            <a:endParaRPr lang="x-none" altLang="x-none"/>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0FFF58-7750-A243-8B72-AE548639F93D}" type="slidenum">
              <a:rPr lang="en-US" altLang="x-none"/>
              <a:pPr eaLnBrk="1" hangingPunct="1"/>
              <a:t>22</a:t>
            </a:fld>
            <a:endParaRPr lang="en-US" altLang="x-none"/>
          </a:p>
        </p:txBody>
      </p:sp>
    </p:spTree>
    <p:extLst>
      <p:ext uri="{BB962C8B-B14F-4D97-AF65-F5344CB8AC3E}">
        <p14:creationId xmlns:p14="http://schemas.microsoft.com/office/powerpoint/2010/main" val="129903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lvl="1"/>
            <a:endParaRPr lang="x-none" altLang="x-none"/>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42AFB5-D161-994E-A5BC-8D372E77A6CE}" type="slidenum">
              <a:rPr lang="en-US" altLang="x-none"/>
              <a:pPr eaLnBrk="1" hangingPunct="1"/>
              <a:t>23</a:t>
            </a:fld>
            <a:endParaRPr lang="en-US" altLang="x-none"/>
          </a:p>
        </p:txBody>
      </p:sp>
    </p:spTree>
    <p:extLst>
      <p:ext uri="{BB962C8B-B14F-4D97-AF65-F5344CB8AC3E}">
        <p14:creationId xmlns:p14="http://schemas.microsoft.com/office/powerpoint/2010/main" val="167073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EC3386-E8CF-7D42-B980-47224BEBA6D8}" type="datetimeFigureOut">
              <a:rPr lang="en-US" smtClean="0"/>
              <a:t>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79417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C3386-E8CF-7D42-B980-47224BEBA6D8}" type="datetimeFigureOut">
              <a:rPr lang="en-US" smtClean="0"/>
              <a:t>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22897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C3386-E8CF-7D42-B980-47224BEBA6D8}" type="datetimeFigureOut">
              <a:rPr lang="en-US" smtClean="0"/>
              <a:t>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7332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C3386-E8CF-7D42-B980-47224BEBA6D8}" type="datetimeFigureOut">
              <a:rPr lang="en-US" smtClean="0"/>
              <a:t>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1082594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EC3386-E8CF-7D42-B980-47224BEBA6D8}" type="datetimeFigureOut">
              <a:rPr lang="en-US" smtClean="0"/>
              <a:t>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16774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EC3386-E8CF-7D42-B980-47224BEBA6D8}" type="datetimeFigureOut">
              <a:rPr lang="en-US" smtClean="0"/>
              <a:t>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124900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EC3386-E8CF-7D42-B980-47224BEBA6D8}" type="datetimeFigureOut">
              <a:rPr lang="en-US" smtClean="0"/>
              <a:t>2/14/17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43660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EC3386-E8CF-7D42-B980-47224BEBA6D8}" type="datetimeFigureOut">
              <a:rPr lang="en-US" smtClean="0"/>
              <a:t>2/14/17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7010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C3386-E8CF-7D42-B980-47224BEBA6D8}" type="datetimeFigureOut">
              <a:rPr lang="en-US" smtClean="0"/>
              <a:t>2/14/17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150132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C3386-E8CF-7D42-B980-47224BEBA6D8}" type="datetimeFigureOut">
              <a:rPr lang="en-US" smtClean="0"/>
              <a:t>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203116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C3386-E8CF-7D42-B980-47224BEBA6D8}" type="datetimeFigureOut">
              <a:rPr lang="en-US" smtClean="0"/>
              <a:t>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B7D55-8F4C-8242-9553-4F80E031ADDF}" type="slidenum">
              <a:rPr lang="en-US" smtClean="0"/>
              <a:t>‹#›</a:t>
            </a:fld>
            <a:endParaRPr lang="en-US"/>
          </a:p>
        </p:txBody>
      </p:sp>
    </p:spTree>
    <p:extLst>
      <p:ext uri="{BB962C8B-B14F-4D97-AF65-F5344CB8AC3E}">
        <p14:creationId xmlns:p14="http://schemas.microsoft.com/office/powerpoint/2010/main" val="14351618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C3386-E8CF-7D42-B980-47224BEBA6D8}" type="datetimeFigureOut">
              <a:rPr lang="en-US" smtClean="0"/>
              <a:t>2/14/17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B7D55-8F4C-8242-9553-4F80E031ADDF}" type="slidenum">
              <a:rPr lang="en-US" smtClean="0"/>
              <a:t>‹#›</a:t>
            </a:fld>
            <a:endParaRPr lang="en-US"/>
          </a:p>
        </p:txBody>
      </p:sp>
    </p:spTree>
    <p:extLst>
      <p:ext uri="{BB962C8B-B14F-4D97-AF65-F5344CB8AC3E}">
        <p14:creationId xmlns:p14="http://schemas.microsoft.com/office/powerpoint/2010/main" val="14724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hyperlink" Target="https://www.youtube.com/watch?v=ZT_ZWCB_1cM" TargetMode="External"/><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5.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Ur1iVAmlY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676400" y="152400"/>
            <a:ext cx="8534400" cy="1981200"/>
          </a:xfrm>
        </p:spPr>
        <p:txBody>
          <a:bodyPr>
            <a:normAutofit/>
          </a:bodyPr>
          <a:lstStyle/>
          <a:p>
            <a:pPr eaLnBrk="1" hangingPunct="1"/>
            <a:r>
              <a:rPr lang="en-US" altLang="x-none" sz="4000" b="1" u="sng" dirty="0">
                <a:ea typeface="ＭＳ Ｐゴシック" charset="-128"/>
              </a:rPr>
              <a:t>Aim</a:t>
            </a:r>
            <a:r>
              <a:rPr lang="en-US" altLang="x-none" sz="4000" b="1" dirty="0">
                <a:ea typeface="ＭＳ Ｐゴシック" charset="-128"/>
              </a:rPr>
              <a:t>: To what extent were labor unions successful in achieving their goals in the late 1800</a:t>
            </a:r>
            <a:r>
              <a:rPr lang="en-US" altLang="en-US" sz="4000" b="1" dirty="0">
                <a:ea typeface="ＭＳ Ｐゴシック" charset="-128"/>
              </a:rPr>
              <a:t>’</a:t>
            </a:r>
            <a:r>
              <a:rPr lang="en-US" altLang="x-none" sz="4000" b="1" dirty="0">
                <a:ea typeface="ＭＳ Ｐゴシック" charset="-128"/>
              </a:rPr>
              <a:t>s?</a:t>
            </a:r>
          </a:p>
        </p:txBody>
      </p:sp>
    </p:spTree>
    <p:extLst>
      <p:ext uri="{BB962C8B-B14F-4D97-AF65-F5344CB8AC3E}">
        <p14:creationId xmlns:p14="http://schemas.microsoft.com/office/powerpoint/2010/main" val="592397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5237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351"/>
            <a:ext cx="411480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9564" y="3733800"/>
            <a:ext cx="400843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659564" y="2867889"/>
            <a:ext cx="4811150" cy="707886"/>
          </a:xfrm>
          <a:prstGeom prst="rect">
            <a:avLst/>
          </a:prstGeom>
          <a:noFill/>
        </p:spPr>
        <p:txBody>
          <a:bodyPr wrap="square">
            <a:spAutoFit/>
          </a:bodyPr>
          <a:lstStyle/>
          <a:p>
            <a:pPr algn="ctr" eaLnBrk="1" hangingPunct="1">
              <a:defRPr/>
            </a:pPr>
            <a:r>
              <a:rPr lang="en-US" sz="4000" b="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ＭＳ Ｐゴシック" charset="0"/>
                <a:cs typeface="ＭＳ Ｐゴシック" charset="0"/>
              </a:rPr>
              <a:t>Triangle Factory</a:t>
            </a:r>
            <a:r>
              <a:rPr lang="en-US" sz="4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ＭＳ Ｐゴシック" charset="0"/>
                <a:cs typeface="ＭＳ Ｐゴシック" charset="0"/>
              </a:rPr>
              <a:t> </a:t>
            </a:r>
            <a:r>
              <a:rPr lang="en-US" sz="4000" b="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ＭＳ Ｐゴシック" charset="0"/>
                <a:cs typeface="ＭＳ Ｐゴシック" charset="0"/>
              </a:rPr>
              <a:t>Fire</a:t>
            </a:r>
            <a:endParaRPr lang="en-US" sz="4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a typeface="ＭＳ Ｐゴシック" charset="0"/>
              <a:cs typeface="ＭＳ Ｐゴシック" charset="0"/>
            </a:endParaRPr>
          </a:p>
        </p:txBody>
      </p:sp>
    </p:spTree>
    <p:extLst>
      <p:ext uri="{BB962C8B-B14F-4D97-AF65-F5344CB8AC3E}">
        <p14:creationId xmlns:p14="http://schemas.microsoft.com/office/powerpoint/2010/main" val="460616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228601"/>
            <a:ext cx="11125200" cy="4525963"/>
          </a:xfrm>
          <a:prstGeom prst="rect">
            <a:avLst/>
          </a:prstGeom>
        </p:spPr>
        <p:txBody>
          <a:bodyPr>
            <a:normAutofit/>
          </a:bodyPr>
          <a:lst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9pPr>
          </a:lstStyle>
          <a:p>
            <a:pPr marL="1828800" lvl="4" indent="0" algn="ctr">
              <a:buNone/>
              <a:defRPr/>
            </a:pPr>
            <a:r>
              <a:rPr lang="en-US" sz="3000" b="1" i="1" dirty="0">
                <a:solidFill>
                  <a:srgbClr val="C00000"/>
                </a:solidFill>
              </a:rPr>
              <a:t>“As I looked up there at a window, a young man was helping girls to leap out. Suddenly one of them put her arms around him and kissed him. Then he held her out into space and dropped her. He jumped next. Thud…dead. Thud…dead” – NY Times March 26</a:t>
            </a:r>
            <a:r>
              <a:rPr lang="en-US" sz="3000" b="1" i="1" baseline="30000" dirty="0">
                <a:solidFill>
                  <a:srgbClr val="C00000"/>
                </a:solidFill>
              </a:rPr>
              <a:t>th</a:t>
            </a:r>
            <a:r>
              <a:rPr lang="en-US" sz="3000" b="1" i="1" dirty="0">
                <a:solidFill>
                  <a:srgbClr val="C00000"/>
                </a:solidFill>
              </a:rPr>
              <a:t> 1911</a:t>
            </a:r>
          </a:p>
          <a:p>
            <a:pPr lvl="5" algn="ctr" defTabSz="457200">
              <a:defRPr/>
            </a:pPr>
            <a:r>
              <a:rPr lang="en-US" b="1" i="1" dirty="0">
                <a:solidFill>
                  <a:srgbClr val="C00000"/>
                </a:solidFill>
              </a:rPr>
              <a:t>Biggest travesty to hit NY until 9/11/2001</a:t>
            </a:r>
          </a:p>
          <a:p>
            <a:pPr algn="ctr">
              <a:defRPr/>
            </a:pPr>
            <a:endParaRPr lang="en-US" sz="3600" b="1" i="1" dirty="0">
              <a:solidFill>
                <a:srgbClr val="FFFF00"/>
              </a:solidFill>
            </a:endParaRPr>
          </a:p>
        </p:txBody>
      </p:sp>
      <p:pic>
        <p:nvPicPr>
          <p:cNvPr id="147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972" y="3009899"/>
            <a:ext cx="6360227" cy="384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476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752600" y="152400"/>
            <a:ext cx="86106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charset="2"/>
              <a:buChar char="n"/>
              <a:defRPr sz="3200">
                <a:solidFill>
                  <a:schemeClr val="tx1"/>
                </a:solidFill>
                <a:latin typeface="Tahoma" charset="0"/>
                <a:ea typeface="ＭＳ Ｐゴシック" charset="-128"/>
                <a:cs typeface="Arial" charset="0"/>
              </a:defRPr>
            </a:lvl1pPr>
            <a:lvl2pPr marL="742950" indent="-285750">
              <a:spcBef>
                <a:spcPct val="20000"/>
              </a:spcBef>
              <a:buClr>
                <a:schemeClr val="tx1"/>
              </a:buClr>
              <a:buChar char="–"/>
              <a:defRPr sz="2800">
                <a:solidFill>
                  <a:schemeClr val="tx1"/>
                </a:solidFill>
                <a:latin typeface="Tahoma" charset="0"/>
                <a:ea typeface="Arial" charset="0"/>
                <a:cs typeface="Arial" charset="0"/>
              </a:defRPr>
            </a:lvl2pPr>
            <a:lvl3pPr marL="1143000" indent="-228600">
              <a:spcBef>
                <a:spcPct val="20000"/>
              </a:spcBef>
              <a:buClr>
                <a:schemeClr val="hlink"/>
              </a:buClr>
              <a:buFont typeface="Wingdings" charset="2"/>
              <a:buChar char="§"/>
              <a:defRPr sz="2400">
                <a:solidFill>
                  <a:schemeClr val="tx1"/>
                </a:solidFill>
                <a:latin typeface="Tahoma" charset="0"/>
                <a:ea typeface="Arial" charset="0"/>
                <a:cs typeface="Arial" charset="0"/>
              </a:defRPr>
            </a:lvl3pPr>
            <a:lvl4pPr marL="1600200" indent="-228600">
              <a:spcBef>
                <a:spcPct val="20000"/>
              </a:spcBef>
              <a:buChar char="–"/>
              <a:defRPr sz="2000">
                <a:solidFill>
                  <a:schemeClr val="tx1"/>
                </a:solidFill>
                <a:latin typeface="Tahoma" charset="0"/>
                <a:ea typeface="Arial" charset="0"/>
                <a:cs typeface="Arial" charset="0"/>
              </a:defRPr>
            </a:lvl4pPr>
            <a:lvl5pPr marL="2057400" indent="-228600">
              <a:spcBef>
                <a:spcPct val="20000"/>
              </a:spcBef>
              <a:buClr>
                <a:schemeClr val="hlink"/>
              </a:buClr>
              <a:buFont typeface="Wingdings" charset="2"/>
              <a:buChar char="§"/>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9pPr>
          </a:lstStyle>
          <a:p>
            <a:pPr algn="ctr" eaLnBrk="1" hangingPunct="1">
              <a:spcBef>
                <a:spcPct val="0"/>
              </a:spcBef>
              <a:buClrTx/>
              <a:buSzTx/>
              <a:buFontTx/>
              <a:buNone/>
            </a:pPr>
            <a:r>
              <a:rPr lang="en-US" altLang="en-US" sz="2600" dirty="0"/>
              <a:t>“</a:t>
            </a:r>
            <a:r>
              <a:rPr lang="en-US" altLang="x-none" sz="2600" dirty="0"/>
              <a:t>We meant to make things over.</a:t>
            </a:r>
          </a:p>
          <a:p>
            <a:pPr algn="ctr" eaLnBrk="1" hangingPunct="1">
              <a:spcBef>
                <a:spcPct val="0"/>
              </a:spcBef>
              <a:buClrTx/>
              <a:buSzTx/>
              <a:buFontTx/>
              <a:buNone/>
            </a:pPr>
            <a:r>
              <a:rPr lang="en-US" altLang="x-none" sz="2600" dirty="0"/>
              <a:t>We</a:t>
            </a:r>
            <a:r>
              <a:rPr lang="en-US" altLang="en-US" sz="2600" dirty="0"/>
              <a:t>’</a:t>
            </a:r>
            <a:r>
              <a:rPr lang="en-US" altLang="x-none" sz="2600" dirty="0"/>
              <a:t>re tired of toil for naught,</a:t>
            </a:r>
          </a:p>
          <a:p>
            <a:pPr algn="ctr" eaLnBrk="1" hangingPunct="1">
              <a:spcBef>
                <a:spcPct val="0"/>
              </a:spcBef>
              <a:buClrTx/>
              <a:buSzTx/>
              <a:buFontTx/>
              <a:buNone/>
            </a:pPr>
            <a:r>
              <a:rPr lang="en-US" altLang="x-none" sz="2600" dirty="0"/>
              <a:t>With bare hands enough to live upon</a:t>
            </a:r>
          </a:p>
          <a:p>
            <a:pPr algn="ctr" eaLnBrk="1" hangingPunct="1">
              <a:spcBef>
                <a:spcPct val="0"/>
              </a:spcBef>
              <a:buClrTx/>
              <a:buSzTx/>
              <a:buFontTx/>
              <a:buNone/>
            </a:pPr>
            <a:r>
              <a:rPr lang="en-US" altLang="x-none" sz="2600" dirty="0"/>
              <a:t>And never an hour for thought.</a:t>
            </a:r>
          </a:p>
          <a:p>
            <a:pPr algn="ctr" eaLnBrk="1" hangingPunct="1">
              <a:spcBef>
                <a:spcPct val="0"/>
              </a:spcBef>
              <a:buClrTx/>
              <a:buSzTx/>
              <a:buFontTx/>
              <a:buNone/>
            </a:pPr>
            <a:r>
              <a:rPr lang="en-US" altLang="x-none" sz="2600" dirty="0"/>
              <a:t>We want to feel the sunshine, </a:t>
            </a:r>
          </a:p>
          <a:p>
            <a:pPr algn="ctr" eaLnBrk="1" hangingPunct="1">
              <a:spcBef>
                <a:spcPct val="0"/>
              </a:spcBef>
              <a:buClrTx/>
              <a:buSzTx/>
              <a:buFontTx/>
              <a:buNone/>
            </a:pPr>
            <a:r>
              <a:rPr lang="en-US" altLang="x-none" sz="2600" dirty="0"/>
              <a:t>And want to smell the flowers, </a:t>
            </a:r>
          </a:p>
          <a:p>
            <a:pPr algn="ctr" eaLnBrk="1" hangingPunct="1">
              <a:spcBef>
                <a:spcPct val="0"/>
              </a:spcBef>
              <a:buClrTx/>
              <a:buSzTx/>
              <a:buFontTx/>
              <a:buNone/>
            </a:pPr>
            <a:r>
              <a:rPr lang="en-US" altLang="x-none" sz="2600" dirty="0"/>
              <a:t>We</a:t>
            </a:r>
            <a:r>
              <a:rPr lang="en-US" altLang="en-US" sz="2600" dirty="0"/>
              <a:t>’</a:t>
            </a:r>
            <a:r>
              <a:rPr lang="en-US" altLang="x-none" sz="2600" dirty="0"/>
              <a:t>re sure that God has willed it</a:t>
            </a:r>
          </a:p>
          <a:p>
            <a:pPr algn="ctr" eaLnBrk="1" hangingPunct="1">
              <a:spcBef>
                <a:spcPct val="0"/>
              </a:spcBef>
              <a:buClrTx/>
              <a:buSzTx/>
              <a:buFontTx/>
              <a:buNone/>
            </a:pPr>
            <a:r>
              <a:rPr lang="en-US" altLang="x-none" sz="2600" dirty="0"/>
              <a:t>And we mean to have eight hours.</a:t>
            </a:r>
          </a:p>
          <a:p>
            <a:pPr algn="ctr" eaLnBrk="1" hangingPunct="1">
              <a:spcBef>
                <a:spcPct val="0"/>
              </a:spcBef>
              <a:buClrTx/>
              <a:buSzTx/>
              <a:buFontTx/>
              <a:buNone/>
            </a:pPr>
            <a:r>
              <a:rPr lang="en-US" altLang="x-none" sz="2600" dirty="0"/>
              <a:t>From the shipyard, shop and mill;</a:t>
            </a:r>
          </a:p>
          <a:p>
            <a:pPr algn="ctr" eaLnBrk="1" hangingPunct="1">
              <a:spcBef>
                <a:spcPct val="0"/>
              </a:spcBef>
              <a:buClrTx/>
              <a:buSzTx/>
              <a:buFontTx/>
              <a:buNone/>
            </a:pPr>
            <a:r>
              <a:rPr lang="en-US" altLang="x-none" sz="2600" dirty="0"/>
              <a:t>Eight hours for work, eight hours for rest,</a:t>
            </a:r>
          </a:p>
          <a:p>
            <a:pPr algn="ctr" eaLnBrk="1" hangingPunct="1">
              <a:spcBef>
                <a:spcPct val="0"/>
              </a:spcBef>
              <a:buClrTx/>
              <a:buSzTx/>
              <a:buFontTx/>
              <a:buNone/>
            </a:pPr>
            <a:r>
              <a:rPr lang="en-US" altLang="x-none" sz="2600" dirty="0"/>
              <a:t>Eight hours for what will!</a:t>
            </a:r>
            <a:r>
              <a:rPr lang="en-US" altLang="en-US" sz="2600" dirty="0"/>
              <a:t>”</a:t>
            </a:r>
            <a:endParaRPr lang="en-US" altLang="x-none" sz="2600" dirty="0"/>
          </a:p>
          <a:p>
            <a:pPr eaLnBrk="1" hangingPunct="1">
              <a:spcBef>
                <a:spcPct val="0"/>
              </a:spcBef>
              <a:buClrTx/>
              <a:buSzTx/>
              <a:buFontTx/>
              <a:buNone/>
            </a:pPr>
            <a:endParaRPr lang="en-US" altLang="x-none" sz="2100" dirty="0"/>
          </a:p>
          <a:p>
            <a:pPr algn="ctr" eaLnBrk="1" hangingPunct="1">
              <a:spcBef>
                <a:spcPct val="0"/>
              </a:spcBef>
              <a:buClrTx/>
              <a:buSzTx/>
              <a:buFontTx/>
              <a:buNone/>
            </a:pPr>
            <a:r>
              <a:rPr lang="en-US" altLang="x-none" sz="2100" b="1" u="sng" dirty="0"/>
              <a:t>Source</a:t>
            </a:r>
            <a:r>
              <a:rPr lang="en-US" altLang="x-none" sz="2100" dirty="0"/>
              <a:t>: Herbert </a:t>
            </a:r>
            <a:r>
              <a:rPr lang="en-US" altLang="x-none" sz="2100" dirty="0" err="1"/>
              <a:t>Gutman</a:t>
            </a:r>
            <a:r>
              <a:rPr lang="en-US" altLang="x-none" sz="2100" dirty="0"/>
              <a:t> </a:t>
            </a:r>
            <a:r>
              <a:rPr lang="en-US" altLang="en-US" sz="2100" dirty="0"/>
              <a:t>“</a:t>
            </a:r>
            <a:r>
              <a:rPr lang="en-US" altLang="x-none" sz="2100" dirty="0"/>
              <a:t>Who Built America</a:t>
            </a:r>
            <a:r>
              <a:rPr lang="en-US" altLang="en-US" sz="2100" dirty="0"/>
              <a:t>”</a:t>
            </a:r>
            <a:r>
              <a:rPr lang="en-US" altLang="x-none" sz="2100" dirty="0"/>
              <a:t>, 1992.</a:t>
            </a:r>
          </a:p>
          <a:p>
            <a:pPr algn="ctr" eaLnBrk="1" hangingPunct="1">
              <a:spcBef>
                <a:spcPct val="0"/>
              </a:spcBef>
              <a:buClrTx/>
              <a:buSzTx/>
              <a:buFontTx/>
              <a:buNone/>
            </a:pPr>
            <a:endParaRPr lang="en-US" altLang="x-none" sz="2100" dirty="0">
              <a:solidFill>
                <a:srgbClr val="C00000"/>
              </a:solidFill>
            </a:endParaRPr>
          </a:p>
          <a:p>
            <a:pPr algn="ctr" eaLnBrk="1" hangingPunct="1">
              <a:spcBef>
                <a:spcPct val="0"/>
              </a:spcBef>
              <a:buClrTx/>
              <a:buSzTx/>
              <a:buFontTx/>
              <a:buAutoNum type="arabicPeriod"/>
            </a:pPr>
            <a:r>
              <a:rPr lang="en-US" altLang="x-none" sz="2100" b="1" dirty="0">
                <a:solidFill>
                  <a:srgbClr val="C00000"/>
                </a:solidFill>
              </a:rPr>
              <a:t> What did workers want from employers? Why?</a:t>
            </a:r>
          </a:p>
          <a:p>
            <a:pPr algn="ctr" eaLnBrk="1" hangingPunct="1">
              <a:spcBef>
                <a:spcPct val="0"/>
              </a:spcBef>
              <a:buClrTx/>
              <a:buSzTx/>
              <a:buFontTx/>
              <a:buAutoNum type="arabicPeriod"/>
            </a:pPr>
            <a:endParaRPr lang="en-US" altLang="x-none" sz="2100" b="1" dirty="0">
              <a:solidFill>
                <a:srgbClr val="C00000"/>
              </a:solidFill>
            </a:endParaRPr>
          </a:p>
          <a:p>
            <a:pPr algn="ctr" eaLnBrk="1" hangingPunct="1">
              <a:spcBef>
                <a:spcPct val="0"/>
              </a:spcBef>
              <a:buClrTx/>
              <a:buSzTx/>
              <a:buFontTx/>
              <a:buAutoNum type="arabicPeriod"/>
            </a:pPr>
            <a:r>
              <a:rPr lang="en-US" altLang="x-none" sz="2100" b="1" dirty="0">
                <a:solidFill>
                  <a:srgbClr val="C00000"/>
                </a:solidFill>
              </a:rPr>
              <a:t> How did child labor weaken the labor movement? </a:t>
            </a:r>
            <a:endParaRPr lang="is-IS" altLang="x-none" sz="2100" b="1" u="sng" dirty="0">
              <a:solidFill>
                <a:srgbClr val="C00000"/>
              </a:solidFill>
            </a:endParaRPr>
          </a:p>
        </p:txBody>
      </p:sp>
    </p:spTree>
    <p:extLst>
      <p:ext uri="{BB962C8B-B14F-4D97-AF65-F5344CB8AC3E}">
        <p14:creationId xmlns:p14="http://schemas.microsoft.com/office/powerpoint/2010/main" val="1411028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1"/>
          <p:cNvSpPr>
            <a:spLocks noChangeArrowheads="1"/>
          </p:cNvSpPr>
          <p:nvPr/>
        </p:nvSpPr>
        <p:spPr bwMode="auto">
          <a:xfrm>
            <a:off x="1524000" y="76200"/>
            <a:ext cx="9144000" cy="1219200"/>
          </a:xfrm>
          <a:prstGeom prst="rect">
            <a:avLst/>
          </a:prstGeom>
          <a:solidFill>
            <a:srgbClr val="CCECFF"/>
          </a:solidFill>
          <a:ln w="12700">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lang="en-US" altLang="x-none" sz="3000" dirty="0">
                <a:latin typeface="Calibri" charset="0"/>
                <a:ea typeface="Calibri" charset="0"/>
                <a:cs typeface="Calibri" charset="0"/>
              </a:rPr>
              <a:t>In response to the </a:t>
            </a:r>
            <a:r>
              <a:rPr lang="en-US" altLang="x-none" sz="3000" b="1" u="sng" dirty="0">
                <a:solidFill>
                  <a:srgbClr val="FF0000"/>
                </a:solidFill>
                <a:latin typeface="Calibri" charset="0"/>
                <a:ea typeface="Calibri" charset="0"/>
                <a:cs typeface="Calibri" charset="0"/>
              </a:rPr>
              <a:t>low wages, long hours, and dangerous working conditions</a:t>
            </a:r>
            <a:r>
              <a:rPr lang="en-US" altLang="x-none" sz="3000" dirty="0">
                <a:latin typeface="Calibri" charset="0"/>
                <a:ea typeface="Calibri" charset="0"/>
                <a:cs typeface="Calibri" charset="0"/>
              </a:rPr>
              <a:t>, many workers joined </a:t>
            </a:r>
            <a:r>
              <a:rPr lang="en-US" altLang="x-none" sz="3000" b="1" u="sng" dirty="0">
                <a:solidFill>
                  <a:srgbClr val="FF0000"/>
                </a:solidFill>
                <a:latin typeface="Calibri" charset="0"/>
                <a:ea typeface="Calibri" charset="0"/>
                <a:cs typeface="Calibri" charset="0"/>
              </a:rPr>
              <a:t>LABOR UNIONS </a:t>
            </a:r>
            <a:r>
              <a:rPr lang="en-US" altLang="x-none" sz="3000" dirty="0">
                <a:latin typeface="Calibri" charset="0"/>
                <a:ea typeface="Calibri" charset="0"/>
                <a:cs typeface="Calibri" charset="0"/>
              </a:rPr>
              <a:t>to collectively bargain for improvements</a:t>
            </a:r>
            <a:endParaRPr lang="en-US" altLang="x-none" sz="3000" dirty="0"/>
          </a:p>
        </p:txBody>
      </p:sp>
      <p:pic>
        <p:nvPicPr>
          <p:cNvPr id="16387" name="Picture 2" descr="http://cdn.dipity.com/uploads/events/a345bd7ee428c08b824f730eaec4ae9a_1M.png"/>
          <p:cNvPicPr>
            <a:picLocks noChangeAspect="1" noChangeArrowheads="1"/>
          </p:cNvPicPr>
          <p:nvPr/>
        </p:nvPicPr>
        <p:blipFill>
          <a:blip r:embed="rId3">
            <a:extLst>
              <a:ext uri="{28A0092B-C50C-407E-A947-70E740481C1C}">
                <a14:useLocalDpi xmlns:a14="http://schemas.microsoft.com/office/drawing/2010/main" val="0"/>
              </a:ext>
            </a:extLst>
          </a:blip>
          <a:srcRect b="4443"/>
          <a:stretch>
            <a:fillRect/>
          </a:stretch>
        </p:blipFill>
        <p:spPr bwMode="auto">
          <a:xfrm>
            <a:off x="2133600" y="1371601"/>
            <a:ext cx="780573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19238" y="-13395"/>
            <a:ext cx="9148763" cy="1384995"/>
          </a:xfrm>
          <a:prstGeom prst="rect">
            <a:avLst/>
          </a:prstGeom>
          <a:solidFill>
            <a:srgbClr val="FF0000"/>
          </a:solidFill>
        </p:spPr>
        <p:txBody>
          <a:bodyPr wrap="square">
            <a:spAutoFit/>
          </a:bodyPr>
          <a:lstStyle/>
          <a:p>
            <a:r>
              <a:rPr lang="en-US" altLang="x-none" sz="2700" b="1" dirty="0">
                <a:solidFill>
                  <a:srgbClr val="FFFF00"/>
                </a:solidFill>
              </a:rPr>
              <a:t>Collective bargaining</a:t>
            </a:r>
          </a:p>
          <a:p>
            <a:pPr lvl="1"/>
            <a:r>
              <a:rPr lang="en-US" altLang="x-none" sz="2700" b="1" dirty="0">
                <a:solidFill>
                  <a:srgbClr val="FFFFFF"/>
                </a:solidFill>
              </a:rPr>
              <a:t>Using elected union officials to negotiate with employers for changes in the workplace</a:t>
            </a:r>
          </a:p>
        </p:txBody>
      </p:sp>
    </p:spTree>
    <p:extLst>
      <p:ext uri="{BB962C8B-B14F-4D97-AF65-F5344CB8AC3E}">
        <p14:creationId xmlns:p14="http://schemas.microsoft.com/office/powerpoint/2010/main" val="49751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1055077" y="152400"/>
            <a:ext cx="10016197" cy="800100"/>
          </a:xfrm>
          <a:prstGeom prst="rect">
            <a:avLst/>
          </a:prstGeom>
          <a:solidFill>
            <a:srgbClr val="CCECFF"/>
          </a:solidFill>
          <a:ln w="12700">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lang="en-US" altLang="x-none" sz="3200" dirty="0">
                <a:latin typeface="Calibri" charset="0"/>
                <a:ea typeface="Calibri" charset="0"/>
                <a:cs typeface="Calibri" charset="0"/>
              </a:rPr>
              <a:t>Among the first labor unions in America </a:t>
            </a:r>
            <a:br>
              <a:rPr lang="en-US" altLang="x-none" sz="3200" dirty="0">
                <a:latin typeface="Calibri" charset="0"/>
                <a:ea typeface="Calibri" charset="0"/>
                <a:cs typeface="Calibri" charset="0"/>
              </a:rPr>
            </a:br>
            <a:r>
              <a:rPr lang="en-US" altLang="x-none" sz="3200" dirty="0">
                <a:latin typeface="Calibri" charset="0"/>
                <a:ea typeface="Calibri" charset="0"/>
                <a:cs typeface="Calibri" charset="0"/>
              </a:rPr>
              <a:t>was the </a:t>
            </a:r>
            <a:r>
              <a:rPr lang="en-US" altLang="x-none" sz="3200" b="1" u="sng" dirty="0">
                <a:solidFill>
                  <a:srgbClr val="FF0000"/>
                </a:solidFill>
                <a:latin typeface="Calibri" charset="0"/>
                <a:ea typeface="Calibri" charset="0"/>
                <a:cs typeface="Calibri" charset="0"/>
              </a:rPr>
              <a:t>Knights of Labor </a:t>
            </a:r>
            <a:r>
              <a:rPr lang="en-US" altLang="x-none" sz="3200" b="1" u="sng" dirty="0" smtClean="0">
                <a:solidFill>
                  <a:srgbClr val="FF0000"/>
                </a:solidFill>
                <a:latin typeface="Calibri" charset="0"/>
                <a:ea typeface="Calibri" charset="0"/>
                <a:cs typeface="Calibri" charset="0"/>
              </a:rPr>
              <a:t>(1869) </a:t>
            </a:r>
            <a:r>
              <a:rPr lang="mr-IN" altLang="x-none" sz="3200" b="1" u="sng" dirty="0" smtClean="0">
                <a:solidFill>
                  <a:srgbClr val="FF0000"/>
                </a:solidFill>
                <a:latin typeface="Calibri" charset="0"/>
                <a:ea typeface="Calibri" charset="0"/>
                <a:cs typeface="Calibri" charset="0"/>
              </a:rPr>
              <a:t>–</a:t>
            </a:r>
            <a:r>
              <a:rPr lang="en-US" altLang="x-none" sz="3200" b="1" u="sng" dirty="0" smtClean="0">
                <a:solidFill>
                  <a:srgbClr val="FF0000"/>
                </a:solidFill>
                <a:latin typeface="Calibri" charset="0"/>
                <a:ea typeface="Calibri" charset="0"/>
                <a:cs typeface="Calibri" charset="0"/>
              </a:rPr>
              <a:t> Terence V. Powderly</a:t>
            </a:r>
            <a:endParaRPr lang="en-US" altLang="x-none" b="1" u="sng" dirty="0">
              <a:solidFill>
                <a:srgbClr val="FF0000"/>
              </a:solidFill>
            </a:endParaRPr>
          </a:p>
        </p:txBody>
      </p:sp>
      <p:sp>
        <p:nvSpPr>
          <p:cNvPr id="17411" name="Rectangle 10"/>
          <p:cNvSpPr>
            <a:spLocks noChangeArrowheads="1"/>
          </p:cNvSpPr>
          <p:nvPr/>
        </p:nvSpPr>
        <p:spPr bwMode="auto">
          <a:xfrm>
            <a:off x="211015" y="1137138"/>
            <a:ext cx="7512148" cy="1198099"/>
          </a:xfrm>
          <a:prstGeom prst="rect">
            <a:avLst/>
          </a:prstGeom>
          <a:solidFill>
            <a:srgbClr val="FFCCFF"/>
          </a:solidFill>
          <a:ln w="12700">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lang="en-US" altLang="x-none" sz="3200" dirty="0">
                <a:latin typeface="Calibri" charset="0"/>
                <a:ea typeface="Calibri" charset="0"/>
                <a:cs typeface="Calibri" charset="0"/>
              </a:rPr>
              <a:t>The Knights of Labor was </a:t>
            </a:r>
            <a:r>
              <a:rPr lang="en-US" altLang="x-none" sz="3200" b="1" u="sng" dirty="0">
                <a:solidFill>
                  <a:srgbClr val="FF0000"/>
                </a:solidFill>
                <a:latin typeface="Calibri" charset="0"/>
                <a:ea typeface="Calibri" charset="0"/>
                <a:cs typeface="Calibri" charset="0"/>
              </a:rPr>
              <a:t>open to </a:t>
            </a:r>
            <a:r>
              <a:rPr lang="en-US" altLang="x-none" sz="3200" b="1" u="sng" dirty="0" smtClean="0">
                <a:solidFill>
                  <a:srgbClr val="FF0000"/>
                </a:solidFill>
                <a:latin typeface="Calibri" charset="0"/>
                <a:ea typeface="Calibri" charset="0"/>
                <a:cs typeface="Calibri" charset="0"/>
              </a:rPr>
              <a:t>ALL workers</a:t>
            </a:r>
            <a:r>
              <a:rPr lang="en-US" altLang="x-none" sz="3200" dirty="0" smtClean="0">
                <a:latin typeface="Calibri" charset="0"/>
                <a:ea typeface="Calibri" charset="0"/>
                <a:cs typeface="Calibri" charset="0"/>
              </a:rPr>
              <a:t> </a:t>
            </a:r>
            <a:r>
              <a:rPr lang="en-US" altLang="x-none" sz="3200" dirty="0">
                <a:latin typeface="Calibri" charset="0"/>
                <a:ea typeface="Calibri" charset="0"/>
                <a:cs typeface="Calibri" charset="0"/>
              </a:rPr>
              <a:t>regardless of race, gender, or </a:t>
            </a:r>
            <a:r>
              <a:rPr lang="en-US" altLang="x-none" sz="3200" dirty="0" smtClean="0">
                <a:latin typeface="Calibri" charset="0"/>
                <a:ea typeface="Calibri" charset="0"/>
                <a:cs typeface="Calibri" charset="0"/>
              </a:rPr>
              <a:t>skill</a:t>
            </a:r>
          </a:p>
          <a:p>
            <a:pPr marL="457200" indent="-457200" eaLnBrk="1" hangingPunct="1">
              <a:lnSpc>
                <a:spcPct val="75000"/>
              </a:lnSpc>
              <a:buFont typeface="Wingdings" charset="2"/>
              <a:buChar char="Ø"/>
            </a:pPr>
            <a:r>
              <a:rPr lang="en-US" altLang="x-none" sz="3200" dirty="0" smtClean="0">
                <a:latin typeface="Calibri" charset="0"/>
                <a:ea typeface="Calibri" charset="0"/>
                <a:cs typeface="Calibri" charset="0"/>
              </a:rPr>
              <a:t>Began as a secret society</a:t>
            </a:r>
          </a:p>
        </p:txBody>
      </p:sp>
      <p:pic>
        <p:nvPicPr>
          <p:cNvPr id="17412" name="Picture 12" descr="http://upload.wikimedia.org/wikipedia/en/e/ed/Knights_of_labor_se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692" y="1716258"/>
            <a:ext cx="5371308" cy="514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4" descr="http://images.fineartamerica.com/images-medium-large/1-knights-of-labor-1886-grang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231" y="2519874"/>
            <a:ext cx="4206772" cy="428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0" y="2854276"/>
            <a:ext cx="2236231" cy="3267221"/>
          </a:xfrm>
          <a:prstGeom prst="rect">
            <a:avLst/>
          </a:prstGeom>
        </p:spPr>
      </p:pic>
    </p:spTree>
    <p:extLst>
      <p:ext uri="{BB962C8B-B14F-4D97-AF65-F5344CB8AC3E}">
        <p14:creationId xmlns:p14="http://schemas.microsoft.com/office/powerpoint/2010/main" val="50975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2600" y="-4763"/>
            <a:ext cx="4648200" cy="1143001"/>
          </a:xfrm>
          <a:prstGeom prst="rect">
            <a:avLst/>
          </a:prstGeom>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defRPr/>
            </a:pPr>
            <a:r>
              <a:rPr lang="en-US" altLang="x-none" sz="4400" b="1">
                <a:effectLst>
                  <a:outerShdw blurRad="38100" dist="38100" dir="2700000" algn="tl">
                    <a:srgbClr val="000000"/>
                  </a:outerShdw>
                </a:effectLst>
              </a:rPr>
              <a:t>The Knights of Labor held rallies in favor of</a:t>
            </a:r>
            <a:r>
              <a:rPr lang="is-IS" altLang="x-none" sz="4400" b="1" dirty="0">
                <a:effectLst>
                  <a:outerShdw blurRad="38100" dist="38100" dir="2700000" algn="tl">
                    <a:srgbClr val="000000"/>
                  </a:outerShdw>
                </a:effectLst>
              </a:rPr>
              <a:t>…</a:t>
            </a:r>
            <a:endParaRPr lang="en-US" altLang="x-none" sz="4400" b="1" dirty="0">
              <a:effectLst>
                <a:outerShdw blurRad="38100" dist="38100" dir="2700000" algn="tl">
                  <a:srgbClr val="000000"/>
                </a:outerShdw>
              </a:effectLst>
            </a:endParaRPr>
          </a:p>
        </p:txBody>
      </p:sp>
      <p:sp>
        <p:nvSpPr>
          <p:cNvPr id="3" name="Content Placeholder 2"/>
          <p:cNvSpPr txBox="1">
            <a:spLocks/>
          </p:cNvSpPr>
          <p:nvPr/>
        </p:nvSpPr>
        <p:spPr>
          <a:xfrm>
            <a:off x="-609600" y="2971801"/>
            <a:ext cx="8991600" cy="4525963"/>
          </a:xfrm>
          <a:prstGeom prst="rect">
            <a:avLst/>
          </a:prstGeom>
        </p:spPr>
        <p:txBody>
          <a:bodyPr>
            <a:normAutofit/>
          </a:bodyPr>
          <a:lst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9pPr>
          </a:lstStyle>
          <a:p>
            <a:pPr lvl="5" defTabSz="457200">
              <a:defRPr/>
            </a:pPr>
            <a:r>
              <a:rPr lang="en-US" sz="3200" b="1" u="sng" dirty="0">
                <a:solidFill>
                  <a:srgbClr val="C00000"/>
                </a:solidFill>
              </a:rPr>
              <a:t>Shorter</a:t>
            </a:r>
            <a:r>
              <a:rPr lang="en-US" sz="3200" dirty="0">
                <a:solidFill>
                  <a:srgbClr val="C00000"/>
                </a:solidFill>
              </a:rPr>
              <a:t> workday</a:t>
            </a:r>
          </a:p>
          <a:p>
            <a:pPr lvl="5" defTabSz="457200">
              <a:defRPr/>
            </a:pPr>
            <a:r>
              <a:rPr lang="en-US" sz="3200" b="1" u="sng" dirty="0">
                <a:solidFill>
                  <a:srgbClr val="C00000"/>
                </a:solidFill>
              </a:rPr>
              <a:t>End</a:t>
            </a:r>
            <a:r>
              <a:rPr lang="en-US" sz="3200" dirty="0">
                <a:solidFill>
                  <a:srgbClr val="C00000"/>
                </a:solidFill>
              </a:rPr>
              <a:t> to child labor</a:t>
            </a:r>
          </a:p>
          <a:p>
            <a:pPr lvl="5" defTabSz="457200">
              <a:defRPr/>
            </a:pPr>
            <a:r>
              <a:rPr lang="en-US" sz="3200" b="1" u="sng" dirty="0">
                <a:solidFill>
                  <a:srgbClr val="C00000"/>
                </a:solidFill>
              </a:rPr>
              <a:t>Equal pay</a:t>
            </a:r>
            <a:r>
              <a:rPr lang="en-US" sz="3200" b="1" dirty="0">
                <a:solidFill>
                  <a:srgbClr val="C00000"/>
                </a:solidFill>
              </a:rPr>
              <a:t> </a:t>
            </a:r>
            <a:r>
              <a:rPr lang="en-US" sz="3200" dirty="0">
                <a:solidFill>
                  <a:srgbClr val="C00000"/>
                </a:solidFill>
              </a:rPr>
              <a:t>for men and women</a:t>
            </a:r>
          </a:p>
          <a:p>
            <a:pPr lvl="5" defTabSz="457200">
              <a:defRPr/>
            </a:pPr>
            <a:r>
              <a:rPr lang="en-US" sz="3200" dirty="0">
                <a:solidFill>
                  <a:srgbClr val="C00000"/>
                </a:solidFill>
              </a:rPr>
              <a:t>Workers and employers share ownership &amp; profits</a:t>
            </a:r>
          </a:p>
          <a:p>
            <a:pPr lvl="6" defTabSz="457200">
              <a:defRPr/>
            </a:pPr>
            <a:r>
              <a:rPr lang="en-US" sz="3200" dirty="0">
                <a:solidFill>
                  <a:srgbClr val="C00000"/>
                </a:solidFill>
              </a:rPr>
              <a:t>1885: 700,000 people join KOL</a:t>
            </a:r>
          </a:p>
          <a:p>
            <a:pPr marL="0" indent="0">
              <a:buNone/>
              <a:defRPr/>
            </a:pPr>
            <a:endParaRPr lang="en-US" sz="4400" b="1" dirty="0">
              <a:solidFill>
                <a:srgbClr val="C00000"/>
              </a:solidFill>
            </a:endParaRPr>
          </a:p>
        </p:txBody>
      </p:sp>
      <p:pic>
        <p:nvPicPr>
          <p:cNvPr id="139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1000"/>
            <a:ext cx="4267200" cy="308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8001000" y="4038601"/>
            <a:ext cx="1828800" cy="830997"/>
          </a:xfrm>
          <a:prstGeom prst="rect">
            <a:avLst/>
          </a:prstGeom>
          <a:noFill/>
          <a:ln w="539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dirty="0">
                <a:latin typeface="Arial" charset="0"/>
              </a:rPr>
              <a:t>TAKE A PIC!</a:t>
            </a:r>
          </a:p>
        </p:txBody>
      </p:sp>
    </p:spTree>
    <p:extLst>
      <p:ext uri="{BB962C8B-B14F-4D97-AF65-F5344CB8AC3E}">
        <p14:creationId xmlns:p14="http://schemas.microsoft.com/office/powerpoint/2010/main" val="1961554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1"/>
          <p:cNvSpPr>
            <a:spLocks noChangeArrowheads="1"/>
          </p:cNvSpPr>
          <p:nvPr/>
        </p:nvSpPr>
        <p:spPr bwMode="auto">
          <a:xfrm>
            <a:off x="548640" y="152400"/>
            <a:ext cx="11352628" cy="800100"/>
          </a:xfrm>
          <a:prstGeom prst="rect">
            <a:avLst/>
          </a:prstGeom>
          <a:solidFill>
            <a:srgbClr val="CCCCFF"/>
          </a:solidFill>
          <a:ln w="12700">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lang="en-US" altLang="x-none" sz="3200" dirty="0">
                <a:latin typeface="Calibri" charset="0"/>
                <a:ea typeface="Calibri" charset="0"/>
                <a:cs typeface="Calibri" charset="0"/>
              </a:rPr>
              <a:t>The most successful union was the </a:t>
            </a:r>
            <a:r>
              <a:rPr lang="en-US" altLang="x-none" sz="3200" b="1" u="sng" dirty="0">
                <a:solidFill>
                  <a:srgbClr val="FF0000"/>
                </a:solidFill>
                <a:latin typeface="Calibri" charset="0"/>
                <a:ea typeface="Calibri" charset="0"/>
                <a:cs typeface="Calibri" charset="0"/>
              </a:rPr>
              <a:t>American Federation of Labor (</a:t>
            </a:r>
            <a:r>
              <a:rPr lang="en-US" altLang="x-none" sz="3200" b="1" u="sng" dirty="0" smtClean="0">
                <a:solidFill>
                  <a:srgbClr val="FF0000"/>
                </a:solidFill>
                <a:latin typeface="Calibri" charset="0"/>
                <a:ea typeface="Calibri" charset="0"/>
                <a:cs typeface="Calibri" charset="0"/>
              </a:rPr>
              <a:t>AF of L</a:t>
            </a:r>
            <a:r>
              <a:rPr lang="en-US" altLang="x-none" sz="3200" b="1" u="sng" dirty="0">
                <a:solidFill>
                  <a:srgbClr val="FF0000"/>
                </a:solidFill>
                <a:latin typeface="Calibri" charset="0"/>
                <a:ea typeface="Calibri" charset="0"/>
                <a:cs typeface="Calibri" charset="0"/>
              </a:rPr>
              <a:t>) led by Samuel Gompers </a:t>
            </a:r>
            <a:r>
              <a:rPr lang="en-US" altLang="x-none" sz="3200" b="1" u="sng" dirty="0" smtClean="0">
                <a:solidFill>
                  <a:srgbClr val="FF0000"/>
                </a:solidFill>
                <a:latin typeface="Calibri" charset="0"/>
                <a:ea typeface="Calibri" charset="0"/>
                <a:cs typeface="Calibri" charset="0"/>
              </a:rPr>
              <a:t>(1886)</a:t>
            </a:r>
            <a:endParaRPr lang="en-US" altLang="x-none" b="1" u="sng" dirty="0">
              <a:solidFill>
                <a:srgbClr val="FF0000"/>
              </a:solidFill>
            </a:endParaRPr>
          </a:p>
        </p:txBody>
      </p:sp>
      <p:pic>
        <p:nvPicPr>
          <p:cNvPr id="18435" name="Picture 4" descr="http://www.xtimeline.com/__UserPic_Large/3621/ELT200711210140570624920.GIF"/>
          <p:cNvPicPr>
            <a:picLocks noChangeAspect="1" noChangeArrowheads="1"/>
          </p:cNvPicPr>
          <p:nvPr/>
        </p:nvPicPr>
        <p:blipFill>
          <a:blip r:embed="rId3">
            <a:extLst>
              <a:ext uri="{28A0092B-C50C-407E-A947-70E740481C1C}">
                <a14:useLocalDpi xmlns:a14="http://schemas.microsoft.com/office/drawing/2010/main" val="0"/>
              </a:ext>
            </a:extLst>
          </a:blip>
          <a:srcRect l="13036" r="13036"/>
          <a:stretch>
            <a:fillRect/>
          </a:stretch>
        </p:blipFill>
        <p:spPr bwMode="auto">
          <a:xfrm>
            <a:off x="1531938" y="1477963"/>
            <a:ext cx="4792662"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Picture 2" descr="Fichier:Samuel Gomp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14" y="1219200"/>
            <a:ext cx="4052887"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6438900" y="1524000"/>
            <a:ext cx="4052888" cy="2971800"/>
          </a:xfrm>
          <a:prstGeom prst="rect">
            <a:avLst/>
          </a:prstGeom>
          <a:solidFill>
            <a:srgbClr val="CCFFCC"/>
          </a:solidFill>
          <a:ln w="12700">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lang="en-US" altLang="x-none" sz="3200" dirty="0">
                <a:latin typeface="Calibri" charset="0"/>
                <a:ea typeface="Calibri" charset="0"/>
                <a:cs typeface="Calibri" charset="0"/>
              </a:rPr>
              <a:t>The AFL </a:t>
            </a:r>
            <a:r>
              <a:rPr lang="en-US" altLang="x-none" sz="3200" b="1" u="sng" dirty="0">
                <a:solidFill>
                  <a:srgbClr val="FF0000"/>
                </a:solidFill>
                <a:latin typeface="Calibri" charset="0"/>
                <a:ea typeface="Calibri" charset="0"/>
                <a:cs typeface="Calibri" charset="0"/>
              </a:rPr>
              <a:t>only included     skilled workers</a:t>
            </a:r>
            <a:r>
              <a:rPr lang="en-US" altLang="x-none" sz="3200" dirty="0">
                <a:latin typeface="Calibri" charset="0"/>
                <a:ea typeface="Calibri" charset="0"/>
                <a:cs typeface="Calibri" charset="0"/>
              </a:rPr>
              <a:t>, but it used collective bargaining to </a:t>
            </a:r>
            <a:r>
              <a:rPr lang="en-US" altLang="x-none" sz="3200" b="1" u="sng" dirty="0">
                <a:solidFill>
                  <a:srgbClr val="FF0000"/>
                </a:solidFill>
                <a:latin typeface="Calibri" charset="0"/>
                <a:ea typeface="Calibri" charset="0"/>
                <a:cs typeface="Calibri" charset="0"/>
              </a:rPr>
              <a:t>gain better pay</a:t>
            </a:r>
            <a:r>
              <a:rPr lang="en-US" altLang="x-none" sz="3200" dirty="0">
                <a:latin typeface="Calibri" charset="0"/>
                <a:ea typeface="Calibri" charset="0"/>
                <a:cs typeface="Calibri" charset="0"/>
              </a:rPr>
              <a:t>, shorter hours, and </a:t>
            </a:r>
            <a:r>
              <a:rPr lang="en-US" altLang="x-none" sz="3200" b="1" u="sng" dirty="0">
                <a:solidFill>
                  <a:srgbClr val="FF0000"/>
                </a:solidFill>
                <a:latin typeface="Calibri" charset="0"/>
                <a:ea typeface="Calibri" charset="0"/>
                <a:cs typeface="Calibri" charset="0"/>
              </a:rPr>
              <a:t>better working conditions </a:t>
            </a:r>
            <a:r>
              <a:rPr lang="en-US" altLang="x-none" sz="3200" dirty="0">
                <a:latin typeface="Calibri" charset="0"/>
                <a:ea typeface="Calibri" charset="0"/>
                <a:cs typeface="Calibri" charset="0"/>
              </a:rPr>
              <a:t/>
            </a:r>
            <a:br>
              <a:rPr lang="en-US" altLang="x-none" sz="3200" dirty="0">
                <a:latin typeface="Calibri" charset="0"/>
                <a:ea typeface="Calibri" charset="0"/>
                <a:cs typeface="Calibri" charset="0"/>
              </a:rPr>
            </a:br>
            <a:r>
              <a:rPr lang="en-US" altLang="x-none" sz="3200" dirty="0">
                <a:latin typeface="Calibri" charset="0"/>
                <a:ea typeface="Calibri" charset="0"/>
                <a:cs typeface="Calibri" charset="0"/>
              </a:rPr>
              <a:t>for its union members </a:t>
            </a:r>
            <a:endParaRPr lang="en-US" altLang="x-none" dirty="0"/>
          </a:p>
        </p:txBody>
      </p:sp>
      <p:sp>
        <p:nvSpPr>
          <p:cNvPr id="13" name="Rectangle 12"/>
          <p:cNvSpPr>
            <a:spLocks noChangeArrowheads="1"/>
          </p:cNvSpPr>
          <p:nvPr/>
        </p:nvSpPr>
        <p:spPr bwMode="auto">
          <a:xfrm>
            <a:off x="6462714" y="4767264"/>
            <a:ext cx="4052887" cy="1176337"/>
          </a:xfrm>
          <a:prstGeom prst="rect">
            <a:avLst/>
          </a:prstGeom>
          <a:solidFill>
            <a:srgbClr val="FFFFCC"/>
          </a:solidFill>
          <a:ln w="12700">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lang="en-US" altLang="x-none" sz="3200" b="1" i="1" dirty="0">
                <a:latin typeface="Calibri" charset="0"/>
                <a:ea typeface="Calibri" charset="0"/>
                <a:cs typeface="Calibri" charset="0"/>
              </a:rPr>
              <a:t>Most workers were unskilled and ineligible to join the AFL </a:t>
            </a:r>
            <a:endParaRPr lang="en-US" altLang="x-none" b="1" i="1" dirty="0"/>
          </a:p>
        </p:txBody>
      </p:sp>
      <p:pic>
        <p:nvPicPr>
          <p:cNvPr id="93188" name="Picture 4" descr="http://scfl.org/images/Local8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45720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570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93186"/>
                                        </p:tgtEl>
                                      </p:cBhvr>
                                    </p:animEffect>
                                    <p:set>
                                      <p:cBhvr>
                                        <p:cTn id="9" dur="1" fill="hold">
                                          <p:stCondLst>
                                            <p:cond delay="499"/>
                                          </p:stCondLst>
                                        </p:cTn>
                                        <p:tgtEl>
                                          <p:spTgt spid="93186"/>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nodeType="withEffect">
                                  <p:stCondLst>
                                    <p:cond delay="0"/>
                                  </p:stCondLst>
                                  <p:childTnLst>
                                    <p:set>
                                      <p:cBhvr>
                                        <p:cTn id="16" dur="1" fill="hold">
                                          <p:stCondLst>
                                            <p:cond delay="0"/>
                                          </p:stCondLst>
                                        </p:cTn>
                                        <p:tgtEl>
                                          <p:spTgt spid="93188"/>
                                        </p:tgtEl>
                                        <p:attrNameLst>
                                          <p:attrName>style.visibility</p:attrName>
                                        </p:attrNameLst>
                                      </p:cBhvr>
                                      <p:to>
                                        <p:strVal val="visible"/>
                                      </p:to>
                                    </p:set>
                                    <p:animEffect transition="in" filter="fade">
                                      <p:cBhvr>
                                        <p:cTn id="17"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itle 1"/>
          <p:cNvSpPr>
            <a:spLocks noGrp="1"/>
          </p:cNvSpPr>
          <p:nvPr>
            <p:ph type="title"/>
          </p:nvPr>
        </p:nvSpPr>
        <p:spPr>
          <a:xfrm>
            <a:off x="1981200" y="0"/>
            <a:ext cx="4876800" cy="838200"/>
          </a:xfrm>
        </p:spPr>
        <p:txBody>
          <a:bodyPr/>
          <a:lstStyle/>
          <a:p>
            <a:r>
              <a:rPr lang="en-US" altLang="x-none" sz="4000" b="1" i="1" u="sng" dirty="0">
                <a:ea typeface="ＭＳ Ｐゴシック" charset="-128"/>
              </a:rPr>
              <a:t>Goals of Labor Unions</a:t>
            </a:r>
          </a:p>
        </p:txBody>
      </p:sp>
      <p:sp>
        <p:nvSpPr>
          <p:cNvPr id="25602" name="Content Placeholder 2"/>
          <p:cNvSpPr>
            <a:spLocks noGrp="1"/>
          </p:cNvSpPr>
          <p:nvPr>
            <p:ph idx="1"/>
          </p:nvPr>
        </p:nvSpPr>
        <p:spPr>
          <a:xfrm>
            <a:off x="321733" y="5105400"/>
            <a:ext cx="11396133" cy="1752600"/>
          </a:xfrm>
        </p:spPr>
        <p:txBody>
          <a:bodyPr>
            <a:normAutofit/>
          </a:bodyPr>
          <a:lstStyle/>
          <a:p>
            <a:pPr marL="514350" indent="-514350">
              <a:buFont typeface="+mj-lt"/>
              <a:buAutoNum type="arabicPeriod"/>
            </a:pPr>
            <a:r>
              <a:rPr lang="en-US" altLang="x-none" sz="3200" b="1" dirty="0">
                <a:solidFill>
                  <a:srgbClr val="C00000"/>
                </a:solidFill>
                <a:ea typeface="ＭＳ Ｐゴシック" charset="-128"/>
              </a:rPr>
              <a:t>Why did Gompers believe that unions were necessary?</a:t>
            </a:r>
          </a:p>
          <a:p>
            <a:pPr marL="514350" indent="-514350">
              <a:buFont typeface="+mj-lt"/>
              <a:buAutoNum type="arabicPeriod"/>
            </a:pPr>
            <a:r>
              <a:rPr lang="en-US" altLang="x-none" sz="3200" b="1" dirty="0">
                <a:solidFill>
                  <a:srgbClr val="C00000"/>
                </a:solidFill>
                <a:ea typeface="ＭＳ Ｐゴシック" charset="-128"/>
              </a:rPr>
              <a:t>How do the working man</a:t>
            </a:r>
            <a:r>
              <a:rPr lang="en-US" altLang="en-US" sz="3200" b="1" dirty="0">
                <a:solidFill>
                  <a:srgbClr val="C00000"/>
                </a:solidFill>
                <a:ea typeface="ＭＳ Ｐゴシック" charset="-128"/>
              </a:rPr>
              <a:t>’</a:t>
            </a:r>
            <a:r>
              <a:rPr lang="en-US" altLang="x-none" sz="3200" b="1" dirty="0">
                <a:solidFill>
                  <a:srgbClr val="C00000"/>
                </a:solidFill>
                <a:ea typeface="ＭＳ Ｐゴシック" charset="-128"/>
              </a:rPr>
              <a:t>s wants compare and contrast to those of today?</a:t>
            </a:r>
          </a:p>
          <a:p>
            <a:endParaRPr lang="en-US" altLang="x-none" sz="3000" dirty="0">
              <a:solidFill>
                <a:srgbClr val="FFFFFF"/>
              </a:solidFill>
              <a:ea typeface="ＭＳ Ｐゴシック" charset="-128"/>
            </a:endParaRPr>
          </a:p>
          <a:p>
            <a:pPr>
              <a:buFont typeface="Arial" charset="0"/>
              <a:buNone/>
            </a:pPr>
            <a:endParaRPr lang="en-US" altLang="x-none" sz="3000" dirty="0">
              <a:solidFill>
                <a:srgbClr val="FFFFFF"/>
              </a:solidFill>
              <a:ea typeface="ＭＳ Ｐゴシック" charset="-128"/>
            </a:endParaRPr>
          </a:p>
        </p:txBody>
      </p:sp>
      <p:sp>
        <p:nvSpPr>
          <p:cNvPr id="3" name="Rectangle 2"/>
          <p:cNvSpPr/>
          <p:nvPr/>
        </p:nvSpPr>
        <p:spPr>
          <a:xfrm>
            <a:off x="186267" y="1002031"/>
            <a:ext cx="11819466" cy="3693319"/>
          </a:xfrm>
          <a:prstGeom prst="rect">
            <a:avLst/>
          </a:prstGeom>
        </p:spPr>
        <p:txBody>
          <a:bodyPr wrap="square">
            <a:spAutoFit/>
          </a:bodyPr>
          <a:lstStyle/>
          <a:p>
            <a:r>
              <a:rPr lang="en-US" sz="3000" dirty="0">
                <a:ea typeface="Arial" charset="0"/>
                <a:cs typeface="Arial" charset="0"/>
              </a:rPr>
              <a:t>“Wherever trades unions have organized and are most firmly organized, there are the rights of the people most respected. A people may be educated, but to me it appears that the greatest amount of intelligence exists in that country or that state where the people are best able to defend their rights, and their liberties as against those who are desirous of undermining them. Trades unions are organizations that instill into men a higher motive-power and give them a higher goal to look to....” </a:t>
            </a:r>
          </a:p>
          <a:p>
            <a:r>
              <a:rPr lang="en-US" sz="2400" dirty="0">
                <a:ea typeface="Arial" charset="0"/>
                <a:cs typeface="Arial" charset="0"/>
              </a:rPr>
              <a:t>              </a:t>
            </a:r>
            <a:r>
              <a:rPr lang="en-US" sz="2400" dirty="0" smtClean="0">
                <a:ea typeface="Arial" charset="0"/>
                <a:cs typeface="Arial" charset="0"/>
              </a:rPr>
              <a:t>			Samuel </a:t>
            </a:r>
            <a:r>
              <a:rPr lang="en-US" sz="2400" dirty="0">
                <a:ea typeface="Arial" charset="0"/>
                <a:cs typeface="Arial" charset="0"/>
              </a:rPr>
              <a:t>Gompers, speech, </a:t>
            </a:r>
            <a:r>
              <a:rPr lang="en-US" sz="2400" i="1" dirty="0">
                <a:ea typeface="Arial" charset="0"/>
                <a:cs typeface="Arial" charset="0"/>
              </a:rPr>
              <a:t>What Does the Working Man Want?</a:t>
            </a:r>
            <a:endParaRPr lang="en-US" sz="2400" dirty="0">
              <a:ea typeface="Arial" charset="0"/>
              <a:cs typeface="Arial" charset="0"/>
            </a:endParaRPr>
          </a:p>
        </p:txBody>
      </p:sp>
    </p:spTree>
    <p:extLst>
      <p:ext uri="{BB962C8B-B14F-4D97-AF65-F5344CB8AC3E}">
        <p14:creationId xmlns:p14="http://schemas.microsoft.com/office/powerpoint/2010/main" val="342508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a:off x="1752600" y="76200"/>
            <a:ext cx="8686800" cy="1219200"/>
          </a:xfrm>
          <a:prstGeom prst="rect">
            <a:avLst/>
          </a:prstGeom>
          <a:solidFill>
            <a:srgbClr val="CCECFF"/>
          </a:solidFill>
          <a:ln w="12700">
            <a:solidFill>
              <a:schemeClr val="tx1"/>
            </a:solidFill>
            <a:round/>
            <a:headEnd/>
            <a:tailEnd/>
          </a:ln>
        </p:spPr>
        <p:txBody>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ctr" eaLnBrk="1" hangingPunct="1">
              <a:lnSpc>
                <a:spcPct val="75000"/>
              </a:lnSpc>
            </a:pPr>
            <a:r>
              <a:rPr lang="en-US" altLang="x-none" sz="3200" dirty="0">
                <a:latin typeface="Calibri" charset="0"/>
                <a:ea typeface="Calibri" charset="0"/>
                <a:cs typeface="Calibri" charset="0"/>
              </a:rPr>
              <a:t>One of the tactics used by unions was to </a:t>
            </a:r>
            <a:r>
              <a:rPr lang="en-US" altLang="x-none" sz="3200" b="1" dirty="0">
                <a:latin typeface="Calibri" charset="0"/>
                <a:ea typeface="Calibri" charset="0"/>
                <a:cs typeface="Calibri" charset="0"/>
              </a:rPr>
              <a:t>STRIKE</a:t>
            </a:r>
            <a:r>
              <a:rPr lang="en-US" altLang="x-none" sz="3200" dirty="0">
                <a:latin typeface="Calibri" charset="0"/>
                <a:ea typeface="Calibri" charset="0"/>
                <a:cs typeface="Calibri" charset="0"/>
              </a:rPr>
              <a:t>:   Strikes were designed to stop production in order </a:t>
            </a:r>
            <a:br>
              <a:rPr lang="en-US" altLang="x-none" sz="3200" dirty="0">
                <a:latin typeface="Calibri" charset="0"/>
                <a:ea typeface="Calibri" charset="0"/>
                <a:cs typeface="Calibri" charset="0"/>
              </a:rPr>
            </a:br>
            <a:r>
              <a:rPr lang="en-US" altLang="x-none" sz="3200" dirty="0">
                <a:latin typeface="Calibri" charset="0"/>
                <a:ea typeface="Calibri" charset="0"/>
                <a:cs typeface="Calibri" charset="0"/>
              </a:rPr>
              <a:t>to force management to accept union demands </a:t>
            </a:r>
          </a:p>
          <a:p>
            <a:pPr algn="ctr" eaLnBrk="1" hangingPunct="1">
              <a:lnSpc>
                <a:spcPct val="75000"/>
              </a:lnSpc>
            </a:pPr>
            <a:endParaRPr lang="en-US" altLang="x-none" sz="3200" dirty="0">
              <a:latin typeface="Calibri" charset="0"/>
              <a:ea typeface="Calibri" charset="0"/>
              <a:cs typeface="Calibri" charset="0"/>
            </a:endParaRPr>
          </a:p>
        </p:txBody>
      </p:sp>
      <p:pic>
        <p:nvPicPr>
          <p:cNvPr id="20483" name="Picture 3" descr="DIVI723338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85"/>
          <a:stretch>
            <a:fillRect/>
          </a:stretch>
        </p:blipFill>
        <p:spPr>
          <a:xfrm>
            <a:off x="1524000" y="1449388"/>
            <a:ext cx="9144000" cy="5408612"/>
          </a:xfrm>
          <a:noFill/>
          <a:extLst>
            <a:ext uri="{91240B29-F687-4F45-9708-019B960494DF}">
              <a14:hiddenLine xmlns:a14="http://schemas.microsoft.com/office/drawing/2010/main" w="38100">
                <a:solidFill>
                  <a:srgbClr val="000000"/>
                </a:solidFill>
                <a:miter lim="800000"/>
                <a:headEnd/>
                <a:tailEnd/>
              </a14:hiddenLine>
            </a:ext>
          </a:extLst>
        </p:spPr>
      </p:pic>
      <p:sp>
        <p:nvSpPr>
          <p:cNvPr id="5" name="Rectangle 4"/>
          <p:cNvSpPr>
            <a:spLocks noChangeArrowheads="1"/>
          </p:cNvSpPr>
          <p:nvPr/>
        </p:nvSpPr>
        <p:spPr bwMode="auto">
          <a:xfrm>
            <a:off x="7581900" y="5638801"/>
            <a:ext cx="2933700" cy="1158875"/>
          </a:xfrm>
          <a:prstGeom prst="rect">
            <a:avLst/>
          </a:prstGeom>
          <a:solidFill>
            <a:srgbClr val="FFFFCC"/>
          </a:solidFill>
          <a:ln w="12700">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lang="en-US" altLang="x-none" sz="3200">
                <a:latin typeface="Calibri" charset="0"/>
                <a:ea typeface="Calibri" charset="0"/>
                <a:cs typeface="Calibri" charset="0"/>
              </a:rPr>
              <a:t>During some strikes, violence broke out </a:t>
            </a:r>
          </a:p>
        </p:txBody>
      </p:sp>
      <p:sp>
        <p:nvSpPr>
          <p:cNvPr id="2" name="TextBox 1"/>
          <p:cNvSpPr txBox="1"/>
          <p:nvPr/>
        </p:nvSpPr>
        <p:spPr>
          <a:xfrm>
            <a:off x="13092113" y="24860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82891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75894" cy="707886"/>
          </a:xfrm>
          <a:prstGeom prst="rect">
            <a:avLst/>
          </a:prstGeom>
          <a:solidFill>
            <a:srgbClr val="FF0000"/>
          </a:solid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Great Railroad Strike (1877)</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3" descr="map-Great RR Strike-1877"/>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707886"/>
            <a:ext cx="6451984" cy="388718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597749" y="220204"/>
            <a:ext cx="5594252" cy="6109365"/>
          </a:xfrm>
          <a:prstGeom prst="rect">
            <a:avLst/>
          </a:prstGeom>
        </p:spPr>
        <p:txBody>
          <a:bodyPr wrap="square">
            <a:spAutoFit/>
          </a:bodyPr>
          <a:lstStyle/>
          <a:p>
            <a:pPr marL="342900" indent="-342900">
              <a:buFont typeface="Arial" charset="0"/>
              <a:buChar char="•"/>
            </a:pPr>
            <a:r>
              <a:rPr lang="en-US" sz="2300" dirty="0">
                <a:solidFill>
                  <a:srgbClr val="2D3639"/>
                </a:solidFill>
                <a:latin typeface="hurme_no2-webfont" charset="0"/>
              </a:rPr>
              <a:t>R</a:t>
            </a:r>
            <a:r>
              <a:rPr lang="en-US" sz="2300" b="0" i="0" u="none" strike="noStrike" dirty="0" smtClean="0">
                <a:solidFill>
                  <a:srgbClr val="2D3639"/>
                </a:solidFill>
                <a:effectLst/>
                <a:latin typeface="hurme_no2-webfont" charset="0"/>
              </a:rPr>
              <a:t>ailroad workers on the Baltimore and Ohio Railroad </a:t>
            </a:r>
            <a:r>
              <a:rPr lang="en-US" sz="2300" b="1" i="0" u="sng" strike="noStrike" dirty="0" smtClean="0">
                <a:solidFill>
                  <a:srgbClr val="FF0000"/>
                </a:solidFill>
                <a:effectLst/>
                <a:latin typeface="hurme_no2-webfont" charset="0"/>
              </a:rPr>
              <a:t>began to strike due to wage cuts</a:t>
            </a:r>
            <a:r>
              <a:rPr lang="en-US" sz="2300" b="0" i="0" u="none" strike="noStrike" dirty="0" smtClean="0">
                <a:solidFill>
                  <a:srgbClr val="2D3639"/>
                </a:solidFill>
                <a:effectLst/>
                <a:latin typeface="hurme_no2-webfont" charset="0"/>
              </a:rPr>
              <a:t>. </a:t>
            </a:r>
          </a:p>
          <a:p>
            <a:pPr marL="800100" lvl="1" indent="-342900">
              <a:buFont typeface="Wingdings" charset="2"/>
              <a:buChar char="Ø"/>
            </a:pPr>
            <a:r>
              <a:rPr lang="en-US" sz="2300" dirty="0" smtClean="0">
                <a:solidFill>
                  <a:srgbClr val="2D3639"/>
                </a:solidFill>
                <a:latin typeface="hurme_no2-webfont" charset="0"/>
              </a:rPr>
              <a:t>Joined by 500,000 other industrial workers.</a:t>
            </a:r>
          </a:p>
          <a:p>
            <a:pPr marL="800100" lvl="1" indent="-342900">
              <a:buFont typeface="Wingdings" charset="2"/>
              <a:buChar char="Ø"/>
            </a:pPr>
            <a:endParaRPr lang="en-US" sz="2300" dirty="0" smtClean="0">
              <a:solidFill>
                <a:srgbClr val="2D3639"/>
              </a:solidFill>
              <a:latin typeface="hurme_no2-webfont" charset="0"/>
            </a:endParaRPr>
          </a:p>
          <a:p>
            <a:pPr marL="342900" indent="-342900">
              <a:buFont typeface="Arial" charset="0"/>
              <a:buChar char="•"/>
            </a:pPr>
            <a:r>
              <a:rPr lang="en-US" sz="2300" b="1" i="0" u="sng" strike="noStrike" dirty="0" smtClean="0">
                <a:solidFill>
                  <a:srgbClr val="FF0000"/>
                </a:solidFill>
                <a:effectLst/>
                <a:latin typeface="hurme_no2-webfont" charset="0"/>
              </a:rPr>
              <a:t>SPREAD across 11 states</a:t>
            </a:r>
            <a:r>
              <a:rPr lang="en-US" sz="2300" b="0" i="0" u="none" strike="noStrike" dirty="0" smtClean="0">
                <a:solidFill>
                  <a:srgbClr val="2D3639"/>
                </a:solidFill>
                <a:effectLst/>
                <a:latin typeface="hurme_no2-webfont" charset="0"/>
              </a:rPr>
              <a:t>.</a:t>
            </a:r>
          </a:p>
          <a:p>
            <a:pPr marL="800100" lvl="1" indent="-342900">
              <a:buFont typeface="Wingdings" charset="2"/>
              <a:buChar char="Ø"/>
            </a:pPr>
            <a:r>
              <a:rPr lang="en-US" sz="2300" dirty="0" smtClean="0">
                <a:solidFill>
                  <a:srgbClr val="2D3639"/>
                </a:solidFill>
                <a:latin typeface="hurme_no2-webfont" charset="0"/>
              </a:rPr>
              <a:t>Shut down 2/3 of the nation’s rails.</a:t>
            </a:r>
            <a:endParaRPr lang="en-US" sz="2300" b="0" i="0" u="none" strike="noStrike" dirty="0" smtClean="0">
              <a:solidFill>
                <a:srgbClr val="2D3639"/>
              </a:solidFill>
              <a:effectLst/>
              <a:latin typeface="hurme_no2-webfont" charset="0"/>
            </a:endParaRPr>
          </a:p>
          <a:p>
            <a:pPr marL="342900" indent="-342900">
              <a:buFont typeface="Arial" charset="0"/>
              <a:buChar char="•"/>
            </a:pPr>
            <a:endParaRPr lang="en-US" sz="2300" dirty="0">
              <a:solidFill>
                <a:srgbClr val="2D3639"/>
              </a:solidFill>
              <a:latin typeface="hurme_no2-webfont" charset="0"/>
            </a:endParaRPr>
          </a:p>
          <a:p>
            <a:pPr marL="342900" indent="-342900">
              <a:buFont typeface="Arial" charset="0"/>
              <a:buChar char="•"/>
            </a:pPr>
            <a:r>
              <a:rPr lang="en-US" sz="2300" b="1" i="0" u="sng" strike="noStrike" dirty="0" smtClean="0">
                <a:solidFill>
                  <a:srgbClr val="FF0000"/>
                </a:solidFill>
                <a:effectLst/>
                <a:latin typeface="hurme_no2-webfont" charset="0"/>
              </a:rPr>
              <a:t>President Hayes sent in troops to stop the strike</a:t>
            </a:r>
            <a:r>
              <a:rPr lang="en-US" sz="2300" b="0" i="0" u="none" strike="noStrike" dirty="0" smtClean="0">
                <a:solidFill>
                  <a:srgbClr val="2D3639"/>
                </a:solidFill>
                <a:effectLst/>
                <a:latin typeface="hurme_no2-webfont" charset="0"/>
              </a:rPr>
              <a:t>. </a:t>
            </a:r>
          </a:p>
          <a:p>
            <a:pPr marL="800100" lvl="1" indent="-342900">
              <a:buFont typeface="Wingdings" charset="2"/>
              <a:buChar char="Ø"/>
            </a:pPr>
            <a:r>
              <a:rPr lang="en-US" sz="2300" b="1" i="0" u="sng" strike="noStrike" dirty="0" smtClean="0">
                <a:solidFill>
                  <a:srgbClr val="FF0000"/>
                </a:solidFill>
                <a:effectLst/>
                <a:latin typeface="hurme_no2-webfont" charset="0"/>
              </a:rPr>
              <a:t>100 people died</a:t>
            </a:r>
            <a:r>
              <a:rPr lang="en-US" sz="2300" b="0" i="0" u="none" strike="noStrike" dirty="0" smtClean="0">
                <a:solidFill>
                  <a:srgbClr val="2D3639"/>
                </a:solidFill>
                <a:effectLst/>
                <a:latin typeface="hurme_no2-webfont" charset="0"/>
              </a:rPr>
              <a:t> </a:t>
            </a:r>
          </a:p>
          <a:p>
            <a:pPr marL="800100" lvl="1" indent="-342900">
              <a:buFont typeface="Wingdings" charset="2"/>
              <a:buChar char="Ø"/>
            </a:pPr>
            <a:r>
              <a:rPr lang="en-US" sz="2300" dirty="0" smtClean="0">
                <a:solidFill>
                  <a:srgbClr val="2D3639"/>
                </a:solidFill>
                <a:latin typeface="hurme_no2-webfont" charset="0"/>
              </a:rPr>
              <a:t>First time a president used troops to stop labor violence!</a:t>
            </a:r>
          </a:p>
          <a:p>
            <a:pPr marL="342900" indent="-342900">
              <a:buFont typeface="Arial" charset="0"/>
              <a:buChar char="•"/>
            </a:pPr>
            <a:endParaRPr lang="en-US" sz="2300" dirty="0">
              <a:solidFill>
                <a:srgbClr val="2D3639"/>
              </a:solidFill>
              <a:latin typeface="hurme_no2-webfont" charset="0"/>
            </a:endParaRPr>
          </a:p>
          <a:p>
            <a:pPr marL="342900" indent="-342900">
              <a:buFont typeface="Arial" charset="0"/>
              <a:buChar char="•"/>
            </a:pPr>
            <a:r>
              <a:rPr lang="en-US" sz="2300" dirty="0" smtClean="0">
                <a:solidFill>
                  <a:srgbClr val="2D3639"/>
                </a:solidFill>
                <a:latin typeface="hurme_no2-webfont" charset="0"/>
              </a:rPr>
              <a:t>Some employers loosened their wage cuts, others kept busting workers’ organizations!</a:t>
            </a:r>
            <a:endParaRPr lang="en-US" sz="2300" dirty="0"/>
          </a:p>
        </p:txBody>
      </p:sp>
    </p:spTree>
    <p:extLst>
      <p:ext uri="{BB962C8B-B14F-4D97-AF65-F5344CB8AC3E}">
        <p14:creationId xmlns:p14="http://schemas.microsoft.com/office/powerpoint/2010/main" val="67737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3866" y="228601"/>
            <a:ext cx="4349396" cy="615553"/>
          </a:xfrm>
          <a:prstGeom prst="rect">
            <a:avLst/>
          </a:prstGeom>
          <a:noFill/>
        </p:spPr>
        <p:txBody>
          <a:bodyPr wrap="none">
            <a:spAutoFit/>
          </a:bodyPr>
          <a:lstStyle/>
          <a:p>
            <a:pPr algn="ctr" eaLnBrk="1" hangingPunct="1">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Workers have to adjust</a:t>
            </a:r>
          </a:p>
        </p:txBody>
      </p:sp>
      <p:sp>
        <p:nvSpPr>
          <p:cNvPr id="3" name="TextBox 2"/>
          <p:cNvSpPr txBox="1">
            <a:spLocks noChangeArrowheads="1"/>
          </p:cNvSpPr>
          <p:nvPr/>
        </p:nvSpPr>
        <p:spPr bwMode="auto">
          <a:xfrm>
            <a:off x="337625" y="990601"/>
            <a:ext cx="6063176"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charset="2"/>
              <a:buChar char="n"/>
              <a:defRPr sz="3200">
                <a:solidFill>
                  <a:schemeClr val="tx1"/>
                </a:solidFill>
                <a:latin typeface="Tahoma" charset="0"/>
                <a:ea typeface="ＭＳ Ｐゴシック" charset="-128"/>
                <a:cs typeface="Arial" charset="0"/>
              </a:defRPr>
            </a:lvl1pPr>
            <a:lvl2pPr marL="800100" indent="-342900">
              <a:spcBef>
                <a:spcPct val="20000"/>
              </a:spcBef>
              <a:buClr>
                <a:schemeClr val="tx1"/>
              </a:buClr>
              <a:buChar char="–"/>
              <a:defRPr sz="2800">
                <a:solidFill>
                  <a:schemeClr val="tx1"/>
                </a:solidFill>
                <a:latin typeface="Tahoma" charset="0"/>
                <a:ea typeface="Arial" charset="0"/>
                <a:cs typeface="Arial" charset="0"/>
              </a:defRPr>
            </a:lvl2pPr>
            <a:lvl3pPr marL="1143000" indent="-228600">
              <a:spcBef>
                <a:spcPct val="20000"/>
              </a:spcBef>
              <a:buClr>
                <a:schemeClr val="hlink"/>
              </a:buClr>
              <a:buFont typeface="Wingdings" charset="2"/>
              <a:buChar char="§"/>
              <a:defRPr sz="2400">
                <a:solidFill>
                  <a:schemeClr val="tx1"/>
                </a:solidFill>
                <a:latin typeface="Tahoma" charset="0"/>
                <a:ea typeface="Arial" charset="0"/>
                <a:cs typeface="Arial" charset="0"/>
              </a:defRPr>
            </a:lvl3pPr>
            <a:lvl4pPr marL="1600200" indent="-228600">
              <a:spcBef>
                <a:spcPct val="20000"/>
              </a:spcBef>
              <a:buChar char="–"/>
              <a:defRPr sz="2000">
                <a:solidFill>
                  <a:schemeClr val="tx1"/>
                </a:solidFill>
                <a:latin typeface="Tahoma" charset="0"/>
                <a:ea typeface="Arial" charset="0"/>
                <a:cs typeface="Arial" charset="0"/>
              </a:defRPr>
            </a:lvl4pPr>
            <a:lvl5pPr marL="2057400" indent="-228600">
              <a:spcBef>
                <a:spcPct val="20000"/>
              </a:spcBef>
              <a:buClr>
                <a:schemeClr val="hlink"/>
              </a:buClr>
              <a:buFont typeface="Wingdings" charset="2"/>
              <a:buChar char="§"/>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9pPr>
          </a:lstStyle>
          <a:p>
            <a:pPr eaLnBrk="1" hangingPunct="1">
              <a:spcBef>
                <a:spcPct val="0"/>
              </a:spcBef>
              <a:buClrTx/>
              <a:buSzTx/>
              <a:buFontTx/>
              <a:buNone/>
            </a:pPr>
            <a:r>
              <a:rPr lang="en-US" altLang="x-none" sz="2600" dirty="0"/>
              <a:t>Before the Civil War, many factories were </a:t>
            </a:r>
            <a:r>
              <a:rPr lang="en-US" altLang="x-none" sz="2600" b="1" dirty="0"/>
              <a:t>SMALL</a:t>
            </a:r>
            <a:r>
              <a:rPr lang="en-US" altLang="x-none" sz="2600" dirty="0"/>
              <a:t> and run by families</a:t>
            </a:r>
            <a:r>
              <a:rPr lang="is-IS" altLang="x-none" sz="2600" dirty="0"/>
              <a:t>…</a:t>
            </a:r>
          </a:p>
          <a:p>
            <a:pPr lvl="1" eaLnBrk="1" hangingPunct="1">
              <a:spcBef>
                <a:spcPct val="0"/>
              </a:spcBef>
              <a:buClrTx/>
              <a:buFont typeface="Wingdings" charset="2"/>
              <a:buChar char="Ø"/>
            </a:pPr>
            <a:r>
              <a:rPr lang="is-IS" altLang="x-none" sz="2200" dirty="0"/>
              <a:t>Workers could bargain with their bosses for wages.</a:t>
            </a:r>
          </a:p>
          <a:p>
            <a:pPr eaLnBrk="1" hangingPunct="1">
              <a:spcBef>
                <a:spcPct val="0"/>
              </a:spcBef>
              <a:buClrTx/>
              <a:buSzTx/>
              <a:buFontTx/>
              <a:buNone/>
            </a:pPr>
            <a:endParaRPr lang="is-IS" altLang="x-none" sz="2300" dirty="0"/>
          </a:p>
          <a:p>
            <a:pPr eaLnBrk="1" hangingPunct="1">
              <a:spcBef>
                <a:spcPct val="0"/>
              </a:spcBef>
              <a:buClrTx/>
              <a:buSzTx/>
              <a:buFontTx/>
              <a:buNone/>
            </a:pPr>
            <a:r>
              <a:rPr lang="is-IS" altLang="x-none" sz="2600" dirty="0"/>
              <a:t>By the late 1880s, the relationship between workers and their bosses </a:t>
            </a:r>
            <a:r>
              <a:rPr lang="is-IS" altLang="x-none" sz="2600" b="1" dirty="0"/>
              <a:t>DECLINED</a:t>
            </a:r>
            <a:r>
              <a:rPr lang="is-IS" altLang="x-none" sz="2600" dirty="0"/>
              <a:t>...</a:t>
            </a:r>
          </a:p>
          <a:p>
            <a:pPr lvl="1" eaLnBrk="1" hangingPunct="1">
              <a:spcBef>
                <a:spcPct val="0"/>
              </a:spcBef>
              <a:buClrTx/>
              <a:buFont typeface="Wingdings" charset="2"/>
              <a:buChar char="Ø"/>
            </a:pPr>
            <a:r>
              <a:rPr lang="is-IS" altLang="x-none" sz="2200" dirty="0"/>
              <a:t>Workers stood all day next to machines.</a:t>
            </a:r>
          </a:p>
          <a:p>
            <a:pPr lvl="1" eaLnBrk="1" hangingPunct="1">
              <a:spcBef>
                <a:spcPct val="0"/>
              </a:spcBef>
              <a:buClrTx/>
              <a:buFont typeface="Wingdings" charset="2"/>
              <a:buChar char="Ø"/>
            </a:pPr>
            <a:r>
              <a:rPr lang="is-IS" altLang="x-none" sz="2200" dirty="0"/>
              <a:t>Factories were crowded and noisy.</a:t>
            </a:r>
          </a:p>
          <a:p>
            <a:pPr lvl="1" eaLnBrk="1" hangingPunct="1">
              <a:spcBef>
                <a:spcPct val="0"/>
              </a:spcBef>
              <a:buClrTx/>
              <a:buFont typeface="Wingdings" charset="2"/>
              <a:buChar char="Ø"/>
            </a:pPr>
            <a:r>
              <a:rPr lang="is-IS" altLang="x-none" sz="2200" b="1" dirty="0"/>
              <a:t>SWEATSHOPS</a:t>
            </a:r>
            <a:r>
              <a:rPr lang="is-IS" altLang="x-none" sz="2200" dirty="0"/>
              <a:t> were created...</a:t>
            </a:r>
            <a:endParaRPr lang="is-IS" altLang="x-none" sz="2200" b="1" u="sng" dirty="0"/>
          </a:p>
          <a:p>
            <a:pPr lvl="2" eaLnBrk="1" hangingPunct="1">
              <a:spcBef>
                <a:spcPct val="0"/>
              </a:spcBef>
              <a:buClrTx/>
              <a:buFont typeface="Arial" charset="0"/>
              <a:buChar char="•"/>
            </a:pPr>
            <a:r>
              <a:rPr lang="is-IS" altLang="x-none" sz="2200" dirty="0">
                <a:ea typeface="ＭＳ Ｐゴシック" charset="-128"/>
              </a:rPr>
              <a:t>Poor conditions, low pay</a:t>
            </a:r>
          </a:p>
          <a:p>
            <a:pPr lvl="2" eaLnBrk="1" hangingPunct="1">
              <a:spcBef>
                <a:spcPct val="0"/>
              </a:spcBef>
              <a:buClrTx/>
              <a:buFont typeface="Arial" charset="0"/>
              <a:buChar char="•"/>
            </a:pPr>
            <a:r>
              <a:rPr lang="is-IS" altLang="x-none" sz="2200" dirty="0">
                <a:ea typeface="ＭＳ Ｐゴシック" charset="-128"/>
              </a:rPr>
              <a:t>Most workers were immigrants, young women, and children.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6226" y="2251748"/>
            <a:ext cx="5565774" cy="460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010400" y="339557"/>
            <a:ext cx="1828800" cy="830997"/>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dirty="0">
                <a:latin typeface="Arial" charset="0"/>
              </a:rPr>
              <a:t>Don</a:t>
            </a:r>
            <a:r>
              <a:rPr lang="mr-IN" altLang="x-none" sz="2400" b="1" dirty="0">
                <a:latin typeface="Arial" charset="0"/>
              </a:rPr>
              <a:t>’</a:t>
            </a:r>
            <a:r>
              <a:rPr lang="en-US" altLang="x-none" sz="2400" b="1" dirty="0">
                <a:latin typeface="Arial" charset="0"/>
              </a:rPr>
              <a:t>t Copy!</a:t>
            </a:r>
          </a:p>
        </p:txBody>
      </p:sp>
    </p:spTree>
    <p:extLst>
      <p:ext uri="{BB962C8B-B14F-4D97-AF65-F5344CB8AC3E}">
        <p14:creationId xmlns:p14="http://schemas.microsoft.com/office/powerpoint/2010/main" val="435779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600986"/>
          </a:xfrm>
          <a:prstGeom prst="rect">
            <a:avLst/>
          </a:prstGeom>
        </p:spPr>
        <p:txBody>
          <a:bodyPr wrap="square">
            <a:spAutoFit/>
          </a:bodyPr>
          <a:lstStyle/>
          <a:p>
            <a:r>
              <a:rPr lang="en-US" sz="2100" dirty="0">
                <a:latin typeface="Verdana" charset="0"/>
              </a:rPr>
              <a:t>Pullman, both the man and the town, is an ulcer on the body politic. He owns the houses, the schoolhouses, and churches of God in the town he gave his once humble name. The revenue he derives from these, the wages he pays out with one hand—the Pullman Palace Car Company, he takes back with the other—the Pullman Land Association. He is able by this to bid under any contract car shop in this country. His competitors in business, to meet this, must reduce the wages of their men. This gives him the excuse to reduce ours to conform to the market. His business rivals must in turn scale down; so must he. And thus the merry war—the dance of skeletons bathed in human tears—goes on, and it will go on, brothers, forever, unless you, the American Railway Union, stop it; end it; crush it out</a:t>
            </a:r>
            <a:r>
              <a:rPr lang="en-US" sz="2100" dirty="0" smtClean="0">
                <a:latin typeface="Verdana" charset="0"/>
              </a:rPr>
              <a:t>.</a:t>
            </a:r>
          </a:p>
          <a:p>
            <a:r>
              <a:rPr lang="en-US" dirty="0">
                <a:solidFill>
                  <a:srgbClr val="3A4592"/>
                </a:solidFill>
                <a:latin typeface="Verdana" charset="0"/>
              </a:rPr>
              <a:t>	</a:t>
            </a:r>
            <a:r>
              <a:rPr lang="en-US" dirty="0" smtClean="0">
                <a:solidFill>
                  <a:srgbClr val="3A4592"/>
                </a:solidFill>
                <a:latin typeface="Verdana" charset="0"/>
              </a:rPr>
              <a:t>				</a:t>
            </a:r>
            <a:r>
              <a:rPr lang="en-US" b="1" u="sng" dirty="0" smtClean="0">
                <a:latin typeface="Verdana" charset="0"/>
              </a:rPr>
              <a:t>Source</a:t>
            </a:r>
            <a:r>
              <a:rPr lang="en-US" dirty="0" smtClean="0">
                <a:latin typeface="Verdana" charset="0"/>
              </a:rPr>
              <a:t> </a:t>
            </a:r>
            <a:r>
              <a:rPr lang="mr-IN" dirty="0" smtClean="0">
                <a:latin typeface="Verdana" charset="0"/>
              </a:rPr>
              <a:t>–</a:t>
            </a:r>
            <a:r>
              <a:rPr lang="en-US" dirty="0" smtClean="0">
                <a:latin typeface="Verdana" charset="0"/>
              </a:rPr>
              <a:t> Statement of Pullman Strikers, June 1894</a:t>
            </a:r>
            <a:endParaRPr lang="en-US" dirty="0"/>
          </a:p>
        </p:txBody>
      </p:sp>
      <p:sp>
        <p:nvSpPr>
          <p:cNvPr id="6" name="Rectangle 5"/>
          <p:cNvSpPr/>
          <p:nvPr/>
        </p:nvSpPr>
        <p:spPr>
          <a:xfrm>
            <a:off x="0" y="3749457"/>
            <a:ext cx="12192000" cy="3108543"/>
          </a:xfrm>
          <a:prstGeom prst="rect">
            <a:avLst/>
          </a:prstGeom>
          <a:solidFill>
            <a:srgbClr val="FF0000"/>
          </a:solidFill>
        </p:spPr>
        <p:txBody>
          <a:bodyPr wrap="square" lIns="91440" tIns="45720" rIns="91440" bIns="45720">
            <a:spAutoFit/>
          </a:bodyPr>
          <a:lstStyle/>
          <a:p>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Read the excerpt above</a:t>
            </a:r>
          </a:p>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 With a partner, complete a HIPPO analysis of the source</a:t>
            </a:r>
          </a:p>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 = historical context</a:t>
            </a:r>
          </a:p>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 = intended audience</a:t>
            </a:r>
          </a:p>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 = point of view</a:t>
            </a:r>
          </a:p>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 = purpose</a:t>
            </a:r>
          </a:p>
          <a:p>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 = outside information connected to the document</a:t>
            </a:r>
          </a:p>
        </p:txBody>
      </p:sp>
    </p:spTree>
    <p:extLst>
      <p:ext uri="{BB962C8B-B14F-4D97-AF65-F5344CB8AC3E}">
        <p14:creationId xmlns:p14="http://schemas.microsoft.com/office/powerpoint/2010/main" val="845770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DIVI723338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85"/>
          <a:stretch>
            <a:fillRect/>
          </a:stretch>
        </p:blipFill>
        <p:spPr>
          <a:xfrm>
            <a:off x="1524000" y="1449388"/>
            <a:ext cx="9144000" cy="5408612"/>
          </a:xfrm>
          <a:noFill/>
          <a:extLst>
            <a:ext uri="{91240B29-F687-4F45-9708-019B960494DF}">
              <a14:hiddenLine xmlns:a14="http://schemas.microsoft.com/office/drawing/2010/main" w="38100">
                <a:solidFill>
                  <a:srgbClr val="000000"/>
                </a:solidFill>
                <a:miter lim="800000"/>
                <a:headEnd/>
                <a:tailEnd/>
              </a14:hiddenLine>
            </a:ext>
          </a:extLst>
        </p:spPr>
      </p:pic>
      <p:sp>
        <p:nvSpPr>
          <p:cNvPr id="21507" name="AutoShape 16"/>
          <p:cNvSpPr>
            <a:spLocks noChangeArrowheads="1"/>
          </p:cNvSpPr>
          <p:nvPr/>
        </p:nvSpPr>
        <p:spPr bwMode="auto">
          <a:xfrm>
            <a:off x="1752600" y="4953000"/>
            <a:ext cx="8839200" cy="1600200"/>
          </a:xfrm>
          <a:prstGeom prst="wedgeRectCallout">
            <a:avLst>
              <a:gd name="adj1" fmla="val 13293"/>
              <a:gd name="adj2" fmla="val -158250"/>
            </a:avLst>
          </a:prstGeom>
          <a:solidFill>
            <a:srgbClr val="CCCCFF"/>
          </a:solidFill>
          <a:ln w="12700">
            <a:solidFill>
              <a:schemeClr val="tx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kumimoji="1" lang="en-US" altLang="x-none" sz="3200" dirty="0">
                <a:latin typeface="Calibri" charset="0"/>
                <a:ea typeface="Calibri" charset="0"/>
                <a:cs typeface="Calibri" charset="0"/>
              </a:rPr>
              <a:t>The </a:t>
            </a:r>
            <a:r>
              <a:rPr kumimoji="1" lang="en-US" altLang="x-none" sz="3200" b="1" u="sng" dirty="0">
                <a:solidFill>
                  <a:srgbClr val="FF0000"/>
                </a:solidFill>
                <a:latin typeface="Calibri" charset="0"/>
                <a:ea typeface="Calibri" charset="0"/>
                <a:cs typeface="Calibri" charset="0"/>
                <a:hlinkClick r:id="rId4"/>
              </a:rPr>
              <a:t>Chicago Haymarket Strike</a:t>
            </a:r>
            <a:r>
              <a:rPr kumimoji="1" lang="en-US" altLang="x-none" sz="3200" dirty="0">
                <a:solidFill>
                  <a:srgbClr val="FF0000"/>
                </a:solidFill>
                <a:latin typeface="Calibri" charset="0"/>
                <a:ea typeface="Calibri" charset="0"/>
                <a:cs typeface="Calibri" charset="0"/>
                <a:hlinkClick r:id="rId4"/>
              </a:rPr>
              <a:t> </a:t>
            </a:r>
            <a:r>
              <a:rPr kumimoji="1" lang="en-US" altLang="x-none" sz="3200" dirty="0">
                <a:latin typeface="Calibri" charset="0"/>
                <a:ea typeface="Calibri" charset="0"/>
                <a:cs typeface="Calibri" charset="0"/>
              </a:rPr>
              <a:t>(1886)</a:t>
            </a:r>
          </a:p>
          <a:p>
            <a:pPr marL="457200" indent="-457200" algn="ctr" eaLnBrk="1" hangingPunct="1">
              <a:lnSpc>
                <a:spcPct val="75000"/>
              </a:lnSpc>
              <a:buFont typeface="Arial" charset="0"/>
              <a:buChar char="•"/>
            </a:pPr>
            <a:r>
              <a:rPr kumimoji="1" lang="en-US" altLang="x-none" sz="3200" dirty="0">
                <a:latin typeface="Calibri" charset="0"/>
                <a:ea typeface="Calibri" charset="0"/>
                <a:cs typeface="Calibri" charset="0"/>
              </a:rPr>
              <a:t> unionists demanded an 8-hr day; </a:t>
            </a:r>
            <a:r>
              <a:rPr kumimoji="1" lang="en-US" altLang="x-none" sz="3200" b="1" u="sng" dirty="0">
                <a:solidFill>
                  <a:srgbClr val="FF0000"/>
                </a:solidFill>
                <a:latin typeface="Calibri" charset="0"/>
                <a:ea typeface="Calibri" charset="0"/>
                <a:cs typeface="Calibri" charset="0"/>
              </a:rPr>
              <a:t>violence broke out</a:t>
            </a:r>
            <a:r>
              <a:rPr kumimoji="1" lang="en-US" altLang="x-none" sz="3200" dirty="0">
                <a:latin typeface="Calibri" charset="0"/>
                <a:ea typeface="Calibri" charset="0"/>
                <a:cs typeface="Calibri" charset="0"/>
              </a:rPr>
              <a:t>, </a:t>
            </a:r>
            <a:r>
              <a:rPr kumimoji="1" lang="en-US" altLang="x-none" sz="3200" b="1" u="sng" dirty="0">
                <a:solidFill>
                  <a:srgbClr val="FF0000"/>
                </a:solidFill>
                <a:latin typeface="Calibri" charset="0"/>
                <a:ea typeface="Calibri" charset="0"/>
                <a:cs typeface="Calibri" charset="0"/>
              </a:rPr>
              <a:t>public opinion turned against unions</a:t>
            </a:r>
            <a:r>
              <a:rPr kumimoji="1" lang="en-US" altLang="x-none" sz="3200" dirty="0">
                <a:latin typeface="Calibri" charset="0"/>
                <a:ea typeface="Calibri" charset="0"/>
                <a:cs typeface="Calibri" charset="0"/>
              </a:rPr>
              <a:t>, viewing them as </a:t>
            </a:r>
            <a:r>
              <a:rPr kumimoji="1" lang="en-US" altLang="x-none" sz="3200" b="1" u="sng" dirty="0">
                <a:solidFill>
                  <a:srgbClr val="FF0000"/>
                </a:solidFill>
                <a:latin typeface="Calibri" charset="0"/>
                <a:ea typeface="Calibri" charset="0"/>
                <a:cs typeface="Calibri" charset="0"/>
              </a:rPr>
              <a:t>violent and “un-American”</a:t>
            </a:r>
          </a:p>
        </p:txBody>
      </p:sp>
      <p:sp>
        <p:nvSpPr>
          <p:cNvPr id="3" name="Rectangle 2"/>
          <p:cNvSpPr/>
          <p:nvPr/>
        </p:nvSpPr>
        <p:spPr>
          <a:xfrm>
            <a:off x="1609724" y="137251"/>
            <a:ext cx="8915400" cy="1015663"/>
          </a:xfrm>
          <a:prstGeom prst="rect">
            <a:avLst/>
          </a:prstGeom>
          <a:solidFill>
            <a:srgbClr val="FF0000"/>
          </a:solidFill>
        </p:spPr>
        <p:txBody>
          <a:bodyPr wrap="square" lIns="91440" tIns="45720" rIns="91440" bIns="45720">
            <a:spAutoFit/>
          </a:bodyPr>
          <a:lstStyle/>
          <a:p>
            <a:pPr algn="ct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WHILE YOU WATCH: What were the causes and effects of the Haymarket Strike?</a:t>
            </a:r>
          </a:p>
        </p:txBody>
      </p:sp>
      <p:pic>
        <p:nvPicPr>
          <p:cNvPr id="8" name="Picture 19" descr="Photo of HAYMARKET RIOT, 1886. &#13;&#10;Riot at Chicago, May 4, 1886. Contemporary colored engra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387" y="0"/>
            <a:ext cx="5181600" cy="3036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7" descr="Photo of HAYMARKET HANDBILL, 1886. &#13;&#10;Handbill in English and in German calling the mass meeting at Haymarket Square, Chicago, May 4, 18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8949" y="30358"/>
            <a:ext cx="3752851" cy="293282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4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DIVI723338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85"/>
          <a:stretch>
            <a:fillRect/>
          </a:stretch>
        </p:blipFill>
        <p:spPr>
          <a:xfrm>
            <a:off x="1524000" y="1449388"/>
            <a:ext cx="9144000" cy="5408612"/>
          </a:xfrm>
          <a:noFill/>
          <a:extLst>
            <a:ext uri="{91240B29-F687-4F45-9708-019B960494DF}">
              <a14:hiddenLine xmlns:a14="http://schemas.microsoft.com/office/drawing/2010/main" w="38100">
                <a:solidFill>
                  <a:srgbClr val="000000"/>
                </a:solidFill>
                <a:miter lim="800000"/>
                <a:headEnd/>
                <a:tailEnd/>
              </a14:hiddenLine>
            </a:ext>
          </a:extLst>
        </p:spPr>
      </p:pic>
      <p:pic>
        <p:nvPicPr>
          <p:cNvPr id="22531" name="Picture 4" descr="DIVI7233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715000"/>
            <a:ext cx="3048000" cy="114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AutoShape 16"/>
          <p:cNvSpPr>
            <a:spLocks noChangeArrowheads="1"/>
          </p:cNvSpPr>
          <p:nvPr/>
        </p:nvSpPr>
        <p:spPr bwMode="auto">
          <a:xfrm>
            <a:off x="1676400" y="5562600"/>
            <a:ext cx="8839200" cy="1143000"/>
          </a:xfrm>
          <a:prstGeom prst="wedgeRectCallout">
            <a:avLst>
              <a:gd name="adj1" fmla="val 29366"/>
              <a:gd name="adj2" fmla="val -237250"/>
            </a:avLst>
          </a:prstGeom>
          <a:solidFill>
            <a:srgbClr val="FFFFCC"/>
          </a:solidFill>
          <a:ln w="12700">
            <a:solidFill>
              <a:schemeClr val="tx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kumimoji="1" lang="en-US" altLang="x-none" sz="3200" dirty="0">
                <a:latin typeface="Calibri" charset="0"/>
                <a:ea typeface="Calibri" charset="0"/>
                <a:cs typeface="Calibri" charset="0"/>
              </a:rPr>
              <a:t>Violence erupted in the </a:t>
            </a:r>
            <a:r>
              <a:rPr kumimoji="1" lang="en-US" altLang="x-none" sz="3200" b="1" u="sng" dirty="0">
                <a:solidFill>
                  <a:srgbClr val="FF0000"/>
                </a:solidFill>
                <a:latin typeface="Calibri" charset="0"/>
                <a:ea typeface="Calibri" charset="0"/>
                <a:cs typeface="Calibri" charset="0"/>
              </a:rPr>
              <a:t>Homestead Strike</a:t>
            </a:r>
            <a:r>
              <a:rPr kumimoji="1" lang="en-US" altLang="x-none" sz="3200" dirty="0">
                <a:latin typeface="Calibri" charset="0"/>
                <a:ea typeface="Calibri" charset="0"/>
                <a:cs typeface="Calibri" charset="0"/>
              </a:rPr>
              <a:t> (1892) </a:t>
            </a:r>
          </a:p>
          <a:p>
            <a:pPr marL="457200" indent="-457200" algn="ctr" eaLnBrk="1" hangingPunct="1">
              <a:lnSpc>
                <a:spcPct val="75000"/>
              </a:lnSpc>
              <a:buFont typeface="Arial" charset="0"/>
              <a:buChar char="•"/>
            </a:pPr>
            <a:r>
              <a:rPr kumimoji="1" lang="en-US" altLang="x-none" sz="3000" dirty="0">
                <a:latin typeface="Calibri" charset="0"/>
                <a:ea typeface="Calibri" charset="0"/>
                <a:cs typeface="Calibri" charset="0"/>
              </a:rPr>
              <a:t>at </a:t>
            </a:r>
            <a:r>
              <a:rPr kumimoji="1" lang="en-US" altLang="x-none" sz="3000" b="1" u="sng" dirty="0">
                <a:solidFill>
                  <a:srgbClr val="FF0000"/>
                </a:solidFill>
                <a:latin typeface="Calibri" charset="0"/>
                <a:ea typeface="Calibri" charset="0"/>
                <a:cs typeface="Calibri" charset="0"/>
              </a:rPr>
              <a:t>Carnegie’s steel plant</a:t>
            </a:r>
            <a:r>
              <a:rPr kumimoji="1" lang="en-US" altLang="x-none" sz="3000" dirty="0">
                <a:latin typeface="Calibri" charset="0"/>
                <a:ea typeface="Calibri" charset="0"/>
                <a:cs typeface="Calibri" charset="0"/>
              </a:rPr>
              <a:t>; Federal troops were called to re-open the factory with replacement workers</a:t>
            </a:r>
          </a:p>
        </p:txBody>
      </p:sp>
      <p:sp>
        <p:nvSpPr>
          <p:cNvPr id="8" name="Rectangle 7"/>
          <p:cNvSpPr/>
          <p:nvPr/>
        </p:nvSpPr>
        <p:spPr>
          <a:xfrm>
            <a:off x="1609724" y="137251"/>
            <a:ext cx="8915400" cy="1015663"/>
          </a:xfrm>
          <a:prstGeom prst="rect">
            <a:avLst/>
          </a:prstGeom>
          <a:solidFill>
            <a:srgbClr val="FF0000"/>
          </a:solidFill>
        </p:spPr>
        <p:txBody>
          <a:bodyPr wrap="square" lIns="91440" tIns="45720" rIns="91440" bIns="45720">
            <a:spAutoFit/>
          </a:bodyPr>
          <a:lstStyle/>
          <a:p>
            <a:pPr algn="ct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WHILE YOU WATCH: How did business leaders like Carnegie respond to strikes?</a:t>
            </a:r>
          </a:p>
        </p:txBody>
      </p:sp>
      <p:pic>
        <p:nvPicPr>
          <p:cNvPr id="9" name="Picture 17" descr="Photo of HOMESTEAD STRIKE, 1892. &#13;&#10;The Pinkerton men leaving the barges after the surrender. Contemporary colored engrav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524" y="4762"/>
            <a:ext cx="3448050" cy="4262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0" descr="HomesteadRiot18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415" y="-110331"/>
            <a:ext cx="4297822" cy="31194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DIVI723338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85"/>
          <a:stretch>
            <a:fillRect/>
          </a:stretch>
        </p:blipFill>
        <p:spPr>
          <a:xfrm>
            <a:off x="1524000" y="1449388"/>
            <a:ext cx="9144000" cy="5408612"/>
          </a:xfrm>
          <a:noFill/>
          <a:extLst>
            <a:ext uri="{91240B29-F687-4F45-9708-019B960494DF}">
              <a14:hiddenLine xmlns:a14="http://schemas.microsoft.com/office/drawing/2010/main" w="38100">
                <a:solidFill>
                  <a:srgbClr val="000000"/>
                </a:solidFill>
                <a:miter lim="800000"/>
                <a:headEnd/>
                <a:tailEnd/>
              </a14:hiddenLine>
            </a:ext>
          </a:extLst>
        </p:spPr>
      </p:pic>
      <p:pic>
        <p:nvPicPr>
          <p:cNvPr id="23555" name="Picture 4" descr="DIVI7233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715000"/>
            <a:ext cx="3048000" cy="1143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AutoShape 16"/>
          <p:cNvSpPr>
            <a:spLocks noChangeArrowheads="1"/>
          </p:cNvSpPr>
          <p:nvPr/>
        </p:nvSpPr>
        <p:spPr bwMode="auto">
          <a:xfrm>
            <a:off x="1600200" y="5275264"/>
            <a:ext cx="4495800" cy="1506537"/>
          </a:xfrm>
          <a:prstGeom prst="wedgeRectCallout">
            <a:avLst>
              <a:gd name="adj1" fmla="val 76840"/>
              <a:gd name="adj2" fmla="val -182446"/>
            </a:avLst>
          </a:prstGeom>
          <a:solidFill>
            <a:srgbClr val="FFCCFF"/>
          </a:solidFill>
          <a:ln w="12700">
            <a:solidFill>
              <a:schemeClr val="tx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buClr>
                <a:schemeClr val="accent1"/>
              </a:buClr>
              <a:buFont typeface="Arial" charset="0"/>
              <a:buNone/>
            </a:pPr>
            <a:r>
              <a:rPr kumimoji="1" lang="en-US" altLang="x-none" sz="3300" dirty="0">
                <a:latin typeface="Calibri" charset="0"/>
                <a:ea typeface="Calibri" charset="0"/>
                <a:cs typeface="Calibri" charset="0"/>
              </a:rPr>
              <a:t>Railroad workers led </a:t>
            </a:r>
            <a:r>
              <a:rPr kumimoji="1" lang="en-US" altLang="x-none" sz="3300" dirty="0" smtClean="0">
                <a:latin typeface="Calibri" charset="0"/>
                <a:ea typeface="Calibri" charset="0"/>
                <a:cs typeface="Calibri" charset="0"/>
              </a:rPr>
              <a:t>the </a:t>
            </a:r>
            <a:r>
              <a:rPr kumimoji="1" lang="en-US" altLang="x-none" sz="3300" b="1" u="sng" dirty="0" smtClean="0">
                <a:solidFill>
                  <a:srgbClr val="FF0000"/>
                </a:solidFill>
                <a:latin typeface="Calibri" charset="0"/>
                <a:ea typeface="Calibri" charset="0"/>
                <a:cs typeface="Calibri" charset="0"/>
              </a:rPr>
              <a:t>Pullman Strike (1894)</a:t>
            </a:r>
            <a:r>
              <a:rPr kumimoji="1" lang="en-US" altLang="x-none" sz="3300" dirty="0" smtClean="0">
                <a:solidFill>
                  <a:srgbClr val="FF0000"/>
                </a:solidFill>
                <a:latin typeface="Calibri" charset="0"/>
                <a:ea typeface="Calibri" charset="0"/>
                <a:cs typeface="Calibri" charset="0"/>
              </a:rPr>
              <a:t> </a:t>
            </a:r>
            <a:r>
              <a:rPr kumimoji="1" lang="en-US" altLang="x-none" sz="3300" dirty="0" smtClean="0">
                <a:latin typeface="Calibri" charset="0"/>
                <a:ea typeface="Calibri" charset="0"/>
                <a:cs typeface="Calibri" charset="0"/>
              </a:rPr>
              <a:t>against cut </a:t>
            </a:r>
            <a:r>
              <a:rPr kumimoji="1" lang="en-US" altLang="x-none" sz="3300" dirty="0">
                <a:latin typeface="Calibri" charset="0"/>
                <a:ea typeface="Calibri" charset="0"/>
                <a:cs typeface="Calibri" charset="0"/>
              </a:rPr>
              <a:t>wages by 50%...</a:t>
            </a:r>
          </a:p>
        </p:txBody>
      </p:sp>
      <p:pic>
        <p:nvPicPr>
          <p:cNvPr id="23557" name="Picture 17" descr="Photo of PULLMAN STRIKE, 1894. &#13;&#10;Six hundred freight cars at the Panhandle yards, Chicago, set afire by rioting workers during the Pullman strike on the evening of 6 July 1894. Contemporary American draw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52400"/>
            <a:ext cx="4171950" cy="2705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18" descr="Photo of GREAT RAILROAD STRIKE, 1877. &#13;&#10;The Sixth Maryland militia firing into a hostile crowd and killing 12 in Baltimore on July 20 at the beginning of the Great Railroad Strike of 1877: contemporary engraving."/>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04776"/>
            <a:ext cx="4191000" cy="27527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9" name="AutoShape 19"/>
          <p:cNvSpPr>
            <a:spLocks noChangeArrowheads="1"/>
          </p:cNvSpPr>
          <p:nvPr/>
        </p:nvSpPr>
        <p:spPr bwMode="auto">
          <a:xfrm>
            <a:off x="6096000" y="5257800"/>
            <a:ext cx="4495800" cy="1380067"/>
          </a:xfrm>
          <a:prstGeom prst="wedgeRectCallout">
            <a:avLst>
              <a:gd name="adj1" fmla="val -21896"/>
              <a:gd name="adj2" fmla="val -193090"/>
            </a:avLst>
          </a:prstGeom>
          <a:solidFill>
            <a:srgbClr val="FFFF99"/>
          </a:solidFill>
          <a:ln w="12700">
            <a:solidFill>
              <a:schemeClr val="tx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kumimoji="1" lang="en-US" altLang="x-none" sz="2800" dirty="0">
                <a:latin typeface="Calibri" charset="0"/>
                <a:ea typeface="Calibri" charset="0"/>
                <a:cs typeface="Calibri" charset="0"/>
              </a:rPr>
              <a:t>…President </a:t>
            </a:r>
            <a:r>
              <a:rPr kumimoji="1" lang="en-US" altLang="x-none" sz="2800" dirty="0" smtClean="0">
                <a:latin typeface="Calibri" charset="0"/>
                <a:ea typeface="Calibri" charset="0"/>
                <a:cs typeface="Calibri" charset="0"/>
              </a:rPr>
              <a:t>Grover Cleveland </a:t>
            </a:r>
            <a:r>
              <a:rPr kumimoji="1" lang="en-US" altLang="x-none" sz="2800" b="1" dirty="0">
                <a:latin typeface="Calibri" charset="0"/>
                <a:ea typeface="Calibri" charset="0"/>
                <a:cs typeface="Calibri" charset="0"/>
              </a:rPr>
              <a:t>sent the army to end the strike</a:t>
            </a:r>
            <a:r>
              <a:rPr kumimoji="1" lang="en-US" altLang="x-none" sz="2800" dirty="0">
                <a:latin typeface="Calibri" charset="0"/>
                <a:ea typeface="Calibri" charset="0"/>
                <a:cs typeface="Calibri" charset="0"/>
              </a:rPr>
              <a:t>; Strikers in 27 states resisted &amp; </a:t>
            </a:r>
            <a:r>
              <a:rPr kumimoji="1" lang="en-US" altLang="x-none" sz="2800" b="1" dirty="0">
                <a:latin typeface="Calibri" charset="0"/>
                <a:ea typeface="Calibri" charset="0"/>
                <a:cs typeface="Calibri" charset="0"/>
              </a:rPr>
              <a:t>dozens died </a:t>
            </a:r>
          </a:p>
        </p:txBody>
      </p:sp>
      <p:pic>
        <p:nvPicPr>
          <p:cNvPr id="2" name="Picture 1"/>
          <p:cNvPicPr>
            <a:picLocks noChangeAspect="1"/>
          </p:cNvPicPr>
          <p:nvPr/>
        </p:nvPicPr>
        <p:blipFill>
          <a:blip r:embed="rId7"/>
          <a:stretch>
            <a:fillRect/>
          </a:stretch>
        </p:blipFill>
        <p:spPr>
          <a:xfrm>
            <a:off x="717550" y="292100"/>
            <a:ext cx="10756900" cy="6273800"/>
          </a:xfrm>
          <a:prstGeom prst="rect">
            <a:avLst/>
          </a:prstGeom>
        </p:spPr>
      </p:pic>
    </p:spTree>
    <p:extLst>
      <p:ext uri="{BB962C8B-B14F-4D97-AF65-F5344CB8AC3E}">
        <p14:creationId xmlns:p14="http://schemas.microsoft.com/office/powerpoint/2010/main" val="15304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2"/>
                                        </p:tgtEl>
                                        <p:attrNameLst>
                                          <p:attrName>ppt_y</p:attrName>
                                        </p:attrNameLst>
                                      </p:cBhvr>
                                      <p:tavLst>
                                        <p:tav tm="0">
                                          <p:val>
                                            <p:strVal val="#ppt_y"/>
                                          </p:val>
                                        </p:tav>
                                        <p:tav tm="100000">
                                          <p:val>
                                            <p:strVal val="#ppt_y+#ppt_h*1.125000"/>
                                          </p:val>
                                        </p:tav>
                                      </p:tavLst>
                                    </p:anim>
                                    <p:animEffect transition="out" filter="wipe(down)">
                                      <p:cBhvr>
                                        <p:cTn id="7" dur="500"/>
                                        <p:tgtEl>
                                          <p:spTgt spid="2"/>
                                        </p:tgtEl>
                                      </p:cBhvr>
                                    </p:animEffect>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942" y="135467"/>
            <a:ext cx="7972503" cy="707886"/>
          </a:xfrm>
          <a:prstGeom prst="rect">
            <a:avLst/>
          </a:prstGeom>
          <a:noFill/>
        </p:spPr>
        <p:txBody>
          <a:bodyPr wrap="none" lIns="91440" tIns="45720" rIns="91440" bIns="4572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Before the Pullman Strike occurred</a:t>
            </a:r>
            <a:r>
              <a:rPr lang="mr-IN"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Rectangle 2"/>
          <p:cNvSpPr/>
          <p:nvPr/>
        </p:nvSpPr>
        <p:spPr>
          <a:xfrm>
            <a:off x="3578743" y="1260140"/>
            <a:ext cx="5266006" cy="5078313"/>
          </a:xfrm>
          <a:prstGeom prst="rect">
            <a:avLst/>
          </a:prstGeom>
        </p:spPr>
        <p:txBody>
          <a:bodyPr wrap="square">
            <a:spAutoFit/>
          </a:bodyPr>
          <a:lstStyle/>
          <a:p>
            <a:pPr marL="285750" indent="-285750">
              <a:buFont typeface="Arial" charset="0"/>
              <a:buChar char="•"/>
            </a:pPr>
            <a:r>
              <a:rPr lang="en-US" sz="2700" b="1" i="0" u="sng" strike="noStrike" dirty="0" smtClean="0">
                <a:solidFill>
                  <a:srgbClr val="FF0000"/>
                </a:solidFill>
                <a:effectLst/>
                <a:latin typeface="hurme_no2-webfont" charset="0"/>
              </a:rPr>
              <a:t>Head of the American Railway Union</a:t>
            </a:r>
            <a:r>
              <a:rPr lang="en-US" sz="2700" b="0" i="0" u="none" strike="noStrike" dirty="0" smtClean="0">
                <a:solidFill>
                  <a:srgbClr val="2D3639"/>
                </a:solidFill>
                <a:effectLst/>
                <a:latin typeface="hurme_no2-webfont" charset="0"/>
              </a:rPr>
              <a:t> and director of the Pullman strike</a:t>
            </a:r>
          </a:p>
          <a:p>
            <a:pPr marL="914400" lvl="1" indent="-457200">
              <a:buFont typeface="Wingdings" charset="2"/>
              <a:buChar char="Ø"/>
            </a:pPr>
            <a:r>
              <a:rPr lang="en-US" sz="2700" dirty="0" smtClean="0">
                <a:solidFill>
                  <a:srgbClr val="2D3639"/>
                </a:solidFill>
                <a:latin typeface="hurme_no2-webfont" charset="0"/>
              </a:rPr>
              <a:t>Don’t handle any trains with Pullman cars! (boycott)</a:t>
            </a:r>
            <a:endParaRPr lang="en-US" sz="2700" b="0" i="0" u="none" strike="noStrike" dirty="0" smtClean="0">
              <a:solidFill>
                <a:srgbClr val="2D3639"/>
              </a:solidFill>
              <a:effectLst/>
              <a:latin typeface="hurme_no2-webfont" charset="0"/>
            </a:endParaRPr>
          </a:p>
          <a:p>
            <a:pPr marL="285750" indent="-285750">
              <a:buFont typeface="Arial" charset="0"/>
              <a:buChar char="•"/>
            </a:pPr>
            <a:endParaRPr lang="en-US" sz="2700" dirty="0" smtClean="0">
              <a:solidFill>
                <a:srgbClr val="2D3639"/>
              </a:solidFill>
              <a:latin typeface="hurme_no2-webfont" charset="0"/>
            </a:endParaRPr>
          </a:p>
          <a:p>
            <a:pPr marL="285750" indent="-285750">
              <a:buFont typeface="Arial" charset="0"/>
              <a:buChar char="•"/>
            </a:pPr>
            <a:r>
              <a:rPr lang="en-US" sz="2700" dirty="0" smtClean="0">
                <a:solidFill>
                  <a:srgbClr val="2D3639"/>
                </a:solidFill>
                <a:latin typeface="hurme_no2-webfont" charset="0"/>
              </a:rPr>
              <a:t>I</a:t>
            </a:r>
            <a:r>
              <a:rPr lang="en-US" sz="2700" b="0" i="0" u="none" strike="noStrike" dirty="0" smtClean="0">
                <a:solidFill>
                  <a:srgbClr val="2D3639"/>
                </a:solidFill>
                <a:effectLst/>
                <a:latin typeface="hurme_no2-webfont" charset="0"/>
              </a:rPr>
              <a:t>mprisoned along with his associates for ignoring a federal court injunction to stop striking</a:t>
            </a:r>
            <a:r>
              <a:rPr lang="mr-IN" sz="2700" b="0" i="0" u="none" strike="noStrike" dirty="0" smtClean="0">
                <a:solidFill>
                  <a:srgbClr val="2D3639"/>
                </a:solidFill>
                <a:effectLst/>
                <a:latin typeface="hurme_no2-webfont" charset="0"/>
              </a:rPr>
              <a:t>…</a:t>
            </a:r>
            <a:endParaRPr lang="en-US" sz="2700" b="0" i="0" u="none" strike="noStrike" dirty="0" smtClean="0">
              <a:solidFill>
                <a:srgbClr val="2D3639"/>
              </a:solidFill>
              <a:effectLst/>
              <a:latin typeface="hurme_no2-webfont" charset="0"/>
            </a:endParaRPr>
          </a:p>
          <a:p>
            <a:pPr marL="285750" indent="-285750">
              <a:buFont typeface="Arial" charset="0"/>
              <a:buChar char="•"/>
            </a:pPr>
            <a:r>
              <a:rPr lang="en-US" sz="2700" b="0" i="0" u="none" strike="noStrike" dirty="0" smtClean="0">
                <a:solidFill>
                  <a:srgbClr val="2D3639"/>
                </a:solidFill>
                <a:effectLst/>
                <a:latin typeface="hurme_no2-webfont" charset="0"/>
              </a:rPr>
              <a:t>While in prison, he read Socialist literature and emerged as a Socialist leader in America.</a:t>
            </a:r>
            <a:endParaRPr lang="en-US" sz="2700" dirty="0"/>
          </a:p>
        </p:txBody>
      </p:sp>
      <p:pic>
        <p:nvPicPr>
          <p:cNvPr id="4" name="Picture 3" descr="Eugene_Deb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8685"/>
          <a:stretch>
            <a:fillRect/>
          </a:stretch>
        </p:blipFill>
        <p:spPr bwMode="auto">
          <a:xfrm>
            <a:off x="189941" y="1107831"/>
            <a:ext cx="3256643" cy="479377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89941" y="5952568"/>
            <a:ext cx="2667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x-none" sz="2200" b="1" u="sng" dirty="0">
                <a:solidFill>
                  <a:srgbClr val="FF0000"/>
                </a:solidFill>
                <a:effectLst>
                  <a:outerShdw blurRad="38100" dist="38100" dir="2700000" algn="tl">
                    <a:srgbClr val="C0C0C0"/>
                  </a:outerShdw>
                </a:effectLst>
                <a:latin typeface="Comic Sans MS" charset="0"/>
              </a:rPr>
              <a:t>Eugene V. Debs</a:t>
            </a:r>
          </a:p>
        </p:txBody>
      </p:sp>
    </p:spTree>
    <p:extLst>
      <p:ext uri="{BB962C8B-B14F-4D97-AF65-F5344CB8AC3E}">
        <p14:creationId xmlns:p14="http://schemas.microsoft.com/office/powerpoint/2010/main" val="1671334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81200" y="0"/>
            <a:ext cx="6705600" cy="1143000"/>
          </a:xfrm>
        </p:spPr>
        <p:txBody>
          <a:bodyPr/>
          <a:lstStyle/>
          <a:p>
            <a:r>
              <a:rPr lang="en-US" altLang="x-none" b="1" i="1" u="sng" dirty="0">
                <a:ea typeface="ＭＳ Ｐゴシック" charset="-128"/>
              </a:rPr>
              <a:t>Response to Labor Unions</a:t>
            </a:r>
          </a:p>
        </p:txBody>
      </p:sp>
      <p:sp>
        <p:nvSpPr>
          <p:cNvPr id="3" name="Content Placeholder 2"/>
          <p:cNvSpPr>
            <a:spLocks noGrp="1"/>
          </p:cNvSpPr>
          <p:nvPr>
            <p:ph idx="1"/>
          </p:nvPr>
        </p:nvSpPr>
        <p:spPr>
          <a:xfrm>
            <a:off x="1709737" y="1138237"/>
            <a:ext cx="8763000" cy="2667000"/>
          </a:xfrm>
        </p:spPr>
        <p:txBody>
          <a:bodyPr/>
          <a:lstStyle/>
          <a:p>
            <a:r>
              <a:rPr lang="en-US" altLang="x-none" sz="3000" dirty="0">
                <a:solidFill>
                  <a:srgbClr val="C00000"/>
                </a:solidFill>
                <a:ea typeface="ＭＳ Ｐゴシック" charset="-128"/>
              </a:rPr>
              <a:t>How did big business leaders feel about labor unions?</a:t>
            </a:r>
          </a:p>
          <a:p>
            <a:pPr lvl="1"/>
            <a:r>
              <a:rPr lang="en-US" altLang="en-US" sz="2600" dirty="0">
                <a:solidFill>
                  <a:srgbClr val="C00000"/>
                </a:solidFill>
                <a:ea typeface="ＭＳ Ｐゴシック" charset="-128"/>
              </a:rPr>
              <a:t>“</a:t>
            </a:r>
            <a:r>
              <a:rPr lang="en-US" altLang="x-none" sz="2600" dirty="0">
                <a:solidFill>
                  <a:srgbClr val="C00000"/>
                </a:solidFill>
                <a:ea typeface="ＭＳ Ｐゴシック" charset="-128"/>
              </a:rPr>
              <a:t>Workers will not be cared for by labor agitators but by the Christian men to whom God has given the property interest of this country.</a:t>
            </a:r>
            <a:r>
              <a:rPr lang="en-US" altLang="en-US" sz="2600" dirty="0">
                <a:solidFill>
                  <a:srgbClr val="C00000"/>
                </a:solidFill>
                <a:ea typeface="ＭＳ Ｐゴシック" charset="-128"/>
              </a:rPr>
              <a:t>”</a:t>
            </a:r>
            <a:r>
              <a:rPr lang="en-US" altLang="x-none" sz="2600" dirty="0">
                <a:solidFill>
                  <a:srgbClr val="C00000"/>
                </a:solidFill>
                <a:ea typeface="ＭＳ Ｐゴシック" charset="-128"/>
              </a:rPr>
              <a:t> (Baer, spokesman for mine owners)</a:t>
            </a:r>
          </a:p>
        </p:txBody>
      </p:sp>
      <p:sp>
        <p:nvSpPr>
          <p:cNvPr id="5" name="Rectangle 4"/>
          <p:cNvSpPr>
            <a:spLocks noChangeArrowheads="1"/>
          </p:cNvSpPr>
          <p:nvPr/>
        </p:nvSpPr>
        <p:spPr bwMode="auto">
          <a:xfrm>
            <a:off x="266039" y="3628294"/>
            <a:ext cx="11747769" cy="3081995"/>
          </a:xfrm>
          <a:prstGeom prst="rect">
            <a:avLst/>
          </a:prstGeom>
          <a:solidFill>
            <a:srgbClr val="CCFFCC"/>
          </a:solidFill>
          <a:ln w="12700">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75000"/>
              </a:lnSpc>
            </a:pPr>
            <a:r>
              <a:rPr lang="en-US" altLang="x-none" sz="3200" dirty="0" smtClean="0">
                <a:latin typeface="Calibri" charset="0"/>
                <a:ea typeface="Calibri" charset="0"/>
                <a:cs typeface="Calibri" charset="0"/>
              </a:rPr>
              <a:t>Surplus of cheap labor = management held a lot of power!</a:t>
            </a:r>
          </a:p>
          <a:p>
            <a:pPr algn="ctr" eaLnBrk="1" hangingPunct="1">
              <a:lnSpc>
                <a:spcPct val="75000"/>
              </a:lnSpc>
            </a:pPr>
            <a:endParaRPr lang="en-US" altLang="x-none" sz="3200" dirty="0" smtClean="0">
              <a:latin typeface="Calibri" charset="0"/>
              <a:ea typeface="Calibri" charset="0"/>
              <a:cs typeface="Calibri" charset="0"/>
            </a:endParaRPr>
          </a:p>
          <a:p>
            <a:pPr marL="514350" indent="-514350" eaLnBrk="1" hangingPunct="1">
              <a:lnSpc>
                <a:spcPct val="75000"/>
              </a:lnSpc>
              <a:buFont typeface="+mj-lt"/>
              <a:buAutoNum type="arabicPeriod"/>
            </a:pPr>
            <a:r>
              <a:rPr lang="en-US" altLang="x-none" sz="3200" i="1" dirty="0" smtClean="0">
                <a:latin typeface="Calibri" charset="0"/>
                <a:ea typeface="Calibri" charset="0"/>
                <a:cs typeface="Calibri" charset="0"/>
              </a:rPr>
              <a:t>Strikebreakers/Scabs</a:t>
            </a:r>
            <a:r>
              <a:rPr lang="en-US" altLang="x-none" sz="3200" dirty="0" smtClean="0">
                <a:latin typeface="Calibri" charset="0"/>
                <a:ea typeface="Calibri" charset="0"/>
                <a:cs typeface="Calibri" charset="0"/>
              </a:rPr>
              <a:t> (desperate unemployed)</a:t>
            </a:r>
          </a:p>
          <a:p>
            <a:pPr marL="514350" indent="-514350" eaLnBrk="1" hangingPunct="1">
              <a:lnSpc>
                <a:spcPct val="75000"/>
              </a:lnSpc>
              <a:buFont typeface="+mj-lt"/>
              <a:buAutoNum type="arabicPeriod"/>
            </a:pPr>
            <a:r>
              <a:rPr lang="en-US" altLang="x-none" sz="3200" i="1" dirty="0" smtClean="0">
                <a:latin typeface="Calibri" charset="0"/>
                <a:ea typeface="Calibri" charset="0"/>
                <a:cs typeface="Calibri" charset="0"/>
              </a:rPr>
              <a:t>The lockout</a:t>
            </a:r>
            <a:r>
              <a:rPr lang="en-US" altLang="x-none" sz="3200" dirty="0">
                <a:latin typeface="Calibri" charset="0"/>
                <a:ea typeface="Calibri" charset="0"/>
                <a:cs typeface="Calibri" charset="0"/>
              </a:rPr>
              <a:t> </a:t>
            </a:r>
            <a:r>
              <a:rPr lang="en-US" altLang="x-none" sz="3200" dirty="0" smtClean="0">
                <a:latin typeface="Calibri" charset="0"/>
                <a:ea typeface="Calibri" charset="0"/>
                <a:cs typeface="Calibri" charset="0"/>
              </a:rPr>
              <a:t>= closing a factory to break a labor movement</a:t>
            </a:r>
          </a:p>
          <a:p>
            <a:pPr marL="514350" indent="-514350" eaLnBrk="1" hangingPunct="1">
              <a:lnSpc>
                <a:spcPct val="75000"/>
              </a:lnSpc>
              <a:buFont typeface="+mj-lt"/>
              <a:buAutoNum type="arabicPeriod"/>
            </a:pPr>
            <a:r>
              <a:rPr lang="en-US" altLang="x-none" sz="3200" i="1" dirty="0" smtClean="0">
                <a:latin typeface="Calibri" charset="0"/>
                <a:ea typeface="Calibri" charset="0"/>
                <a:cs typeface="Calibri" charset="0"/>
              </a:rPr>
              <a:t>Blacklist</a:t>
            </a:r>
            <a:r>
              <a:rPr lang="en-US" altLang="x-none" sz="3200" dirty="0" smtClean="0">
                <a:latin typeface="Calibri" charset="0"/>
                <a:ea typeface="Calibri" charset="0"/>
                <a:cs typeface="Calibri" charset="0"/>
              </a:rPr>
              <a:t> = pro-union workers names circulated among employers</a:t>
            </a:r>
          </a:p>
          <a:p>
            <a:pPr marL="514350" indent="-514350" eaLnBrk="1" hangingPunct="1">
              <a:lnSpc>
                <a:spcPct val="75000"/>
              </a:lnSpc>
              <a:buFont typeface="+mj-lt"/>
              <a:buAutoNum type="arabicPeriod"/>
            </a:pPr>
            <a:r>
              <a:rPr lang="en-US" altLang="x-none" sz="3200" i="1" dirty="0" smtClean="0">
                <a:latin typeface="Calibri" charset="0"/>
                <a:ea typeface="Calibri" charset="0"/>
                <a:cs typeface="Calibri" charset="0"/>
              </a:rPr>
              <a:t>Yellow-dog contracts</a:t>
            </a:r>
            <a:r>
              <a:rPr lang="en-US" altLang="x-none" sz="3200" dirty="0" smtClean="0">
                <a:latin typeface="Calibri" charset="0"/>
                <a:ea typeface="Calibri" charset="0"/>
                <a:cs typeface="Calibri" charset="0"/>
              </a:rPr>
              <a:t> = sign a job contract to NOT join a union</a:t>
            </a:r>
          </a:p>
          <a:p>
            <a:pPr marL="514350" indent="-514350" eaLnBrk="1" hangingPunct="1">
              <a:lnSpc>
                <a:spcPct val="75000"/>
              </a:lnSpc>
              <a:buFont typeface="+mj-lt"/>
              <a:buAutoNum type="arabicPeriod"/>
            </a:pPr>
            <a:r>
              <a:rPr lang="en-US" altLang="x-none" sz="3200" dirty="0" smtClean="0">
                <a:latin typeface="Calibri" charset="0"/>
                <a:ea typeface="Calibri" charset="0"/>
                <a:cs typeface="Calibri" charset="0"/>
              </a:rPr>
              <a:t> </a:t>
            </a:r>
            <a:r>
              <a:rPr lang="en-US" altLang="x-none" sz="3200" i="1" dirty="0" smtClean="0">
                <a:latin typeface="Calibri" charset="0"/>
                <a:ea typeface="Calibri" charset="0"/>
                <a:cs typeface="Calibri" charset="0"/>
              </a:rPr>
              <a:t>Private guards</a:t>
            </a:r>
            <a:r>
              <a:rPr lang="en-US" altLang="x-none" sz="3200" dirty="0" smtClean="0">
                <a:latin typeface="Calibri" charset="0"/>
                <a:ea typeface="Calibri" charset="0"/>
                <a:cs typeface="Calibri" charset="0"/>
              </a:rPr>
              <a:t> and </a:t>
            </a:r>
            <a:r>
              <a:rPr lang="en-US" altLang="x-none" sz="3200" i="1" dirty="0" smtClean="0">
                <a:latin typeface="Calibri" charset="0"/>
                <a:ea typeface="Calibri" charset="0"/>
                <a:cs typeface="Calibri" charset="0"/>
              </a:rPr>
              <a:t>state militia</a:t>
            </a:r>
            <a:endParaRPr lang="en-US" altLang="x-none" sz="3200" dirty="0" smtClean="0">
              <a:latin typeface="Calibri" charset="0"/>
              <a:ea typeface="Calibri" charset="0"/>
              <a:cs typeface="Calibri" charset="0"/>
            </a:endParaRPr>
          </a:p>
          <a:p>
            <a:pPr marL="514350" indent="-514350" eaLnBrk="1" hangingPunct="1">
              <a:lnSpc>
                <a:spcPct val="75000"/>
              </a:lnSpc>
              <a:buFont typeface="+mj-lt"/>
              <a:buAutoNum type="arabicPeriod"/>
            </a:pPr>
            <a:r>
              <a:rPr lang="en-US" altLang="x-none" sz="3200" i="1" dirty="0" smtClean="0">
                <a:latin typeface="Calibri" charset="0"/>
                <a:ea typeface="Calibri" charset="0"/>
                <a:cs typeface="Calibri" charset="0"/>
              </a:rPr>
              <a:t>Court injunctions against strikes</a:t>
            </a:r>
            <a:endParaRPr lang="en-US" altLang="x-none" sz="3200" i="1" dirty="0">
              <a:latin typeface="Calibri" charset="0"/>
              <a:ea typeface="Calibri" charset="0"/>
              <a:cs typeface="Calibri" charset="0"/>
            </a:endParaRPr>
          </a:p>
        </p:txBody>
      </p:sp>
      <p:sp>
        <p:nvSpPr>
          <p:cNvPr id="7" name="TextBox 6"/>
          <p:cNvSpPr txBox="1">
            <a:spLocks noChangeArrowheads="1"/>
          </p:cNvSpPr>
          <p:nvPr/>
        </p:nvSpPr>
        <p:spPr bwMode="auto">
          <a:xfrm>
            <a:off x="9558337" y="2685880"/>
            <a:ext cx="1828800" cy="830997"/>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smtClean="0">
                <a:latin typeface="Arial" charset="0"/>
              </a:rPr>
              <a:t>TAKE A PIC!</a:t>
            </a:r>
            <a:endParaRPr lang="en-US" altLang="x-none" sz="2400" b="1" dirty="0">
              <a:latin typeface="Arial" charset="0"/>
            </a:endParaRPr>
          </a:p>
        </p:txBody>
      </p:sp>
    </p:spTree>
    <p:extLst>
      <p:ext uri="{BB962C8B-B14F-4D97-AF65-F5344CB8AC3E}">
        <p14:creationId xmlns:p14="http://schemas.microsoft.com/office/powerpoint/2010/main" val="1025157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323439"/>
          </a:xfrm>
          <a:prstGeom prst="rect">
            <a:avLst/>
          </a:prstGeom>
          <a:solidFill>
            <a:srgbClr val="FF0000"/>
          </a:solidFill>
        </p:spPr>
        <p:txBody>
          <a:bodyPr wrap="squar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 1900 </a:t>
            </a:r>
            <a:r>
              <a:rPr lang="mr-IN"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only 3% of American workers belonged to unions</a:t>
            </a:r>
            <a:r>
              <a:rPr lang="mr-IN"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2"/>
          <a:stretch>
            <a:fillRect/>
          </a:stretch>
        </p:blipFill>
        <p:spPr>
          <a:xfrm>
            <a:off x="1471501" y="1279496"/>
            <a:ext cx="9248997" cy="5578504"/>
          </a:xfrm>
          <a:prstGeom prst="rect">
            <a:avLst/>
          </a:prstGeom>
        </p:spPr>
      </p:pic>
    </p:spTree>
    <p:extLst>
      <p:ext uri="{BB962C8B-B14F-4D97-AF65-F5344CB8AC3E}">
        <p14:creationId xmlns:p14="http://schemas.microsoft.com/office/powerpoint/2010/main" val="568214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0825" y="1"/>
            <a:ext cx="2218876" cy="615553"/>
          </a:xfrm>
          <a:prstGeom prst="rect">
            <a:avLst/>
          </a:prstGeom>
          <a:noFill/>
        </p:spPr>
        <p:txBody>
          <a:bodyPr wrap="none">
            <a:spAutoFit/>
          </a:bodyPr>
          <a:lstStyle/>
          <a:p>
            <a:pPr algn="ctr" eaLnBrk="1" hangingPunct="1">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Child Labor</a:t>
            </a:r>
          </a:p>
        </p:txBody>
      </p:sp>
      <p:sp>
        <p:nvSpPr>
          <p:cNvPr id="3" name="TextBox 2"/>
          <p:cNvSpPr txBox="1"/>
          <p:nvPr/>
        </p:nvSpPr>
        <p:spPr>
          <a:xfrm>
            <a:off x="295422" y="533400"/>
            <a:ext cx="7870678" cy="2785378"/>
          </a:xfrm>
          <a:prstGeom prst="rect">
            <a:avLst/>
          </a:prstGeom>
          <a:noFill/>
        </p:spPr>
        <p:txBody>
          <a:bodyPr wrap="square">
            <a:spAutoFit/>
          </a:bodyPr>
          <a:lstStyle/>
          <a:p>
            <a:pPr eaLnBrk="1" hangingPunct="1">
              <a:defRPr/>
            </a:pPr>
            <a:r>
              <a:rPr lang="en-US" sz="2500" dirty="0">
                <a:ea typeface="ＭＳ Ｐゴシック" charset="0"/>
                <a:cs typeface="ＭＳ Ｐゴシック" charset="0"/>
              </a:rPr>
              <a:t>1900 census - </a:t>
            </a:r>
            <a:r>
              <a:rPr lang="en-US" sz="2500" b="1" dirty="0">
                <a:ea typeface="ＭＳ Ｐゴシック" charset="0"/>
                <a:cs typeface="ＭＳ Ｐゴシック" charset="0"/>
              </a:rPr>
              <a:t>2 MILLION children</a:t>
            </a:r>
            <a:r>
              <a:rPr lang="en-US" sz="2500" dirty="0">
                <a:ea typeface="ＭＳ Ｐゴシック" charset="0"/>
                <a:cs typeface="ＭＳ Ｐゴシック" charset="0"/>
              </a:rPr>
              <a:t> under the age of 15 at work throughout the country.</a:t>
            </a:r>
          </a:p>
          <a:p>
            <a:pPr marL="342900" indent="-342900">
              <a:buFont typeface="Wingdings" charset="0"/>
              <a:buChar char="Ø"/>
              <a:defRPr/>
            </a:pPr>
            <a:r>
              <a:rPr lang="en-US" sz="2500" dirty="0">
                <a:ea typeface="ＭＳ Ｐゴシック" charset="0"/>
                <a:cs typeface="ＭＳ Ｐゴシック" charset="0"/>
              </a:rPr>
              <a:t>Boys and girls worked in </a:t>
            </a:r>
            <a:r>
              <a:rPr lang="en-US" sz="2500" b="1" dirty="0">
                <a:ea typeface="ＭＳ Ｐゴシック" charset="0"/>
                <a:cs typeface="ＭＳ Ｐゴシック" charset="0"/>
              </a:rPr>
              <a:t>DANGEROUS</a:t>
            </a:r>
            <a:r>
              <a:rPr lang="en-US" sz="2500" dirty="0">
                <a:ea typeface="ＭＳ Ｐゴシック" charset="0"/>
                <a:cs typeface="ＭＳ Ｐゴシック" charset="0"/>
              </a:rPr>
              <a:t> textile mills, tobacco factories, and garment sweatshops.</a:t>
            </a:r>
          </a:p>
          <a:p>
            <a:pPr marL="342900" indent="-342900">
              <a:buFont typeface="Wingdings" charset="0"/>
              <a:buChar char="Ø"/>
              <a:defRPr/>
            </a:pPr>
            <a:r>
              <a:rPr lang="en-US" sz="2500" dirty="0">
                <a:ea typeface="ＭＳ Ｐゴシック" charset="0"/>
                <a:cs typeface="ＭＳ Ｐゴシック" charset="0"/>
              </a:rPr>
              <a:t>In coal mines, children picked stones out of the coal for </a:t>
            </a:r>
            <a:r>
              <a:rPr lang="en-US" sz="2500" b="1" dirty="0">
                <a:ea typeface="ＭＳ Ｐゴシック" charset="0"/>
                <a:cs typeface="ＭＳ Ｐゴシック" charset="0"/>
              </a:rPr>
              <a:t>12 hours a day, 6 days a week</a:t>
            </a:r>
            <a:r>
              <a:rPr lang="en-US" sz="2500" dirty="0">
                <a:ea typeface="ＭＳ Ｐゴシック" charset="0"/>
                <a:cs typeface="ＭＳ Ｐゴシック" charset="0"/>
              </a:rPr>
              <a:t>.</a:t>
            </a:r>
          </a:p>
          <a:p>
            <a:pPr marL="342900" indent="-342900">
              <a:buFont typeface="Wingdings" charset="0"/>
              <a:buChar char="Ø"/>
              <a:defRPr/>
            </a:pPr>
            <a:r>
              <a:rPr lang="en-US" sz="2500" dirty="0">
                <a:ea typeface="ＭＳ Ｐゴシック" charset="0"/>
                <a:cs typeface="ＭＳ Ｐゴシック" charset="0"/>
              </a:rPr>
              <a:t>Asked to work so they could be paid </a:t>
            </a:r>
            <a:r>
              <a:rPr lang="en-US" sz="2500" b="1" dirty="0">
                <a:ea typeface="ＭＳ Ｐゴシック" charset="0"/>
                <a:cs typeface="ＭＳ Ｐゴシック" charset="0"/>
              </a:rPr>
              <a:t>LESS</a:t>
            </a:r>
            <a:r>
              <a:rPr lang="en-US" sz="2500" dirty="0">
                <a:ea typeface="ＭＳ Ｐゴシック" charset="0"/>
                <a:cs typeface="ＭＳ Ｐゴシック" charset="0"/>
              </a:rPr>
              <a:t>!</a:t>
            </a:r>
            <a:endParaRPr lang="is-IS" sz="2500" dirty="0">
              <a:ea typeface="ＭＳ Ｐゴシック" charset="0"/>
              <a:cs typeface="ＭＳ Ｐゴシック" charset="0"/>
            </a:endParaRPr>
          </a:p>
        </p:txBody>
      </p:sp>
      <p:pic>
        <p:nvPicPr>
          <p:cNvPr id="1300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0238" y="1738310"/>
            <a:ext cx="3636962" cy="51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6515" y="4654348"/>
            <a:ext cx="379372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54198"/>
            <a:ext cx="4456515" cy="340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504237" y="468006"/>
            <a:ext cx="1828800" cy="830997"/>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dirty="0">
                <a:latin typeface="Arial" charset="0"/>
              </a:rPr>
              <a:t>Don</a:t>
            </a:r>
            <a:r>
              <a:rPr lang="mr-IN" altLang="x-none" sz="2400" b="1" dirty="0">
                <a:latin typeface="Arial" charset="0"/>
              </a:rPr>
              <a:t>’</a:t>
            </a:r>
            <a:r>
              <a:rPr lang="en-US" altLang="x-none" sz="2400" b="1" dirty="0">
                <a:latin typeface="Arial" charset="0"/>
              </a:rPr>
              <a:t>t Copy!</a:t>
            </a:r>
          </a:p>
        </p:txBody>
      </p:sp>
    </p:spTree>
    <p:extLst>
      <p:ext uri="{BB962C8B-B14F-4D97-AF65-F5344CB8AC3E}">
        <p14:creationId xmlns:p14="http://schemas.microsoft.com/office/powerpoint/2010/main" val="1231425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0514" y="990600"/>
            <a:ext cx="9107487"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76470" y="152400"/>
            <a:ext cx="6851619" cy="707886"/>
          </a:xfrm>
          <a:prstGeom prst="rect">
            <a:avLst/>
          </a:prstGeom>
          <a:noFill/>
        </p:spPr>
        <p:txBody>
          <a:bodyPr wrap="none">
            <a:spAutoFit/>
          </a:bodyPr>
          <a:lstStyle/>
          <a:p>
            <a:pPr algn="ctr" eaLnBrk="1" hangingPunct="1">
              <a:defRPr/>
            </a:pPr>
            <a:r>
              <a:rPr lang="en-US" sz="4000" b="1" dirty="0">
                <a:ln w="12700">
                  <a:solidFill>
                    <a:schemeClr val="tx2">
                      <a:satMod val="155000"/>
                    </a:schemeClr>
                  </a:solidFill>
                  <a:prstDash val="solid"/>
                </a:ln>
                <a:solidFill>
                  <a:srgbClr val="66FFFF"/>
                </a:solidFill>
                <a:effectLst>
                  <a:outerShdw blurRad="41275" dist="20320" dir="1800000" algn="tl" rotWithShape="0">
                    <a:srgbClr val="000000">
                      <a:alpha val="40000"/>
                    </a:srgbClr>
                  </a:outerShdw>
                </a:effectLst>
                <a:ea typeface="ＭＳ Ｐゴシック" charset="0"/>
                <a:cs typeface="ＭＳ Ｐゴシック" charset="0"/>
              </a:rPr>
              <a:t>Young boys work in a coal mine</a:t>
            </a:r>
          </a:p>
        </p:txBody>
      </p:sp>
    </p:spTree>
    <p:extLst>
      <p:ext uri="{BB962C8B-B14F-4D97-AF65-F5344CB8AC3E}">
        <p14:creationId xmlns:p14="http://schemas.microsoft.com/office/powerpoint/2010/main" val="1158242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17550"/>
            <a:ext cx="77724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70718" y="152400"/>
            <a:ext cx="7463132" cy="630942"/>
          </a:xfrm>
          <a:prstGeom prst="rect">
            <a:avLst/>
          </a:prstGeom>
          <a:noFill/>
        </p:spPr>
        <p:txBody>
          <a:bodyPr wrap="none">
            <a:spAutoFit/>
          </a:bodyPr>
          <a:lstStyle/>
          <a:p>
            <a:pPr algn="ctr" eaLnBrk="1" hangingPunct="1">
              <a:defRPr/>
            </a:pPr>
            <a:r>
              <a:rPr lang="en-US" sz="3500" b="1" dirty="0">
                <a:ln w="12700">
                  <a:solidFill>
                    <a:schemeClr val="tx2">
                      <a:satMod val="155000"/>
                    </a:schemeClr>
                  </a:solidFill>
                  <a:prstDash val="solid"/>
                </a:ln>
                <a:solidFill>
                  <a:srgbClr val="66FFFF"/>
                </a:solidFill>
                <a:effectLst>
                  <a:outerShdw blurRad="41275" dist="20320" dir="1800000" algn="tl" rotWithShape="0">
                    <a:srgbClr val="000000">
                      <a:alpha val="40000"/>
                    </a:srgbClr>
                  </a:outerShdw>
                </a:effectLst>
                <a:ea typeface="ＭＳ Ｐゴシック" charset="0"/>
                <a:cs typeface="ＭＳ Ｐゴシック" charset="0"/>
              </a:rPr>
              <a:t>Young girls work with heavy machinery</a:t>
            </a:r>
          </a:p>
        </p:txBody>
      </p:sp>
    </p:spTree>
    <p:extLst>
      <p:ext uri="{BB962C8B-B14F-4D97-AF65-F5344CB8AC3E}">
        <p14:creationId xmlns:p14="http://schemas.microsoft.com/office/powerpoint/2010/main" val="1792442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249" y="253544"/>
            <a:ext cx="4161716" cy="615553"/>
          </a:xfrm>
          <a:prstGeom prst="rect">
            <a:avLst/>
          </a:prstGeom>
          <a:noFill/>
        </p:spPr>
        <p:txBody>
          <a:bodyPr wrap="none">
            <a:spAutoFit/>
          </a:bodyPr>
          <a:lstStyle/>
          <a:p>
            <a:pPr algn="ctr" eaLnBrk="1" hangingPunct="1">
              <a:defRPr/>
            </a:pPr>
            <a:r>
              <a:rPr lang="en-US"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ＭＳ Ｐゴシック" charset="0"/>
                <a:cs typeface="ＭＳ Ｐゴシック" charset="0"/>
              </a:rPr>
              <a:t>Dangerous Conditions</a:t>
            </a:r>
          </a:p>
        </p:txBody>
      </p:sp>
      <p:sp>
        <p:nvSpPr>
          <p:cNvPr id="3" name="TextBox 2"/>
          <p:cNvSpPr txBox="1">
            <a:spLocks noChangeArrowheads="1"/>
          </p:cNvSpPr>
          <p:nvPr/>
        </p:nvSpPr>
        <p:spPr bwMode="auto">
          <a:xfrm>
            <a:off x="1752600" y="952441"/>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hlink"/>
              </a:buClr>
              <a:buSzPct val="80000"/>
              <a:buFont typeface="Wingdings" charset="2"/>
              <a:buChar char="n"/>
              <a:defRPr sz="3200">
                <a:solidFill>
                  <a:schemeClr val="tx1"/>
                </a:solidFill>
                <a:latin typeface="Tahoma" charset="0"/>
                <a:ea typeface="ＭＳ Ｐゴシック" charset="-128"/>
                <a:cs typeface="Arial" charset="0"/>
              </a:defRPr>
            </a:lvl1pPr>
            <a:lvl2pPr marL="742950" indent="-285750">
              <a:spcBef>
                <a:spcPct val="20000"/>
              </a:spcBef>
              <a:buClr>
                <a:schemeClr val="tx1"/>
              </a:buClr>
              <a:buChar char="–"/>
              <a:defRPr sz="2800">
                <a:solidFill>
                  <a:schemeClr val="tx1"/>
                </a:solidFill>
                <a:latin typeface="Tahoma" charset="0"/>
                <a:ea typeface="Arial" charset="0"/>
                <a:cs typeface="Arial" charset="0"/>
              </a:defRPr>
            </a:lvl2pPr>
            <a:lvl3pPr marL="1143000" indent="-228600">
              <a:spcBef>
                <a:spcPct val="20000"/>
              </a:spcBef>
              <a:buClr>
                <a:schemeClr val="hlink"/>
              </a:buClr>
              <a:buFont typeface="Wingdings" charset="2"/>
              <a:buChar char="§"/>
              <a:defRPr sz="2400">
                <a:solidFill>
                  <a:schemeClr val="tx1"/>
                </a:solidFill>
                <a:latin typeface="Tahoma" charset="0"/>
                <a:ea typeface="Arial" charset="0"/>
                <a:cs typeface="Arial" charset="0"/>
              </a:defRPr>
            </a:lvl3pPr>
            <a:lvl4pPr marL="1600200" indent="-228600">
              <a:spcBef>
                <a:spcPct val="20000"/>
              </a:spcBef>
              <a:buChar char="–"/>
              <a:defRPr sz="2000">
                <a:solidFill>
                  <a:schemeClr val="tx1"/>
                </a:solidFill>
                <a:latin typeface="Tahoma" charset="0"/>
                <a:ea typeface="Arial" charset="0"/>
                <a:cs typeface="Arial" charset="0"/>
              </a:defRPr>
            </a:lvl4pPr>
            <a:lvl5pPr marL="2057400" indent="-228600">
              <a:spcBef>
                <a:spcPct val="20000"/>
              </a:spcBef>
              <a:buClr>
                <a:schemeClr val="hlink"/>
              </a:buClr>
              <a:buFont typeface="Wingdings" charset="2"/>
              <a:buChar char="§"/>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9pPr>
          </a:lstStyle>
          <a:p>
            <a:pPr eaLnBrk="1" hangingPunct="1">
              <a:spcBef>
                <a:spcPct val="0"/>
              </a:spcBef>
              <a:buClrTx/>
              <a:buSzTx/>
              <a:buFontTx/>
              <a:buAutoNum type="arabicPeriod"/>
            </a:pPr>
            <a:r>
              <a:rPr lang="en-US" altLang="x-none" sz="2800" dirty="0"/>
              <a:t>Lung-damaging dust filled the air of textile mills.</a:t>
            </a:r>
          </a:p>
        </p:txBody>
      </p:sp>
      <p:pic>
        <p:nvPicPr>
          <p:cNvPr id="1341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59659"/>
            <a:ext cx="7467600" cy="52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839200" y="38101"/>
            <a:ext cx="1828800" cy="830997"/>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dirty="0">
                <a:latin typeface="Arial" charset="0"/>
              </a:rPr>
              <a:t>Don</a:t>
            </a:r>
            <a:r>
              <a:rPr lang="mr-IN" altLang="x-none" sz="2400" b="1" dirty="0">
                <a:latin typeface="Arial" charset="0"/>
              </a:rPr>
              <a:t>’</a:t>
            </a:r>
            <a:r>
              <a:rPr lang="en-US" altLang="x-none" sz="2400" b="1" dirty="0">
                <a:latin typeface="Arial" charset="0"/>
              </a:rPr>
              <a:t>t Copy!</a:t>
            </a:r>
          </a:p>
        </p:txBody>
      </p:sp>
    </p:spTree>
    <p:extLst>
      <p:ext uri="{BB962C8B-B14F-4D97-AF65-F5344CB8AC3E}">
        <p14:creationId xmlns:p14="http://schemas.microsoft.com/office/powerpoint/2010/main" val="674480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1524001"/>
            <a:ext cx="9123362"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524000" y="304800"/>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charset="2"/>
              <a:buChar char="n"/>
              <a:defRPr sz="3200">
                <a:solidFill>
                  <a:schemeClr val="tx1"/>
                </a:solidFill>
                <a:latin typeface="Tahoma" charset="0"/>
                <a:ea typeface="ＭＳ Ｐゴシック" charset="-128"/>
                <a:cs typeface="Arial" charset="0"/>
              </a:defRPr>
            </a:lvl1pPr>
            <a:lvl2pPr marL="742950" indent="-285750">
              <a:spcBef>
                <a:spcPct val="20000"/>
              </a:spcBef>
              <a:buClr>
                <a:schemeClr val="tx1"/>
              </a:buClr>
              <a:buChar char="–"/>
              <a:defRPr sz="2800">
                <a:solidFill>
                  <a:schemeClr val="tx1"/>
                </a:solidFill>
                <a:latin typeface="Tahoma" charset="0"/>
                <a:ea typeface="Arial" charset="0"/>
                <a:cs typeface="Arial" charset="0"/>
              </a:defRPr>
            </a:lvl2pPr>
            <a:lvl3pPr marL="1143000" indent="-228600">
              <a:spcBef>
                <a:spcPct val="20000"/>
              </a:spcBef>
              <a:buClr>
                <a:schemeClr val="hlink"/>
              </a:buClr>
              <a:buFont typeface="Wingdings" charset="2"/>
              <a:buChar char="§"/>
              <a:defRPr sz="2400">
                <a:solidFill>
                  <a:schemeClr val="tx1"/>
                </a:solidFill>
                <a:latin typeface="Tahoma" charset="0"/>
                <a:ea typeface="Arial" charset="0"/>
                <a:cs typeface="Arial" charset="0"/>
              </a:defRPr>
            </a:lvl3pPr>
            <a:lvl4pPr marL="1600200" indent="-228600">
              <a:spcBef>
                <a:spcPct val="20000"/>
              </a:spcBef>
              <a:buChar char="–"/>
              <a:defRPr sz="2000">
                <a:solidFill>
                  <a:schemeClr val="tx1"/>
                </a:solidFill>
                <a:latin typeface="Tahoma" charset="0"/>
                <a:ea typeface="Arial" charset="0"/>
                <a:cs typeface="Arial" charset="0"/>
              </a:defRPr>
            </a:lvl4pPr>
            <a:lvl5pPr marL="2057400" indent="-228600">
              <a:spcBef>
                <a:spcPct val="20000"/>
              </a:spcBef>
              <a:buClr>
                <a:schemeClr val="hlink"/>
              </a:buClr>
              <a:buFont typeface="Wingdings" charset="2"/>
              <a:buChar char="§"/>
              <a:defRPr sz="2000">
                <a:solidFill>
                  <a:schemeClr val="tx1"/>
                </a:solidFill>
                <a:latin typeface="Tahoma" charset="0"/>
                <a:ea typeface="Arial" charset="0"/>
                <a:cs typeface="Arial" charset="0"/>
              </a:defRPr>
            </a:lvl5pPr>
            <a:lvl6pPr marL="25146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6pPr>
            <a:lvl7pPr marL="29718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7pPr>
            <a:lvl8pPr marL="34290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8pPr>
            <a:lvl9pPr marL="3886200" indent="-228600" eaLnBrk="0" fontAlgn="base" hangingPunct="0">
              <a:spcBef>
                <a:spcPct val="20000"/>
              </a:spcBef>
              <a:spcAft>
                <a:spcPct val="0"/>
              </a:spcAft>
              <a:buClr>
                <a:schemeClr val="hlink"/>
              </a:buClr>
              <a:buFont typeface="Wingdings" charset="2"/>
              <a:buChar char="§"/>
              <a:defRPr sz="2000">
                <a:solidFill>
                  <a:schemeClr val="tx1"/>
                </a:solidFill>
                <a:latin typeface="Tahoma" charset="0"/>
                <a:ea typeface="Arial" charset="0"/>
                <a:cs typeface="Arial" charset="0"/>
              </a:defRPr>
            </a:lvl9pPr>
          </a:lstStyle>
          <a:p>
            <a:pPr algn="ctr" eaLnBrk="1" hangingPunct="1">
              <a:spcBef>
                <a:spcPct val="0"/>
              </a:spcBef>
              <a:buClrTx/>
              <a:buSzTx/>
              <a:buFontTx/>
              <a:buNone/>
            </a:pPr>
            <a:r>
              <a:rPr lang="en-US" altLang="x-none" sz="3600"/>
              <a:t>2. </a:t>
            </a:r>
            <a:r>
              <a:rPr lang="en-US" altLang="x-none" sz="3600" dirty="0"/>
              <a:t>Cave-ins and gas explosions </a:t>
            </a:r>
          </a:p>
          <a:p>
            <a:pPr algn="ctr" eaLnBrk="1" hangingPunct="1">
              <a:spcBef>
                <a:spcPct val="0"/>
              </a:spcBef>
              <a:buClrTx/>
              <a:buSzTx/>
              <a:buFontTx/>
              <a:buNone/>
            </a:pPr>
            <a:r>
              <a:rPr lang="en-US" altLang="x-none" sz="3600" dirty="0"/>
              <a:t>plagued mines.</a:t>
            </a:r>
          </a:p>
        </p:txBody>
      </p:sp>
      <p:sp>
        <p:nvSpPr>
          <p:cNvPr id="4" name="TextBox 3"/>
          <p:cNvSpPr txBox="1">
            <a:spLocks noChangeArrowheads="1"/>
          </p:cNvSpPr>
          <p:nvPr/>
        </p:nvSpPr>
        <p:spPr bwMode="auto">
          <a:xfrm>
            <a:off x="8810625" y="35779"/>
            <a:ext cx="1828800" cy="830997"/>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dirty="0">
                <a:latin typeface="Arial" charset="0"/>
              </a:rPr>
              <a:t>Don</a:t>
            </a:r>
            <a:r>
              <a:rPr lang="mr-IN" altLang="x-none" sz="2400" b="1" dirty="0">
                <a:latin typeface="Arial" charset="0"/>
              </a:rPr>
              <a:t>’</a:t>
            </a:r>
            <a:r>
              <a:rPr lang="en-US" altLang="x-none" sz="2400" b="1" dirty="0">
                <a:latin typeface="Arial" charset="0"/>
              </a:rPr>
              <a:t>t Copy!</a:t>
            </a:r>
          </a:p>
        </p:txBody>
      </p:sp>
    </p:spTree>
    <p:extLst>
      <p:ext uri="{BB962C8B-B14F-4D97-AF65-F5344CB8AC3E}">
        <p14:creationId xmlns:p14="http://schemas.microsoft.com/office/powerpoint/2010/main" val="1574704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873" y="0"/>
            <a:ext cx="7149201"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Triangle </a:t>
            </a:r>
            <a:r>
              <a:rPr lang="en-US" sz="5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Factory Tragedy</a:t>
            </a:r>
            <a:endParaRPr lang="en-US" sz="5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Rectangle 2"/>
          <p:cNvSpPr/>
          <p:nvPr/>
        </p:nvSpPr>
        <p:spPr>
          <a:xfrm>
            <a:off x="2438400" y="1143001"/>
            <a:ext cx="7239000" cy="3170099"/>
          </a:xfrm>
          <a:prstGeom prst="rect">
            <a:avLst/>
          </a:prstGeom>
          <a:noFill/>
        </p:spPr>
        <p:txBody>
          <a:bodyPr wrap="square" lIns="91440" tIns="45720" rIns="91440" bIns="45720">
            <a:spAutoFit/>
          </a:bodyPr>
          <a:lstStyle/>
          <a:p>
            <a:pPr algn="ctr"/>
            <a:r>
              <a:rPr lang="en-US" sz="5000" u="sng"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While you watch</a:t>
            </a: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lgn="ctr"/>
            <a:r>
              <a:rPr lang="en-U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were the CAUSES and EFFECTS of the Triangle Factory Tragedy?</a:t>
            </a:r>
          </a:p>
        </p:txBody>
      </p:sp>
      <p:sp>
        <p:nvSpPr>
          <p:cNvPr id="4" name="Rectangle 3"/>
          <p:cNvSpPr/>
          <p:nvPr/>
        </p:nvSpPr>
        <p:spPr>
          <a:xfrm>
            <a:off x="5053746" y="4203982"/>
            <a:ext cx="200830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VIDEO</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76452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a:xfrm>
            <a:off x="1981200" y="0"/>
            <a:ext cx="8229600" cy="1143000"/>
          </a:xfrm>
          <a:prstGeom prst="rect">
            <a:avLst/>
          </a:prstGeom>
        </p:spPr>
        <p:txBody>
          <a:bodyPr/>
          <a:lstStyle>
            <a:lvl1pPr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algn="ctr">
              <a:defRPr/>
            </a:pPr>
            <a:r>
              <a:rPr lang="en-US" altLang="x-none" sz="4400" b="1">
                <a:solidFill>
                  <a:srgbClr val="00B0F0"/>
                </a:solidFill>
                <a:effectLst>
                  <a:outerShdw blurRad="38100" dist="38100" dir="2700000" algn="tl">
                    <a:srgbClr val="000000"/>
                  </a:outerShdw>
                </a:effectLst>
              </a:rPr>
              <a:t>Triangle Tragedy </a:t>
            </a:r>
          </a:p>
        </p:txBody>
      </p:sp>
      <p:sp>
        <p:nvSpPr>
          <p:cNvPr id="39" name="Content Placeholder 2"/>
          <p:cNvSpPr txBox="1">
            <a:spLocks/>
          </p:cNvSpPr>
          <p:nvPr/>
        </p:nvSpPr>
        <p:spPr>
          <a:xfrm>
            <a:off x="1026942" y="990601"/>
            <a:ext cx="9183858" cy="4525963"/>
          </a:xfrm>
          <a:prstGeom prst="rect">
            <a:avLst/>
          </a:prstGeom>
        </p:spPr>
        <p:txBody>
          <a:bodyPr/>
          <a:lstStyle>
            <a:lvl1pPr marL="342900" indent="-342900" eaLnBrk="0" hangingPunct="0">
              <a:defRPr sz="2400">
                <a:solidFill>
                  <a:schemeClr val="tx1"/>
                </a:solidFill>
                <a:latin typeface="Tahoma" charset="0"/>
                <a:ea typeface="ＭＳ Ｐゴシック" charset="-128"/>
              </a:defRPr>
            </a:lvl1pPr>
            <a:lvl2pPr marL="742950" indent="-285750" eaLnBrk="0" hangingPunct="0">
              <a:defRPr sz="2400">
                <a:solidFill>
                  <a:schemeClr val="tx1"/>
                </a:solidFill>
                <a:latin typeface="Tahoma" charset="0"/>
                <a:ea typeface="ＭＳ Ｐゴシック" charset="-128"/>
              </a:defRPr>
            </a:lvl2pPr>
            <a:lvl3pPr marL="1143000" indent="-228600" eaLnBrk="0" hangingPunct="0">
              <a:defRPr sz="2400">
                <a:solidFill>
                  <a:schemeClr val="tx1"/>
                </a:solidFill>
                <a:latin typeface="Tahoma" charset="0"/>
                <a:ea typeface="ＭＳ Ｐゴシック" charset="-128"/>
              </a:defRPr>
            </a:lvl3pPr>
            <a:lvl4pPr marL="1600200" indent="-228600" eaLnBrk="0" hangingPunct="0">
              <a:defRPr sz="2400">
                <a:solidFill>
                  <a:schemeClr val="tx1"/>
                </a:solidFill>
                <a:latin typeface="Tahoma" charset="0"/>
                <a:ea typeface="ＭＳ Ｐゴシック" charset="-128"/>
              </a:defRPr>
            </a:lvl4pPr>
            <a:lvl5pPr marL="2057400" indent="-228600" eaLnBrk="0" hangingPunct="0">
              <a:defRPr sz="2400">
                <a:solidFill>
                  <a:schemeClr val="tx1"/>
                </a:solidFill>
                <a:latin typeface="Tahoma" charset="0"/>
                <a:ea typeface="ＭＳ Ｐゴシック" charset="-128"/>
              </a:defRPr>
            </a:lvl5pPr>
            <a:lvl6pPr marL="2514600" indent="-228600" eaLnBrk="0" fontAlgn="base" hangingPunct="0">
              <a:spcBef>
                <a:spcPct val="0"/>
              </a:spcBef>
              <a:spcAft>
                <a:spcPct val="0"/>
              </a:spcAft>
              <a:defRPr sz="2400">
                <a:solidFill>
                  <a:schemeClr val="tx1"/>
                </a:solidFill>
                <a:latin typeface="Tahoma" charset="0"/>
                <a:ea typeface="ＭＳ Ｐゴシック" charset="-128"/>
              </a:defRPr>
            </a:lvl6pPr>
            <a:lvl7pPr marL="2971800" indent="-228600" eaLnBrk="0" fontAlgn="base" hangingPunct="0">
              <a:spcBef>
                <a:spcPct val="0"/>
              </a:spcBef>
              <a:spcAft>
                <a:spcPct val="0"/>
              </a:spcAft>
              <a:defRPr sz="2400">
                <a:solidFill>
                  <a:schemeClr val="tx1"/>
                </a:solidFill>
                <a:latin typeface="Tahoma" charset="0"/>
                <a:ea typeface="ＭＳ Ｐゴシック" charset="-128"/>
              </a:defRPr>
            </a:lvl7pPr>
            <a:lvl8pPr marL="3429000" indent="-228600" eaLnBrk="0" fontAlgn="base" hangingPunct="0">
              <a:spcBef>
                <a:spcPct val="0"/>
              </a:spcBef>
              <a:spcAft>
                <a:spcPct val="0"/>
              </a:spcAft>
              <a:defRPr sz="2400">
                <a:solidFill>
                  <a:schemeClr val="tx1"/>
                </a:solidFill>
                <a:latin typeface="Tahoma" charset="0"/>
                <a:ea typeface="ＭＳ Ｐゴシック" charset="-128"/>
              </a:defRPr>
            </a:lvl8pPr>
            <a:lvl9pPr marL="3886200" indent="-228600" eaLnBrk="0" fontAlgn="base" hangingPunct="0">
              <a:spcBef>
                <a:spcPct val="0"/>
              </a:spcBef>
              <a:spcAft>
                <a:spcPct val="0"/>
              </a:spcAft>
              <a:defRPr sz="2400">
                <a:solidFill>
                  <a:schemeClr val="tx1"/>
                </a:solidFill>
                <a:latin typeface="Tahoma" charset="0"/>
                <a:ea typeface="ＭＳ Ｐゴシック" charset="-128"/>
              </a:defRPr>
            </a:lvl9pPr>
          </a:lstStyle>
          <a:p>
            <a:pPr lvl="2">
              <a:spcBef>
                <a:spcPct val="20000"/>
              </a:spcBef>
              <a:buClr>
                <a:schemeClr val="hlink"/>
              </a:buClr>
              <a:buFont typeface="Wingdings" charset="2"/>
              <a:buChar char="§"/>
              <a:defRPr/>
            </a:pPr>
            <a:r>
              <a:rPr lang="en-US" altLang="x-none" sz="2800">
                <a:effectLst>
                  <a:outerShdw blurRad="38100" dist="38100" dir="2700000" algn="tl">
                    <a:srgbClr val="000000"/>
                  </a:outerShdw>
                </a:effectLst>
              </a:rPr>
              <a:t>1911: </a:t>
            </a:r>
            <a:r>
              <a:rPr lang="en-US" altLang="x-none" sz="2800" b="1" u="sng">
                <a:effectLst>
                  <a:outerShdw blurRad="38100" dist="38100" dir="2700000" algn="tl">
                    <a:srgbClr val="000000"/>
                  </a:outerShdw>
                </a:effectLst>
              </a:rPr>
              <a:t>fire breaks out</a:t>
            </a:r>
            <a:r>
              <a:rPr lang="en-US" altLang="x-none" sz="2800" b="1">
                <a:effectLst>
                  <a:outerShdw blurRad="38100" dist="38100" dir="2700000" algn="tl">
                    <a:srgbClr val="000000"/>
                  </a:outerShdw>
                </a:effectLst>
              </a:rPr>
              <a:t> </a:t>
            </a:r>
            <a:r>
              <a:rPr lang="en-US" altLang="x-none" sz="2800">
                <a:effectLst>
                  <a:outerShdw blurRad="38100" dist="38100" dir="2700000" algn="tl">
                    <a:srgbClr val="000000"/>
                  </a:outerShdw>
                </a:effectLst>
              </a:rPr>
              <a:t>in Triangle Shirtwaist Factory (sweatshop in NY city)</a:t>
            </a:r>
          </a:p>
          <a:p>
            <a:pPr lvl="3">
              <a:spcBef>
                <a:spcPct val="20000"/>
              </a:spcBef>
              <a:buFontTx/>
              <a:buChar char="–"/>
              <a:defRPr/>
            </a:pPr>
            <a:r>
              <a:rPr lang="en-US" altLang="x-none" dirty="0">
                <a:effectLst>
                  <a:outerShdw blurRad="38100" dist="38100" dir="2700000" algn="tl">
                    <a:srgbClr val="000000"/>
                  </a:outerShdw>
                </a:effectLst>
              </a:rPr>
              <a:t>Exits are locked (lockouts for union employees)</a:t>
            </a:r>
          </a:p>
          <a:p>
            <a:pPr lvl="3">
              <a:spcBef>
                <a:spcPct val="20000"/>
              </a:spcBef>
              <a:buFontTx/>
              <a:buChar char="–"/>
              <a:defRPr/>
            </a:pPr>
            <a:r>
              <a:rPr lang="en-US" altLang="x-none" dirty="0">
                <a:effectLst>
                  <a:outerShdw blurRad="38100" dist="38100" dir="2700000" algn="tl">
                    <a:srgbClr val="000000"/>
                  </a:outerShdw>
                </a:effectLst>
              </a:rPr>
              <a:t>No doors push out (body blocks)</a:t>
            </a:r>
          </a:p>
          <a:p>
            <a:pPr lvl="3">
              <a:spcBef>
                <a:spcPct val="20000"/>
              </a:spcBef>
              <a:buFontTx/>
              <a:buChar char="–"/>
              <a:defRPr/>
            </a:pPr>
            <a:r>
              <a:rPr lang="en-US" altLang="x-none" dirty="0">
                <a:effectLst>
                  <a:outerShdw blurRad="38100" dist="38100" dir="2700000" algn="tl">
                    <a:srgbClr val="000000"/>
                  </a:outerShdw>
                </a:effectLst>
              </a:rPr>
              <a:t>Fire truck ladders can</a:t>
            </a:r>
            <a:r>
              <a:rPr lang="en-US" altLang="en-US" dirty="0">
                <a:effectLst>
                  <a:outerShdw blurRad="38100" dist="38100" dir="2700000" algn="tl">
                    <a:srgbClr val="000000"/>
                  </a:outerShdw>
                </a:effectLst>
              </a:rPr>
              <a:t>’</a:t>
            </a:r>
            <a:r>
              <a:rPr lang="en-US" altLang="x-none" dirty="0">
                <a:effectLst>
                  <a:outerShdw blurRad="38100" dist="38100" dir="2700000" algn="tl">
                    <a:srgbClr val="000000"/>
                  </a:outerShdw>
                </a:effectLst>
              </a:rPr>
              <a:t>t reach windows</a:t>
            </a:r>
          </a:p>
          <a:p>
            <a:pPr lvl="3">
              <a:spcBef>
                <a:spcPct val="20000"/>
              </a:spcBef>
              <a:buFontTx/>
              <a:buChar char="–"/>
              <a:defRPr/>
            </a:pPr>
            <a:r>
              <a:rPr lang="en-US" altLang="x-none" dirty="0">
                <a:effectLst>
                  <a:outerShdw blurRad="38100" dist="38100" dir="2700000" algn="tl">
                    <a:srgbClr val="000000"/>
                  </a:outerShdw>
                </a:effectLst>
              </a:rPr>
              <a:t>Fire hoses not long enough</a:t>
            </a:r>
          </a:p>
          <a:p>
            <a:pPr lvl="3">
              <a:spcBef>
                <a:spcPct val="20000"/>
              </a:spcBef>
              <a:buFontTx/>
              <a:buChar char="–"/>
              <a:defRPr/>
            </a:pPr>
            <a:r>
              <a:rPr lang="en-US" altLang="x-none" dirty="0">
                <a:effectLst>
                  <a:outerShdw blurRad="38100" dist="38100" dir="2700000" algn="tl">
                    <a:srgbClr val="000000"/>
                  </a:outerShdw>
                </a:effectLst>
              </a:rPr>
              <a:t>Elevators didn</a:t>
            </a:r>
            <a:r>
              <a:rPr lang="en-US" altLang="en-US" dirty="0">
                <a:effectLst>
                  <a:outerShdw blurRad="38100" dist="38100" dir="2700000" algn="tl">
                    <a:srgbClr val="000000"/>
                  </a:outerShdw>
                </a:effectLst>
              </a:rPr>
              <a:t>’</a:t>
            </a:r>
            <a:r>
              <a:rPr lang="en-US" altLang="x-none" dirty="0">
                <a:effectLst>
                  <a:outerShdw blurRad="38100" dist="38100" dir="2700000" algn="tl">
                    <a:srgbClr val="000000"/>
                  </a:outerShdw>
                </a:effectLst>
              </a:rPr>
              <a:t>t work (no one knew)</a:t>
            </a:r>
          </a:p>
          <a:p>
            <a:pPr lvl="3">
              <a:spcBef>
                <a:spcPct val="20000"/>
              </a:spcBef>
              <a:buFontTx/>
              <a:buChar char="–"/>
              <a:defRPr/>
            </a:pPr>
            <a:r>
              <a:rPr lang="en-US" altLang="x-none" dirty="0">
                <a:effectLst>
                  <a:outerShdw blurRad="38100" dist="38100" dir="2700000" algn="tl">
                    <a:srgbClr val="000000"/>
                  </a:outerShdw>
                </a:effectLst>
              </a:rPr>
              <a:t>Poor/ overwhelmed communications don</a:t>
            </a:r>
            <a:r>
              <a:rPr lang="en-US" altLang="en-US" dirty="0">
                <a:effectLst>
                  <a:outerShdw blurRad="38100" dist="38100" dir="2700000" algn="tl">
                    <a:srgbClr val="000000"/>
                  </a:outerShdw>
                </a:effectLst>
              </a:rPr>
              <a:t>’</a:t>
            </a:r>
            <a:r>
              <a:rPr lang="en-US" altLang="x-none" dirty="0">
                <a:effectLst>
                  <a:outerShdw blurRad="38100" dist="38100" dir="2700000" algn="tl">
                    <a:srgbClr val="000000"/>
                  </a:outerShdw>
                </a:effectLst>
              </a:rPr>
              <a:t>t  transfer</a:t>
            </a:r>
          </a:p>
          <a:p>
            <a:pPr lvl="3">
              <a:spcBef>
                <a:spcPct val="20000"/>
              </a:spcBef>
              <a:buFontTx/>
              <a:buChar char="–"/>
              <a:defRPr/>
            </a:pPr>
            <a:r>
              <a:rPr lang="en-US" altLang="x-none" dirty="0">
                <a:effectLst>
                  <a:outerShdw blurRad="38100" dist="38100" dir="2700000" algn="tl">
                    <a:srgbClr val="000000"/>
                  </a:outerShdw>
                </a:effectLst>
              </a:rPr>
              <a:t>Windows on lower floors have bars on them</a:t>
            </a:r>
          </a:p>
          <a:p>
            <a:pPr lvl="3">
              <a:spcBef>
                <a:spcPct val="20000"/>
              </a:spcBef>
              <a:buFontTx/>
              <a:buChar char="–"/>
              <a:defRPr/>
            </a:pPr>
            <a:r>
              <a:rPr lang="en-US" altLang="x-none" dirty="0">
                <a:effectLst>
                  <a:outerShdw blurRad="38100" dist="38100" dir="2700000" algn="tl">
                    <a:srgbClr val="000000"/>
                  </a:outerShdw>
                </a:effectLst>
              </a:rPr>
              <a:t>Only option….</a:t>
            </a:r>
            <a:r>
              <a:rPr lang="en-US" altLang="x-none" u="sng" dirty="0">
                <a:effectLst>
                  <a:outerShdw blurRad="38100" dist="38100" dir="2700000" algn="tl">
                    <a:srgbClr val="000000"/>
                  </a:outerShdw>
                </a:effectLst>
              </a:rPr>
              <a:t>JUMP</a:t>
            </a:r>
            <a:r>
              <a:rPr lang="en-US" altLang="x-none" dirty="0">
                <a:effectLst>
                  <a:outerShdw blurRad="38100" dist="38100" dir="2700000" algn="tl">
                    <a:srgbClr val="000000"/>
                  </a:outerShdw>
                </a:effectLst>
              </a:rPr>
              <a:t>!</a:t>
            </a:r>
          </a:p>
          <a:p>
            <a:pPr lvl="3">
              <a:spcBef>
                <a:spcPct val="20000"/>
              </a:spcBef>
              <a:defRPr/>
            </a:pPr>
            <a:r>
              <a:rPr lang="en-US" altLang="x-none" b="1" dirty="0">
                <a:effectLst>
                  <a:outerShdw blurRad="38100" dist="38100" dir="2700000" algn="tl">
                    <a:srgbClr val="000000"/>
                  </a:outerShdw>
                </a:effectLst>
              </a:rPr>
              <a:t>150 people die </a:t>
            </a:r>
          </a:p>
          <a:p>
            <a:pPr lvl="3" algn="ctr">
              <a:spcBef>
                <a:spcPct val="20000"/>
              </a:spcBef>
              <a:defRPr/>
            </a:pPr>
            <a:r>
              <a:rPr lang="en-US" altLang="x-none" sz="2700" b="1" u="sng" dirty="0">
                <a:effectLst>
                  <a:outerShdw blurRad="38100" dist="38100" dir="2700000" algn="tl">
                    <a:srgbClr val="000000"/>
                  </a:outerShdw>
                </a:effectLst>
              </a:rPr>
              <a:t>Result: new safety laws</a:t>
            </a:r>
          </a:p>
          <a:p>
            <a:pPr lvl="3">
              <a:spcBef>
                <a:spcPct val="20000"/>
              </a:spcBef>
              <a:buFontTx/>
              <a:buChar char="–"/>
              <a:defRPr/>
            </a:pPr>
            <a:endParaRPr lang="en-US" altLang="x-none" b="1" dirty="0">
              <a:effectLst>
                <a:outerShdw blurRad="38100" dist="38100" dir="2700000" algn="tl">
                  <a:srgbClr val="000000"/>
                </a:outerShdw>
              </a:effectLst>
            </a:endParaRPr>
          </a:p>
          <a:p>
            <a:pPr>
              <a:spcBef>
                <a:spcPct val="20000"/>
              </a:spcBef>
              <a:buClr>
                <a:schemeClr val="hlink"/>
              </a:buClr>
              <a:buSzPct val="80000"/>
              <a:buFont typeface="Wingdings" charset="2"/>
              <a:buChar char="n"/>
              <a:defRPr/>
            </a:pPr>
            <a:endParaRPr lang="en-US" altLang="x-none" sz="3600" b="1" dirty="0">
              <a:effectLst>
                <a:outerShdw blurRad="38100" dist="38100" dir="2700000" algn="tl">
                  <a:srgbClr val="000000"/>
                </a:outerShdw>
              </a:effectLst>
            </a:endParaRPr>
          </a:p>
        </p:txBody>
      </p:sp>
      <p:sp>
        <p:nvSpPr>
          <p:cNvPr id="4" name="TextBox 3"/>
          <p:cNvSpPr txBox="1">
            <a:spLocks noChangeArrowheads="1"/>
          </p:cNvSpPr>
          <p:nvPr/>
        </p:nvSpPr>
        <p:spPr bwMode="auto">
          <a:xfrm>
            <a:off x="8810625" y="35779"/>
            <a:ext cx="1828800" cy="830997"/>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x-none" sz="2400" b="1" dirty="0">
                <a:latin typeface="Arial" charset="0"/>
              </a:rPr>
              <a:t>Don</a:t>
            </a:r>
            <a:r>
              <a:rPr lang="mr-IN" altLang="x-none" sz="2400" b="1" dirty="0">
                <a:latin typeface="Arial" charset="0"/>
              </a:rPr>
              <a:t>’</a:t>
            </a:r>
            <a:r>
              <a:rPr lang="en-US" altLang="x-none" sz="2400" b="1" dirty="0">
                <a:latin typeface="Arial" charset="0"/>
              </a:rPr>
              <a:t>t Copy!</a:t>
            </a:r>
          </a:p>
        </p:txBody>
      </p:sp>
    </p:spTree>
    <p:extLst>
      <p:ext uri="{BB962C8B-B14F-4D97-AF65-F5344CB8AC3E}">
        <p14:creationId xmlns:p14="http://schemas.microsoft.com/office/powerpoint/2010/main" val="1918669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1395</Words>
  <Application>Microsoft Macintosh PowerPoint</Application>
  <PresentationFormat>Widescreen</PresentationFormat>
  <Paragraphs>142</Paragraphs>
  <Slides>26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Calibri Light</vt:lpstr>
      <vt:lpstr>Comic Sans MS</vt:lpstr>
      <vt:lpstr>hurme_no2-webfont</vt:lpstr>
      <vt:lpstr>ＭＳ Ｐゴシック</vt:lpstr>
      <vt:lpstr>Verdana</vt:lpstr>
      <vt:lpstr>Arial</vt:lpstr>
      <vt:lpstr>Calibri</vt:lpstr>
      <vt:lpstr>Mangal</vt:lpstr>
      <vt:lpstr>Tahoma</vt:lpstr>
      <vt:lpstr>Wingdings</vt:lpstr>
      <vt:lpstr>Office Theme</vt:lpstr>
      <vt:lpstr>Aim: To what extent were labor unions successful in achieving their goals in the late 1800’s?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 of Labor Unions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Response to Labor Unions</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9</cp:revision>
  <dcterms:created xsi:type="dcterms:W3CDTF">2017-02-15T00:35:24Z</dcterms:created>
  <dcterms:modified xsi:type="dcterms:W3CDTF">2017-02-15T00:39:21Z</dcterms:modified>
</cp:coreProperties>
</file>