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C2899-D7F7-0940-9C36-91EDE9B0CA0B}" type="datetimeFigureOut">
              <a:rPr lang="en-US" smtClean="0"/>
              <a:t>12/22/16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EE03C-9D6D-9146-B044-75FB0E01C35B}" type="slidenum">
              <a:rPr lang="en-US" smtClean="0"/>
              <a:t>‹#›</a:t>
            </a:fld>
            <a:endParaRPr lang="en-US"/>
          </a:p>
        </p:txBody>
      </p:sp>
    </p:spTree>
    <p:extLst>
      <p:ext uri="{BB962C8B-B14F-4D97-AF65-F5344CB8AC3E}">
        <p14:creationId xmlns:p14="http://schemas.microsoft.com/office/powerpoint/2010/main" val="128796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65CBB0-FCBC-491D-85DE-D1D0A053539A}" type="slidenum">
              <a:rPr lang="en-US" altLang="en-US">
                <a:solidFill>
                  <a:prstClr val="black"/>
                </a:solidFill>
              </a:rPr>
              <a:pPr/>
              <a:t>16</a:t>
            </a:fld>
            <a:endParaRPr lang="en-US" altLang="en-US">
              <a:solidFill>
                <a:prstClr val="black"/>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688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E9926E-F8C6-EE4E-BF98-EDD439678FF0}" type="datetimeFigureOut">
              <a:rPr lang="en-US" smtClean="0"/>
              <a:t>12/22/16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106D-C099-784F-8F21-F72FDEB822F3}" type="slidenum">
              <a:rPr lang="en-US" smtClean="0"/>
              <a:t>‹#›</a:t>
            </a:fld>
            <a:endParaRPr lang="en-US"/>
          </a:p>
        </p:txBody>
      </p:sp>
    </p:spTree>
    <p:extLst>
      <p:ext uri="{BB962C8B-B14F-4D97-AF65-F5344CB8AC3E}">
        <p14:creationId xmlns:p14="http://schemas.microsoft.com/office/powerpoint/2010/main" val="82029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9926E-F8C6-EE4E-BF98-EDD439678FF0}" type="datetimeFigureOut">
              <a:rPr lang="en-US" smtClean="0"/>
              <a:t>12/22/16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106D-C099-784F-8F21-F72FDEB822F3}" type="slidenum">
              <a:rPr lang="en-US" smtClean="0"/>
              <a:t>‹#›</a:t>
            </a:fld>
            <a:endParaRPr lang="en-US"/>
          </a:p>
        </p:txBody>
      </p:sp>
    </p:spTree>
    <p:extLst>
      <p:ext uri="{BB962C8B-B14F-4D97-AF65-F5344CB8AC3E}">
        <p14:creationId xmlns:p14="http://schemas.microsoft.com/office/powerpoint/2010/main" val="115269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9926E-F8C6-EE4E-BF98-EDD439678FF0}" type="datetimeFigureOut">
              <a:rPr lang="en-US" smtClean="0"/>
              <a:t>12/22/16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106D-C099-784F-8F21-F72FDEB822F3}" type="slidenum">
              <a:rPr lang="en-US" smtClean="0"/>
              <a:t>‹#›</a:t>
            </a:fld>
            <a:endParaRPr lang="en-US"/>
          </a:p>
        </p:txBody>
      </p:sp>
    </p:spTree>
    <p:extLst>
      <p:ext uri="{BB962C8B-B14F-4D97-AF65-F5344CB8AC3E}">
        <p14:creationId xmlns:p14="http://schemas.microsoft.com/office/powerpoint/2010/main" val="93271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9926E-F8C6-EE4E-BF98-EDD439678FF0}" type="datetimeFigureOut">
              <a:rPr lang="en-US" smtClean="0"/>
              <a:t>12/22/16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106D-C099-784F-8F21-F72FDEB822F3}" type="slidenum">
              <a:rPr lang="en-US" smtClean="0"/>
              <a:t>‹#›</a:t>
            </a:fld>
            <a:endParaRPr lang="en-US"/>
          </a:p>
        </p:txBody>
      </p:sp>
    </p:spTree>
    <p:extLst>
      <p:ext uri="{BB962C8B-B14F-4D97-AF65-F5344CB8AC3E}">
        <p14:creationId xmlns:p14="http://schemas.microsoft.com/office/powerpoint/2010/main" val="194150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E9926E-F8C6-EE4E-BF98-EDD439678FF0}" type="datetimeFigureOut">
              <a:rPr lang="en-US" smtClean="0"/>
              <a:t>12/22/16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106D-C099-784F-8F21-F72FDEB822F3}" type="slidenum">
              <a:rPr lang="en-US" smtClean="0"/>
              <a:t>‹#›</a:t>
            </a:fld>
            <a:endParaRPr lang="en-US"/>
          </a:p>
        </p:txBody>
      </p:sp>
    </p:spTree>
    <p:extLst>
      <p:ext uri="{BB962C8B-B14F-4D97-AF65-F5344CB8AC3E}">
        <p14:creationId xmlns:p14="http://schemas.microsoft.com/office/powerpoint/2010/main" val="207057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E9926E-F8C6-EE4E-BF98-EDD439678FF0}" type="datetimeFigureOut">
              <a:rPr lang="en-US" smtClean="0"/>
              <a:t>12/22/16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C106D-C099-784F-8F21-F72FDEB822F3}" type="slidenum">
              <a:rPr lang="en-US" smtClean="0"/>
              <a:t>‹#›</a:t>
            </a:fld>
            <a:endParaRPr lang="en-US"/>
          </a:p>
        </p:txBody>
      </p:sp>
    </p:spTree>
    <p:extLst>
      <p:ext uri="{BB962C8B-B14F-4D97-AF65-F5344CB8AC3E}">
        <p14:creationId xmlns:p14="http://schemas.microsoft.com/office/powerpoint/2010/main" val="18056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E9926E-F8C6-EE4E-BF98-EDD439678FF0}" type="datetimeFigureOut">
              <a:rPr lang="en-US" smtClean="0"/>
              <a:t>12/22/16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C106D-C099-784F-8F21-F72FDEB822F3}" type="slidenum">
              <a:rPr lang="en-US" smtClean="0"/>
              <a:t>‹#›</a:t>
            </a:fld>
            <a:endParaRPr lang="en-US"/>
          </a:p>
        </p:txBody>
      </p:sp>
    </p:spTree>
    <p:extLst>
      <p:ext uri="{BB962C8B-B14F-4D97-AF65-F5344CB8AC3E}">
        <p14:creationId xmlns:p14="http://schemas.microsoft.com/office/powerpoint/2010/main" val="40132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E9926E-F8C6-EE4E-BF98-EDD439678FF0}" type="datetimeFigureOut">
              <a:rPr lang="en-US" smtClean="0"/>
              <a:t>12/22/16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BC106D-C099-784F-8F21-F72FDEB822F3}" type="slidenum">
              <a:rPr lang="en-US" smtClean="0"/>
              <a:t>‹#›</a:t>
            </a:fld>
            <a:endParaRPr lang="en-US"/>
          </a:p>
        </p:txBody>
      </p:sp>
    </p:spTree>
    <p:extLst>
      <p:ext uri="{BB962C8B-B14F-4D97-AF65-F5344CB8AC3E}">
        <p14:creationId xmlns:p14="http://schemas.microsoft.com/office/powerpoint/2010/main" val="200677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9926E-F8C6-EE4E-BF98-EDD439678FF0}" type="datetimeFigureOut">
              <a:rPr lang="en-US" smtClean="0"/>
              <a:t>12/22/16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BC106D-C099-784F-8F21-F72FDEB822F3}" type="slidenum">
              <a:rPr lang="en-US" smtClean="0"/>
              <a:t>‹#›</a:t>
            </a:fld>
            <a:endParaRPr lang="en-US"/>
          </a:p>
        </p:txBody>
      </p:sp>
    </p:spTree>
    <p:extLst>
      <p:ext uri="{BB962C8B-B14F-4D97-AF65-F5344CB8AC3E}">
        <p14:creationId xmlns:p14="http://schemas.microsoft.com/office/powerpoint/2010/main" val="164140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9926E-F8C6-EE4E-BF98-EDD439678FF0}" type="datetimeFigureOut">
              <a:rPr lang="en-US" smtClean="0"/>
              <a:t>12/22/16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C106D-C099-784F-8F21-F72FDEB822F3}" type="slidenum">
              <a:rPr lang="en-US" smtClean="0"/>
              <a:t>‹#›</a:t>
            </a:fld>
            <a:endParaRPr lang="en-US"/>
          </a:p>
        </p:txBody>
      </p:sp>
    </p:spTree>
    <p:extLst>
      <p:ext uri="{BB962C8B-B14F-4D97-AF65-F5344CB8AC3E}">
        <p14:creationId xmlns:p14="http://schemas.microsoft.com/office/powerpoint/2010/main" val="50888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9926E-F8C6-EE4E-BF98-EDD439678FF0}" type="datetimeFigureOut">
              <a:rPr lang="en-US" smtClean="0"/>
              <a:t>12/22/16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C106D-C099-784F-8F21-F72FDEB822F3}" type="slidenum">
              <a:rPr lang="en-US" smtClean="0"/>
              <a:t>‹#›</a:t>
            </a:fld>
            <a:endParaRPr lang="en-US"/>
          </a:p>
        </p:txBody>
      </p:sp>
    </p:spTree>
    <p:extLst>
      <p:ext uri="{BB962C8B-B14F-4D97-AF65-F5344CB8AC3E}">
        <p14:creationId xmlns:p14="http://schemas.microsoft.com/office/powerpoint/2010/main" val="1611927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9926E-F8C6-EE4E-BF98-EDD439678FF0}" type="datetimeFigureOut">
              <a:rPr lang="en-US" smtClean="0"/>
              <a:t>12/22/16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C106D-C099-784F-8F21-F72FDEB822F3}" type="slidenum">
              <a:rPr lang="en-US" smtClean="0"/>
              <a:t>‹#›</a:t>
            </a:fld>
            <a:endParaRPr lang="en-US"/>
          </a:p>
        </p:txBody>
      </p:sp>
    </p:spTree>
    <p:extLst>
      <p:ext uri="{BB962C8B-B14F-4D97-AF65-F5344CB8AC3E}">
        <p14:creationId xmlns:p14="http://schemas.microsoft.com/office/powerpoint/2010/main" val="141564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hyperlink" Target="https://www.youtube.com/watch?v=3E4f_oekpz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4892" y="1001932"/>
            <a:ext cx="8991600" cy="2154436"/>
          </a:xfrm>
          <a:prstGeom prst="rect">
            <a:avLst/>
          </a:prstGeom>
          <a:noFill/>
        </p:spPr>
        <p:txBody>
          <a:bodyPr wrap="squar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your notebook, finish the following prompt in 3 or more sentences: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To me, home is</a:t>
            </a:r>
            <a:r>
              <a:rPr lang="is-I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050" name="Picture 2" descr="mage result for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476" y="3156368"/>
            <a:ext cx="3897216" cy="32444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7742" y="3955503"/>
            <a:ext cx="2372497" cy="1785104"/>
          </a:xfrm>
          <a:prstGeom prst="rect">
            <a:avLst/>
          </a:prstGeom>
        </p:spPr>
        <p:txBody>
          <a:bodyPr wrap="square">
            <a:spAutoFit/>
          </a:bodyPr>
          <a:lstStyle/>
          <a:p>
            <a:r>
              <a:rPr lang="en-US" sz="2200" b="1" dirty="0">
                <a:latin typeface="Arial" charset="0"/>
              </a:rPr>
              <a:t>What feelings, thoughts, and </a:t>
            </a:r>
            <a:r>
              <a:rPr lang="en-US" sz="2200" b="1" dirty="0">
                <a:latin typeface="Arial" charset="0"/>
              </a:rPr>
              <a:t>images </a:t>
            </a:r>
            <a:r>
              <a:rPr lang="en-US" sz="2200" b="1" dirty="0">
                <a:latin typeface="Arial" charset="0"/>
              </a:rPr>
              <a:t>come to mind when you think of home?</a:t>
            </a:r>
          </a:p>
        </p:txBody>
      </p:sp>
      <p:sp>
        <p:nvSpPr>
          <p:cNvPr id="5" name="Rectangle 4"/>
          <p:cNvSpPr/>
          <p:nvPr/>
        </p:nvSpPr>
        <p:spPr>
          <a:xfrm>
            <a:off x="4794422" y="5943600"/>
            <a:ext cx="2512540" cy="861774"/>
          </a:xfrm>
          <a:prstGeom prst="rect">
            <a:avLst/>
          </a:prstGeom>
        </p:spPr>
        <p:txBody>
          <a:bodyPr wrap="square">
            <a:spAutoFit/>
          </a:bodyPr>
          <a:lstStyle/>
          <a:p>
            <a:pPr algn="ctr"/>
            <a:r>
              <a:rPr lang="en-US" sz="2500" b="1" dirty="0"/>
              <a:t>Where is home for you?</a:t>
            </a:r>
          </a:p>
        </p:txBody>
      </p:sp>
      <p:sp>
        <p:nvSpPr>
          <p:cNvPr id="6" name="Rectangle 5"/>
          <p:cNvSpPr/>
          <p:nvPr/>
        </p:nvSpPr>
        <p:spPr>
          <a:xfrm>
            <a:off x="8042908" y="3555394"/>
            <a:ext cx="2625092" cy="3139321"/>
          </a:xfrm>
          <a:prstGeom prst="rect">
            <a:avLst/>
          </a:prstGeom>
        </p:spPr>
        <p:txBody>
          <a:bodyPr wrap="square">
            <a:spAutoFit/>
          </a:bodyPr>
          <a:lstStyle/>
          <a:p>
            <a:r>
              <a:rPr lang="en-US" sz="2200" b="1" dirty="0">
                <a:latin typeface="Arial" charset="0"/>
              </a:rPr>
              <a:t>Is the home that you </a:t>
            </a:r>
            <a:r>
              <a:rPr lang="en-US" sz="2200" b="1" dirty="0">
                <a:latin typeface="Arial" charset="0"/>
              </a:rPr>
              <a:t>are envisioning </a:t>
            </a:r>
            <a:r>
              <a:rPr lang="en-US" sz="2200" b="1" dirty="0">
                <a:latin typeface="Arial" charset="0"/>
              </a:rPr>
              <a:t>the physical place where you currently reside or does </a:t>
            </a:r>
            <a:r>
              <a:rPr lang="en-US" sz="2200" b="1" dirty="0">
                <a:latin typeface="Arial" charset="0"/>
              </a:rPr>
              <a:t>something </a:t>
            </a:r>
            <a:r>
              <a:rPr lang="en-US" sz="2200" b="1" dirty="0">
                <a:latin typeface="Arial" charset="0"/>
              </a:rPr>
              <a:t>else come to mind? </a:t>
            </a:r>
          </a:p>
        </p:txBody>
      </p:sp>
      <p:sp>
        <p:nvSpPr>
          <p:cNvPr id="7" name="Rectangle 6"/>
          <p:cNvSpPr/>
          <p:nvPr/>
        </p:nvSpPr>
        <p:spPr>
          <a:xfrm>
            <a:off x="1715530" y="152400"/>
            <a:ext cx="2254400"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rPr>
              <a:t>DO NOW:</a:t>
            </a:r>
            <a:endParaRPr lang="en-US" sz="4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13135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S p136"/>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l="1666" t="59875" r="70833" b="2426"/>
          <a:stretch>
            <a:fillRect/>
          </a:stretch>
        </p:blipFill>
        <p:spPr>
          <a:xfrm>
            <a:off x="1676400" y="4038600"/>
            <a:ext cx="2514600" cy="2514600"/>
          </a:xfrm>
        </p:spPr>
      </p:pic>
      <p:pic>
        <p:nvPicPr>
          <p:cNvPr id="63491" name="Picture 3" descr="CS p136"/>
          <p:cNvPicPr>
            <a:picLocks noChangeAspect="1" noChangeArrowheads="1"/>
          </p:cNvPicPr>
          <p:nvPr/>
        </p:nvPicPr>
        <p:blipFill>
          <a:blip r:embed="rId2">
            <a:extLst>
              <a:ext uri="{28A0092B-C50C-407E-A947-70E740481C1C}">
                <a14:useLocalDpi xmlns:a14="http://schemas.microsoft.com/office/drawing/2010/main" val="0"/>
              </a:ext>
            </a:extLst>
          </a:blip>
          <a:srcRect l="37500" t="1109" r="30000" b="61191"/>
          <a:stretch>
            <a:fillRect/>
          </a:stretch>
        </p:blipFill>
        <p:spPr bwMode="auto">
          <a:xfrm>
            <a:off x="4953000" y="7620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CS p136"/>
          <p:cNvPicPr>
            <a:picLocks noChangeAspect="1" noChangeArrowheads="1"/>
          </p:cNvPicPr>
          <p:nvPr/>
        </p:nvPicPr>
        <p:blipFill>
          <a:blip r:embed="rId2">
            <a:extLst>
              <a:ext uri="{28A0092B-C50C-407E-A947-70E740481C1C}">
                <a14:useLocalDpi xmlns:a14="http://schemas.microsoft.com/office/drawing/2010/main" val="0"/>
              </a:ext>
            </a:extLst>
          </a:blip>
          <a:srcRect l="1666" t="1109" r="62500" b="61191"/>
          <a:stretch>
            <a:fillRect/>
          </a:stretch>
        </p:blipFill>
        <p:spPr bwMode="auto">
          <a:xfrm>
            <a:off x="1676400" y="762000"/>
            <a:ext cx="327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CS p136"/>
          <p:cNvPicPr>
            <a:picLocks noChangeAspect="1" noChangeArrowheads="1"/>
          </p:cNvPicPr>
          <p:nvPr/>
        </p:nvPicPr>
        <p:blipFill>
          <a:blip r:embed="rId2">
            <a:extLst>
              <a:ext uri="{28A0092B-C50C-407E-A947-70E740481C1C}">
                <a14:useLocalDpi xmlns:a14="http://schemas.microsoft.com/office/drawing/2010/main" val="0"/>
              </a:ext>
            </a:extLst>
          </a:blip>
          <a:srcRect l="70000" t="1109" r="2499" b="61191"/>
          <a:stretch>
            <a:fillRect/>
          </a:stretch>
        </p:blipFill>
        <p:spPr bwMode="auto">
          <a:xfrm>
            <a:off x="7924800" y="762000"/>
            <a:ext cx="2514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descr="CS p136"/>
          <p:cNvPicPr>
            <a:picLocks noChangeAspect="1" noChangeArrowheads="1"/>
          </p:cNvPicPr>
          <p:nvPr/>
        </p:nvPicPr>
        <p:blipFill>
          <a:blip r:embed="rId2">
            <a:extLst>
              <a:ext uri="{28A0092B-C50C-407E-A947-70E740481C1C}">
                <a14:useLocalDpi xmlns:a14="http://schemas.microsoft.com/office/drawing/2010/main" val="0"/>
              </a:ext>
            </a:extLst>
          </a:blip>
          <a:srcRect l="61667" t="60985" r="1666" b="2426"/>
          <a:stretch>
            <a:fillRect/>
          </a:stretch>
        </p:blipFill>
        <p:spPr bwMode="auto">
          <a:xfrm>
            <a:off x="7162800" y="40386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CS p136"/>
          <p:cNvPicPr>
            <a:picLocks noChangeAspect="1" noChangeArrowheads="1"/>
          </p:cNvPicPr>
          <p:nvPr/>
        </p:nvPicPr>
        <p:blipFill>
          <a:blip r:embed="rId2">
            <a:extLst>
              <a:ext uri="{28A0092B-C50C-407E-A947-70E740481C1C}">
                <a14:useLocalDpi xmlns:a14="http://schemas.microsoft.com/office/drawing/2010/main" val="0"/>
              </a:ext>
            </a:extLst>
          </a:blip>
          <a:srcRect l="29167" t="59875" r="38333" b="3343"/>
          <a:stretch>
            <a:fillRect/>
          </a:stretch>
        </p:blipFill>
        <p:spPr bwMode="auto">
          <a:xfrm>
            <a:off x="4191000" y="4038600"/>
            <a:ext cx="2971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WordArt 8"/>
          <p:cNvSpPr>
            <a:spLocks noChangeArrowheads="1" noChangeShapeType="1" noTextEdit="1"/>
          </p:cNvSpPr>
          <p:nvPr/>
        </p:nvSpPr>
        <p:spPr bwMode="auto">
          <a:xfrm>
            <a:off x="2057400" y="76200"/>
            <a:ext cx="8001000" cy="609600"/>
          </a:xfrm>
          <a:prstGeom prst="rect">
            <a:avLst/>
          </a:prstGeom>
        </p:spPr>
        <p:txBody>
          <a:bodyPr wrap="none" fromWordArt="1">
            <a:prstTxWarp prst="textCanUp">
              <a:avLst>
                <a:gd name="adj" fmla="val 85713"/>
              </a:avLst>
            </a:prstTxWarp>
          </a:bodyPr>
          <a:lstStyle/>
          <a:p>
            <a:pPr algn="ctr"/>
            <a:r>
              <a:rPr lang="en-US" sz="2400" b="1" kern="10">
                <a:ln w="25400">
                  <a:solidFill>
                    <a:schemeClr val="tx1"/>
                  </a:solidFill>
                  <a:round/>
                  <a:headEnd/>
                  <a:tailEnd/>
                </a:ln>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effectLst>
                  <a:outerShdw blurRad="63500" dist="38099" dir="2700000" algn="ctr" rotWithShape="0">
                    <a:schemeClr val="bg1">
                      <a:alpha val="74997"/>
                    </a:schemeClr>
                  </a:outerShdw>
                </a:effectLst>
                <a:latin typeface="Impact" charset="0"/>
                <a:ea typeface="Impact" charset="0"/>
                <a:cs typeface="Impact" charset="0"/>
              </a:rPr>
              <a:t>Cherokee Removal</a:t>
            </a:r>
            <a:endParaRPr lang="en-US" sz="2400" b="1" kern="10" dirty="0">
              <a:ln w="25400">
                <a:solidFill>
                  <a:schemeClr val="tx1"/>
                </a:solidFill>
                <a:round/>
                <a:headEnd/>
                <a:tailEnd/>
              </a:ln>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effectLst>
                <a:outerShdw blurRad="63500" dist="38099" dir="2700000" algn="ctr" rotWithShape="0">
                  <a:schemeClr val="bg1">
                    <a:alpha val="74997"/>
                  </a:schemeClr>
                </a:outerShdw>
              </a:effectLst>
              <a:latin typeface="Impact" charset="0"/>
              <a:ea typeface="Impact" charset="0"/>
              <a:cs typeface="Impact" charset="0"/>
            </a:endParaRPr>
          </a:p>
        </p:txBody>
      </p:sp>
      <p:sp>
        <p:nvSpPr>
          <p:cNvPr id="63497" name="AutoShape 9"/>
          <p:cNvSpPr>
            <a:spLocks noChangeArrowheads="1"/>
          </p:cNvSpPr>
          <p:nvPr/>
        </p:nvSpPr>
        <p:spPr bwMode="auto">
          <a:xfrm rot="5400000">
            <a:off x="8686800" y="3505200"/>
            <a:ext cx="533400" cy="381000"/>
          </a:xfrm>
          <a:prstGeom prst="rightArrow">
            <a:avLst>
              <a:gd name="adj1" fmla="val 50000"/>
              <a:gd name="adj2" fmla="val 35000"/>
            </a:avLst>
          </a:prstGeom>
          <a:solidFill>
            <a:srgbClr val="CC0000"/>
          </a:solidFill>
          <a:ln w="2857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 name="Rectangle 2"/>
          <p:cNvSpPr/>
          <p:nvPr/>
        </p:nvSpPr>
        <p:spPr>
          <a:xfrm>
            <a:off x="4275014" y="3119735"/>
            <a:ext cx="2008306"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101606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dissolve">
                                      <p:cBhvr>
                                        <p:cTn id="7" dur="500"/>
                                        <p:tgtEl>
                                          <p:spTgt spid="63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dissolve">
                                      <p:cBhvr>
                                        <p:cTn id="12" dur="500"/>
                                        <p:tgtEl>
                                          <p:spTgt spid="63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3493"/>
                                        </p:tgtEl>
                                        <p:attrNameLst>
                                          <p:attrName>style.visibility</p:attrName>
                                        </p:attrNameLst>
                                      </p:cBhvr>
                                      <p:to>
                                        <p:strVal val="visible"/>
                                      </p:to>
                                    </p:set>
                                    <p:animEffect transition="in" filter="dissolve">
                                      <p:cBhvr>
                                        <p:cTn id="17" dur="500"/>
                                        <p:tgtEl>
                                          <p:spTgt spid="634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497"/>
                                        </p:tgtEl>
                                        <p:attrNameLst>
                                          <p:attrName>style.visibility</p:attrName>
                                        </p:attrNameLst>
                                      </p:cBhvr>
                                      <p:to>
                                        <p:strVal val="visible"/>
                                      </p:to>
                                    </p:set>
                                    <p:animEffect transition="in" filter="dissolve">
                                      <p:cBhvr>
                                        <p:cTn id="22" dur="500"/>
                                        <p:tgtEl>
                                          <p:spTgt spid="634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3494"/>
                                        </p:tgtEl>
                                        <p:attrNameLst>
                                          <p:attrName>style.visibility</p:attrName>
                                        </p:attrNameLst>
                                      </p:cBhvr>
                                      <p:to>
                                        <p:strVal val="visible"/>
                                      </p:to>
                                    </p:set>
                                    <p:animEffect transition="in" filter="dissolve">
                                      <p:cBhvr>
                                        <p:cTn id="27" dur="500"/>
                                        <p:tgtEl>
                                          <p:spTgt spid="634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3495"/>
                                        </p:tgtEl>
                                        <p:attrNameLst>
                                          <p:attrName>style.visibility</p:attrName>
                                        </p:attrNameLst>
                                      </p:cBhvr>
                                      <p:to>
                                        <p:strVal val="visible"/>
                                      </p:to>
                                    </p:set>
                                    <p:animEffect transition="in" filter="dissolve">
                                      <p:cBhvr>
                                        <p:cTn id="32" dur="500"/>
                                        <p:tgtEl>
                                          <p:spTgt spid="634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3490"/>
                                        </p:tgtEl>
                                        <p:attrNameLst>
                                          <p:attrName>style.visibility</p:attrName>
                                        </p:attrNameLst>
                                      </p:cBhvr>
                                      <p:to>
                                        <p:strVal val="visible"/>
                                      </p:to>
                                    </p:set>
                                    <p:animEffect transition="in" filter="dissolve">
                                      <p:cBhvr>
                                        <p:cTn id="3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olitical cartoon depicts the Cherokee Nation as Gulliver, the giant character 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400800" cy="41416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72201" y="-76200"/>
            <a:ext cx="4241995"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Look familiar?</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15368" name="Picture 8" descr="mage result for gull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762" y="3657600"/>
            <a:ext cx="5334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343400" y="5486400"/>
            <a:ext cx="1371600"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87391" y="5129481"/>
            <a:ext cx="2288960" cy="1323439"/>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Gulliver’s </a:t>
            </a:r>
          </a:p>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Travels</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8086797" y="1197974"/>
            <a:ext cx="2365839" cy="1323439"/>
          </a:xfrm>
          <a:prstGeom prst="rect">
            <a:avLst/>
          </a:prstGeom>
          <a:noFill/>
        </p:spPr>
        <p:txBody>
          <a:bodyPr wrap="none" lIns="91440" tIns="45720" rIns="91440" bIns="45720">
            <a:spAutoFit/>
          </a:bodyPr>
          <a:lstStyle/>
          <a:p>
            <a:pPr algn="ctr"/>
            <a:r>
              <a:rPr lang="en-US"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Worcester</a:t>
            </a:r>
          </a:p>
          <a:p>
            <a:pPr algn="ctr"/>
            <a:r>
              <a:rPr lang="en-US"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 Georgia</a:t>
            </a:r>
            <a:endParaRPr lang="en-US"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281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additive="base">
                                        <p:cTn id="7" dur="500"/>
                                        <p:tgtEl>
                                          <p:spTgt spid="15368"/>
                                        </p:tgtEl>
                                        <p:attrNameLst>
                                          <p:attrName>ppt_y</p:attrName>
                                        </p:attrNameLst>
                                      </p:cBhvr>
                                      <p:tavLst>
                                        <p:tav tm="0">
                                          <p:val>
                                            <p:strVal val="#ppt_y+#ppt_h*1.125000"/>
                                          </p:val>
                                        </p:tav>
                                        <p:tav tm="100000">
                                          <p:val>
                                            <p:strVal val="#ppt_y"/>
                                          </p:val>
                                        </p:tav>
                                      </p:tavLst>
                                    </p:anim>
                                    <p:animEffect transition="in" filter="wipe(up)">
                                      <p:cBhvr>
                                        <p:cTn id="8" dur="500"/>
                                        <p:tgtEl>
                                          <p:spTgt spid="15368"/>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age result for the trail of tears robert lindne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289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1" y="6150114"/>
            <a:ext cx="3998081"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What do you see?</a:t>
            </a:r>
            <a:endPar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TextBox 2"/>
          <p:cNvSpPr txBox="1"/>
          <p:nvPr/>
        </p:nvSpPr>
        <p:spPr>
          <a:xfrm>
            <a:off x="7086600" y="6324600"/>
            <a:ext cx="3581400" cy="369332"/>
          </a:xfrm>
          <a:prstGeom prst="rect">
            <a:avLst/>
          </a:prstGeom>
          <a:noFill/>
        </p:spPr>
        <p:txBody>
          <a:bodyPr wrap="square" rtlCol="0">
            <a:spAutoFit/>
          </a:bodyPr>
          <a:lstStyle/>
          <a:p>
            <a:r>
              <a:rPr lang="en-US" i="1" dirty="0"/>
              <a:t>The Trail of Tears</a:t>
            </a:r>
            <a:r>
              <a:rPr lang="en-US" dirty="0"/>
              <a:t>, Robert </a:t>
            </a:r>
            <a:r>
              <a:rPr lang="en-US" dirty="0" err="1"/>
              <a:t>Lindneaux</a:t>
            </a:r>
            <a:endParaRPr lang="en-US" i="1" dirty="0"/>
          </a:p>
        </p:txBody>
      </p:sp>
    </p:spTree>
    <p:extLst>
      <p:ext uri="{BB962C8B-B14F-4D97-AF65-F5344CB8AC3E}">
        <p14:creationId xmlns:p14="http://schemas.microsoft.com/office/powerpoint/2010/main" val="77696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1"/>
            <a:ext cx="9137373" cy="1323439"/>
          </a:xfrm>
          <a:prstGeom prst="rect">
            <a:avLst/>
          </a:prstGeom>
          <a:solidFill>
            <a:srgbClr val="C00000"/>
          </a:solid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Document Analysis</a:t>
            </a:r>
          </a:p>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was life like along the </a:t>
            </a:r>
            <a:r>
              <a:rPr lang="en-US"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Trail of Tears</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752600" y="1455127"/>
            <a:ext cx="8382000" cy="492443"/>
          </a:xfrm>
          <a:prstGeom prst="rect">
            <a:avLst/>
          </a:prstGeom>
          <a:noFill/>
        </p:spPr>
        <p:txBody>
          <a:bodyPr wrap="square" rtlCol="0">
            <a:spAutoFit/>
          </a:bodyPr>
          <a:lstStyle/>
          <a:p>
            <a:r>
              <a:rPr lang="en-US" sz="2600" dirty="0"/>
              <a:t>Read documents #4-7, and answer the questions that follow</a:t>
            </a:r>
            <a:endParaRPr lang="en-US" sz="2600" dirty="0"/>
          </a:p>
        </p:txBody>
      </p:sp>
      <p:pic>
        <p:nvPicPr>
          <p:cNvPr id="20482" name="Picture 2" descr="mage result for trail of t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42186"/>
            <a:ext cx="8001000" cy="478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3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600200" y="576263"/>
            <a:ext cx="9067800" cy="43027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5000"/>
              </a:lnSpc>
              <a:spcBef>
                <a:spcPct val="40000"/>
              </a:spcBef>
              <a:defRPr/>
            </a:pPr>
            <a:r>
              <a:rPr lang="en-US" altLang="en-US" sz="3600" b="1" i="1" dirty="0">
                <a:latin typeface="Times New Roman" charset="0"/>
              </a:rPr>
              <a:t>“Our conduct toward these people is deeply interesting to our national character….Our ancestors found them the uncontrolled possessors of these vast regions.  </a:t>
            </a:r>
          </a:p>
          <a:p>
            <a:pPr algn="ctr">
              <a:lnSpc>
                <a:spcPct val="70000"/>
              </a:lnSpc>
              <a:spcBef>
                <a:spcPct val="40000"/>
              </a:spcBef>
              <a:defRPr/>
            </a:pPr>
            <a:r>
              <a:rPr lang="en-US" altLang="en-US" sz="3600" b="1" i="1" dirty="0">
                <a:latin typeface="Times New Roman" charset="0"/>
              </a:rPr>
              <a:t>By persuasion and force they have been made to retire from river to river and from mountain to mountain, until some of the tribes have become extinct and others have left but remnants to preserve for awhile their once terrible names.” </a:t>
            </a:r>
            <a:endParaRPr lang="en-US" altLang="en-US" sz="3600" b="1" i="1" dirty="0">
              <a:solidFill>
                <a:srgbClr val="FFFF66"/>
              </a:solidFill>
              <a:latin typeface="Times New Roman" charset="0"/>
            </a:endParaRPr>
          </a:p>
        </p:txBody>
      </p:sp>
      <p:sp>
        <p:nvSpPr>
          <p:cNvPr id="60419" name="Text Box 3"/>
          <p:cNvSpPr txBox="1">
            <a:spLocks noChangeArrowheads="1"/>
          </p:cNvSpPr>
          <p:nvPr/>
        </p:nvSpPr>
        <p:spPr bwMode="auto">
          <a:xfrm>
            <a:off x="-2362200" y="3124201"/>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Char char="•"/>
              <a:defRPr/>
            </a:pPr>
            <a:endParaRPr lang="en-US" altLang="en-US" b="1">
              <a:solidFill>
                <a:schemeClr val="bg1"/>
              </a:solidFill>
            </a:endParaRPr>
          </a:p>
        </p:txBody>
      </p:sp>
      <p:sp>
        <p:nvSpPr>
          <p:cNvPr id="74755" name="WordArt 4"/>
          <p:cNvSpPr>
            <a:spLocks noChangeArrowheads="1" noChangeShapeType="1" noTextEdit="1"/>
          </p:cNvSpPr>
          <p:nvPr/>
        </p:nvSpPr>
        <p:spPr bwMode="auto">
          <a:xfrm>
            <a:off x="2667000" y="85726"/>
            <a:ext cx="7315200" cy="371475"/>
          </a:xfrm>
          <a:prstGeom prst="rect">
            <a:avLst/>
          </a:prstGeom>
        </p:spPr>
        <p:txBody>
          <a:bodyPr wrap="none" fromWordArt="1">
            <a:prstTxWarp prst="textCanUp">
              <a:avLst>
                <a:gd name="adj" fmla="val 85713"/>
              </a:avLst>
            </a:prstTxWarp>
          </a:bodyPr>
          <a:lstStyle/>
          <a:p>
            <a:pPr algn="ctr"/>
            <a:r>
              <a:rPr lang="en-US" sz="2400" b="1" kern="10">
                <a:ln w="22225">
                  <a:solidFill>
                    <a:schemeClr val="tx1"/>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charset="0"/>
                <a:ea typeface="Impact" charset="0"/>
                <a:cs typeface="Impact" charset="0"/>
              </a:rPr>
              <a:t>TRAIL OF TEARS </a:t>
            </a:r>
          </a:p>
        </p:txBody>
      </p:sp>
      <p:sp>
        <p:nvSpPr>
          <p:cNvPr id="2" name="Rectangle 1"/>
          <p:cNvSpPr/>
          <p:nvPr/>
        </p:nvSpPr>
        <p:spPr>
          <a:xfrm>
            <a:off x="2209800" y="5121698"/>
            <a:ext cx="3760966"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said it?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891336"/>
            <a:ext cx="2622884" cy="196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86943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set>
                                      <p:cBhvr>
                                        <p:cTn id="7" dur="455" fill="hold">
                                          <p:stCondLst>
                                            <p:cond delay="0"/>
                                          </p:stCondLst>
                                        </p:cTn>
                                        <p:tgtEl>
                                          <p:spTgt spid="68610">
                                            <p:txEl>
                                              <p:pRg st="0" end="0"/>
                                            </p:txEl>
                                          </p:spTgt>
                                        </p:tgtEl>
                                        <p:attrNameLst>
                                          <p:attrName>style.rotation</p:attrName>
                                        </p:attrNameLst>
                                      </p:cBhvr>
                                      <p:to>
                                        <p:strVal val="-45.0"/>
                                      </p:to>
                                    </p:set>
                                    <p:anim calcmode="lin" valueType="num">
                                      <p:cBhvr>
                                        <p:cTn id="8" dur="455" fill="hold">
                                          <p:stCondLst>
                                            <p:cond delay="455"/>
                                          </p:stCondLst>
                                        </p:cTn>
                                        <p:tgtEl>
                                          <p:spTgt spid="6861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8610">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861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8610">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childTnLst>
                                    <p:set>
                                      <p:cBhvr>
                                        <p:cTn id="15" dur="1" fill="hold">
                                          <p:stCondLst>
                                            <p:cond delay="0"/>
                                          </p:stCondLst>
                                        </p:cTn>
                                        <p:tgtEl>
                                          <p:spTgt spid="68610">
                                            <p:txEl>
                                              <p:pRg st="1" end="1"/>
                                            </p:txEl>
                                          </p:spTgt>
                                        </p:tgtEl>
                                        <p:attrNameLst>
                                          <p:attrName>style.visibility</p:attrName>
                                        </p:attrNameLst>
                                      </p:cBhvr>
                                      <p:to>
                                        <p:strVal val="visible"/>
                                      </p:to>
                                    </p:set>
                                    <p:set>
                                      <p:cBhvr>
                                        <p:cTn id="16" dur="455" fill="hold">
                                          <p:stCondLst>
                                            <p:cond delay="0"/>
                                          </p:stCondLst>
                                        </p:cTn>
                                        <p:tgtEl>
                                          <p:spTgt spid="68610">
                                            <p:txEl>
                                              <p:pRg st="1" end="1"/>
                                            </p:txEl>
                                          </p:spTgt>
                                        </p:tgtEl>
                                        <p:attrNameLst>
                                          <p:attrName>style.rotation</p:attrName>
                                        </p:attrNameLst>
                                      </p:cBhvr>
                                      <p:to>
                                        <p:strVal val="-45.0"/>
                                      </p:to>
                                    </p:set>
                                    <p:anim calcmode="lin" valueType="num">
                                      <p:cBhvr>
                                        <p:cTn id="17" dur="455" fill="hold">
                                          <p:stCondLst>
                                            <p:cond delay="455"/>
                                          </p:stCondLst>
                                        </p:cTn>
                                        <p:tgtEl>
                                          <p:spTgt spid="68610">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68610">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68610">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68610">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600200" y="914401"/>
            <a:ext cx="9067800" cy="90486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5000"/>
              </a:lnSpc>
              <a:spcBef>
                <a:spcPct val="25000"/>
              </a:spcBef>
              <a:defRPr/>
            </a:pPr>
            <a:r>
              <a:rPr lang="en-US" altLang="en-US" sz="3600" b="1" i="1" dirty="0">
                <a:latin typeface="Times New Roman" charset="0"/>
              </a:rPr>
              <a:t>“Surrounded by the whites with their arts of civilization, which by destroying the resources of the savage doom him to weakness and decay, the fate of the Mohegan, Narragansett, and the Delaware is fast overtaking the Choctaw, the Cherokee, and the Creek.  </a:t>
            </a:r>
          </a:p>
          <a:p>
            <a:pPr algn="ctr">
              <a:lnSpc>
                <a:spcPct val="75000"/>
              </a:lnSpc>
              <a:spcBef>
                <a:spcPct val="25000"/>
              </a:spcBef>
              <a:defRPr/>
            </a:pPr>
            <a:r>
              <a:rPr lang="en-US" altLang="en-US" sz="3600" b="1" i="1" dirty="0">
                <a:latin typeface="Times New Roman" charset="0"/>
              </a:rPr>
              <a:t>That this fate surely awaits them if they remain within the limits of the States does not admit of a doubt.  </a:t>
            </a:r>
          </a:p>
          <a:p>
            <a:pPr algn="ctr">
              <a:lnSpc>
                <a:spcPct val="75000"/>
              </a:lnSpc>
              <a:spcBef>
                <a:spcPct val="25000"/>
              </a:spcBef>
              <a:defRPr/>
            </a:pPr>
            <a:r>
              <a:rPr lang="en-US" altLang="en-US" sz="3600" b="1" i="1" dirty="0">
                <a:latin typeface="Times New Roman" charset="0"/>
              </a:rPr>
              <a:t>Humanity and national honor demand that every effort should be made to avert such a calamity.”</a:t>
            </a:r>
          </a:p>
          <a:p>
            <a:pPr algn="ctr">
              <a:lnSpc>
                <a:spcPct val="75000"/>
              </a:lnSpc>
              <a:spcBef>
                <a:spcPct val="25000"/>
              </a:spcBef>
              <a:defRPr/>
            </a:pPr>
            <a:endParaRPr lang="en-US" altLang="en-US" sz="4000" i="1" dirty="0">
              <a:latin typeface="Times New Roman" charset="0"/>
            </a:endParaRPr>
          </a:p>
          <a:p>
            <a:pPr>
              <a:lnSpc>
                <a:spcPct val="75000"/>
              </a:lnSpc>
              <a:spcBef>
                <a:spcPct val="25000"/>
              </a:spcBef>
              <a:defRPr/>
            </a:pPr>
            <a:endParaRPr lang="en-US" altLang="en-US" sz="4000" b="1" i="1" dirty="0">
              <a:latin typeface="Times New Roman" charset="0"/>
            </a:endParaRPr>
          </a:p>
          <a:p>
            <a:pPr>
              <a:lnSpc>
                <a:spcPct val="75000"/>
              </a:lnSpc>
              <a:spcBef>
                <a:spcPct val="25000"/>
              </a:spcBef>
              <a:defRPr/>
            </a:pPr>
            <a:endParaRPr lang="en-US" altLang="en-US" sz="4000" b="1" i="1" dirty="0">
              <a:latin typeface="Times New Roman" charset="0"/>
            </a:endParaRPr>
          </a:p>
          <a:p>
            <a:pPr>
              <a:lnSpc>
                <a:spcPct val="75000"/>
              </a:lnSpc>
              <a:spcBef>
                <a:spcPct val="25000"/>
              </a:spcBef>
              <a:defRPr/>
            </a:pPr>
            <a:endParaRPr lang="en-US" altLang="en-US" sz="4000" b="1" i="1" dirty="0">
              <a:solidFill>
                <a:srgbClr val="FFFF66"/>
              </a:solidFill>
              <a:latin typeface="Times New Roman" charset="0"/>
            </a:endParaRPr>
          </a:p>
          <a:p>
            <a:pPr>
              <a:lnSpc>
                <a:spcPct val="75000"/>
              </a:lnSpc>
              <a:spcBef>
                <a:spcPct val="25000"/>
              </a:spcBef>
              <a:defRPr/>
            </a:pPr>
            <a:endParaRPr lang="en-US" altLang="en-US" sz="4000" b="1" i="1" dirty="0">
              <a:solidFill>
                <a:srgbClr val="FFFF66"/>
              </a:solidFill>
              <a:latin typeface="Times New Roman" charset="0"/>
            </a:endParaRPr>
          </a:p>
          <a:p>
            <a:pPr>
              <a:lnSpc>
                <a:spcPct val="75000"/>
              </a:lnSpc>
              <a:spcBef>
                <a:spcPct val="25000"/>
              </a:spcBef>
              <a:defRPr/>
            </a:pPr>
            <a:endParaRPr lang="en-US" altLang="en-US" sz="4000" b="1" i="1" dirty="0">
              <a:solidFill>
                <a:srgbClr val="FFFF66"/>
              </a:solidFill>
              <a:latin typeface="Times New Roman" charset="0"/>
            </a:endParaRPr>
          </a:p>
        </p:txBody>
      </p:sp>
      <p:sp>
        <p:nvSpPr>
          <p:cNvPr id="61443" name="Text Box 3"/>
          <p:cNvSpPr txBox="1">
            <a:spLocks noChangeArrowheads="1"/>
          </p:cNvSpPr>
          <p:nvPr/>
        </p:nvSpPr>
        <p:spPr bwMode="auto">
          <a:xfrm>
            <a:off x="-2362200" y="3124201"/>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Char char="•"/>
              <a:defRPr/>
            </a:pPr>
            <a:endParaRPr lang="en-US" altLang="en-US" b="1">
              <a:solidFill>
                <a:schemeClr val="bg1"/>
              </a:solidFill>
            </a:endParaRPr>
          </a:p>
        </p:txBody>
      </p:sp>
      <p:sp>
        <p:nvSpPr>
          <p:cNvPr id="75779" name="WordArt 4"/>
          <p:cNvSpPr>
            <a:spLocks noChangeArrowheads="1" noChangeShapeType="1" noTextEdit="1"/>
          </p:cNvSpPr>
          <p:nvPr/>
        </p:nvSpPr>
        <p:spPr bwMode="auto">
          <a:xfrm>
            <a:off x="2667000" y="85726"/>
            <a:ext cx="7315200" cy="371475"/>
          </a:xfrm>
          <a:prstGeom prst="rect">
            <a:avLst/>
          </a:prstGeom>
        </p:spPr>
        <p:txBody>
          <a:bodyPr wrap="none" fromWordArt="1">
            <a:prstTxWarp prst="textCanUp">
              <a:avLst>
                <a:gd name="adj" fmla="val 85713"/>
              </a:avLst>
            </a:prstTxWarp>
          </a:bodyPr>
          <a:lstStyle/>
          <a:p>
            <a:pPr algn="ctr"/>
            <a:r>
              <a:rPr lang="en-US" sz="2400" b="1" kern="10">
                <a:ln w="22225">
                  <a:solidFill>
                    <a:schemeClr val="tx1"/>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charset="0"/>
                <a:ea typeface="Impact" charset="0"/>
                <a:cs typeface="Impact" charset="0"/>
              </a:rPr>
              <a:t>TRAIL OF TEARS </a:t>
            </a:r>
          </a:p>
        </p:txBody>
      </p:sp>
    </p:spTree>
    <p:extLst>
      <p:ext uri="{BB962C8B-B14F-4D97-AF65-F5344CB8AC3E}">
        <p14:creationId xmlns:p14="http://schemas.microsoft.com/office/powerpoint/2010/main" val="94131625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wipe(down)">
                                      <p:cBhvr>
                                        <p:cTn id="7" dur="580">
                                          <p:stCondLst>
                                            <p:cond delay="0"/>
                                          </p:stCondLst>
                                        </p:cTn>
                                        <p:tgtEl>
                                          <p:spTgt spid="69634">
                                            <p:txEl>
                                              <p:pRg st="0" end="0"/>
                                            </p:txEl>
                                          </p:spTgt>
                                        </p:tgtEl>
                                      </p:cBhvr>
                                    </p:animEffect>
                                    <p:anim calcmode="lin" valueType="num">
                                      <p:cBhvr>
                                        <p:cTn id="8" dur="1822" tmFilter="0,0; 0.14,0.36; 0.43,0.73; 0.71,0.91; 1.0,1.0">
                                          <p:stCondLst>
                                            <p:cond delay="0"/>
                                          </p:stCondLst>
                                        </p:cTn>
                                        <p:tgtEl>
                                          <p:spTgt spid="6963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963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963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963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963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9634">
                                            <p:txEl>
                                              <p:pRg st="0" end="0"/>
                                            </p:txEl>
                                          </p:spTgt>
                                        </p:tgtEl>
                                      </p:cBhvr>
                                      <p:to x="100000" y="60000"/>
                                    </p:animScale>
                                    <p:animScale>
                                      <p:cBhvr>
                                        <p:cTn id="14" dur="166" decel="50000">
                                          <p:stCondLst>
                                            <p:cond delay="676"/>
                                          </p:stCondLst>
                                        </p:cTn>
                                        <p:tgtEl>
                                          <p:spTgt spid="69634">
                                            <p:txEl>
                                              <p:pRg st="0" end="0"/>
                                            </p:txEl>
                                          </p:spTgt>
                                        </p:tgtEl>
                                      </p:cBhvr>
                                      <p:to x="100000" y="100000"/>
                                    </p:animScale>
                                    <p:animScale>
                                      <p:cBhvr>
                                        <p:cTn id="15" dur="26">
                                          <p:stCondLst>
                                            <p:cond delay="1312"/>
                                          </p:stCondLst>
                                        </p:cTn>
                                        <p:tgtEl>
                                          <p:spTgt spid="69634">
                                            <p:txEl>
                                              <p:pRg st="0" end="0"/>
                                            </p:txEl>
                                          </p:spTgt>
                                        </p:tgtEl>
                                      </p:cBhvr>
                                      <p:to x="100000" y="80000"/>
                                    </p:animScale>
                                    <p:animScale>
                                      <p:cBhvr>
                                        <p:cTn id="16" dur="166" decel="50000">
                                          <p:stCondLst>
                                            <p:cond delay="1338"/>
                                          </p:stCondLst>
                                        </p:cTn>
                                        <p:tgtEl>
                                          <p:spTgt spid="69634">
                                            <p:txEl>
                                              <p:pRg st="0" end="0"/>
                                            </p:txEl>
                                          </p:spTgt>
                                        </p:tgtEl>
                                      </p:cBhvr>
                                      <p:to x="100000" y="100000"/>
                                    </p:animScale>
                                    <p:animScale>
                                      <p:cBhvr>
                                        <p:cTn id="17" dur="26">
                                          <p:stCondLst>
                                            <p:cond delay="1642"/>
                                          </p:stCondLst>
                                        </p:cTn>
                                        <p:tgtEl>
                                          <p:spTgt spid="69634">
                                            <p:txEl>
                                              <p:pRg st="0" end="0"/>
                                            </p:txEl>
                                          </p:spTgt>
                                        </p:tgtEl>
                                      </p:cBhvr>
                                      <p:to x="100000" y="90000"/>
                                    </p:animScale>
                                    <p:animScale>
                                      <p:cBhvr>
                                        <p:cTn id="18" dur="166" decel="50000">
                                          <p:stCondLst>
                                            <p:cond delay="1668"/>
                                          </p:stCondLst>
                                        </p:cTn>
                                        <p:tgtEl>
                                          <p:spTgt spid="69634">
                                            <p:txEl>
                                              <p:pRg st="0" end="0"/>
                                            </p:txEl>
                                          </p:spTgt>
                                        </p:tgtEl>
                                      </p:cBhvr>
                                      <p:to x="100000" y="100000"/>
                                    </p:animScale>
                                    <p:animScale>
                                      <p:cBhvr>
                                        <p:cTn id="19" dur="26">
                                          <p:stCondLst>
                                            <p:cond delay="1808"/>
                                          </p:stCondLst>
                                        </p:cTn>
                                        <p:tgtEl>
                                          <p:spTgt spid="69634">
                                            <p:txEl>
                                              <p:pRg st="0" end="0"/>
                                            </p:txEl>
                                          </p:spTgt>
                                        </p:tgtEl>
                                      </p:cBhvr>
                                      <p:to x="100000" y="95000"/>
                                    </p:animScale>
                                    <p:animScale>
                                      <p:cBhvr>
                                        <p:cTn id="20" dur="166" decel="50000">
                                          <p:stCondLst>
                                            <p:cond delay="1834"/>
                                          </p:stCondLst>
                                        </p:cTn>
                                        <p:tgtEl>
                                          <p:spTgt spid="69634">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9634">
                                            <p:txEl>
                                              <p:pRg st="1" end="1"/>
                                            </p:txEl>
                                          </p:spTgt>
                                        </p:tgtEl>
                                        <p:attrNameLst>
                                          <p:attrName>style.visibility</p:attrName>
                                        </p:attrNameLst>
                                      </p:cBhvr>
                                      <p:to>
                                        <p:strVal val="visible"/>
                                      </p:to>
                                    </p:set>
                                    <p:animEffect transition="in" filter="wipe(down)">
                                      <p:cBhvr>
                                        <p:cTn id="25" dur="580">
                                          <p:stCondLst>
                                            <p:cond delay="0"/>
                                          </p:stCondLst>
                                        </p:cTn>
                                        <p:tgtEl>
                                          <p:spTgt spid="69634">
                                            <p:txEl>
                                              <p:pRg st="1" end="1"/>
                                            </p:txEl>
                                          </p:spTgt>
                                        </p:tgtEl>
                                      </p:cBhvr>
                                    </p:animEffect>
                                    <p:anim calcmode="lin" valueType="num">
                                      <p:cBhvr>
                                        <p:cTn id="26" dur="1822" tmFilter="0,0; 0.14,0.36; 0.43,0.73; 0.71,0.91; 1.0,1.0">
                                          <p:stCondLst>
                                            <p:cond delay="0"/>
                                          </p:stCondLst>
                                        </p:cTn>
                                        <p:tgtEl>
                                          <p:spTgt spid="6963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963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963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963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963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9634">
                                            <p:txEl>
                                              <p:pRg st="1" end="1"/>
                                            </p:txEl>
                                          </p:spTgt>
                                        </p:tgtEl>
                                      </p:cBhvr>
                                      <p:to x="100000" y="60000"/>
                                    </p:animScale>
                                    <p:animScale>
                                      <p:cBhvr>
                                        <p:cTn id="32" dur="166" decel="50000">
                                          <p:stCondLst>
                                            <p:cond delay="676"/>
                                          </p:stCondLst>
                                        </p:cTn>
                                        <p:tgtEl>
                                          <p:spTgt spid="69634">
                                            <p:txEl>
                                              <p:pRg st="1" end="1"/>
                                            </p:txEl>
                                          </p:spTgt>
                                        </p:tgtEl>
                                      </p:cBhvr>
                                      <p:to x="100000" y="100000"/>
                                    </p:animScale>
                                    <p:animScale>
                                      <p:cBhvr>
                                        <p:cTn id="33" dur="26">
                                          <p:stCondLst>
                                            <p:cond delay="1312"/>
                                          </p:stCondLst>
                                        </p:cTn>
                                        <p:tgtEl>
                                          <p:spTgt spid="69634">
                                            <p:txEl>
                                              <p:pRg st="1" end="1"/>
                                            </p:txEl>
                                          </p:spTgt>
                                        </p:tgtEl>
                                      </p:cBhvr>
                                      <p:to x="100000" y="80000"/>
                                    </p:animScale>
                                    <p:animScale>
                                      <p:cBhvr>
                                        <p:cTn id="34" dur="166" decel="50000">
                                          <p:stCondLst>
                                            <p:cond delay="1338"/>
                                          </p:stCondLst>
                                        </p:cTn>
                                        <p:tgtEl>
                                          <p:spTgt spid="69634">
                                            <p:txEl>
                                              <p:pRg st="1" end="1"/>
                                            </p:txEl>
                                          </p:spTgt>
                                        </p:tgtEl>
                                      </p:cBhvr>
                                      <p:to x="100000" y="100000"/>
                                    </p:animScale>
                                    <p:animScale>
                                      <p:cBhvr>
                                        <p:cTn id="35" dur="26">
                                          <p:stCondLst>
                                            <p:cond delay="1642"/>
                                          </p:stCondLst>
                                        </p:cTn>
                                        <p:tgtEl>
                                          <p:spTgt spid="69634">
                                            <p:txEl>
                                              <p:pRg st="1" end="1"/>
                                            </p:txEl>
                                          </p:spTgt>
                                        </p:tgtEl>
                                      </p:cBhvr>
                                      <p:to x="100000" y="90000"/>
                                    </p:animScale>
                                    <p:animScale>
                                      <p:cBhvr>
                                        <p:cTn id="36" dur="166" decel="50000">
                                          <p:stCondLst>
                                            <p:cond delay="1668"/>
                                          </p:stCondLst>
                                        </p:cTn>
                                        <p:tgtEl>
                                          <p:spTgt spid="69634">
                                            <p:txEl>
                                              <p:pRg st="1" end="1"/>
                                            </p:txEl>
                                          </p:spTgt>
                                        </p:tgtEl>
                                      </p:cBhvr>
                                      <p:to x="100000" y="100000"/>
                                    </p:animScale>
                                    <p:animScale>
                                      <p:cBhvr>
                                        <p:cTn id="37" dur="26">
                                          <p:stCondLst>
                                            <p:cond delay="1808"/>
                                          </p:stCondLst>
                                        </p:cTn>
                                        <p:tgtEl>
                                          <p:spTgt spid="69634">
                                            <p:txEl>
                                              <p:pRg st="1" end="1"/>
                                            </p:txEl>
                                          </p:spTgt>
                                        </p:tgtEl>
                                      </p:cBhvr>
                                      <p:to x="100000" y="95000"/>
                                    </p:animScale>
                                    <p:animScale>
                                      <p:cBhvr>
                                        <p:cTn id="38" dur="166" decel="50000">
                                          <p:stCondLst>
                                            <p:cond delay="1834"/>
                                          </p:stCondLst>
                                        </p:cTn>
                                        <p:tgtEl>
                                          <p:spTgt spid="69634">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9634">
                                            <p:txEl>
                                              <p:pRg st="2" end="2"/>
                                            </p:txEl>
                                          </p:spTgt>
                                        </p:tgtEl>
                                        <p:attrNameLst>
                                          <p:attrName>style.visibility</p:attrName>
                                        </p:attrNameLst>
                                      </p:cBhvr>
                                      <p:to>
                                        <p:strVal val="visible"/>
                                      </p:to>
                                    </p:set>
                                    <p:animEffect transition="in" filter="wipe(down)">
                                      <p:cBhvr>
                                        <p:cTn id="43" dur="580">
                                          <p:stCondLst>
                                            <p:cond delay="0"/>
                                          </p:stCondLst>
                                        </p:cTn>
                                        <p:tgtEl>
                                          <p:spTgt spid="69634">
                                            <p:txEl>
                                              <p:pRg st="2" end="2"/>
                                            </p:txEl>
                                          </p:spTgt>
                                        </p:tgtEl>
                                      </p:cBhvr>
                                    </p:animEffect>
                                    <p:anim calcmode="lin" valueType="num">
                                      <p:cBhvr>
                                        <p:cTn id="44" dur="1822" tmFilter="0,0; 0.14,0.36; 0.43,0.73; 0.71,0.91; 1.0,1.0">
                                          <p:stCondLst>
                                            <p:cond delay="0"/>
                                          </p:stCondLst>
                                        </p:cTn>
                                        <p:tgtEl>
                                          <p:spTgt spid="6963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963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963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963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963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9634">
                                            <p:txEl>
                                              <p:pRg st="2" end="2"/>
                                            </p:txEl>
                                          </p:spTgt>
                                        </p:tgtEl>
                                      </p:cBhvr>
                                      <p:to x="100000" y="60000"/>
                                    </p:animScale>
                                    <p:animScale>
                                      <p:cBhvr>
                                        <p:cTn id="50" dur="166" decel="50000">
                                          <p:stCondLst>
                                            <p:cond delay="676"/>
                                          </p:stCondLst>
                                        </p:cTn>
                                        <p:tgtEl>
                                          <p:spTgt spid="69634">
                                            <p:txEl>
                                              <p:pRg st="2" end="2"/>
                                            </p:txEl>
                                          </p:spTgt>
                                        </p:tgtEl>
                                      </p:cBhvr>
                                      <p:to x="100000" y="100000"/>
                                    </p:animScale>
                                    <p:animScale>
                                      <p:cBhvr>
                                        <p:cTn id="51" dur="26">
                                          <p:stCondLst>
                                            <p:cond delay="1312"/>
                                          </p:stCondLst>
                                        </p:cTn>
                                        <p:tgtEl>
                                          <p:spTgt spid="69634">
                                            <p:txEl>
                                              <p:pRg st="2" end="2"/>
                                            </p:txEl>
                                          </p:spTgt>
                                        </p:tgtEl>
                                      </p:cBhvr>
                                      <p:to x="100000" y="80000"/>
                                    </p:animScale>
                                    <p:animScale>
                                      <p:cBhvr>
                                        <p:cTn id="52" dur="166" decel="50000">
                                          <p:stCondLst>
                                            <p:cond delay="1338"/>
                                          </p:stCondLst>
                                        </p:cTn>
                                        <p:tgtEl>
                                          <p:spTgt spid="69634">
                                            <p:txEl>
                                              <p:pRg st="2" end="2"/>
                                            </p:txEl>
                                          </p:spTgt>
                                        </p:tgtEl>
                                      </p:cBhvr>
                                      <p:to x="100000" y="100000"/>
                                    </p:animScale>
                                    <p:animScale>
                                      <p:cBhvr>
                                        <p:cTn id="53" dur="26">
                                          <p:stCondLst>
                                            <p:cond delay="1642"/>
                                          </p:stCondLst>
                                        </p:cTn>
                                        <p:tgtEl>
                                          <p:spTgt spid="69634">
                                            <p:txEl>
                                              <p:pRg st="2" end="2"/>
                                            </p:txEl>
                                          </p:spTgt>
                                        </p:tgtEl>
                                      </p:cBhvr>
                                      <p:to x="100000" y="90000"/>
                                    </p:animScale>
                                    <p:animScale>
                                      <p:cBhvr>
                                        <p:cTn id="54" dur="166" decel="50000">
                                          <p:stCondLst>
                                            <p:cond delay="1668"/>
                                          </p:stCondLst>
                                        </p:cTn>
                                        <p:tgtEl>
                                          <p:spTgt spid="69634">
                                            <p:txEl>
                                              <p:pRg st="2" end="2"/>
                                            </p:txEl>
                                          </p:spTgt>
                                        </p:tgtEl>
                                      </p:cBhvr>
                                      <p:to x="100000" y="100000"/>
                                    </p:animScale>
                                    <p:animScale>
                                      <p:cBhvr>
                                        <p:cTn id="55" dur="26">
                                          <p:stCondLst>
                                            <p:cond delay="1808"/>
                                          </p:stCondLst>
                                        </p:cTn>
                                        <p:tgtEl>
                                          <p:spTgt spid="69634">
                                            <p:txEl>
                                              <p:pRg st="2" end="2"/>
                                            </p:txEl>
                                          </p:spTgt>
                                        </p:tgtEl>
                                      </p:cBhvr>
                                      <p:to x="100000" y="95000"/>
                                    </p:animScale>
                                    <p:animScale>
                                      <p:cBhvr>
                                        <p:cTn id="56" dur="166" decel="50000">
                                          <p:stCondLst>
                                            <p:cond delay="1834"/>
                                          </p:stCondLst>
                                        </p:cTn>
                                        <p:tgtEl>
                                          <p:spTgt spid="6963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ndian removal_1"/>
          <p:cNvPicPr>
            <a:picLocks noChangeAspect="1" noChangeArrowheads="1"/>
          </p:cNvPicPr>
          <p:nvPr/>
        </p:nvPicPr>
        <p:blipFill>
          <a:blip r:embed="rId3">
            <a:extLst>
              <a:ext uri="{28A0092B-C50C-407E-A947-70E740481C1C}">
                <a14:useLocalDpi xmlns:a14="http://schemas.microsoft.com/office/drawing/2010/main" val="0"/>
              </a:ext>
            </a:extLst>
          </a:blip>
          <a:srcRect l="25948" t="8693" r="26337" b="8691"/>
          <a:stretch>
            <a:fillRect/>
          </a:stretch>
        </p:blipFill>
        <p:spPr bwMode="auto">
          <a:xfrm>
            <a:off x="1676400" y="2393950"/>
            <a:ext cx="46482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6096000" y="441325"/>
            <a:ext cx="4419600" cy="6093976"/>
          </a:xfrm>
          <a:prstGeom prst="rect">
            <a:avLst/>
          </a:prstGeom>
          <a:gradFill rotWithShape="1">
            <a:gsLst>
              <a:gs pos="0">
                <a:srgbClr val="FBCE7D"/>
              </a:gs>
              <a:gs pos="100000">
                <a:srgbClr val="FFFF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fontAlgn="base">
              <a:spcBef>
                <a:spcPct val="50000"/>
              </a:spcBef>
              <a:spcAft>
                <a:spcPct val="0"/>
              </a:spcAft>
              <a:buFont typeface="Arial" charset="0"/>
              <a:buChar char="•"/>
            </a:pPr>
            <a:r>
              <a:rPr lang="en-US" altLang="en-US" sz="2000" b="1" dirty="0">
                <a:solidFill>
                  <a:srgbClr val="003366"/>
                </a:solidFill>
                <a:latin typeface="Verdana" pitchFamily="34" charset="0"/>
              </a:rPr>
              <a:t>The term "Trail of Tears" refers to the ten years in which over 70,000 Indians were forced to give up their homes and move to areas assigned to tribes within Oklahoma. </a:t>
            </a:r>
          </a:p>
          <a:p>
            <a:pPr marL="342900" indent="-342900" fontAlgn="base">
              <a:spcBef>
                <a:spcPct val="50000"/>
              </a:spcBef>
              <a:spcAft>
                <a:spcPct val="0"/>
              </a:spcAft>
              <a:buFont typeface="Arial" charset="0"/>
              <a:buChar char="•"/>
            </a:pPr>
            <a:r>
              <a:rPr lang="en-US" altLang="en-US" sz="2000" b="1" dirty="0">
                <a:solidFill>
                  <a:srgbClr val="003366"/>
                </a:solidFill>
                <a:latin typeface="Verdana" pitchFamily="34" charset="0"/>
              </a:rPr>
              <a:t>The tribes were given a right to all of Oklahoma except the Panhandle. </a:t>
            </a:r>
          </a:p>
          <a:p>
            <a:pPr marL="342900" indent="-342900" fontAlgn="base">
              <a:spcBef>
                <a:spcPct val="50000"/>
              </a:spcBef>
              <a:spcAft>
                <a:spcPct val="0"/>
              </a:spcAft>
              <a:buFont typeface="Arial" charset="0"/>
              <a:buChar char="•"/>
            </a:pPr>
            <a:r>
              <a:rPr lang="en-US" altLang="en-US" sz="2000" b="1" dirty="0">
                <a:solidFill>
                  <a:srgbClr val="003366"/>
                </a:solidFill>
                <a:latin typeface="Verdana" pitchFamily="34" charset="0"/>
              </a:rPr>
              <a:t>The government promised this land to them "as long as grass shall grow and rivers run." </a:t>
            </a:r>
          </a:p>
          <a:p>
            <a:pPr marL="342900" indent="-342900" fontAlgn="base">
              <a:spcBef>
                <a:spcPct val="50000"/>
              </a:spcBef>
              <a:spcAft>
                <a:spcPct val="0"/>
              </a:spcAft>
              <a:buFont typeface="Arial" charset="0"/>
              <a:buChar char="•"/>
            </a:pPr>
            <a:r>
              <a:rPr lang="en-US" altLang="en-US" sz="2000" b="1" dirty="0">
                <a:solidFill>
                  <a:srgbClr val="FF0000"/>
                </a:solidFill>
                <a:latin typeface="Verdana" pitchFamily="34" charset="0"/>
              </a:rPr>
              <a:t>This lasted until about 1906 when they were forced to move to other reservations.</a:t>
            </a:r>
          </a:p>
        </p:txBody>
      </p:sp>
      <p:pic>
        <p:nvPicPr>
          <p:cNvPr id="70660" name="Picture 4" descr="trail of"/>
          <p:cNvPicPr>
            <a:picLocks noChangeAspect="1" noChangeArrowheads="1"/>
          </p:cNvPicPr>
          <p:nvPr/>
        </p:nvPicPr>
        <p:blipFill>
          <a:blip r:embed="rId4">
            <a:extLst>
              <a:ext uri="{28A0092B-C50C-407E-A947-70E740481C1C}">
                <a14:useLocalDpi xmlns:a14="http://schemas.microsoft.com/office/drawing/2010/main" val="0"/>
              </a:ext>
            </a:extLst>
          </a:blip>
          <a:srcRect b="6392"/>
          <a:stretch>
            <a:fillRect/>
          </a:stretch>
        </p:blipFill>
        <p:spPr bwMode="auto">
          <a:xfrm>
            <a:off x="2209800" y="130175"/>
            <a:ext cx="35814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190203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981200" y="1"/>
            <a:ext cx="8229600" cy="487363"/>
          </a:xfrm>
        </p:spPr>
        <p:txBody>
          <a:bodyPr>
            <a:normAutofit fontScale="90000"/>
          </a:bodyPr>
          <a:lstStyle/>
          <a:p>
            <a:r>
              <a:rPr lang="en-US" altLang="en-US" b="1" i="1" u="sng">
                <a:ea typeface="ＭＳ Ｐゴシック" charset="-128"/>
              </a:rPr>
              <a:t>Jackson’s Legacy</a:t>
            </a:r>
          </a:p>
        </p:txBody>
      </p:sp>
      <p:sp>
        <p:nvSpPr>
          <p:cNvPr id="3" name="Content Placeholder 2"/>
          <p:cNvSpPr>
            <a:spLocks noGrp="1"/>
          </p:cNvSpPr>
          <p:nvPr>
            <p:ph idx="1"/>
          </p:nvPr>
        </p:nvSpPr>
        <p:spPr>
          <a:xfrm>
            <a:off x="1524000" y="609600"/>
            <a:ext cx="6705600" cy="6248400"/>
          </a:xfrm>
        </p:spPr>
        <p:txBody>
          <a:bodyPr>
            <a:normAutofit/>
          </a:bodyPr>
          <a:lstStyle/>
          <a:p>
            <a:r>
              <a:rPr lang="en-US" altLang="en-US" sz="2200" dirty="0">
                <a:ea typeface="ＭＳ Ｐゴシック" charset="-128"/>
              </a:rPr>
              <a:t>Southern states threaten </a:t>
            </a:r>
            <a:r>
              <a:rPr lang="en-US" altLang="en-US" sz="2200" b="1" u="sng" dirty="0">
                <a:ea typeface="ＭＳ Ｐゴシック" charset="-128"/>
              </a:rPr>
              <a:t>secession</a:t>
            </a:r>
            <a:r>
              <a:rPr lang="en-US" altLang="en-US" sz="2200" dirty="0">
                <a:ea typeface="ＭＳ Ｐゴシック" charset="-128"/>
              </a:rPr>
              <a:t> over the Tariff</a:t>
            </a:r>
          </a:p>
          <a:p>
            <a:r>
              <a:rPr lang="en-US" altLang="en-US" sz="2200" dirty="0">
                <a:ea typeface="ＭＳ Ｐゴシック" charset="-128"/>
              </a:rPr>
              <a:t>Jackson responds by </a:t>
            </a:r>
            <a:r>
              <a:rPr lang="en-US" altLang="en-US" sz="2200" b="1" u="sng" dirty="0">
                <a:ea typeface="ＭＳ Ｐゴシック" charset="-128"/>
              </a:rPr>
              <a:t>threatening to use force</a:t>
            </a:r>
            <a:r>
              <a:rPr lang="en-US" altLang="en-US" sz="2200" dirty="0">
                <a:ea typeface="ＭＳ Ｐゴシック" charset="-128"/>
              </a:rPr>
              <a:t> to </a:t>
            </a:r>
            <a:r>
              <a:rPr lang="en-US" altLang="en-US" sz="2200" b="1" u="sng" dirty="0">
                <a:ea typeface="ＭＳ Ｐゴシック" charset="-128"/>
              </a:rPr>
              <a:t>keep the union together</a:t>
            </a:r>
            <a:r>
              <a:rPr lang="en-US" altLang="en-US" sz="2200" dirty="0">
                <a:ea typeface="ＭＳ Ｐゴシック" charset="-128"/>
              </a:rPr>
              <a:t> and get the tariff paid</a:t>
            </a:r>
          </a:p>
          <a:p>
            <a:r>
              <a:rPr lang="en-US" altLang="en-US" sz="2200" dirty="0">
                <a:ea typeface="ＭＳ Ｐゴシック" charset="-128"/>
              </a:rPr>
              <a:t>Considered a </a:t>
            </a:r>
            <a:r>
              <a:rPr lang="en-US" altLang="en-US" sz="2200" b="1" u="sng" dirty="0">
                <a:ea typeface="ＭＳ Ｐゴシック" charset="-128"/>
              </a:rPr>
              <a:t>success</a:t>
            </a:r>
            <a:r>
              <a:rPr lang="en-US" altLang="en-US" sz="2200" dirty="0">
                <a:ea typeface="ＭＳ Ｐゴシック" charset="-128"/>
              </a:rPr>
              <a:t> because the union (country) is kept together – for now</a:t>
            </a:r>
            <a:r>
              <a:rPr lang="en-US" altLang="en-US" sz="2200" dirty="0">
                <a:ea typeface="ＭＳ Ｐゴシック" charset="-128"/>
              </a:rPr>
              <a:t>…</a:t>
            </a:r>
          </a:p>
          <a:p>
            <a:r>
              <a:rPr lang="en-US" altLang="en-US" sz="2200" dirty="0">
                <a:ea typeface="ＭＳ Ｐゴシック" charset="-128"/>
              </a:rPr>
              <a:t>Destroys the Bank of the US</a:t>
            </a:r>
            <a:r>
              <a:rPr lang="is-IS" altLang="en-US" sz="2200" dirty="0">
                <a:ea typeface="ＭＳ Ｐゴシック" charset="-128"/>
              </a:rPr>
              <a:t>…federal money into pet banks...pays off ALL U.S. DEBT</a:t>
            </a:r>
            <a:endParaRPr lang="en-US" altLang="en-US" sz="2200" dirty="0">
              <a:ea typeface="ＭＳ Ｐゴシック" charset="-128"/>
            </a:endParaRPr>
          </a:p>
          <a:p>
            <a:r>
              <a:rPr lang="en-US" altLang="en-US" sz="2200" b="1" i="1" u="sng" dirty="0">
                <a:ea typeface="ＭＳ Ｐゴシック" charset="-128"/>
              </a:rPr>
              <a:t>Indian Removal Act 1830</a:t>
            </a:r>
          </a:p>
          <a:p>
            <a:r>
              <a:rPr lang="en-US" altLang="en-US" sz="2200" dirty="0">
                <a:ea typeface="ＭＳ Ｐゴシック" charset="-128"/>
              </a:rPr>
              <a:t>Forced relocation of over 100,000 Native Americans</a:t>
            </a:r>
          </a:p>
          <a:p>
            <a:r>
              <a:rPr lang="en-US" altLang="en-US" sz="2200" b="1" u="sng" dirty="0">
                <a:ea typeface="ＭＳ Ｐゴシック" charset="-128"/>
              </a:rPr>
              <a:t>Trail of Tears</a:t>
            </a:r>
            <a:r>
              <a:rPr lang="en-US" altLang="en-US" sz="2200" dirty="0">
                <a:ea typeface="ＭＳ Ｐゴシック" charset="-128"/>
              </a:rPr>
              <a:t> resulted, over 4,000 people died</a:t>
            </a:r>
          </a:p>
          <a:p>
            <a:r>
              <a:rPr lang="en-US" altLang="en-US" sz="2200" dirty="0">
                <a:ea typeface="ＭＳ Ｐゴシック" charset="-128"/>
              </a:rPr>
              <a:t>Native Americans forced onto reservations</a:t>
            </a:r>
          </a:p>
          <a:p>
            <a:r>
              <a:rPr lang="en-US" altLang="en-US" sz="2200" dirty="0">
                <a:ea typeface="ＭＳ Ｐゴシック" charset="-128"/>
              </a:rPr>
              <a:t>Jackson did it to protect white American interests in the lands the Native Americans owned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244" y="1752600"/>
            <a:ext cx="241490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917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1" y="0"/>
            <a:ext cx="8839201" cy="1938992"/>
          </a:xfrm>
          <a:prstGeom prst="rect">
            <a:avLst/>
          </a:prstGeom>
          <a:noFill/>
        </p:spPr>
        <p:txBody>
          <a:bodyPr>
            <a:spAutoFit/>
          </a:bodyPr>
          <a:lstStyle/>
          <a:p>
            <a:pPr algn="ctr" eaLnBrk="1" hangingPunct="1">
              <a:defRPr/>
            </a:pPr>
            <a:r>
              <a:rPr lang="en-US" altLang="en-US" sz="4000" b="1">
                <a:ln w="6600">
                  <a:solidFill>
                    <a:schemeClr val="accent2"/>
                  </a:solidFill>
                  <a:prstDash val="solid"/>
                </a:ln>
                <a:solidFill>
                  <a:srgbClr val="FFFFFF"/>
                </a:solidFill>
                <a:effectLst>
                  <a:outerShdw dist="38100" dir="2700000" algn="tl" rotWithShape="0">
                    <a:schemeClr val="accent2"/>
                  </a:outerShdw>
                </a:effectLst>
              </a:rPr>
              <a:t>Was </a:t>
            </a:r>
            <a:r>
              <a:rPr lang="en-US" altLang="en-US" sz="4000" b="1" dirty="0">
                <a:ln w="6600">
                  <a:solidFill>
                    <a:schemeClr val="accent2"/>
                  </a:solidFill>
                  <a:prstDash val="solid"/>
                </a:ln>
                <a:solidFill>
                  <a:srgbClr val="FFFFFF"/>
                </a:solidFill>
                <a:effectLst>
                  <a:outerShdw dist="38100" dir="2700000" algn="tl" rotWithShape="0">
                    <a:schemeClr val="accent2"/>
                  </a:outerShdw>
                </a:effectLst>
              </a:rPr>
              <a:t>Andrew Jackson more of a champion of the “common man” or “King” Andrew?</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ontent Placeholder 2"/>
          <p:cNvSpPr txBox="1">
            <a:spLocks/>
          </p:cNvSpPr>
          <p:nvPr/>
        </p:nvSpPr>
        <p:spPr>
          <a:xfrm>
            <a:off x="1600200" y="2209800"/>
            <a:ext cx="9144000" cy="3886200"/>
          </a:xfrm>
          <a:prstGeom prst="rect">
            <a:avLst/>
          </a:prstGeom>
        </p:spPr>
        <p:txBody>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pPr marL="0" indent="0">
              <a:buNone/>
            </a:pPr>
            <a:r>
              <a:rPr lang="en-US" altLang="en-US" sz="2400" dirty="0">
                <a:ea typeface="ＭＳ Ｐゴシック" charset="-128"/>
              </a:rPr>
              <a:t>Jacksonian Democracy can be seen as </a:t>
            </a:r>
            <a:r>
              <a:rPr lang="ja-JP" altLang="en-US" sz="2400" dirty="0">
                <a:ea typeface="ＭＳ Ｐゴシック" charset="-128"/>
              </a:rPr>
              <a:t>“</a:t>
            </a:r>
            <a:r>
              <a:rPr lang="en-US" altLang="ja-JP" sz="2400" b="1" i="1" dirty="0">
                <a:ea typeface="ＭＳ Ｐゴシック" charset="-128"/>
              </a:rPr>
              <a:t>Democratic</a:t>
            </a:r>
            <a:r>
              <a:rPr lang="ja-JP" altLang="en-US" sz="2400" dirty="0">
                <a:ea typeface="ＭＳ Ｐゴシック" charset="-128"/>
              </a:rPr>
              <a:t>”</a:t>
            </a:r>
            <a:r>
              <a:rPr lang="en-US" altLang="ja-JP" sz="2400" dirty="0">
                <a:ea typeface="ＭＳ Ｐゴシック" charset="-128"/>
              </a:rPr>
              <a:t> or </a:t>
            </a:r>
            <a:r>
              <a:rPr lang="ja-JP" altLang="en-US" sz="2400" dirty="0">
                <a:ea typeface="ＭＳ Ｐゴシック" charset="-128"/>
              </a:rPr>
              <a:t>“</a:t>
            </a:r>
            <a:r>
              <a:rPr lang="en-US" altLang="ja-JP" sz="2400" b="1" i="1" dirty="0">
                <a:ea typeface="ＭＳ Ｐゴシック" charset="-128"/>
              </a:rPr>
              <a:t>Undemocratic</a:t>
            </a:r>
            <a:r>
              <a:rPr lang="ja-JP" altLang="en-US" sz="2400" dirty="0">
                <a:ea typeface="ＭＳ Ｐゴシック" charset="-128"/>
              </a:rPr>
              <a:t>”</a:t>
            </a:r>
            <a:endParaRPr lang="en-US" altLang="ja-JP" sz="2400" dirty="0">
              <a:ea typeface="ＭＳ Ｐゴシック" charset="-128"/>
            </a:endParaRPr>
          </a:p>
          <a:p>
            <a:r>
              <a:rPr lang="en-US" altLang="en-US" sz="2400" dirty="0">
                <a:ea typeface="ＭＳ Ｐゴシック" charset="-128"/>
              </a:rPr>
              <a:t>Which one do you think it is?</a:t>
            </a:r>
          </a:p>
          <a:p>
            <a:r>
              <a:rPr lang="en-US" altLang="en-US" sz="2400" dirty="0">
                <a:ea typeface="ＭＳ Ｐゴシック" charset="-128"/>
              </a:rPr>
              <a:t>Read through the list of claims and counterclaims to consider the arguments</a:t>
            </a:r>
          </a:p>
          <a:p>
            <a:r>
              <a:rPr lang="en-US" altLang="en-US" sz="2400" b="1" u="sng" dirty="0">
                <a:ea typeface="ＭＳ Ｐゴシック" charset="-128"/>
              </a:rPr>
              <a:t>Discuss the arguments with your pair partner</a:t>
            </a:r>
          </a:p>
          <a:p>
            <a:r>
              <a:rPr lang="en-US" altLang="en-US" sz="2400" b="1" dirty="0">
                <a:solidFill>
                  <a:srgbClr val="FF0000"/>
                </a:solidFill>
                <a:ea typeface="ＭＳ Ｐゴシック" charset="-128"/>
              </a:rPr>
              <a:t>Write a response to the Aim question in your own notebook.</a:t>
            </a:r>
          </a:p>
          <a:p>
            <a:r>
              <a:rPr lang="en-US" altLang="en-US" sz="2400" dirty="0">
                <a:ea typeface="ＭＳ Ｐゴシック" charset="-128"/>
              </a:rPr>
              <a:t>Let your pair partner read your response and then allow them to comment on your answer.</a:t>
            </a:r>
          </a:p>
          <a:p>
            <a:endParaRPr lang="en-US" altLang="en-US" dirty="0">
              <a:ea typeface="ＭＳ Ｐゴシック" charset="-128"/>
            </a:endParaRPr>
          </a:p>
        </p:txBody>
      </p:sp>
    </p:spTree>
    <p:extLst>
      <p:ext uri="{BB962C8B-B14F-4D97-AF65-F5344CB8AC3E}">
        <p14:creationId xmlns:p14="http://schemas.microsoft.com/office/powerpoint/2010/main" val="8511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1" y="0"/>
            <a:ext cx="8839201" cy="1938992"/>
          </a:xfrm>
          <a:prstGeom prst="rect">
            <a:avLst/>
          </a:prstGeom>
          <a:noFill/>
        </p:spPr>
        <p:txBody>
          <a:bodyPr>
            <a:spAutoFit/>
          </a:bodyPr>
          <a:lstStyle/>
          <a:p>
            <a:pPr algn="ctr" eaLnBrk="1" hangingPunct="1">
              <a:defRPr/>
            </a:pPr>
            <a:r>
              <a:rPr lang="en-US" altLang="en-US" sz="4000" b="1" u="sng" dirty="0">
                <a:ln w="6600">
                  <a:solidFill>
                    <a:schemeClr val="accent2"/>
                  </a:solidFill>
                  <a:prstDash val="solid"/>
                </a:ln>
                <a:solidFill>
                  <a:srgbClr val="FF0000"/>
                </a:solidFill>
                <a:effectLst>
                  <a:outerShdw dist="38100" dir="2700000" algn="tl" rotWithShape="0">
                    <a:schemeClr val="accent2"/>
                  </a:outerShdw>
                </a:effectLst>
              </a:rPr>
              <a:t>Aim</a:t>
            </a:r>
            <a:r>
              <a:rPr lang="en-US" altLang="en-US" sz="4000" b="1" dirty="0">
                <a:ln w="6600">
                  <a:solidFill>
                    <a:schemeClr val="accent2"/>
                  </a:solidFill>
                  <a:prstDash val="solid"/>
                </a:ln>
                <a:solidFill>
                  <a:srgbClr val="FF0000"/>
                </a:solidFill>
                <a:effectLst>
                  <a:outerShdw dist="38100" dir="2700000" algn="tl" rotWithShape="0">
                    <a:schemeClr val="accent2"/>
                  </a:outerShdw>
                </a:effectLst>
              </a:rPr>
              <a:t>:</a:t>
            </a:r>
            <a:r>
              <a:rPr lang="en-US" altLang="en-US" sz="4000" b="1" dirty="0">
                <a:ln w="6600">
                  <a:solidFill>
                    <a:schemeClr val="accent2"/>
                  </a:solidFill>
                  <a:prstDash val="solid"/>
                </a:ln>
                <a:solidFill>
                  <a:srgbClr val="FFFFFF"/>
                </a:solidFill>
                <a:effectLst>
                  <a:outerShdw dist="38100" dir="2700000" algn="tl" rotWithShape="0">
                    <a:schemeClr val="accent2"/>
                  </a:outerShdw>
                </a:effectLst>
              </a:rPr>
              <a:t> </a:t>
            </a:r>
            <a:r>
              <a:rPr lang="en-US" altLang="en-US" sz="4000" b="1" dirty="0">
                <a:ln w="6600">
                  <a:solidFill>
                    <a:schemeClr val="accent2"/>
                  </a:solidFill>
                  <a:prstDash val="solid"/>
                </a:ln>
                <a:solidFill>
                  <a:srgbClr val="FFFFFF"/>
                </a:solidFill>
                <a:effectLst>
                  <a:outerShdw dist="38100" dir="2700000" algn="tl" rotWithShape="0">
                    <a:schemeClr val="accent2"/>
                  </a:outerShdw>
                </a:effectLst>
              </a:rPr>
              <a:t>How did Andrew Jackson’s policies and concept of democracy affect Native Americans throughout the US?</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descr="mage result for andrew jack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057400"/>
            <a:ext cx="6202750"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0" y="5747945"/>
            <a:ext cx="6781800" cy="1107996"/>
          </a:xfrm>
          <a:prstGeom prst="rect">
            <a:avLst/>
          </a:prstGeom>
          <a:noFill/>
        </p:spPr>
        <p:txBody>
          <a:bodyPr wrap="square" rtlCol="0">
            <a:spAutoFit/>
          </a:bodyPr>
          <a:lstStyle/>
          <a:p>
            <a:r>
              <a:rPr lang="en-US" sz="2400" b="1" u="sng" dirty="0"/>
              <a:t>Essential Question</a:t>
            </a:r>
            <a:r>
              <a:rPr lang="en-US" sz="2400" dirty="0"/>
              <a:t>: What </a:t>
            </a:r>
            <a:r>
              <a:rPr lang="en-US" sz="2400" dirty="0"/>
              <a:t>incidents led to the Trail of Tears and what is your perspective of this event?</a:t>
            </a:r>
          </a:p>
          <a:p>
            <a:endParaRPr lang="en-US" dirty="0"/>
          </a:p>
        </p:txBody>
      </p:sp>
    </p:spTree>
    <p:extLst>
      <p:ext uri="{BB962C8B-B14F-4D97-AF65-F5344CB8AC3E}">
        <p14:creationId xmlns:p14="http://schemas.microsoft.com/office/powerpoint/2010/main" val="347004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8416" y="3505201"/>
            <a:ext cx="3947984" cy="29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4343400" y="304800"/>
            <a:ext cx="6019800" cy="3505200"/>
          </a:xfrm>
          <a:prstGeom prst="wedgeRoundRectCallout">
            <a:avLst>
              <a:gd name="adj1" fmla="val -46632"/>
              <a:gd name="adj2" fmla="val 840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24400" y="533401"/>
            <a:ext cx="5638800" cy="3139321"/>
          </a:xfrm>
          <a:prstGeom prst="rect">
            <a:avLst/>
          </a:prstGeom>
          <a:noFill/>
        </p:spPr>
        <p:txBody>
          <a:bodyPr wrap="square" rtlCol="0">
            <a:spAutoFit/>
          </a:bodyPr>
          <a:lstStyle/>
          <a:p>
            <a:r>
              <a:rPr lang="en-US" sz="2200" dirty="0">
                <a:solidFill>
                  <a:schemeClr val="bg1"/>
                </a:solidFill>
              </a:rPr>
              <a:t>“Are you an impatient, land-hungry American? If so, then I’m your man! There is PLENTY of open land out west [previously owned by Native Americans] that is perfect for the taking!”</a:t>
            </a:r>
          </a:p>
          <a:p>
            <a:endParaRPr lang="en-US" sz="2200" dirty="0">
              <a:solidFill>
                <a:schemeClr val="bg1"/>
              </a:solidFill>
            </a:endParaRPr>
          </a:p>
          <a:p>
            <a:r>
              <a:rPr lang="en-US" sz="2200" dirty="0">
                <a:solidFill>
                  <a:schemeClr val="bg1"/>
                </a:solidFill>
              </a:rPr>
              <a:t>“We can just make the natives leave their traditional homelands and settle west of the Mississippi</a:t>
            </a:r>
            <a:r>
              <a:rPr lang="is-IS" sz="2200" dirty="0">
                <a:solidFill>
                  <a:schemeClr val="bg1"/>
                </a:solidFill>
              </a:rPr>
              <a:t>…”</a:t>
            </a:r>
            <a:endParaRPr lang="en-US" sz="2200" dirty="0">
              <a:solidFill>
                <a:schemeClr val="bg1"/>
              </a:solidFill>
            </a:endParaRPr>
          </a:p>
        </p:txBody>
      </p:sp>
      <p:pic>
        <p:nvPicPr>
          <p:cNvPr id="10242" name="Picture 2" descr="mage result for andrew jackson indian removal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101650"/>
            <a:ext cx="3886200" cy="57563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age result for andrew jackson 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424" y="-76200"/>
            <a:ext cx="2826976"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0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295400" y="-76200"/>
            <a:ext cx="9296400" cy="86177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defRPr/>
            </a:pPr>
            <a:r>
              <a:rPr lang="en-US" sz="5000" dirty="0">
                <a:solidFill>
                  <a:srgbClr val="CC0000"/>
                </a:solidFill>
                <a:effectLst>
                  <a:outerShdw blurRad="38100" dist="38100" dir="2700000" algn="tl">
                    <a:srgbClr val="FFFFFF"/>
                  </a:outerShdw>
                </a:effectLst>
                <a:latin typeface="Impact" pitchFamily="34" charset="0"/>
              </a:rPr>
              <a:t>Indian </a:t>
            </a:r>
            <a:r>
              <a:rPr lang="en-US" sz="5000" dirty="0">
                <a:solidFill>
                  <a:srgbClr val="CC0000"/>
                </a:solidFill>
                <a:effectLst>
                  <a:outerShdw blurRad="38100" dist="38100" dir="2700000" algn="tl">
                    <a:srgbClr val="FFFFFF"/>
                  </a:outerShdw>
                </a:effectLst>
                <a:latin typeface="Impact" pitchFamily="34" charset="0"/>
              </a:rPr>
              <a:t>Removal Begins</a:t>
            </a:r>
            <a:endParaRPr lang="en-US" sz="5000" dirty="0">
              <a:solidFill>
                <a:srgbClr val="CC0000"/>
              </a:solidFill>
              <a:effectLst>
                <a:outerShdw blurRad="38100" dist="38100" dir="2700000" algn="tl">
                  <a:srgbClr val="FFFFFF"/>
                </a:outerShdw>
              </a:effectLst>
              <a:latin typeface="Impact" pitchFamily="34" charset="0"/>
            </a:endParaRPr>
          </a:p>
        </p:txBody>
      </p:sp>
      <p:sp>
        <p:nvSpPr>
          <p:cNvPr id="62467" name="Text Box 3"/>
          <p:cNvSpPr txBox="1">
            <a:spLocks noChangeArrowheads="1"/>
          </p:cNvSpPr>
          <p:nvPr/>
        </p:nvSpPr>
        <p:spPr bwMode="auto">
          <a:xfrm>
            <a:off x="1676400" y="838201"/>
            <a:ext cx="8839200" cy="243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08000" indent="-508000">
              <a:defRPr>
                <a:solidFill>
                  <a:schemeClr val="tx1"/>
                </a:solidFill>
                <a:latin typeface="Arial" charset="0"/>
              </a:defRPr>
            </a:lvl1pPr>
            <a:lvl2pPr marL="965200" indent="-342900">
              <a:defRPr>
                <a:solidFill>
                  <a:schemeClr val="tx1"/>
                </a:solidFill>
                <a:latin typeface="Arial" charset="0"/>
              </a:defRPr>
            </a:lvl2pPr>
            <a:lvl3pPr marL="1422400" indent="-342900">
              <a:defRPr>
                <a:solidFill>
                  <a:schemeClr val="tx1"/>
                </a:solidFill>
                <a:latin typeface="Arial" charset="0"/>
              </a:defRPr>
            </a:lvl3pPr>
            <a:lvl4pPr marL="1879600" indent="-342900">
              <a:defRPr>
                <a:solidFill>
                  <a:schemeClr val="tx1"/>
                </a:solidFill>
                <a:latin typeface="Arial" charset="0"/>
              </a:defRPr>
            </a:lvl4pPr>
            <a:lvl5pPr marL="2336800" indent="-342900">
              <a:defRPr>
                <a:solidFill>
                  <a:schemeClr val="tx1"/>
                </a:solidFill>
                <a:latin typeface="Arial" charset="0"/>
              </a:defRPr>
            </a:lvl5pPr>
            <a:lvl6pPr marL="2794000" indent="-342900" fontAlgn="base">
              <a:spcBef>
                <a:spcPct val="0"/>
              </a:spcBef>
              <a:spcAft>
                <a:spcPct val="0"/>
              </a:spcAft>
              <a:defRPr>
                <a:solidFill>
                  <a:schemeClr val="tx1"/>
                </a:solidFill>
                <a:latin typeface="Arial" charset="0"/>
              </a:defRPr>
            </a:lvl6pPr>
            <a:lvl7pPr marL="3251200" indent="-342900" fontAlgn="base">
              <a:spcBef>
                <a:spcPct val="0"/>
              </a:spcBef>
              <a:spcAft>
                <a:spcPct val="0"/>
              </a:spcAft>
              <a:defRPr>
                <a:solidFill>
                  <a:schemeClr val="tx1"/>
                </a:solidFill>
                <a:latin typeface="Arial" charset="0"/>
              </a:defRPr>
            </a:lvl7pPr>
            <a:lvl8pPr marL="3708400" indent="-342900" fontAlgn="base">
              <a:spcBef>
                <a:spcPct val="0"/>
              </a:spcBef>
              <a:spcAft>
                <a:spcPct val="0"/>
              </a:spcAft>
              <a:defRPr>
                <a:solidFill>
                  <a:schemeClr val="tx1"/>
                </a:solidFill>
                <a:latin typeface="Arial" charset="0"/>
              </a:defRPr>
            </a:lvl8pPr>
            <a:lvl9pPr marL="4165600" indent="-342900" fontAlgn="base">
              <a:spcBef>
                <a:spcPct val="0"/>
              </a:spcBef>
              <a:spcAft>
                <a:spcPct val="0"/>
              </a:spcAft>
              <a:defRPr>
                <a:solidFill>
                  <a:schemeClr val="tx1"/>
                </a:solidFill>
                <a:latin typeface="Arial" charset="0"/>
              </a:defRPr>
            </a:lvl9pPr>
          </a:lstStyle>
          <a:p>
            <a:pPr eaLnBrk="1" hangingPunct="1">
              <a:lnSpc>
                <a:spcPct val="80000"/>
              </a:lnSpc>
              <a:spcBef>
                <a:spcPct val="10000"/>
              </a:spcBef>
              <a:buClr>
                <a:srgbClr val="CC0000"/>
              </a:buClr>
              <a:buSzPct val="75000"/>
              <a:buFont typeface="Wingdings" pitchFamily="2" charset="2"/>
              <a:buChar char="v"/>
              <a:defRPr/>
            </a:pPr>
            <a:r>
              <a:rPr lang="en-US" sz="2500" b="1" i="1" dirty="0">
                <a:solidFill>
                  <a:srgbClr val="0000CC"/>
                </a:solidFill>
                <a:latin typeface="Times New Roman" pitchFamily="18" charset="0"/>
              </a:rPr>
              <a:t>Jackson’s Goal?</a:t>
            </a:r>
          </a:p>
          <a:p>
            <a:pPr lvl="1" eaLnBrk="1" hangingPunct="1">
              <a:lnSpc>
                <a:spcPct val="80000"/>
              </a:lnSpc>
              <a:spcBef>
                <a:spcPct val="10000"/>
              </a:spcBef>
              <a:buClr>
                <a:schemeClr val="tx1"/>
              </a:buClr>
              <a:buSzPct val="75000"/>
              <a:buFont typeface="Wingdings" pitchFamily="2" charset="2"/>
              <a:buChar char="Ø"/>
              <a:defRPr/>
            </a:pPr>
            <a:r>
              <a:rPr lang="en-US" sz="2500" b="1" dirty="0">
                <a:latin typeface="Times New Roman" pitchFamily="18" charset="0"/>
              </a:rPr>
              <a:t>Expansion into the southwest for southern planters</a:t>
            </a:r>
            <a:r>
              <a:rPr lang="is-IS" sz="2500" b="1" dirty="0">
                <a:latin typeface="Times New Roman" pitchFamily="18" charset="0"/>
              </a:rPr>
              <a:t>…</a:t>
            </a:r>
            <a:endParaRPr lang="en-US" sz="2500" b="1" dirty="0">
              <a:latin typeface="Times New Roman" pitchFamily="18" charset="0"/>
            </a:endParaRPr>
          </a:p>
          <a:p>
            <a:pPr eaLnBrk="1" hangingPunct="1">
              <a:lnSpc>
                <a:spcPct val="80000"/>
              </a:lnSpc>
              <a:spcBef>
                <a:spcPct val="10000"/>
              </a:spcBef>
              <a:buClr>
                <a:srgbClr val="CC0000"/>
              </a:buClr>
              <a:buSzPct val="75000"/>
              <a:buFont typeface="Wingdings" pitchFamily="2" charset="2"/>
              <a:buChar char="v"/>
              <a:defRPr/>
            </a:pPr>
            <a:r>
              <a:rPr lang="en-US" sz="2500" b="1" i="1" u="sng" dirty="0">
                <a:solidFill>
                  <a:srgbClr val="FF0000"/>
                </a:solidFill>
                <a:latin typeface="Times New Roman" pitchFamily="18" charset="0"/>
              </a:rPr>
              <a:t>1830:  Indian Removal Act</a:t>
            </a:r>
          </a:p>
          <a:p>
            <a:pPr lvl="1" eaLnBrk="1" hangingPunct="1">
              <a:lnSpc>
                <a:spcPct val="80000"/>
              </a:lnSpc>
              <a:spcBef>
                <a:spcPct val="10000"/>
              </a:spcBef>
              <a:buClr>
                <a:schemeClr val="tx1"/>
              </a:buClr>
              <a:buSzPct val="75000"/>
              <a:buFont typeface="Wingdings" pitchFamily="2" charset="2"/>
              <a:buChar char="Ø"/>
              <a:defRPr/>
            </a:pPr>
            <a:r>
              <a:rPr lang="en-US" sz="2500" b="1" u="sng" dirty="0">
                <a:solidFill>
                  <a:srgbClr val="FF0000"/>
                </a:solidFill>
                <a:latin typeface="Times New Roman" pitchFamily="18" charset="0"/>
              </a:rPr>
              <a:t>5 Civilized Tribes</a:t>
            </a:r>
            <a:r>
              <a:rPr lang="en-US" sz="2500" b="1" dirty="0">
                <a:latin typeface="Times New Roman" pitchFamily="18" charset="0"/>
              </a:rPr>
              <a:t> </a:t>
            </a:r>
            <a:r>
              <a:rPr lang="en-US" sz="2500" b="1" i="1" dirty="0">
                <a:latin typeface="Times New Roman" pitchFamily="18" charset="0"/>
              </a:rPr>
              <a:t>(forced removal</a:t>
            </a:r>
            <a:r>
              <a:rPr lang="en-US" sz="2500" b="1" dirty="0">
                <a:latin typeface="Times New Roman" pitchFamily="18" charset="0"/>
              </a:rPr>
              <a:t> to lands west of the Mississippi River in exchange for their homelands):</a:t>
            </a:r>
            <a:endParaRPr lang="en-US" sz="2500" b="1" i="1" dirty="0">
              <a:latin typeface="Times New Roman" pitchFamily="18" charset="0"/>
            </a:endParaRPr>
          </a:p>
          <a:p>
            <a:pPr lvl="2" eaLnBrk="1" hangingPunct="1">
              <a:lnSpc>
                <a:spcPct val="80000"/>
              </a:lnSpc>
              <a:spcBef>
                <a:spcPct val="10000"/>
              </a:spcBef>
              <a:buClr>
                <a:schemeClr val="tx1"/>
              </a:buClr>
              <a:buSzPct val="75000"/>
              <a:buFont typeface="Wingdings" pitchFamily="2" charset="2"/>
              <a:buChar char="§"/>
              <a:defRPr/>
            </a:pPr>
            <a:r>
              <a:rPr lang="en-US" sz="2500" b="1" dirty="0">
                <a:solidFill>
                  <a:srgbClr val="FF0000"/>
                </a:solidFill>
                <a:latin typeface="Times New Roman" pitchFamily="18" charset="0"/>
              </a:rPr>
              <a:t>Cherokee		Creek		Choctaw</a:t>
            </a:r>
          </a:p>
          <a:p>
            <a:pPr lvl="2" eaLnBrk="1" hangingPunct="1">
              <a:lnSpc>
                <a:spcPct val="80000"/>
              </a:lnSpc>
              <a:spcBef>
                <a:spcPct val="10000"/>
              </a:spcBef>
              <a:buClr>
                <a:schemeClr val="tx1"/>
              </a:buClr>
              <a:buSzPct val="75000"/>
              <a:buFont typeface="Wingdings" pitchFamily="2" charset="2"/>
              <a:buChar char="§"/>
              <a:defRPr/>
            </a:pPr>
            <a:r>
              <a:rPr lang="en-US" sz="2500" b="1" dirty="0">
                <a:solidFill>
                  <a:srgbClr val="FF0000"/>
                </a:solidFill>
                <a:latin typeface="Times New Roman" pitchFamily="18" charset="0"/>
              </a:rPr>
              <a:t>Chickasaw	Seminole</a:t>
            </a:r>
          </a:p>
        </p:txBody>
      </p:sp>
      <p:pic>
        <p:nvPicPr>
          <p:cNvPr id="12290" name="Picture 2" descr="mage result for indian removal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03112"/>
            <a:ext cx="5487958" cy="34548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38732" y="3405063"/>
            <a:ext cx="3476869" cy="3139321"/>
          </a:xfrm>
          <a:prstGeom prst="rect">
            <a:avLst/>
          </a:prstGeom>
        </p:spPr>
        <p:txBody>
          <a:bodyPr wrap="square">
            <a:spAutoFit/>
          </a:bodyPr>
          <a:lstStyle/>
          <a:p>
            <a:r>
              <a:rPr lang="en-US" sz="2200" b="1" u="sng" dirty="0"/>
              <a:t>MOTIVES?</a:t>
            </a:r>
          </a:p>
          <a:p>
            <a:pPr marL="285750" indent="-285750">
              <a:buFont typeface="Arial" charset="0"/>
              <a:buChar char="•"/>
            </a:pPr>
            <a:r>
              <a:rPr lang="en-US" sz="2200" dirty="0"/>
              <a:t>Cherokee land was </a:t>
            </a:r>
            <a:r>
              <a:rPr lang="en-US" sz="2200" dirty="0"/>
              <a:t>coveted for agricultural production </a:t>
            </a:r>
            <a:r>
              <a:rPr lang="en-US" sz="2200" dirty="0"/>
              <a:t>- demand </a:t>
            </a:r>
            <a:r>
              <a:rPr lang="en-US" sz="2200" dirty="0"/>
              <a:t>for farmland was </a:t>
            </a:r>
            <a:r>
              <a:rPr lang="en-US" sz="2200" dirty="0"/>
              <a:t>high</a:t>
            </a:r>
          </a:p>
          <a:p>
            <a:pPr marL="285750" indent="-285750">
              <a:buFont typeface="Arial" charset="0"/>
              <a:buChar char="•"/>
            </a:pPr>
            <a:r>
              <a:rPr lang="en-US" sz="2200" dirty="0"/>
              <a:t>G</a:t>
            </a:r>
            <a:r>
              <a:rPr lang="en-US" sz="2200" dirty="0"/>
              <a:t>old </a:t>
            </a:r>
            <a:r>
              <a:rPr lang="en-US" sz="2200" dirty="0"/>
              <a:t>was discovered in the region and many whites were eager to mine </a:t>
            </a:r>
            <a:r>
              <a:rPr lang="en-US" sz="2200" dirty="0"/>
              <a:t>it</a:t>
            </a:r>
            <a:endParaRPr lang="en-US" sz="2200" dirty="0"/>
          </a:p>
        </p:txBody>
      </p:sp>
    </p:spTree>
    <p:extLst>
      <p:ext uri="{BB962C8B-B14F-4D97-AF65-F5344CB8AC3E}">
        <p14:creationId xmlns:p14="http://schemas.microsoft.com/office/powerpoint/2010/main" val="1335827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fade">
                                      <p:cBhvr>
                                        <p:cTn id="12" dur="500"/>
                                        <p:tgtEl>
                                          <p:spTgt spid="62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fade">
                                      <p:cBhvr>
                                        <p:cTn id="17" dur="500"/>
                                        <p:tgtEl>
                                          <p:spTgt spid="624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fade">
                                      <p:cBhvr>
                                        <p:cTn id="22" dur="500"/>
                                        <p:tgtEl>
                                          <p:spTgt spid="624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fade">
                                      <p:cBhvr>
                                        <p:cTn id="27" dur="500"/>
                                        <p:tgtEl>
                                          <p:spTgt spid="624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Effect transition="in" filter="fade">
                                      <p:cBhvr>
                                        <p:cTn id="32" dur="500"/>
                                        <p:tgtEl>
                                          <p:spTgt spid="624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ge result for indian removal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76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8416" y="3505201"/>
            <a:ext cx="3947984" cy="29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4343400" y="304800"/>
            <a:ext cx="6019800" cy="4038600"/>
          </a:xfrm>
          <a:prstGeom prst="wedgeRoundRectCallout">
            <a:avLst>
              <a:gd name="adj1" fmla="val -51148"/>
              <a:gd name="adj2" fmla="val 778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48200" y="533400"/>
            <a:ext cx="5334000" cy="3970318"/>
          </a:xfrm>
          <a:prstGeom prst="rect">
            <a:avLst/>
          </a:prstGeom>
          <a:noFill/>
        </p:spPr>
        <p:txBody>
          <a:bodyPr wrap="square" rtlCol="0">
            <a:spAutoFit/>
          </a:bodyPr>
          <a:lstStyle/>
          <a:p>
            <a:r>
              <a:rPr lang="en-US" altLang="en-US" b="1" dirty="0">
                <a:solidFill>
                  <a:schemeClr val="bg1"/>
                </a:solidFill>
                <a:latin typeface="Verdana" pitchFamily="34" charset="0"/>
              </a:rPr>
              <a:t>"It gives me pleasure to announce to Congress that the benevolent policy of the Government, steadily pursued for nearly thirty years, in relation to the removal of the Indians beyond the white settlements is approaching to a happy consummation. Two important tribes have accepted the provision made for their removal at the last session of Congress, and it is believed that their example will induce the remaining tribes also to seek the same obvious advantages." </a:t>
            </a:r>
          </a:p>
          <a:p>
            <a:endParaRPr lang="en-US" dirty="0"/>
          </a:p>
        </p:txBody>
      </p:sp>
      <p:sp>
        <p:nvSpPr>
          <p:cNvPr id="5" name="Rectangle 4"/>
          <p:cNvSpPr/>
          <p:nvPr/>
        </p:nvSpPr>
        <p:spPr>
          <a:xfrm>
            <a:off x="1538416" y="200607"/>
            <a:ext cx="2576384" cy="3277820"/>
          </a:xfrm>
          <a:prstGeom prst="rect">
            <a:avLst/>
          </a:prstGeom>
        </p:spPr>
        <p:txBody>
          <a:bodyPr wrap="square">
            <a:spAutoFit/>
          </a:bodyPr>
          <a:lstStyle/>
          <a:p>
            <a:pPr algn="ctr"/>
            <a:r>
              <a:rPr lang="en-US" altLang="en-US" sz="2300" b="1" dirty="0">
                <a:latin typeface="Verdana" pitchFamily="34" charset="0"/>
              </a:rPr>
              <a:t>President Jackson outlined his Indian removal policy to Congress on December 6, 1830</a:t>
            </a:r>
            <a:endParaRPr lang="en-US" sz="2300" dirty="0"/>
          </a:p>
        </p:txBody>
      </p:sp>
      <p:sp>
        <p:nvSpPr>
          <p:cNvPr id="6" name="Rectangle 5"/>
          <p:cNvSpPr/>
          <p:nvPr/>
        </p:nvSpPr>
        <p:spPr>
          <a:xfrm>
            <a:off x="5596382" y="4732318"/>
            <a:ext cx="4766818" cy="1754326"/>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Jackson’s tone? </a:t>
            </a:r>
          </a:p>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reaction?</a:t>
            </a:r>
          </a:p>
        </p:txBody>
      </p:sp>
    </p:spTree>
    <p:extLst>
      <p:ext uri="{BB962C8B-B14F-4D97-AF65-F5344CB8AC3E}">
        <p14:creationId xmlns:p14="http://schemas.microsoft.com/office/powerpoint/2010/main" val="10208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067800" cy="1295400"/>
          </a:xfrm>
          <a:prstGeom prst="rect">
            <a:avLst/>
          </a:prstGeom>
        </p:spPr>
        <p:txBody>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pPr>
              <a:lnSpc>
                <a:spcPct val="90000"/>
              </a:lnSpc>
              <a:defRPr/>
            </a:pPr>
            <a:r>
              <a:rPr lang="en-US" sz="2400"/>
              <a:t>Many </a:t>
            </a:r>
            <a:r>
              <a:rPr lang="en-US" sz="2400" dirty="0"/>
              <a:t>Native Americans were </a:t>
            </a:r>
            <a:r>
              <a:rPr lang="en-US" sz="2400" b="1" i="1" dirty="0"/>
              <a:t>given money to relocate</a:t>
            </a:r>
            <a:r>
              <a:rPr lang="en-US" sz="2400" dirty="0"/>
              <a:t>, and they did. Most moved, but not the Cherokee of Georgia.</a:t>
            </a:r>
          </a:p>
          <a:p>
            <a:pPr>
              <a:lnSpc>
                <a:spcPct val="90000"/>
              </a:lnSpc>
              <a:defRPr/>
            </a:pPr>
            <a:r>
              <a:rPr lang="en-US" sz="2400" dirty="0"/>
              <a:t>They hired lawyers to sue the State of Georgia.</a:t>
            </a:r>
          </a:p>
        </p:txBody>
      </p:sp>
      <p:sp>
        <p:nvSpPr>
          <p:cNvPr id="5" name="TextBox 4"/>
          <p:cNvSpPr txBox="1"/>
          <p:nvPr/>
        </p:nvSpPr>
        <p:spPr>
          <a:xfrm>
            <a:off x="1600200" y="4572001"/>
            <a:ext cx="9067800" cy="2246769"/>
          </a:xfrm>
          <a:prstGeom prst="rect">
            <a:avLst/>
          </a:prstGeom>
          <a:noFill/>
        </p:spPr>
        <p:txBody>
          <a:bodyPr wrap="square" rtlCol="0">
            <a:spAutoFit/>
          </a:bodyPr>
          <a:lstStyle/>
          <a:p>
            <a:pPr marL="285750" indent="-285750">
              <a:buFont typeface="Arial" charset="0"/>
              <a:buChar char="•"/>
            </a:pPr>
            <a:r>
              <a:rPr lang="en-US" sz="2000" dirty="0"/>
              <a:t>The Treaty of 1791 </a:t>
            </a:r>
            <a:r>
              <a:rPr lang="en-US" sz="2000" dirty="0"/>
              <a:t>= Cherokees</a:t>
            </a:r>
            <a:r>
              <a:rPr lang="en-US" sz="2000" dirty="0"/>
              <a:t>’ right to a </a:t>
            </a:r>
            <a:r>
              <a:rPr lang="en-US" sz="2000" dirty="0"/>
              <a:t>portion </a:t>
            </a:r>
            <a:r>
              <a:rPr lang="en-US" sz="2000" dirty="0"/>
              <a:t>of northeastern </a:t>
            </a:r>
            <a:r>
              <a:rPr lang="en-US" sz="2000" dirty="0"/>
              <a:t>Georgia</a:t>
            </a:r>
          </a:p>
          <a:p>
            <a:pPr marL="285750" indent="-285750">
              <a:buFont typeface="Arial" charset="0"/>
              <a:buChar char="•"/>
            </a:pPr>
            <a:r>
              <a:rPr lang="en-US" sz="2000" dirty="0"/>
              <a:t>Farmed </a:t>
            </a:r>
            <a:r>
              <a:rPr lang="en-US" sz="2000" dirty="0"/>
              <a:t>the land, </a:t>
            </a:r>
            <a:r>
              <a:rPr lang="en-US" sz="2000" dirty="0"/>
              <a:t>raised </a:t>
            </a:r>
            <a:r>
              <a:rPr lang="en-US" sz="2000" dirty="0"/>
              <a:t>cattle, </a:t>
            </a:r>
            <a:r>
              <a:rPr lang="en-US" sz="2000" dirty="0"/>
              <a:t>grew </a:t>
            </a:r>
            <a:r>
              <a:rPr lang="en-US" sz="2000" dirty="0"/>
              <a:t>cotton, and even </a:t>
            </a:r>
            <a:r>
              <a:rPr lang="en-US" sz="2000" dirty="0"/>
              <a:t>owned </a:t>
            </a:r>
            <a:r>
              <a:rPr lang="en-US" sz="2000" dirty="0"/>
              <a:t>slaves to work their </a:t>
            </a:r>
            <a:r>
              <a:rPr lang="en-US" sz="2000" dirty="0"/>
              <a:t>plantations</a:t>
            </a:r>
          </a:p>
          <a:p>
            <a:pPr marL="285750" indent="-285750">
              <a:buFont typeface="Arial" charset="0"/>
              <a:buChar char="•"/>
            </a:pPr>
            <a:r>
              <a:rPr lang="en-US" sz="2000" dirty="0"/>
              <a:t>Missionaries </a:t>
            </a:r>
            <a:r>
              <a:rPr lang="en-US" sz="2000" dirty="0"/>
              <a:t>established schools and helped the Cherokees in their new </a:t>
            </a:r>
            <a:r>
              <a:rPr lang="en-US" sz="2000" dirty="0"/>
              <a:t>lives</a:t>
            </a:r>
          </a:p>
          <a:p>
            <a:pPr marL="285750" indent="-285750">
              <a:buFont typeface="Arial" charset="0"/>
              <a:buChar char="•"/>
            </a:pPr>
            <a:r>
              <a:rPr lang="en-US" sz="2000" dirty="0"/>
              <a:t>Sequoyah: Cherokee </a:t>
            </a:r>
            <a:r>
              <a:rPr lang="en-US" sz="2000" dirty="0"/>
              <a:t>syllabic alphabet of 85 characters so that his people could write down and preserve their </a:t>
            </a:r>
            <a:r>
              <a:rPr lang="en-US" sz="2000" dirty="0"/>
              <a:t>thoughts</a:t>
            </a:r>
          </a:p>
          <a:p>
            <a:pPr marL="285750" indent="-285750">
              <a:buFont typeface="Arial" charset="0"/>
              <a:buChar char="•"/>
            </a:pPr>
            <a:r>
              <a:rPr lang="en-US" sz="2000" dirty="0"/>
              <a:t>T</a:t>
            </a:r>
            <a:r>
              <a:rPr lang="en-US" sz="2000" dirty="0"/>
              <a:t>heir </a:t>
            </a:r>
            <a:r>
              <a:rPr lang="en-US" sz="2000" dirty="0"/>
              <a:t>own newspaper, </a:t>
            </a:r>
            <a:r>
              <a:rPr lang="en-US" sz="2000" i="1" dirty="0"/>
              <a:t>The Cherokee </a:t>
            </a:r>
            <a:r>
              <a:rPr lang="en-US" sz="2000" i="1" dirty="0"/>
              <a:t>Phoenix</a:t>
            </a:r>
            <a:endParaRPr lang="en-US" sz="2000" dirty="0"/>
          </a:p>
        </p:txBody>
      </p:sp>
      <p:pic>
        <p:nvPicPr>
          <p:cNvPr id="14340" name="Picture 4" descr="mage result for cherokee of geor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046" y="1357213"/>
            <a:ext cx="4735402" cy="29990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orig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58330"/>
            <a:ext cx="4267200" cy="317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79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524000" y="902896"/>
            <a:ext cx="9144000" cy="418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25000"/>
              </a:spcBef>
              <a:buFontTx/>
              <a:buChar char="•"/>
              <a:defRPr/>
            </a:pPr>
            <a:r>
              <a:rPr lang="en-US" altLang="en-US" sz="2800" dirty="0">
                <a:latin typeface="Times New Roman" charset="0"/>
                <a:ea typeface="Times New Roman" charset="0"/>
                <a:cs typeface="Times New Roman" charset="0"/>
              </a:rPr>
              <a:t> Cherokee thought they were </a:t>
            </a:r>
            <a:r>
              <a:rPr lang="en-US" altLang="en-US" sz="2800" b="1" u="sng" dirty="0">
                <a:solidFill>
                  <a:srgbClr val="FF0000"/>
                </a:solidFill>
                <a:latin typeface="Times New Roman" charset="0"/>
                <a:ea typeface="Times New Roman" charset="0"/>
                <a:cs typeface="Times New Roman" charset="0"/>
              </a:rPr>
              <a:t>THEIR OWN NATION</a:t>
            </a:r>
            <a:r>
              <a:rPr lang="en-US" altLang="en-US" sz="2800" dirty="0">
                <a:latin typeface="Times New Roman" charset="0"/>
                <a:ea typeface="Times New Roman" charset="0"/>
                <a:cs typeface="Times New Roman" charset="0"/>
              </a:rPr>
              <a:t> in Georgia </a:t>
            </a:r>
          </a:p>
          <a:p>
            <a:pPr algn="ctr" eaLnBrk="1" hangingPunct="1">
              <a:lnSpc>
                <a:spcPct val="70000"/>
              </a:lnSpc>
              <a:spcBef>
                <a:spcPct val="25000"/>
              </a:spcBef>
              <a:buFontTx/>
              <a:buChar char="•"/>
              <a:defRPr/>
            </a:pPr>
            <a:r>
              <a:rPr lang="en-US" altLang="en-US" sz="2800" dirty="0">
                <a:latin typeface="Times New Roman" charset="0"/>
                <a:ea typeface="Times New Roman" charset="0"/>
                <a:cs typeface="Times New Roman" charset="0"/>
              </a:rPr>
              <a:t> </a:t>
            </a:r>
            <a:r>
              <a:rPr lang="en-US" sz="2800" dirty="0">
                <a:latin typeface="Times New Roman" charset="0"/>
                <a:ea typeface="Times New Roman" charset="0"/>
                <a:cs typeface="Times New Roman" charset="0"/>
              </a:rPr>
              <a:t>“</a:t>
            </a:r>
            <a:r>
              <a:rPr lang="en-US" sz="2800" dirty="0">
                <a:latin typeface="Times New Roman" charset="0"/>
                <a:ea typeface="Times New Roman" charset="0"/>
                <a:cs typeface="Times New Roman" charset="0"/>
              </a:rPr>
              <a:t>an </a:t>
            </a:r>
            <a:r>
              <a:rPr lang="en-US" sz="2800" b="1" i="1" dirty="0">
                <a:latin typeface="Times New Roman" charset="0"/>
                <a:ea typeface="Times New Roman" charset="0"/>
                <a:cs typeface="Times New Roman" charset="0"/>
              </a:rPr>
              <a:t>unquestionable right</a:t>
            </a:r>
            <a:r>
              <a:rPr lang="en-US" sz="2800" dirty="0">
                <a:latin typeface="Times New Roman" charset="0"/>
                <a:ea typeface="Times New Roman" charset="0"/>
                <a:cs typeface="Times New Roman" charset="0"/>
              </a:rPr>
              <a:t>” to their lands, but that they were "</a:t>
            </a:r>
            <a:r>
              <a:rPr lang="en-US" sz="2800" b="1" i="1" dirty="0">
                <a:latin typeface="Times New Roman" charset="0"/>
                <a:ea typeface="Times New Roman" charset="0"/>
                <a:cs typeface="Times New Roman" charset="0"/>
              </a:rPr>
              <a:t>not a foreign state</a:t>
            </a:r>
            <a:r>
              <a:rPr lang="en-US" sz="2800" dirty="0">
                <a:latin typeface="Times New Roman" charset="0"/>
                <a:ea typeface="Times New Roman" charset="0"/>
                <a:cs typeface="Times New Roman" charset="0"/>
              </a:rPr>
              <a:t>, in the sense of the </a:t>
            </a:r>
            <a:r>
              <a:rPr lang="en-US" sz="2800" dirty="0">
                <a:latin typeface="Times New Roman" charset="0"/>
                <a:ea typeface="Times New Roman" charset="0"/>
                <a:cs typeface="Times New Roman" charset="0"/>
              </a:rPr>
              <a:t>Constitution”</a:t>
            </a:r>
          </a:p>
          <a:p>
            <a:pPr algn="ctr" eaLnBrk="1" hangingPunct="1">
              <a:lnSpc>
                <a:spcPct val="70000"/>
              </a:lnSpc>
              <a:spcBef>
                <a:spcPct val="25000"/>
              </a:spcBef>
              <a:buFontTx/>
              <a:buChar char="•"/>
              <a:defRPr/>
            </a:pPr>
            <a:r>
              <a:rPr lang="en-US" sz="2800" dirty="0">
                <a:latin typeface="Times New Roman" charset="0"/>
                <a:ea typeface="Times New Roman" charset="0"/>
                <a:cs typeface="Times New Roman" charset="0"/>
              </a:rPr>
              <a:t> </a:t>
            </a:r>
            <a:r>
              <a:rPr lang="en-US" sz="2800" dirty="0">
                <a:latin typeface="Times New Roman" charset="0"/>
                <a:ea typeface="Times New Roman" charset="0"/>
                <a:cs typeface="Times New Roman" charset="0"/>
              </a:rPr>
              <a:t>Court says they were a “</a:t>
            </a:r>
            <a:r>
              <a:rPr lang="en-US" sz="2800" b="1" u="sng" dirty="0">
                <a:solidFill>
                  <a:srgbClr val="FF0000"/>
                </a:solidFill>
                <a:latin typeface="Times New Roman" charset="0"/>
                <a:ea typeface="Times New Roman" charset="0"/>
                <a:cs typeface="Times New Roman" charset="0"/>
              </a:rPr>
              <a:t>domestic</a:t>
            </a:r>
            <a:r>
              <a:rPr lang="en-US" sz="2800" b="1" u="sng" dirty="0">
                <a:solidFill>
                  <a:srgbClr val="FF0000"/>
                </a:solidFill>
                <a:latin typeface="Times New Roman" charset="0"/>
                <a:ea typeface="Times New Roman" charset="0"/>
                <a:cs typeface="Times New Roman" charset="0"/>
              </a:rPr>
              <a:t>, dependent nation</a:t>
            </a:r>
            <a:r>
              <a:rPr lang="en-US" sz="2800" dirty="0">
                <a:latin typeface="Times New Roman" charset="0"/>
                <a:ea typeface="Times New Roman" charset="0"/>
                <a:cs typeface="Times New Roman" charset="0"/>
              </a:rPr>
              <a:t>” of Georgia</a:t>
            </a:r>
            <a:endParaRPr lang="en-US" altLang="en-US" sz="2800" dirty="0">
              <a:latin typeface="Times New Roman" charset="0"/>
              <a:ea typeface="Times New Roman" charset="0"/>
              <a:cs typeface="Times New Roman" charset="0"/>
            </a:endParaRPr>
          </a:p>
          <a:p>
            <a:pPr algn="ctr" eaLnBrk="1" hangingPunct="1">
              <a:lnSpc>
                <a:spcPct val="70000"/>
              </a:lnSpc>
              <a:spcBef>
                <a:spcPct val="25000"/>
              </a:spcBef>
              <a:buFontTx/>
              <a:buChar char="•"/>
              <a:defRPr/>
            </a:pPr>
            <a:r>
              <a:rPr lang="en-US" altLang="en-US" sz="2800" dirty="0">
                <a:latin typeface="Times New Roman" charset="0"/>
                <a:ea typeface="Times New Roman" charset="0"/>
                <a:cs typeface="Times New Roman" charset="0"/>
              </a:rPr>
              <a:t> Chief Justice John Marshall wrote, "</a:t>
            </a:r>
            <a:r>
              <a:rPr lang="en-US" altLang="en-US" sz="2800" b="1" i="1" dirty="0">
                <a:latin typeface="Times New Roman" charset="0"/>
                <a:ea typeface="Times New Roman" charset="0"/>
                <a:cs typeface="Times New Roman" charset="0"/>
              </a:rPr>
              <a:t>their relation to the United States resembles that of a ward to his guardian. They were a domestic dependent nation.</a:t>
            </a:r>
            <a:r>
              <a:rPr lang="en-US" altLang="en-US" sz="2800" dirty="0">
                <a:latin typeface="Times New Roman" charset="0"/>
                <a:ea typeface="Times New Roman" charset="0"/>
                <a:cs typeface="Times New Roman" charset="0"/>
              </a:rPr>
              <a:t>" </a:t>
            </a:r>
            <a:endParaRPr lang="en-US" altLang="en-US" sz="3600" dirty="0">
              <a:latin typeface="Times New Roman" charset="0"/>
            </a:endParaRPr>
          </a:p>
          <a:p>
            <a:pPr algn="ctr" eaLnBrk="1" hangingPunct="1">
              <a:lnSpc>
                <a:spcPct val="70000"/>
              </a:lnSpc>
              <a:spcBef>
                <a:spcPct val="25000"/>
              </a:spcBef>
              <a:buFontTx/>
              <a:buChar char="•"/>
              <a:defRPr/>
            </a:pPr>
            <a:endParaRPr lang="en-US" altLang="en-US" sz="3600" dirty="0">
              <a:latin typeface="Times New Roman" charset="0"/>
            </a:endParaRPr>
          </a:p>
          <a:p>
            <a:pPr algn="ctr" eaLnBrk="1" hangingPunct="1">
              <a:lnSpc>
                <a:spcPct val="70000"/>
              </a:lnSpc>
              <a:spcBef>
                <a:spcPct val="25000"/>
              </a:spcBef>
              <a:buFontTx/>
              <a:buChar char="•"/>
              <a:defRPr/>
            </a:pPr>
            <a:endParaRPr lang="en-US" altLang="en-US" sz="3600" dirty="0">
              <a:latin typeface="Times New Roman" charset="0"/>
            </a:endParaRPr>
          </a:p>
        </p:txBody>
      </p:sp>
      <p:sp>
        <p:nvSpPr>
          <p:cNvPr id="57347" name="Text Box 3"/>
          <p:cNvSpPr txBox="1">
            <a:spLocks noChangeArrowheads="1"/>
          </p:cNvSpPr>
          <p:nvPr/>
        </p:nvSpPr>
        <p:spPr bwMode="auto">
          <a:xfrm>
            <a:off x="1524000" y="1"/>
            <a:ext cx="9144000" cy="88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50000"/>
              </a:spcBef>
              <a:defRPr/>
            </a:pPr>
            <a:r>
              <a:rPr lang="en-US" altLang="en-US" sz="3200" b="1" u="sng" dirty="0">
                <a:solidFill>
                  <a:srgbClr val="FF0000"/>
                </a:solidFill>
                <a:latin typeface="Georgia" charset="0"/>
              </a:rPr>
              <a:t>Cherokee Nation v. Georgia</a:t>
            </a:r>
            <a:r>
              <a:rPr lang="en-US" altLang="en-US" sz="3200" dirty="0">
                <a:solidFill>
                  <a:srgbClr val="FF0000"/>
                </a:solidFill>
                <a:latin typeface="Georgia" charset="0"/>
              </a:rPr>
              <a:t> </a:t>
            </a:r>
            <a:r>
              <a:rPr lang="en-US" altLang="en-US" sz="3200" dirty="0">
                <a:latin typeface="Georgia" charset="0"/>
              </a:rPr>
              <a:t/>
            </a:r>
            <a:br>
              <a:rPr lang="en-US" altLang="en-US" sz="3200" dirty="0">
                <a:latin typeface="Georgia" charset="0"/>
              </a:rPr>
            </a:br>
            <a:r>
              <a:rPr lang="en-US" altLang="en-US" sz="3200" dirty="0">
                <a:latin typeface="Georgia" charset="0"/>
              </a:rPr>
              <a:t>(1831): John Marshall</a:t>
            </a:r>
          </a:p>
        </p:txBody>
      </p:sp>
      <p:pic>
        <p:nvPicPr>
          <p:cNvPr id="16386" name="Picture 2" descr="mage result for cherokee nation vs geor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038600"/>
            <a:ext cx="3983386" cy="265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0402"/>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Scale>
                                      <p:cBhvr>
                                        <p:cTn id="7" dur="1000" decel="50000" fill="hold">
                                          <p:stCondLst>
                                            <p:cond delay="0"/>
                                          </p:stCondLst>
                                        </p:cTn>
                                        <p:tgtEl>
                                          <p:spTgt spid="6451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4514">
                                            <p:txEl>
                                              <p:pRg st="0" end="0"/>
                                            </p:txEl>
                                          </p:spTgt>
                                        </p:tgtEl>
                                        <p:attrNameLst>
                                          <p:attrName>ppt_x</p:attrName>
                                          <p:attrName>ppt_y</p:attrName>
                                        </p:attrNameLst>
                                      </p:cBhvr>
                                    </p:animMotion>
                                    <p:animEffect transition="in" filter="fade">
                                      <p:cBhvr>
                                        <p:cTn id="9" dur="1000"/>
                                        <p:tgtEl>
                                          <p:spTgt spid="645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4514">
                                            <p:txEl>
                                              <p:pRg st="1" end="1"/>
                                            </p:txEl>
                                          </p:spTgt>
                                        </p:tgtEl>
                                        <p:attrNameLst>
                                          <p:attrName>style.visibility</p:attrName>
                                        </p:attrNameLst>
                                      </p:cBhvr>
                                      <p:to>
                                        <p:strVal val="visible"/>
                                      </p:to>
                                    </p:set>
                                    <p:animScale>
                                      <p:cBhvr>
                                        <p:cTn id="14" dur="1000" decel="50000" fill="hold">
                                          <p:stCondLst>
                                            <p:cond delay="0"/>
                                          </p:stCondLst>
                                        </p:cTn>
                                        <p:tgtEl>
                                          <p:spTgt spid="6451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4514">
                                            <p:txEl>
                                              <p:pRg st="1" end="1"/>
                                            </p:txEl>
                                          </p:spTgt>
                                        </p:tgtEl>
                                        <p:attrNameLst>
                                          <p:attrName>ppt_x</p:attrName>
                                          <p:attrName>ppt_y</p:attrName>
                                        </p:attrNameLst>
                                      </p:cBhvr>
                                    </p:animMotion>
                                    <p:animEffect transition="in" filter="fade">
                                      <p:cBhvr>
                                        <p:cTn id="16" dur="1000"/>
                                        <p:tgtEl>
                                          <p:spTgt spid="645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4514">
                                            <p:txEl>
                                              <p:pRg st="2" end="2"/>
                                            </p:txEl>
                                          </p:spTgt>
                                        </p:tgtEl>
                                        <p:attrNameLst>
                                          <p:attrName>style.visibility</p:attrName>
                                        </p:attrNameLst>
                                      </p:cBhvr>
                                      <p:to>
                                        <p:strVal val="visible"/>
                                      </p:to>
                                    </p:set>
                                    <p:animScale>
                                      <p:cBhvr>
                                        <p:cTn id="21" dur="1000" decel="50000" fill="hold">
                                          <p:stCondLst>
                                            <p:cond delay="0"/>
                                          </p:stCondLst>
                                        </p:cTn>
                                        <p:tgtEl>
                                          <p:spTgt spid="6451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4514">
                                            <p:txEl>
                                              <p:pRg st="2" end="2"/>
                                            </p:txEl>
                                          </p:spTgt>
                                        </p:tgtEl>
                                        <p:attrNameLst>
                                          <p:attrName>ppt_x</p:attrName>
                                          <p:attrName>ppt_y</p:attrName>
                                        </p:attrNameLst>
                                      </p:cBhvr>
                                    </p:animMotion>
                                    <p:animEffect transition="in" filter="fade">
                                      <p:cBhvr>
                                        <p:cTn id="23" dur="1000"/>
                                        <p:tgtEl>
                                          <p:spTgt spid="645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4514">
                                            <p:txEl>
                                              <p:pRg st="3" end="3"/>
                                            </p:txEl>
                                          </p:spTgt>
                                        </p:tgtEl>
                                        <p:attrNameLst>
                                          <p:attrName>style.visibility</p:attrName>
                                        </p:attrNameLst>
                                      </p:cBhvr>
                                      <p:to>
                                        <p:strVal val="visible"/>
                                      </p:to>
                                    </p:set>
                                    <p:animScale>
                                      <p:cBhvr>
                                        <p:cTn id="28" dur="1000" decel="50000" fill="hold">
                                          <p:stCondLst>
                                            <p:cond delay="0"/>
                                          </p:stCondLst>
                                        </p:cTn>
                                        <p:tgtEl>
                                          <p:spTgt spid="6451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4514">
                                            <p:txEl>
                                              <p:pRg st="3" end="3"/>
                                            </p:txEl>
                                          </p:spTgt>
                                        </p:tgtEl>
                                        <p:attrNameLst>
                                          <p:attrName>ppt_x</p:attrName>
                                          <p:attrName>ppt_y</p:attrName>
                                        </p:attrNameLst>
                                      </p:cBhvr>
                                    </p:animMotion>
                                    <p:animEffect transition="in" filter="fade">
                                      <p:cBhvr>
                                        <p:cTn id="30" dur="1000"/>
                                        <p:tgtEl>
                                          <p:spTgt spid="645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752600" y="1015800"/>
            <a:ext cx="5257800" cy="4678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spcBef>
                <a:spcPct val="30000"/>
              </a:spcBef>
              <a:buFontTx/>
              <a:buChar char="•"/>
              <a:defRPr/>
            </a:pPr>
            <a:r>
              <a:rPr lang="en-US" altLang="en-US" sz="3200" dirty="0">
                <a:solidFill>
                  <a:srgbClr val="FF0000"/>
                </a:solidFill>
                <a:latin typeface="Times New Roman" charset="0"/>
              </a:rPr>
              <a:t> </a:t>
            </a:r>
            <a:r>
              <a:rPr lang="en-US" altLang="en-US" sz="3200" b="1" u="sng" dirty="0">
                <a:solidFill>
                  <a:srgbClr val="FF0000"/>
                </a:solidFill>
                <a:latin typeface="Times New Roman" charset="0"/>
              </a:rPr>
              <a:t>TRIBAL SOVEREIGNTY</a:t>
            </a:r>
            <a:endParaRPr lang="en-US" altLang="en-US" sz="3200" dirty="0">
              <a:solidFill>
                <a:srgbClr val="FF0000"/>
              </a:solidFill>
              <a:latin typeface="Times New Roman" charset="0"/>
            </a:endParaRPr>
          </a:p>
          <a:p>
            <a:pPr algn="ctr" eaLnBrk="1" hangingPunct="1">
              <a:lnSpc>
                <a:spcPct val="75000"/>
              </a:lnSpc>
              <a:spcBef>
                <a:spcPct val="30000"/>
              </a:spcBef>
              <a:buFontTx/>
              <a:buChar char="•"/>
              <a:defRPr/>
            </a:pPr>
            <a:r>
              <a:rPr lang="en-US" altLang="en-US" sz="2900" dirty="0">
                <a:latin typeface="Times New Roman" charset="0"/>
              </a:rPr>
              <a:t> Marshall – Cherokee tribes were “</a:t>
            </a:r>
            <a:r>
              <a:rPr lang="en-US" altLang="en-US" sz="2900" b="1" u="sng" dirty="0">
                <a:solidFill>
                  <a:srgbClr val="FF0000"/>
                </a:solidFill>
                <a:latin typeface="Times New Roman" charset="0"/>
              </a:rPr>
              <a:t>distinct political communities</a:t>
            </a:r>
            <a:r>
              <a:rPr lang="en-US" altLang="en-US" sz="2900" dirty="0">
                <a:latin typeface="Times New Roman" charset="0"/>
              </a:rPr>
              <a:t>, having territorial boundaries</a:t>
            </a:r>
            <a:r>
              <a:rPr lang="is-IS" altLang="en-US" sz="2900" dirty="0">
                <a:latin typeface="Times New Roman" charset="0"/>
              </a:rPr>
              <a:t>…”</a:t>
            </a:r>
          </a:p>
          <a:p>
            <a:pPr algn="ctr" eaLnBrk="1" hangingPunct="1">
              <a:lnSpc>
                <a:spcPct val="75000"/>
              </a:lnSpc>
              <a:spcBef>
                <a:spcPct val="30000"/>
              </a:spcBef>
              <a:buFontTx/>
              <a:buChar char="•"/>
              <a:defRPr/>
            </a:pPr>
            <a:r>
              <a:rPr lang="is-IS" altLang="en-US" sz="2900" dirty="0">
                <a:latin typeface="Times New Roman" charset="0"/>
              </a:rPr>
              <a:t> </a:t>
            </a:r>
            <a:r>
              <a:rPr lang="is-IS" altLang="en-US" sz="2900" dirty="0">
                <a:latin typeface="Times New Roman" charset="0"/>
              </a:rPr>
              <a:t>Cherokee tribes </a:t>
            </a:r>
            <a:r>
              <a:rPr lang="is-IS" altLang="en-US" sz="2900" b="1" u="sng" dirty="0">
                <a:solidFill>
                  <a:srgbClr val="FF0000"/>
                </a:solidFill>
                <a:latin typeface="Times New Roman" charset="0"/>
              </a:rPr>
              <a:t>NOT subjected to state laws,</a:t>
            </a:r>
            <a:r>
              <a:rPr lang="is-IS" altLang="en-US" sz="2900" dirty="0">
                <a:solidFill>
                  <a:srgbClr val="FF0000"/>
                </a:solidFill>
                <a:latin typeface="Times New Roman" charset="0"/>
              </a:rPr>
              <a:t> </a:t>
            </a:r>
            <a:r>
              <a:rPr lang="is-IS" altLang="en-US" sz="2900" b="1" u="sng" dirty="0">
                <a:solidFill>
                  <a:srgbClr val="FF0000"/>
                </a:solidFill>
                <a:latin typeface="Times New Roman" charset="0"/>
              </a:rPr>
              <a:t>ONLY federal laws</a:t>
            </a:r>
            <a:endParaRPr lang="en-US" altLang="en-US" sz="2900" b="1" u="sng" dirty="0">
              <a:solidFill>
                <a:srgbClr val="FF0000"/>
              </a:solidFill>
              <a:latin typeface="Times New Roman" charset="0"/>
            </a:endParaRPr>
          </a:p>
          <a:p>
            <a:pPr algn="ctr" eaLnBrk="1" hangingPunct="1">
              <a:lnSpc>
                <a:spcPct val="75000"/>
              </a:lnSpc>
              <a:spcBef>
                <a:spcPct val="30000"/>
              </a:spcBef>
              <a:buFontTx/>
              <a:buChar char="•"/>
              <a:defRPr/>
            </a:pPr>
            <a:r>
              <a:rPr lang="en-US" altLang="en-US" sz="2900" dirty="0">
                <a:latin typeface="Times New Roman" charset="0"/>
              </a:rPr>
              <a:t> </a:t>
            </a:r>
            <a:r>
              <a:rPr lang="en-US" altLang="en-US" sz="2900" dirty="0">
                <a:latin typeface="Times New Roman" charset="0"/>
              </a:rPr>
              <a:t>Jackson – disobeys the court, tells Georgia to ignore, and continues removal of Indians</a:t>
            </a:r>
          </a:p>
          <a:p>
            <a:pPr algn="ctr" eaLnBrk="1" hangingPunct="1">
              <a:lnSpc>
                <a:spcPct val="75000"/>
              </a:lnSpc>
              <a:spcBef>
                <a:spcPct val="30000"/>
              </a:spcBef>
              <a:buFontTx/>
              <a:buChar char="•"/>
              <a:defRPr/>
            </a:pPr>
            <a:r>
              <a:rPr lang="en-US" altLang="en-US" sz="2900" dirty="0">
                <a:latin typeface="Times New Roman" charset="0"/>
              </a:rPr>
              <a:t> </a:t>
            </a:r>
            <a:r>
              <a:rPr lang="en-US" altLang="en-US" sz="2900" dirty="0">
                <a:latin typeface="Times New Roman" charset="0"/>
              </a:rPr>
              <a:t>So, Cherokees win case, but still lose land</a:t>
            </a:r>
            <a:r>
              <a:rPr lang="is-IS" altLang="en-US" sz="2900" dirty="0">
                <a:latin typeface="Times New Roman" charset="0"/>
              </a:rPr>
              <a:t>…</a:t>
            </a:r>
            <a:endParaRPr lang="en-US" altLang="en-US" sz="2900" dirty="0">
              <a:latin typeface="Times New Roman" charset="0"/>
            </a:endParaRPr>
          </a:p>
        </p:txBody>
      </p:sp>
      <p:sp>
        <p:nvSpPr>
          <p:cNvPr id="58371" name="Text Box 3"/>
          <p:cNvSpPr txBox="1">
            <a:spLocks noChangeArrowheads="1"/>
          </p:cNvSpPr>
          <p:nvPr/>
        </p:nvSpPr>
        <p:spPr bwMode="auto">
          <a:xfrm>
            <a:off x="1524000" y="1"/>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defRPr/>
            </a:pPr>
            <a:r>
              <a:rPr lang="en-US" altLang="en-US" sz="3200" b="1" u="sng" dirty="0">
                <a:solidFill>
                  <a:srgbClr val="FF0000"/>
                </a:solidFill>
                <a:latin typeface="Georgia" charset="0"/>
              </a:rPr>
              <a:t>Worcester v. Georgia</a:t>
            </a:r>
            <a:r>
              <a:rPr lang="en-US" altLang="en-US" sz="3200" b="1" dirty="0">
                <a:solidFill>
                  <a:srgbClr val="FF0000"/>
                </a:solidFill>
                <a:latin typeface="Georgia" charset="0"/>
              </a:rPr>
              <a:t> </a:t>
            </a:r>
            <a:r>
              <a:rPr lang="en-US" altLang="en-US" sz="3200" b="1" dirty="0">
                <a:latin typeface="Georgia" charset="0"/>
              </a:rPr>
              <a:t/>
            </a:r>
            <a:br>
              <a:rPr lang="en-US" altLang="en-US" sz="3200" b="1" dirty="0">
                <a:latin typeface="Georgia" charset="0"/>
              </a:rPr>
            </a:br>
            <a:r>
              <a:rPr lang="en-US" altLang="en-US" sz="3200" dirty="0">
                <a:latin typeface="Georgia" charset="0"/>
              </a:rPr>
              <a:t>(1832): John Marshall</a:t>
            </a:r>
          </a:p>
        </p:txBody>
      </p:sp>
      <p:pic>
        <p:nvPicPr>
          <p:cNvPr id="17414" name="Picture 6" descr="orc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143001"/>
            <a:ext cx="3200400" cy="44951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00800" y="5638108"/>
            <a:ext cx="4038600" cy="1200329"/>
          </a:xfrm>
          <a:prstGeom prst="rect">
            <a:avLst/>
          </a:prstGeom>
          <a:noFill/>
        </p:spPr>
        <p:txBody>
          <a:bodyPr wrap="square" rtlCol="0">
            <a:spAutoFit/>
          </a:bodyPr>
          <a:lstStyle/>
          <a:p>
            <a:r>
              <a:rPr lang="en-US" b="1" i="1" dirty="0"/>
              <a:t>Samuel Worcester </a:t>
            </a:r>
            <a:r>
              <a:rPr lang="en-US" dirty="0"/>
              <a:t>– missionary to the Cherokee, defender of sovereignty, </a:t>
            </a:r>
            <a:r>
              <a:rPr lang="en-US" b="1" dirty="0" err="1"/>
              <a:t>wasn</a:t>
            </a:r>
            <a:r>
              <a:rPr lang="uk-UA" b="1" dirty="0"/>
              <a:t>’</a:t>
            </a:r>
            <a:r>
              <a:rPr lang="en-US" b="1" dirty="0"/>
              <a:t>t allowed on Cherokee land without a license</a:t>
            </a:r>
            <a:endParaRPr lang="en-US" dirty="0"/>
          </a:p>
        </p:txBody>
      </p:sp>
      <p:pic>
        <p:nvPicPr>
          <p:cNvPr id="8" name="Picture 2" descr="mage result for andrew jackson indian removal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88"/>
            <a:ext cx="5029200" cy="684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55867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Scale>
                                      <p:cBhvr>
                                        <p:cTn id="7" dur="1000" decel="50000" fill="hold">
                                          <p:stCondLst>
                                            <p:cond delay="0"/>
                                          </p:stCondLst>
                                        </p:cTn>
                                        <p:tgtEl>
                                          <p:spTgt spid="6553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5538">
                                            <p:txEl>
                                              <p:pRg st="0" end="0"/>
                                            </p:txEl>
                                          </p:spTgt>
                                        </p:tgtEl>
                                        <p:attrNameLst>
                                          <p:attrName>ppt_x</p:attrName>
                                          <p:attrName>ppt_y</p:attrName>
                                        </p:attrNameLst>
                                      </p:cBhvr>
                                    </p:animMotion>
                                    <p:animEffect transition="in" filter="fade">
                                      <p:cBhvr>
                                        <p:cTn id="9" dur="1000"/>
                                        <p:tgtEl>
                                          <p:spTgt spid="6553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Scale>
                                      <p:cBhvr>
                                        <p:cTn id="14" dur="1000" decel="50000" fill="hold">
                                          <p:stCondLst>
                                            <p:cond delay="0"/>
                                          </p:stCondLst>
                                        </p:cTn>
                                        <p:tgtEl>
                                          <p:spTgt spid="6553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5538">
                                            <p:txEl>
                                              <p:pRg st="1" end="1"/>
                                            </p:txEl>
                                          </p:spTgt>
                                        </p:tgtEl>
                                        <p:attrNameLst>
                                          <p:attrName>ppt_x</p:attrName>
                                          <p:attrName>ppt_y</p:attrName>
                                        </p:attrNameLst>
                                      </p:cBhvr>
                                    </p:animMotion>
                                    <p:animEffect transition="in" filter="fade">
                                      <p:cBhvr>
                                        <p:cTn id="16" dur="1000"/>
                                        <p:tgtEl>
                                          <p:spTgt spid="6553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5538">
                                            <p:txEl>
                                              <p:pRg st="2" end="2"/>
                                            </p:txEl>
                                          </p:spTgt>
                                        </p:tgtEl>
                                        <p:attrNameLst>
                                          <p:attrName>style.visibility</p:attrName>
                                        </p:attrNameLst>
                                      </p:cBhvr>
                                      <p:to>
                                        <p:strVal val="visible"/>
                                      </p:to>
                                    </p:set>
                                    <p:animScale>
                                      <p:cBhvr>
                                        <p:cTn id="21" dur="1000" decel="50000" fill="hold">
                                          <p:stCondLst>
                                            <p:cond delay="0"/>
                                          </p:stCondLst>
                                        </p:cTn>
                                        <p:tgtEl>
                                          <p:spTgt spid="6553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5538">
                                            <p:txEl>
                                              <p:pRg st="2" end="2"/>
                                            </p:txEl>
                                          </p:spTgt>
                                        </p:tgtEl>
                                        <p:attrNameLst>
                                          <p:attrName>ppt_x</p:attrName>
                                          <p:attrName>ppt_y</p:attrName>
                                        </p:attrNameLst>
                                      </p:cBhvr>
                                    </p:animMotion>
                                    <p:animEffect transition="in" filter="fade">
                                      <p:cBhvr>
                                        <p:cTn id="23" dur="1000"/>
                                        <p:tgtEl>
                                          <p:spTgt spid="6553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5538">
                                            <p:txEl>
                                              <p:pRg st="3" end="3"/>
                                            </p:txEl>
                                          </p:spTgt>
                                        </p:tgtEl>
                                        <p:attrNameLst>
                                          <p:attrName>style.visibility</p:attrName>
                                        </p:attrNameLst>
                                      </p:cBhvr>
                                      <p:to>
                                        <p:strVal val="visible"/>
                                      </p:to>
                                    </p:set>
                                    <p:animScale>
                                      <p:cBhvr>
                                        <p:cTn id="28" dur="1000" decel="50000" fill="hold">
                                          <p:stCondLst>
                                            <p:cond delay="0"/>
                                          </p:stCondLst>
                                        </p:cTn>
                                        <p:tgtEl>
                                          <p:spTgt spid="65538">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5538">
                                            <p:txEl>
                                              <p:pRg st="3" end="3"/>
                                            </p:txEl>
                                          </p:spTgt>
                                        </p:tgtEl>
                                        <p:attrNameLst>
                                          <p:attrName>ppt_x</p:attrName>
                                          <p:attrName>ppt_y</p:attrName>
                                        </p:attrNameLst>
                                      </p:cBhvr>
                                    </p:animMotion>
                                    <p:animEffect transition="in" filter="fade">
                                      <p:cBhvr>
                                        <p:cTn id="30" dur="1000"/>
                                        <p:tgtEl>
                                          <p:spTgt spid="6553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5538">
                                            <p:txEl>
                                              <p:pRg st="4" end="4"/>
                                            </p:txEl>
                                          </p:spTgt>
                                        </p:tgtEl>
                                        <p:attrNameLst>
                                          <p:attrName>style.visibility</p:attrName>
                                        </p:attrNameLst>
                                      </p:cBhvr>
                                      <p:to>
                                        <p:strVal val="visible"/>
                                      </p:to>
                                    </p:set>
                                    <p:animScale>
                                      <p:cBhvr>
                                        <p:cTn id="35" dur="1000" decel="50000" fill="hold">
                                          <p:stCondLst>
                                            <p:cond delay="0"/>
                                          </p:stCondLst>
                                        </p:cTn>
                                        <p:tgtEl>
                                          <p:spTgt spid="6553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5538">
                                            <p:txEl>
                                              <p:pRg st="4" end="4"/>
                                            </p:txEl>
                                          </p:spTgt>
                                        </p:tgtEl>
                                        <p:attrNameLst>
                                          <p:attrName>ppt_x</p:attrName>
                                          <p:attrName>ppt_y</p:attrName>
                                        </p:attrNameLst>
                                      </p:cBhvr>
                                    </p:animMotion>
                                    <p:animEffect transition="in" filter="fade">
                                      <p:cBhvr>
                                        <p:cTn id="37" dur="1000"/>
                                        <p:tgtEl>
                                          <p:spTgt spid="6553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1089</Words>
  <Application>Microsoft Macintosh PowerPoint</Application>
  <PresentationFormat>Widescreen</PresentationFormat>
  <Paragraphs>90</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Calibri Light</vt:lpstr>
      <vt:lpstr>ＭＳ Ｐゴシック</vt:lpstr>
      <vt:lpstr>Arial</vt:lpstr>
      <vt:lpstr>Calibri</vt:lpstr>
      <vt:lpstr>Georgia</vt:lpstr>
      <vt:lpstr>Impact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Jackson’s Legacy</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cp:revision>
  <dcterms:created xsi:type="dcterms:W3CDTF">2016-12-22T19:03:31Z</dcterms:created>
  <dcterms:modified xsi:type="dcterms:W3CDTF">2016-12-22T19:04:26Z</dcterms:modified>
</cp:coreProperties>
</file>