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8" r:id="rId2"/>
    <p:sldId id="259" r:id="rId3"/>
    <p:sldId id="260" r:id="rId4"/>
    <p:sldId id="261" r:id="rId5"/>
    <p:sldId id="262" r:id="rId6"/>
    <p:sldId id="263" r:id="rId7"/>
    <p:sldId id="266" r:id="rId8"/>
    <p:sldId id="268" r:id="rId9"/>
    <p:sldId id="269" r:id="rId10"/>
    <p:sldId id="272" r:id="rId11"/>
    <p:sldId id="273" r:id="rId12"/>
    <p:sldId id="274" r:id="rId13"/>
    <p:sldId id="275" r:id="rId14"/>
    <p:sldId id="276" r:id="rId15"/>
    <p:sldId id="277" r:id="rId16"/>
    <p:sldId id="278" r:id="rId17"/>
    <p:sldId id="279" r:id="rId18"/>
    <p:sldId id="280" r:id="rId19"/>
    <p:sldId id="281" r:id="rId20"/>
    <p:sldId id="283" r:id="rId21"/>
    <p:sldId id="284" r:id="rId22"/>
    <p:sldId id="285" r:id="rId23"/>
    <p:sldId id="286" r:id="rId24"/>
    <p:sldId id="287"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79"/>
  </p:normalViewPr>
  <p:slideViewPr>
    <p:cSldViewPr snapToGrid="0" snapToObjects="1">
      <p:cViewPr varScale="1">
        <p:scale>
          <a:sx n="93" d="100"/>
          <a:sy n="93"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95543-8431-C947-8E97-DF95E8D0FA33}" type="datetimeFigureOut">
              <a:rPr lang="en-US" smtClean="0"/>
              <a:t>3/27/17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18116-7C4A-6E4C-9537-FB6DBE45DEFD}" type="slidenum">
              <a:rPr lang="en-US" smtClean="0"/>
              <a:t>‹#›</a:t>
            </a:fld>
            <a:endParaRPr lang="en-US"/>
          </a:p>
        </p:txBody>
      </p:sp>
    </p:spTree>
    <p:extLst>
      <p:ext uri="{BB962C8B-B14F-4D97-AF65-F5344CB8AC3E}">
        <p14:creationId xmlns:p14="http://schemas.microsoft.com/office/powerpoint/2010/main" val="1672856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0E8639EC-758D-EF4C-AC36-1176CA360701}" type="slidenum">
              <a:rPr lang="en-US" altLang="x-none" sz="1200">
                <a:latin typeface="Arial" charset="0"/>
                <a:ea typeface="ＭＳ Ｐゴシック" charset="-128"/>
              </a:rPr>
              <a:pPr/>
              <a:t>2</a:t>
            </a:fld>
            <a:endParaRPr lang="en-US" altLang="x-none" sz="1200">
              <a:latin typeface="Arial" charset="0"/>
              <a:ea typeface="ＭＳ Ｐゴシック" charset="-128"/>
            </a:endParaRPr>
          </a:p>
        </p:txBody>
      </p:sp>
      <p:sp>
        <p:nvSpPr>
          <p:cNvPr id="31746"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x-none" altLang="x-none">
              <a:ea typeface="ＭＳ Ｐゴシック" charset="-128"/>
            </a:endParaRPr>
          </a:p>
        </p:txBody>
      </p:sp>
      <p:sp>
        <p:nvSpPr>
          <p:cNvPr id="31747"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84397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16FBCDE9-77CB-DC43-B66C-FBE690F0570B}" type="slidenum">
              <a:rPr lang="en-US" altLang="x-none" sz="1200">
                <a:latin typeface="Arial" charset="0"/>
                <a:ea typeface="ＭＳ Ｐゴシック" charset="-128"/>
              </a:rPr>
              <a:pPr/>
              <a:t>10</a:t>
            </a:fld>
            <a:endParaRPr lang="en-US" altLang="x-none" sz="1200">
              <a:latin typeface="Arial" charset="0"/>
              <a:ea typeface="ＭＳ Ｐゴシック" charset="-128"/>
            </a:endParaRPr>
          </a:p>
        </p:txBody>
      </p:sp>
      <p:sp>
        <p:nvSpPr>
          <p:cNvPr id="40962" name="Rectangle 2"/>
          <p:cNvSpPr>
            <a:spLocks noGrp="1" noRot="1" noChangeAspect="1" noChangeArrowheads="1" noTextEdit="1"/>
          </p:cNvSpPr>
          <p:nvPr>
            <p:ph type="sldImg"/>
          </p:nvPr>
        </p:nvSpPr>
        <p:spPr>
          <a:xfrm>
            <a:off x="393700" y="692150"/>
            <a:ext cx="6070600" cy="3416300"/>
          </a:xfrm>
          <a:ln/>
        </p:spPr>
      </p:sp>
      <p:sp>
        <p:nvSpPr>
          <p:cNvPr id="409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x-none">
                <a:ea typeface="ＭＳ Ｐゴシック" charset="-128"/>
              </a:rPr>
              <a:t>Woody Guthrie </a:t>
            </a:r>
          </a:p>
        </p:txBody>
      </p:sp>
    </p:spTree>
    <p:extLst>
      <p:ext uri="{BB962C8B-B14F-4D97-AF65-F5344CB8AC3E}">
        <p14:creationId xmlns:p14="http://schemas.microsoft.com/office/powerpoint/2010/main" val="40735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fld id="{035DFE44-27A3-DD40-9CE4-F7805E0113F1}" type="slidenum">
              <a:rPr lang="en-US" altLang="x-none" sz="1200">
                <a:latin typeface="Arial" charset="0"/>
                <a:ea typeface="ＭＳ Ｐゴシック" charset="-128"/>
              </a:rPr>
              <a:pPr/>
              <a:t>11</a:t>
            </a:fld>
            <a:endParaRPr lang="en-US" altLang="x-none" sz="1200">
              <a:latin typeface="Arial" charset="0"/>
              <a:ea typeface="ＭＳ Ｐゴシック" charset="-128"/>
            </a:endParaRPr>
          </a:p>
        </p:txBody>
      </p:sp>
      <p:sp>
        <p:nvSpPr>
          <p:cNvPr id="4608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x-none" altLang="x-none">
              <a:ea typeface="ＭＳ Ｐゴシック" charset="-128"/>
            </a:endParaRPr>
          </a:p>
        </p:txBody>
      </p:sp>
      <p:sp>
        <p:nvSpPr>
          <p:cNvPr id="46083"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3748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ln/>
        </p:spPr>
        <p:txBody>
          <a:bodyPr/>
          <a:lstStyle/>
          <a:p>
            <a:pPr>
              <a:defRPr/>
            </a:pPr>
            <a:endParaRPr lang="x-none" altLang="x-none" smtClean="0"/>
          </a:p>
        </p:txBody>
      </p:sp>
      <p:sp>
        <p:nvSpPr>
          <p:cNvPr id="55299"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4350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381000" y="685800"/>
            <a:ext cx="6096000" cy="3429000"/>
          </a:xfrm>
          <a:ln/>
        </p:spPr>
      </p:sp>
      <p:sp>
        <p:nvSpPr>
          <p:cNvPr id="325635" name="Rectangle 3"/>
          <p:cNvSpPr>
            <a:spLocks noGrp="1" noChangeArrowheads="1"/>
          </p:cNvSpPr>
          <p:nvPr>
            <p:ph type="body" idx="1"/>
          </p:nvPr>
        </p:nvSpPr>
        <p:spPr>
          <a:xfrm>
            <a:off x="685800" y="4343400"/>
            <a:ext cx="5486400" cy="4114800"/>
          </a:xfrm>
        </p:spPr>
        <p:txBody>
          <a:bodyPr/>
          <a:lstStyle/>
          <a:p>
            <a:pPr>
              <a:defRPr/>
            </a:pPr>
            <a:r>
              <a:rPr lang="en-US" altLang="x-none" smtClean="0"/>
              <a:t>Woody Guthrie </a:t>
            </a:r>
          </a:p>
        </p:txBody>
      </p:sp>
    </p:spTree>
    <p:extLst>
      <p:ext uri="{BB962C8B-B14F-4D97-AF65-F5344CB8AC3E}">
        <p14:creationId xmlns:p14="http://schemas.microsoft.com/office/powerpoint/2010/main" val="48364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B6521-81DA-8940-9CB4-926151A6CAA9}"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7810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B6521-81DA-8940-9CB4-926151A6CAA9}"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119914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B6521-81DA-8940-9CB4-926151A6CAA9}"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209135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B6521-81DA-8940-9CB4-926151A6CAA9}"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100078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B6521-81DA-8940-9CB4-926151A6CAA9}"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108488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B6521-81DA-8940-9CB4-926151A6CAA9}"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14814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B6521-81DA-8940-9CB4-926151A6CAA9}" type="datetimeFigureOut">
              <a:rPr lang="en-US" smtClean="0"/>
              <a:t>3/27/17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12213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B6521-81DA-8940-9CB4-926151A6CAA9}" type="datetimeFigureOut">
              <a:rPr lang="en-US" smtClean="0"/>
              <a:t>3/27/17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179836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B6521-81DA-8940-9CB4-926151A6CAA9}" type="datetimeFigureOut">
              <a:rPr lang="en-US" smtClean="0"/>
              <a:t>3/27/17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140804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B6521-81DA-8940-9CB4-926151A6CAA9}"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185303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B6521-81DA-8940-9CB4-926151A6CAA9}"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E76E3-81E1-7545-A63E-684FB285CCD4}" type="slidenum">
              <a:rPr lang="en-US" smtClean="0"/>
              <a:t>‹#›</a:t>
            </a:fld>
            <a:endParaRPr lang="en-US"/>
          </a:p>
        </p:txBody>
      </p:sp>
    </p:spTree>
    <p:extLst>
      <p:ext uri="{BB962C8B-B14F-4D97-AF65-F5344CB8AC3E}">
        <p14:creationId xmlns:p14="http://schemas.microsoft.com/office/powerpoint/2010/main" val="1122941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B6521-81DA-8940-9CB4-926151A6CAA9}" type="datetimeFigureOut">
              <a:rPr lang="en-US" smtClean="0"/>
              <a:t>3/27/17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E76E3-81E1-7545-A63E-684FB285CCD4}" type="slidenum">
              <a:rPr lang="en-US" smtClean="0"/>
              <a:t>‹#›</a:t>
            </a:fld>
            <a:endParaRPr lang="en-US"/>
          </a:p>
        </p:txBody>
      </p:sp>
    </p:spTree>
    <p:extLst>
      <p:ext uri="{BB962C8B-B14F-4D97-AF65-F5344CB8AC3E}">
        <p14:creationId xmlns:p14="http://schemas.microsoft.com/office/powerpoint/2010/main" val="404193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hyperlink" Target="http://www.history.com/shows/america-the-story-of-us/videos#the-hoover-da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cqvYNoiPDK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s://www.youtube.com/watch?time_continue=24&amp;v=dWvCCxOUsM8" TargetMode="External"/><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PoV7GGN-u7Q&amp;t=238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ovndTa7hQ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eg"/><Relationship Id="rId8" Type="http://schemas.openxmlformats.org/officeDocument/2006/relationships/image" Target="../media/image9.jpeg"/><Relationship Id="rId1" Type="http://schemas.microsoft.com/office/2007/relationships/media" Target="file:////MS725FS01/groups$/Staff/Social%20Studies/All%20U.S.%20History/AP%20US/Unit_11%201920s%20&amp;%20Great%20Depression/-RudyVallee_BrotherCanYouSpareADime.wav" TargetMode="External"/><Relationship Id="rId2" Type="http://schemas.openxmlformats.org/officeDocument/2006/relationships/audio" Target="file:////MS725FS01/groups$/Staff/Social%20Studies/All%20U.S.%20History/AP%20US/Unit_11%201920s%20&amp;%20Great%20Depression/-RudyVallee_BrotherCanYouSpareADime.wa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s://www.youtube.com/watch?v=RIzX3Gw6Xwk" TargetMode="External"/><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2" y="0"/>
            <a:ext cx="9143999" cy="193899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0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AIM</a:t>
            </a: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What effects did the Great Depression have in America, and how did President Hoover respond? </a:t>
            </a:r>
          </a:p>
        </p:txBody>
      </p:sp>
    </p:spTree>
    <p:extLst>
      <p:ext uri="{BB962C8B-B14F-4D97-AF65-F5344CB8AC3E}">
        <p14:creationId xmlns:p14="http://schemas.microsoft.com/office/powerpoint/2010/main" val="736006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2362200" y="76200"/>
            <a:ext cx="7391400" cy="1252538"/>
          </a:xfrm>
          <a:prstGeom prst="rect">
            <a:avLst/>
          </a:prstGeom>
          <a:solidFill>
            <a:srgbClr val="FF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a:latin typeface="Calibri" charset="0"/>
                <a:ea typeface="ＭＳ Ｐゴシック" charset="-128"/>
              </a:rPr>
              <a:t>When the Great Depression began, </a:t>
            </a:r>
            <a:br>
              <a:rPr kumimoji="0" lang="en-US" altLang="x-none" sz="3100">
                <a:latin typeface="Calibri" charset="0"/>
                <a:ea typeface="ＭＳ Ｐゴシック" charset="-128"/>
              </a:rPr>
            </a:br>
            <a:r>
              <a:rPr kumimoji="0" lang="en-US" altLang="x-none" sz="3100">
                <a:latin typeface="Calibri" charset="0"/>
                <a:ea typeface="ＭＳ Ｐゴシック" charset="-128"/>
              </a:rPr>
              <a:t>Republican President </a:t>
            </a:r>
            <a:r>
              <a:rPr kumimoji="0" lang="en-US" altLang="x-none" sz="3100" b="1" u="sng">
                <a:solidFill>
                  <a:srgbClr val="FF0000"/>
                </a:solidFill>
                <a:latin typeface="Calibri" charset="0"/>
                <a:ea typeface="ＭＳ Ｐゴシック" charset="-128"/>
              </a:rPr>
              <a:t>Herbert Hoover</a:t>
            </a:r>
            <a:r>
              <a:rPr kumimoji="0" lang="en-US" altLang="x-none" sz="3100" b="1">
                <a:latin typeface="Calibri" charset="0"/>
                <a:ea typeface="ＭＳ Ｐゴシック" charset="-128"/>
              </a:rPr>
              <a:t> </a:t>
            </a:r>
            <a:r>
              <a:rPr kumimoji="0" lang="en-US" altLang="x-none" sz="3100">
                <a:latin typeface="Calibri" charset="0"/>
                <a:ea typeface="ＭＳ Ｐゴシック" charset="-128"/>
              </a:rPr>
              <a:t>tried </a:t>
            </a:r>
            <a:br>
              <a:rPr kumimoji="0" lang="en-US" altLang="x-none" sz="3100">
                <a:latin typeface="Calibri" charset="0"/>
                <a:ea typeface="ＭＳ Ｐゴシック" charset="-128"/>
              </a:rPr>
            </a:br>
            <a:r>
              <a:rPr kumimoji="0" lang="en-US" altLang="x-none" sz="3100">
                <a:latin typeface="Calibri" charset="0"/>
                <a:ea typeface="ＭＳ Ｐゴシック" charset="-128"/>
              </a:rPr>
              <a:t>to solve America</a:t>
            </a:r>
            <a:r>
              <a:rPr kumimoji="0" lang="ja-JP" altLang="en-US" sz="3100">
                <a:latin typeface="Calibri" charset="0"/>
                <a:ea typeface="ＭＳ Ｐゴシック" charset="-128"/>
              </a:rPr>
              <a:t>’</a:t>
            </a:r>
            <a:r>
              <a:rPr kumimoji="0" lang="en-US" altLang="ja-JP" sz="3100">
                <a:latin typeface="Calibri" charset="0"/>
                <a:ea typeface="ＭＳ Ｐゴシック" charset="-128"/>
              </a:rPr>
              <a:t>s economic problems </a:t>
            </a:r>
            <a:endParaRPr kumimoji="0" lang="en-US" altLang="x-none" sz="3100">
              <a:latin typeface="Calibri" charset="0"/>
              <a:ea typeface="ＭＳ Ｐゴシック" charset="-128"/>
            </a:endParaRPr>
          </a:p>
        </p:txBody>
      </p:sp>
      <p:pic>
        <p:nvPicPr>
          <p:cNvPr id="74754" name="Picture 2" descr="http://www.whitehouse.gov/sites/default/files/first-family/masthead_image/31hh_header_sm.jpg?1250881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514" y="1447801"/>
            <a:ext cx="8828087"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1676400" y="1371600"/>
            <a:ext cx="4114800" cy="2243138"/>
          </a:xfrm>
          <a:prstGeom prst="rect">
            <a:avLst/>
          </a:prstGeom>
          <a:solidFill>
            <a:srgbClr val="CC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900" b="1" u="sng">
                <a:latin typeface="Calibri" charset="0"/>
                <a:ea typeface="ＭＳ Ｐゴシック" charset="-128"/>
              </a:rPr>
              <a:t>HOOVER</a:t>
            </a:r>
            <a:r>
              <a:rPr kumimoji="0" lang="en-US" altLang="x-none" sz="2900">
                <a:latin typeface="Calibri" charset="0"/>
                <a:ea typeface="ＭＳ Ｐゴシック" charset="-128"/>
              </a:rPr>
              <a:t>: America could overcome the depression through </a:t>
            </a:r>
            <a:r>
              <a:rPr kumimoji="0" lang="ja-JP" altLang="en-US" sz="2900">
                <a:latin typeface="Calibri" charset="0"/>
                <a:ea typeface="ＭＳ Ｐゴシック" charset="-128"/>
              </a:rPr>
              <a:t>“</a:t>
            </a:r>
            <a:r>
              <a:rPr kumimoji="0" lang="en-US" altLang="ja-JP" sz="2900" b="1" u="sng">
                <a:solidFill>
                  <a:srgbClr val="FF0000"/>
                </a:solidFill>
                <a:latin typeface="Calibri" charset="0"/>
                <a:ea typeface="ＭＳ Ｐゴシック" charset="-128"/>
              </a:rPr>
              <a:t>rugged individualism</a:t>
            </a:r>
            <a:r>
              <a:rPr kumimoji="0" lang="ja-JP" altLang="en-US" sz="2900" b="1">
                <a:solidFill>
                  <a:srgbClr val="FF0000"/>
                </a:solidFill>
                <a:latin typeface="Calibri" charset="0"/>
                <a:ea typeface="ＭＳ Ｐゴシック" charset="-128"/>
              </a:rPr>
              <a:t>”</a:t>
            </a:r>
            <a:r>
              <a:rPr kumimoji="0" lang="en-US" altLang="ja-JP" sz="2900" b="1">
                <a:solidFill>
                  <a:srgbClr val="FF0000"/>
                </a:solidFill>
                <a:latin typeface="Calibri" charset="0"/>
                <a:ea typeface="ＭＳ Ｐゴシック" charset="-128"/>
              </a:rPr>
              <a:t> (using </a:t>
            </a:r>
            <a:r>
              <a:rPr kumimoji="0" lang="en-US" altLang="ja-JP" sz="2900" b="1" u="sng">
                <a:solidFill>
                  <a:srgbClr val="FF0000"/>
                </a:solidFill>
                <a:latin typeface="Calibri" charset="0"/>
                <a:ea typeface="ＭＳ Ｐゴシック" charset="-128"/>
              </a:rPr>
              <a:t>hard work</a:t>
            </a:r>
            <a:r>
              <a:rPr kumimoji="0" lang="en-US" altLang="ja-JP" sz="2900" b="1">
                <a:solidFill>
                  <a:srgbClr val="FF0000"/>
                </a:solidFill>
                <a:latin typeface="Calibri" charset="0"/>
                <a:ea typeface="ＭＳ Ｐゴシック" charset="-128"/>
              </a:rPr>
              <a:t> and perseverance)   </a:t>
            </a:r>
            <a:endParaRPr kumimoji="0" lang="en-US" altLang="x-none" sz="2900" b="1">
              <a:solidFill>
                <a:srgbClr val="FF0000"/>
              </a:solidFill>
              <a:latin typeface="Calibri" charset="0"/>
              <a:ea typeface="ＭＳ Ｐゴシック" charset="-128"/>
            </a:endParaRPr>
          </a:p>
        </p:txBody>
      </p:sp>
      <p:sp>
        <p:nvSpPr>
          <p:cNvPr id="18" name="Rectangle 17"/>
          <p:cNvSpPr>
            <a:spLocks noChangeArrowheads="1"/>
          </p:cNvSpPr>
          <p:nvPr/>
        </p:nvSpPr>
        <p:spPr bwMode="auto">
          <a:xfrm>
            <a:off x="5802314" y="1328738"/>
            <a:ext cx="4865687" cy="1471612"/>
          </a:xfrm>
          <a:prstGeom prst="rect">
            <a:avLst/>
          </a:prstGeom>
          <a:solidFill>
            <a:srgbClr val="FFCC99"/>
          </a:solidFill>
          <a:ln w="9525">
            <a:solidFill>
              <a:schemeClr val="tx1"/>
            </a:solidFill>
            <a:miter lim="800000"/>
            <a:headEnd/>
            <a:tailEnd/>
          </a:ln>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a:lnSpc>
                <a:spcPct val="80000"/>
              </a:lnSpc>
              <a:defRPr/>
            </a:pPr>
            <a:r>
              <a:rPr lang="en-US" altLang="x-none" sz="2800" dirty="0"/>
              <a:t>Hoover private charities to help (</a:t>
            </a:r>
            <a:r>
              <a:rPr lang="ja-JP" altLang="en-US" sz="2800" dirty="0"/>
              <a:t>“</a:t>
            </a:r>
            <a:r>
              <a:rPr lang="en-US" altLang="ja-JP" sz="2800" b="1" u="sng" dirty="0">
                <a:solidFill>
                  <a:srgbClr val="FF0000"/>
                </a:solidFill>
              </a:rPr>
              <a:t>volunteerism</a:t>
            </a:r>
            <a:r>
              <a:rPr lang="ja-JP" altLang="en-US" sz="2800" dirty="0"/>
              <a:t>”</a:t>
            </a:r>
            <a:r>
              <a:rPr lang="en-US" altLang="ja-JP" sz="2800" dirty="0"/>
              <a:t>)</a:t>
            </a:r>
          </a:p>
          <a:p>
            <a:pPr marL="457200" indent="-457200" algn="ctr">
              <a:lnSpc>
                <a:spcPct val="80000"/>
              </a:lnSpc>
              <a:buFont typeface="Arial" charset="0"/>
              <a:buChar char="•"/>
              <a:defRPr/>
            </a:pPr>
            <a:r>
              <a:rPr lang="en-US" altLang="x-none" sz="2800" dirty="0"/>
              <a:t>PEOPLE give back to help each other </a:t>
            </a:r>
          </a:p>
        </p:txBody>
      </p:sp>
      <p:sp>
        <p:nvSpPr>
          <p:cNvPr id="19" name="Rectangle 18"/>
          <p:cNvSpPr>
            <a:spLocks noChangeArrowheads="1"/>
          </p:cNvSpPr>
          <p:nvPr/>
        </p:nvSpPr>
        <p:spPr bwMode="auto">
          <a:xfrm>
            <a:off x="5802314" y="2692401"/>
            <a:ext cx="4865687" cy="1522413"/>
          </a:xfrm>
          <a:prstGeom prst="rect">
            <a:avLst/>
          </a:prstGeom>
          <a:solidFill>
            <a:srgbClr val="CC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900" b="1" u="sng">
                <a:latin typeface="Calibri" charset="0"/>
                <a:ea typeface="ＭＳ Ｐゴシック" charset="-128"/>
              </a:rPr>
              <a:t>HOOVER</a:t>
            </a:r>
            <a:r>
              <a:rPr kumimoji="0" lang="en-US" altLang="x-none" sz="2900">
                <a:latin typeface="Calibri" charset="0"/>
                <a:ea typeface="ＭＳ Ｐゴシック" charset="-128"/>
              </a:rPr>
              <a:t>: encouraged business growth, keep </a:t>
            </a:r>
            <a:r>
              <a:rPr kumimoji="0" lang="en-US" altLang="x-none" sz="2900" b="1">
                <a:latin typeface="Calibri" charset="0"/>
                <a:ea typeface="ＭＳ Ｐゴシック" charset="-128"/>
              </a:rPr>
              <a:t>taxes low</a:t>
            </a:r>
            <a:r>
              <a:rPr kumimoji="0" lang="en-US" altLang="x-none" sz="2900">
                <a:latin typeface="Calibri" charset="0"/>
                <a:ea typeface="ＭＳ Ｐゴシック" charset="-128"/>
              </a:rPr>
              <a:t>, and </a:t>
            </a:r>
            <a:r>
              <a:rPr kumimoji="0" lang="en-US" altLang="x-none" sz="2900" b="1" u="sng">
                <a:solidFill>
                  <a:srgbClr val="FF0000"/>
                </a:solidFill>
                <a:latin typeface="Calibri" charset="0"/>
                <a:ea typeface="ＭＳ Ｐゴシック" charset="-128"/>
              </a:rPr>
              <a:t>AVOIDED direct gov</a:t>
            </a:r>
            <a:r>
              <a:rPr kumimoji="0" lang="ja-JP" altLang="en-US" sz="2900" b="1" u="sng">
                <a:solidFill>
                  <a:srgbClr val="FF0000"/>
                </a:solidFill>
                <a:latin typeface="Calibri" charset="0"/>
                <a:ea typeface="ＭＳ Ｐゴシック" charset="-128"/>
              </a:rPr>
              <a:t>’</a:t>
            </a:r>
            <a:r>
              <a:rPr kumimoji="0" lang="en-US" altLang="ja-JP" sz="2900" b="1" u="sng">
                <a:solidFill>
                  <a:srgbClr val="FF0000"/>
                </a:solidFill>
                <a:latin typeface="Calibri" charset="0"/>
                <a:ea typeface="ＭＳ Ｐゴシック" charset="-128"/>
              </a:rPr>
              <a:t>t involvement</a:t>
            </a:r>
            <a:endParaRPr kumimoji="0" lang="en-US" altLang="x-none" sz="2900" b="1" u="sng">
              <a:solidFill>
                <a:srgbClr val="FF0000"/>
              </a:solidFill>
              <a:latin typeface="Calibri" charset="0"/>
              <a:ea typeface="ＭＳ Ｐゴシック" charset="-128"/>
            </a:endParaRPr>
          </a:p>
        </p:txBody>
      </p:sp>
      <p:pic>
        <p:nvPicPr>
          <p:cNvPr id="74758" name="Picture 6" descr="http://izquotes.com/quotes-pictures/quote-economic-depression-cannot-be-cured-by-legislative-action-or-executive-pronouncement-economic-herbert-hoover-874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214813"/>
            <a:ext cx="809625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89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74754"/>
                                        </p:tgtEl>
                                      </p:cBhvr>
                                    </p:animEffect>
                                    <p:set>
                                      <p:cBhvr>
                                        <p:cTn id="7" dur="1" fill="hold">
                                          <p:stCondLst>
                                            <p:cond delay="499"/>
                                          </p:stCondLst>
                                        </p:cTn>
                                        <p:tgtEl>
                                          <p:spTgt spid="7475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74758"/>
                                        </p:tgtEl>
                                        <p:attrNameLst>
                                          <p:attrName>style.visibility</p:attrName>
                                        </p:attrNameLst>
                                      </p:cBhvr>
                                      <p:to>
                                        <p:strVal val="visible"/>
                                      </p:to>
                                    </p:set>
                                    <p:animEffect transition="in" filter="fade">
                                      <p:cBhvr>
                                        <p:cTn id="13" dur="500"/>
                                        <p:tgtEl>
                                          <p:spTgt spid="7475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809" name="Picture 17" descr="http://www.vegaschatter.com/files/21888/hooverd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381001"/>
            <a:ext cx="8818562"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http://www.ecommcode.com/hoover/hooveronline/hoover_dam/const/full/0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2425" y="177800"/>
            <a:ext cx="416718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hoover-dam-3-lg"/>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1633538" y="3606800"/>
            <a:ext cx="415766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6324" name="Rectangle 15"/>
          <p:cNvSpPr>
            <a:spLocks noChangeArrowheads="1"/>
          </p:cNvSpPr>
          <p:nvPr/>
        </p:nvSpPr>
        <p:spPr bwMode="auto">
          <a:xfrm>
            <a:off x="2133600" y="76200"/>
            <a:ext cx="7848600" cy="846138"/>
          </a:xfrm>
          <a:prstGeom prst="rect">
            <a:avLst/>
          </a:prstGeom>
          <a:solidFill>
            <a:srgbClr val="FFCC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Congress approved new building projects </a:t>
            </a:r>
            <a:br>
              <a:rPr kumimoji="0" lang="en-US" altLang="x-none" sz="3000">
                <a:latin typeface="Calibri" charset="0"/>
                <a:ea typeface="ＭＳ Ｐゴシック" charset="-128"/>
              </a:rPr>
            </a:br>
            <a:r>
              <a:rPr kumimoji="0" lang="en-US" altLang="x-none" sz="3000" b="1" i="1">
                <a:latin typeface="Calibri" charset="0"/>
                <a:ea typeface="ＭＳ Ｐゴシック" charset="-128"/>
              </a:rPr>
              <a:t>to put Americans to work</a:t>
            </a:r>
            <a:r>
              <a:rPr kumimoji="0" lang="en-US" altLang="x-none" sz="3000">
                <a:latin typeface="Calibri" charset="0"/>
                <a:ea typeface="ＭＳ Ｐゴシック" charset="-128"/>
              </a:rPr>
              <a:t> like the </a:t>
            </a:r>
            <a:r>
              <a:rPr kumimoji="0" lang="en-US" altLang="x-none" sz="3000" b="1">
                <a:latin typeface="Calibri" charset="0"/>
                <a:ea typeface="ＭＳ Ｐゴシック" charset="-128"/>
                <a:hlinkClick r:id="rId6"/>
              </a:rPr>
              <a:t>Hoover Dam</a:t>
            </a:r>
            <a:endParaRPr kumimoji="0" lang="en-US" altLang="x-none" sz="3000" b="1">
              <a:latin typeface="Calibri" charset="0"/>
              <a:ea typeface="ＭＳ Ｐゴシック" charset="-128"/>
            </a:endParaRPr>
          </a:p>
        </p:txBody>
      </p:sp>
    </p:spTree>
    <p:extLst>
      <p:ext uri="{BB962C8B-B14F-4D97-AF65-F5344CB8AC3E}">
        <p14:creationId xmlns:p14="http://schemas.microsoft.com/office/powerpoint/2010/main" val="304375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3809"/>
                                        </p:tgtEl>
                                      </p:cBhvr>
                                    </p:animEffect>
                                    <p:set>
                                      <p:cBhvr>
                                        <p:cTn id="7" dur="1" fill="hold">
                                          <p:stCondLst>
                                            <p:cond delay="499"/>
                                          </p:stCondLst>
                                        </p:cTn>
                                        <p:tgtEl>
                                          <p:spTgt spid="3380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676400" y="76200"/>
            <a:ext cx="8839200" cy="838200"/>
          </a:xfrm>
          <a:solidFill>
            <a:srgbClr val="FFFFCC"/>
          </a:solidFill>
          <a:ln>
            <a:solidFill>
              <a:schemeClr val="tx1"/>
            </a:solidFill>
            <a:miter lim="800000"/>
            <a:headEnd/>
            <a:tailEnd/>
          </a:ln>
        </p:spPr>
        <p:txBody>
          <a:bodyPr>
            <a:normAutofit fontScale="90000"/>
          </a:bodyPr>
          <a:lstStyle/>
          <a:p>
            <a:pPr>
              <a:lnSpc>
                <a:spcPct val="80000"/>
              </a:lnSpc>
            </a:pPr>
            <a:r>
              <a:rPr lang="en-US" altLang="x-none" sz="3200">
                <a:latin typeface="Calibri" charset="0"/>
                <a:ea typeface="ＭＳ Ｐゴシック" charset="-128"/>
              </a:rPr>
              <a:t>Americans who lost their homes, lived in shantytowns  nicknamed </a:t>
            </a:r>
            <a:r>
              <a:rPr lang="ja-JP" altLang="en-US" sz="3200">
                <a:latin typeface="Calibri" charset="0"/>
                <a:ea typeface="ＭＳ Ｐゴシック" charset="-128"/>
              </a:rPr>
              <a:t>“</a:t>
            </a:r>
            <a:r>
              <a:rPr lang="en-US" altLang="ja-JP" sz="3200" b="1" i="1">
                <a:latin typeface="Calibri" charset="0"/>
                <a:ea typeface="ＭＳ Ｐゴシック" charset="-128"/>
              </a:rPr>
              <a:t>Hoovervilles</a:t>
            </a:r>
            <a:r>
              <a:rPr lang="ja-JP" altLang="en-US" sz="3200">
                <a:latin typeface="Calibri" charset="0"/>
                <a:ea typeface="ＭＳ Ｐゴシック" charset="-128"/>
              </a:rPr>
              <a:t>”</a:t>
            </a:r>
            <a:endParaRPr lang="en-US" altLang="x-none" sz="3200">
              <a:latin typeface="Calibri" charset="0"/>
              <a:ea typeface="ＭＳ Ｐゴシック" charset="-128"/>
            </a:endParaRPr>
          </a:p>
        </p:txBody>
      </p:sp>
      <p:pic>
        <p:nvPicPr>
          <p:cNvPr id="58370" name="Picture 4" descr="hooverville%201"/>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t="990" b="21230"/>
          <a:stretch>
            <a:fillRect/>
          </a:stretch>
        </p:blipFill>
        <p:spPr bwMode="auto">
          <a:xfrm>
            <a:off x="1524000" y="3733800"/>
            <a:ext cx="632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8371" name="Picture 4"/>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7864476" y="3608388"/>
            <a:ext cx="2803525"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8" descr="http://i170.photobucket.com/albums/u263/jjgruber/Commandercast/1930s_great_depres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626" y="981076"/>
            <a:ext cx="312737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0" descr="http://0.tqn.com/d/useconomy/1/0/u/0/-/-/Nipomo-CA-Dorothea-Lan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993776"/>
            <a:ext cx="287178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2" descr="http://depts.washington.edu/depress/images/hoovervilles/shackrepair_1939_4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1989" y="931864"/>
            <a:ext cx="30686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Box 1"/>
          <p:cNvSpPr txBox="1">
            <a:spLocks noChangeArrowheads="1"/>
          </p:cNvSpPr>
          <p:nvPr/>
        </p:nvSpPr>
        <p:spPr bwMode="auto">
          <a:xfrm>
            <a:off x="3263900" y="985838"/>
            <a:ext cx="23749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ja-JP" altLang="en-US" sz="1800" b="1">
                <a:solidFill>
                  <a:srgbClr val="FF0000"/>
                </a:solidFill>
                <a:latin typeface="Calibri" charset="0"/>
                <a:ea typeface="ＭＳ Ｐゴシック" charset="-128"/>
              </a:rPr>
              <a:t>“</a:t>
            </a:r>
            <a:r>
              <a:rPr kumimoji="0" lang="en-US" altLang="ja-JP" sz="1800" b="1">
                <a:solidFill>
                  <a:srgbClr val="FF0000"/>
                </a:solidFill>
                <a:latin typeface="Calibri" charset="0"/>
                <a:ea typeface="ＭＳ Ｐゴシック" charset="-128"/>
              </a:rPr>
              <a:t>Hoover Hotels</a:t>
            </a:r>
            <a:r>
              <a:rPr kumimoji="0" lang="ja-JP" altLang="en-US" sz="1800" b="1">
                <a:solidFill>
                  <a:srgbClr val="FF0000"/>
                </a:solidFill>
                <a:latin typeface="Calibri" charset="0"/>
                <a:ea typeface="ＭＳ Ｐゴシック" charset="-128"/>
              </a:rPr>
              <a:t>”</a:t>
            </a:r>
            <a:endParaRPr kumimoji="0" lang="en-US" altLang="x-none" sz="1800" b="1">
              <a:solidFill>
                <a:srgbClr val="FF0000"/>
              </a:solidFill>
              <a:latin typeface="Calibri" charset="0"/>
              <a:ea typeface="ＭＳ Ｐゴシック" charset="-128"/>
            </a:endParaRPr>
          </a:p>
        </p:txBody>
      </p:sp>
      <p:sp>
        <p:nvSpPr>
          <p:cNvPr id="58376" name="TextBox 11"/>
          <p:cNvSpPr txBox="1">
            <a:spLocks noChangeArrowheads="1"/>
          </p:cNvSpPr>
          <p:nvPr/>
        </p:nvSpPr>
        <p:spPr bwMode="auto">
          <a:xfrm>
            <a:off x="7620000" y="1012825"/>
            <a:ext cx="2667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ja-JP" altLang="en-US" sz="1800" b="1">
                <a:solidFill>
                  <a:srgbClr val="FF0000"/>
                </a:solidFill>
                <a:latin typeface="Calibri" charset="0"/>
                <a:ea typeface="ＭＳ Ｐゴシック" charset="-128"/>
              </a:rPr>
              <a:t>“</a:t>
            </a:r>
            <a:r>
              <a:rPr kumimoji="0" lang="en-US" altLang="ja-JP" sz="1800" b="1">
                <a:solidFill>
                  <a:srgbClr val="FF0000"/>
                </a:solidFill>
                <a:latin typeface="Calibri" charset="0"/>
                <a:ea typeface="ＭＳ Ｐゴシック" charset="-128"/>
              </a:rPr>
              <a:t>Hoover Blankets</a:t>
            </a:r>
            <a:r>
              <a:rPr kumimoji="0" lang="ja-JP" altLang="en-US" sz="1800" b="1">
                <a:solidFill>
                  <a:srgbClr val="FF0000"/>
                </a:solidFill>
                <a:latin typeface="Calibri" charset="0"/>
                <a:ea typeface="ＭＳ Ｐゴシック" charset="-128"/>
              </a:rPr>
              <a:t>”</a:t>
            </a:r>
            <a:endParaRPr kumimoji="0" lang="en-US" altLang="x-none" sz="1800" b="1">
              <a:solidFill>
                <a:srgbClr val="FF0000"/>
              </a:solidFill>
              <a:latin typeface="Calibri" charset="0"/>
              <a:ea typeface="ＭＳ Ｐゴシック" charset="-128"/>
            </a:endParaRPr>
          </a:p>
        </p:txBody>
      </p:sp>
      <p:sp>
        <p:nvSpPr>
          <p:cNvPr id="58377" name="TextBox 12"/>
          <p:cNvSpPr txBox="1">
            <a:spLocks noChangeArrowheads="1"/>
          </p:cNvSpPr>
          <p:nvPr/>
        </p:nvSpPr>
        <p:spPr bwMode="auto">
          <a:xfrm>
            <a:off x="5638800" y="6477000"/>
            <a:ext cx="2139950" cy="30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ja-JP" altLang="en-US" sz="1800" b="1">
                <a:solidFill>
                  <a:srgbClr val="FF0000"/>
                </a:solidFill>
                <a:latin typeface="Calibri" charset="0"/>
                <a:ea typeface="ＭＳ Ｐゴシック" charset="-128"/>
              </a:rPr>
              <a:t>“</a:t>
            </a:r>
            <a:r>
              <a:rPr kumimoji="0" lang="en-US" altLang="ja-JP" sz="1800" b="1">
                <a:solidFill>
                  <a:srgbClr val="FF0000"/>
                </a:solidFill>
                <a:latin typeface="Calibri" charset="0"/>
                <a:ea typeface="ＭＳ Ｐゴシック" charset="-128"/>
              </a:rPr>
              <a:t>Hooverville</a:t>
            </a:r>
            <a:r>
              <a:rPr kumimoji="0" lang="ja-JP" altLang="en-US" sz="1800" b="1">
                <a:solidFill>
                  <a:srgbClr val="FF0000"/>
                </a:solidFill>
                <a:latin typeface="Calibri" charset="0"/>
                <a:ea typeface="ＭＳ Ｐゴシック" charset="-128"/>
              </a:rPr>
              <a:t>”</a:t>
            </a:r>
            <a:endParaRPr kumimoji="0" lang="en-US" altLang="x-none" sz="1800" b="1">
              <a:solidFill>
                <a:srgbClr val="FF0000"/>
              </a:solidFill>
              <a:latin typeface="Calibri" charset="0"/>
              <a:ea typeface="ＭＳ Ｐゴシック" charset="-128"/>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000" y="1314450"/>
            <a:ext cx="6350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027482" y="4623619"/>
            <a:ext cx="3362587"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“Hoover Flags”</a:t>
            </a:r>
          </a:p>
        </p:txBody>
      </p:sp>
    </p:spTree>
    <p:extLst>
      <p:ext uri="{BB962C8B-B14F-4D97-AF65-F5344CB8AC3E}">
        <p14:creationId xmlns:p14="http://schemas.microsoft.com/office/powerpoint/2010/main" val="616537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7821" y="0"/>
            <a:ext cx="3312510"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rPr>
              <a:t>Where is this?</a:t>
            </a:r>
          </a:p>
        </p:txBody>
      </p:sp>
      <p:pic>
        <p:nvPicPr>
          <p:cNvPr id="593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6537" y="838200"/>
            <a:ext cx="44275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38201"/>
            <a:ext cx="45720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87750"/>
            <a:ext cx="49530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815975"/>
            <a:ext cx="91440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04975" y="0"/>
            <a:ext cx="8782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0" y="5422092"/>
            <a:ext cx="9161464" cy="150810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457200" indent="-457200">
              <a:buFont typeface="+mj-lt"/>
              <a:buAutoNum type="arabicPeriod"/>
              <a:defRPr/>
            </a:pPr>
            <a:r>
              <a:rPr lang="en-US" sz="23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What does the building material reveal about the </a:t>
            </a:r>
            <a:r>
              <a:rPr lang="en-US" sz="23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nature </a:t>
            </a:r>
            <a:r>
              <a:rPr lang="en-US" sz="23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of these structures or their inhabitants?</a:t>
            </a:r>
          </a:p>
          <a:p>
            <a:pPr marL="457200" indent="-457200">
              <a:buFont typeface="+mj-lt"/>
              <a:buAutoNum type="arabicPeriod"/>
              <a:defRPr/>
            </a:pPr>
            <a:r>
              <a:rPr lang="en-US" sz="23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 does the date of this photograph reveal the lasting effects of the depression?</a:t>
            </a:r>
          </a:p>
        </p:txBody>
      </p:sp>
      <p:sp>
        <p:nvSpPr>
          <p:cNvPr id="6" name="Rectangle 5"/>
          <p:cNvSpPr/>
          <p:nvPr/>
        </p:nvSpPr>
        <p:spPr>
          <a:xfrm>
            <a:off x="7774420" y="7165"/>
            <a:ext cx="2705869" cy="49244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Central Park, 1937</a:t>
            </a:r>
          </a:p>
        </p:txBody>
      </p:sp>
    </p:spTree>
    <p:extLst>
      <p:ext uri="{BB962C8B-B14F-4D97-AF65-F5344CB8AC3E}">
        <p14:creationId xmlns:p14="http://schemas.microsoft.com/office/powerpoint/2010/main" val="532577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http://static.neatorama.com/images/2008-10/hard-times-hoovering-ove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463" y="990601"/>
            <a:ext cx="57721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68464" y="76200"/>
            <a:ext cx="8847137" cy="896938"/>
          </a:xfrm>
          <a:prstGeom prst="rect">
            <a:avLst/>
          </a:prstGeom>
          <a:solidFill>
            <a:schemeClr val="accent1">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cs typeface="Calibri" pitchFamily="34" charset="0"/>
              </a:rPr>
              <a:t>These efforts did not end the depression and </a:t>
            </a:r>
            <a:br>
              <a:rPr lang="en-US" sz="3200" dirty="0">
                <a:latin typeface="Calibri" pitchFamily="34" charset="0"/>
                <a:cs typeface="Calibri" pitchFamily="34" charset="0"/>
              </a:rPr>
            </a:br>
            <a:r>
              <a:rPr lang="en-US" sz="3200" dirty="0">
                <a:latin typeface="Calibri" pitchFamily="34" charset="0"/>
                <a:cs typeface="Calibri" pitchFamily="34" charset="0"/>
              </a:rPr>
              <a:t>many citizens lost faith in President Hoover</a:t>
            </a:r>
          </a:p>
        </p:txBody>
      </p:sp>
      <p:pic>
        <p:nvPicPr>
          <p:cNvPr id="60419"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926" y="2438401"/>
            <a:ext cx="3622675" cy="435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6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9144000" cy="147732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Annie</a:t>
            </a: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 We’d Like to Thank You, Herbert Hoover</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r>
              <a:rPr lang="en-US" sz="3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does this song represent the feelings towards Hoover’s relief programs? </a:t>
            </a:r>
          </a:p>
        </p:txBody>
      </p:sp>
    </p:spTree>
    <p:extLst>
      <p:ext uri="{BB962C8B-B14F-4D97-AF65-F5344CB8AC3E}">
        <p14:creationId xmlns:p14="http://schemas.microsoft.com/office/powerpoint/2010/main" val="112887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p:cNvSpPr>
          <p:nvPr/>
        </p:nvSpPr>
        <p:spPr bwMode="auto">
          <a:xfrm>
            <a:off x="1752600" y="152400"/>
            <a:ext cx="8686800" cy="871538"/>
          </a:xfrm>
          <a:prstGeom prst="rect">
            <a:avLst/>
          </a:prstGeom>
          <a:solidFill>
            <a:srgbClr val="FFCCFF"/>
          </a:solidFill>
          <a:ln w="9525">
            <a:solidFill>
              <a:srgbClr val="000000"/>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a:latin typeface="Calibri" charset="0"/>
                <a:ea typeface="ＭＳ Ｐゴシック" charset="-128"/>
              </a:rPr>
              <a:t>As the depression worsened, Hoover called for more </a:t>
            </a:r>
            <a:r>
              <a:rPr kumimoji="0" lang="en-US" altLang="x-none" sz="3100" b="1">
                <a:latin typeface="Calibri" charset="0"/>
                <a:ea typeface="ＭＳ Ｐゴシック" charset="-128"/>
              </a:rPr>
              <a:t>direct government action</a:t>
            </a:r>
            <a:r>
              <a:rPr kumimoji="0" lang="en-US" altLang="x-none" sz="3100">
                <a:latin typeface="Calibri" charset="0"/>
                <a:ea typeface="ＭＳ Ｐゴシック" charset="-128"/>
              </a:rPr>
              <a:t> to ease peoples</a:t>
            </a:r>
            <a:r>
              <a:rPr kumimoji="0" lang="ja-JP" altLang="en-US" sz="3100">
                <a:latin typeface="Calibri" charset="0"/>
                <a:ea typeface="ＭＳ Ｐゴシック" charset="-128"/>
              </a:rPr>
              <a:t>’</a:t>
            </a:r>
            <a:r>
              <a:rPr kumimoji="0" lang="en-US" altLang="ja-JP" sz="3100">
                <a:latin typeface="Calibri" charset="0"/>
                <a:ea typeface="ＭＳ Ｐゴシック" charset="-128"/>
              </a:rPr>
              <a:t> suffering</a:t>
            </a:r>
            <a:endParaRPr kumimoji="0" lang="en-US" altLang="x-none" sz="3100">
              <a:latin typeface="Calibri" charset="0"/>
              <a:ea typeface="ＭＳ Ｐゴシック" charset="-128"/>
            </a:endParaRPr>
          </a:p>
        </p:txBody>
      </p:sp>
      <p:sp>
        <p:nvSpPr>
          <p:cNvPr id="62466" name="Rectangle 1"/>
          <p:cNvSpPr>
            <a:spLocks noChangeArrowheads="1"/>
          </p:cNvSpPr>
          <p:nvPr/>
        </p:nvSpPr>
        <p:spPr bwMode="auto">
          <a:xfrm>
            <a:off x="1752600" y="1143001"/>
            <a:ext cx="4038600" cy="1141413"/>
          </a:xfrm>
          <a:prstGeom prst="rect">
            <a:avLst/>
          </a:prstGeom>
          <a:solidFill>
            <a:srgbClr val="CC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800">
                <a:latin typeface="Calibri" charset="0"/>
                <a:ea typeface="ＭＳ Ｐゴシック" charset="-128"/>
              </a:rPr>
              <a:t>Under Hoover, the gov</a:t>
            </a:r>
            <a:r>
              <a:rPr kumimoji="0" lang="ja-JP" altLang="en-US" sz="2800">
                <a:latin typeface="Calibri" charset="0"/>
                <a:ea typeface="ＭＳ Ｐゴシック" charset="-128"/>
              </a:rPr>
              <a:t>’</a:t>
            </a:r>
            <a:r>
              <a:rPr kumimoji="0" lang="en-US" altLang="ja-JP" sz="2800">
                <a:latin typeface="Calibri" charset="0"/>
                <a:ea typeface="ＭＳ Ｐゴシック" charset="-128"/>
              </a:rPr>
              <a:t>t issued </a:t>
            </a:r>
            <a:r>
              <a:rPr kumimoji="0" lang="en-US" altLang="ja-JP" sz="2800" b="1" u="sng">
                <a:solidFill>
                  <a:srgbClr val="FF0000"/>
                </a:solidFill>
                <a:latin typeface="Calibri" charset="0"/>
                <a:ea typeface="ＭＳ Ｐゴシック" charset="-128"/>
              </a:rPr>
              <a:t>relief checks</a:t>
            </a:r>
            <a:r>
              <a:rPr kumimoji="0" lang="en-US" altLang="ja-JP" sz="2800">
                <a:latin typeface="Calibri" charset="0"/>
                <a:ea typeface="ＭＳ Ｐゴシック" charset="-128"/>
              </a:rPr>
              <a:t> to </a:t>
            </a:r>
            <a:r>
              <a:rPr kumimoji="0" lang="en-US" altLang="ja-JP" sz="2800" b="1">
                <a:solidFill>
                  <a:srgbClr val="FF0000"/>
                </a:solidFill>
                <a:latin typeface="Calibri" charset="0"/>
                <a:ea typeface="ＭＳ Ｐゴシック" charset="-128"/>
              </a:rPr>
              <a:t>help  the unemployed</a:t>
            </a:r>
            <a:endParaRPr kumimoji="0" lang="en-US" altLang="x-none" sz="2800" b="1">
              <a:solidFill>
                <a:srgbClr val="FF0000"/>
              </a:solidFill>
              <a:latin typeface="Calibri" charset="0"/>
              <a:ea typeface="ＭＳ Ｐゴシック" charset="-128"/>
            </a:endParaRPr>
          </a:p>
        </p:txBody>
      </p:sp>
      <p:sp>
        <p:nvSpPr>
          <p:cNvPr id="3" name="Rectangle 2"/>
          <p:cNvSpPr>
            <a:spLocks noChangeArrowheads="1"/>
          </p:cNvSpPr>
          <p:nvPr/>
        </p:nvSpPr>
        <p:spPr bwMode="auto">
          <a:xfrm>
            <a:off x="5943600" y="1133475"/>
            <a:ext cx="4495800" cy="1479550"/>
          </a:xfrm>
          <a:prstGeom prst="rect">
            <a:avLst/>
          </a:prstGeom>
          <a:solidFill>
            <a:srgbClr val="CC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800">
                <a:latin typeface="Calibri" charset="0"/>
                <a:ea typeface="ＭＳ Ｐゴシック" charset="-128"/>
              </a:rPr>
              <a:t>Congress: </a:t>
            </a:r>
            <a:r>
              <a:rPr kumimoji="0" lang="en-US" altLang="x-none" sz="2800" b="1" u="sng">
                <a:solidFill>
                  <a:srgbClr val="FF0000"/>
                </a:solidFill>
                <a:latin typeface="Calibri" charset="0"/>
                <a:ea typeface="ＭＳ Ｐゴシック" charset="-128"/>
              </a:rPr>
              <a:t>Reconstruction Finance Corps (RFC)</a:t>
            </a:r>
            <a:r>
              <a:rPr kumimoji="0" lang="en-US" altLang="x-none" sz="2800">
                <a:latin typeface="Calibri" charset="0"/>
                <a:ea typeface="ＭＳ Ｐゴシック" charset="-128"/>
              </a:rPr>
              <a:t> - </a:t>
            </a:r>
            <a:r>
              <a:rPr kumimoji="0" lang="en-US" altLang="x-none" sz="2800" b="1">
                <a:solidFill>
                  <a:srgbClr val="FF0000"/>
                </a:solidFill>
                <a:latin typeface="Calibri" charset="0"/>
                <a:ea typeface="ＭＳ Ｐゴシック" charset="-128"/>
              </a:rPr>
              <a:t>loan money to save failing businesses</a:t>
            </a:r>
          </a:p>
        </p:txBody>
      </p:sp>
      <p:pic>
        <p:nvPicPr>
          <p:cNvPr id="62468" name="Picture 5" descr="g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438400"/>
            <a:ext cx="40433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 name="Picture 6" descr="http://www.econlib.org/library/Enc/art/lfHenderson_CEEX_001_figure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2747964"/>
            <a:ext cx="371157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169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71628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270596" y="4319784"/>
            <a:ext cx="3397405" cy="255454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charset="0"/>
                <a:ea typeface="Calibri" charset="0"/>
                <a:cs typeface="Calibri" charset="0"/>
              </a:rPr>
              <a:t>Stop and Think</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charset="0"/>
                <a:ea typeface="Calibri" charset="0"/>
                <a:cs typeface="Calibri" charset="0"/>
              </a:rPr>
              <a:t>: Analyze this cartoon </a:t>
            </a:r>
          </a:p>
          <a:p>
            <a:pPr algn="ctr">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charset="0"/>
                <a:ea typeface="Calibri" charset="0"/>
                <a:cs typeface="Calibri" charset="0"/>
              </a:rPr>
              <a:t>(purpose/context/point of view)</a:t>
            </a:r>
          </a:p>
        </p:txBody>
      </p:sp>
      <p:sp>
        <p:nvSpPr>
          <p:cNvPr id="4" name="Rectangle 3"/>
          <p:cNvSpPr/>
          <p:nvPr/>
        </p:nvSpPr>
        <p:spPr>
          <a:xfrm>
            <a:off x="1688839" y="-1"/>
            <a:ext cx="2193101" cy="52322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“Farm Relief”</a:t>
            </a:r>
          </a:p>
        </p:txBody>
      </p:sp>
    </p:spTree>
    <p:extLst>
      <p:ext uri="{BB962C8B-B14F-4D97-AF65-F5344CB8AC3E}">
        <p14:creationId xmlns:p14="http://schemas.microsoft.com/office/powerpoint/2010/main" val="409201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body" idx="1"/>
          </p:nvPr>
        </p:nvSpPr>
        <p:spPr>
          <a:xfrm>
            <a:off x="1524000" y="0"/>
            <a:ext cx="9144000" cy="2590800"/>
          </a:xfrm>
        </p:spPr>
        <p:txBody>
          <a:bodyPr>
            <a:normAutofit lnSpcReduction="10000"/>
          </a:bodyPr>
          <a:lstStyle/>
          <a:p>
            <a:pPr>
              <a:lnSpc>
                <a:spcPct val="95000"/>
              </a:lnSpc>
            </a:pPr>
            <a:r>
              <a:rPr lang="en-US" altLang="x-none" sz="2400"/>
              <a:t>1932: Hoover’s presidency suffered two final blows:</a:t>
            </a:r>
          </a:p>
          <a:p>
            <a:pPr marL="971550" lvl="1" indent="-514350">
              <a:lnSpc>
                <a:spcPct val="95000"/>
              </a:lnSpc>
              <a:buFont typeface="Times New Roman" charset="0"/>
              <a:buAutoNum type="arabicPeriod"/>
            </a:pPr>
            <a:r>
              <a:rPr lang="en-US" altLang="x-none" sz="3100" b="1" u="sng">
                <a:solidFill>
                  <a:srgbClr val="FF0000"/>
                </a:solidFill>
              </a:rPr>
              <a:t>BONUS ARMY</a:t>
            </a:r>
            <a:r>
              <a:rPr lang="en-US" altLang="x-none" sz="3100"/>
              <a:t>: 22,000 war veterans (</a:t>
            </a:r>
            <a:r>
              <a:rPr lang="en-US" altLang="x-none" sz="3100" b="1"/>
              <a:t>Bonus Expeditionary Force</a:t>
            </a:r>
            <a:r>
              <a:rPr lang="en-US" altLang="x-none" sz="3100"/>
              <a:t>) marched to the capital to demand their WWI bonus checks early, Hoover ordered them to be forcibly removed </a:t>
            </a:r>
            <a:r>
              <a:rPr lang="mr-IN" altLang="x-none" sz="3100"/>
              <a:t>…</a:t>
            </a:r>
            <a:r>
              <a:rPr lang="en-US" altLang="x-none" sz="3100"/>
              <a:t> </a:t>
            </a:r>
            <a:r>
              <a:rPr lang="en-US" altLang="x-none" sz="3100" i="1"/>
              <a:t>veterans wouldn</a:t>
            </a:r>
            <a:r>
              <a:rPr lang="mr-IN" altLang="x-none" sz="3100" i="1"/>
              <a:t>’</a:t>
            </a:r>
            <a:r>
              <a:rPr lang="en-US" altLang="x-none" sz="3100" i="1"/>
              <a:t>t collect bonuses until 1945</a:t>
            </a:r>
          </a:p>
        </p:txBody>
      </p:sp>
      <p:pic>
        <p:nvPicPr>
          <p:cNvPr id="645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200400"/>
            <a:ext cx="56943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00401"/>
            <a:ext cx="48006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90474" y="5943601"/>
            <a:ext cx="1264513"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4"/>
              </a:rPr>
              <a:t>VIDEO</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13107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524000" y="0"/>
            <a:ext cx="8915400" cy="762000"/>
          </a:xfrm>
        </p:spPr>
        <p:txBody>
          <a:bodyPr/>
          <a:lstStyle/>
          <a:p>
            <a:r>
              <a:rPr lang="en-US" altLang="x-none"/>
              <a:t>Bonus Army</a:t>
            </a:r>
          </a:p>
        </p:txBody>
      </p:sp>
      <p:pic>
        <p:nvPicPr>
          <p:cNvPr id="65539" name="Picture 9" descr="at0058g_2s"/>
          <p:cNvPicPr>
            <a:picLocks noChangeAspect="1" noChangeArrowheads="1"/>
          </p:cNvPicPr>
          <p:nvPr/>
        </p:nvPicPr>
        <p:blipFill>
          <a:blip r:embed="rId2">
            <a:extLst>
              <a:ext uri="{28A0092B-C50C-407E-A947-70E740481C1C}">
                <a14:useLocalDpi xmlns:a14="http://schemas.microsoft.com/office/drawing/2010/main" val="0"/>
              </a:ext>
            </a:extLst>
          </a:blip>
          <a:srcRect b="46800"/>
          <a:stretch>
            <a:fillRect/>
          </a:stretch>
        </p:blipFill>
        <p:spPr bwMode="auto">
          <a:xfrm>
            <a:off x="152400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0" name="Picture 10" descr="bonus_army"/>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b="14998"/>
          <a:stretch>
            <a:fillRect/>
          </a:stretch>
        </p:blipFill>
        <p:spPr bwMode="auto">
          <a:xfrm>
            <a:off x="152400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1" name="Picture 11" descr="at0058f2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5" name="Picture 15" descr="MacArthur and Eisenhower"/>
          <p:cNvPicPr>
            <a:picLocks noChangeAspect="1" noChangeArrowheads="1"/>
          </p:cNvPicPr>
          <p:nvPr/>
        </p:nvPicPr>
        <p:blipFill>
          <a:blip r:embed="rId5">
            <a:lum bright="12000"/>
            <a:extLst>
              <a:ext uri="{28A0092B-C50C-407E-A947-70E740481C1C}">
                <a14:useLocalDpi xmlns:a14="http://schemas.microsoft.com/office/drawing/2010/main" val="0"/>
              </a:ext>
            </a:extLst>
          </a:blip>
          <a:srcRect l="5698" r="-1128"/>
          <a:stretch>
            <a:fillRect/>
          </a:stretch>
        </p:blipFill>
        <p:spPr bwMode="auto">
          <a:xfrm>
            <a:off x="15240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9" name="AutoShape 19"/>
          <p:cNvSpPr>
            <a:spLocks noChangeArrowheads="1"/>
          </p:cNvSpPr>
          <p:nvPr/>
        </p:nvSpPr>
        <p:spPr bwMode="auto">
          <a:xfrm>
            <a:off x="1905000" y="5257800"/>
            <a:ext cx="2514600" cy="990600"/>
          </a:xfrm>
          <a:prstGeom prst="wedgeRectCallout">
            <a:avLst>
              <a:gd name="adj1" fmla="val 34407"/>
              <a:gd name="adj2" fmla="val -1754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altLang="x-none" sz="3600"/>
              <a:t>Douglas MacArthur</a:t>
            </a:r>
          </a:p>
        </p:txBody>
      </p:sp>
      <p:sp>
        <p:nvSpPr>
          <p:cNvPr id="184340" name="AutoShape 20"/>
          <p:cNvSpPr>
            <a:spLocks noChangeArrowheads="1"/>
          </p:cNvSpPr>
          <p:nvPr/>
        </p:nvSpPr>
        <p:spPr bwMode="auto">
          <a:xfrm>
            <a:off x="5181600" y="5486400"/>
            <a:ext cx="2667000" cy="990600"/>
          </a:xfrm>
          <a:prstGeom prst="wedgeRectCallout">
            <a:avLst>
              <a:gd name="adj1" fmla="val -39644"/>
              <a:gd name="adj2" fmla="val -366185"/>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altLang="x-none" sz="3600"/>
              <a:t>Dwight Eisenhower</a:t>
            </a:r>
          </a:p>
        </p:txBody>
      </p:sp>
      <p:pic>
        <p:nvPicPr>
          <p:cNvPr id="184341" name="Picture 21" descr="A Camp Ablaz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1113"/>
            <a:ext cx="9144000" cy="701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671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330"/>
                                        </p:tgtEl>
                                        <p:attrNameLst>
                                          <p:attrName>style.visibility</p:attrName>
                                        </p:attrNameLst>
                                      </p:cBhvr>
                                      <p:to>
                                        <p:strVal val="visible"/>
                                      </p:to>
                                    </p:set>
                                    <p:anim calcmode="lin" valueType="num">
                                      <p:cBhvr>
                                        <p:cTn id="7" dur="500" fill="hold"/>
                                        <p:tgtEl>
                                          <p:spTgt spid="184330"/>
                                        </p:tgtEl>
                                        <p:attrNameLst>
                                          <p:attrName>ppt_w</p:attrName>
                                        </p:attrNameLst>
                                      </p:cBhvr>
                                      <p:tavLst>
                                        <p:tav tm="0">
                                          <p:val>
                                            <p:fltVal val="0"/>
                                          </p:val>
                                        </p:tav>
                                        <p:tav tm="100000">
                                          <p:val>
                                            <p:strVal val="#ppt_w"/>
                                          </p:val>
                                        </p:tav>
                                      </p:tavLst>
                                    </p:anim>
                                    <p:anim calcmode="lin" valueType="num">
                                      <p:cBhvr>
                                        <p:cTn id="8" dur="500" fill="hold"/>
                                        <p:tgtEl>
                                          <p:spTgt spid="184330"/>
                                        </p:tgtEl>
                                        <p:attrNameLst>
                                          <p:attrName>ppt_h</p:attrName>
                                        </p:attrNameLst>
                                      </p:cBhvr>
                                      <p:tavLst>
                                        <p:tav tm="0">
                                          <p:val>
                                            <p:fltVal val="0"/>
                                          </p:val>
                                        </p:tav>
                                        <p:tav tm="100000">
                                          <p:val>
                                            <p:strVal val="#ppt_h"/>
                                          </p:val>
                                        </p:tav>
                                      </p:tavLst>
                                    </p:anim>
                                    <p:animEffect transition="in" filter="fade">
                                      <p:cBhvr>
                                        <p:cTn id="9" dur="500"/>
                                        <p:tgtEl>
                                          <p:spTgt spid="1843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84331"/>
                                        </p:tgtEl>
                                        <p:attrNameLst>
                                          <p:attrName>style.visibility</p:attrName>
                                        </p:attrNameLst>
                                      </p:cBhvr>
                                      <p:to>
                                        <p:strVal val="visible"/>
                                      </p:to>
                                    </p:set>
                                    <p:anim calcmode="lin" valueType="num">
                                      <p:cBhvr>
                                        <p:cTn id="14" dur="500" fill="hold"/>
                                        <p:tgtEl>
                                          <p:spTgt spid="184331"/>
                                        </p:tgtEl>
                                        <p:attrNameLst>
                                          <p:attrName>ppt_w</p:attrName>
                                        </p:attrNameLst>
                                      </p:cBhvr>
                                      <p:tavLst>
                                        <p:tav tm="0">
                                          <p:val>
                                            <p:fltVal val="0"/>
                                          </p:val>
                                        </p:tav>
                                        <p:tav tm="100000">
                                          <p:val>
                                            <p:strVal val="#ppt_w"/>
                                          </p:val>
                                        </p:tav>
                                      </p:tavLst>
                                    </p:anim>
                                    <p:anim calcmode="lin" valueType="num">
                                      <p:cBhvr>
                                        <p:cTn id="15" dur="500" fill="hold"/>
                                        <p:tgtEl>
                                          <p:spTgt spid="184331"/>
                                        </p:tgtEl>
                                        <p:attrNameLst>
                                          <p:attrName>ppt_h</p:attrName>
                                        </p:attrNameLst>
                                      </p:cBhvr>
                                      <p:tavLst>
                                        <p:tav tm="0">
                                          <p:val>
                                            <p:fltVal val="0"/>
                                          </p:val>
                                        </p:tav>
                                        <p:tav tm="100000">
                                          <p:val>
                                            <p:strVal val="#ppt_h"/>
                                          </p:val>
                                        </p:tav>
                                      </p:tavLst>
                                    </p:anim>
                                    <p:animEffect transition="in" filter="fade">
                                      <p:cBhvr>
                                        <p:cTn id="16" dur="500"/>
                                        <p:tgtEl>
                                          <p:spTgt spid="1843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84335"/>
                                        </p:tgtEl>
                                        <p:attrNameLst>
                                          <p:attrName>style.visibility</p:attrName>
                                        </p:attrNameLst>
                                      </p:cBhvr>
                                      <p:to>
                                        <p:strVal val="visible"/>
                                      </p:to>
                                    </p:set>
                                    <p:anim calcmode="lin" valueType="num">
                                      <p:cBhvr>
                                        <p:cTn id="21" dur="500" fill="hold"/>
                                        <p:tgtEl>
                                          <p:spTgt spid="184335"/>
                                        </p:tgtEl>
                                        <p:attrNameLst>
                                          <p:attrName>ppt_w</p:attrName>
                                        </p:attrNameLst>
                                      </p:cBhvr>
                                      <p:tavLst>
                                        <p:tav tm="0">
                                          <p:val>
                                            <p:fltVal val="0"/>
                                          </p:val>
                                        </p:tav>
                                        <p:tav tm="100000">
                                          <p:val>
                                            <p:strVal val="#ppt_w"/>
                                          </p:val>
                                        </p:tav>
                                      </p:tavLst>
                                    </p:anim>
                                    <p:anim calcmode="lin" valueType="num">
                                      <p:cBhvr>
                                        <p:cTn id="22" dur="500" fill="hold"/>
                                        <p:tgtEl>
                                          <p:spTgt spid="184335"/>
                                        </p:tgtEl>
                                        <p:attrNameLst>
                                          <p:attrName>ppt_h</p:attrName>
                                        </p:attrNameLst>
                                      </p:cBhvr>
                                      <p:tavLst>
                                        <p:tav tm="0">
                                          <p:val>
                                            <p:fltVal val="0"/>
                                          </p:val>
                                        </p:tav>
                                        <p:tav tm="100000">
                                          <p:val>
                                            <p:strVal val="#ppt_h"/>
                                          </p:val>
                                        </p:tav>
                                      </p:tavLst>
                                    </p:anim>
                                    <p:animEffect transition="in" filter="fade">
                                      <p:cBhvr>
                                        <p:cTn id="23" dur="500"/>
                                        <p:tgtEl>
                                          <p:spTgt spid="18433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84339"/>
                                        </p:tgtEl>
                                        <p:attrNameLst>
                                          <p:attrName>style.visibility</p:attrName>
                                        </p:attrNameLst>
                                      </p:cBhvr>
                                      <p:to>
                                        <p:strVal val="visible"/>
                                      </p:to>
                                    </p:set>
                                    <p:anim calcmode="lin" valueType="num">
                                      <p:cBhvr>
                                        <p:cTn id="26" dur="500" fill="hold"/>
                                        <p:tgtEl>
                                          <p:spTgt spid="184339"/>
                                        </p:tgtEl>
                                        <p:attrNameLst>
                                          <p:attrName>ppt_w</p:attrName>
                                        </p:attrNameLst>
                                      </p:cBhvr>
                                      <p:tavLst>
                                        <p:tav tm="0">
                                          <p:val>
                                            <p:fltVal val="0"/>
                                          </p:val>
                                        </p:tav>
                                        <p:tav tm="100000">
                                          <p:val>
                                            <p:strVal val="#ppt_w"/>
                                          </p:val>
                                        </p:tav>
                                      </p:tavLst>
                                    </p:anim>
                                    <p:anim calcmode="lin" valueType="num">
                                      <p:cBhvr>
                                        <p:cTn id="27" dur="500" fill="hold"/>
                                        <p:tgtEl>
                                          <p:spTgt spid="184339"/>
                                        </p:tgtEl>
                                        <p:attrNameLst>
                                          <p:attrName>ppt_h</p:attrName>
                                        </p:attrNameLst>
                                      </p:cBhvr>
                                      <p:tavLst>
                                        <p:tav tm="0">
                                          <p:val>
                                            <p:fltVal val="0"/>
                                          </p:val>
                                        </p:tav>
                                        <p:tav tm="100000">
                                          <p:val>
                                            <p:strVal val="#ppt_h"/>
                                          </p:val>
                                        </p:tav>
                                      </p:tavLst>
                                    </p:anim>
                                    <p:animEffect transition="in" filter="fade">
                                      <p:cBhvr>
                                        <p:cTn id="28" dur="500"/>
                                        <p:tgtEl>
                                          <p:spTgt spid="18433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84340"/>
                                        </p:tgtEl>
                                        <p:attrNameLst>
                                          <p:attrName>style.visibility</p:attrName>
                                        </p:attrNameLst>
                                      </p:cBhvr>
                                      <p:to>
                                        <p:strVal val="visible"/>
                                      </p:to>
                                    </p:set>
                                    <p:anim calcmode="lin" valueType="num">
                                      <p:cBhvr>
                                        <p:cTn id="31" dur="500" fill="hold"/>
                                        <p:tgtEl>
                                          <p:spTgt spid="184340"/>
                                        </p:tgtEl>
                                        <p:attrNameLst>
                                          <p:attrName>ppt_w</p:attrName>
                                        </p:attrNameLst>
                                      </p:cBhvr>
                                      <p:tavLst>
                                        <p:tav tm="0">
                                          <p:val>
                                            <p:fltVal val="0"/>
                                          </p:val>
                                        </p:tav>
                                        <p:tav tm="100000">
                                          <p:val>
                                            <p:strVal val="#ppt_w"/>
                                          </p:val>
                                        </p:tav>
                                      </p:tavLst>
                                    </p:anim>
                                    <p:anim calcmode="lin" valueType="num">
                                      <p:cBhvr>
                                        <p:cTn id="32" dur="500" fill="hold"/>
                                        <p:tgtEl>
                                          <p:spTgt spid="184340"/>
                                        </p:tgtEl>
                                        <p:attrNameLst>
                                          <p:attrName>ppt_h</p:attrName>
                                        </p:attrNameLst>
                                      </p:cBhvr>
                                      <p:tavLst>
                                        <p:tav tm="0">
                                          <p:val>
                                            <p:fltVal val="0"/>
                                          </p:val>
                                        </p:tav>
                                        <p:tav tm="100000">
                                          <p:val>
                                            <p:strVal val="#ppt_h"/>
                                          </p:val>
                                        </p:tav>
                                      </p:tavLst>
                                    </p:anim>
                                    <p:animEffect transition="in" filter="fade">
                                      <p:cBhvr>
                                        <p:cTn id="33" dur="500"/>
                                        <p:tgtEl>
                                          <p:spTgt spid="1843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184341"/>
                                        </p:tgtEl>
                                        <p:attrNameLst>
                                          <p:attrName>style.visibility</p:attrName>
                                        </p:attrNameLst>
                                      </p:cBhvr>
                                      <p:to>
                                        <p:strVal val="visible"/>
                                      </p:to>
                                    </p:set>
                                    <p:anim calcmode="lin" valueType="num">
                                      <p:cBhvr>
                                        <p:cTn id="38" dur="500" fill="hold"/>
                                        <p:tgtEl>
                                          <p:spTgt spid="184341"/>
                                        </p:tgtEl>
                                        <p:attrNameLst>
                                          <p:attrName>ppt_w</p:attrName>
                                        </p:attrNameLst>
                                      </p:cBhvr>
                                      <p:tavLst>
                                        <p:tav tm="0">
                                          <p:val>
                                            <p:fltVal val="0"/>
                                          </p:val>
                                        </p:tav>
                                        <p:tav tm="100000">
                                          <p:val>
                                            <p:strVal val="#ppt_w"/>
                                          </p:val>
                                        </p:tav>
                                      </p:tavLst>
                                    </p:anim>
                                    <p:anim calcmode="lin" valueType="num">
                                      <p:cBhvr>
                                        <p:cTn id="39" dur="500" fill="hold"/>
                                        <p:tgtEl>
                                          <p:spTgt spid="184341"/>
                                        </p:tgtEl>
                                        <p:attrNameLst>
                                          <p:attrName>ppt_h</p:attrName>
                                        </p:attrNameLst>
                                      </p:cBhvr>
                                      <p:tavLst>
                                        <p:tav tm="0">
                                          <p:val>
                                            <p:fltVal val="0"/>
                                          </p:val>
                                        </p:tav>
                                        <p:tav tm="100000">
                                          <p:val>
                                            <p:strVal val="#ppt_h"/>
                                          </p:val>
                                        </p:tav>
                                      </p:tavLst>
                                    </p:anim>
                                    <p:animEffect transition="in" filter="fade">
                                      <p:cBhvr>
                                        <p:cTn id="40" dur="500"/>
                                        <p:tgtEl>
                                          <p:spTgt spid="18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9" grpId="0" animBg="1"/>
      <p:bldP spid="18434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3" name="Picture 9"/>
          <p:cNvPicPr>
            <a:picLocks noChangeAspect="1" noChangeArrowheads="1"/>
          </p:cNvPicPr>
          <p:nvPr/>
        </p:nvPicPr>
        <p:blipFill>
          <a:blip r:embed="rId3">
            <a:extLst>
              <a:ext uri="{28A0092B-C50C-407E-A947-70E740481C1C}">
                <a14:useLocalDpi xmlns:a14="http://schemas.microsoft.com/office/drawing/2010/main" val="0"/>
              </a:ext>
            </a:extLst>
          </a:blip>
          <a:srcRect r="-2" b="-76"/>
          <a:stretch>
            <a:fillRect/>
          </a:stretch>
        </p:blipFill>
        <p:spPr bwMode="auto">
          <a:xfrm>
            <a:off x="1981200" y="914400"/>
            <a:ext cx="8305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ChangeArrowheads="1"/>
          </p:cNvSpPr>
          <p:nvPr/>
        </p:nvSpPr>
        <p:spPr bwMode="auto">
          <a:xfrm>
            <a:off x="2590800" y="76201"/>
            <a:ext cx="7086600" cy="880241"/>
          </a:xfrm>
          <a:prstGeom prst="rect">
            <a:avLst/>
          </a:prstGeom>
          <a:solidFill>
            <a:srgbClr val="CCFF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ea typeface="ＭＳ Ｐゴシック" charset="-128"/>
              </a:rPr>
              <a:t>The Great Depression led to a collapse </a:t>
            </a:r>
            <a:br>
              <a:rPr kumimoji="0" lang="en-US" altLang="x-none" sz="3200">
                <a:latin typeface="Calibri" charset="0"/>
                <a:ea typeface="ＭＳ Ｐゴシック" charset="-128"/>
              </a:rPr>
            </a:br>
            <a:r>
              <a:rPr kumimoji="0" lang="en-US" altLang="x-none" sz="3200">
                <a:latin typeface="Calibri" charset="0"/>
                <a:ea typeface="ＭＳ Ｐゴシック" charset="-128"/>
              </a:rPr>
              <a:t>of the American financial system by 1933</a:t>
            </a:r>
          </a:p>
        </p:txBody>
      </p:sp>
      <p:sp>
        <p:nvSpPr>
          <p:cNvPr id="4" name="Rectangle 3"/>
          <p:cNvSpPr>
            <a:spLocks noChangeArrowheads="1"/>
          </p:cNvSpPr>
          <p:nvPr/>
        </p:nvSpPr>
        <p:spPr bwMode="auto">
          <a:xfrm>
            <a:off x="2081214" y="1417639"/>
            <a:ext cx="3786187" cy="2382191"/>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a:latin typeface="Calibri" charset="0"/>
                <a:ea typeface="ＭＳ Ｐゴシック" charset="-128"/>
              </a:rPr>
              <a:t>Americans lost confidence in banks as 25,000 banks failed; The lack of banking meant there was no money for investment</a:t>
            </a:r>
          </a:p>
        </p:txBody>
      </p:sp>
      <p:sp>
        <p:nvSpPr>
          <p:cNvPr id="12" name="Rectangle 11"/>
          <p:cNvSpPr>
            <a:spLocks noChangeArrowheads="1"/>
          </p:cNvSpPr>
          <p:nvPr/>
        </p:nvSpPr>
        <p:spPr bwMode="auto">
          <a:xfrm>
            <a:off x="6553200" y="1761425"/>
            <a:ext cx="3657600" cy="1714315"/>
          </a:xfrm>
          <a:prstGeom prst="rect">
            <a:avLst/>
          </a:prstGeom>
          <a:solidFill>
            <a:srgbClr val="FFCCFF"/>
          </a:solidFill>
          <a:ln w="9525">
            <a:solidFill>
              <a:schemeClr val="tx1"/>
            </a:solidFill>
            <a:miter lim="800000"/>
            <a:headEnd/>
            <a:tailEnd/>
          </a:ln>
        </p:spPr>
        <p:txBody>
          <a:bodyPr anchor="ct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0"/>
              </a:spcBef>
              <a:buClrTx/>
              <a:buFontTx/>
              <a:buNone/>
            </a:pPr>
            <a:r>
              <a:rPr kumimoji="0" lang="en-US" altLang="x-none" sz="3100">
                <a:latin typeface="Calibri" charset="0"/>
                <a:ea typeface="ＭＳ Ｐゴシック" charset="-128"/>
              </a:rPr>
              <a:t>The lack of spending and stock market crash led to failure of 90,000 businesses</a:t>
            </a:r>
          </a:p>
        </p:txBody>
      </p:sp>
      <p:sp>
        <p:nvSpPr>
          <p:cNvPr id="13" name="Rectangle 12"/>
          <p:cNvSpPr/>
          <p:nvPr/>
        </p:nvSpPr>
        <p:spPr>
          <a:xfrm>
            <a:off x="2146300" y="4474914"/>
            <a:ext cx="3721100" cy="2119811"/>
          </a:xfrm>
          <a:prstGeom prst="rect">
            <a:avLst/>
          </a:prstGeom>
          <a:solidFill>
            <a:schemeClr val="accent1">
              <a:lumMod val="20000"/>
              <a:lumOff val="80000"/>
            </a:schemeClr>
          </a:solidFill>
          <a:ln>
            <a:solidFill>
              <a:schemeClr val="tx1"/>
            </a:solidFill>
          </a:ln>
        </p:spPr>
        <p:txBody>
          <a:bodyPr anchor="ctr">
            <a:spAutoFit/>
          </a:bodyPr>
          <a:lstStyle/>
          <a:p>
            <a:pPr algn="ctr">
              <a:lnSpc>
                <a:spcPct val="85000"/>
              </a:lnSpc>
              <a:defRPr/>
            </a:pPr>
            <a:r>
              <a:rPr lang="en-US" sz="3100" dirty="0">
                <a:latin typeface="Calibri" pitchFamily="34" charset="0"/>
                <a:ea typeface="Calibri" pitchFamily="34" charset="0"/>
                <a:cs typeface="Calibri" pitchFamily="34" charset="0"/>
              </a:rPr>
              <a:t>Unemployment peaked at 25% of all Americans; People lost their homes, farms, and businesses</a:t>
            </a:r>
          </a:p>
        </p:txBody>
      </p:sp>
      <p:sp>
        <p:nvSpPr>
          <p:cNvPr id="14" name="Rectangle 13"/>
          <p:cNvSpPr>
            <a:spLocks noChangeArrowheads="1"/>
          </p:cNvSpPr>
          <p:nvPr/>
        </p:nvSpPr>
        <p:spPr bwMode="auto">
          <a:xfrm>
            <a:off x="6553200" y="4424363"/>
            <a:ext cx="3657600" cy="2317750"/>
          </a:xfrm>
          <a:prstGeom prst="rect">
            <a:avLst/>
          </a:prstGeom>
          <a:solidFill>
            <a:srgbClr val="CCCCFF"/>
          </a:solidFill>
          <a:ln w="9525">
            <a:solidFill>
              <a:schemeClr val="tx1"/>
            </a:solidFill>
            <a:miter lim="800000"/>
            <a:headEnd/>
            <a:tailEnd/>
          </a:ln>
        </p:spPr>
        <p:txBody>
          <a:bodyPr anchor="ct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000">
                <a:latin typeface="Calibri" charset="0"/>
                <a:ea typeface="ＭＳ Ｐゴシック" charset="-128"/>
              </a:rPr>
              <a:t>The USA had record poverty and suicide rates and healthcare declined; Charities offered soup kitchens and breadlines to help</a:t>
            </a:r>
          </a:p>
        </p:txBody>
      </p:sp>
    </p:spTree>
    <p:extLst>
      <p:ext uri="{BB962C8B-B14F-4D97-AF65-F5344CB8AC3E}">
        <p14:creationId xmlns:p14="http://schemas.microsoft.com/office/powerpoint/2010/main" val="5556572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427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4281" name="Rectangle 9"/>
          <p:cNvSpPr>
            <a:spLocks noChangeArrowheads="1"/>
          </p:cNvSpPr>
          <p:nvPr/>
        </p:nvSpPr>
        <p:spPr bwMode="auto">
          <a:xfrm>
            <a:off x="1524000" y="0"/>
            <a:ext cx="9144000" cy="6858000"/>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54283" name="Rectangle 11"/>
          <p:cNvSpPr>
            <a:spLocks noGrp="1" noChangeArrowheads="1"/>
          </p:cNvSpPr>
          <p:nvPr>
            <p:ph type="title"/>
          </p:nvPr>
        </p:nvSpPr>
        <p:spPr>
          <a:xfrm>
            <a:off x="1524000" y="0"/>
            <a:ext cx="9144000" cy="914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lIns="90488" tIns="44450" rIns="90488" bIns="44450" rtlCol="0" anchor="ctr">
            <a:normAutofit/>
          </a:bodyPr>
          <a:lstStyle/>
          <a:p>
            <a:pPr>
              <a:defRPr/>
            </a:pPr>
            <a:r>
              <a:rPr lang="en-US" altLang="x-none" smtClean="0">
                <a:solidFill>
                  <a:schemeClr val="tx1"/>
                </a:solidFill>
              </a:rPr>
              <a:t>Bank Failures, 1929-1933</a:t>
            </a:r>
          </a:p>
        </p:txBody>
      </p:sp>
      <p:pic>
        <p:nvPicPr>
          <p:cNvPr id="67589" name="Picture 12" descr="DIVI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1"/>
            <a:ext cx="8686800" cy="58007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98439"/>
            <a:ext cx="6324600" cy="795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1">
              <a:lnSpc>
                <a:spcPct val="95000"/>
              </a:lnSpc>
              <a:defRPr/>
            </a:pPr>
            <a:r>
              <a:rPr lang="en-US" altLang="x-none" sz="2400" b="1" dirty="0">
                <a:solidFill>
                  <a:srgbClr val="FF0000"/>
                </a:solidFill>
              </a:rPr>
              <a:t>2. </a:t>
            </a:r>
            <a:r>
              <a:rPr lang="en-US" altLang="x-none" sz="2400" b="1" u="sng" dirty="0">
                <a:solidFill>
                  <a:srgbClr val="FF0000"/>
                </a:solidFill>
              </a:rPr>
              <a:t>BANK FAILURES</a:t>
            </a:r>
            <a:r>
              <a:rPr lang="en-US" altLang="x-none" sz="2400" dirty="0"/>
              <a:t>: led to a complete collapse of the U.S. banking system</a:t>
            </a:r>
            <a:endParaRPr lang="en-US" altLang="x-none" sz="2400" dirty="0"/>
          </a:p>
        </p:txBody>
      </p:sp>
    </p:spTree>
    <p:extLst>
      <p:ext uri="{BB962C8B-B14F-4D97-AF65-F5344CB8AC3E}">
        <p14:creationId xmlns:p14="http://schemas.microsoft.com/office/powerpoint/2010/main" val="7850587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508125" y="1524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3000" b="1"/>
              <a:t>What happens to farmers if there is a prolonged period of drought?</a:t>
            </a:r>
            <a:endParaRPr kumimoji="0" lang="en-US" altLang="x-none" sz="3000" b="1">
              <a:latin typeface="Times New Roman" charset="0"/>
            </a:endParaRPr>
          </a:p>
        </p:txBody>
      </p:sp>
      <p:sp>
        <p:nvSpPr>
          <p:cNvPr id="5" name="Rectangle 4"/>
          <p:cNvSpPr/>
          <p:nvPr/>
        </p:nvSpPr>
        <p:spPr>
          <a:xfrm>
            <a:off x="1524000" y="1295401"/>
            <a:ext cx="4572000" cy="14779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FF0000"/>
                </a:solidFill>
              </a:rPr>
              <a:t>That is what happened in the 1930s in Oklahoma and other areas in the Great Plains region. There was a drought so severe that the soil blew away, and it was called the Dust Bowl.</a:t>
            </a:r>
          </a:p>
        </p:txBody>
      </p:sp>
      <p:sp>
        <p:nvSpPr>
          <p:cNvPr id="6" name="Rectangle 5"/>
          <p:cNvSpPr/>
          <p:nvPr/>
        </p:nvSpPr>
        <p:spPr>
          <a:xfrm>
            <a:off x="1712664" y="2772728"/>
            <a:ext cx="2679323" cy="70788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20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hlinkClick r:id="rId2"/>
              </a:rPr>
              <a:t>America the Story of Us</a:t>
            </a:r>
          </a:p>
          <a:p>
            <a:pPr algn="ctr">
              <a:defRPr/>
            </a:pPr>
            <a:r>
              <a:rPr lang="en-US" sz="20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hlinkClick r:id="rId2"/>
              </a:rPr>
              <a:t>18:52</a:t>
            </a:r>
            <a:endParaRPr lang="en-US" sz="2000" b="1" i="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68307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1524000" y="0"/>
            <a:ext cx="9144000" cy="1066800"/>
          </a:xfrm>
          <a:solidFill>
            <a:schemeClr val="bg1"/>
          </a:solidFill>
        </p:spPr>
        <p:txBody>
          <a:bodyPr/>
          <a:lstStyle/>
          <a:p>
            <a:pPr>
              <a:lnSpc>
                <a:spcPct val="80000"/>
              </a:lnSpc>
            </a:pPr>
            <a:r>
              <a:rPr lang="en-US" altLang="x-none" sz="4000"/>
              <a:t>The Dust Bowl (1931-1939) worsened the effects of the Depression</a:t>
            </a:r>
          </a:p>
        </p:txBody>
      </p:sp>
      <p:sp>
        <p:nvSpPr>
          <p:cNvPr id="70658" name="Rectangle 3"/>
          <p:cNvSpPr>
            <a:spLocks noGrp="1" noChangeArrowheads="1"/>
          </p:cNvSpPr>
          <p:nvPr>
            <p:ph type="body" idx="1"/>
          </p:nvPr>
        </p:nvSpPr>
        <p:spPr/>
        <p:txBody>
          <a:bodyPr/>
          <a:lstStyle/>
          <a:p>
            <a:endParaRPr lang="x-none" altLang="x-none"/>
          </a:p>
        </p:txBody>
      </p:sp>
      <p:pic>
        <p:nvPicPr>
          <p:cNvPr id="70659" name="Picture 4" descr="dustbow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41400"/>
            <a:ext cx="91440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3" name="Picture 5" descr="01_theb13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90600"/>
            <a:ext cx="9144000" cy="5969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4614" name="Picture 6" descr="Historic NWS Image - wea014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700" y="-190500"/>
            <a:ext cx="6667500" cy="7048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4615" name="Picture 7" descr="Historic NWS Image - wea014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981201"/>
            <a:ext cx="91440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6" name="Picture 8" descr="04b_dataPRECIPobserved1m"/>
          <p:cNvPicPr>
            <a:picLocks noChangeAspect="1" noChangeArrowheads="1"/>
          </p:cNvPicPr>
          <p:nvPr/>
        </p:nvPicPr>
        <p:blipFill>
          <a:blip r:embed="rId7">
            <a:lum bright="12000" contrast="24000"/>
            <a:extLst>
              <a:ext uri="{28A0092B-C50C-407E-A947-70E740481C1C}">
                <a14:useLocalDpi xmlns:a14="http://schemas.microsoft.com/office/drawing/2010/main" val="0"/>
              </a:ext>
            </a:extLst>
          </a:blip>
          <a:srcRect t="2469"/>
          <a:stretch>
            <a:fillRect/>
          </a:stretch>
        </p:blipFill>
        <p:spPr bwMode="auto">
          <a:xfrm>
            <a:off x="152400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7" name="Text Box 9"/>
          <p:cNvSpPr txBox="1">
            <a:spLocks noChangeArrowheads="1"/>
          </p:cNvSpPr>
          <p:nvPr/>
        </p:nvSpPr>
        <p:spPr bwMode="auto">
          <a:xfrm>
            <a:off x="1524000" y="152401"/>
            <a:ext cx="9144000" cy="7016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x-none" sz="4000"/>
              <a:t>Areas Affected by the Dust Bowl drought</a:t>
            </a:r>
          </a:p>
        </p:txBody>
      </p:sp>
      <p:pic>
        <p:nvPicPr>
          <p:cNvPr id="324618" name="Picture 10" descr="USAdust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9144000" cy="69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9" name="Picture 11" descr="OKI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
            <a:ext cx="9144000" cy="70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20" name="Text Box 12"/>
          <p:cNvSpPr txBox="1">
            <a:spLocks noChangeArrowheads="1"/>
          </p:cNvSpPr>
          <p:nvPr/>
        </p:nvSpPr>
        <p:spPr bwMode="auto">
          <a:xfrm>
            <a:off x="1981200" y="0"/>
            <a:ext cx="4572000" cy="707886"/>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x-none" sz="4000"/>
              <a:t>“Okies” &amp; “Arkies”</a:t>
            </a:r>
          </a:p>
        </p:txBody>
      </p:sp>
    </p:spTree>
    <p:extLst>
      <p:ext uri="{BB962C8B-B14F-4D97-AF65-F5344CB8AC3E}">
        <p14:creationId xmlns:p14="http://schemas.microsoft.com/office/powerpoint/2010/main" val="1488586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24613"/>
                                        </p:tgtEl>
                                        <p:attrNameLst>
                                          <p:attrName>style.visibility</p:attrName>
                                        </p:attrNameLst>
                                      </p:cBhvr>
                                      <p:to>
                                        <p:strVal val="visible"/>
                                      </p:to>
                                    </p:set>
                                    <p:anim calcmode="lin" valueType="num">
                                      <p:cBhvr>
                                        <p:cTn id="7" dur="500" fill="hold"/>
                                        <p:tgtEl>
                                          <p:spTgt spid="324613"/>
                                        </p:tgtEl>
                                        <p:attrNameLst>
                                          <p:attrName>ppt_w</p:attrName>
                                        </p:attrNameLst>
                                      </p:cBhvr>
                                      <p:tavLst>
                                        <p:tav tm="0">
                                          <p:val>
                                            <p:fltVal val="0"/>
                                          </p:val>
                                        </p:tav>
                                        <p:tav tm="100000">
                                          <p:val>
                                            <p:strVal val="#ppt_w"/>
                                          </p:val>
                                        </p:tav>
                                      </p:tavLst>
                                    </p:anim>
                                    <p:anim calcmode="lin" valueType="num">
                                      <p:cBhvr>
                                        <p:cTn id="8" dur="500" fill="hold"/>
                                        <p:tgtEl>
                                          <p:spTgt spid="324613"/>
                                        </p:tgtEl>
                                        <p:attrNameLst>
                                          <p:attrName>ppt_h</p:attrName>
                                        </p:attrNameLst>
                                      </p:cBhvr>
                                      <p:tavLst>
                                        <p:tav tm="0">
                                          <p:val>
                                            <p:fltVal val="0"/>
                                          </p:val>
                                        </p:tav>
                                        <p:tav tm="100000">
                                          <p:val>
                                            <p:strVal val="#ppt_h"/>
                                          </p:val>
                                        </p:tav>
                                      </p:tavLst>
                                    </p:anim>
                                    <p:animEffect transition="in" filter="fade">
                                      <p:cBhvr>
                                        <p:cTn id="9" dur="500"/>
                                        <p:tgtEl>
                                          <p:spTgt spid="3246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24614"/>
                                        </p:tgtEl>
                                        <p:attrNameLst>
                                          <p:attrName>style.visibility</p:attrName>
                                        </p:attrNameLst>
                                      </p:cBhvr>
                                      <p:to>
                                        <p:strVal val="visible"/>
                                      </p:to>
                                    </p:set>
                                    <p:anim calcmode="lin" valueType="num">
                                      <p:cBhvr>
                                        <p:cTn id="14" dur="500" fill="hold"/>
                                        <p:tgtEl>
                                          <p:spTgt spid="324614"/>
                                        </p:tgtEl>
                                        <p:attrNameLst>
                                          <p:attrName>ppt_w</p:attrName>
                                        </p:attrNameLst>
                                      </p:cBhvr>
                                      <p:tavLst>
                                        <p:tav tm="0">
                                          <p:val>
                                            <p:fltVal val="0"/>
                                          </p:val>
                                        </p:tav>
                                        <p:tav tm="100000">
                                          <p:val>
                                            <p:strVal val="#ppt_w"/>
                                          </p:val>
                                        </p:tav>
                                      </p:tavLst>
                                    </p:anim>
                                    <p:anim calcmode="lin" valueType="num">
                                      <p:cBhvr>
                                        <p:cTn id="15" dur="500" fill="hold"/>
                                        <p:tgtEl>
                                          <p:spTgt spid="324614"/>
                                        </p:tgtEl>
                                        <p:attrNameLst>
                                          <p:attrName>ppt_h</p:attrName>
                                        </p:attrNameLst>
                                      </p:cBhvr>
                                      <p:tavLst>
                                        <p:tav tm="0">
                                          <p:val>
                                            <p:fltVal val="0"/>
                                          </p:val>
                                        </p:tav>
                                        <p:tav tm="100000">
                                          <p:val>
                                            <p:strVal val="#ppt_h"/>
                                          </p:val>
                                        </p:tav>
                                      </p:tavLst>
                                    </p:anim>
                                    <p:animEffect transition="in" filter="fade">
                                      <p:cBhvr>
                                        <p:cTn id="16" dur="500"/>
                                        <p:tgtEl>
                                          <p:spTgt spid="3246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24615"/>
                                        </p:tgtEl>
                                        <p:attrNameLst>
                                          <p:attrName>style.visibility</p:attrName>
                                        </p:attrNameLst>
                                      </p:cBhvr>
                                      <p:to>
                                        <p:strVal val="visible"/>
                                      </p:to>
                                    </p:set>
                                    <p:anim calcmode="lin" valueType="num">
                                      <p:cBhvr>
                                        <p:cTn id="21" dur="500" fill="hold"/>
                                        <p:tgtEl>
                                          <p:spTgt spid="324615"/>
                                        </p:tgtEl>
                                        <p:attrNameLst>
                                          <p:attrName>ppt_w</p:attrName>
                                        </p:attrNameLst>
                                      </p:cBhvr>
                                      <p:tavLst>
                                        <p:tav tm="0">
                                          <p:val>
                                            <p:fltVal val="0"/>
                                          </p:val>
                                        </p:tav>
                                        <p:tav tm="100000">
                                          <p:val>
                                            <p:strVal val="#ppt_w"/>
                                          </p:val>
                                        </p:tav>
                                      </p:tavLst>
                                    </p:anim>
                                    <p:anim calcmode="lin" valueType="num">
                                      <p:cBhvr>
                                        <p:cTn id="22" dur="500" fill="hold"/>
                                        <p:tgtEl>
                                          <p:spTgt spid="324615"/>
                                        </p:tgtEl>
                                        <p:attrNameLst>
                                          <p:attrName>ppt_h</p:attrName>
                                        </p:attrNameLst>
                                      </p:cBhvr>
                                      <p:tavLst>
                                        <p:tav tm="0">
                                          <p:val>
                                            <p:fltVal val="0"/>
                                          </p:val>
                                        </p:tav>
                                        <p:tav tm="100000">
                                          <p:val>
                                            <p:strVal val="#ppt_h"/>
                                          </p:val>
                                        </p:tav>
                                      </p:tavLst>
                                    </p:anim>
                                    <p:animEffect transition="in" filter="fade">
                                      <p:cBhvr>
                                        <p:cTn id="23" dur="500"/>
                                        <p:tgtEl>
                                          <p:spTgt spid="3246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24616"/>
                                        </p:tgtEl>
                                        <p:attrNameLst>
                                          <p:attrName>style.visibility</p:attrName>
                                        </p:attrNameLst>
                                      </p:cBhvr>
                                      <p:to>
                                        <p:strVal val="visible"/>
                                      </p:to>
                                    </p:set>
                                    <p:anim calcmode="lin" valueType="num">
                                      <p:cBhvr>
                                        <p:cTn id="28" dur="500" fill="hold"/>
                                        <p:tgtEl>
                                          <p:spTgt spid="324616"/>
                                        </p:tgtEl>
                                        <p:attrNameLst>
                                          <p:attrName>ppt_w</p:attrName>
                                        </p:attrNameLst>
                                      </p:cBhvr>
                                      <p:tavLst>
                                        <p:tav tm="0">
                                          <p:val>
                                            <p:fltVal val="0"/>
                                          </p:val>
                                        </p:tav>
                                        <p:tav tm="100000">
                                          <p:val>
                                            <p:strVal val="#ppt_w"/>
                                          </p:val>
                                        </p:tav>
                                      </p:tavLst>
                                    </p:anim>
                                    <p:anim calcmode="lin" valueType="num">
                                      <p:cBhvr>
                                        <p:cTn id="29" dur="500" fill="hold"/>
                                        <p:tgtEl>
                                          <p:spTgt spid="324616"/>
                                        </p:tgtEl>
                                        <p:attrNameLst>
                                          <p:attrName>ppt_h</p:attrName>
                                        </p:attrNameLst>
                                      </p:cBhvr>
                                      <p:tavLst>
                                        <p:tav tm="0">
                                          <p:val>
                                            <p:fltVal val="0"/>
                                          </p:val>
                                        </p:tav>
                                        <p:tav tm="100000">
                                          <p:val>
                                            <p:strVal val="#ppt_h"/>
                                          </p:val>
                                        </p:tav>
                                      </p:tavLst>
                                    </p:anim>
                                    <p:animEffect transition="in" filter="fade">
                                      <p:cBhvr>
                                        <p:cTn id="30" dur="500"/>
                                        <p:tgtEl>
                                          <p:spTgt spid="324616"/>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24617"/>
                                        </p:tgtEl>
                                        <p:attrNameLst>
                                          <p:attrName>style.visibility</p:attrName>
                                        </p:attrNameLst>
                                      </p:cBhvr>
                                      <p:to>
                                        <p:strVal val="visible"/>
                                      </p:to>
                                    </p:set>
                                    <p:anim calcmode="lin" valueType="num">
                                      <p:cBhvr>
                                        <p:cTn id="33" dur="500" fill="hold"/>
                                        <p:tgtEl>
                                          <p:spTgt spid="324617"/>
                                        </p:tgtEl>
                                        <p:attrNameLst>
                                          <p:attrName>ppt_w</p:attrName>
                                        </p:attrNameLst>
                                      </p:cBhvr>
                                      <p:tavLst>
                                        <p:tav tm="0">
                                          <p:val>
                                            <p:fltVal val="0"/>
                                          </p:val>
                                        </p:tav>
                                        <p:tav tm="100000">
                                          <p:val>
                                            <p:strVal val="#ppt_w"/>
                                          </p:val>
                                        </p:tav>
                                      </p:tavLst>
                                    </p:anim>
                                    <p:anim calcmode="lin" valueType="num">
                                      <p:cBhvr>
                                        <p:cTn id="34" dur="500" fill="hold"/>
                                        <p:tgtEl>
                                          <p:spTgt spid="324617"/>
                                        </p:tgtEl>
                                        <p:attrNameLst>
                                          <p:attrName>ppt_h</p:attrName>
                                        </p:attrNameLst>
                                      </p:cBhvr>
                                      <p:tavLst>
                                        <p:tav tm="0">
                                          <p:val>
                                            <p:fltVal val="0"/>
                                          </p:val>
                                        </p:tav>
                                        <p:tav tm="100000">
                                          <p:val>
                                            <p:strVal val="#ppt_h"/>
                                          </p:val>
                                        </p:tav>
                                      </p:tavLst>
                                    </p:anim>
                                    <p:animEffect transition="in" filter="fade">
                                      <p:cBhvr>
                                        <p:cTn id="35" dur="500"/>
                                        <p:tgtEl>
                                          <p:spTgt spid="3246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324618"/>
                                        </p:tgtEl>
                                        <p:attrNameLst>
                                          <p:attrName>style.visibility</p:attrName>
                                        </p:attrNameLst>
                                      </p:cBhvr>
                                      <p:to>
                                        <p:strVal val="visible"/>
                                      </p:to>
                                    </p:set>
                                    <p:anim calcmode="lin" valueType="num">
                                      <p:cBhvr>
                                        <p:cTn id="40" dur="500" fill="hold"/>
                                        <p:tgtEl>
                                          <p:spTgt spid="324618"/>
                                        </p:tgtEl>
                                        <p:attrNameLst>
                                          <p:attrName>ppt_w</p:attrName>
                                        </p:attrNameLst>
                                      </p:cBhvr>
                                      <p:tavLst>
                                        <p:tav tm="0">
                                          <p:val>
                                            <p:fltVal val="0"/>
                                          </p:val>
                                        </p:tav>
                                        <p:tav tm="100000">
                                          <p:val>
                                            <p:strVal val="#ppt_w"/>
                                          </p:val>
                                        </p:tav>
                                      </p:tavLst>
                                    </p:anim>
                                    <p:anim calcmode="lin" valueType="num">
                                      <p:cBhvr>
                                        <p:cTn id="41" dur="500" fill="hold"/>
                                        <p:tgtEl>
                                          <p:spTgt spid="324618"/>
                                        </p:tgtEl>
                                        <p:attrNameLst>
                                          <p:attrName>ppt_h</p:attrName>
                                        </p:attrNameLst>
                                      </p:cBhvr>
                                      <p:tavLst>
                                        <p:tav tm="0">
                                          <p:val>
                                            <p:fltVal val="0"/>
                                          </p:val>
                                        </p:tav>
                                        <p:tav tm="100000">
                                          <p:val>
                                            <p:strVal val="#ppt_h"/>
                                          </p:val>
                                        </p:tav>
                                      </p:tavLst>
                                    </p:anim>
                                    <p:animEffect transition="in" filter="fade">
                                      <p:cBhvr>
                                        <p:cTn id="42" dur="500"/>
                                        <p:tgtEl>
                                          <p:spTgt spid="3246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324620"/>
                                        </p:tgtEl>
                                        <p:attrNameLst>
                                          <p:attrName>style.visibility</p:attrName>
                                        </p:attrNameLst>
                                      </p:cBhvr>
                                      <p:to>
                                        <p:strVal val="visible"/>
                                      </p:to>
                                    </p:set>
                                    <p:anim calcmode="lin" valueType="num">
                                      <p:cBhvr>
                                        <p:cTn id="47" dur="500" fill="hold"/>
                                        <p:tgtEl>
                                          <p:spTgt spid="324620"/>
                                        </p:tgtEl>
                                        <p:attrNameLst>
                                          <p:attrName>ppt_w</p:attrName>
                                        </p:attrNameLst>
                                      </p:cBhvr>
                                      <p:tavLst>
                                        <p:tav tm="0">
                                          <p:val>
                                            <p:fltVal val="0"/>
                                          </p:val>
                                        </p:tav>
                                        <p:tav tm="100000">
                                          <p:val>
                                            <p:strVal val="#ppt_w"/>
                                          </p:val>
                                        </p:tav>
                                      </p:tavLst>
                                    </p:anim>
                                    <p:anim calcmode="lin" valueType="num">
                                      <p:cBhvr>
                                        <p:cTn id="48" dur="500" fill="hold"/>
                                        <p:tgtEl>
                                          <p:spTgt spid="324620"/>
                                        </p:tgtEl>
                                        <p:attrNameLst>
                                          <p:attrName>ppt_h</p:attrName>
                                        </p:attrNameLst>
                                      </p:cBhvr>
                                      <p:tavLst>
                                        <p:tav tm="0">
                                          <p:val>
                                            <p:fltVal val="0"/>
                                          </p:val>
                                        </p:tav>
                                        <p:tav tm="100000">
                                          <p:val>
                                            <p:strVal val="#ppt_h"/>
                                          </p:val>
                                        </p:tav>
                                      </p:tavLst>
                                    </p:anim>
                                    <p:animEffect transition="in" filter="fade">
                                      <p:cBhvr>
                                        <p:cTn id="49" dur="500"/>
                                        <p:tgtEl>
                                          <p:spTgt spid="324620"/>
                                        </p:tgtEl>
                                      </p:cBhvr>
                                    </p:animEffect>
                                  </p:childTnLst>
                                </p:cTn>
                              </p:par>
                              <p:par>
                                <p:cTn id="50" presetID="53" presetClass="entr" presetSubtype="0" fill="hold" nodeType="withEffect">
                                  <p:stCondLst>
                                    <p:cond delay="0"/>
                                  </p:stCondLst>
                                  <p:childTnLst>
                                    <p:set>
                                      <p:cBhvr>
                                        <p:cTn id="51" dur="1" fill="hold">
                                          <p:stCondLst>
                                            <p:cond delay="0"/>
                                          </p:stCondLst>
                                        </p:cTn>
                                        <p:tgtEl>
                                          <p:spTgt spid="324619"/>
                                        </p:tgtEl>
                                        <p:attrNameLst>
                                          <p:attrName>style.visibility</p:attrName>
                                        </p:attrNameLst>
                                      </p:cBhvr>
                                      <p:to>
                                        <p:strVal val="visible"/>
                                      </p:to>
                                    </p:set>
                                    <p:anim calcmode="lin" valueType="num">
                                      <p:cBhvr>
                                        <p:cTn id="52" dur="500" fill="hold"/>
                                        <p:tgtEl>
                                          <p:spTgt spid="324619"/>
                                        </p:tgtEl>
                                        <p:attrNameLst>
                                          <p:attrName>ppt_w</p:attrName>
                                        </p:attrNameLst>
                                      </p:cBhvr>
                                      <p:tavLst>
                                        <p:tav tm="0">
                                          <p:val>
                                            <p:fltVal val="0"/>
                                          </p:val>
                                        </p:tav>
                                        <p:tav tm="100000">
                                          <p:val>
                                            <p:strVal val="#ppt_w"/>
                                          </p:val>
                                        </p:tav>
                                      </p:tavLst>
                                    </p:anim>
                                    <p:anim calcmode="lin" valueType="num">
                                      <p:cBhvr>
                                        <p:cTn id="53" dur="500" fill="hold"/>
                                        <p:tgtEl>
                                          <p:spTgt spid="324619"/>
                                        </p:tgtEl>
                                        <p:attrNameLst>
                                          <p:attrName>ppt_h</p:attrName>
                                        </p:attrNameLst>
                                      </p:cBhvr>
                                      <p:tavLst>
                                        <p:tav tm="0">
                                          <p:val>
                                            <p:fltVal val="0"/>
                                          </p:val>
                                        </p:tav>
                                        <p:tav tm="100000">
                                          <p:val>
                                            <p:strVal val="#ppt_h"/>
                                          </p:val>
                                        </p:tav>
                                      </p:tavLst>
                                    </p:anim>
                                    <p:animEffect transition="in" filter="fade">
                                      <p:cBhvr>
                                        <p:cTn id="54" dur="500"/>
                                        <p:tgtEl>
                                          <p:spTgt spid="324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7" grpId="0" animBg="1"/>
      <p:bldP spid="3246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1524000" y="0"/>
            <a:ext cx="9144000" cy="6858000"/>
          </a:xfrm>
          <a:solidFill>
            <a:srgbClr val="CCFFFF"/>
          </a:solidFill>
        </p:spPr>
        <p:txBody>
          <a:bodyPr/>
          <a:lstStyle/>
          <a:p>
            <a:endParaRPr lang="x-none" altLang="x-none"/>
          </a:p>
        </p:txBody>
      </p:sp>
      <p:pic>
        <p:nvPicPr>
          <p:cNvPr id="72707" name="Picture 4" descr="20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876"/>
            <a:ext cx="7848600" cy="6842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05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104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524000" y="0"/>
            <a:ext cx="8915400" cy="762000"/>
          </a:xfrm>
        </p:spPr>
        <p:txBody>
          <a:bodyPr/>
          <a:lstStyle/>
          <a:p>
            <a:r>
              <a:rPr lang="en-US" altLang="x-none" sz="3600" b="1">
                <a:solidFill>
                  <a:srgbClr val="FF0000"/>
                </a:solidFill>
              </a:rPr>
              <a:t>Where do we go next?</a:t>
            </a:r>
          </a:p>
        </p:txBody>
      </p:sp>
      <p:sp>
        <p:nvSpPr>
          <p:cNvPr id="74754" name="Rectangle 3"/>
          <p:cNvSpPr>
            <a:spLocks noGrp="1" noChangeArrowheads="1"/>
          </p:cNvSpPr>
          <p:nvPr>
            <p:ph type="body" idx="1"/>
          </p:nvPr>
        </p:nvSpPr>
        <p:spPr>
          <a:xfrm>
            <a:off x="1524000" y="657225"/>
            <a:ext cx="9144000" cy="2133600"/>
          </a:xfrm>
        </p:spPr>
        <p:txBody>
          <a:bodyPr/>
          <a:lstStyle/>
          <a:p>
            <a:r>
              <a:rPr lang="en-US" altLang="x-none" sz="2200"/>
              <a:t>The inability of Republicans to resolve the economic depression opened the door for a Democratic takeover in politics</a:t>
            </a:r>
          </a:p>
          <a:p>
            <a:r>
              <a:rPr lang="en-US" altLang="x-none" sz="2200"/>
              <a:t>Once in power, Democrats succeeded in relieving </a:t>
            </a:r>
            <a:r>
              <a:rPr lang="en-US" altLang="x-none" sz="2200" i="1" u="sng"/>
              <a:t>some</a:t>
            </a:r>
            <a:r>
              <a:rPr lang="en-US" altLang="x-none" sz="2200"/>
              <a:t> suffering, while also restoring hope</a:t>
            </a:r>
          </a:p>
        </p:txBody>
      </p:sp>
      <p:pic>
        <p:nvPicPr>
          <p:cNvPr id="686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943226"/>
            <a:ext cx="72898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43100" y="2297113"/>
            <a:ext cx="8305800"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343E46"/>
                </a:solidFill>
                <a:latin typeface="Verdana" charset="0"/>
              </a:rPr>
              <a:t>“I voted for Herbert Hoover in 1928,” she wrote. “God forgive me and keep me alive at least until the polls open!”</a:t>
            </a:r>
            <a:endParaRPr lang="en-US" b="1" dirty="0"/>
          </a:p>
        </p:txBody>
      </p:sp>
    </p:spTree>
    <p:extLst>
      <p:ext uri="{BB962C8B-B14F-4D97-AF65-F5344CB8AC3E}">
        <p14:creationId xmlns:p14="http://schemas.microsoft.com/office/powerpoint/2010/main" val="73062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0" y="5753568"/>
            <a:ext cx="6781800" cy="107721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200"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charset="0"/>
                <a:ea typeface="Calibri" charset="0"/>
                <a:cs typeface="Calibri" charset="0"/>
              </a:rPr>
              <a:t>Stop and Think</a:t>
            </a: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charset="0"/>
                <a:ea typeface="Calibri" charset="0"/>
                <a:cs typeface="Calibri" charset="0"/>
              </a:rPr>
              <a:t>: Analyze this cartoon </a:t>
            </a:r>
          </a:p>
          <a:p>
            <a:pPr algn="ctr">
              <a:defRPr/>
            </a:pP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charset="0"/>
                <a:ea typeface="Calibri" charset="0"/>
                <a:cs typeface="Calibri" charset="0"/>
              </a:rPr>
              <a:t>(purpose/context/point of view)</a:t>
            </a:r>
          </a:p>
        </p:txBody>
      </p:sp>
    </p:spTree>
    <p:extLst>
      <p:ext uri="{BB962C8B-B14F-4D97-AF65-F5344CB8AC3E}">
        <p14:creationId xmlns:p14="http://schemas.microsoft.com/office/powerpoint/2010/main" val="609816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524000" y="1"/>
            <a:ext cx="9220200" cy="667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2000" b="1" u="sng">
                <a:latin typeface="Times New Roman" charset="0"/>
                <a:ea typeface="Times New Roman" charset="0"/>
                <a:cs typeface="Times New Roman" charset="0"/>
              </a:rPr>
              <a:t>Primary Source Activity</a:t>
            </a:r>
            <a:r>
              <a:rPr kumimoji="0" lang="en-US" altLang="x-none" sz="2000">
                <a:latin typeface="Times New Roman" charset="0"/>
                <a:ea typeface="Times New Roman" charset="0"/>
                <a:cs typeface="Times New Roman" charset="0"/>
              </a:rPr>
              <a:t>: </a:t>
            </a:r>
            <a:r>
              <a:rPr kumimoji="0" lang="en-US" altLang="x-none" sz="2000">
                <a:latin typeface="Times New Roman" charset="0"/>
                <a:ea typeface="Times New Roman" charset="0"/>
                <a:cs typeface="Times New Roman" charset="0"/>
                <a:hlinkClick r:id="rId2"/>
              </a:rPr>
              <a:t>“Brother, Can You Spare a Dime,” by Bing Crosby</a:t>
            </a:r>
            <a:endParaRPr kumimoji="0" lang="en-US" altLang="x-none" sz="2000">
              <a:latin typeface="Times New Roman" charset="0"/>
              <a:ea typeface="Times New Roman" charset="0"/>
              <a:cs typeface="Times New Roman" charset="0"/>
            </a:endParaRPr>
          </a:p>
          <a:p>
            <a:pPr>
              <a:spcBef>
                <a:spcPct val="0"/>
              </a:spcBef>
              <a:buClrTx/>
              <a:buFontTx/>
              <a:buNone/>
            </a:pPr>
            <a:r>
              <a:rPr kumimoji="0" lang="en-US" altLang="x-none" sz="2000">
                <a:latin typeface="Times New Roman" charset="0"/>
                <a:ea typeface="Times New Roman" charset="0"/>
                <a:cs typeface="Times New Roman" charset="0"/>
              </a:rPr>
              <a:t> </a:t>
            </a:r>
          </a:p>
          <a:p>
            <a:pPr>
              <a:spcBef>
                <a:spcPct val="0"/>
              </a:spcBef>
              <a:buClrTx/>
              <a:buFontTx/>
              <a:buNone/>
            </a:pPr>
            <a:r>
              <a:rPr kumimoji="0" lang="en-US" altLang="x-none" sz="2000">
                <a:latin typeface="Times New Roman" charset="0"/>
                <a:ea typeface="Times New Roman" charset="0"/>
                <a:cs typeface="Times New Roman" charset="0"/>
              </a:rPr>
              <a:t>They used to tell me I was building a dream, and so I followed the mob, When there was earth to plow, or guns to bear, I was always there right on the job. </a:t>
            </a:r>
          </a:p>
          <a:p>
            <a:pPr>
              <a:spcBef>
                <a:spcPct val="0"/>
              </a:spcBef>
              <a:buClrTx/>
              <a:buFontTx/>
              <a:buNone/>
            </a:pPr>
            <a:r>
              <a:rPr kumimoji="0" lang="en-US" altLang="x-none" sz="2000">
                <a:latin typeface="Times New Roman" charset="0"/>
                <a:ea typeface="Times New Roman" charset="0"/>
                <a:cs typeface="Times New Roman" charset="0"/>
              </a:rPr>
              <a:t>They used to tell me I was building a dream, with peace and glory ahead, Why should I be standing in line, just waiting for bread?</a:t>
            </a:r>
          </a:p>
          <a:p>
            <a:pPr>
              <a:spcBef>
                <a:spcPct val="0"/>
              </a:spcBef>
              <a:buClrTx/>
              <a:buFontTx/>
              <a:buNone/>
            </a:pPr>
            <a:r>
              <a:rPr kumimoji="0" lang="en-US" altLang="x-none" sz="2000">
                <a:latin typeface="Times New Roman" charset="0"/>
                <a:ea typeface="Times New Roman" charset="0"/>
                <a:cs typeface="Times New Roman" charset="0"/>
              </a:rPr>
              <a:t>Once I built a railroad, I made it run, made it race against time. Once I built a railroad; now it's done. Brother, can you spare a dime? </a:t>
            </a:r>
          </a:p>
          <a:p>
            <a:pPr>
              <a:spcBef>
                <a:spcPct val="0"/>
              </a:spcBef>
              <a:buClrTx/>
              <a:buFontTx/>
              <a:buNone/>
            </a:pPr>
            <a:r>
              <a:rPr kumimoji="0" lang="en-US" altLang="x-none" sz="2000">
                <a:latin typeface="Times New Roman" charset="0"/>
                <a:ea typeface="Times New Roman" charset="0"/>
                <a:cs typeface="Times New Roman" charset="0"/>
              </a:rPr>
              <a:t>Once I built a tower, up to the sun, brick, and rivet, and lime; Once I built a tower, now it's done. Brother, can you spare a dime?</a:t>
            </a:r>
          </a:p>
          <a:p>
            <a:pPr>
              <a:spcBef>
                <a:spcPct val="0"/>
              </a:spcBef>
              <a:buClrTx/>
              <a:buFontTx/>
              <a:buNone/>
            </a:pPr>
            <a:r>
              <a:rPr kumimoji="0" lang="en-US" altLang="x-none" sz="2000">
                <a:latin typeface="Times New Roman" charset="0"/>
                <a:ea typeface="Times New Roman" charset="0"/>
                <a:cs typeface="Times New Roman" charset="0"/>
              </a:rPr>
              <a:t>Once in khaki suits, gee we looked swell, Full of that Yankee Doodly Dum, Half a million boots went slogging through Hell, And I was the kid with the drum!</a:t>
            </a:r>
          </a:p>
          <a:p>
            <a:pPr>
              <a:spcBef>
                <a:spcPct val="0"/>
              </a:spcBef>
              <a:buClrTx/>
              <a:buFontTx/>
              <a:buNone/>
            </a:pPr>
            <a:r>
              <a:rPr kumimoji="0" lang="en-US" altLang="x-none" sz="2000">
                <a:latin typeface="Times New Roman" charset="0"/>
                <a:ea typeface="Times New Roman" charset="0"/>
                <a:cs typeface="Times New Roman" charset="0"/>
              </a:rPr>
              <a:t>Say, don't you remember, they called me Al; it was Al all the time. Why don't you remember, I'm your pal? Buddy, can you spare a dime?</a:t>
            </a:r>
          </a:p>
          <a:p>
            <a:pPr>
              <a:spcBef>
                <a:spcPct val="0"/>
              </a:spcBef>
              <a:buClrTx/>
              <a:buFontTx/>
              <a:buNone/>
            </a:pPr>
            <a:r>
              <a:rPr kumimoji="0" lang="en-US" altLang="x-none" sz="2000">
                <a:latin typeface="Times New Roman" charset="0"/>
                <a:ea typeface="Times New Roman" charset="0"/>
                <a:cs typeface="Times New Roman" charset="0"/>
              </a:rPr>
              <a:t>Once in khaki suits, gee we looked swell, Full of that Yankee Doodly Dum, Half a million boots went slogging through Hell, And I was the kid with the drum!</a:t>
            </a:r>
          </a:p>
          <a:p>
            <a:pPr>
              <a:spcBef>
                <a:spcPct val="0"/>
              </a:spcBef>
              <a:buClrTx/>
              <a:buFontTx/>
              <a:buNone/>
            </a:pPr>
            <a:r>
              <a:rPr kumimoji="0" lang="en-US" altLang="x-none" sz="2000">
                <a:latin typeface="Times New Roman" charset="0"/>
                <a:ea typeface="Times New Roman" charset="0"/>
                <a:cs typeface="Times New Roman" charset="0"/>
              </a:rPr>
              <a:t>Say, don't you remember, they called me Al; it was Al all the time. Say, don't you remember, I'm your pal? Buddy, can you spare a dime?</a:t>
            </a:r>
          </a:p>
          <a:p>
            <a:pPr>
              <a:spcBef>
                <a:spcPct val="0"/>
              </a:spcBef>
              <a:buClrTx/>
              <a:buFontTx/>
              <a:buNone/>
            </a:pPr>
            <a:r>
              <a:rPr kumimoji="0" lang="en-US" altLang="x-none" sz="1800" b="1">
                <a:solidFill>
                  <a:srgbClr val="FF0000"/>
                </a:solidFill>
                <a:latin typeface="Times New Roman" charset="0"/>
                <a:ea typeface="Times New Roman" charset="0"/>
                <a:cs typeface="Times New Roman" charset="0"/>
              </a:rPr>
              <a:t> </a:t>
            </a:r>
          </a:p>
          <a:p>
            <a:pPr>
              <a:spcBef>
                <a:spcPct val="0"/>
              </a:spcBef>
              <a:buClrTx/>
              <a:buFontTx/>
              <a:buNone/>
            </a:pPr>
            <a:r>
              <a:rPr kumimoji="0" lang="en-US" altLang="x-none" sz="1800" b="1">
                <a:solidFill>
                  <a:srgbClr val="FF0000"/>
                </a:solidFill>
                <a:latin typeface="Times New Roman" charset="0"/>
                <a:ea typeface="Times New Roman" charset="0"/>
                <a:cs typeface="Times New Roman" charset="0"/>
              </a:rPr>
              <a:t>1. Why do you think this song was written, and for what audience was it written for?</a:t>
            </a:r>
          </a:p>
          <a:p>
            <a:pPr>
              <a:spcBef>
                <a:spcPct val="0"/>
              </a:spcBef>
              <a:buClrTx/>
              <a:buFontTx/>
              <a:buNone/>
            </a:pPr>
            <a:r>
              <a:rPr kumimoji="0" lang="en-US" altLang="x-none" sz="1800" b="1">
                <a:solidFill>
                  <a:srgbClr val="FF0000"/>
                </a:solidFill>
                <a:latin typeface="Times New Roman" charset="0"/>
                <a:ea typeface="Times New Roman" charset="0"/>
                <a:cs typeface="Times New Roman" charset="0"/>
              </a:rPr>
              <a:t>  </a:t>
            </a:r>
          </a:p>
          <a:p>
            <a:pPr>
              <a:spcBef>
                <a:spcPct val="0"/>
              </a:spcBef>
              <a:buClrTx/>
              <a:buFontTx/>
              <a:buNone/>
            </a:pPr>
            <a:r>
              <a:rPr kumimoji="0" lang="en-US" altLang="x-none" sz="1800" b="1">
                <a:solidFill>
                  <a:srgbClr val="FF0000"/>
                </a:solidFill>
                <a:latin typeface="Times New Roman" charset="0"/>
                <a:ea typeface="Times New Roman" charset="0"/>
                <a:cs typeface="Times New Roman" charset="0"/>
              </a:rPr>
              <a:t>2. List </a:t>
            </a:r>
            <a:r>
              <a:rPr kumimoji="0" lang="en-US" altLang="x-none" sz="1800" b="1" u="sng">
                <a:solidFill>
                  <a:srgbClr val="FF0000"/>
                </a:solidFill>
                <a:latin typeface="Times New Roman" charset="0"/>
                <a:ea typeface="Times New Roman" charset="0"/>
                <a:cs typeface="Times New Roman" charset="0"/>
              </a:rPr>
              <a:t>two</a:t>
            </a:r>
            <a:r>
              <a:rPr kumimoji="0" lang="en-US" altLang="x-none" sz="1800" b="1">
                <a:solidFill>
                  <a:srgbClr val="FF0000"/>
                </a:solidFill>
                <a:latin typeface="Times New Roman" charset="0"/>
                <a:ea typeface="Times New Roman" charset="0"/>
                <a:cs typeface="Times New Roman" charset="0"/>
              </a:rPr>
              <a:t> things that this song tells you about life in the country at the time it was written.</a:t>
            </a:r>
          </a:p>
        </p:txBody>
      </p:sp>
    </p:spTree>
    <p:extLst>
      <p:ext uri="{BB962C8B-B14F-4D97-AF65-F5344CB8AC3E}">
        <p14:creationId xmlns:p14="http://schemas.microsoft.com/office/powerpoint/2010/main" val="1392372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Rectangle 4"/>
          <p:cNvSpPr>
            <a:spLocks noChangeArrowheads="1"/>
          </p:cNvSpPr>
          <p:nvPr/>
        </p:nvSpPr>
        <p:spPr bwMode="auto">
          <a:xfrm>
            <a:off x="1524000" y="0"/>
            <a:ext cx="9144000" cy="6858000"/>
          </a:xfrm>
          <a:prstGeom prst="rect">
            <a:avLst/>
          </a:prstGeom>
          <a:solidFill>
            <a:srgbClr val="CCFF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3010" name="Rectangle 5"/>
          <p:cNvSpPr>
            <a:spLocks noGrp="1" noChangeArrowheads="1"/>
          </p:cNvSpPr>
          <p:nvPr>
            <p:ph type="title"/>
          </p:nvPr>
        </p:nvSpPr>
        <p:spPr>
          <a:xfrm>
            <a:off x="2667000" y="0"/>
            <a:ext cx="7239000" cy="1295400"/>
          </a:xfrm>
          <a:noFill/>
        </p:spPr>
        <p:txBody>
          <a:bodyPr>
            <a:normAutofit fontScale="90000"/>
          </a:bodyPr>
          <a:lstStyle/>
          <a:p>
            <a:pPr>
              <a:lnSpc>
                <a:spcPct val="90000"/>
              </a:lnSpc>
            </a:pPr>
            <a:r>
              <a:rPr lang="en-US" altLang="x-none">
                <a:solidFill>
                  <a:schemeClr val="tx1"/>
                </a:solidFill>
              </a:rPr>
              <a:t>Employment Agencies &amp; </a:t>
            </a:r>
            <a:br>
              <a:rPr lang="en-US" altLang="x-none">
                <a:solidFill>
                  <a:schemeClr val="tx1"/>
                </a:solidFill>
              </a:rPr>
            </a:br>
            <a:r>
              <a:rPr lang="en-US" altLang="x-none">
                <a:solidFill>
                  <a:schemeClr val="tx1"/>
                </a:solidFill>
              </a:rPr>
              <a:t>Relief-Check Lines</a:t>
            </a:r>
          </a:p>
        </p:txBody>
      </p:sp>
      <p:pic>
        <p:nvPicPr>
          <p:cNvPr id="43011" name="Picture 6" descr="waiting.jpg (24371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1485900"/>
            <a:ext cx="4151313"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7" descr="gd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4648200" cy="5486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5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ChangeArrowheads="1"/>
          </p:cNvSpPr>
          <p:nvPr/>
        </p:nvSpPr>
        <p:spPr bwMode="auto">
          <a:xfrm>
            <a:off x="1524000" y="0"/>
            <a:ext cx="9144000" cy="68580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4034" name="Rectangle 5"/>
          <p:cNvSpPr>
            <a:spLocks noChangeArrowheads="1"/>
          </p:cNvSpPr>
          <p:nvPr/>
        </p:nvSpPr>
        <p:spPr bwMode="auto">
          <a:xfrm>
            <a:off x="2667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r>
              <a:rPr lang="en-US" altLang="x-none" sz="4400">
                <a:latin typeface="Times New Roman" charset="0"/>
              </a:rPr>
              <a:t>Soup Kitchens &amp; Breadlines</a:t>
            </a:r>
          </a:p>
        </p:txBody>
      </p:sp>
      <p:pic>
        <p:nvPicPr>
          <p:cNvPr id="317446" name="-RudyVallee_BrotherCanYouSpareADime.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305300" y="388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7" name="Picture 7" descr="gd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914401"/>
            <a:ext cx="4419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8" name="Picture 8" descr="gd8"/>
          <p:cNvPicPr>
            <a:picLocks noChangeAspect="1" noChangeArrowheads="1"/>
          </p:cNvPicPr>
          <p:nvPr/>
        </p:nvPicPr>
        <p:blipFill>
          <a:blip r:embed="rId6">
            <a:extLst>
              <a:ext uri="{28A0092B-C50C-407E-A947-70E740481C1C}">
                <a14:useLocalDpi xmlns:a14="http://schemas.microsoft.com/office/drawing/2010/main" val="0"/>
              </a:ext>
            </a:extLst>
          </a:blip>
          <a:srcRect b="10367"/>
          <a:stretch>
            <a:fillRect/>
          </a:stretch>
        </p:blipFill>
        <p:spPr bwMode="auto">
          <a:xfrm>
            <a:off x="6629400" y="3922714"/>
            <a:ext cx="3733800"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9" descr="U.S. Depression Bread Line Framed Art 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990600"/>
            <a:ext cx="47180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50" name="Picture 10" descr="b-w_liv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85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74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74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17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17446"/>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1" fill="hold"/>
                                        <p:tgtEl>
                                          <p:spTgt spid="317446"/>
                                        </p:tgtEl>
                                      </p:cBhvr>
                                    </p:cmd>
                                  </p:childTnLst>
                                </p:cTn>
                              </p:par>
                            </p:childTnLst>
                          </p:cTn>
                        </p:par>
                      </p:childTnLst>
                    </p:cTn>
                  </p:par>
                </p:childTnLst>
              </p:cTn>
              <p:nextCondLst>
                <p:cond evt="onClick" delay="0">
                  <p:tgtEl>
                    <p:spTgt spid="317446"/>
                  </p:tgtEl>
                </p:cond>
              </p:nextCondLst>
            </p:seq>
            <p:audio>
              <p:cMediaNode vol="80000">
                <p:cTn id="20" fill="hold" display="0">
                  <p:stCondLst>
                    <p:cond delay="indefinite"/>
                  </p:stCondLst>
                  <p:endCondLst>
                    <p:cond evt="onStopAudio" delay="0">
                      <p:tgtEl>
                        <p:sldTgt/>
                      </p:tgtEl>
                    </p:cond>
                  </p:endCondLst>
                </p:cTn>
                <p:tgtEl>
                  <p:spTgt spid="31744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0"/>
            <a:ext cx="63500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1750"/>
            <a:ext cx="34290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7338" y="3721100"/>
            <a:ext cx="6350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001000" y="4876801"/>
            <a:ext cx="2667000" cy="1508105"/>
          </a:xfrm>
          <a:prstGeom prst="rect">
            <a:avLst/>
          </a:prstGeom>
          <a:noFill/>
        </p:spPr>
        <p:txBody>
          <a:bodyPr>
            <a:spAutoFit/>
          </a:bodyPr>
          <a:lstStyle/>
          <a:p>
            <a:pPr>
              <a:defRPr/>
            </a:pPr>
            <a:r>
              <a:rPr lang="en-US" sz="4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hlinkClick r:id="rId5"/>
              </a:rPr>
              <a:t>“Train</a:t>
            </a:r>
          </a:p>
          <a:p>
            <a:pPr>
              <a:defRPr/>
            </a:pPr>
            <a:r>
              <a:rPr lang="en-US" sz="4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hlinkClick r:id="rId5"/>
              </a:rPr>
              <a:t>Hopping”</a:t>
            </a:r>
            <a:endParaRPr lang="en-US" sz="46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a typeface="ＭＳ Ｐゴシック" charset="0"/>
              <a:cs typeface="ＭＳ Ｐゴシック" charset="0"/>
            </a:endParaRPr>
          </a:p>
        </p:txBody>
      </p:sp>
      <p:sp>
        <p:nvSpPr>
          <p:cNvPr id="47109" name="TextBox 5"/>
          <p:cNvSpPr txBox="1">
            <a:spLocks noChangeArrowheads="1"/>
          </p:cNvSpPr>
          <p:nvPr/>
        </p:nvSpPr>
        <p:spPr bwMode="auto">
          <a:xfrm>
            <a:off x="2012950" y="4524375"/>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Calibri" charset="0"/>
              <a:ea typeface="ＭＳ Ｐゴシック" charset="-128"/>
            </a:endParaRPr>
          </a:p>
        </p:txBody>
      </p:sp>
    </p:spTree>
    <p:extLst>
      <p:ext uri="{BB962C8B-B14F-4D97-AF65-F5344CB8AC3E}">
        <p14:creationId xmlns:p14="http://schemas.microsoft.com/office/powerpoint/2010/main" val="144483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2" name="Rectangle 4"/>
          <p:cNvSpPr>
            <a:spLocks noChangeArrowheads="1"/>
          </p:cNvSpPr>
          <p:nvPr/>
        </p:nvSpPr>
        <p:spPr bwMode="auto">
          <a:xfrm>
            <a:off x="1562100" y="20638"/>
            <a:ext cx="9144000" cy="6858000"/>
          </a:xfrm>
          <a:prstGeom prst="rect">
            <a:avLst/>
          </a:prstGeom>
          <a:solidFill>
            <a:srgbClr val="FFCC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49154" name="Picture 5" descr="migmoth.jpg (49483 bytes)"/>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1" y="0"/>
            <a:ext cx="5089525"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673850" y="33338"/>
            <a:ext cx="3841750" cy="6801862"/>
          </a:xfrm>
          <a:prstGeom prst="rect">
            <a:avLst/>
          </a:prstGeom>
        </p:spPr>
        <p:txBody>
          <a:bodyPr>
            <a:spAutoFit/>
          </a:bodyPr>
          <a:lstStyle/>
          <a:p>
            <a:pPr>
              <a:defRPr/>
            </a:pPr>
            <a:r>
              <a:rPr lang="en-US" sz="3000" b="1" dirty="0">
                <a:solidFill>
                  <a:srgbClr val="FF0000"/>
                </a:solidFill>
                <a:latin typeface="Times" charset="0"/>
              </a:rPr>
              <a:t>Dorothea Lange's "Migrant Mother” </a:t>
            </a:r>
          </a:p>
          <a:p>
            <a:pPr>
              <a:defRPr/>
            </a:pPr>
            <a:endParaRPr lang="en-US" sz="3000" b="1" dirty="0">
              <a:solidFill>
                <a:srgbClr val="000000"/>
              </a:solidFill>
              <a:latin typeface="Times" charset="0"/>
            </a:endParaRPr>
          </a:p>
          <a:p>
            <a:pPr>
              <a:defRPr/>
            </a:pPr>
            <a:endParaRPr lang="en-US" sz="3000" b="1" dirty="0">
              <a:solidFill>
                <a:srgbClr val="000000"/>
              </a:solidFill>
              <a:latin typeface="Times" charset="0"/>
            </a:endParaRPr>
          </a:p>
          <a:p>
            <a:pPr>
              <a:defRPr/>
            </a:pPr>
            <a:endParaRPr lang="en-US" sz="3000" b="1" dirty="0">
              <a:solidFill>
                <a:srgbClr val="000000"/>
              </a:solidFill>
              <a:latin typeface="Times" charset="0"/>
            </a:endParaRPr>
          </a:p>
          <a:p>
            <a:pPr>
              <a:defRPr/>
            </a:pPr>
            <a:endParaRPr lang="en-US" sz="3000" b="1" dirty="0">
              <a:solidFill>
                <a:srgbClr val="000000"/>
              </a:solidFill>
              <a:latin typeface="Times" charset="0"/>
            </a:endParaRPr>
          </a:p>
          <a:p>
            <a:pPr>
              <a:defRPr/>
            </a:pPr>
            <a:endParaRPr lang="en-US" sz="3000" b="1" dirty="0">
              <a:solidFill>
                <a:srgbClr val="000000"/>
              </a:solidFill>
              <a:latin typeface="Times" charset="0"/>
            </a:endParaRPr>
          </a:p>
          <a:p>
            <a:pPr>
              <a:defRPr/>
            </a:pPr>
            <a:endParaRPr lang="en-US" sz="3000" b="1" dirty="0">
              <a:solidFill>
                <a:srgbClr val="000000"/>
              </a:solidFill>
              <a:latin typeface="Times" charset="0"/>
            </a:endParaRPr>
          </a:p>
          <a:p>
            <a:pPr>
              <a:defRPr/>
            </a:pPr>
            <a:endParaRPr lang="en-US" b="1" dirty="0">
              <a:solidFill>
                <a:srgbClr val="000000"/>
              </a:solidFill>
              <a:latin typeface="Times" charset="0"/>
            </a:endParaRPr>
          </a:p>
          <a:p>
            <a:pPr marL="285750" indent="-285750">
              <a:buFont typeface="Arial" charset="0"/>
              <a:buChar char="•"/>
              <a:defRPr/>
            </a:pPr>
            <a:endParaRPr lang="en-US" dirty="0">
              <a:solidFill>
                <a:srgbClr val="000000"/>
              </a:solidFill>
              <a:latin typeface="Times" charset="0"/>
            </a:endParaRPr>
          </a:p>
          <a:p>
            <a:pPr marL="285750" indent="-285750">
              <a:buFont typeface="Arial" charset="0"/>
              <a:buChar char="•"/>
              <a:defRPr/>
            </a:pPr>
            <a:r>
              <a:rPr lang="en-US" sz="1600" dirty="0"/>
              <a:t>A </a:t>
            </a:r>
            <a:r>
              <a:rPr lang="en-US" sz="1600" b="1" dirty="0"/>
              <a:t>pea</a:t>
            </a:r>
            <a:r>
              <a:rPr lang="en-US" sz="1600" dirty="0"/>
              <a:t>-</a:t>
            </a:r>
            <a:r>
              <a:rPr lang="en-US" sz="1600" b="1" dirty="0"/>
              <a:t>picker</a:t>
            </a:r>
            <a:r>
              <a:rPr lang="en-US" sz="1600" dirty="0"/>
              <a:t> is a derogatory reference to poor, migrant workers during the Great Depression. These people were unskilled, poorly educated workers, employable only in menial jobs, such as harvesting crops and, as such, received poor wages for working long hours under dreadful </a:t>
            </a:r>
            <a:r>
              <a:rPr lang="en-US" sz="1600" dirty="0" err="1"/>
              <a:t>conditions.</a:t>
            </a:r>
            <a:r>
              <a:rPr lang="en-US" sz="1600" dirty="0" err="1" smtClean="0">
                <a:solidFill>
                  <a:srgbClr val="000000"/>
                </a:solidFill>
                <a:latin typeface="Times" charset="0"/>
              </a:rPr>
              <a:t>By</a:t>
            </a:r>
            <a:r>
              <a:rPr lang="en-US" sz="1600" dirty="0" smtClean="0">
                <a:solidFill>
                  <a:srgbClr val="000000"/>
                </a:solidFill>
                <a:latin typeface="Times" charset="0"/>
              </a:rPr>
              <a:t> </a:t>
            </a:r>
            <a:r>
              <a:rPr lang="en-US" sz="1600" dirty="0">
                <a:solidFill>
                  <a:srgbClr val="000000"/>
                </a:solidFill>
                <a:latin typeface="Times" charset="0"/>
              </a:rPr>
              <a:t>the end of the decade there were still 4 million migrants on the road.</a:t>
            </a:r>
            <a:endParaRPr lang="en-US" sz="1600" dirty="0"/>
          </a:p>
        </p:txBody>
      </p:sp>
    </p:spTree>
    <p:extLst>
      <p:ext uri="{BB962C8B-B14F-4D97-AF65-F5344CB8AC3E}">
        <p14:creationId xmlns:p14="http://schemas.microsoft.com/office/powerpoint/2010/main" val="171980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524000" y="0"/>
            <a:ext cx="8915400" cy="609600"/>
          </a:xfrm>
        </p:spPr>
        <p:txBody>
          <a:bodyPr/>
          <a:lstStyle/>
          <a:p>
            <a:r>
              <a:rPr lang="en-US" altLang="x-none" sz="2800" b="1"/>
              <a:t>More effects of the Great Depression</a:t>
            </a:r>
          </a:p>
        </p:txBody>
      </p:sp>
      <p:sp>
        <p:nvSpPr>
          <p:cNvPr id="37890" name="Rectangle 3"/>
          <p:cNvSpPr>
            <a:spLocks noGrp="1" noChangeArrowheads="1"/>
          </p:cNvSpPr>
          <p:nvPr>
            <p:ph type="body" idx="1"/>
          </p:nvPr>
        </p:nvSpPr>
        <p:spPr>
          <a:xfrm>
            <a:off x="1524000" y="609600"/>
            <a:ext cx="9144000" cy="3048000"/>
          </a:xfrm>
        </p:spPr>
        <p:txBody>
          <a:bodyPr/>
          <a:lstStyle/>
          <a:p>
            <a:pPr marL="457200" indent="-457200">
              <a:spcBef>
                <a:spcPct val="15000"/>
              </a:spcBef>
              <a:buFont typeface="Times New Roman" charset="0"/>
              <a:buAutoNum type="arabicPeriod"/>
            </a:pPr>
            <a:r>
              <a:rPr lang="en-US" altLang="x-none" sz="2400" b="1" i="1"/>
              <a:t>African-Americans</a:t>
            </a:r>
            <a:r>
              <a:rPr lang="en-US" altLang="x-none" sz="2400"/>
              <a:t>: laid off</a:t>
            </a:r>
          </a:p>
          <a:p>
            <a:pPr marL="457200" indent="-457200">
              <a:spcBef>
                <a:spcPct val="15000"/>
              </a:spcBef>
              <a:buFont typeface="Times New Roman" charset="0"/>
              <a:buAutoNum type="arabicPeriod"/>
            </a:pPr>
            <a:r>
              <a:rPr lang="en-US" altLang="x-none" sz="2400" b="1" i="1"/>
              <a:t>Mexican immigrants</a:t>
            </a:r>
            <a:r>
              <a:rPr lang="en-US" altLang="x-none" sz="2400"/>
              <a:t>: deportation (</a:t>
            </a:r>
            <a:r>
              <a:rPr lang="en-US" altLang="x-none" sz="2400" b="1" u="sng">
                <a:solidFill>
                  <a:srgbClr val="FF0000"/>
                </a:solidFill>
              </a:rPr>
              <a:t>Mexican-American Repatriation Act</a:t>
            </a:r>
            <a:r>
              <a:rPr lang="en-US" altLang="x-none" sz="2400"/>
              <a:t>)</a:t>
            </a:r>
          </a:p>
          <a:p>
            <a:pPr marL="457200" indent="-457200">
              <a:spcBef>
                <a:spcPct val="15000"/>
              </a:spcBef>
              <a:buFont typeface="Times New Roman" charset="0"/>
              <a:buAutoNum type="arabicPeriod"/>
            </a:pPr>
            <a:r>
              <a:rPr lang="en-US" altLang="x-none" sz="2400" b="1" i="1"/>
              <a:t>Middle class</a:t>
            </a:r>
            <a:r>
              <a:rPr lang="en-US" altLang="x-none" sz="2400"/>
              <a:t>:</a:t>
            </a:r>
          </a:p>
          <a:p>
            <a:pPr lvl="1">
              <a:lnSpc>
                <a:spcPct val="90000"/>
              </a:lnSpc>
              <a:spcBef>
                <a:spcPct val="15000"/>
              </a:spcBef>
            </a:pPr>
            <a:r>
              <a:rPr lang="en-US" altLang="x-none"/>
              <a:t>Many lost their homes</a:t>
            </a:r>
          </a:p>
          <a:p>
            <a:pPr lvl="1">
              <a:lnSpc>
                <a:spcPct val="90000"/>
              </a:lnSpc>
              <a:spcBef>
                <a:spcPct val="15000"/>
              </a:spcBef>
            </a:pPr>
            <a:r>
              <a:rPr lang="en-US" altLang="x-none"/>
              <a:t>Health care declined; doctor &amp; dentist visits became “luxuries”</a:t>
            </a:r>
          </a:p>
        </p:txBody>
      </p:sp>
      <p:sp>
        <p:nvSpPr>
          <p:cNvPr id="4" name="Rectangle 3"/>
          <p:cNvSpPr/>
          <p:nvPr/>
        </p:nvSpPr>
        <p:spPr>
          <a:xfrm>
            <a:off x="6431973" y="1432792"/>
            <a:ext cx="5219700"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2D3639"/>
                </a:solidFill>
                <a:latin typeface="hurme_no2-webfont" charset="0"/>
              </a:rPr>
              <a:t>The Immigration and Naturalization Service targeted Mexicans because of "the proximity of the Mexican border and the physical distinctiveness of mestizos</a:t>
            </a:r>
            <a:r>
              <a:rPr lang="mr-IN" dirty="0">
                <a:solidFill>
                  <a:srgbClr val="2D3639"/>
                </a:solidFill>
                <a:latin typeface="hurme_no2-webfont" charset="0"/>
              </a:rPr>
              <a:t>…</a:t>
            </a:r>
            <a:r>
              <a:rPr lang="en-US" dirty="0">
                <a:solidFill>
                  <a:srgbClr val="2D3639"/>
                </a:solidFill>
                <a:latin typeface="hurme_no2-webfont" charset="0"/>
              </a:rPr>
              <a:t>”</a:t>
            </a:r>
            <a:endParaRPr lang="en-US" dirty="0"/>
          </a:p>
        </p:txBody>
      </p:sp>
    </p:spTree>
    <p:extLst>
      <p:ext uri="{BB962C8B-B14F-4D97-AF65-F5344CB8AC3E}">
        <p14:creationId xmlns:p14="http://schemas.microsoft.com/office/powerpoint/2010/main" val="1752347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9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661</Words>
  <Application>Microsoft Macintosh PowerPoint</Application>
  <PresentationFormat>Widescreen</PresentationFormat>
  <Paragraphs>91</Paragraphs>
  <Slides>25</Slides>
  <Notes>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 Light</vt:lpstr>
      <vt:lpstr>ＭＳ Ｐゴシック</vt:lpstr>
      <vt:lpstr>Arial</vt:lpstr>
      <vt:lpstr>Calibri</vt:lpstr>
      <vt:lpstr>hurme_no2-webfont</vt:lpstr>
      <vt:lpstr>Mangal</vt:lpstr>
      <vt:lpstr>Times</vt:lpstr>
      <vt:lpstr>Times New Roman</vt:lpstr>
      <vt:lpstr>Verdana</vt:lpstr>
      <vt:lpstr>Office Theme</vt:lpstr>
      <vt:lpstr>PowerPoint Presentation</vt:lpstr>
      <vt:lpstr>PowerPoint Presentation</vt:lpstr>
      <vt:lpstr>PowerPoint Presentation</vt:lpstr>
      <vt:lpstr>PowerPoint Presentation</vt:lpstr>
      <vt:lpstr>Employment Agencies &amp;  Relief-Check Lines</vt:lpstr>
      <vt:lpstr>PowerPoint Presentation</vt:lpstr>
      <vt:lpstr>PowerPoint Presentation</vt:lpstr>
      <vt:lpstr>PowerPoint Presentation</vt:lpstr>
      <vt:lpstr>More effects of the Great Depression</vt:lpstr>
      <vt:lpstr>PowerPoint Presentation</vt:lpstr>
      <vt:lpstr>PowerPoint Presentation</vt:lpstr>
      <vt:lpstr>Americans who lost their homes, lived in shantytowns  nicknamed “Hoovervilles”</vt:lpstr>
      <vt:lpstr>PowerPoint Presentation</vt:lpstr>
      <vt:lpstr>PowerPoint Presentation</vt:lpstr>
      <vt:lpstr>PowerPoint Presentation</vt:lpstr>
      <vt:lpstr>PowerPoint Presentation</vt:lpstr>
      <vt:lpstr>PowerPoint Presentation</vt:lpstr>
      <vt:lpstr>PowerPoint Presentation</vt:lpstr>
      <vt:lpstr>Bonus Army</vt:lpstr>
      <vt:lpstr>Bank Failures, 1929-1933</vt:lpstr>
      <vt:lpstr>PowerPoint Presentation</vt:lpstr>
      <vt:lpstr>The Dust Bowl (1931-1939) worsened the effects of the Depression</vt:lpstr>
      <vt:lpstr>PowerPoint Presentation</vt:lpstr>
      <vt:lpstr>PowerPoint Presentation</vt:lpstr>
      <vt:lpstr>Where do we go next?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10</cp:revision>
  <dcterms:created xsi:type="dcterms:W3CDTF">2017-03-27T14:25:43Z</dcterms:created>
  <dcterms:modified xsi:type="dcterms:W3CDTF">2017-03-27T14:30:34Z</dcterms:modified>
</cp:coreProperties>
</file>