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9"/>
  </p:notesMasterIdLst>
  <p:sldIdLst>
    <p:sldId id="258" r:id="rId2"/>
    <p:sldId id="259" r:id="rId3"/>
    <p:sldId id="260" r:id="rId4"/>
    <p:sldId id="261" r:id="rId5"/>
    <p:sldId id="262" r:id="rId6"/>
    <p:sldId id="263" r:id="rId7"/>
    <p:sldId id="265" r:id="rId8"/>
    <p:sldId id="266" r:id="rId9"/>
    <p:sldId id="267" r:id="rId10"/>
    <p:sldId id="268" r:id="rId11"/>
    <p:sldId id="269" r:id="rId12"/>
    <p:sldId id="271" r:id="rId13"/>
    <p:sldId id="272" r:id="rId14"/>
    <p:sldId id="273" r:id="rId15"/>
    <p:sldId id="274" r:id="rId16"/>
    <p:sldId id="275" r:id="rId17"/>
    <p:sldId id="276" r:id="rId18"/>
    <p:sldId id="277" r:id="rId19"/>
    <p:sldId id="278" r:id="rId20"/>
    <p:sldId id="279" r:id="rId21"/>
    <p:sldId id="280" r:id="rId22"/>
    <p:sldId id="281" r:id="rId23"/>
    <p:sldId id="282" r:id="rId24"/>
    <p:sldId id="283" r:id="rId25"/>
    <p:sldId id="284" r:id="rId26"/>
    <p:sldId id="285" r:id="rId27"/>
    <p:sldId id="286"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08"/>
    <p:restoredTop sz="94643"/>
  </p:normalViewPr>
  <p:slideViewPr>
    <p:cSldViewPr snapToGrid="0" snapToObjects="1">
      <p:cViewPr varScale="1">
        <p:scale>
          <a:sx n="91" d="100"/>
          <a:sy n="91" d="100"/>
        </p:scale>
        <p:origin x="84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8FCEFA-FEE0-B14B-9C7C-43701DE5ADB6}" type="datetimeFigureOut">
              <a:rPr lang="en-US" smtClean="0"/>
              <a:t>2/9/17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16871C-9CE1-234A-BC7F-72F54AB92CA1}" type="slidenum">
              <a:rPr lang="en-US" smtClean="0"/>
              <a:t>‹#›</a:t>
            </a:fld>
            <a:endParaRPr lang="en-US"/>
          </a:p>
        </p:txBody>
      </p:sp>
    </p:spTree>
    <p:extLst>
      <p:ext uri="{BB962C8B-B14F-4D97-AF65-F5344CB8AC3E}">
        <p14:creationId xmlns:p14="http://schemas.microsoft.com/office/powerpoint/2010/main" val="14271723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30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x-none" altLang="x-none"/>
          </a:p>
        </p:txBody>
      </p:sp>
      <p:sp>
        <p:nvSpPr>
          <p:cNvPr id="430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B2780B6E-8D4D-BB47-9619-7F5FE2179A3E}" type="slidenum">
              <a:rPr lang="en-US" altLang="x-none"/>
              <a:pPr/>
              <a:t>22</a:t>
            </a:fld>
            <a:endParaRPr lang="en-US" altLang="x-none"/>
          </a:p>
        </p:txBody>
      </p:sp>
    </p:spTree>
    <p:extLst>
      <p:ext uri="{BB962C8B-B14F-4D97-AF65-F5344CB8AC3E}">
        <p14:creationId xmlns:p14="http://schemas.microsoft.com/office/powerpoint/2010/main" val="12416398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31F0E57-F6F1-DA48-B7D8-BCD127BD8D68}" type="datetimeFigureOut">
              <a:rPr lang="en-US" smtClean="0"/>
              <a:t>2/9/17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F101F8-D7C3-F04A-B481-E587D5FF4123}" type="slidenum">
              <a:rPr lang="en-US" smtClean="0"/>
              <a:t>‹#›</a:t>
            </a:fld>
            <a:endParaRPr lang="en-US"/>
          </a:p>
        </p:txBody>
      </p:sp>
    </p:spTree>
    <p:extLst>
      <p:ext uri="{BB962C8B-B14F-4D97-AF65-F5344CB8AC3E}">
        <p14:creationId xmlns:p14="http://schemas.microsoft.com/office/powerpoint/2010/main" val="4509524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1F0E57-F6F1-DA48-B7D8-BCD127BD8D68}" type="datetimeFigureOut">
              <a:rPr lang="en-US" smtClean="0"/>
              <a:t>2/9/17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F101F8-D7C3-F04A-B481-E587D5FF4123}" type="slidenum">
              <a:rPr lang="en-US" smtClean="0"/>
              <a:t>‹#›</a:t>
            </a:fld>
            <a:endParaRPr lang="en-US"/>
          </a:p>
        </p:txBody>
      </p:sp>
    </p:spTree>
    <p:extLst>
      <p:ext uri="{BB962C8B-B14F-4D97-AF65-F5344CB8AC3E}">
        <p14:creationId xmlns:p14="http://schemas.microsoft.com/office/powerpoint/2010/main" val="13680800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1F0E57-F6F1-DA48-B7D8-BCD127BD8D68}" type="datetimeFigureOut">
              <a:rPr lang="en-US" smtClean="0"/>
              <a:t>2/9/17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F101F8-D7C3-F04A-B481-E587D5FF4123}" type="slidenum">
              <a:rPr lang="en-US" smtClean="0"/>
              <a:t>‹#›</a:t>
            </a:fld>
            <a:endParaRPr lang="en-US"/>
          </a:p>
        </p:txBody>
      </p:sp>
    </p:spTree>
    <p:extLst>
      <p:ext uri="{BB962C8B-B14F-4D97-AF65-F5344CB8AC3E}">
        <p14:creationId xmlns:p14="http://schemas.microsoft.com/office/powerpoint/2010/main" val="2141095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Compass">
    <p:spTree>
      <p:nvGrpSpPr>
        <p:cNvPr id="1" name=""/>
        <p:cNvGrpSpPr/>
        <p:nvPr/>
      </p:nvGrpSpPr>
      <p:grpSpPr>
        <a:xfrm>
          <a:off x="0" y="0"/>
          <a:ext cx="0" cy="0"/>
          <a:chOff x="0" y="0"/>
          <a:chExt cx="0" cy="0"/>
        </a:xfrm>
      </p:grpSpPr>
      <p:sp>
        <p:nvSpPr>
          <p:cNvPr id="162" name="Shape 162"/>
          <p:cNvSpPr>
            <a:spLocks noGrp="1"/>
          </p:cNvSpPr>
          <p:nvPr>
            <p:ph type="title"/>
          </p:nvPr>
        </p:nvSpPr>
        <p:spPr>
          <a:prstGeom prst="rect">
            <a:avLst/>
          </a:prstGeom>
        </p:spPr>
        <p:txBody>
          <a:bodyPr/>
          <a:lstStyle/>
          <a:p>
            <a:r>
              <a:t>Title Text</a:t>
            </a:r>
          </a:p>
        </p:txBody>
      </p:sp>
      <p:sp>
        <p:nvSpPr>
          <p:cNvPr id="163" name="Shape 163"/>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 name="Shape 164"/>
          <p:cNvSpPr>
            <a:spLocks noGrp="1"/>
          </p:cNvSpPr>
          <p:nvPr>
            <p:ph type="sldNum" sz="quarter" idx="10"/>
          </p:nvPr>
        </p:nvSpPr>
        <p:spPr/>
        <p:txBody>
          <a:bodyPr/>
          <a:lstStyle>
            <a:lvl1pPr>
              <a:defRPr>
                <a:solidFill>
                  <a:srgbClr val="FFFFFF"/>
                </a:solidFill>
                <a:cs typeface="Arial"/>
              </a:defRPr>
            </a:lvl1pPr>
          </a:lstStyle>
          <a:p>
            <a:pPr>
              <a:defRPr/>
            </a:pPr>
            <a:fld id="{C16EB24E-BAFC-3D42-81E6-D19564E928F6}" type="slidenum">
              <a:rPr/>
              <a:pPr>
                <a:defRPr/>
              </a:pPr>
              <a:t>‹#›</a:t>
            </a:fld>
            <a:endParaRPr/>
          </a:p>
        </p:txBody>
      </p:sp>
    </p:spTree>
    <p:extLst>
      <p:ext uri="{BB962C8B-B14F-4D97-AF65-F5344CB8AC3E}">
        <p14:creationId xmlns:p14="http://schemas.microsoft.com/office/powerpoint/2010/main" val="1324669956"/>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7" name="Content Placeholder 6"/>
          <p:cNvSpPr>
            <a:spLocks noGrp="1"/>
          </p:cNvSpPr>
          <p:nvPr>
            <p:ph sz="quarter" idx="13"/>
          </p:nvPr>
        </p:nvSpPr>
        <p:spPr>
          <a:xfrm>
            <a:off x="406400" y="1752600"/>
            <a:ext cx="54864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8"/>
          <p:cNvSpPr>
            <a:spLocks noGrp="1"/>
          </p:cNvSpPr>
          <p:nvPr>
            <p:ph sz="quarter" idx="14"/>
          </p:nvPr>
        </p:nvSpPr>
        <p:spPr>
          <a:xfrm>
            <a:off x="6400800" y="1752600"/>
            <a:ext cx="54864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86021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1F0E57-F6F1-DA48-B7D8-BCD127BD8D68}" type="datetimeFigureOut">
              <a:rPr lang="en-US" smtClean="0"/>
              <a:t>2/9/17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F101F8-D7C3-F04A-B481-E587D5FF4123}" type="slidenum">
              <a:rPr lang="en-US" smtClean="0"/>
              <a:t>‹#›</a:t>
            </a:fld>
            <a:endParaRPr lang="en-US"/>
          </a:p>
        </p:txBody>
      </p:sp>
    </p:spTree>
    <p:extLst>
      <p:ext uri="{BB962C8B-B14F-4D97-AF65-F5344CB8AC3E}">
        <p14:creationId xmlns:p14="http://schemas.microsoft.com/office/powerpoint/2010/main" val="6873478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31F0E57-F6F1-DA48-B7D8-BCD127BD8D68}" type="datetimeFigureOut">
              <a:rPr lang="en-US" smtClean="0"/>
              <a:t>2/9/17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F101F8-D7C3-F04A-B481-E587D5FF4123}" type="slidenum">
              <a:rPr lang="en-US" smtClean="0"/>
              <a:t>‹#›</a:t>
            </a:fld>
            <a:endParaRPr lang="en-US"/>
          </a:p>
        </p:txBody>
      </p:sp>
    </p:spTree>
    <p:extLst>
      <p:ext uri="{BB962C8B-B14F-4D97-AF65-F5344CB8AC3E}">
        <p14:creationId xmlns:p14="http://schemas.microsoft.com/office/powerpoint/2010/main" val="9399373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31F0E57-F6F1-DA48-B7D8-BCD127BD8D68}" type="datetimeFigureOut">
              <a:rPr lang="en-US" smtClean="0"/>
              <a:t>2/9/17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F101F8-D7C3-F04A-B481-E587D5FF4123}" type="slidenum">
              <a:rPr lang="en-US" smtClean="0"/>
              <a:t>‹#›</a:t>
            </a:fld>
            <a:endParaRPr lang="en-US"/>
          </a:p>
        </p:txBody>
      </p:sp>
    </p:spTree>
    <p:extLst>
      <p:ext uri="{BB962C8B-B14F-4D97-AF65-F5344CB8AC3E}">
        <p14:creationId xmlns:p14="http://schemas.microsoft.com/office/powerpoint/2010/main" val="6379559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31F0E57-F6F1-DA48-B7D8-BCD127BD8D68}" type="datetimeFigureOut">
              <a:rPr lang="en-US" smtClean="0"/>
              <a:t>2/9/17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4F101F8-D7C3-F04A-B481-E587D5FF4123}" type="slidenum">
              <a:rPr lang="en-US" smtClean="0"/>
              <a:t>‹#›</a:t>
            </a:fld>
            <a:endParaRPr lang="en-US"/>
          </a:p>
        </p:txBody>
      </p:sp>
    </p:spTree>
    <p:extLst>
      <p:ext uri="{BB962C8B-B14F-4D97-AF65-F5344CB8AC3E}">
        <p14:creationId xmlns:p14="http://schemas.microsoft.com/office/powerpoint/2010/main" val="18877396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31F0E57-F6F1-DA48-B7D8-BCD127BD8D68}" type="datetimeFigureOut">
              <a:rPr lang="en-US" smtClean="0"/>
              <a:t>2/9/17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4F101F8-D7C3-F04A-B481-E587D5FF4123}" type="slidenum">
              <a:rPr lang="en-US" smtClean="0"/>
              <a:t>‹#›</a:t>
            </a:fld>
            <a:endParaRPr lang="en-US"/>
          </a:p>
        </p:txBody>
      </p:sp>
    </p:spTree>
    <p:extLst>
      <p:ext uri="{BB962C8B-B14F-4D97-AF65-F5344CB8AC3E}">
        <p14:creationId xmlns:p14="http://schemas.microsoft.com/office/powerpoint/2010/main" val="3163085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1F0E57-F6F1-DA48-B7D8-BCD127BD8D68}" type="datetimeFigureOut">
              <a:rPr lang="en-US" smtClean="0"/>
              <a:t>2/9/17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4F101F8-D7C3-F04A-B481-E587D5FF4123}" type="slidenum">
              <a:rPr lang="en-US" smtClean="0"/>
              <a:t>‹#›</a:t>
            </a:fld>
            <a:endParaRPr lang="en-US"/>
          </a:p>
        </p:txBody>
      </p:sp>
    </p:spTree>
    <p:extLst>
      <p:ext uri="{BB962C8B-B14F-4D97-AF65-F5344CB8AC3E}">
        <p14:creationId xmlns:p14="http://schemas.microsoft.com/office/powerpoint/2010/main" val="11753869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1F0E57-F6F1-DA48-B7D8-BCD127BD8D68}" type="datetimeFigureOut">
              <a:rPr lang="en-US" smtClean="0"/>
              <a:t>2/9/17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F101F8-D7C3-F04A-B481-E587D5FF4123}" type="slidenum">
              <a:rPr lang="en-US" smtClean="0"/>
              <a:t>‹#›</a:t>
            </a:fld>
            <a:endParaRPr lang="en-US"/>
          </a:p>
        </p:txBody>
      </p:sp>
    </p:spTree>
    <p:extLst>
      <p:ext uri="{BB962C8B-B14F-4D97-AF65-F5344CB8AC3E}">
        <p14:creationId xmlns:p14="http://schemas.microsoft.com/office/powerpoint/2010/main" val="266351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1F0E57-F6F1-DA48-B7D8-BCD127BD8D68}" type="datetimeFigureOut">
              <a:rPr lang="en-US" smtClean="0"/>
              <a:t>2/9/17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F101F8-D7C3-F04A-B481-E587D5FF4123}" type="slidenum">
              <a:rPr lang="en-US" smtClean="0"/>
              <a:t>‹#›</a:t>
            </a:fld>
            <a:endParaRPr lang="en-US"/>
          </a:p>
        </p:txBody>
      </p:sp>
    </p:spTree>
    <p:extLst>
      <p:ext uri="{BB962C8B-B14F-4D97-AF65-F5344CB8AC3E}">
        <p14:creationId xmlns:p14="http://schemas.microsoft.com/office/powerpoint/2010/main" val="98112378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1F0E57-F6F1-DA48-B7D8-BCD127BD8D68}" type="datetimeFigureOut">
              <a:rPr lang="en-US" smtClean="0"/>
              <a:t>2/9/17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F101F8-D7C3-F04A-B481-E587D5FF4123}" type="slidenum">
              <a:rPr lang="en-US" smtClean="0"/>
              <a:t>‹#›</a:t>
            </a:fld>
            <a:endParaRPr lang="en-US"/>
          </a:p>
        </p:txBody>
      </p:sp>
    </p:spTree>
    <p:extLst>
      <p:ext uri="{BB962C8B-B14F-4D97-AF65-F5344CB8AC3E}">
        <p14:creationId xmlns:p14="http://schemas.microsoft.com/office/powerpoint/2010/main" val="14143480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png"/><Relationship Id="rId3"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hyperlink" Target="https://www.youtube.com/watch?v=Coj1v8FM2Cs"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4"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1" Type="http://schemas.openxmlformats.org/officeDocument/2006/relationships/slideLayout" Target="../slideLayouts/slideLayout2.xml"/><Relationship Id="rId2" Type="http://schemas.openxmlformats.org/officeDocument/2006/relationships/image" Target="../media/image23.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hyperlink" Target="https://www.youtube.com/watch?v=dPzeY9itfLE" TargetMode="External"/><Relationship Id="rId5" Type="http://schemas.openxmlformats.org/officeDocument/2006/relationships/hyperlink" Target="https://www.youtube.com/watch?v=ZkDqzpNsg6U" TargetMode="External"/><Relationship Id="rId6" Type="http://schemas.openxmlformats.org/officeDocument/2006/relationships/hyperlink" Target="https://www.youtube.com/watch?v=yxaJY8UZxn4" TargetMode="External"/><Relationship Id="rId1" Type="http://schemas.openxmlformats.org/officeDocument/2006/relationships/slideLayout" Target="../slideLayouts/slideLayout12.xml"/><Relationship Id="rId2"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IEpSBsUjY-0" TargetMode="External"/><Relationship Id="rId4" Type="http://schemas.openxmlformats.org/officeDocument/2006/relationships/image" Target="../media/image7.png"/><Relationship Id="rId5" Type="http://schemas.openxmlformats.org/officeDocument/2006/relationships/image" Target="../media/image8.jpeg"/><Relationship Id="rId1" Type="http://schemas.openxmlformats.org/officeDocument/2006/relationships/slideLayout" Target="../slideLayouts/slideLayout13.xml"/><Relationship Id="rId2"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 Id="rId3"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txBox="1">
            <a:spLocks/>
          </p:cNvSpPr>
          <p:nvPr/>
        </p:nvSpPr>
        <p:spPr bwMode="auto">
          <a:xfrm>
            <a:off x="1676400" y="381000"/>
            <a:ext cx="88392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eaLnBrk="1" hangingPunct="1">
              <a:spcBef>
                <a:spcPct val="0"/>
              </a:spcBef>
              <a:buFontTx/>
              <a:buNone/>
            </a:pPr>
            <a:r>
              <a:rPr lang="en-US" altLang="x-none" sz="4400" b="1" u="sng">
                <a:solidFill>
                  <a:srgbClr val="FF0000"/>
                </a:solidFill>
              </a:rPr>
              <a:t>Aim</a:t>
            </a:r>
            <a:r>
              <a:rPr lang="en-US" altLang="x-none" sz="4400" b="1">
                <a:solidFill>
                  <a:srgbClr val="FF0000"/>
                </a:solidFill>
              </a:rPr>
              <a:t>: </a:t>
            </a:r>
            <a:r>
              <a:rPr lang="en-US" altLang="x-none" sz="4400">
                <a:solidFill>
                  <a:srgbClr val="FF0000"/>
                </a:solidFill>
              </a:rPr>
              <a:t>How did Native Americans and farmers suffer in the frontier during the late 1800</a:t>
            </a:r>
            <a:r>
              <a:rPr lang="en-US" altLang="en-US" sz="4400">
                <a:solidFill>
                  <a:srgbClr val="FF0000"/>
                </a:solidFill>
              </a:rPr>
              <a:t>’</a:t>
            </a:r>
            <a:r>
              <a:rPr lang="en-US" altLang="x-none" sz="4400">
                <a:solidFill>
                  <a:srgbClr val="FF0000"/>
                </a:solidFill>
              </a:rPr>
              <a:t>s?</a:t>
            </a:r>
          </a:p>
        </p:txBody>
      </p:sp>
    </p:spTree>
    <p:extLst>
      <p:ext uri="{BB962C8B-B14F-4D97-AF65-F5344CB8AC3E}">
        <p14:creationId xmlns:p14="http://schemas.microsoft.com/office/powerpoint/2010/main" val="11308069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txBox="1">
            <a:spLocks noChangeArrowheads="1"/>
          </p:cNvSpPr>
          <p:nvPr/>
        </p:nvSpPr>
        <p:spPr bwMode="auto">
          <a:xfrm>
            <a:off x="2209800" y="228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charset="0"/>
              <a:buChar char="•"/>
              <a:defRPr sz="3200">
                <a:solidFill>
                  <a:schemeClr val="tx1"/>
                </a:solidFill>
                <a:latin typeface="Calibri" charset="0"/>
                <a:ea typeface="ＭＳ Ｐゴシック" charset="-128"/>
              </a:defRPr>
            </a:lvl1pPr>
            <a:lvl2pPr marL="742950" indent="-285750" defTabSz="457200">
              <a:spcBef>
                <a:spcPct val="20000"/>
              </a:spcBef>
              <a:buFont typeface="Arial" charset="0"/>
              <a:buChar char="–"/>
              <a:defRPr sz="2800">
                <a:solidFill>
                  <a:schemeClr val="tx1"/>
                </a:solidFill>
                <a:latin typeface="Calibri" charset="0"/>
                <a:ea typeface="ＭＳ Ｐゴシック" charset="-128"/>
              </a:defRPr>
            </a:lvl2pPr>
            <a:lvl3pPr marL="1143000" indent="-228600" defTabSz="457200">
              <a:spcBef>
                <a:spcPct val="20000"/>
              </a:spcBef>
              <a:buFont typeface="Arial" charset="0"/>
              <a:buChar char="•"/>
              <a:defRPr sz="2400">
                <a:solidFill>
                  <a:schemeClr val="tx1"/>
                </a:solidFill>
                <a:latin typeface="Calibri" charset="0"/>
                <a:ea typeface="ＭＳ Ｐゴシック" charset="-128"/>
              </a:defRPr>
            </a:lvl3pPr>
            <a:lvl4pPr marL="1600200" indent="-228600" defTabSz="457200">
              <a:spcBef>
                <a:spcPct val="20000"/>
              </a:spcBef>
              <a:buFont typeface="Arial" charset="0"/>
              <a:buChar char="–"/>
              <a:defRPr sz="2000">
                <a:solidFill>
                  <a:schemeClr val="tx1"/>
                </a:solidFill>
                <a:latin typeface="Calibri" charset="0"/>
                <a:ea typeface="ＭＳ Ｐゴシック" charset="-128"/>
              </a:defRPr>
            </a:lvl4pPr>
            <a:lvl5pPr marL="2057400" indent="-228600" defTabSz="4572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eaLnBrk="1" hangingPunct="1">
              <a:spcBef>
                <a:spcPct val="0"/>
              </a:spcBef>
              <a:buFontTx/>
              <a:buNone/>
            </a:pPr>
            <a:r>
              <a:rPr lang="en-US" altLang="x-none" sz="2800">
                <a:solidFill>
                  <a:srgbClr val="FFC000"/>
                </a:solidFill>
                <a:latin typeface="Arial Black" charset="0"/>
              </a:rPr>
              <a:t>The Dawes Act (1887)</a:t>
            </a:r>
            <a:r>
              <a:rPr lang="en-US" altLang="x-none" sz="2800">
                <a:solidFill>
                  <a:srgbClr val="FFC000"/>
                </a:solidFill>
                <a:latin typeface="Times New Roman" charset="0"/>
              </a:rPr>
              <a:t> </a:t>
            </a:r>
            <a:br>
              <a:rPr lang="en-US" altLang="x-none" sz="2800">
                <a:solidFill>
                  <a:srgbClr val="FFC000"/>
                </a:solidFill>
                <a:latin typeface="Times New Roman" charset="0"/>
              </a:rPr>
            </a:br>
            <a:r>
              <a:rPr lang="ja-JP" altLang="en-US" sz="2800">
                <a:solidFill>
                  <a:srgbClr val="FFC000"/>
                </a:solidFill>
                <a:latin typeface="Arial Black" charset="0"/>
              </a:rPr>
              <a:t>“</a:t>
            </a:r>
            <a:r>
              <a:rPr lang="en-US" altLang="x-none" sz="2800">
                <a:solidFill>
                  <a:srgbClr val="FFC000"/>
                </a:solidFill>
                <a:latin typeface="Arial Black" charset="0"/>
              </a:rPr>
              <a:t>The Americanization of the Indians</a:t>
            </a:r>
            <a:r>
              <a:rPr lang="ja-JP" altLang="en-US" sz="2800">
                <a:solidFill>
                  <a:srgbClr val="FFC000"/>
                </a:solidFill>
                <a:latin typeface="Arial Black" charset="0"/>
              </a:rPr>
              <a:t>”</a:t>
            </a:r>
            <a:r>
              <a:rPr lang="en-US" altLang="x-none" sz="2800">
                <a:solidFill>
                  <a:srgbClr val="FFC000"/>
                </a:solidFill>
                <a:latin typeface="Times New Roman" charset="0"/>
              </a:rPr>
              <a:t> </a:t>
            </a:r>
          </a:p>
        </p:txBody>
      </p:sp>
      <p:sp>
        <p:nvSpPr>
          <p:cNvPr id="27650" name="Text Box 3"/>
          <p:cNvSpPr txBox="1">
            <a:spLocks noChangeArrowheads="1"/>
          </p:cNvSpPr>
          <p:nvPr/>
        </p:nvSpPr>
        <p:spPr bwMode="auto">
          <a:xfrm>
            <a:off x="1524000" y="1143001"/>
            <a:ext cx="8991600" cy="390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spcBef>
                <a:spcPct val="0"/>
              </a:spcBef>
              <a:buFontTx/>
              <a:buNone/>
            </a:pPr>
            <a:r>
              <a:rPr lang="en-US" altLang="x-none" sz="2800" b="1">
                <a:solidFill>
                  <a:srgbClr val="002060"/>
                </a:solidFill>
                <a:latin typeface="Arial" charset="0"/>
              </a:rPr>
              <a:t>                          “The Law In Theory” </a:t>
            </a:r>
          </a:p>
          <a:p>
            <a:pPr>
              <a:spcBef>
                <a:spcPct val="0"/>
              </a:spcBef>
              <a:buFontTx/>
              <a:buNone/>
            </a:pPr>
            <a:endParaRPr lang="en-US" altLang="x-none" sz="2400" b="1">
              <a:solidFill>
                <a:srgbClr val="002060"/>
              </a:solidFill>
              <a:latin typeface="Arial" charset="0"/>
            </a:endParaRPr>
          </a:p>
          <a:p>
            <a:pPr>
              <a:spcBef>
                <a:spcPct val="0"/>
              </a:spcBef>
              <a:buFontTx/>
              <a:buNone/>
            </a:pPr>
            <a:r>
              <a:rPr lang="en-US" altLang="x-none" sz="2400">
                <a:solidFill>
                  <a:srgbClr val="002060"/>
                </a:solidFill>
                <a:latin typeface="Arial" charset="0"/>
              </a:rPr>
              <a:t>1. ENDS tribal ownership of land</a:t>
            </a:r>
          </a:p>
          <a:p>
            <a:pPr>
              <a:spcBef>
                <a:spcPct val="0"/>
              </a:spcBef>
              <a:buFontTx/>
              <a:buNone/>
            </a:pPr>
            <a:r>
              <a:rPr lang="en-US" altLang="x-none" sz="2400">
                <a:solidFill>
                  <a:srgbClr val="002060"/>
                </a:solidFill>
                <a:latin typeface="Arial" charset="0"/>
              </a:rPr>
              <a:t>2. Established Indian Reservations - </a:t>
            </a:r>
            <a:r>
              <a:rPr lang="en-US" altLang="x-none" sz="2400" b="1" u="sng">
                <a:solidFill>
                  <a:srgbClr val="002060"/>
                </a:solidFill>
                <a:latin typeface="Arial" charset="0"/>
              </a:rPr>
              <a:t>160 acres of reservation land as private farms</a:t>
            </a:r>
            <a:endParaRPr lang="en-US" altLang="x-none" sz="2400">
              <a:solidFill>
                <a:srgbClr val="002060"/>
              </a:solidFill>
              <a:latin typeface="Arial" charset="0"/>
            </a:endParaRPr>
          </a:p>
          <a:p>
            <a:pPr>
              <a:spcBef>
                <a:spcPct val="0"/>
              </a:spcBef>
              <a:buFontTx/>
              <a:buNone/>
            </a:pPr>
            <a:r>
              <a:rPr lang="en-US" altLang="x-none" sz="2400">
                <a:solidFill>
                  <a:srgbClr val="002060"/>
                </a:solidFill>
                <a:latin typeface="Arial" charset="0"/>
              </a:rPr>
              <a:t>3. Indians would be taught </a:t>
            </a:r>
            <a:r>
              <a:rPr lang="en-US" altLang="x-none" sz="2400" b="1" u="sng">
                <a:solidFill>
                  <a:srgbClr val="002060"/>
                </a:solidFill>
                <a:latin typeface="Arial" charset="0"/>
              </a:rPr>
              <a:t>farming techniques</a:t>
            </a:r>
            <a:r>
              <a:rPr lang="en-US" altLang="x-none" sz="2400">
                <a:solidFill>
                  <a:srgbClr val="002060"/>
                </a:solidFill>
                <a:latin typeface="Arial" charset="0"/>
              </a:rPr>
              <a:t>. </a:t>
            </a:r>
          </a:p>
          <a:p>
            <a:pPr>
              <a:spcBef>
                <a:spcPct val="0"/>
              </a:spcBef>
              <a:buFontTx/>
              <a:buNone/>
            </a:pPr>
            <a:r>
              <a:rPr lang="en-US" altLang="x-none" sz="2400">
                <a:solidFill>
                  <a:srgbClr val="002060"/>
                </a:solidFill>
                <a:latin typeface="Arial" charset="0"/>
              </a:rPr>
              <a:t>4. Natives had the potential to receive citizenship if they lived on land for 25 years and “adopted the habits of civilized life.”</a:t>
            </a:r>
          </a:p>
          <a:p>
            <a:pPr>
              <a:spcBef>
                <a:spcPct val="0"/>
              </a:spcBef>
              <a:buFontTx/>
              <a:buNone/>
            </a:pPr>
            <a:r>
              <a:rPr lang="en-US" altLang="x-none" sz="2400">
                <a:solidFill>
                  <a:srgbClr val="002060"/>
                </a:solidFill>
                <a:latin typeface="Arial" charset="0"/>
              </a:rPr>
              <a:t>5. Remaining reservation land sold to white settlers (oftentimes the best land)</a:t>
            </a:r>
            <a:endParaRPr lang="en-US" altLang="x-none" sz="2400">
              <a:solidFill>
                <a:srgbClr val="002060"/>
              </a:solidFill>
              <a:latin typeface="Times New Roman" charset="0"/>
            </a:endParaRPr>
          </a:p>
        </p:txBody>
      </p:sp>
      <p:pic>
        <p:nvPicPr>
          <p:cNvPr id="27651"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159376" y="4648200"/>
            <a:ext cx="3298825"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TextBox 4"/>
          <p:cNvSpPr txBox="1">
            <a:spLocks noChangeArrowheads="1"/>
          </p:cNvSpPr>
          <p:nvPr/>
        </p:nvSpPr>
        <p:spPr bwMode="auto">
          <a:xfrm>
            <a:off x="8039100" y="1371601"/>
            <a:ext cx="1828800" cy="461963"/>
          </a:xfrm>
          <a:prstGeom prst="rect">
            <a:avLst/>
          </a:prstGeom>
          <a:noFill/>
          <a:ln w="539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eaLnBrk="1" hangingPunct="1">
              <a:spcBef>
                <a:spcPct val="0"/>
              </a:spcBef>
              <a:buFontTx/>
              <a:buNone/>
            </a:pPr>
            <a:r>
              <a:rPr lang="en-US" altLang="x-none" sz="2400" b="1">
                <a:solidFill>
                  <a:srgbClr val="FF0000"/>
                </a:solidFill>
                <a:latin typeface="Arial" charset="0"/>
              </a:rPr>
              <a:t>Take a PIC!</a:t>
            </a:r>
          </a:p>
        </p:txBody>
      </p:sp>
    </p:spTree>
    <p:extLst>
      <p:ext uri="{BB962C8B-B14F-4D97-AF65-F5344CB8AC3E}">
        <p14:creationId xmlns:p14="http://schemas.microsoft.com/office/powerpoint/2010/main" val="13398333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txBox="1">
            <a:spLocks noChangeArrowheads="1"/>
          </p:cNvSpPr>
          <p:nvPr/>
        </p:nvSpPr>
        <p:spPr bwMode="auto">
          <a:xfrm>
            <a:off x="2209800" y="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charset="0"/>
              <a:buChar char="•"/>
              <a:defRPr sz="3200">
                <a:solidFill>
                  <a:schemeClr val="tx1"/>
                </a:solidFill>
                <a:latin typeface="Calibri" charset="0"/>
                <a:ea typeface="ＭＳ Ｐゴシック" charset="-128"/>
              </a:defRPr>
            </a:lvl1pPr>
            <a:lvl2pPr marL="742950" indent="-285750" defTabSz="457200">
              <a:spcBef>
                <a:spcPct val="20000"/>
              </a:spcBef>
              <a:buFont typeface="Arial" charset="0"/>
              <a:buChar char="–"/>
              <a:defRPr sz="2800">
                <a:solidFill>
                  <a:schemeClr val="tx1"/>
                </a:solidFill>
                <a:latin typeface="Calibri" charset="0"/>
                <a:ea typeface="ＭＳ Ｐゴシック" charset="-128"/>
              </a:defRPr>
            </a:lvl2pPr>
            <a:lvl3pPr marL="1143000" indent="-228600" defTabSz="457200">
              <a:spcBef>
                <a:spcPct val="20000"/>
              </a:spcBef>
              <a:buFont typeface="Arial" charset="0"/>
              <a:buChar char="•"/>
              <a:defRPr sz="2400">
                <a:solidFill>
                  <a:schemeClr val="tx1"/>
                </a:solidFill>
                <a:latin typeface="Calibri" charset="0"/>
                <a:ea typeface="ＭＳ Ｐゴシック" charset="-128"/>
              </a:defRPr>
            </a:lvl3pPr>
            <a:lvl4pPr marL="1600200" indent="-228600" defTabSz="457200">
              <a:spcBef>
                <a:spcPct val="20000"/>
              </a:spcBef>
              <a:buFont typeface="Arial" charset="0"/>
              <a:buChar char="–"/>
              <a:defRPr sz="2000">
                <a:solidFill>
                  <a:schemeClr val="tx1"/>
                </a:solidFill>
                <a:latin typeface="Calibri" charset="0"/>
                <a:ea typeface="ＭＳ Ｐゴシック" charset="-128"/>
              </a:defRPr>
            </a:lvl4pPr>
            <a:lvl5pPr marL="2057400" indent="-228600" defTabSz="4572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eaLnBrk="1" hangingPunct="1">
              <a:spcBef>
                <a:spcPct val="0"/>
              </a:spcBef>
              <a:buFontTx/>
              <a:buNone/>
            </a:pPr>
            <a:r>
              <a:rPr lang="en-US" altLang="x-none" sz="4400">
                <a:solidFill>
                  <a:srgbClr val="FF0000"/>
                </a:solidFill>
                <a:latin typeface="Arial Black" charset="0"/>
              </a:rPr>
              <a:t>The Dawes Act (1887)</a:t>
            </a:r>
            <a:br>
              <a:rPr lang="en-US" altLang="x-none" sz="4400">
                <a:solidFill>
                  <a:srgbClr val="FF0000"/>
                </a:solidFill>
                <a:latin typeface="Arial Black" charset="0"/>
              </a:rPr>
            </a:br>
            <a:r>
              <a:rPr lang="ja-JP" altLang="en-US" sz="2800">
                <a:solidFill>
                  <a:srgbClr val="FF0000"/>
                </a:solidFill>
                <a:latin typeface="Arial Black" charset="0"/>
              </a:rPr>
              <a:t>“</a:t>
            </a:r>
            <a:r>
              <a:rPr lang="en-US" altLang="x-none" sz="2800">
                <a:solidFill>
                  <a:srgbClr val="FF0000"/>
                </a:solidFill>
                <a:latin typeface="Arial Black" charset="0"/>
              </a:rPr>
              <a:t>The death of the Indians</a:t>
            </a:r>
            <a:r>
              <a:rPr lang="ja-JP" altLang="en-US" sz="2800">
                <a:solidFill>
                  <a:srgbClr val="FF0000"/>
                </a:solidFill>
                <a:latin typeface="Arial Black" charset="0"/>
              </a:rPr>
              <a:t>”</a:t>
            </a:r>
            <a:endParaRPr lang="en-US" altLang="x-none" sz="4400">
              <a:solidFill>
                <a:srgbClr val="FF0000"/>
              </a:solidFill>
              <a:latin typeface="Arial Black" charset="0"/>
            </a:endParaRPr>
          </a:p>
        </p:txBody>
      </p:sp>
      <p:sp>
        <p:nvSpPr>
          <p:cNvPr id="3" name="Text Box 3"/>
          <p:cNvSpPr txBox="1">
            <a:spLocks noChangeArrowheads="1"/>
          </p:cNvSpPr>
          <p:nvPr/>
        </p:nvSpPr>
        <p:spPr bwMode="auto">
          <a:xfrm>
            <a:off x="1524000" y="1143001"/>
            <a:ext cx="9144000"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spcBef>
                <a:spcPct val="0"/>
              </a:spcBef>
              <a:buFont typeface="Calibri" charset="0"/>
              <a:buAutoNum type="arabicPeriod"/>
            </a:pPr>
            <a:r>
              <a:rPr lang="en-US" altLang="x-none" sz="2200" b="1">
                <a:solidFill>
                  <a:srgbClr val="002060"/>
                </a:solidFill>
                <a:latin typeface="Arial" charset="0"/>
              </a:rPr>
              <a:t> Indians were never given farm equipment or training. </a:t>
            </a:r>
          </a:p>
          <a:p>
            <a:pPr>
              <a:spcBef>
                <a:spcPct val="0"/>
              </a:spcBef>
              <a:buFont typeface="Calibri" charset="0"/>
              <a:buAutoNum type="arabicPeriod"/>
            </a:pPr>
            <a:endParaRPr lang="en-US" altLang="x-none" sz="2200" b="1">
              <a:solidFill>
                <a:srgbClr val="002060"/>
              </a:solidFill>
              <a:latin typeface="Arial" charset="0"/>
            </a:endParaRPr>
          </a:p>
          <a:p>
            <a:pPr>
              <a:spcBef>
                <a:spcPct val="0"/>
              </a:spcBef>
              <a:buFont typeface="Calibri" charset="0"/>
              <a:buAutoNum type="arabicPeriod"/>
            </a:pPr>
            <a:r>
              <a:rPr lang="en-US" altLang="x-none" sz="2200" b="1">
                <a:solidFill>
                  <a:srgbClr val="002060"/>
                </a:solidFill>
                <a:latin typeface="Arial" charset="0"/>
              </a:rPr>
              <a:t> Reservation Conditions: disease, malnutrition, &amp; poor  sanitation. </a:t>
            </a:r>
          </a:p>
          <a:p>
            <a:pPr>
              <a:spcBef>
                <a:spcPct val="0"/>
              </a:spcBef>
              <a:buFont typeface="Calibri" charset="0"/>
              <a:buAutoNum type="arabicPeriod"/>
            </a:pPr>
            <a:endParaRPr lang="en-US" altLang="x-none" sz="2200" b="1">
              <a:solidFill>
                <a:srgbClr val="002060"/>
              </a:solidFill>
              <a:latin typeface="Arial" charset="0"/>
            </a:endParaRPr>
          </a:p>
          <a:p>
            <a:pPr>
              <a:spcBef>
                <a:spcPct val="0"/>
              </a:spcBef>
              <a:buFont typeface="Calibri" charset="0"/>
              <a:buAutoNum type="arabicPeriod"/>
            </a:pPr>
            <a:r>
              <a:rPr lang="en-US" altLang="x-none" sz="2200" b="1">
                <a:solidFill>
                  <a:srgbClr val="002060"/>
                </a:solidFill>
                <a:latin typeface="Arial" charset="0"/>
              </a:rPr>
              <a:t> School Teachers taught Indians that there way of life was full of </a:t>
            </a:r>
            <a:r>
              <a:rPr lang="ja-JP" altLang="en-US" sz="2200" b="1">
                <a:solidFill>
                  <a:srgbClr val="002060"/>
                </a:solidFill>
                <a:latin typeface="Arial" charset="0"/>
              </a:rPr>
              <a:t>“</a:t>
            </a:r>
            <a:r>
              <a:rPr lang="en-US" altLang="x-none" sz="2200" b="1">
                <a:solidFill>
                  <a:srgbClr val="002060"/>
                </a:solidFill>
                <a:latin typeface="Arial" charset="0"/>
              </a:rPr>
              <a:t>Idleness, Superstition  and Barbarism.</a:t>
            </a:r>
            <a:r>
              <a:rPr lang="ja-JP" altLang="en-US" sz="2200" b="1">
                <a:solidFill>
                  <a:srgbClr val="002060"/>
                </a:solidFill>
                <a:latin typeface="Arial" charset="0"/>
              </a:rPr>
              <a:t>”</a:t>
            </a:r>
            <a:r>
              <a:rPr lang="en-US" altLang="x-none" sz="2200" b="1">
                <a:solidFill>
                  <a:srgbClr val="002060"/>
                </a:solidFill>
                <a:latin typeface="Arial" charset="0"/>
              </a:rPr>
              <a:t> </a:t>
            </a:r>
            <a:endParaRPr lang="en-US" altLang="x-none" sz="2200">
              <a:solidFill>
                <a:srgbClr val="002060"/>
              </a:solidFill>
              <a:latin typeface="Times New Roman" charset="0"/>
            </a:endParaRPr>
          </a:p>
        </p:txBody>
      </p:sp>
      <p:sp>
        <p:nvSpPr>
          <p:cNvPr id="4" name="Text Box 4"/>
          <p:cNvSpPr txBox="1">
            <a:spLocks noChangeArrowheads="1"/>
          </p:cNvSpPr>
          <p:nvPr/>
        </p:nvSpPr>
        <p:spPr bwMode="auto">
          <a:xfrm>
            <a:off x="1835151" y="5965826"/>
            <a:ext cx="8583613" cy="892175"/>
          </a:xfrm>
          <a:prstGeom prst="rect">
            <a:avLst/>
          </a:prstGeom>
          <a:noFill/>
          <a:ln w="9525">
            <a:noFill/>
            <a:miter lim="800000"/>
            <a:headEnd/>
            <a:tailEnd/>
          </a:ln>
        </p:spPr>
        <p:txBody>
          <a:bodyPr>
            <a:spAutoFit/>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2600" b="1" i="1" dirty="0">
                <a:solidFill>
                  <a:srgbClr val="FF0000"/>
                </a:solidFill>
                <a:effectLst>
                  <a:outerShdw blurRad="38100" dist="38100" dir="2700000" algn="tl">
                    <a:srgbClr val="FFFFFF"/>
                  </a:outerShdw>
                </a:effectLst>
              </a:rPr>
              <a:t>Nothing was done to improve the Indian</a:t>
            </a:r>
            <a:r>
              <a:rPr lang="ja-JP" altLang="en-US" sz="2600" b="1" i="1" dirty="0">
                <a:solidFill>
                  <a:srgbClr val="FF0000"/>
                </a:solidFill>
                <a:effectLst>
                  <a:outerShdw blurRad="38100" dist="38100" dir="2700000" algn="tl">
                    <a:srgbClr val="FFFFFF"/>
                  </a:outerShdw>
                </a:effectLst>
              </a:rPr>
              <a:t>’</a:t>
            </a:r>
            <a:r>
              <a:rPr lang="en-US" sz="2600" b="1" i="1" dirty="0">
                <a:solidFill>
                  <a:srgbClr val="FF0000"/>
                </a:solidFill>
                <a:effectLst>
                  <a:outerShdw blurRad="38100" dist="38100" dir="2700000" algn="tl">
                    <a:srgbClr val="FFFFFF"/>
                  </a:outerShdw>
                </a:effectLst>
              </a:rPr>
              <a:t>s situation until the Dawes Act was ABOLISHED in 1934...</a:t>
            </a:r>
            <a:r>
              <a:rPr lang="en-US" sz="2600" i="1" dirty="0">
                <a:solidFill>
                  <a:srgbClr val="FF0000"/>
                </a:solidFill>
                <a:effectLst>
                  <a:outerShdw blurRad="38100" dist="38100" dir="2700000" algn="tl">
                    <a:srgbClr val="FFFFFF"/>
                  </a:outerShdw>
                </a:effectLst>
                <a:latin typeface="Times New Roman" charset="0"/>
              </a:rPr>
              <a:t>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3652838"/>
            <a:ext cx="2819400" cy="217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55910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1"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0"/>
            <a:ext cx="7391400" cy="716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ight Arrow 1"/>
          <p:cNvSpPr/>
          <p:nvPr/>
        </p:nvSpPr>
        <p:spPr>
          <a:xfrm>
            <a:off x="3505200" y="2286000"/>
            <a:ext cx="2209800"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pic>
        <p:nvPicPr>
          <p:cNvPr id="31747"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84350" y="1625600"/>
            <a:ext cx="172085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56736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69" name="Title 1"/>
          <p:cNvSpPr>
            <a:spLocks noGrp="1"/>
          </p:cNvSpPr>
          <p:nvPr>
            <p:ph type="title"/>
          </p:nvPr>
        </p:nvSpPr>
        <p:spPr>
          <a:xfrm>
            <a:off x="3200400" y="0"/>
            <a:ext cx="7467600" cy="1143000"/>
          </a:xfrm>
        </p:spPr>
        <p:txBody>
          <a:bodyPr/>
          <a:lstStyle/>
          <a:p>
            <a:r>
              <a:rPr lang="en-US" altLang="x-none" b="1" i="1" u="sng">
                <a:solidFill>
                  <a:srgbClr val="FF0000"/>
                </a:solidFill>
                <a:ea typeface="ＭＳ Ｐゴシック" charset="-128"/>
              </a:rPr>
              <a:t>Changes in Agriculture</a:t>
            </a:r>
          </a:p>
        </p:txBody>
      </p:sp>
      <p:sp>
        <p:nvSpPr>
          <p:cNvPr id="3" name="Content Placeholder 2"/>
          <p:cNvSpPr>
            <a:spLocks noGrp="1"/>
          </p:cNvSpPr>
          <p:nvPr>
            <p:ph idx="1"/>
          </p:nvPr>
        </p:nvSpPr>
        <p:spPr>
          <a:xfrm>
            <a:off x="1981200" y="1219200"/>
            <a:ext cx="8686800" cy="5638800"/>
          </a:xfrm>
        </p:spPr>
        <p:txBody>
          <a:bodyPr/>
          <a:lstStyle/>
          <a:p>
            <a:r>
              <a:rPr lang="en-US" altLang="x-none" sz="3600">
                <a:ea typeface="ＭＳ Ｐゴシック" charset="-128"/>
              </a:rPr>
              <a:t>More farmers = more food!</a:t>
            </a:r>
          </a:p>
          <a:p>
            <a:pPr lvl="1"/>
            <a:r>
              <a:rPr lang="en-US" altLang="x-none">
                <a:ea typeface="ＭＳ Ｐゴシック" charset="-128"/>
              </a:rPr>
              <a:t>More food can feed MORE people!</a:t>
            </a:r>
          </a:p>
          <a:p>
            <a:r>
              <a:rPr lang="en-US" altLang="x-none" sz="3600" b="1">
                <a:ea typeface="ＭＳ Ｐゴシック" charset="-128"/>
              </a:rPr>
              <a:t>As </a:t>
            </a:r>
            <a:r>
              <a:rPr lang="en-US" altLang="x-none" sz="3600" b="1" u="sng">
                <a:ea typeface="ＭＳ Ｐゴシック" charset="-128"/>
              </a:rPr>
              <a:t>urbanization</a:t>
            </a:r>
            <a:r>
              <a:rPr lang="en-US" altLang="x-none" sz="3600" b="1">
                <a:ea typeface="ＭＳ Ｐゴシック" charset="-128"/>
              </a:rPr>
              <a:t> increases, so does the need to feed!</a:t>
            </a:r>
          </a:p>
          <a:p>
            <a:pPr lvl="1"/>
            <a:r>
              <a:rPr lang="en-US" altLang="x-none">
                <a:ea typeface="ＭＳ Ｐゴシック" charset="-128"/>
              </a:rPr>
              <a:t>Farmers are responsible for feeding the industrial workforce</a:t>
            </a:r>
          </a:p>
          <a:p>
            <a:r>
              <a:rPr lang="en-US" altLang="x-none" sz="3600" b="1">
                <a:ea typeface="ＭＳ Ｐゴシック" charset="-128"/>
              </a:rPr>
              <a:t>Increased use of mechanized farming</a:t>
            </a:r>
          </a:p>
          <a:p>
            <a:pPr lvl="1"/>
            <a:r>
              <a:rPr lang="en-US" altLang="x-none">
                <a:ea typeface="ＭＳ Ｐゴシック" charset="-128"/>
              </a:rPr>
              <a:t>Therefore, increased production!</a:t>
            </a:r>
          </a:p>
        </p:txBody>
      </p:sp>
      <p:sp>
        <p:nvSpPr>
          <p:cNvPr id="32771" name="TextBox 3"/>
          <p:cNvSpPr txBox="1">
            <a:spLocks noChangeArrowheads="1"/>
          </p:cNvSpPr>
          <p:nvPr/>
        </p:nvSpPr>
        <p:spPr bwMode="auto">
          <a:xfrm>
            <a:off x="1676400" y="152401"/>
            <a:ext cx="1828800" cy="830263"/>
          </a:xfrm>
          <a:prstGeom prst="rect">
            <a:avLst/>
          </a:prstGeom>
          <a:noFill/>
          <a:ln w="539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eaLnBrk="1" hangingPunct="1">
              <a:spcBef>
                <a:spcPct val="0"/>
              </a:spcBef>
              <a:buFontTx/>
              <a:buNone/>
            </a:pPr>
            <a:r>
              <a:rPr lang="en-US" altLang="x-none" sz="2400" b="1">
                <a:solidFill>
                  <a:srgbClr val="FF0000"/>
                </a:solidFill>
                <a:latin typeface="Arial" charset="0"/>
              </a:rPr>
              <a:t>Don</a:t>
            </a:r>
            <a:r>
              <a:rPr lang="en-US" altLang="en-US" sz="2400" b="1">
                <a:solidFill>
                  <a:srgbClr val="FF0000"/>
                </a:solidFill>
                <a:latin typeface="Arial" charset="0"/>
              </a:rPr>
              <a:t>’</a:t>
            </a:r>
            <a:r>
              <a:rPr lang="en-US" altLang="x-none" sz="2400" b="1">
                <a:solidFill>
                  <a:srgbClr val="FF0000"/>
                </a:solidFill>
                <a:latin typeface="Arial" charset="0"/>
              </a:rPr>
              <a:t>t Copy!</a:t>
            </a:r>
          </a:p>
        </p:txBody>
      </p:sp>
    </p:spTree>
    <p:extLst>
      <p:ext uri="{BB962C8B-B14F-4D97-AF65-F5344CB8AC3E}">
        <p14:creationId xmlns:p14="http://schemas.microsoft.com/office/powerpoint/2010/main" val="15739702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9237" y="0"/>
            <a:ext cx="92662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40246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p:txBody>
          <a:bodyPr/>
          <a:lstStyle/>
          <a:p>
            <a:r>
              <a:rPr lang="en-US" altLang="x-none" b="1" u="sng">
                <a:solidFill>
                  <a:srgbClr val="FF0000"/>
                </a:solidFill>
                <a:ea typeface="ＭＳ Ｐゴシック" charset="-128"/>
              </a:rPr>
              <a:t>Threshing Machine </a:t>
            </a:r>
            <a:r>
              <a:rPr lang="en-US" altLang="x-none">
                <a:ea typeface="ＭＳ Ｐゴシック" charset="-128"/>
              </a:rPr>
              <a:t>– separates wheat grains from the husk</a:t>
            </a:r>
          </a:p>
        </p:txBody>
      </p:sp>
      <p:pic>
        <p:nvPicPr>
          <p:cNvPr id="3481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1697039"/>
            <a:ext cx="9453563" cy="512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8346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a:xfrm>
            <a:off x="2152650" y="76200"/>
            <a:ext cx="8229600" cy="1301750"/>
          </a:xfrm>
        </p:spPr>
        <p:txBody>
          <a:bodyPr/>
          <a:lstStyle/>
          <a:p>
            <a:r>
              <a:rPr lang="en-US" altLang="x-none">
                <a:solidFill>
                  <a:srgbClr val="FF0000"/>
                </a:solidFill>
                <a:ea typeface="ＭＳ Ｐゴシック" charset="-128"/>
              </a:rPr>
              <a:t>Modern Times = </a:t>
            </a:r>
            <a:br>
              <a:rPr lang="en-US" altLang="x-none">
                <a:solidFill>
                  <a:srgbClr val="FF0000"/>
                </a:solidFill>
                <a:ea typeface="ＭＳ Ｐゴシック" charset="-128"/>
              </a:rPr>
            </a:br>
            <a:r>
              <a:rPr lang="en-US" altLang="x-none" b="1">
                <a:solidFill>
                  <a:srgbClr val="FF0000"/>
                </a:solidFill>
                <a:ea typeface="ＭＳ Ｐゴシック" charset="-128"/>
              </a:rPr>
              <a:t>Combine Harvester</a:t>
            </a:r>
          </a:p>
        </p:txBody>
      </p:sp>
      <p:pic>
        <p:nvPicPr>
          <p:cNvPr id="358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349376"/>
            <a:ext cx="9144000" cy="550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936889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5" name="Title 1"/>
          <p:cNvSpPr>
            <a:spLocks noGrp="1"/>
          </p:cNvSpPr>
          <p:nvPr>
            <p:ph type="title"/>
          </p:nvPr>
        </p:nvSpPr>
        <p:spPr>
          <a:xfrm>
            <a:off x="1981200" y="0"/>
            <a:ext cx="8458200" cy="609600"/>
          </a:xfrm>
        </p:spPr>
        <p:txBody>
          <a:bodyPr>
            <a:normAutofit fontScale="90000"/>
          </a:bodyPr>
          <a:lstStyle/>
          <a:p>
            <a:r>
              <a:rPr lang="en-US" altLang="x-none" b="1" i="1" u="sng">
                <a:solidFill>
                  <a:srgbClr val="002060"/>
                </a:solidFill>
                <a:ea typeface="ＭＳ Ｐゴシック" charset="-128"/>
              </a:rPr>
              <a:t>The plight of the farmers</a:t>
            </a:r>
          </a:p>
        </p:txBody>
      </p:sp>
      <p:sp>
        <p:nvSpPr>
          <p:cNvPr id="3" name="Content Placeholder 2"/>
          <p:cNvSpPr>
            <a:spLocks noGrp="1"/>
          </p:cNvSpPr>
          <p:nvPr>
            <p:ph idx="1"/>
          </p:nvPr>
        </p:nvSpPr>
        <p:spPr>
          <a:xfrm>
            <a:off x="1828800" y="914400"/>
            <a:ext cx="8610600" cy="5334000"/>
          </a:xfrm>
        </p:spPr>
        <p:txBody>
          <a:bodyPr/>
          <a:lstStyle/>
          <a:p>
            <a:r>
              <a:rPr lang="en-US" altLang="x-none">
                <a:ea typeface="ＭＳ Ｐゴシック" charset="-128"/>
              </a:rPr>
              <a:t>As demand increased so did production of food</a:t>
            </a:r>
          </a:p>
          <a:p>
            <a:pPr lvl="1"/>
            <a:r>
              <a:rPr lang="en-US" altLang="x-none">
                <a:ea typeface="ＭＳ Ｐゴシック" charset="-128"/>
              </a:rPr>
              <a:t>Unfortunately, </a:t>
            </a:r>
            <a:r>
              <a:rPr lang="en-US" altLang="x-none" b="1" u="sng">
                <a:solidFill>
                  <a:srgbClr val="FF0000"/>
                </a:solidFill>
                <a:ea typeface="ＭＳ Ｐゴシック" charset="-128"/>
              </a:rPr>
              <a:t>farmers OVER-produced the amount needed</a:t>
            </a:r>
            <a:r>
              <a:rPr lang="en-US" altLang="x-none">
                <a:solidFill>
                  <a:srgbClr val="FF0000"/>
                </a:solidFill>
                <a:ea typeface="ＭＳ Ｐゴシック" charset="-128"/>
              </a:rPr>
              <a:t> </a:t>
            </a:r>
            <a:endParaRPr lang="en-US" altLang="x-none" b="1" u="sng">
              <a:solidFill>
                <a:srgbClr val="FF0000"/>
              </a:solidFill>
              <a:ea typeface="ＭＳ Ｐゴシック" charset="-128"/>
            </a:endParaRPr>
          </a:p>
          <a:p>
            <a:endParaRPr lang="en-US" altLang="x-none" b="1">
              <a:ea typeface="ＭＳ Ｐゴシック" charset="-128"/>
            </a:endParaRPr>
          </a:p>
          <a:p>
            <a:r>
              <a:rPr lang="en-US" altLang="x-none" b="1">
                <a:ea typeface="ＭＳ Ｐゴシック" charset="-128"/>
              </a:rPr>
              <a:t>Supply was greater than demand (Result??)</a:t>
            </a:r>
          </a:p>
          <a:p>
            <a:r>
              <a:rPr lang="en-US" altLang="x-none">
                <a:ea typeface="ＭＳ Ｐゴシック" charset="-128"/>
              </a:rPr>
              <a:t>The </a:t>
            </a:r>
            <a:r>
              <a:rPr lang="en-US" altLang="x-none" b="1" u="sng">
                <a:solidFill>
                  <a:srgbClr val="FF0000"/>
                </a:solidFill>
                <a:ea typeface="ＭＳ Ｐゴシック" charset="-128"/>
              </a:rPr>
              <a:t>price of the crops DECREASED</a:t>
            </a:r>
            <a:r>
              <a:rPr lang="en-US" altLang="x-none">
                <a:ea typeface="ＭＳ Ｐゴシック" charset="-128"/>
              </a:rPr>
              <a:t>! </a:t>
            </a:r>
            <a:r>
              <a:rPr lang="en-US" altLang="x-none" b="1">
                <a:ea typeface="ＭＳ Ｐゴシック" charset="-128"/>
              </a:rPr>
              <a:t>(Result??)</a:t>
            </a:r>
            <a:endParaRPr lang="en-US" altLang="x-none">
              <a:ea typeface="ＭＳ Ｐゴシック" charset="-128"/>
            </a:endParaRPr>
          </a:p>
          <a:p>
            <a:pPr lvl="1"/>
            <a:r>
              <a:rPr lang="en-US" altLang="x-none">
                <a:ea typeface="ＭＳ Ｐゴシック" charset="-128"/>
              </a:rPr>
              <a:t>Farmers went into </a:t>
            </a:r>
            <a:r>
              <a:rPr lang="en-US" altLang="x-none" b="1" u="sng">
                <a:solidFill>
                  <a:srgbClr val="FF0000"/>
                </a:solidFill>
                <a:ea typeface="ＭＳ Ｐゴシック" charset="-128"/>
              </a:rPr>
              <a:t>DEBT</a:t>
            </a:r>
            <a:r>
              <a:rPr lang="en-US" altLang="x-none">
                <a:solidFill>
                  <a:srgbClr val="FF0000"/>
                </a:solidFill>
                <a:ea typeface="ＭＳ Ｐゴシック" charset="-128"/>
              </a:rPr>
              <a:t> </a:t>
            </a:r>
            <a:r>
              <a:rPr lang="en-US" altLang="x-none">
                <a:ea typeface="ＭＳ Ｐゴシック" charset="-128"/>
              </a:rPr>
              <a:t>because they couldn</a:t>
            </a:r>
            <a:r>
              <a:rPr lang="en-US" altLang="en-US">
                <a:ea typeface="ＭＳ Ｐゴシック" charset="-128"/>
              </a:rPr>
              <a:t>’</a:t>
            </a:r>
            <a:r>
              <a:rPr lang="en-US" altLang="x-none">
                <a:ea typeface="ＭＳ Ｐゴシック" charset="-128"/>
              </a:rPr>
              <a:t>t pay their bills</a:t>
            </a:r>
          </a:p>
          <a:p>
            <a:pPr lvl="1"/>
            <a:r>
              <a:rPr lang="en-US" altLang="x-none">
                <a:ea typeface="ＭＳ Ｐゴシック" charset="-128"/>
              </a:rPr>
              <a:t>What bills?</a:t>
            </a:r>
          </a:p>
          <a:p>
            <a:pPr lvl="1"/>
            <a:r>
              <a:rPr lang="en-US" altLang="x-none" b="1">
                <a:ea typeface="ＭＳ Ｐゴシック" charset="-128"/>
              </a:rPr>
              <a:t>Mortgage</a:t>
            </a:r>
            <a:r>
              <a:rPr lang="en-US" altLang="x-none">
                <a:ea typeface="ＭＳ Ｐゴシック" charset="-128"/>
              </a:rPr>
              <a:t> on the land, cost for </a:t>
            </a:r>
            <a:r>
              <a:rPr lang="en-US" altLang="x-none" b="1">
                <a:ea typeface="ＭＳ Ｐゴシック" charset="-128"/>
              </a:rPr>
              <a:t>machines and supplies</a:t>
            </a:r>
            <a:r>
              <a:rPr lang="en-US" altLang="x-none">
                <a:ea typeface="ＭＳ Ｐゴシック" charset="-128"/>
              </a:rPr>
              <a:t>, cost of </a:t>
            </a:r>
            <a:r>
              <a:rPr lang="en-US" altLang="x-none" b="1">
                <a:ea typeface="ＭＳ Ｐゴシック" charset="-128"/>
              </a:rPr>
              <a:t>shipping</a:t>
            </a:r>
            <a:r>
              <a:rPr lang="en-US" altLang="x-none">
                <a:ea typeface="ＭＳ Ｐゴシック" charset="-128"/>
              </a:rPr>
              <a:t> the crops to cities</a:t>
            </a:r>
          </a:p>
          <a:p>
            <a:endParaRPr lang="en-US" altLang="x-none" sz="3000" b="1">
              <a:ea typeface="ＭＳ Ｐゴシック" charset="-128"/>
            </a:endParaRPr>
          </a:p>
          <a:p>
            <a:pPr>
              <a:buFont typeface="Arial" charset="0"/>
              <a:buNone/>
            </a:pPr>
            <a:endParaRPr lang="en-US" altLang="x-none" sz="3000">
              <a:ea typeface="ＭＳ Ｐゴシック" charset="-128"/>
            </a:endParaRPr>
          </a:p>
        </p:txBody>
      </p:sp>
    </p:spTree>
    <p:extLst>
      <p:ext uri="{BB962C8B-B14F-4D97-AF65-F5344CB8AC3E}">
        <p14:creationId xmlns:p14="http://schemas.microsoft.com/office/powerpoint/2010/main" val="17147255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extBox 1"/>
          <p:cNvSpPr txBox="1">
            <a:spLocks noChangeArrowheads="1"/>
          </p:cNvSpPr>
          <p:nvPr/>
        </p:nvSpPr>
        <p:spPr bwMode="auto">
          <a:xfrm>
            <a:off x="1524000" y="762000"/>
            <a:ext cx="9144000" cy="584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pPr>
            <a:r>
              <a:rPr lang="en-US" altLang="x-none" sz="2200">
                <a:latin typeface="Tahoma" charset="0"/>
              </a:rPr>
              <a:t>For a moment Dyke was confused.  Then swiftly the matter became</a:t>
            </a:r>
          </a:p>
          <a:p>
            <a:pPr eaLnBrk="1" hangingPunct="1">
              <a:spcBef>
                <a:spcPct val="0"/>
              </a:spcBef>
              <a:buFontTx/>
              <a:buNone/>
            </a:pPr>
            <a:r>
              <a:rPr lang="en-US" altLang="x-none" sz="2200">
                <a:latin typeface="Tahoma" charset="0"/>
              </a:rPr>
              <a:t>clear in his mind.  The Railroad had raised the freight on hops</a:t>
            </a:r>
          </a:p>
          <a:p>
            <a:pPr eaLnBrk="1" hangingPunct="1">
              <a:spcBef>
                <a:spcPct val="0"/>
              </a:spcBef>
              <a:buFontTx/>
              <a:buNone/>
            </a:pPr>
            <a:r>
              <a:rPr lang="en-US" altLang="x-none" sz="2200">
                <a:latin typeface="Tahoma" charset="0"/>
              </a:rPr>
              <a:t>from two cents to five. All his calculations as to a profit on his little investment he had based on a freight rate of two cents a pound.  He was under contract to deliver his crop.  He could not draw back.  The new rate ate up every cent of his gains.  He stood there ruined.</a:t>
            </a:r>
          </a:p>
          <a:p>
            <a:pPr eaLnBrk="1" hangingPunct="1">
              <a:spcBef>
                <a:spcPct val="0"/>
              </a:spcBef>
              <a:buFontTx/>
              <a:buNone/>
            </a:pPr>
            <a:endParaRPr lang="en-US" altLang="x-none" sz="2200">
              <a:latin typeface="Tahoma" charset="0"/>
            </a:endParaRPr>
          </a:p>
          <a:p>
            <a:pPr eaLnBrk="1" hangingPunct="1">
              <a:spcBef>
                <a:spcPct val="0"/>
              </a:spcBef>
              <a:buFontTx/>
              <a:buNone/>
            </a:pPr>
            <a:r>
              <a:rPr lang="en-US" altLang="x-none" sz="2200">
                <a:latin typeface="Tahoma" charset="0"/>
              </a:rPr>
              <a:t>S. Behrman and the clerk watched him from the other side of the</a:t>
            </a:r>
          </a:p>
          <a:p>
            <a:pPr eaLnBrk="1" hangingPunct="1">
              <a:spcBef>
                <a:spcPct val="0"/>
              </a:spcBef>
              <a:buFontTx/>
              <a:buNone/>
            </a:pPr>
            <a:r>
              <a:rPr lang="en-US" altLang="x-none" sz="2200">
                <a:latin typeface="Tahoma" charset="0"/>
              </a:rPr>
              <a:t>counter. "The rate is five cents," declared the clerk doggedly.</a:t>
            </a:r>
          </a:p>
          <a:p>
            <a:pPr eaLnBrk="1" hangingPunct="1">
              <a:spcBef>
                <a:spcPct val="0"/>
              </a:spcBef>
              <a:buFontTx/>
              <a:buNone/>
            </a:pPr>
            <a:endParaRPr lang="en-US" altLang="x-none" sz="2200">
              <a:latin typeface="Tahoma" charset="0"/>
            </a:endParaRPr>
          </a:p>
          <a:p>
            <a:pPr eaLnBrk="1" hangingPunct="1">
              <a:spcBef>
                <a:spcPct val="0"/>
              </a:spcBef>
              <a:buFontTx/>
              <a:buNone/>
            </a:pPr>
            <a:r>
              <a:rPr lang="en-US" altLang="x-none" sz="2200">
                <a:latin typeface="Tahoma" charset="0"/>
              </a:rPr>
              <a:t>"Well, that ruins me," shouted Dyke.  "Do you understand?  I</a:t>
            </a:r>
          </a:p>
          <a:p>
            <a:pPr eaLnBrk="1" hangingPunct="1">
              <a:spcBef>
                <a:spcPct val="0"/>
              </a:spcBef>
              <a:buFontTx/>
              <a:buNone/>
            </a:pPr>
            <a:r>
              <a:rPr lang="en-US" altLang="x-none" sz="2200">
                <a:latin typeface="Tahoma" charset="0"/>
              </a:rPr>
              <a:t>won't make fifty cents.  MAKE?  Why, I will OWE, I</a:t>
            </a:r>
            <a:r>
              <a:rPr lang="en-US" altLang="en-US" sz="2200">
                <a:latin typeface="Tahoma" charset="0"/>
              </a:rPr>
              <a:t>’</a:t>
            </a:r>
            <a:r>
              <a:rPr lang="en-US" altLang="x-none" sz="2200">
                <a:latin typeface="Tahoma" charset="0"/>
              </a:rPr>
              <a:t>ll be ruined, do you understand?</a:t>
            </a:r>
            <a:r>
              <a:rPr lang="en-US" altLang="en-US" sz="2200">
                <a:latin typeface="Tahoma" charset="0"/>
              </a:rPr>
              <a:t>”</a:t>
            </a:r>
            <a:endParaRPr lang="en-US" altLang="x-none" sz="2200">
              <a:latin typeface="Tahoma" charset="0"/>
            </a:endParaRPr>
          </a:p>
          <a:p>
            <a:pPr eaLnBrk="1" hangingPunct="1">
              <a:spcBef>
                <a:spcPct val="0"/>
              </a:spcBef>
              <a:buFontTx/>
              <a:buNone/>
            </a:pPr>
            <a:endParaRPr lang="en-US" altLang="x-none" sz="2200">
              <a:latin typeface="Tahoma" charset="0"/>
            </a:endParaRPr>
          </a:p>
          <a:p>
            <a:pPr eaLnBrk="1" hangingPunct="1">
              <a:spcBef>
                <a:spcPct val="0"/>
              </a:spcBef>
              <a:buFontTx/>
              <a:buNone/>
            </a:pPr>
            <a:r>
              <a:rPr lang="en-US" altLang="x-none" sz="2200">
                <a:latin typeface="Tahoma" charset="0"/>
              </a:rPr>
              <a:t>"We don't force you to ship. You can do as you like</a:t>
            </a:r>
            <a:r>
              <a:rPr lang="is-IS" altLang="x-none" sz="2200">
                <a:latin typeface="Tahoma" charset="0"/>
              </a:rPr>
              <a:t>…</a:t>
            </a:r>
            <a:r>
              <a:rPr lang="is-IS" altLang="en-US" sz="2200">
                <a:latin typeface="Tahoma" charset="0"/>
              </a:rPr>
              <a:t>”</a:t>
            </a:r>
            <a:endParaRPr lang="is-IS" altLang="x-none" sz="2200">
              <a:latin typeface="Tahoma" charset="0"/>
            </a:endParaRPr>
          </a:p>
          <a:p>
            <a:pPr eaLnBrk="1" hangingPunct="1">
              <a:spcBef>
                <a:spcPct val="0"/>
              </a:spcBef>
              <a:buFontTx/>
              <a:buNone/>
            </a:pPr>
            <a:endParaRPr lang="en-US" altLang="x-none" sz="2200" b="1" u="sng">
              <a:latin typeface="Tahoma" charset="0"/>
            </a:endParaRPr>
          </a:p>
          <a:p>
            <a:pPr eaLnBrk="1" hangingPunct="1">
              <a:spcBef>
                <a:spcPct val="0"/>
              </a:spcBef>
              <a:buFontTx/>
              <a:buNone/>
            </a:pPr>
            <a:r>
              <a:rPr lang="en-US" altLang="x-none" sz="2200" b="1" u="sng">
                <a:latin typeface="Tahoma" charset="0"/>
              </a:rPr>
              <a:t>Source</a:t>
            </a:r>
            <a:r>
              <a:rPr lang="en-US" altLang="x-none" sz="2200">
                <a:latin typeface="Tahoma" charset="0"/>
              </a:rPr>
              <a:t>: </a:t>
            </a:r>
            <a:r>
              <a:rPr lang="en-US" altLang="x-none" sz="2200" i="1">
                <a:latin typeface="Tahoma" charset="0"/>
              </a:rPr>
              <a:t>The Octopus, </a:t>
            </a:r>
            <a:r>
              <a:rPr lang="en-US" altLang="x-none" sz="2200">
                <a:latin typeface="Tahoma" charset="0"/>
              </a:rPr>
              <a:t>a farmer</a:t>
            </a:r>
            <a:r>
              <a:rPr lang="en-US" altLang="en-US" sz="2200">
                <a:latin typeface="Tahoma" charset="0"/>
              </a:rPr>
              <a:t>’</a:t>
            </a:r>
            <a:r>
              <a:rPr lang="en-US" altLang="x-none" sz="2200">
                <a:latin typeface="Tahoma" charset="0"/>
              </a:rPr>
              <a:t>s interview with a railroad agent</a:t>
            </a:r>
            <a:endParaRPr lang="en-US" altLang="x-none" sz="2200" b="1" u="sng">
              <a:latin typeface="Tahoma" charset="0"/>
            </a:endParaRPr>
          </a:p>
        </p:txBody>
      </p:sp>
      <p:sp>
        <p:nvSpPr>
          <p:cNvPr id="3" name="Rectangle 2"/>
          <p:cNvSpPr/>
          <p:nvPr/>
        </p:nvSpPr>
        <p:spPr>
          <a:xfrm>
            <a:off x="3358619" y="0"/>
            <a:ext cx="5001048" cy="477054"/>
          </a:xfrm>
          <a:prstGeom prst="rect">
            <a:avLst/>
          </a:prstGeom>
          <a:solidFill>
            <a:srgbClr val="FF0000"/>
          </a:solidFill>
        </p:spPr>
        <p:txBody>
          <a:bodyPr wrap="none">
            <a:spAutoFit/>
          </a:bodyPr>
          <a:lstStyle/>
          <a:p>
            <a:pPr algn="ctr" eaLnBrk="1" hangingPunct="1">
              <a:defRPr/>
            </a:pPr>
            <a:r>
              <a:rPr lang="en-US" sz="25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So, what will become a major issue?</a:t>
            </a:r>
          </a:p>
        </p:txBody>
      </p:sp>
    </p:spTree>
    <p:extLst>
      <p:ext uri="{BB962C8B-B14F-4D97-AF65-F5344CB8AC3E}">
        <p14:creationId xmlns:p14="http://schemas.microsoft.com/office/powerpoint/2010/main" val="1611206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3" name="Title 1"/>
          <p:cNvSpPr>
            <a:spLocks noGrp="1"/>
          </p:cNvSpPr>
          <p:nvPr>
            <p:ph type="title"/>
          </p:nvPr>
        </p:nvSpPr>
        <p:spPr>
          <a:xfrm>
            <a:off x="1981200" y="0"/>
            <a:ext cx="8458200" cy="838200"/>
          </a:xfrm>
        </p:spPr>
        <p:txBody>
          <a:bodyPr/>
          <a:lstStyle/>
          <a:p>
            <a:r>
              <a:rPr lang="en-US" altLang="x-none" b="1" i="1" u="sng">
                <a:solidFill>
                  <a:srgbClr val="002060"/>
                </a:solidFill>
                <a:ea typeface="ＭＳ Ｐゴシック" charset="-128"/>
              </a:rPr>
              <a:t>Cost of Shipping Increases TOO! </a:t>
            </a:r>
          </a:p>
        </p:txBody>
      </p:sp>
      <p:sp>
        <p:nvSpPr>
          <p:cNvPr id="3" name="Content Placeholder 2"/>
          <p:cNvSpPr>
            <a:spLocks noGrp="1"/>
          </p:cNvSpPr>
          <p:nvPr>
            <p:ph idx="1"/>
          </p:nvPr>
        </p:nvSpPr>
        <p:spPr>
          <a:xfrm>
            <a:off x="1524000" y="914400"/>
            <a:ext cx="8610600" cy="5334000"/>
          </a:xfrm>
        </p:spPr>
        <p:txBody>
          <a:bodyPr/>
          <a:lstStyle/>
          <a:p>
            <a:r>
              <a:rPr lang="en-US" altLang="x-none" sz="3000" b="1" u="sng">
                <a:solidFill>
                  <a:srgbClr val="FF0000"/>
                </a:solidFill>
                <a:ea typeface="ＭＳ Ｐゴシック" charset="-128"/>
              </a:rPr>
              <a:t>Railroad companies set their shipping rates</a:t>
            </a:r>
          </a:p>
          <a:p>
            <a:pPr lvl="1"/>
            <a:r>
              <a:rPr lang="en-US" altLang="x-none" sz="2600">
                <a:ea typeface="ＭＳ Ｐゴシック" charset="-128"/>
              </a:rPr>
              <a:t>Now, </a:t>
            </a:r>
            <a:r>
              <a:rPr lang="en-US" altLang="x-none" sz="2600" b="1" u="sng">
                <a:solidFill>
                  <a:srgbClr val="FF0000"/>
                </a:solidFill>
                <a:ea typeface="ＭＳ Ｐゴシック" charset="-128"/>
              </a:rPr>
              <a:t>farmers couldn</a:t>
            </a:r>
            <a:r>
              <a:rPr lang="en-US" altLang="en-US" sz="2600" b="1" u="sng">
                <a:solidFill>
                  <a:srgbClr val="FF0000"/>
                </a:solidFill>
                <a:ea typeface="ＭＳ Ｐゴシック" charset="-128"/>
              </a:rPr>
              <a:t>’</a:t>
            </a:r>
            <a:r>
              <a:rPr lang="en-US" altLang="x-none" sz="2600" b="1" u="sng">
                <a:solidFill>
                  <a:srgbClr val="FF0000"/>
                </a:solidFill>
                <a:ea typeface="ＭＳ Ｐゴシック" charset="-128"/>
              </a:rPr>
              <a:t>t afford the rates</a:t>
            </a:r>
            <a:r>
              <a:rPr lang="en-US" altLang="x-none" sz="2600">
                <a:ea typeface="ＭＳ Ｐゴシック" charset="-128"/>
              </a:rPr>
              <a:t>, but had no choice but to pay!</a:t>
            </a:r>
          </a:p>
          <a:p>
            <a:r>
              <a:rPr lang="en-US" altLang="x-none" sz="3000" b="1">
                <a:ea typeface="ＭＳ Ｐゴシック" charset="-128"/>
              </a:rPr>
              <a:t>What happens next?</a:t>
            </a:r>
          </a:p>
          <a:p>
            <a:r>
              <a:rPr lang="en-US" altLang="x-none" sz="3000">
                <a:ea typeface="ＭＳ Ｐゴシック" charset="-128"/>
              </a:rPr>
              <a:t>Read the Folk Song</a:t>
            </a:r>
          </a:p>
          <a:p>
            <a:pPr>
              <a:buFont typeface="Arial" charset="0"/>
              <a:buNone/>
            </a:pPr>
            <a:r>
              <a:rPr lang="en-US" altLang="x-none" sz="3000">
                <a:ea typeface="ＭＳ Ｐゴシック" charset="-128"/>
              </a:rPr>
              <a:t>    </a:t>
            </a:r>
            <a:r>
              <a:rPr lang="ja-JP" altLang="en-US" sz="3000">
                <a:ea typeface="ＭＳ Ｐゴシック" charset="-128"/>
              </a:rPr>
              <a:t>“</a:t>
            </a:r>
            <a:r>
              <a:rPr lang="en-US" altLang="ja-JP" sz="3000" b="1" i="1">
                <a:solidFill>
                  <a:srgbClr val="C00000"/>
                </a:solidFill>
                <a:ea typeface="ＭＳ Ｐゴシック" charset="-128"/>
              </a:rPr>
              <a:t>The Farmer is the</a:t>
            </a:r>
          </a:p>
          <a:p>
            <a:pPr>
              <a:buFont typeface="Arial" charset="0"/>
              <a:buNone/>
            </a:pPr>
            <a:r>
              <a:rPr lang="en-US" altLang="x-none" sz="3000" b="1" i="1">
                <a:solidFill>
                  <a:srgbClr val="C00000"/>
                </a:solidFill>
                <a:ea typeface="ＭＳ Ｐゴシック" charset="-128"/>
              </a:rPr>
              <a:t>       Man</a:t>
            </a:r>
            <a:r>
              <a:rPr lang="ja-JP" altLang="en-US" sz="3000">
                <a:ea typeface="ＭＳ Ｐゴシック" charset="-128"/>
              </a:rPr>
              <a:t>”</a:t>
            </a:r>
            <a:endParaRPr lang="en-US" altLang="ja-JP" sz="3000">
              <a:ea typeface="ＭＳ Ｐゴシック" charset="-128"/>
            </a:endParaRPr>
          </a:p>
          <a:p>
            <a:pPr>
              <a:buFont typeface="Arial" charset="0"/>
              <a:buNone/>
            </a:pPr>
            <a:endParaRPr lang="en-US" altLang="x-none" sz="3000">
              <a:ea typeface="ＭＳ Ｐゴシック" charset="-128"/>
            </a:endParaRPr>
          </a:p>
        </p:txBody>
      </p:sp>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1638" y="2257426"/>
            <a:ext cx="5186362" cy="395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51508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2" presetClass="entr" presetSubtype="4" fill="hold" nodeType="withEffect">
                                  <p:stCondLst>
                                    <p:cond delay="0"/>
                                  </p:stCondLst>
                                  <p:childTnLst>
                                    <p:set>
                                      <p:cBhvr>
                                        <p:cTn id="10" dur="1" fill="hold">
                                          <p:stCondLst>
                                            <p:cond delay="0"/>
                                          </p:stCondLst>
                                        </p:cTn>
                                        <p:tgtEl>
                                          <p:spTgt spid="23554"/>
                                        </p:tgtEl>
                                        <p:attrNameLst>
                                          <p:attrName>style.visibility</p:attrName>
                                        </p:attrNameLst>
                                      </p:cBhvr>
                                      <p:to>
                                        <p:strVal val="visible"/>
                                      </p:to>
                                    </p:set>
                                    <p:anim calcmode="lin" valueType="num">
                                      <p:cBhvr additive="base">
                                        <p:cTn id="11" dur="500" fill="hold"/>
                                        <p:tgtEl>
                                          <p:spTgt spid="23554"/>
                                        </p:tgtEl>
                                        <p:attrNameLst>
                                          <p:attrName>ppt_x</p:attrName>
                                        </p:attrNameLst>
                                      </p:cBhvr>
                                      <p:tavLst>
                                        <p:tav tm="0">
                                          <p:val>
                                            <p:strVal val="#ppt_x"/>
                                          </p:val>
                                        </p:tav>
                                        <p:tav tm="100000">
                                          <p:val>
                                            <p:strVal val="#ppt_x"/>
                                          </p:val>
                                        </p:tav>
                                      </p:tavLst>
                                    </p:anim>
                                    <p:anim calcmode="lin" valueType="num">
                                      <p:cBhvr additive="base">
                                        <p:cTn id="12" dur="500" fill="hold"/>
                                        <p:tgtEl>
                                          <p:spTgt spid="23554"/>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3" name="Title 1"/>
          <p:cNvSpPr>
            <a:spLocks noGrp="1"/>
          </p:cNvSpPr>
          <p:nvPr>
            <p:ph type="title"/>
          </p:nvPr>
        </p:nvSpPr>
        <p:spPr>
          <a:xfrm>
            <a:off x="3886200" y="11113"/>
            <a:ext cx="5943600" cy="914400"/>
          </a:xfrm>
        </p:spPr>
        <p:txBody>
          <a:bodyPr/>
          <a:lstStyle/>
          <a:p>
            <a:r>
              <a:rPr lang="en-US" altLang="x-none" sz="3000" b="1" i="1" u="sng">
                <a:solidFill>
                  <a:srgbClr val="FF0000"/>
                </a:solidFill>
                <a:ea typeface="ＭＳ Ｐゴシック" charset="-128"/>
              </a:rPr>
              <a:t>Post-Civil War Growth of Agriculture</a:t>
            </a:r>
          </a:p>
        </p:txBody>
      </p:sp>
      <p:sp>
        <p:nvSpPr>
          <p:cNvPr id="3" name="Content Placeholder 2"/>
          <p:cNvSpPr>
            <a:spLocks noGrp="1"/>
          </p:cNvSpPr>
          <p:nvPr>
            <p:ph idx="1"/>
          </p:nvPr>
        </p:nvSpPr>
        <p:spPr>
          <a:xfrm>
            <a:off x="1524000" y="1066800"/>
            <a:ext cx="5715000" cy="4267200"/>
          </a:xfrm>
        </p:spPr>
        <p:txBody>
          <a:bodyPr/>
          <a:lstStyle/>
          <a:p>
            <a:r>
              <a:rPr lang="en-US" altLang="x-none" b="1" u="sng">
                <a:solidFill>
                  <a:srgbClr val="002060"/>
                </a:solidFill>
                <a:ea typeface="ＭＳ Ｐゴシック" charset="-128"/>
              </a:rPr>
              <a:t>Gov</a:t>
            </a:r>
            <a:r>
              <a:rPr lang="en-US" altLang="en-US" b="1" u="sng">
                <a:solidFill>
                  <a:srgbClr val="002060"/>
                </a:solidFill>
                <a:ea typeface="ＭＳ Ｐゴシック" charset="-128"/>
              </a:rPr>
              <a:t>’</a:t>
            </a:r>
            <a:r>
              <a:rPr lang="en-US" altLang="x-none" b="1" u="sng">
                <a:solidFill>
                  <a:srgbClr val="002060"/>
                </a:solidFill>
                <a:ea typeface="ＭＳ Ｐゴシック" charset="-128"/>
              </a:rPr>
              <a:t>t inspires the movement – and which laws?</a:t>
            </a:r>
            <a:endParaRPr lang="en-US" altLang="x-none" b="1">
              <a:solidFill>
                <a:srgbClr val="002060"/>
              </a:solidFill>
              <a:ea typeface="ＭＳ Ｐゴシック" charset="-128"/>
            </a:endParaRPr>
          </a:p>
          <a:p>
            <a:pPr lvl="1"/>
            <a:r>
              <a:rPr lang="en-US" altLang="x-none" b="1" u="sng">
                <a:solidFill>
                  <a:srgbClr val="FF0000"/>
                </a:solidFill>
                <a:ea typeface="ＭＳ Ｐゴシック" charset="-128"/>
              </a:rPr>
              <a:t>Homestead Act 1862</a:t>
            </a:r>
          </a:p>
          <a:p>
            <a:pPr lvl="1"/>
            <a:r>
              <a:rPr lang="en-US" altLang="x-none" b="1" u="sng">
                <a:solidFill>
                  <a:srgbClr val="FF0000"/>
                </a:solidFill>
                <a:ea typeface="ＭＳ Ｐゴシック" charset="-128"/>
              </a:rPr>
              <a:t>Pacific Railway Act 1862</a:t>
            </a:r>
            <a:r>
              <a:rPr lang="en-US" altLang="x-none">
                <a:solidFill>
                  <a:srgbClr val="002060"/>
                </a:solidFill>
                <a:ea typeface="ＭＳ Ｐゴシック" charset="-128"/>
              </a:rPr>
              <a:t> – gave land to railroads (helped build the Transcontinental Railroad)</a:t>
            </a:r>
          </a:p>
          <a:p>
            <a:r>
              <a:rPr lang="en-US" altLang="x-none">
                <a:solidFill>
                  <a:srgbClr val="002060"/>
                </a:solidFill>
                <a:ea typeface="ＭＳ Ｐゴシック" charset="-128"/>
              </a:rPr>
              <a:t>More Americans were farmers than any other profession!</a:t>
            </a:r>
            <a:endParaRPr lang="en-US" altLang="x-none" b="1" u="sng">
              <a:solidFill>
                <a:srgbClr val="002060"/>
              </a:solidFill>
              <a:ea typeface="ＭＳ Ｐゴシック" charset="-128"/>
            </a:endParaRPr>
          </a:p>
          <a:p>
            <a:pPr>
              <a:buFont typeface="Arial" charset="0"/>
              <a:buNone/>
            </a:pPr>
            <a:endParaRPr lang="en-US" altLang="x-none" sz="3000">
              <a:solidFill>
                <a:srgbClr val="002060"/>
              </a:solidFill>
              <a:ea typeface="ＭＳ Ｐゴシック" charset="-128"/>
            </a:endParaRPr>
          </a:p>
        </p:txBody>
      </p:sp>
      <p:sp>
        <p:nvSpPr>
          <p:cNvPr id="18437" name="TextBox 1"/>
          <p:cNvSpPr txBox="1">
            <a:spLocks noChangeArrowheads="1"/>
          </p:cNvSpPr>
          <p:nvPr/>
        </p:nvSpPr>
        <p:spPr bwMode="auto">
          <a:xfrm>
            <a:off x="1676400" y="152401"/>
            <a:ext cx="1828800" cy="830263"/>
          </a:xfrm>
          <a:prstGeom prst="rect">
            <a:avLst/>
          </a:prstGeom>
          <a:noFill/>
          <a:ln w="539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eaLnBrk="1" hangingPunct="1">
              <a:spcBef>
                <a:spcPct val="0"/>
              </a:spcBef>
              <a:buFontTx/>
              <a:buNone/>
            </a:pPr>
            <a:r>
              <a:rPr lang="en-US" altLang="x-none" sz="2400" b="1">
                <a:solidFill>
                  <a:srgbClr val="FF0000"/>
                </a:solidFill>
                <a:latin typeface="Arial" charset="0"/>
              </a:rPr>
              <a:t>Don</a:t>
            </a:r>
            <a:r>
              <a:rPr lang="en-US" altLang="en-US" sz="2400" b="1">
                <a:solidFill>
                  <a:srgbClr val="FF0000"/>
                </a:solidFill>
                <a:latin typeface="Arial" charset="0"/>
              </a:rPr>
              <a:t>’</a:t>
            </a:r>
            <a:r>
              <a:rPr lang="en-US" altLang="x-none" sz="2400" b="1">
                <a:solidFill>
                  <a:srgbClr val="FF0000"/>
                </a:solidFill>
                <a:latin typeface="Arial" charset="0"/>
              </a:rPr>
              <a:t>t Copy!</a:t>
            </a:r>
          </a:p>
        </p:txBody>
      </p:sp>
    </p:spTree>
    <p:extLst>
      <p:ext uri="{BB962C8B-B14F-4D97-AF65-F5344CB8AC3E}">
        <p14:creationId xmlns:p14="http://schemas.microsoft.com/office/powerpoint/2010/main" val="2413931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48006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6261594" y="762001"/>
            <a:ext cx="4406407" cy="2585323"/>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gn="ctr" eaLnBrk="1" hangingPunct="1">
              <a:defRPr/>
            </a:pPr>
            <a:r>
              <a:rPr 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hlinkClick r:id="rId3"/>
              </a:rPr>
              <a:t>What is the overall message?</a:t>
            </a:r>
            <a:endParaRPr 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Rectangle 2"/>
          <p:cNvSpPr/>
          <p:nvPr/>
        </p:nvSpPr>
        <p:spPr>
          <a:xfrm>
            <a:off x="1560514" y="5041900"/>
            <a:ext cx="9107487" cy="1816100"/>
          </a:xfrm>
          <a:prstGeom prst="rect">
            <a:avLst/>
          </a:prstGeom>
          <a:solidFill>
            <a:srgbClr val="FF0000"/>
          </a:solidFill>
        </p:spPr>
        <p:style>
          <a:lnRef idx="2">
            <a:schemeClr val="dk1"/>
          </a:lnRef>
          <a:fillRef idx="1">
            <a:schemeClr val="lt1"/>
          </a:fillRef>
          <a:effectRef idx="0">
            <a:schemeClr val="dk1"/>
          </a:effectRef>
          <a:fontRef idx="minor">
            <a:schemeClr val="dk1"/>
          </a:fontRef>
        </p:style>
        <p:txBody>
          <a:bodyPr>
            <a:spAutoFit/>
          </a:bodyPr>
          <a:lstStyle/>
          <a:p>
            <a:pPr eaLnBrk="1" hangingPunct="1">
              <a:defRPr/>
            </a:pPr>
            <a:r>
              <a:rPr lang="en-US" sz="2800" b="1" dirty="0">
                <a:solidFill>
                  <a:schemeClr val="bg1"/>
                </a:solidFill>
              </a:rPr>
              <a:t>A song told of hard times and raw deals for farmers and encouraged the people to STRIKE BACK—politically—at the money-lenders, the middle men, and the corrupt old politicians. </a:t>
            </a:r>
          </a:p>
        </p:txBody>
      </p:sp>
    </p:spTree>
    <p:extLst>
      <p:ext uri="{BB962C8B-B14F-4D97-AF65-F5344CB8AC3E}">
        <p14:creationId xmlns:p14="http://schemas.microsoft.com/office/powerpoint/2010/main" val="4621341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a:xfrm>
            <a:off x="3657600" y="114301"/>
            <a:ext cx="6172200" cy="868363"/>
          </a:xfrm>
        </p:spPr>
        <p:txBody>
          <a:bodyPr/>
          <a:lstStyle/>
          <a:p>
            <a:r>
              <a:rPr lang="en-US" altLang="x-none" b="1" i="1" u="sng">
                <a:solidFill>
                  <a:srgbClr val="002060"/>
                </a:solidFill>
                <a:ea typeface="ＭＳ Ｐゴシック" charset="-128"/>
              </a:rPr>
              <a:t>Farmers Demand Change</a:t>
            </a:r>
          </a:p>
        </p:txBody>
      </p:sp>
      <p:sp>
        <p:nvSpPr>
          <p:cNvPr id="12291" name="Content Placeholder 2"/>
          <p:cNvSpPr>
            <a:spLocks noGrp="1"/>
          </p:cNvSpPr>
          <p:nvPr>
            <p:ph idx="1"/>
          </p:nvPr>
        </p:nvSpPr>
        <p:spPr>
          <a:xfrm>
            <a:off x="1524000" y="1143000"/>
            <a:ext cx="6477000" cy="3733800"/>
          </a:xfrm>
        </p:spPr>
        <p:txBody>
          <a:bodyPr/>
          <a:lstStyle/>
          <a:p>
            <a:r>
              <a:rPr lang="en-US" altLang="x-none">
                <a:ea typeface="ＭＳ Ｐゴシック" charset="-128"/>
              </a:rPr>
              <a:t>Farmers </a:t>
            </a:r>
            <a:r>
              <a:rPr lang="en-US" altLang="x-none" b="1">
                <a:ea typeface="ＭＳ Ｐゴシック" charset="-128"/>
              </a:rPr>
              <a:t>lost their land AND their livelihood</a:t>
            </a:r>
            <a:r>
              <a:rPr lang="en-US" altLang="x-none">
                <a:ea typeface="ＭＳ Ｐゴシック" charset="-128"/>
              </a:rPr>
              <a:t>!</a:t>
            </a:r>
          </a:p>
          <a:p>
            <a:pPr lvl="1"/>
            <a:r>
              <a:rPr lang="en-US" altLang="x-none">
                <a:ea typeface="ＭＳ Ｐゴシック" charset="-128"/>
              </a:rPr>
              <a:t>But the farmers saw a </a:t>
            </a:r>
            <a:r>
              <a:rPr lang="ja-JP" altLang="en-US">
                <a:ea typeface="ＭＳ Ｐゴシック" charset="-128"/>
              </a:rPr>
              <a:t>“</a:t>
            </a:r>
            <a:r>
              <a:rPr lang="en-US" altLang="ja-JP">
                <a:ea typeface="ＭＳ Ｐゴシック" charset="-128"/>
              </a:rPr>
              <a:t>strength in numbers</a:t>
            </a:r>
            <a:r>
              <a:rPr lang="ja-JP" altLang="en-US">
                <a:ea typeface="ＭＳ Ｐゴシック" charset="-128"/>
              </a:rPr>
              <a:t>”</a:t>
            </a:r>
            <a:endParaRPr lang="en-US" altLang="ja-JP">
              <a:ea typeface="ＭＳ Ｐゴシック" charset="-128"/>
            </a:endParaRPr>
          </a:p>
          <a:p>
            <a:pPr lvl="1"/>
            <a:r>
              <a:rPr lang="en-US" altLang="x-none">
                <a:ea typeface="ＭＳ Ｐゴシック" charset="-128"/>
              </a:rPr>
              <a:t>Call on the gov</a:t>
            </a:r>
            <a:r>
              <a:rPr lang="en-US" altLang="en-US">
                <a:ea typeface="ＭＳ Ｐゴシック" charset="-128"/>
              </a:rPr>
              <a:t>’</a:t>
            </a:r>
            <a:r>
              <a:rPr lang="en-US" altLang="x-none">
                <a:ea typeface="ＭＳ Ｐゴシック" charset="-128"/>
              </a:rPr>
              <a:t>t to intervene and improve their lives</a:t>
            </a:r>
          </a:p>
          <a:p>
            <a:r>
              <a:rPr lang="en-US" altLang="x-none" b="1">
                <a:ea typeface="ＭＳ Ｐゴシック" charset="-128"/>
              </a:rPr>
              <a:t>How? What do they need?</a:t>
            </a:r>
          </a:p>
          <a:p>
            <a:pPr lvl="1"/>
            <a:r>
              <a:rPr lang="en-US" altLang="x-none">
                <a:ea typeface="ＭＳ Ｐゴシック" charset="-128"/>
              </a:rPr>
              <a:t>Help with railroad shipping rates</a:t>
            </a:r>
          </a:p>
          <a:p>
            <a:pPr lvl="1"/>
            <a:r>
              <a:rPr lang="en-US" altLang="x-none">
                <a:ea typeface="ＭＳ Ｐゴシック" charset="-128"/>
              </a:rPr>
              <a:t>Help so they don</a:t>
            </a:r>
            <a:r>
              <a:rPr lang="en-US" altLang="en-US">
                <a:ea typeface="ＭＳ Ｐゴシック" charset="-128"/>
              </a:rPr>
              <a:t>’</a:t>
            </a:r>
            <a:r>
              <a:rPr lang="en-US" altLang="x-none">
                <a:ea typeface="ＭＳ Ｐゴシック" charset="-128"/>
              </a:rPr>
              <a:t>t lose their land</a:t>
            </a:r>
          </a:p>
          <a:p>
            <a:pPr lvl="1"/>
            <a:r>
              <a:rPr lang="en-US" altLang="x-none">
                <a:ea typeface="ＭＳ Ｐゴシック" charset="-128"/>
              </a:rPr>
              <a:t>Help so the prices of crops don</a:t>
            </a:r>
            <a:r>
              <a:rPr lang="en-US" altLang="en-US">
                <a:ea typeface="ＭＳ Ｐゴシック" charset="-128"/>
              </a:rPr>
              <a:t>’</a:t>
            </a:r>
            <a:r>
              <a:rPr lang="en-US" altLang="x-none">
                <a:ea typeface="ＭＳ Ｐゴシック" charset="-128"/>
              </a:rPr>
              <a:t>t decrease</a:t>
            </a:r>
          </a:p>
          <a:p>
            <a:endParaRPr lang="en-US" altLang="x-none" sz="1400">
              <a:ea typeface="ＭＳ Ｐゴシック" charset="-128"/>
            </a:endParaRPr>
          </a:p>
        </p:txBody>
      </p:sp>
      <p:sp>
        <p:nvSpPr>
          <p:cNvPr id="40963" name="TextBox 3"/>
          <p:cNvSpPr txBox="1">
            <a:spLocks noChangeArrowheads="1"/>
          </p:cNvSpPr>
          <p:nvPr/>
        </p:nvSpPr>
        <p:spPr bwMode="auto">
          <a:xfrm>
            <a:off x="1676400" y="152401"/>
            <a:ext cx="1828800" cy="830263"/>
          </a:xfrm>
          <a:prstGeom prst="rect">
            <a:avLst/>
          </a:prstGeom>
          <a:noFill/>
          <a:ln w="539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eaLnBrk="1" hangingPunct="1">
              <a:spcBef>
                <a:spcPct val="0"/>
              </a:spcBef>
              <a:buFontTx/>
              <a:buNone/>
            </a:pPr>
            <a:r>
              <a:rPr lang="en-US" altLang="x-none" sz="2400" b="1">
                <a:solidFill>
                  <a:srgbClr val="FF0000"/>
                </a:solidFill>
                <a:latin typeface="Arial" charset="0"/>
              </a:rPr>
              <a:t>TAKE A PIC!</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66038" y="2057400"/>
            <a:ext cx="2997200" cy="328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81108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2291">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2291">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2291">
                                            <p:txEl>
                                              <p:pRg st="3" end="3"/>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2291">
                                            <p:txEl>
                                              <p:pRg st="4" end="4"/>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2291">
                                            <p:txEl>
                                              <p:pRg st="5" end="5"/>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1229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5" name="Title 1"/>
          <p:cNvSpPr>
            <a:spLocks noGrp="1"/>
          </p:cNvSpPr>
          <p:nvPr>
            <p:ph type="title"/>
          </p:nvPr>
        </p:nvSpPr>
        <p:spPr>
          <a:xfrm>
            <a:off x="1476375" y="-147638"/>
            <a:ext cx="4267200" cy="1143001"/>
          </a:xfrm>
        </p:spPr>
        <p:txBody>
          <a:bodyPr/>
          <a:lstStyle/>
          <a:p>
            <a:r>
              <a:rPr lang="en-US" altLang="x-none" sz="4000" b="1" i="1" u="sng">
                <a:solidFill>
                  <a:srgbClr val="002060"/>
                </a:solidFill>
                <a:ea typeface="ＭＳ Ｐゴシック" charset="-128"/>
              </a:rPr>
              <a:t>Farmers Organize!</a:t>
            </a:r>
          </a:p>
        </p:txBody>
      </p:sp>
      <p:sp>
        <p:nvSpPr>
          <p:cNvPr id="3" name="Content Placeholder 2"/>
          <p:cNvSpPr>
            <a:spLocks noGrp="1"/>
          </p:cNvSpPr>
          <p:nvPr>
            <p:ph idx="1"/>
          </p:nvPr>
        </p:nvSpPr>
        <p:spPr>
          <a:xfrm>
            <a:off x="1500188" y="777875"/>
            <a:ext cx="6342063" cy="5638800"/>
          </a:xfrm>
        </p:spPr>
        <p:txBody>
          <a:bodyPr/>
          <a:lstStyle/>
          <a:p>
            <a:pPr marL="457200" indent="-457200">
              <a:buFont typeface="Calibri" charset="0"/>
              <a:buAutoNum type="arabicPeriod"/>
            </a:pPr>
            <a:r>
              <a:rPr lang="en-US" altLang="x-none" sz="2500" b="1" u="sng">
                <a:solidFill>
                  <a:srgbClr val="FF0000"/>
                </a:solidFill>
                <a:ea typeface="ＭＳ Ｐゴシック" charset="-128"/>
              </a:rPr>
              <a:t>The National Grange Movement (1867)</a:t>
            </a:r>
            <a:endParaRPr lang="en-US" altLang="x-none" sz="2500" b="1">
              <a:solidFill>
                <a:srgbClr val="FF0000"/>
              </a:solidFill>
              <a:ea typeface="ＭＳ Ｐゴシック" charset="-128"/>
            </a:endParaRPr>
          </a:p>
          <a:p>
            <a:pPr lvl="1"/>
            <a:r>
              <a:rPr lang="en-US" altLang="x-none" sz="2500" b="1">
                <a:solidFill>
                  <a:srgbClr val="FF0000"/>
                </a:solidFill>
                <a:ea typeface="ＭＳ Ｐゴシック" charset="-128"/>
              </a:rPr>
              <a:t>Midwest</a:t>
            </a:r>
          </a:p>
          <a:p>
            <a:pPr lvl="1"/>
            <a:r>
              <a:rPr lang="en-US" altLang="x-none" sz="2500" b="1">
                <a:solidFill>
                  <a:srgbClr val="FF0000"/>
                </a:solidFill>
                <a:ea typeface="ＭＳ Ｐゴシック" charset="-128"/>
              </a:rPr>
              <a:t>Social and educational organization</a:t>
            </a:r>
          </a:p>
          <a:p>
            <a:pPr lvl="1"/>
            <a:r>
              <a:rPr lang="en-US" altLang="x-none" sz="2500" b="1">
                <a:solidFill>
                  <a:srgbClr val="FF0000"/>
                </a:solidFill>
                <a:ea typeface="ＭＳ Ｐゴシック" charset="-128"/>
              </a:rPr>
              <a:t>Farmers &amp; families</a:t>
            </a:r>
          </a:p>
          <a:p>
            <a:pPr lvl="1"/>
            <a:r>
              <a:rPr lang="en-US" altLang="x-none" sz="2500" b="1">
                <a:solidFill>
                  <a:srgbClr val="FF0000"/>
                </a:solidFill>
                <a:ea typeface="ＭＳ Ｐゴシック" charset="-128"/>
              </a:rPr>
              <a:t>DEFEND against middlemen</a:t>
            </a:r>
          </a:p>
          <a:p>
            <a:pPr lvl="1"/>
            <a:r>
              <a:rPr lang="en-US" altLang="x-none" sz="2500" b="1">
                <a:solidFill>
                  <a:srgbClr val="FF0000"/>
                </a:solidFill>
                <a:ea typeface="ＭＳ Ｐゴシック" charset="-128"/>
              </a:rPr>
              <a:t>Established </a:t>
            </a:r>
            <a:r>
              <a:rPr lang="en-US" altLang="x-none" sz="2500" b="1" i="1" u="sng">
                <a:solidFill>
                  <a:srgbClr val="FF0000"/>
                </a:solidFill>
                <a:ea typeface="ＭＳ Ｐゴシック" charset="-128"/>
              </a:rPr>
              <a:t>COOPERATIVES</a:t>
            </a:r>
            <a:r>
              <a:rPr lang="en-US" altLang="x-none" sz="2500" b="1">
                <a:solidFill>
                  <a:srgbClr val="FF0000"/>
                </a:solidFill>
                <a:ea typeface="ＭＳ Ｐゴシック" charset="-128"/>
              </a:rPr>
              <a:t> (businesses owned and run by farmers </a:t>
            </a:r>
            <a:r>
              <a:rPr lang="mr-IN" altLang="x-none" sz="2500" b="1">
                <a:solidFill>
                  <a:srgbClr val="FF0000"/>
                </a:solidFill>
                <a:ea typeface="Mangal" charset="0"/>
              </a:rPr>
              <a:t>–</a:t>
            </a:r>
            <a:r>
              <a:rPr lang="en-US" altLang="x-none" sz="2500" b="1">
                <a:solidFill>
                  <a:srgbClr val="FF0000"/>
                </a:solidFill>
                <a:ea typeface="ＭＳ Ｐゴシック" charset="-128"/>
              </a:rPr>
              <a:t> to X the middleman)</a:t>
            </a:r>
          </a:p>
          <a:p>
            <a:pPr marL="457200" indent="-457200">
              <a:buFont typeface="Calibri" charset="0"/>
              <a:buAutoNum type="arabicPeriod"/>
            </a:pPr>
            <a:r>
              <a:rPr lang="en-US" altLang="x-none" sz="2500" b="1" u="sng">
                <a:solidFill>
                  <a:srgbClr val="FF0000"/>
                </a:solidFill>
                <a:ea typeface="ＭＳ Ｐゴシック" charset="-128"/>
              </a:rPr>
              <a:t>Farmers</a:t>
            </a:r>
            <a:r>
              <a:rPr lang="en-US" altLang="en-US" sz="2500" b="1" u="sng">
                <a:solidFill>
                  <a:srgbClr val="FF0000"/>
                </a:solidFill>
                <a:ea typeface="ＭＳ Ｐゴシック" charset="-128"/>
              </a:rPr>
              <a:t>’</a:t>
            </a:r>
            <a:r>
              <a:rPr lang="en-US" altLang="x-none" sz="2500" b="1" u="sng">
                <a:solidFill>
                  <a:srgbClr val="FF0000"/>
                </a:solidFill>
                <a:ea typeface="ＭＳ Ｐゴシック" charset="-128"/>
              </a:rPr>
              <a:t> Alliances</a:t>
            </a:r>
          </a:p>
          <a:p>
            <a:pPr lvl="1"/>
            <a:r>
              <a:rPr lang="en-US" altLang="x-none" sz="2500" b="1">
                <a:solidFill>
                  <a:srgbClr val="FF0000"/>
                </a:solidFill>
                <a:ea typeface="ＭＳ Ｐゴシック" charset="-128"/>
              </a:rPr>
              <a:t>Discuss possible governmen</a:t>
            </a:r>
            <a:r>
              <a:rPr lang="en-US" altLang="ja-JP" sz="2500" b="1">
                <a:solidFill>
                  <a:srgbClr val="FF0000"/>
                </a:solidFill>
                <a:ea typeface="ＭＳ Ｐゴシック" charset="-128"/>
              </a:rPr>
              <a:t>t action and control of the railroads</a:t>
            </a:r>
          </a:p>
        </p:txBody>
      </p:sp>
      <p:pic>
        <p:nvPicPr>
          <p:cNvPr id="410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4664" y="990600"/>
            <a:ext cx="2573337"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727951" y="2133601"/>
            <a:ext cx="2163763" cy="226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a:spLocks noChangeArrowheads="1"/>
          </p:cNvSpPr>
          <p:nvPr/>
        </p:nvSpPr>
        <p:spPr bwMode="auto">
          <a:xfrm>
            <a:off x="1519237" y="5770563"/>
            <a:ext cx="6365876" cy="64611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spcBef>
                <a:spcPct val="0"/>
              </a:spcBef>
              <a:buFontTx/>
              <a:buNone/>
            </a:pPr>
            <a:r>
              <a:rPr lang="en-US" altLang="x-none" sz="1800" b="1" i="1">
                <a:latin typeface="Arial" charset="0"/>
              </a:rPr>
              <a:t>How do people today organize to try to enact change? Is it a successful strategy? Explain.</a:t>
            </a:r>
          </a:p>
        </p:txBody>
      </p:sp>
    </p:spTree>
    <p:extLst>
      <p:ext uri="{BB962C8B-B14F-4D97-AF65-F5344CB8AC3E}">
        <p14:creationId xmlns:p14="http://schemas.microsoft.com/office/powerpoint/2010/main" val="8925804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4102"/>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2" presetClass="entr" presetSubtype="4" fill="hold" nodeType="clickEffect">
                                  <p:stCondLst>
                                    <p:cond delay="0"/>
                                  </p:stCondLst>
                                  <p:childTnLst>
                                    <p:set>
                                      <p:cBhvr>
                                        <p:cTn id="50" dur="1" fill="hold">
                                          <p:stCondLst>
                                            <p:cond delay="0"/>
                                          </p:stCondLst>
                                        </p:cTn>
                                        <p:tgtEl>
                                          <p:spTgt spid="6"/>
                                        </p:tgtEl>
                                        <p:attrNameLst>
                                          <p:attrName>style.visibility</p:attrName>
                                        </p:attrNameLst>
                                      </p:cBhvr>
                                      <p:to>
                                        <p:strVal val="visible"/>
                                      </p:to>
                                    </p:set>
                                    <p:anim calcmode="lin" valueType="num">
                                      <p:cBhvr additive="base">
                                        <p:cTn id="51" dur="500" fill="hold"/>
                                        <p:tgtEl>
                                          <p:spTgt spid="6"/>
                                        </p:tgtEl>
                                        <p:attrNameLst>
                                          <p:attrName>ppt_x</p:attrName>
                                        </p:attrNameLst>
                                      </p:cBhvr>
                                      <p:tavLst>
                                        <p:tav tm="0">
                                          <p:val>
                                            <p:strVal val="#ppt_x"/>
                                          </p:val>
                                        </p:tav>
                                        <p:tav tm="100000">
                                          <p:val>
                                            <p:strVal val="#ppt_x"/>
                                          </p:val>
                                        </p:tav>
                                      </p:tavLst>
                                    </p:anim>
                                    <p:anim calcmode="lin" valueType="num">
                                      <p:cBhvr additive="base">
                                        <p:cTn id="5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ntr" presetSubtype="0" fill="hold" nodeType="clickEffect">
                                  <p:stCondLst>
                                    <p:cond delay="0"/>
                                  </p:stCondLst>
                                  <p:childTnLst>
                                    <p:set>
                                      <p:cBhvr>
                                        <p:cTn id="5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a:xfrm>
            <a:off x="1957388" y="1219200"/>
            <a:ext cx="8229600" cy="1143000"/>
          </a:xfrm>
        </p:spPr>
        <p:txBody>
          <a:bodyPr/>
          <a:lstStyle/>
          <a:p>
            <a:r>
              <a:rPr lang="en-US" altLang="x-none" b="1" i="1" u="sng">
                <a:solidFill>
                  <a:srgbClr val="FF0000"/>
                </a:solidFill>
                <a:ea typeface="ＭＳ Ｐゴシック" charset="-128"/>
              </a:rPr>
              <a:t>Munn v. Illinois (1877)</a:t>
            </a:r>
          </a:p>
        </p:txBody>
      </p:sp>
      <p:sp>
        <p:nvSpPr>
          <p:cNvPr id="44034" name="Content Placeholder 2"/>
          <p:cNvSpPr>
            <a:spLocks noGrp="1"/>
          </p:cNvSpPr>
          <p:nvPr>
            <p:ph idx="1"/>
          </p:nvPr>
        </p:nvSpPr>
        <p:spPr>
          <a:xfrm>
            <a:off x="1957388" y="2133600"/>
            <a:ext cx="8229600" cy="3657600"/>
          </a:xfrm>
        </p:spPr>
        <p:txBody>
          <a:bodyPr/>
          <a:lstStyle/>
          <a:p>
            <a:r>
              <a:rPr lang="en-US" altLang="x-none">
                <a:latin typeface="Cambria" charset="0"/>
                <a:ea typeface="ＭＳ Ｐゴシック" charset="-128"/>
              </a:rPr>
              <a:t>The Supreme Court ruled that </a:t>
            </a:r>
            <a:r>
              <a:rPr lang="en-US" altLang="x-none" b="1" u="sng">
                <a:solidFill>
                  <a:srgbClr val="FF0000"/>
                </a:solidFill>
                <a:latin typeface="Cambria" charset="0"/>
                <a:ea typeface="ＭＳ Ｐゴシック" charset="-128"/>
              </a:rPr>
              <a:t>states could regulate businesses “clothed in the public interest”</a:t>
            </a:r>
          </a:p>
          <a:p>
            <a:pPr marL="800100" lvl="1" indent="-342900"/>
            <a:r>
              <a:rPr lang="en-US" altLang="x-none">
                <a:latin typeface="Cambria" charset="0"/>
                <a:ea typeface="ＭＳ Ｐゴシック" charset="-128"/>
              </a:rPr>
              <a:t>Examples: Railroads and grain elevators</a:t>
            </a:r>
          </a:p>
          <a:p>
            <a:r>
              <a:rPr lang="en-US" altLang="x-none">
                <a:latin typeface="Cambria" charset="0"/>
                <a:ea typeface="ＭＳ Ｐゴシック" charset="-128"/>
              </a:rPr>
              <a:t>Some justices feared too many regulations would impede business and hurt the marketplace</a:t>
            </a:r>
          </a:p>
        </p:txBody>
      </p:sp>
      <p:sp>
        <p:nvSpPr>
          <p:cNvPr id="44035" name="TextBox 1"/>
          <p:cNvSpPr txBox="1">
            <a:spLocks noChangeArrowheads="1"/>
          </p:cNvSpPr>
          <p:nvPr/>
        </p:nvSpPr>
        <p:spPr bwMode="auto">
          <a:xfrm>
            <a:off x="1676400" y="152400"/>
            <a:ext cx="8839200" cy="120015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spcBef>
                <a:spcPct val="0"/>
              </a:spcBef>
              <a:buFontTx/>
              <a:buNone/>
            </a:pPr>
            <a:r>
              <a:rPr lang="en-US" altLang="x-none" sz="2400" b="1">
                <a:latin typeface="Arial" charset="0"/>
              </a:rPr>
              <a:t>In some midwestern states, farmers worked with state legislatures to pass laws regarding the high rates imposed by big businesses</a:t>
            </a:r>
            <a:r>
              <a:rPr lang="mr-IN" altLang="x-none" sz="2400" b="1">
                <a:latin typeface="Arial" charset="0"/>
                <a:ea typeface="Mangal" charset="0"/>
              </a:rPr>
              <a:t>…</a:t>
            </a:r>
            <a:endParaRPr lang="en-US" altLang="x-none" sz="2400" b="1">
              <a:latin typeface="Arial" charset="0"/>
            </a:endParaRPr>
          </a:p>
        </p:txBody>
      </p:sp>
    </p:spTree>
    <p:extLst>
      <p:ext uri="{BB962C8B-B14F-4D97-AF65-F5344CB8AC3E}">
        <p14:creationId xmlns:p14="http://schemas.microsoft.com/office/powerpoint/2010/main" val="114224340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1866901"/>
            <a:ext cx="8331200" cy="733425"/>
          </a:xfrm>
        </p:spPr>
        <p:txBody>
          <a:bodyPr/>
          <a:lstStyle/>
          <a:p>
            <a:r>
              <a:rPr lang="en-US" altLang="x-none" sz="3000" b="1" i="1" u="sng">
                <a:solidFill>
                  <a:srgbClr val="FF0000"/>
                </a:solidFill>
                <a:ea typeface="ＭＳ Ｐゴシック" charset="-128"/>
              </a:rPr>
              <a:t>Wabash v. Illinois (1886)</a:t>
            </a:r>
          </a:p>
        </p:txBody>
      </p:sp>
      <p:sp>
        <p:nvSpPr>
          <p:cNvPr id="3" name="Content Placeholder 2"/>
          <p:cNvSpPr>
            <a:spLocks noGrp="1"/>
          </p:cNvSpPr>
          <p:nvPr>
            <p:ph idx="1"/>
          </p:nvPr>
        </p:nvSpPr>
        <p:spPr>
          <a:xfrm>
            <a:off x="1612900" y="2809875"/>
            <a:ext cx="9067800" cy="3810000"/>
          </a:xfrm>
        </p:spPr>
        <p:txBody>
          <a:bodyPr/>
          <a:lstStyle/>
          <a:p>
            <a:pPr>
              <a:buFont typeface="Arial" panose="020B0604020202020204" pitchFamily="34" charset="0"/>
              <a:buChar char="•"/>
              <a:defRPr/>
            </a:pPr>
            <a:r>
              <a:rPr lang="en-US" sz="2500" dirty="0">
                <a:latin typeface="Cambria" panose="02040503050406030204" pitchFamily="18" charset="0"/>
              </a:rPr>
              <a:t>Supreme Court </a:t>
            </a:r>
            <a:r>
              <a:rPr lang="en-US" sz="2500" b="1" u="sng" dirty="0">
                <a:solidFill>
                  <a:srgbClr val="FF0000"/>
                </a:solidFill>
                <a:latin typeface="Cambria" panose="02040503050406030204" pitchFamily="18" charset="0"/>
              </a:rPr>
              <a:t>REVERSES Munn v. Illinois decision</a:t>
            </a:r>
            <a:r>
              <a:rPr lang="en-US" sz="2500" dirty="0">
                <a:latin typeface="Cambria" panose="02040503050406030204" pitchFamily="18" charset="0"/>
              </a:rPr>
              <a:t>!</a:t>
            </a:r>
          </a:p>
          <a:p>
            <a:pPr>
              <a:buFont typeface="Arial" panose="020B0604020202020204" pitchFamily="34" charset="0"/>
              <a:buChar char="•"/>
              <a:defRPr/>
            </a:pPr>
            <a:r>
              <a:rPr lang="en-US" sz="2500" b="1" dirty="0">
                <a:solidFill>
                  <a:srgbClr val="FF0000"/>
                </a:solidFill>
                <a:latin typeface="Cambria" panose="02040503050406030204" pitchFamily="18" charset="0"/>
              </a:rPr>
              <a:t>ONLY the federal government can regulate interstate trade</a:t>
            </a:r>
          </a:p>
          <a:p>
            <a:pPr marL="800100" lvl="1" indent="-342900">
              <a:defRPr/>
            </a:pPr>
            <a:r>
              <a:rPr lang="en-US" sz="2500" dirty="0">
                <a:latin typeface="Cambria" panose="02040503050406030204" pitchFamily="18" charset="0"/>
              </a:rPr>
              <a:t>Applied the </a:t>
            </a:r>
            <a:r>
              <a:rPr lang="en-US" sz="2500" b="1" i="1" dirty="0">
                <a:latin typeface="Cambria" panose="02040503050406030204" pitchFamily="18" charset="0"/>
              </a:rPr>
              <a:t>Fourteenth Amendment towards corporations</a:t>
            </a:r>
          </a:p>
          <a:p>
            <a:pPr marL="1485900" lvl="2" indent="-342900">
              <a:defRPr/>
            </a:pPr>
            <a:r>
              <a:rPr lang="en-US" sz="2500" dirty="0">
                <a:latin typeface="Cambria" panose="02040503050406030204" pitchFamily="18" charset="0"/>
              </a:rPr>
              <a:t>No state can “deprive any person of life, liberty, or property without due process of the law”</a:t>
            </a:r>
          </a:p>
          <a:p>
            <a:pPr marL="1485900" lvl="2" indent="-342900">
              <a:defRPr/>
            </a:pPr>
            <a:r>
              <a:rPr lang="en-US" sz="2500" dirty="0">
                <a:latin typeface="Cambria" panose="02040503050406030204" pitchFamily="18" charset="0"/>
              </a:rPr>
              <a:t>Yet, the court wouldn’t use this amendment to protect the rights of blacks</a:t>
            </a:r>
          </a:p>
          <a:p>
            <a:pPr lvl="1" indent="0">
              <a:buNone/>
              <a:defRPr/>
            </a:pPr>
            <a:endParaRPr lang="en-US" dirty="0">
              <a:latin typeface="Cambria" panose="02040503050406030204" pitchFamily="18" charset="0"/>
            </a:endParaRPr>
          </a:p>
        </p:txBody>
      </p:sp>
      <p:sp>
        <p:nvSpPr>
          <p:cNvPr id="4" name="TextBox 3"/>
          <p:cNvSpPr txBox="1">
            <a:spLocks noChangeArrowheads="1"/>
          </p:cNvSpPr>
          <p:nvPr/>
        </p:nvSpPr>
        <p:spPr bwMode="auto">
          <a:xfrm>
            <a:off x="1506538" y="0"/>
            <a:ext cx="9161463" cy="76993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spcBef>
                <a:spcPct val="0"/>
              </a:spcBef>
              <a:buFontTx/>
              <a:buNone/>
            </a:pPr>
            <a:r>
              <a:rPr lang="en-US" altLang="x-none" sz="2200" b="1">
                <a:latin typeface="Arial" charset="0"/>
              </a:rPr>
              <a:t>BUT, was it </a:t>
            </a:r>
            <a:r>
              <a:rPr lang="en-US" altLang="x-none" sz="2200" b="1" i="1" u="sng">
                <a:latin typeface="Arial" charset="0"/>
              </a:rPr>
              <a:t>constitutional</a:t>
            </a:r>
            <a:r>
              <a:rPr lang="en-US" altLang="x-none" sz="2200" b="1">
                <a:latin typeface="Arial" charset="0"/>
              </a:rPr>
              <a:t> for individual state laws to regulate railroad rates that </a:t>
            </a:r>
            <a:r>
              <a:rPr lang="en-US" altLang="x-none" sz="2200" b="1" i="1">
                <a:latin typeface="Arial" charset="0"/>
              </a:rPr>
              <a:t>crossed state lines</a:t>
            </a:r>
            <a:r>
              <a:rPr lang="en-US" altLang="x-none" sz="2200" b="1">
                <a:latin typeface="Arial" charset="0"/>
              </a:rPr>
              <a:t>?</a:t>
            </a:r>
          </a:p>
        </p:txBody>
      </p:sp>
      <p:sp>
        <p:nvSpPr>
          <p:cNvPr id="5" name="TextBox 4"/>
          <p:cNvSpPr txBox="1">
            <a:spLocks noChangeArrowheads="1"/>
          </p:cNvSpPr>
          <p:nvPr/>
        </p:nvSpPr>
        <p:spPr bwMode="auto">
          <a:xfrm>
            <a:off x="1524001" y="730250"/>
            <a:ext cx="9161463" cy="769938"/>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spcBef>
                <a:spcPct val="0"/>
              </a:spcBef>
              <a:buFontTx/>
              <a:buNone/>
            </a:pPr>
            <a:r>
              <a:rPr lang="en-US" altLang="x-none" sz="2200" b="1">
                <a:solidFill>
                  <a:schemeClr val="bg1"/>
                </a:solidFill>
                <a:latin typeface="Arial" charset="0"/>
              </a:rPr>
              <a:t>NO! </a:t>
            </a:r>
            <a:r>
              <a:rPr lang="en-US" altLang="x-none" sz="2200">
                <a:solidFill>
                  <a:schemeClr val="bg1"/>
                </a:solidFill>
                <a:latin typeface="Arial" charset="0"/>
              </a:rPr>
              <a:t>States could only regulate </a:t>
            </a:r>
            <a:r>
              <a:rPr lang="en-US" altLang="x-none" sz="2200" b="1">
                <a:solidFill>
                  <a:schemeClr val="bg1"/>
                </a:solidFill>
                <a:latin typeface="Arial" charset="0"/>
              </a:rPr>
              <a:t>LOCAL </a:t>
            </a:r>
            <a:r>
              <a:rPr lang="en-US" altLang="x-none" sz="2200">
                <a:solidFill>
                  <a:schemeClr val="bg1"/>
                </a:solidFill>
                <a:latin typeface="Arial" charset="0"/>
              </a:rPr>
              <a:t>rates. Interstate commerce was a </a:t>
            </a:r>
            <a:r>
              <a:rPr lang="en-US" altLang="x-none" sz="2200" b="1">
                <a:solidFill>
                  <a:schemeClr val="bg1"/>
                </a:solidFill>
                <a:latin typeface="Arial" charset="0"/>
              </a:rPr>
              <a:t>FEDERAL </a:t>
            </a:r>
            <a:r>
              <a:rPr lang="en-US" altLang="x-none" sz="2200">
                <a:solidFill>
                  <a:schemeClr val="bg1"/>
                </a:solidFill>
                <a:latin typeface="Arial" charset="0"/>
              </a:rPr>
              <a:t>matter controlled by </a:t>
            </a:r>
            <a:r>
              <a:rPr lang="en-US" altLang="x-none" sz="2200" b="1">
                <a:solidFill>
                  <a:schemeClr val="bg1"/>
                </a:solidFill>
                <a:latin typeface="Arial" charset="0"/>
              </a:rPr>
              <a:t>CONGRESS</a:t>
            </a:r>
            <a:r>
              <a:rPr lang="en-US" altLang="x-none" sz="2200">
                <a:solidFill>
                  <a:schemeClr val="bg1"/>
                </a:solidFill>
                <a:latin typeface="Arial" charset="0"/>
              </a:rPr>
              <a:t>!</a:t>
            </a:r>
            <a:endParaRPr lang="en-US" altLang="x-none" sz="2200" b="1">
              <a:solidFill>
                <a:schemeClr val="bg1"/>
              </a:solidFill>
              <a:latin typeface="Arial" charset="0"/>
            </a:endParaRPr>
          </a:p>
        </p:txBody>
      </p:sp>
    </p:spTree>
    <p:extLst>
      <p:ext uri="{BB962C8B-B14F-4D97-AF65-F5344CB8AC3E}">
        <p14:creationId xmlns:p14="http://schemas.microsoft.com/office/powerpoint/2010/main" val="13285368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a:xfrm>
            <a:off x="1981200" y="0"/>
            <a:ext cx="8229600" cy="1143000"/>
          </a:xfrm>
        </p:spPr>
        <p:txBody>
          <a:bodyPr/>
          <a:lstStyle/>
          <a:p>
            <a:r>
              <a:rPr lang="en-US" altLang="x-none" b="1" i="1" u="sng">
                <a:solidFill>
                  <a:srgbClr val="002060"/>
                </a:solidFill>
                <a:ea typeface="ＭＳ Ｐゴシック" charset="-128"/>
              </a:rPr>
              <a:t>Were the Grangers SUCCESSFUL?</a:t>
            </a:r>
          </a:p>
        </p:txBody>
      </p:sp>
      <p:sp>
        <p:nvSpPr>
          <p:cNvPr id="3" name="Content Placeholder 2"/>
          <p:cNvSpPr>
            <a:spLocks noGrp="1"/>
          </p:cNvSpPr>
          <p:nvPr>
            <p:ph idx="1"/>
          </p:nvPr>
        </p:nvSpPr>
        <p:spPr>
          <a:xfrm>
            <a:off x="1524000" y="990600"/>
            <a:ext cx="5486400" cy="5791200"/>
          </a:xfrm>
        </p:spPr>
        <p:txBody>
          <a:bodyPr/>
          <a:lstStyle/>
          <a:p>
            <a:r>
              <a:rPr lang="en-US" altLang="x-none" sz="3100">
                <a:ea typeface="ＭＳ Ｐゴシック" charset="-128"/>
              </a:rPr>
              <a:t>Passage of the </a:t>
            </a:r>
            <a:r>
              <a:rPr lang="en-US" altLang="x-none" sz="3100" b="1" u="sng">
                <a:solidFill>
                  <a:srgbClr val="FF0000"/>
                </a:solidFill>
                <a:ea typeface="ＭＳ Ｐゴシック" charset="-128"/>
              </a:rPr>
              <a:t>Interstate Commerce Act 1887</a:t>
            </a:r>
          </a:p>
          <a:p>
            <a:pPr lvl="1"/>
            <a:r>
              <a:rPr lang="en-US" altLang="x-none" sz="2700">
                <a:ea typeface="ＭＳ Ｐゴシック" charset="-128"/>
              </a:rPr>
              <a:t>Allowed for the </a:t>
            </a:r>
            <a:r>
              <a:rPr lang="en-US" altLang="x-none" sz="2700" b="1" u="sng">
                <a:solidFill>
                  <a:srgbClr val="FF0000"/>
                </a:solidFill>
                <a:ea typeface="ＭＳ Ｐゴシック" charset="-128"/>
              </a:rPr>
              <a:t>government to supervise railroad activities</a:t>
            </a:r>
          </a:p>
          <a:p>
            <a:r>
              <a:rPr lang="en-US" altLang="x-none" sz="3100">
                <a:ea typeface="ＭＳ Ｐゴシック" charset="-128"/>
              </a:rPr>
              <a:t>Unfortunately, it was </a:t>
            </a:r>
            <a:r>
              <a:rPr lang="en-US" altLang="x-none" sz="3100" b="1" i="1">
                <a:ea typeface="ＭＳ Ｐゴシック" charset="-128"/>
              </a:rPr>
              <a:t>not initially executed </a:t>
            </a:r>
            <a:r>
              <a:rPr lang="en-US" altLang="x-none" sz="3100">
                <a:ea typeface="ＭＳ Ｐゴシック" charset="-128"/>
              </a:rPr>
              <a:t>by the president so </a:t>
            </a:r>
            <a:r>
              <a:rPr lang="en-US" altLang="x-none" sz="3100" b="1">
                <a:ea typeface="ＭＳ Ｐゴシック" charset="-128"/>
              </a:rPr>
              <a:t>it had little power to help regulate shipping rates</a:t>
            </a:r>
          </a:p>
          <a:p>
            <a:r>
              <a:rPr lang="en-US" altLang="x-none" sz="3100">
                <a:ea typeface="ＭＳ Ｐゴシック" charset="-128"/>
              </a:rPr>
              <a:t>(Teddy Roosevelt will change that in 1906!)</a:t>
            </a:r>
          </a:p>
        </p:txBody>
      </p:sp>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7600" y="1143000"/>
            <a:ext cx="32004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75500" y="4498975"/>
            <a:ext cx="3492500" cy="197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603500" y="0"/>
            <a:ext cx="6985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18811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2" presetClass="entr" presetSubtype="4" fill="hold" nodeType="withEffect">
                                  <p:stCondLst>
                                    <p:cond delay="0"/>
                                  </p:stCondLst>
                                  <p:childTnLst>
                                    <p:set>
                                      <p:cBhvr>
                                        <p:cTn id="8" dur="1" fill="hold">
                                          <p:stCondLst>
                                            <p:cond delay="0"/>
                                          </p:stCondLst>
                                        </p:cTn>
                                        <p:tgtEl>
                                          <p:spTgt spid="25602"/>
                                        </p:tgtEl>
                                        <p:attrNameLst>
                                          <p:attrName>style.visibility</p:attrName>
                                        </p:attrNameLst>
                                      </p:cBhvr>
                                      <p:to>
                                        <p:strVal val="visible"/>
                                      </p:to>
                                    </p:set>
                                    <p:anim calcmode="lin" valueType="num">
                                      <p:cBhvr additive="base">
                                        <p:cTn id="9" dur="500" fill="hold"/>
                                        <p:tgtEl>
                                          <p:spTgt spid="25602"/>
                                        </p:tgtEl>
                                        <p:attrNameLst>
                                          <p:attrName>ppt_x</p:attrName>
                                        </p:attrNameLst>
                                      </p:cBhvr>
                                      <p:tavLst>
                                        <p:tav tm="0">
                                          <p:val>
                                            <p:strVal val="#ppt_x"/>
                                          </p:val>
                                        </p:tav>
                                        <p:tav tm="100000">
                                          <p:val>
                                            <p:strVal val="#ppt_x"/>
                                          </p:val>
                                        </p:tav>
                                      </p:tavLst>
                                    </p:anim>
                                    <p:anim calcmode="lin" valueType="num">
                                      <p:cBhvr additive="base">
                                        <p:cTn id="10" dur="500" fill="hold"/>
                                        <p:tgtEl>
                                          <p:spTgt spid="25602"/>
                                        </p:tgtEl>
                                        <p:attrNameLst>
                                          <p:attrName>ppt_y</p:attrName>
                                        </p:attrNameLst>
                                      </p:cBhvr>
                                      <p:tavLst>
                                        <p:tav tm="0">
                                          <p:val>
                                            <p:strVal val="1+#ppt_h/2"/>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ppt_x"/>
                                          </p:val>
                                        </p:tav>
                                        <p:tav tm="100000">
                                          <p:val>
                                            <p:strVal val="#ppt_x"/>
                                          </p:val>
                                        </p:tav>
                                      </p:tavLst>
                                    </p:anim>
                                    <p:anim calcmode="lin" valueType="num">
                                      <p:cBhvr additive="base">
                                        <p:cTn id="3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Rot="1" noChangeArrowheads="1"/>
          </p:cNvSpPr>
          <p:nvPr>
            <p:ph type="title" idx="4294967295"/>
          </p:nvPr>
        </p:nvSpPr>
        <p:spPr>
          <a:xfrm>
            <a:off x="1524000" y="228600"/>
            <a:ext cx="9144000" cy="609600"/>
          </a:xfrm>
        </p:spPr>
        <p:txBody>
          <a:bodyPr/>
          <a:lstStyle/>
          <a:p>
            <a:r>
              <a:rPr lang="en-US" altLang="en-US" sz="3400" b="1" i="1" u="sng">
                <a:solidFill>
                  <a:srgbClr val="FF0000"/>
                </a:solidFill>
                <a:ea typeface="ＭＳ Ｐゴシック" charset="-128"/>
              </a:rPr>
              <a:t>Frederick Jackson Turner’s Frontier Thesis (1893)</a:t>
            </a:r>
          </a:p>
        </p:txBody>
      </p:sp>
      <p:pic>
        <p:nvPicPr>
          <p:cNvPr id="47106"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91400" y="1819276"/>
            <a:ext cx="2590800" cy="351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3"/>
          <p:cNvSpPr txBox="1">
            <a:spLocks noRot="1" noChangeArrowheads="1"/>
          </p:cNvSpPr>
          <p:nvPr/>
        </p:nvSpPr>
        <p:spPr bwMode="auto">
          <a:xfrm>
            <a:off x="1524000" y="1828800"/>
            <a:ext cx="58674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lvl1pPr marL="342900" indent="-342900">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r>
              <a:rPr lang="en-US" altLang="en-US" sz="2500" b="1">
                <a:solidFill>
                  <a:srgbClr val="FF0000"/>
                </a:solidFill>
              </a:rPr>
              <a:t>Settlement of the frontier was an </a:t>
            </a:r>
            <a:r>
              <a:rPr lang="en-US" altLang="en-US" sz="2500" b="1" u="sng">
                <a:solidFill>
                  <a:srgbClr val="FF0000"/>
                </a:solidFill>
              </a:rPr>
              <a:t>evolutionary process</a:t>
            </a:r>
          </a:p>
          <a:p>
            <a:pPr lvl="1"/>
            <a:r>
              <a:rPr lang="en-US" altLang="en-US" sz="2300"/>
              <a:t>Began as a wilderness</a:t>
            </a:r>
          </a:p>
          <a:p>
            <a:pPr lvl="1"/>
            <a:r>
              <a:rPr lang="en-US" altLang="en-US" sz="2300"/>
              <a:t>Started with a hunting frontier</a:t>
            </a:r>
          </a:p>
          <a:p>
            <a:pPr lvl="1"/>
            <a:r>
              <a:rPr lang="en-US" altLang="en-US" sz="2300"/>
              <a:t>Followed by mining and cattle frontiers</a:t>
            </a:r>
          </a:p>
          <a:p>
            <a:pPr lvl="1"/>
            <a:r>
              <a:rPr lang="en-US" altLang="en-US" sz="2300"/>
              <a:t>Finished with towns/cities</a:t>
            </a:r>
          </a:p>
          <a:p>
            <a:pPr lvl="1"/>
            <a:r>
              <a:rPr lang="en-US" altLang="en-US" sz="2400" b="1"/>
              <a:t>Frontier was </a:t>
            </a:r>
            <a:r>
              <a:rPr lang="en-US" altLang="en-US" sz="2400" b="1">
                <a:solidFill>
                  <a:srgbClr val="FF0000"/>
                </a:solidFill>
              </a:rPr>
              <a:t>“the meeting point between savagery and civilization.”</a:t>
            </a:r>
          </a:p>
          <a:p>
            <a:pPr lvl="1"/>
            <a:endParaRPr lang="en-US" altLang="en-US" sz="2300"/>
          </a:p>
        </p:txBody>
      </p:sp>
      <p:sp>
        <p:nvSpPr>
          <p:cNvPr id="47108" name="Subtitle 2"/>
          <p:cNvSpPr txBox="1">
            <a:spLocks/>
          </p:cNvSpPr>
          <p:nvPr/>
        </p:nvSpPr>
        <p:spPr bwMode="auto">
          <a:xfrm>
            <a:off x="1524000" y="838200"/>
            <a:ext cx="9144000" cy="8382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buFont typeface="Arial" charset="0"/>
              <a:buNone/>
            </a:pPr>
            <a:r>
              <a:rPr lang="en-US" altLang="x-none" sz="2500" b="1">
                <a:solidFill>
                  <a:srgbClr val="C00000"/>
                </a:solidFill>
              </a:rPr>
              <a:t>According to Frederick Jackson Turner, why has the frontier been an important part of American development?</a:t>
            </a:r>
          </a:p>
        </p:txBody>
      </p:sp>
      <p:sp>
        <p:nvSpPr>
          <p:cNvPr id="3" name="Rectangle 2"/>
          <p:cNvSpPr/>
          <p:nvPr/>
        </p:nvSpPr>
        <p:spPr>
          <a:xfrm>
            <a:off x="1524000" y="5349876"/>
            <a:ext cx="9144000" cy="1508125"/>
          </a:xfrm>
          <a:prstGeom prst="rect">
            <a:avLst/>
          </a:prstGeom>
        </p:spPr>
        <p:txBody>
          <a:bodyPr>
            <a:spAutoFit/>
          </a:bodyPr>
          <a:lstStyle/>
          <a:p>
            <a:pPr>
              <a:defRPr/>
            </a:pPr>
            <a:r>
              <a:rPr lang="en-US" sz="2300" b="1" i="1" u="sng" dirty="0">
                <a:solidFill>
                  <a:srgbClr val="FF0000"/>
                </a:solidFill>
              </a:rPr>
              <a:t>EXPANSION</a:t>
            </a:r>
            <a:r>
              <a:rPr lang="en-US" sz="2300" dirty="0">
                <a:solidFill>
                  <a:srgbClr val="FF0000"/>
                </a:solidFill>
              </a:rPr>
              <a:t> </a:t>
            </a:r>
            <a:r>
              <a:rPr lang="en-US" sz="2300" dirty="0"/>
              <a:t>was the most important factor in American history</a:t>
            </a:r>
          </a:p>
          <a:p>
            <a:pPr marL="285750" indent="-285750">
              <a:buFont typeface="Arial" charset="0"/>
              <a:buChar char="•"/>
              <a:defRPr/>
            </a:pPr>
            <a:r>
              <a:rPr lang="en-US" sz="2300" dirty="0"/>
              <a:t>“</a:t>
            </a:r>
            <a:r>
              <a:rPr lang="en-US" sz="2300" i="1" dirty="0"/>
              <a:t>the existence of an area of free land, its continuous recession, and the advance of American settlement westward explain American development</a:t>
            </a:r>
            <a:r>
              <a:rPr lang="en-US" sz="2300" dirty="0"/>
              <a:t>.”</a:t>
            </a:r>
          </a:p>
        </p:txBody>
      </p:sp>
    </p:spTree>
    <p:extLst>
      <p:ext uri="{BB962C8B-B14F-4D97-AF65-F5344CB8AC3E}">
        <p14:creationId xmlns:p14="http://schemas.microsoft.com/office/powerpoint/2010/main" val="17037294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Rot="1" noChangeArrowheads="1"/>
          </p:cNvSpPr>
          <p:nvPr>
            <p:ph type="title" idx="4294967295"/>
          </p:nvPr>
        </p:nvSpPr>
        <p:spPr>
          <a:xfrm>
            <a:off x="1524000" y="0"/>
            <a:ext cx="6096000" cy="609600"/>
          </a:xfrm>
        </p:spPr>
        <p:txBody>
          <a:bodyPr/>
          <a:lstStyle/>
          <a:p>
            <a:r>
              <a:rPr lang="en-US" altLang="en-US" sz="3600" b="1" i="1">
                <a:ea typeface="ＭＳ Ｐゴシック" charset="-128"/>
              </a:rPr>
              <a:t>There’s no where left to go!</a:t>
            </a:r>
          </a:p>
        </p:txBody>
      </p:sp>
      <p:sp>
        <p:nvSpPr>
          <p:cNvPr id="2" name="TextBox 1"/>
          <p:cNvSpPr txBox="1">
            <a:spLocks noChangeArrowheads="1"/>
          </p:cNvSpPr>
          <p:nvPr/>
        </p:nvSpPr>
        <p:spPr bwMode="auto">
          <a:xfrm>
            <a:off x="1828801" y="762000"/>
            <a:ext cx="4316413" cy="2554288"/>
          </a:xfrm>
          <a:prstGeom prst="rect">
            <a:avLst/>
          </a:prstGeom>
          <a:ln>
            <a:headEnd/>
            <a:tailEnd/>
          </a:ln>
        </p:spPr>
        <p:style>
          <a:lnRef idx="2">
            <a:schemeClr val="dk1"/>
          </a:lnRef>
          <a:fillRef idx="1">
            <a:schemeClr val="lt1"/>
          </a:fillRef>
          <a:effectRef idx="0">
            <a:schemeClr val="dk1"/>
          </a:effectRef>
          <a:fontRef idx="minor">
            <a:schemeClr val="dk1"/>
          </a:fontRef>
        </p:style>
        <p:txBody>
          <a:bodyPr>
            <a:spAutoFit/>
          </a:bodyPr>
          <a:lstStyle>
            <a:lvl1pPr>
              <a:spcBef>
                <a:spcPct val="20000"/>
              </a:spcBef>
              <a:buFont typeface="Arial" charset="0"/>
              <a:buChar char="•"/>
              <a:defRPr sz="3200">
                <a:solidFill>
                  <a:schemeClr val="tx1"/>
                </a:solidFill>
                <a:latin typeface="Calibri" charset="0"/>
                <a:ea typeface="ＭＳ Ｐゴシック" charset="-128"/>
              </a:defRPr>
            </a:lvl1pPr>
            <a:lvl2pPr>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spcBef>
                <a:spcPct val="0"/>
              </a:spcBef>
              <a:buFontTx/>
              <a:buNone/>
              <a:defRPr/>
            </a:pPr>
            <a:r>
              <a:rPr lang="en-US" altLang="en-US" sz="2000" b="1" dirty="0">
                <a:solidFill>
                  <a:srgbClr val="FF0000"/>
                </a:solidFill>
                <a:latin typeface="Arial" charset="0"/>
              </a:rPr>
              <a:t>U.S. Census of 1890 claims American frontier is closed!</a:t>
            </a:r>
          </a:p>
          <a:p>
            <a:pPr lvl="1">
              <a:spcBef>
                <a:spcPct val="0"/>
              </a:spcBef>
              <a:buFontTx/>
              <a:buNone/>
              <a:defRPr/>
            </a:pPr>
            <a:r>
              <a:rPr lang="en-US" altLang="en-US" sz="2000" b="1" dirty="0">
                <a:latin typeface="Times-Roman" charset="0"/>
              </a:rPr>
              <a:t>"And now, four centuries from the discovery of America, at the end of a hundred years of life under the Constitution, the frontier has gone, and with its going has closed the first period of American history.</a:t>
            </a:r>
            <a:r>
              <a:rPr lang="en-US" altLang="en-US" sz="2000" b="1" dirty="0">
                <a:latin typeface="Arial" charset="0"/>
              </a:rPr>
              <a:t>”</a:t>
            </a:r>
          </a:p>
        </p:txBody>
      </p:sp>
      <p:pic>
        <p:nvPicPr>
          <p:cNvPr id="48131"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27939" y="2725738"/>
            <a:ext cx="3044825" cy="413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ular Callout 3"/>
          <p:cNvSpPr/>
          <p:nvPr/>
        </p:nvSpPr>
        <p:spPr>
          <a:xfrm>
            <a:off x="1600200" y="3468688"/>
            <a:ext cx="5867400" cy="3160712"/>
          </a:xfrm>
          <a:prstGeom prst="wedgeRoundRectCallout">
            <a:avLst>
              <a:gd name="adj1" fmla="val 69873"/>
              <a:gd name="adj2" fmla="val 338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ectangle 9"/>
          <p:cNvSpPr>
            <a:spLocks noChangeArrowheads="1"/>
          </p:cNvSpPr>
          <p:nvPr/>
        </p:nvSpPr>
        <p:spPr bwMode="auto">
          <a:xfrm>
            <a:off x="1828800" y="3636964"/>
            <a:ext cx="5638800" cy="280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spcBef>
                <a:spcPct val="0"/>
              </a:spcBef>
              <a:buFontTx/>
              <a:buNone/>
            </a:pPr>
            <a:r>
              <a:rPr lang="en-US" altLang="x-none" sz="2200">
                <a:solidFill>
                  <a:schemeClr val="bg1"/>
                </a:solidFill>
                <a:latin typeface="Arial" charset="0"/>
              </a:rPr>
              <a:t>“How will American culture and history develop from this point on? </a:t>
            </a:r>
          </a:p>
          <a:p>
            <a:pPr>
              <a:spcBef>
                <a:spcPct val="0"/>
              </a:spcBef>
              <a:buFontTx/>
              <a:buNone/>
            </a:pPr>
            <a:endParaRPr lang="en-US" altLang="x-none" sz="2200">
              <a:solidFill>
                <a:schemeClr val="bg1"/>
              </a:solidFill>
              <a:latin typeface="Arial" charset="0"/>
            </a:endParaRPr>
          </a:p>
          <a:p>
            <a:pPr>
              <a:spcBef>
                <a:spcPct val="0"/>
              </a:spcBef>
              <a:buFontTx/>
              <a:buNone/>
            </a:pPr>
            <a:r>
              <a:rPr lang="mr-IN" altLang="x-none" sz="2200">
                <a:solidFill>
                  <a:schemeClr val="bg1"/>
                </a:solidFill>
                <a:latin typeface="Arial" charset="0"/>
                <a:ea typeface="Mangal" charset="0"/>
              </a:rPr>
              <a:t>…</a:t>
            </a:r>
            <a:r>
              <a:rPr lang="en-US" altLang="x-none" sz="2200">
                <a:solidFill>
                  <a:schemeClr val="bg1"/>
                </a:solidFill>
                <a:latin typeface="Arial" charset="0"/>
              </a:rPr>
              <a:t>will Americans be able to retain that coarseness and strength combined with acuteness and acquisitiveness . . . that dominant ‘</a:t>
            </a:r>
            <a:r>
              <a:rPr lang="en-US" altLang="x-none" sz="2200" b="1" i="1">
                <a:solidFill>
                  <a:schemeClr val="bg1"/>
                </a:solidFill>
                <a:latin typeface="Arial" charset="0"/>
              </a:rPr>
              <a:t>rugged individualism</a:t>
            </a:r>
            <a:r>
              <a:rPr lang="en-US" altLang="x-none" sz="2200">
                <a:solidFill>
                  <a:schemeClr val="bg1"/>
                </a:solidFill>
                <a:latin typeface="Arial" charset="0"/>
              </a:rPr>
              <a:t>’ bred by expansion now that the frontier is closed?!”</a:t>
            </a:r>
          </a:p>
        </p:txBody>
      </p:sp>
    </p:spTree>
    <p:extLst>
      <p:ext uri="{BB962C8B-B14F-4D97-AF65-F5344CB8AC3E}">
        <p14:creationId xmlns:p14="http://schemas.microsoft.com/office/powerpoint/2010/main" val="343372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2700"/>
            <a:ext cx="914400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987687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01731" y="4139"/>
            <a:ext cx="5360506" cy="615553"/>
          </a:xfrm>
          <a:prstGeom prst="rect">
            <a:avLst/>
          </a:prstGeom>
          <a:solidFill>
            <a:srgbClr val="FF0000"/>
          </a:solidFill>
        </p:spPr>
        <p:txBody>
          <a:bodyPr wrap="none">
            <a:spAutoFit/>
          </a:bodyPr>
          <a:lstStyle/>
          <a:p>
            <a:pPr algn="ctr">
              <a:defRPr/>
            </a:pPr>
            <a:r>
              <a:rPr lang="en-US" sz="3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Life on the Western Frontier </a:t>
            </a:r>
          </a:p>
        </p:txBody>
      </p:sp>
      <p:sp>
        <p:nvSpPr>
          <p:cNvPr id="4" name="Rectangle 3"/>
          <p:cNvSpPr/>
          <p:nvPr/>
        </p:nvSpPr>
        <p:spPr>
          <a:xfrm>
            <a:off x="1624013" y="820738"/>
            <a:ext cx="4724400" cy="1938992"/>
          </a:xfrm>
          <a:prstGeom prst="rect">
            <a:avLst/>
          </a:prstGeom>
        </p:spPr>
        <p:txBody>
          <a:bodyPr>
            <a:spAutoFit/>
          </a:bodyPr>
          <a:lstStyle/>
          <a:p>
            <a:pPr>
              <a:defRPr/>
            </a:pPr>
            <a:r>
              <a:rPr lang="en-US" sz="2400" dirty="0"/>
              <a:t>Life for the </a:t>
            </a:r>
            <a:r>
              <a:rPr lang="en-US" sz="2400" b="1" i="1" dirty="0"/>
              <a:t>Plains Indians</a:t>
            </a:r>
            <a:r>
              <a:rPr lang="en-US" sz="2400" dirty="0"/>
              <a:t> had dramatically changed</a:t>
            </a:r>
          </a:p>
          <a:p>
            <a:pPr marL="342900" indent="-342900">
              <a:buFont typeface="Arial" charset="0"/>
              <a:buChar char="•"/>
              <a:defRPr/>
            </a:pPr>
            <a:r>
              <a:rPr lang="en-US" sz="2400" dirty="0"/>
              <a:t>Heavily reliant on </a:t>
            </a:r>
            <a:r>
              <a:rPr lang="en-US" sz="2400" b="1" u="sng" dirty="0">
                <a:solidFill>
                  <a:srgbClr val="FF0000"/>
                </a:solidFill>
              </a:rPr>
              <a:t>hunting bison</a:t>
            </a:r>
          </a:p>
          <a:p>
            <a:pPr marL="342900" indent="-342900">
              <a:buFont typeface="Arial" charset="0"/>
              <a:buChar char="•"/>
              <a:defRPr/>
            </a:pPr>
            <a:r>
              <a:rPr lang="en-US" sz="2400" dirty="0"/>
              <a:t>European introduction of horse, firearms, alcohol, &amp; disease </a:t>
            </a:r>
          </a:p>
        </p:txBody>
      </p:sp>
      <p:sp>
        <p:nvSpPr>
          <p:cNvPr id="6" name="Rectangle 5"/>
          <p:cNvSpPr/>
          <p:nvPr/>
        </p:nvSpPr>
        <p:spPr>
          <a:xfrm>
            <a:off x="1643064" y="3744914"/>
            <a:ext cx="5062537" cy="2539157"/>
          </a:xfrm>
          <a:prstGeom prst="rect">
            <a:avLst/>
          </a:prstGeom>
        </p:spPr>
        <p:txBody>
          <a:bodyPr>
            <a:spAutoFit/>
          </a:bodyPr>
          <a:lstStyle/>
          <a:p>
            <a:pPr marL="342900" indent="-342900">
              <a:buFont typeface="Arial" charset="0"/>
              <a:buChar char="•"/>
              <a:defRPr/>
            </a:pPr>
            <a:r>
              <a:rPr lang="en-US" sz="2400" dirty="0"/>
              <a:t>Increasing </a:t>
            </a:r>
            <a:r>
              <a:rPr lang="en-US" sz="2400" b="1" i="1" dirty="0"/>
              <a:t>pressure</a:t>
            </a:r>
            <a:r>
              <a:rPr lang="en-US" sz="2400" dirty="0"/>
              <a:t> on Native life.</a:t>
            </a:r>
          </a:p>
          <a:p>
            <a:pPr marL="342900" indent="-342900">
              <a:buFont typeface="Arial" charset="0"/>
              <a:buChar char="•"/>
              <a:defRPr/>
            </a:pPr>
            <a:r>
              <a:rPr lang="en-US" sz="2400" b="1" u="sng" dirty="0">
                <a:solidFill>
                  <a:srgbClr val="FF0000"/>
                </a:solidFill>
              </a:rPr>
              <a:t>Severe decline in the population of bison</a:t>
            </a:r>
            <a:r>
              <a:rPr lang="en-US" sz="2400" dirty="0"/>
              <a:t>. </a:t>
            </a:r>
          </a:p>
          <a:p>
            <a:pPr>
              <a:defRPr/>
            </a:pPr>
            <a:r>
              <a:rPr lang="en-US" sz="2400" dirty="0"/>
              <a:t>	</a:t>
            </a:r>
            <a:r>
              <a:rPr lang="en-US" sz="2100" dirty="0"/>
              <a:t>– Challenges Native American 	resistance </a:t>
            </a:r>
          </a:p>
          <a:p>
            <a:pPr>
              <a:defRPr/>
            </a:pPr>
            <a:r>
              <a:rPr lang="en-US" sz="2100" dirty="0"/>
              <a:t>	– Demand for buffalo hides </a:t>
            </a:r>
          </a:p>
          <a:p>
            <a:pPr>
              <a:defRPr/>
            </a:pPr>
            <a:r>
              <a:rPr lang="en-US" sz="2100" dirty="0"/>
              <a:t>	– Impact of railroad expansion </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38863" y="654050"/>
            <a:ext cx="4076700" cy="284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51600" y="3498850"/>
            <a:ext cx="3860800" cy="298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a:spLocks noChangeArrowheads="1"/>
          </p:cNvSpPr>
          <p:nvPr/>
        </p:nvSpPr>
        <p:spPr bwMode="auto">
          <a:xfrm>
            <a:off x="1524001" y="5976939"/>
            <a:ext cx="6519863" cy="92392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spcBef>
                <a:spcPct val="0"/>
              </a:spcBef>
              <a:buFontTx/>
              <a:buNone/>
            </a:pPr>
            <a:r>
              <a:rPr lang="en-US" altLang="x-none" sz="1800" b="1">
                <a:latin typeface="Arial" charset="0"/>
              </a:rPr>
              <a:t>The biggest impact of western expansion will take place upon the lives of Native Americans in the trans-Mississippi west. </a:t>
            </a:r>
          </a:p>
        </p:txBody>
      </p:sp>
    </p:spTree>
    <p:extLst>
      <p:ext uri="{BB962C8B-B14F-4D97-AF65-F5344CB8AC3E}">
        <p14:creationId xmlns:p14="http://schemas.microsoft.com/office/powerpoint/2010/main" val="11778918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
                                            <p:txEl>
                                              <p:pRg st="3" end="3"/>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fill="hold"/>
                                        <p:tgtEl>
                                          <p:spTgt spid="10"/>
                                        </p:tgtEl>
                                        <p:attrNameLst>
                                          <p:attrName>ppt_x</p:attrName>
                                        </p:attrNameLst>
                                      </p:cBhvr>
                                      <p:tavLst>
                                        <p:tav tm="0">
                                          <p:val>
                                            <p:strVal val="#ppt_x"/>
                                          </p:val>
                                        </p:tav>
                                        <p:tav tm="100000">
                                          <p:val>
                                            <p:strVal val="#ppt_x"/>
                                          </p:val>
                                        </p:tav>
                                      </p:tavLst>
                                    </p:anim>
                                    <p:anim calcmode="lin" valueType="num">
                                      <p:cBhvr additive="base">
                                        <p:cTn id="3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nodeType="clickEffect">
                                  <p:stCondLst>
                                    <p:cond delay="0"/>
                                  </p:stCondLst>
                                  <p:childTnLst>
                                    <p:set>
                                      <p:cBhvr>
                                        <p:cTn id="4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08" name="image.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5199064" y="-14288"/>
            <a:ext cx="5468937" cy="3962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2150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1" y="-88900"/>
            <a:ext cx="4638675" cy="344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9" name="Content Placeholder 2"/>
          <p:cNvSpPr txBox="1">
            <a:spLocks/>
          </p:cNvSpPr>
          <p:nvPr/>
        </p:nvSpPr>
        <p:spPr bwMode="auto">
          <a:xfrm>
            <a:off x="2289175" y="1412875"/>
            <a:ext cx="7772400" cy="452755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r>
              <a:rPr lang="en-US" altLang="en-US" sz="2600" b="1"/>
              <a:t>Plains Natives Lifestyle</a:t>
            </a:r>
            <a:endParaRPr lang="en-US" altLang="en-US" sz="2600"/>
          </a:p>
          <a:p>
            <a:pPr lvl="1"/>
            <a:r>
              <a:rPr lang="en-US" altLang="en-US" sz="2600">
                <a:hlinkClick r:id="rId4"/>
              </a:rPr>
              <a:t>Buffalo hunt</a:t>
            </a:r>
            <a:endParaRPr lang="en-US" altLang="en-US" sz="2600"/>
          </a:p>
          <a:p>
            <a:pPr lvl="1"/>
            <a:r>
              <a:rPr lang="en-US" altLang="en-US" sz="2600">
                <a:hlinkClick r:id="rId5"/>
              </a:rPr>
              <a:t>White hunters decimated buffalo herds for fur, sport, pests</a:t>
            </a:r>
            <a:endParaRPr lang="en-US" altLang="en-US" sz="2600"/>
          </a:p>
          <a:p>
            <a:r>
              <a:rPr lang="en-US" altLang="en-US" sz="2600" b="1"/>
              <a:t>Reservations</a:t>
            </a:r>
            <a:endParaRPr lang="en-US" altLang="en-US" sz="2600"/>
          </a:p>
          <a:p>
            <a:pPr lvl="1"/>
            <a:r>
              <a:rPr lang="en-US" altLang="en-US" sz="2600"/>
              <a:t>Concentrations of tribes through separate treaties</a:t>
            </a:r>
          </a:p>
          <a:p>
            <a:pPr lvl="1"/>
            <a:r>
              <a:rPr lang="en-US" altLang="en-US" sz="2600"/>
              <a:t>Tribal chiefs selected by white officials</a:t>
            </a:r>
          </a:p>
          <a:p>
            <a:r>
              <a:rPr lang="en-US" altLang="en-US" sz="2600">
                <a:hlinkClick r:id="rId6"/>
              </a:rPr>
              <a:t>Oklahoma Land Rush (April 1889)</a:t>
            </a:r>
            <a:endParaRPr lang="en-US" altLang="en-US" sz="2600"/>
          </a:p>
          <a:p>
            <a:pPr lvl="1"/>
            <a:r>
              <a:rPr lang="en-US" altLang="en-US" sz="2600"/>
              <a:t>Sooners and Boomers</a:t>
            </a:r>
          </a:p>
        </p:txBody>
      </p:sp>
    </p:spTree>
    <p:extLst>
      <p:ext uri="{BB962C8B-B14F-4D97-AF65-F5344CB8AC3E}">
        <p14:creationId xmlns:p14="http://schemas.microsoft.com/office/powerpoint/2010/main" val="764982043"/>
      </p:ext>
    </p:extLst>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nodeType="clickPar">
                      <p:stCondLst>
                        <p:cond delay="indefinite"/>
                      </p:stCondLst>
                      <p:childTnLst>
                        <p:par>
                          <p:cTn id="4" fill="hold" nodeType="withGroup">
                            <p:stCondLst>
                              <p:cond delay="0"/>
                            </p:stCondLst>
                            <p:childTnLst>
                              <p:par>
                                <p:cTn id="5" presetID="9" presetClass="entr" fill="hold" grpId="0" nodeType="clickEffect">
                                  <p:stCondLst>
                                    <p:cond delay="0"/>
                                  </p:stCondLst>
                                  <p:iterate>
                                    <p:tmAbs val="0"/>
                                  </p:iterate>
                                  <p:childTnLst>
                                    <p:set>
                                      <p:cBhvr>
                                        <p:cTn id="6" fill="hold"/>
                                        <p:tgtEl>
                                          <p:spTgt spid="5608"/>
                                        </p:tgtEl>
                                        <p:attrNameLst>
                                          <p:attrName>style.visibility</p:attrName>
                                        </p:attrNameLst>
                                      </p:cBhvr>
                                      <p:to>
                                        <p:strVal val="visible"/>
                                      </p:to>
                                    </p:set>
                                    <p:animEffect transition="in" filter="dissolve">
                                      <p:cBhvr>
                                        <p:cTn id="7" dur="500"/>
                                        <p:tgtEl>
                                          <p:spTgt spid="560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08" grpId="0" animBg="1" advAuto="0"/>
      <p:bldP spid="15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a:xfrm>
            <a:off x="1524000" y="11114"/>
            <a:ext cx="3200400" cy="598487"/>
          </a:xfrm>
        </p:spPr>
        <p:txBody>
          <a:bodyPr>
            <a:normAutofit fontScale="90000"/>
          </a:bodyPr>
          <a:lstStyle/>
          <a:p>
            <a:r>
              <a:rPr lang="en-US" altLang="x-none" b="1">
                <a:ea typeface="ＭＳ Ｐゴシック" charset="-128"/>
              </a:rPr>
              <a:t>Indian Wars</a:t>
            </a:r>
          </a:p>
        </p:txBody>
      </p:sp>
      <p:sp>
        <p:nvSpPr>
          <p:cNvPr id="22530" name="Content Placeholder 2"/>
          <p:cNvSpPr>
            <a:spLocks noGrp="1"/>
          </p:cNvSpPr>
          <p:nvPr>
            <p:ph sz="quarter" idx="13"/>
          </p:nvPr>
        </p:nvSpPr>
        <p:spPr>
          <a:xfrm>
            <a:off x="1524000" y="744538"/>
            <a:ext cx="4876800" cy="2379662"/>
          </a:xfrm>
        </p:spPr>
        <p:txBody>
          <a:bodyPr/>
          <a:lstStyle/>
          <a:p>
            <a:r>
              <a:rPr lang="en-US" altLang="en-US" sz="1600">
                <a:ea typeface="ＭＳ Ｐゴシック" charset="-128"/>
              </a:rPr>
              <a:t>Native American Leaders and Warriors</a:t>
            </a:r>
          </a:p>
          <a:p>
            <a:pPr lvl="1"/>
            <a:r>
              <a:rPr lang="en-US" altLang="en-US" sz="1400">
                <a:ea typeface="ＭＳ Ｐゴシック" charset="-128"/>
              </a:rPr>
              <a:t>Cochise and Geronimo (Apache)</a:t>
            </a:r>
          </a:p>
          <a:p>
            <a:pPr lvl="1"/>
            <a:r>
              <a:rPr lang="en-US" altLang="en-US" sz="1400">
                <a:ea typeface="ＭＳ Ｐゴシック" charset="-128"/>
              </a:rPr>
              <a:t>Crazy Horse and Sitting Bull (Lakota)</a:t>
            </a:r>
          </a:p>
          <a:p>
            <a:pPr lvl="1"/>
            <a:r>
              <a:rPr lang="en-US" altLang="en-US" sz="1400">
                <a:ea typeface="ＭＳ Ｐゴシック" charset="-128"/>
              </a:rPr>
              <a:t>Chief Joseph (Nez Perce)</a:t>
            </a:r>
          </a:p>
          <a:p>
            <a:r>
              <a:rPr lang="en-US" altLang="en-US" sz="1600">
                <a:ea typeface="ＭＳ Ｐゴシック" charset="-128"/>
              </a:rPr>
              <a:t>Sand Creek Massacre (1864)</a:t>
            </a:r>
          </a:p>
          <a:p>
            <a:r>
              <a:rPr lang="en-US" altLang="en-US" sz="1600">
                <a:ea typeface="ＭＳ Ｐゴシック" charset="-128"/>
              </a:rPr>
              <a:t>Little Big Horn (1876)</a:t>
            </a:r>
          </a:p>
          <a:p>
            <a:pPr lvl="1"/>
            <a:r>
              <a:rPr lang="en-US" altLang="en-US" sz="1400">
                <a:ea typeface="ＭＳ Ｐゴシック" charset="-128"/>
              </a:rPr>
              <a:t>“Custer’s Last Stand”</a:t>
            </a:r>
          </a:p>
          <a:p>
            <a:r>
              <a:rPr lang="en-US" altLang="en-US" sz="1600">
                <a:ea typeface="ＭＳ Ｐゴシック" charset="-128"/>
              </a:rPr>
              <a:t>Wounded Knee (1890)</a:t>
            </a:r>
          </a:p>
        </p:txBody>
      </p:sp>
      <p:pic>
        <p:nvPicPr>
          <p:cNvPr id="22531" name="Picture 5" descr="wildbuff.jpg                                                   000A84C2Macintosh HD                   C5A9507E:"/>
          <p:cNvPicPr>
            <a:picLocks noGrp="1" noChangeAspect="1" noChangeArrowheads="1"/>
          </p:cNvPicPr>
          <p:nvPr>
            <p:ph sz="quarter" idx="14"/>
          </p:nvPr>
        </p:nvPicPr>
        <p:blipFill>
          <a:blip r:embed="rId2">
            <a:extLst>
              <a:ext uri="{28A0092B-C50C-407E-A947-70E740481C1C}">
                <a14:useLocalDpi xmlns:a14="http://schemas.microsoft.com/office/drawing/2010/main" val="0"/>
              </a:ext>
            </a:extLst>
          </a:blip>
          <a:srcRect/>
          <a:stretch>
            <a:fillRect/>
          </a:stretch>
        </p:blipFill>
        <p:spPr>
          <a:xfrm>
            <a:off x="6400800" y="3657600"/>
            <a:ext cx="4267200" cy="2882900"/>
          </a:xfrm>
          <a:noFill/>
        </p:spPr>
      </p:pic>
      <p:sp>
        <p:nvSpPr>
          <p:cNvPr id="22532" name="TextBox 7"/>
          <p:cNvSpPr txBox="1">
            <a:spLocks noChangeArrowheads="1"/>
          </p:cNvSpPr>
          <p:nvPr/>
        </p:nvSpPr>
        <p:spPr bwMode="auto">
          <a:xfrm>
            <a:off x="7242176" y="6521450"/>
            <a:ext cx="34004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spcBef>
                <a:spcPct val="0"/>
              </a:spcBef>
              <a:buFontTx/>
              <a:buNone/>
            </a:pPr>
            <a:r>
              <a:rPr lang="en-US" altLang="en-US" sz="1800" dirty="0">
                <a:latin typeface="Tahoma" charset="0"/>
                <a:hlinkClick r:id="rId3"/>
              </a:rPr>
              <a:t>10</a:t>
            </a:r>
            <a:r>
              <a:rPr lang="en-US" altLang="en-US" sz="1800" baseline="30000" dirty="0">
                <a:latin typeface="Tahoma" charset="0"/>
                <a:hlinkClick r:id="rId3"/>
              </a:rPr>
              <a:t>th</a:t>
            </a:r>
            <a:r>
              <a:rPr lang="en-US" altLang="en-US" sz="1800" dirty="0">
                <a:latin typeface="Tahoma" charset="0"/>
                <a:hlinkClick r:id="rId3"/>
              </a:rPr>
              <a:t> Calvary – “Buffalo Soldiers”</a:t>
            </a:r>
            <a:endParaRPr lang="en-US" altLang="en-US" sz="1800" dirty="0">
              <a:latin typeface="Tahoma" charset="0"/>
            </a:endParaRPr>
          </a:p>
        </p:txBody>
      </p:sp>
      <p:pic>
        <p:nvPicPr>
          <p:cNvPr id="133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1" y="3200401"/>
            <a:ext cx="4797425" cy="3624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pic>
        <p:nvPicPr>
          <p:cNvPr id="22534" name="Picture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400800" y="744539"/>
            <a:ext cx="4267200" cy="291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5" name="TextBox 7"/>
          <p:cNvSpPr txBox="1">
            <a:spLocks noChangeArrowheads="1"/>
          </p:cNvSpPr>
          <p:nvPr/>
        </p:nvSpPr>
        <p:spPr bwMode="auto">
          <a:xfrm>
            <a:off x="4762501" y="79376"/>
            <a:ext cx="2041525" cy="461963"/>
          </a:xfrm>
          <a:prstGeom prst="rect">
            <a:avLst/>
          </a:prstGeom>
          <a:noFill/>
          <a:ln w="539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eaLnBrk="1" hangingPunct="1">
              <a:spcBef>
                <a:spcPct val="0"/>
              </a:spcBef>
              <a:buFontTx/>
              <a:buNone/>
            </a:pPr>
            <a:r>
              <a:rPr lang="en-US" altLang="x-none" sz="2400" b="1">
                <a:solidFill>
                  <a:srgbClr val="FF0000"/>
                </a:solidFill>
                <a:latin typeface="Arial" charset="0"/>
              </a:rPr>
              <a:t>Don</a:t>
            </a:r>
            <a:r>
              <a:rPr lang="en-US" altLang="en-US" sz="2400" b="1">
                <a:solidFill>
                  <a:srgbClr val="FF0000"/>
                </a:solidFill>
                <a:latin typeface="Arial" charset="0"/>
              </a:rPr>
              <a:t>’</a:t>
            </a:r>
            <a:r>
              <a:rPr lang="en-US" altLang="x-none" sz="2400" b="1">
                <a:solidFill>
                  <a:srgbClr val="FF0000"/>
                </a:solidFill>
                <a:latin typeface="Arial" charset="0"/>
              </a:rPr>
              <a:t>t Copy!</a:t>
            </a:r>
          </a:p>
        </p:txBody>
      </p:sp>
    </p:spTree>
    <p:extLst>
      <p:ext uri="{BB962C8B-B14F-4D97-AF65-F5344CB8AC3E}">
        <p14:creationId xmlns:p14="http://schemas.microsoft.com/office/powerpoint/2010/main" val="19444615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43832" y="1"/>
            <a:ext cx="4644027" cy="615553"/>
          </a:xfrm>
          <a:prstGeom prst="rect">
            <a:avLst/>
          </a:prstGeom>
          <a:solidFill>
            <a:srgbClr val="FF0000"/>
          </a:solidFill>
        </p:spPr>
        <p:txBody>
          <a:bodyPr wrap="none">
            <a:spAutoFit/>
          </a:bodyPr>
          <a:lstStyle/>
          <a:p>
            <a:pPr algn="ctr">
              <a:defRPr/>
            </a:pPr>
            <a:r>
              <a:rPr lang="en-US" sz="3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Attempts at Assimilation</a:t>
            </a:r>
          </a:p>
        </p:txBody>
      </p:sp>
      <p:sp>
        <p:nvSpPr>
          <p:cNvPr id="24578" name="Rectangle 2"/>
          <p:cNvSpPr>
            <a:spLocks noChangeArrowheads="1"/>
          </p:cNvSpPr>
          <p:nvPr/>
        </p:nvSpPr>
        <p:spPr bwMode="auto">
          <a:xfrm>
            <a:off x="1524000" y="1155701"/>
            <a:ext cx="6502400" cy="278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spcBef>
                <a:spcPct val="0"/>
              </a:spcBef>
            </a:pPr>
            <a:r>
              <a:rPr lang="en-US" altLang="x-none" sz="2500">
                <a:latin typeface="Arial" charset="0"/>
              </a:rPr>
              <a:t>Helen Hunt Jackson “</a:t>
            </a:r>
            <a:r>
              <a:rPr lang="en-US" altLang="x-none" sz="2500" b="1" i="1">
                <a:latin typeface="Arial" charset="0"/>
              </a:rPr>
              <a:t>A Century of Dishonor</a:t>
            </a:r>
            <a:r>
              <a:rPr lang="en-US" altLang="x-none" sz="2500">
                <a:latin typeface="Arial" charset="0"/>
              </a:rPr>
              <a:t>” (1881) documented mistreatment by the federal government of Native people</a:t>
            </a:r>
          </a:p>
          <a:p>
            <a:pPr>
              <a:spcBef>
                <a:spcPct val="0"/>
              </a:spcBef>
            </a:pPr>
            <a:r>
              <a:rPr lang="en-US" altLang="x-none" sz="2500">
                <a:latin typeface="Arial" charset="0"/>
              </a:rPr>
              <a:t>Boarding schools such as </a:t>
            </a:r>
            <a:r>
              <a:rPr lang="en-US" altLang="x-none" sz="2500" b="1" i="1">
                <a:latin typeface="Arial" charset="0"/>
              </a:rPr>
              <a:t>Carlisle Indian School</a:t>
            </a:r>
            <a:r>
              <a:rPr lang="en-US" altLang="x-none" sz="2500">
                <a:latin typeface="Arial" charset="0"/>
              </a:rPr>
              <a:t> were intended to assimilate Native people</a:t>
            </a:r>
          </a:p>
        </p:txBody>
      </p:sp>
      <p:pic>
        <p:nvPicPr>
          <p:cNvPr id="24579"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26400" y="4763"/>
            <a:ext cx="2641600" cy="391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0"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65526" y="3609975"/>
            <a:ext cx="4460875" cy="323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1" name="TextBox 5"/>
          <p:cNvSpPr txBox="1">
            <a:spLocks noChangeArrowheads="1"/>
          </p:cNvSpPr>
          <p:nvPr/>
        </p:nvSpPr>
        <p:spPr bwMode="auto">
          <a:xfrm>
            <a:off x="2895601" y="615951"/>
            <a:ext cx="2041525" cy="461963"/>
          </a:xfrm>
          <a:prstGeom prst="rect">
            <a:avLst/>
          </a:prstGeom>
          <a:noFill/>
          <a:ln w="539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eaLnBrk="1" hangingPunct="1">
              <a:spcBef>
                <a:spcPct val="0"/>
              </a:spcBef>
              <a:buFontTx/>
              <a:buNone/>
            </a:pPr>
            <a:r>
              <a:rPr lang="en-US" altLang="x-none" sz="2400" b="1">
                <a:solidFill>
                  <a:srgbClr val="FF0000"/>
                </a:solidFill>
                <a:latin typeface="Arial" charset="0"/>
              </a:rPr>
              <a:t>Don</a:t>
            </a:r>
            <a:r>
              <a:rPr lang="en-US" altLang="en-US" sz="2400" b="1">
                <a:solidFill>
                  <a:srgbClr val="FF0000"/>
                </a:solidFill>
                <a:latin typeface="Arial" charset="0"/>
              </a:rPr>
              <a:t>’</a:t>
            </a:r>
            <a:r>
              <a:rPr lang="en-US" altLang="x-none" sz="2400" b="1">
                <a:solidFill>
                  <a:srgbClr val="FF0000"/>
                </a:solidFill>
                <a:latin typeface="Arial" charset="0"/>
              </a:rPr>
              <a:t>t Copy!</a:t>
            </a:r>
          </a:p>
        </p:txBody>
      </p:sp>
    </p:spTree>
    <p:extLst>
      <p:ext uri="{BB962C8B-B14F-4D97-AF65-F5344CB8AC3E}">
        <p14:creationId xmlns:p14="http://schemas.microsoft.com/office/powerpoint/2010/main" val="20208245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21375" y="1"/>
            <a:ext cx="8749285" cy="1015663"/>
          </a:xfrm>
          <a:prstGeom prst="rect">
            <a:avLst/>
          </a:prstGeom>
          <a:noFill/>
        </p:spPr>
        <p:txBody>
          <a:bodyPr>
            <a:spAutoFit/>
          </a:bodyPr>
          <a:lstStyle/>
          <a:p>
            <a:pPr algn="ctr">
              <a:defRPr/>
            </a:pPr>
            <a:r>
              <a:rPr lang="en-US" sz="3000" b="1" dirty="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rPr>
              <a:t>How did the Dawes Severalty Act</a:t>
            </a:r>
          </a:p>
          <a:p>
            <a:pPr algn="ctr">
              <a:defRPr/>
            </a:pPr>
            <a:r>
              <a:rPr lang="en-US" sz="3000" b="1" dirty="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rPr>
              <a:t>benefit American Indians?</a:t>
            </a:r>
          </a:p>
        </p:txBody>
      </p:sp>
      <p:sp>
        <p:nvSpPr>
          <p:cNvPr id="25602" name="TextBox 3"/>
          <p:cNvSpPr txBox="1">
            <a:spLocks noChangeArrowheads="1"/>
          </p:cNvSpPr>
          <p:nvPr/>
        </p:nvSpPr>
        <p:spPr bwMode="auto">
          <a:xfrm>
            <a:off x="1720850" y="1016000"/>
            <a:ext cx="8750300" cy="581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spcBef>
                <a:spcPct val="0"/>
              </a:spcBef>
              <a:buFontTx/>
              <a:buNone/>
            </a:pPr>
            <a:r>
              <a:rPr lang="en-US" altLang="x-none" sz="2500" b="1">
                <a:latin typeface="Arial" charset="0"/>
              </a:rPr>
              <a:t>Section 1:</a:t>
            </a:r>
            <a:r>
              <a:rPr lang="en-US" altLang="x-none" sz="2500">
                <a:latin typeface="Arial" charset="0"/>
              </a:rPr>
              <a:t> Authorizes the president to allot tribal lands to individual Indians in designated amounts on reservations created by treaty, act of Congress, or executive order.  If a treaty or agreement with a tribe was made earlier and provided for larger allotments to members of that tribe, the president is authorized to allot land according to the treaty or agreement. </a:t>
            </a:r>
          </a:p>
          <a:p>
            <a:pPr>
              <a:spcBef>
                <a:spcPct val="0"/>
              </a:spcBef>
              <a:buFontTx/>
              <a:buNone/>
            </a:pPr>
            <a:endParaRPr lang="en-US" altLang="x-none" sz="2500" b="1">
              <a:latin typeface="Arial" charset="0"/>
            </a:endParaRPr>
          </a:p>
          <a:p>
            <a:pPr>
              <a:spcBef>
                <a:spcPct val="0"/>
              </a:spcBef>
              <a:buFontTx/>
              <a:buNone/>
            </a:pPr>
            <a:r>
              <a:rPr lang="en-US" altLang="x-none" sz="2500" b="1">
                <a:latin typeface="Arial" charset="0"/>
              </a:rPr>
              <a:t>Section 2:</a:t>
            </a:r>
            <a:r>
              <a:rPr lang="en-US" altLang="x-none" sz="2500">
                <a:latin typeface="Arial" charset="0"/>
              </a:rPr>
              <a:t> Provides that the Indian allottees themselves make their own selection of land as to accommodate those who had already made improvements or built upon a piece of land. Indian heads of families are authorized to select allotments for their children and Indian reservation agents are authorized to select land for orphans.  </a:t>
            </a:r>
          </a:p>
          <a:p>
            <a:pPr>
              <a:spcBef>
                <a:spcPct val="0"/>
              </a:spcBef>
              <a:buFontTx/>
              <a:buNone/>
            </a:pPr>
            <a:endParaRPr lang="en-US" altLang="x-none" sz="2200">
              <a:latin typeface="Arial" charset="0"/>
            </a:endParaRPr>
          </a:p>
        </p:txBody>
      </p:sp>
    </p:spTree>
    <p:extLst>
      <p:ext uri="{BB962C8B-B14F-4D97-AF65-F5344CB8AC3E}">
        <p14:creationId xmlns:p14="http://schemas.microsoft.com/office/powerpoint/2010/main" val="15440992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ChangeArrowheads="1"/>
          </p:cNvSpPr>
          <p:nvPr/>
        </p:nvSpPr>
        <p:spPr bwMode="auto">
          <a:xfrm>
            <a:off x="1489076" y="1016001"/>
            <a:ext cx="8982075" cy="540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spcBef>
                <a:spcPct val="0"/>
              </a:spcBef>
              <a:buFontTx/>
              <a:buNone/>
            </a:pPr>
            <a:r>
              <a:rPr lang="en-US" altLang="x-none" sz="2300" b="1">
                <a:latin typeface="Arial" charset="0"/>
              </a:rPr>
              <a:t>Section 4:</a:t>
            </a:r>
            <a:r>
              <a:rPr lang="en-US" altLang="x-none" sz="2300">
                <a:latin typeface="Arial" charset="0"/>
              </a:rPr>
              <a:t> Allows any Indian not residing upon a reservation, or for whose tribe no reservation has been provided, to secure an allotment upon public lands.</a:t>
            </a:r>
          </a:p>
          <a:p>
            <a:pPr>
              <a:spcBef>
                <a:spcPct val="0"/>
              </a:spcBef>
              <a:buFontTx/>
              <a:buNone/>
            </a:pPr>
            <a:endParaRPr lang="en-US" altLang="x-none" sz="2300">
              <a:latin typeface="Arial" charset="0"/>
            </a:endParaRPr>
          </a:p>
          <a:p>
            <a:pPr>
              <a:spcBef>
                <a:spcPct val="0"/>
              </a:spcBef>
              <a:buFontTx/>
              <a:buNone/>
            </a:pPr>
            <a:r>
              <a:rPr lang="en-US" altLang="x-none" sz="2300" b="1">
                <a:latin typeface="Arial" charset="0"/>
              </a:rPr>
              <a:t>Section 5:</a:t>
            </a:r>
            <a:r>
              <a:rPr lang="en-US" altLang="x-none" sz="2300">
                <a:latin typeface="Arial" charset="0"/>
              </a:rPr>
              <a:t> Provides that after an Indian person is allotted land, the United States will hold the land “in trust for the sole use and benefit of the Indian” (or his heirs if the Indian landowner dies) for a period of 25 years.” (Land held in trust by the United States government cannot be sold or in anyway alienated by the Indian landowner</a:t>
            </a:r>
            <a:r>
              <a:rPr lang="is-IS" altLang="x-none" sz="2300">
                <a:latin typeface="Arial" charset="0"/>
              </a:rPr>
              <a:t>…)</a:t>
            </a:r>
          </a:p>
          <a:p>
            <a:pPr>
              <a:spcBef>
                <a:spcPct val="0"/>
              </a:spcBef>
              <a:buFontTx/>
              <a:buNone/>
            </a:pPr>
            <a:endParaRPr lang="is-IS" altLang="x-none" sz="2300">
              <a:latin typeface="Arial" charset="0"/>
            </a:endParaRPr>
          </a:p>
          <a:p>
            <a:pPr>
              <a:spcBef>
                <a:spcPct val="0"/>
              </a:spcBef>
              <a:buFontTx/>
              <a:buNone/>
            </a:pPr>
            <a:r>
              <a:rPr lang="en-US" altLang="x-none" sz="2300" b="1">
                <a:latin typeface="Arial" charset="0"/>
              </a:rPr>
              <a:t>Section 6:</a:t>
            </a:r>
            <a:r>
              <a:rPr lang="en-US" altLang="x-none" sz="2300">
                <a:latin typeface="Arial" charset="0"/>
              </a:rPr>
              <a:t> After allotments have been made, every member of the bands or tribes to whom allotments have been made are subject to laws of the state or territory in which they reside.  Every individual Indian who receives trust patents is bestowed with United States citizenship.</a:t>
            </a:r>
          </a:p>
        </p:txBody>
      </p:sp>
      <p:sp>
        <p:nvSpPr>
          <p:cNvPr id="3" name="Rectangle 2"/>
          <p:cNvSpPr/>
          <p:nvPr/>
        </p:nvSpPr>
        <p:spPr>
          <a:xfrm>
            <a:off x="1721375" y="1"/>
            <a:ext cx="8749285" cy="1015663"/>
          </a:xfrm>
          <a:prstGeom prst="rect">
            <a:avLst/>
          </a:prstGeom>
          <a:noFill/>
        </p:spPr>
        <p:txBody>
          <a:bodyPr>
            <a:spAutoFit/>
          </a:bodyPr>
          <a:lstStyle/>
          <a:p>
            <a:pPr algn="ctr">
              <a:defRPr/>
            </a:pPr>
            <a:r>
              <a:rPr lang="en-US" sz="3000" b="1" dirty="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rPr>
              <a:t>How did the Dawes Severalty Act</a:t>
            </a:r>
          </a:p>
          <a:p>
            <a:pPr algn="ctr">
              <a:defRPr/>
            </a:pPr>
            <a:r>
              <a:rPr lang="en-US" sz="3000" b="1" dirty="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rPr>
              <a:t>benefit American Indians?</a:t>
            </a:r>
          </a:p>
        </p:txBody>
      </p:sp>
    </p:spTree>
    <p:extLst>
      <p:ext uri="{BB962C8B-B14F-4D97-AF65-F5344CB8AC3E}">
        <p14:creationId xmlns:p14="http://schemas.microsoft.com/office/powerpoint/2010/main" val="148365398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TotalTime>
  <Words>1538</Words>
  <Application>Microsoft Macintosh PowerPoint</Application>
  <PresentationFormat>Widescreen</PresentationFormat>
  <Paragraphs>164</Paragraphs>
  <Slides>27</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27</vt:i4>
      </vt:variant>
    </vt:vector>
  </HeadingPairs>
  <TitlesOfParts>
    <vt:vector size="38" baseType="lpstr">
      <vt:lpstr>Calibri Light</vt:lpstr>
      <vt:lpstr>ＭＳ Ｐゴシック</vt:lpstr>
      <vt:lpstr>Arial</vt:lpstr>
      <vt:lpstr>Arial Black</vt:lpstr>
      <vt:lpstr>Calibri</vt:lpstr>
      <vt:lpstr>Cambria</vt:lpstr>
      <vt:lpstr>Mangal</vt:lpstr>
      <vt:lpstr>Tahoma</vt:lpstr>
      <vt:lpstr>Times New Roman</vt:lpstr>
      <vt:lpstr>Times-Roman</vt:lpstr>
      <vt:lpstr>Office Theme</vt:lpstr>
      <vt:lpstr>PowerPoint Presentation</vt:lpstr>
      <vt:lpstr>Post-Civil War Growth of Agriculture</vt:lpstr>
      <vt:lpstr>PowerPoint Presentation</vt:lpstr>
      <vt:lpstr>PowerPoint Presentation</vt:lpstr>
      <vt:lpstr>PowerPoint Presentation</vt:lpstr>
      <vt:lpstr>Indian Wars</vt:lpstr>
      <vt:lpstr>PowerPoint Presentation</vt:lpstr>
      <vt:lpstr>PowerPoint Presentation</vt:lpstr>
      <vt:lpstr>PowerPoint Presentation</vt:lpstr>
      <vt:lpstr>PowerPoint Presentation</vt:lpstr>
      <vt:lpstr>PowerPoint Presentation</vt:lpstr>
      <vt:lpstr>PowerPoint Presentation</vt:lpstr>
      <vt:lpstr>Changes in Agriculture</vt:lpstr>
      <vt:lpstr>PowerPoint Presentation</vt:lpstr>
      <vt:lpstr>Threshing Machine – separates wheat grains from the husk</vt:lpstr>
      <vt:lpstr>Modern Times =  Combine Harvester</vt:lpstr>
      <vt:lpstr>The plight of the farmers</vt:lpstr>
      <vt:lpstr>PowerPoint Presentation</vt:lpstr>
      <vt:lpstr>Cost of Shipping Increases TOO! </vt:lpstr>
      <vt:lpstr>PowerPoint Presentation</vt:lpstr>
      <vt:lpstr>Farmers Demand Change</vt:lpstr>
      <vt:lpstr>Farmers Organize!</vt:lpstr>
      <vt:lpstr>Munn v. Illinois (1877)</vt:lpstr>
      <vt:lpstr>Wabash v. Illinois (1886)</vt:lpstr>
      <vt:lpstr>Were the Grangers SUCCESSFUL?</vt:lpstr>
      <vt:lpstr>Frederick Jackson Turner’s Frontier Thesis (1893)</vt:lpstr>
      <vt:lpstr>There’s no where left to go!</vt:lpstr>
    </vt:vector>
  </TitlesOfParts>
  <Company/>
  <LinksUpToDate>false</LinksUpToDate>
  <SharedDoc>false</SharedDoc>
  <HyperlinksChanged>false</HyperlinksChanged>
  <AppVersion>15.0030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Demarco Matthew</dc:creator>
  <cp:lastModifiedBy>Demarco Matthew</cp:lastModifiedBy>
  <cp:revision>14</cp:revision>
  <dcterms:created xsi:type="dcterms:W3CDTF">2017-02-10T00:10:45Z</dcterms:created>
  <dcterms:modified xsi:type="dcterms:W3CDTF">2017-02-10T00:16:07Z</dcterms:modified>
</cp:coreProperties>
</file>