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8"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7" r:id="rId47"/>
    <p:sldId id="308" r:id="rId48"/>
    <p:sldId id="309" r:id="rId49"/>
    <p:sldId id="310" r:id="rId50"/>
    <p:sldId id="311" r:id="rId51"/>
    <p:sldId id="314" r:id="rId52"/>
    <p:sldId id="315" r:id="rId53"/>
    <p:sldId id="316" r:id="rId54"/>
    <p:sldId id="317" r:id="rId55"/>
    <p:sldId id="318" r:id="rId56"/>
    <p:sldId id="319" r:id="rId57"/>
    <p:sldId id="320" r:id="rId58"/>
    <p:sldId id="321" r:id="rId59"/>
    <p:sldId id="322" r:id="rId60"/>
    <p:sldId id="325" r:id="rId61"/>
    <p:sldId id="326" r:id="rId62"/>
    <p:sldId id="327" r:id="rId63"/>
    <p:sldId id="32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96"/>
  </p:normalViewPr>
  <p:slideViewPr>
    <p:cSldViewPr snapToGrid="0" snapToObjects="1">
      <p:cViewPr varScale="1">
        <p:scale>
          <a:sx n="105" d="100"/>
          <a:sy n="105" d="100"/>
        </p:scale>
        <p:origin x="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71B0-8402-E943-B19C-349C47EBD89F}" type="datetimeFigureOut">
              <a:rPr lang="en-US" smtClean="0"/>
              <a:t>10/13/16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1A91F-4EB1-3644-B70B-19DD4B3CCD1D}" type="slidenum">
              <a:rPr lang="en-US" smtClean="0"/>
              <a:t>‹#›</a:t>
            </a:fld>
            <a:endParaRPr lang="en-US"/>
          </a:p>
        </p:txBody>
      </p:sp>
    </p:spTree>
    <p:extLst>
      <p:ext uri="{BB962C8B-B14F-4D97-AF65-F5344CB8AC3E}">
        <p14:creationId xmlns:p14="http://schemas.microsoft.com/office/powerpoint/2010/main" val="8506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DDF52B-FA6C-C94A-A21A-598658234933}" type="slidenum">
              <a:rPr lang="en-US" altLang="en-US"/>
              <a:pPr>
                <a:defRPr/>
              </a:pPr>
              <a:t>14</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100173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6F2F283-C962-B045-AC25-75E935739F2D}" type="slidenum">
              <a:rPr lang="en-US"/>
              <a:pPr>
                <a:defRPr/>
              </a:pPr>
              <a:t>54</a:t>
            </a:fld>
            <a:endParaRPr lang="en-US"/>
          </a:p>
        </p:txBody>
      </p:sp>
    </p:spTree>
    <p:extLst>
      <p:ext uri="{BB962C8B-B14F-4D97-AF65-F5344CB8AC3E}">
        <p14:creationId xmlns:p14="http://schemas.microsoft.com/office/powerpoint/2010/main" val="874502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5B6CE6-7530-EA45-BFF2-70A238E58FDD}" type="slidenum">
              <a:rPr lang="en-US" altLang="en-US"/>
              <a:pPr>
                <a:defRPr/>
              </a:pPr>
              <a:t>60</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206395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6881F1-81B8-DB4E-8D1D-6CC498358617}" type="slidenum">
              <a:rPr lang="en-US" altLang="en-US"/>
              <a:pPr>
                <a:defRPr/>
              </a:pPr>
              <a:t>61</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89929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422400" lvl="2" indent="-508000" algn="just" eaLnBrk="1" hangingPunct="1">
              <a:lnSpc>
                <a:spcPct val="80000"/>
              </a:lnSpc>
              <a:spcBef>
                <a:spcPct val="0"/>
              </a:spcBef>
              <a:buFontTx/>
              <a:buAutoNum type="arabicPeriod"/>
              <a:defRPr/>
            </a:pPr>
            <a:r>
              <a:rPr lang="en-US" altLang="en-US" sz="1000" smtClean="0">
                <a:solidFill>
                  <a:srgbClr val="CC0066"/>
                </a:solidFill>
              </a:rPr>
              <a:t>The 1759 Battle of Quebec ranks as one of the most significant engagements in British and American history, and when Montreal fell in 1760, that was the last time French flags would fly on American soil.</a:t>
            </a:r>
          </a:p>
          <a:p>
            <a:pPr marL="1422400" lvl="2" indent="-508000" algn="just" eaLnBrk="1" hangingPunct="1">
              <a:lnSpc>
                <a:spcPct val="80000"/>
              </a:lnSpc>
              <a:spcBef>
                <a:spcPct val="0"/>
              </a:spcBef>
              <a:buFontTx/>
              <a:buAutoNum type="arabicPeriod"/>
              <a:defRPr/>
            </a:pPr>
            <a:r>
              <a:rPr lang="en-US" altLang="en-US" sz="1400" smtClean="0">
                <a:solidFill>
                  <a:srgbClr val="CC0066"/>
                </a:solidFill>
              </a:rPr>
              <a:t>In the peace treaty at Paris in 1763, Britain got all of Canada, but the French were allowed to retain several small but valuable sugar islands in the West Indies and two never-to-be-fortified islets in the Gulf of St. Lawrence for fishing stations.</a:t>
            </a:r>
          </a:p>
          <a:p>
            <a:pPr marL="1422400" lvl="2" indent="-508000" algn="just" eaLnBrk="1" hangingPunct="1">
              <a:lnSpc>
                <a:spcPct val="80000"/>
              </a:lnSpc>
              <a:spcBef>
                <a:spcPct val="0"/>
              </a:spcBef>
              <a:buFontTx/>
              <a:buAutoNum type="arabicPeriod"/>
              <a:defRPr/>
            </a:pPr>
            <a:r>
              <a:rPr lang="en-US" altLang="en-US" sz="1400" smtClean="0">
                <a:solidFill>
                  <a:srgbClr val="CC0066"/>
                </a:solidFill>
              </a:rPr>
              <a:t>France</a:t>
            </a:r>
            <a:r>
              <a:rPr lang="ja-JP" altLang="en-US" sz="1400" smtClean="0">
                <a:solidFill>
                  <a:srgbClr val="CC0066"/>
                </a:solidFill>
              </a:rPr>
              <a:t>’</a:t>
            </a:r>
            <a:r>
              <a:rPr lang="en-US" altLang="ja-JP" sz="1400" smtClean="0">
                <a:solidFill>
                  <a:srgbClr val="CC0066"/>
                </a:solidFill>
              </a:rPr>
              <a:t>s final blow came when they gave Louisiana to Spain to compensate for Spain</a:t>
            </a:r>
            <a:r>
              <a:rPr lang="ja-JP" altLang="en-US" sz="1400" smtClean="0">
                <a:solidFill>
                  <a:srgbClr val="CC0066"/>
                </a:solidFill>
              </a:rPr>
              <a:t>’</a:t>
            </a:r>
            <a:r>
              <a:rPr lang="en-US" altLang="ja-JP" sz="1400" smtClean="0">
                <a:solidFill>
                  <a:srgbClr val="CC0066"/>
                </a:solidFill>
              </a:rPr>
              <a:t>s losses in the war.</a:t>
            </a:r>
          </a:p>
          <a:p>
            <a:pPr marL="2336800" lvl="4" indent="-508000" algn="just" eaLnBrk="1" hangingPunct="1">
              <a:lnSpc>
                <a:spcPct val="80000"/>
              </a:lnSpc>
              <a:spcBef>
                <a:spcPct val="0"/>
              </a:spcBef>
              <a:buFontTx/>
              <a:buAutoNum type="alphaLcPeriod"/>
              <a:defRPr/>
            </a:pPr>
            <a:r>
              <a:rPr lang="en-US" altLang="en-US" sz="1000" smtClean="0">
                <a:solidFill>
                  <a:srgbClr val="CC0066"/>
                </a:solidFill>
              </a:rPr>
              <a:t>Great Britain took its place as the leading naval power in the world, and a great power in North America</a:t>
            </a:r>
            <a:endParaRPr lang="en-US" altLang="en-US" smtClean="0"/>
          </a:p>
        </p:txBody>
      </p:sp>
      <p:sp>
        <p:nvSpPr>
          <p:cNvPr id="21507"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defRPr/>
            </a:pPr>
            <a:fld id="{FEBEA987-4CE6-AC46-BE09-B2CC0133B7D5}" type="slidenum">
              <a:rPr lang="en-US" altLang="en-US" smtClean="0">
                <a:latin typeface="Calibri" charset="0"/>
              </a:rPr>
              <a:pPr>
                <a:defRPr/>
              </a:pPr>
              <a:t>17</a:t>
            </a:fld>
            <a:endParaRPr lang="en-US" altLang="en-US" smtClean="0">
              <a:latin typeface="Calibri" charset="0"/>
            </a:endParaRPr>
          </a:p>
        </p:txBody>
      </p:sp>
    </p:spTree>
    <p:extLst>
      <p:ext uri="{BB962C8B-B14F-4D97-AF65-F5344CB8AC3E}">
        <p14:creationId xmlns:p14="http://schemas.microsoft.com/office/powerpoint/2010/main" val="783508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6A94DB-3873-0148-8C40-41A68D07305F}" type="slidenum">
              <a:rPr lang="en-US" altLang="en-US"/>
              <a:pPr>
                <a:defRPr/>
              </a:pPr>
              <a:t>20</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eaLnBrk="1" hangingPunct="1">
              <a:defRPr/>
            </a:pPr>
            <a:endParaRPr lang="en-US" altLang="en-US"/>
          </a:p>
        </p:txBody>
      </p:sp>
    </p:spTree>
    <p:extLst>
      <p:ext uri="{BB962C8B-B14F-4D97-AF65-F5344CB8AC3E}">
        <p14:creationId xmlns:p14="http://schemas.microsoft.com/office/powerpoint/2010/main" val="174299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F96FA2E4-4847-E34F-A821-05B0724C3AEA}" type="slidenum">
              <a:rPr lang="en-US" altLang="en-US"/>
              <a:pPr>
                <a:defRPr/>
              </a:pPr>
              <a:t>22</a:t>
            </a:fld>
            <a:endParaRPr lang="en-US" altLang="en-US"/>
          </a:p>
        </p:txBody>
      </p:sp>
    </p:spTree>
    <p:extLst>
      <p:ext uri="{BB962C8B-B14F-4D97-AF65-F5344CB8AC3E}">
        <p14:creationId xmlns:p14="http://schemas.microsoft.com/office/powerpoint/2010/main" val="29129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49FE6E-A00A-4348-9A65-E16A85625A64}" type="slidenum">
              <a:rPr lang="en-US" altLang="en-US"/>
              <a:pPr>
                <a:defRPr/>
              </a:pPr>
              <a:t>24</a:t>
            </a:fld>
            <a:endParaRPr lang="en-US" altLang="en-US"/>
          </a:p>
        </p:txBody>
      </p:sp>
      <p:sp>
        <p:nvSpPr>
          <p:cNvPr id="78850" name="Rectangle 1026"/>
          <p:cNvSpPr>
            <a:spLocks noGrp="1" noRot="1" noChangeAspect="1" noChangeArrowheads="1" noTextEdit="1"/>
          </p:cNvSpPr>
          <p:nvPr>
            <p:ph type="sldImg"/>
          </p:nvPr>
        </p:nvSpPr>
        <p:spPr>
          <a:ln/>
        </p:spPr>
      </p:sp>
      <p:sp>
        <p:nvSpPr>
          <p:cNvPr id="78851" name="Rectangle 1027"/>
          <p:cNvSpPr>
            <a:spLocks noGrp="1" noChangeArrowheads="1"/>
          </p:cNvSpPr>
          <p:nvPr>
            <p:ph type="body" idx="1"/>
          </p:nvPr>
        </p:nvSpPr>
        <p:spPr/>
        <p:txBody>
          <a:bodyPr/>
          <a:lstStyle/>
          <a:p>
            <a:pPr eaLnBrk="1" hangingPunct="1">
              <a:defRPr/>
            </a:pPr>
            <a:endParaRPr lang="en-US" altLang="en-US"/>
          </a:p>
        </p:txBody>
      </p:sp>
    </p:spTree>
    <p:extLst>
      <p:ext uri="{BB962C8B-B14F-4D97-AF65-F5344CB8AC3E}">
        <p14:creationId xmlns:p14="http://schemas.microsoft.com/office/powerpoint/2010/main" val="469877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defRPr/>
            </a:pPr>
            <a:r>
              <a:rPr lang="en-US" altLang="en-US" smtClean="0"/>
              <a:t>The Plan called for the general government to be administered by a President General appointed and supported by the Crown, and a Grand Council to be chosen by the representatives of the colonial assemblies. Many objections and difficulties were debated, addressed, and resolved whereupon the plan was unanimously adopted by the delegates of the Albany Congress. Copies were then sent to the Colonial Assemblies and the British Board of Trade in London.[2]</a:t>
            </a:r>
          </a:p>
          <a:p>
            <a:pPr eaLnBrk="1" hangingPunct="1">
              <a:lnSpc>
                <a:spcPct val="90000"/>
              </a:lnSpc>
              <a:spcBef>
                <a:spcPct val="0"/>
              </a:spcBef>
              <a:defRPr/>
            </a:pPr>
            <a:r>
              <a:rPr lang="en-US" altLang="en-US" smtClean="0"/>
              <a:t>The Plan was promptly rejected by both sides. "The colonial assemblies and most of the people were narrowly provincial in outlook, mutually jealous, and suspicious of any central taxing authority."[3] Many in the British government, already wary of some of the strong-willed colonial assemblies, disliked the idea of consolidating additional power into their hands. Instead, they preferred that the colonists' focus remain on the forthcoming military campaign. The Board of Trade never sought official approval for the Plan from the Crown. Instead, they proposed that colonial governors, along with some members of their respective councils, order the raising of troops and building of forts, using money from Treasury of Great Britain which would later be repaid by an Act of Parliament laying a tax on America.[4]</a:t>
            </a:r>
          </a:p>
          <a:p>
            <a:pPr eaLnBrk="1" hangingPunct="1">
              <a:lnSpc>
                <a:spcPct val="90000"/>
              </a:lnSpc>
              <a:spcBef>
                <a:spcPct val="0"/>
              </a:spcBef>
              <a:defRPr/>
            </a:pPr>
            <a:r>
              <a:rPr lang="en-US" altLang="en-US" smtClean="0"/>
              <a:t>The proposed Galloway Plan that was proposed at the First Continental Congress bore striking resemblance to the Albany plan.[5] It was submitted by conservative loyalists and quickly rejected in favour of more radical proposals.</a:t>
            </a:r>
          </a:p>
          <a:p>
            <a:pPr eaLnBrk="1" hangingPunct="1">
              <a:lnSpc>
                <a:spcPct val="90000"/>
              </a:lnSpc>
              <a:spcBef>
                <a:spcPct val="0"/>
              </a:spcBef>
              <a:defRPr/>
            </a:pPr>
            <a:r>
              <a:rPr lang="en-US" altLang="en-US" smtClean="0"/>
              <a:t>In the aftermath of the Revolutionary War, the Albany Plan of Union served as an inspirational primer for the writing of the Articles of Confederation.</a:t>
            </a:r>
          </a:p>
          <a:p>
            <a:pPr eaLnBrk="1" hangingPunct="1">
              <a:lnSpc>
                <a:spcPct val="90000"/>
              </a:lnSpc>
              <a:spcBef>
                <a:spcPct val="0"/>
              </a:spcBef>
              <a:defRPr/>
            </a:pPr>
            <a:endParaRPr lang="en-US" altLang="en-US" smtClean="0"/>
          </a:p>
          <a:p>
            <a:pPr eaLnBrk="1" hangingPunct="1">
              <a:spcBef>
                <a:spcPct val="0"/>
              </a:spcBef>
              <a:defRPr/>
            </a:pPr>
            <a:endParaRPr lang="en-US" altLang="en-US" smtClean="0"/>
          </a:p>
        </p:txBody>
      </p:sp>
      <p:sp>
        <p:nvSpPr>
          <p:cNvPr id="19459"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defRPr/>
            </a:pPr>
            <a:fld id="{8F37F3C6-8DF3-1641-AED6-70C2B1F3A804}" type="slidenum">
              <a:rPr lang="en-US" altLang="en-US" smtClean="0">
                <a:latin typeface="Calibri" charset="0"/>
              </a:rPr>
              <a:pPr>
                <a:defRPr/>
              </a:pPr>
              <a:t>31</a:t>
            </a:fld>
            <a:endParaRPr lang="en-US" altLang="en-US" smtClean="0">
              <a:latin typeface="Calibri" charset="0"/>
            </a:endParaRPr>
          </a:p>
        </p:txBody>
      </p:sp>
    </p:spTree>
    <p:extLst>
      <p:ext uri="{BB962C8B-B14F-4D97-AF65-F5344CB8AC3E}">
        <p14:creationId xmlns:p14="http://schemas.microsoft.com/office/powerpoint/2010/main" val="69290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BCD92825-F4E5-2E4E-91F3-590DC6F8CFA1}" type="slidenum">
              <a:rPr lang="en-US"/>
              <a:pPr>
                <a:defRPr/>
              </a:pPr>
              <a:t>35</a:t>
            </a:fld>
            <a:endParaRPr lang="en-US"/>
          </a:p>
        </p:txBody>
      </p:sp>
    </p:spTree>
    <p:extLst>
      <p:ext uri="{BB962C8B-B14F-4D97-AF65-F5344CB8AC3E}">
        <p14:creationId xmlns:p14="http://schemas.microsoft.com/office/powerpoint/2010/main" val="109905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24000" lvl="2" indent="-609600" algn="just" eaLnBrk="1" hangingPunct="1">
              <a:lnSpc>
                <a:spcPct val="80000"/>
              </a:lnSpc>
              <a:spcBef>
                <a:spcPct val="0"/>
              </a:spcBef>
              <a:buFontTx/>
              <a:buAutoNum type="arabicPeriod"/>
              <a:defRPr/>
            </a:pPr>
            <a:r>
              <a:rPr lang="en-US" altLang="en-US" sz="1400" smtClean="0">
                <a:solidFill>
                  <a:srgbClr val="000000"/>
                </a:solidFill>
              </a:rPr>
              <a:t>Later earning the title of </a:t>
            </a:r>
            <a:r>
              <a:rPr lang="ja-JP" altLang="en-US" sz="1400" smtClean="0">
                <a:solidFill>
                  <a:srgbClr val="000000"/>
                </a:solidFill>
              </a:rPr>
              <a:t>“</a:t>
            </a:r>
            <a:r>
              <a:rPr lang="en-US" altLang="ja-JP" sz="1400" smtClean="0">
                <a:solidFill>
                  <a:srgbClr val="000000"/>
                </a:solidFill>
              </a:rPr>
              <a:t>Organizer of Victory,</a:t>
            </a:r>
            <a:r>
              <a:rPr lang="ja-JP" altLang="en-US" sz="1400" smtClean="0">
                <a:solidFill>
                  <a:srgbClr val="000000"/>
                </a:solidFill>
              </a:rPr>
              <a:t>”</a:t>
            </a:r>
            <a:r>
              <a:rPr lang="en-US" altLang="ja-JP" sz="1400" smtClean="0">
                <a:solidFill>
                  <a:srgbClr val="000000"/>
                </a:solidFill>
              </a:rPr>
              <a:t> William Pitt soft-pedaled assaults on the French West Indies, assaults which sapped British strength, and concentrated on Quebec-Montreal.</a:t>
            </a:r>
          </a:p>
          <a:p>
            <a:pPr marL="1524000" lvl="2" indent="-609600" algn="just" eaLnBrk="1" hangingPunct="1">
              <a:lnSpc>
                <a:spcPct val="80000"/>
              </a:lnSpc>
              <a:spcBef>
                <a:spcPct val="0"/>
              </a:spcBef>
              <a:buFontTx/>
              <a:buAutoNum type="arabicPeriod"/>
              <a:defRPr/>
            </a:pPr>
            <a:r>
              <a:rPr lang="en-US" altLang="en-US" sz="1400" smtClean="0">
                <a:solidFill>
                  <a:srgbClr val="000000"/>
                </a:solidFill>
              </a:rPr>
              <a:t>In 1758, Louisbourg fell after a blistering siege.</a:t>
            </a:r>
          </a:p>
          <a:p>
            <a:pPr marL="1524000" lvl="2" indent="-609600" algn="just" eaLnBrk="1" hangingPunct="1">
              <a:lnSpc>
                <a:spcPct val="80000"/>
              </a:lnSpc>
              <a:spcBef>
                <a:spcPct val="0"/>
              </a:spcBef>
              <a:buFontTx/>
              <a:buAutoNum type="arabicPeriod"/>
              <a:defRPr/>
            </a:pPr>
            <a:r>
              <a:rPr lang="en-US" altLang="en-US" sz="1400" smtClean="0">
                <a:solidFill>
                  <a:srgbClr val="000000"/>
                </a:solidFill>
              </a:rPr>
              <a:t>32 year-old James Wolfe, dashing and attentive to detail, commanded an army that boldly scaled the cliff walls of a part protecting Quebec, met French troops near the Plains of Abraham, and in a battle in which he and French commander Marquis de Montcalm both died, the French were defeated and the city of Quebec surrendered.</a:t>
            </a:r>
          </a:p>
          <a:p>
            <a:pPr eaLnBrk="1" hangingPunct="1">
              <a:spcBef>
                <a:spcPct val="0"/>
              </a:spcBef>
              <a:defRPr/>
            </a:pPr>
            <a:endParaRPr lang="en-US" altLang="en-US" smtClean="0"/>
          </a:p>
        </p:txBody>
      </p:sp>
      <p:sp>
        <p:nvSpPr>
          <p:cNvPr id="24579"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defRPr/>
            </a:pPr>
            <a:fld id="{0FF64EB5-09A1-4F42-B2C2-D990FB1EBC03}" type="slidenum">
              <a:rPr lang="en-US" altLang="en-US" smtClean="0">
                <a:latin typeface="Calibri" charset="0"/>
              </a:rPr>
              <a:pPr>
                <a:defRPr/>
              </a:pPr>
              <a:t>44</a:t>
            </a:fld>
            <a:endParaRPr lang="en-US" altLang="en-US" smtClean="0">
              <a:latin typeface="Calibri" charset="0"/>
            </a:endParaRPr>
          </a:p>
        </p:txBody>
      </p:sp>
    </p:spTree>
    <p:extLst>
      <p:ext uri="{BB962C8B-B14F-4D97-AF65-F5344CB8AC3E}">
        <p14:creationId xmlns:p14="http://schemas.microsoft.com/office/powerpoint/2010/main" val="157293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944FE3-BD93-FA4A-80F6-89F39D185F0C}" type="slidenum">
              <a:rPr lang="en-US" altLang="en-US"/>
              <a:pPr>
                <a:defRPr/>
              </a:pPr>
              <a:t>45</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eaLnBrk="1" hangingPunct="1">
              <a:defRPr/>
            </a:pPr>
            <a:endParaRPr lang="en-US" altLang="en-US" smtClean="0"/>
          </a:p>
        </p:txBody>
      </p:sp>
    </p:spTree>
    <p:extLst>
      <p:ext uri="{BB962C8B-B14F-4D97-AF65-F5344CB8AC3E}">
        <p14:creationId xmlns:p14="http://schemas.microsoft.com/office/powerpoint/2010/main" val="19533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0226F-D8B8-F642-AFA6-78384F98BC55}"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2424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0226F-D8B8-F642-AFA6-78384F98BC55}"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202364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0226F-D8B8-F642-AFA6-78384F98BC55}"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167222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6E78A6C-53A7-894D-B1F9-FCB04DA8C6D9}" type="slidenum">
              <a:rPr lang="en-US" altLang="en-US"/>
              <a:pPr>
                <a:defRPr/>
              </a:pPr>
              <a:t>‹#›</a:t>
            </a:fld>
            <a:endParaRPr lang="en-US" altLang="en-US"/>
          </a:p>
        </p:txBody>
      </p:sp>
    </p:spTree>
    <p:extLst>
      <p:ext uri="{BB962C8B-B14F-4D97-AF65-F5344CB8AC3E}">
        <p14:creationId xmlns:p14="http://schemas.microsoft.com/office/powerpoint/2010/main" val="947657819"/>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9D5689C-668E-CA44-80A0-564074EA4E71}" type="slidenum">
              <a:rPr lang="en-US" altLang="en-US"/>
              <a:pPr>
                <a:defRPr/>
              </a:pPr>
              <a:t>‹#›</a:t>
            </a:fld>
            <a:endParaRPr lang="en-US" altLang="en-US"/>
          </a:p>
        </p:txBody>
      </p:sp>
    </p:spTree>
    <p:extLst>
      <p:ext uri="{BB962C8B-B14F-4D97-AF65-F5344CB8AC3E}">
        <p14:creationId xmlns:p14="http://schemas.microsoft.com/office/powerpoint/2010/main" val="1508904101"/>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a:prstGeom prst="rect">
            <a:avLst/>
          </a:prstGeom>
        </p:spPr>
        <p:txBody>
          <a:bodyPr/>
          <a:lstStyle/>
          <a:p>
            <a:pPr lvl="0"/>
            <a:endParaRPr lang="en-US" noProof="0" smtClean="0"/>
          </a:p>
        </p:txBody>
      </p:sp>
      <p:sp>
        <p:nvSpPr>
          <p:cNvPr id="5" name="Date Placeholder 4"/>
          <p:cNvSpPr>
            <a:spLocks noGrp="1" noChangeArrowheads="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8400"/>
            <a:ext cx="2540000" cy="457200"/>
          </a:xfrm>
        </p:spPr>
        <p:txBody>
          <a:bodyPr/>
          <a:lstStyle>
            <a:lvl1pPr>
              <a:defRPr/>
            </a:lvl1pPr>
          </a:lstStyle>
          <a:p>
            <a:pPr>
              <a:defRPr/>
            </a:pPr>
            <a:fld id="{6FE4D197-ED0F-1045-9098-5FBEEE370C73}" type="slidenum">
              <a:rPr lang="en-US" altLang="en-US"/>
              <a:pPr>
                <a:defRPr/>
              </a:pPr>
              <a:t>‹#›</a:t>
            </a:fld>
            <a:endParaRPr lang="en-US" altLang="en-US"/>
          </a:p>
        </p:txBody>
      </p:sp>
    </p:spTree>
    <p:extLst>
      <p:ext uri="{BB962C8B-B14F-4D97-AF65-F5344CB8AC3E}">
        <p14:creationId xmlns:p14="http://schemas.microsoft.com/office/powerpoint/2010/main" val="2112015050"/>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CC7BF70-37BB-F34A-B07E-EEF915F40642}" type="slidenum">
              <a:rPr lang="en-US" altLang="en-US"/>
              <a:pPr>
                <a:defRPr/>
              </a:pPr>
              <a:t>‹#›</a:t>
            </a:fld>
            <a:endParaRPr lang="en-US" altLang="en-US"/>
          </a:p>
        </p:txBody>
      </p:sp>
    </p:spTree>
    <p:extLst>
      <p:ext uri="{BB962C8B-B14F-4D97-AF65-F5344CB8AC3E}">
        <p14:creationId xmlns:p14="http://schemas.microsoft.com/office/powerpoint/2010/main" val="185979942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0226F-D8B8-F642-AFA6-78384F98BC55}"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42830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0226F-D8B8-F642-AFA6-78384F98BC55}" type="datetimeFigureOut">
              <a:rPr lang="en-US" smtClean="0"/>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229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0226F-D8B8-F642-AFA6-78384F98BC55}" type="datetimeFigureOut">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209238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0226F-D8B8-F642-AFA6-78384F98BC55}" type="datetimeFigureOut">
              <a:rPr lang="en-US" smtClean="0"/>
              <a:t>10/13/16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174335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0226F-D8B8-F642-AFA6-78384F98BC55}" type="datetimeFigureOut">
              <a:rPr lang="en-US" smtClean="0"/>
              <a:t>10/13/16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29618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0226F-D8B8-F642-AFA6-78384F98BC55}" type="datetimeFigureOut">
              <a:rPr lang="en-US" smtClean="0"/>
              <a:t>10/13/16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11573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0226F-D8B8-F642-AFA6-78384F98BC55}" type="datetimeFigureOut">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113359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0226F-D8B8-F642-AFA6-78384F98BC55}" type="datetimeFigureOut">
              <a:rPr lang="en-US" smtClean="0"/>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B12BB-C93D-524A-9957-D8A18BCAFB0F}" type="slidenum">
              <a:rPr lang="en-US" smtClean="0"/>
              <a:t>‹#›</a:t>
            </a:fld>
            <a:endParaRPr lang="en-US"/>
          </a:p>
        </p:txBody>
      </p:sp>
    </p:spTree>
    <p:extLst>
      <p:ext uri="{BB962C8B-B14F-4D97-AF65-F5344CB8AC3E}">
        <p14:creationId xmlns:p14="http://schemas.microsoft.com/office/powerpoint/2010/main" val="2006925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0226F-D8B8-F642-AFA6-78384F98BC55}" type="datetimeFigureOut">
              <a:rPr lang="en-US" smtClean="0"/>
              <a:t>10/13/16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B12BB-C93D-524A-9957-D8A18BCAFB0F}" type="slidenum">
              <a:rPr lang="en-US" smtClean="0"/>
              <a:t>‹#›</a:t>
            </a:fld>
            <a:endParaRPr lang="en-US"/>
          </a:p>
        </p:txBody>
      </p:sp>
    </p:spTree>
    <p:extLst>
      <p:ext uri="{BB962C8B-B14F-4D97-AF65-F5344CB8AC3E}">
        <p14:creationId xmlns:p14="http://schemas.microsoft.com/office/powerpoint/2010/main" val="1991985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wmf"/><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hyperlink" Target="https://www.youtube.com/watch?v=-fIo2TJEEt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7.xml"/><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 Id="rId3" Type="http://schemas.openxmlformats.org/officeDocument/2006/relationships/image" Target="../media/image5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 Id="rId3" Type="http://schemas.openxmlformats.org/officeDocument/2006/relationships/image" Target="../media/image5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
            <a:ext cx="8458200" cy="1323439"/>
          </a:xfrm>
          <a:prstGeom prst="rect">
            <a:avLst/>
          </a:prstGeom>
          <a:noFill/>
        </p:spPr>
        <p:txBody>
          <a:bodyPr>
            <a:spAutoFit/>
          </a:bodyPr>
          <a:lstStyle/>
          <a:p>
            <a:pPr algn="ctr" eaLnBrk="1" hangingPunct="1">
              <a:defRPr/>
            </a:pPr>
            <a:r>
              <a:rPr lang="en-US" sz="4000" u="sng"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Aim</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 What were the major causes of the French and Indian War in America?</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1506" name="Picture 2" descr="mage result for french and indian war cau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9" y="2057400"/>
            <a:ext cx="78581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023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na-17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1" y="1447800"/>
            <a:ext cx="41195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5" descr="MCj014942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3403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1912938" y="381001"/>
            <a:ext cx="87550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u="sng">
                <a:solidFill>
                  <a:schemeClr val="bg2"/>
                </a:solidFill>
                <a:latin typeface="Book Antiqua" charset="0"/>
              </a:rPr>
              <a:t>English Possessions In North America</a:t>
            </a:r>
            <a:endParaRPr lang="en-US" altLang="en-US" sz="4000">
              <a:solidFill>
                <a:schemeClr val="bg2"/>
              </a:solidFill>
              <a:latin typeface="Book Antiqua" charset="0"/>
            </a:endParaRPr>
          </a:p>
        </p:txBody>
      </p:sp>
      <p:sp>
        <p:nvSpPr>
          <p:cNvPr id="31748" name="Line 7"/>
          <p:cNvSpPr>
            <a:spLocks noChangeShapeType="1"/>
          </p:cNvSpPr>
          <p:nvPr/>
        </p:nvSpPr>
        <p:spPr bwMode="auto">
          <a:xfrm flipV="1">
            <a:off x="4648200" y="3124200"/>
            <a:ext cx="3429000" cy="381000"/>
          </a:xfrm>
          <a:prstGeom prst="line">
            <a:avLst/>
          </a:prstGeom>
          <a:noFill/>
          <a:ln w="57150">
            <a:solidFill>
              <a:srgbClr val="F6161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49" name="Line 8"/>
          <p:cNvSpPr>
            <a:spLocks noChangeShapeType="1"/>
          </p:cNvSpPr>
          <p:nvPr/>
        </p:nvSpPr>
        <p:spPr bwMode="auto">
          <a:xfrm>
            <a:off x="4648200" y="3657600"/>
            <a:ext cx="4343400" cy="152400"/>
          </a:xfrm>
          <a:prstGeom prst="line">
            <a:avLst/>
          </a:prstGeom>
          <a:noFill/>
          <a:ln w="57150">
            <a:solidFill>
              <a:srgbClr val="F61616"/>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3396061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3"/>
          <p:cNvSpPr txBox="1">
            <a:spLocks noChangeArrowheads="1"/>
          </p:cNvSpPr>
          <p:nvPr/>
        </p:nvSpPr>
        <p:spPr bwMode="auto">
          <a:xfrm>
            <a:off x="5851525" y="8572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a:latin typeface="Times New Roman" charset="0"/>
            </a:endParaRPr>
          </a:p>
        </p:txBody>
      </p:sp>
      <p:sp>
        <p:nvSpPr>
          <p:cNvPr id="32770" name="Text Box 4"/>
          <p:cNvSpPr txBox="1">
            <a:spLocks noChangeArrowheads="1"/>
          </p:cNvSpPr>
          <p:nvPr/>
        </p:nvSpPr>
        <p:spPr bwMode="auto">
          <a:xfrm>
            <a:off x="1752601" y="228601"/>
            <a:ext cx="8602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u="sng">
                <a:solidFill>
                  <a:schemeClr val="bg2"/>
                </a:solidFill>
                <a:latin typeface="Book Antiqua" charset="0"/>
              </a:rPr>
              <a:t>French Possessions In North America</a:t>
            </a:r>
            <a:endParaRPr lang="en-US" altLang="en-US" sz="4000">
              <a:solidFill>
                <a:schemeClr val="bg2"/>
              </a:solidFill>
              <a:latin typeface="Book Antiqua" charset="0"/>
            </a:endParaRPr>
          </a:p>
        </p:txBody>
      </p:sp>
      <p:graphicFrame>
        <p:nvGraphicFramePr>
          <p:cNvPr id="32771" name="Object 5"/>
          <p:cNvGraphicFramePr>
            <a:graphicFrameLocks noChangeAspect="1"/>
          </p:cNvGraphicFramePr>
          <p:nvPr/>
        </p:nvGraphicFramePr>
        <p:xfrm>
          <a:off x="7315200" y="1600201"/>
          <a:ext cx="2374900" cy="4346575"/>
        </p:xfrm>
        <a:graphic>
          <a:graphicData uri="http://schemas.openxmlformats.org/presentationml/2006/ole">
            <mc:AlternateContent xmlns:mc="http://schemas.openxmlformats.org/markup-compatibility/2006">
              <mc:Choice xmlns:v="urn:schemas-microsoft-com:vml" Requires="v">
                <p:oleObj spid="_x0000_s18433" name="Clip" r:id="rId3" imgW="2375611" imgH="4346143" progId="MS_ClipArt_Gallery.5">
                  <p:embed/>
                </p:oleObj>
              </mc:Choice>
              <mc:Fallback>
                <p:oleObj name="Clip" r:id="rId3" imgW="2375611" imgH="4346143"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00201"/>
                        <a:ext cx="2374900" cy="434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32772" name="Picture 6" descr="na-17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1143000"/>
            <a:ext cx="44942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7"/>
          <p:cNvSpPr>
            <a:spLocks noChangeShapeType="1"/>
          </p:cNvSpPr>
          <p:nvPr/>
        </p:nvSpPr>
        <p:spPr bwMode="auto">
          <a:xfrm flipH="1">
            <a:off x="4343400" y="3505200"/>
            <a:ext cx="3352800" cy="457200"/>
          </a:xfrm>
          <a:prstGeom prst="line">
            <a:avLst/>
          </a:prstGeom>
          <a:noFill/>
          <a:ln w="57150">
            <a:solidFill>
              <a:srgbClr val="4514F8"/>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72157428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600200" y="914400"/>
            <a:ext cx="3886200" cy="4572000"/>
          </a:xfrm>
        </p:spPr>
        <p:txBody>
          <a:bodyPr>
            <a:normAutofit fontScale="92500" lnSpcReduction="10000"/>
          </a:bodyPr>
          <a:lstStyle/>
          <a:p>
            <a:pPr marL="466725" indent="-466725">
              <a:lnSpc>
                <a:spcPct val="80000"/>
              </a:lnSpc>
              <a:spcBef>
                <a:spcPct val="40000"/>
              </a:spcBef>
              <a:defRPr/>
            </a:pPr>
            <a:r>
              <a:rPr lang="en-US" altLang="en-US" sz="2600" dirty="0"/>
              <a:t>1608: Colony established at Quebec by Samuel de Champlain</a:t>
            </a:r>
          </a:p>
          <a:p>
            <a:pPr marL="466725" indent="-466725">
              <a:lnSpc>
                <a:spcPct val="80000"/>
              </a:lnSpc>
              <a:spcBef>
                <a:spcPct val="40000"/>
              </a:spcBef>
              <a:defRPr/>
            </a:pPr>
            <a:r>
              <a:rPr lang="en-US" altLang="en-US" sz="2600" dirty="0"/>
              <a:t>Establish the </a:t>
            </a:r>
            <a:r>
              <a:rPr lang="en-US" altLang="en-US" sz="2600" b="1" u="sng" dirty="0"/>
              <a:t>fur trade</a:t>
            </a:r>
            <a:r>
              <a:rPr lang="en-US" altLang="en-US" sz="2600" b="1" dirty="0"/>
              <a:t>-</a:t>
            </a:r>
            <a:r>
              <a:rPr lang="en-US" altLang="en-US" sz="2600" dirty="0"/>
              <a:t>---beaver</a:t>
            </a:r>
          </a:p>
          <a:p>
            <a:pPr marL="466725" indent="-466725">
              <a:lnSpc>
                <a:spcPct val="80000"/>
              </a:lnSpc>
              <a:spcBef>
                <a:spcPct val="40000"/>
              </a:spcBef>
              <a:defRPr/>
            </a:pPr>
            <a:r>
              <a:rPr lang="en-US" altLang="en-US" sz="2600" dirty="0"/>
              <a:t>Friendly relations with </a:t>
            </a:r>
            <a:r>
              <a:rPr lang="en-US" altLang="en-US" sz="2600" b="1" u="sng" dirty="0" err="1"/>
              <a:t>Hurons</a:t>
            </a:r>
            <a:endParaRPr lang="en-US" altLang="en-US" sz="2600" b="1" u="sng" dirty="0"/>
          </a:p>
          <a:p>
            <a:pPr marL="866775" lvl="1" indent="-466725">
              <a:lnSpc>
                <a:spcPct val="80000"/>
              </a:lnSpc>
              <a:spcBef>
                <a:spcPct val="40000"/>
              </a:spcBef>
              <a:defRPr/>
            </a:pPr>
            <a:r>
              <a:rPr lang="en-US" altLang="en-US" sz="2600" dirty="0"/>
              <a:t>French joined </a:t>
            </a:r>
            <a:r>
              <a:rPr lang="en-US" altLang="en-US" sz="2600" dirty="0" err="1"/>
              <a:t>Hurons</a:t>
            </a:r>
            <a:r>
              <a:rPr lang="en-US" altLang="en-US" sz="2600" dirty="0"/>
              <a:t> in battle against Iroquois confederation (who in future hampered French settlement because they were allies of British)</a:t>
            </a:r>
          </a:p>
        </p:txBody>
      </p:sp>
      <p:sp>
        <p:nvSpPr>
          <p:cNvPr id="2" name="Rectangle 1"/>
          <p:cNvSpPr/>
          <p:nvPr/>
        </p:nvSpPr>
        <p:spPr>
          <a:xfrm>
            <a:off x="2076580" y="76200"/>
            <a:ext cx="5865132" cy="707886"/>
          </a:xfrm>
          <a:prstGeom prst="rect">
            <a:avLst/>
          </a:prstGeom>
          <a:noFill/>
        </p:spPr>
        <p:txBody>
          <a:bodyPr wrap="none">
            <a:spAutoFit/>
          </a:bodyPr>
          <a:lstStyle/>
          <a:p>
            <a:pPr algn="ctr" eaLnBrk="1" hangingPunct="1">
              <a:defRPr/>
            </a:pPr>
            <a:r>
              <a:rPr lang="en-US" altLang="en-US" sz="4000" b="1" dirty="0">
                <a:ln w="6600">
                  <a:solidFill>
                    <a:schemeClr val="accent2"/>
                  </a:solidFill>
                  <a:prstDash val="solid"/>
                </a:ln>
                <a:solidFill>
                  <a:schemeClr val="accent2"/>
                </a:solidFill>
                <a:effectLst>
                  <a:outerShdw dist="38100" dir="2700000" algn="tl" rotWithShape="0">
                    <a:schemeClr val="accent2"/>
                  </a:outerShdw>
                </a:effectLst>
              </a:rPr>
              <a:t>French Foothold in Canada</a:t>
            </a:r>
            <a:endParaRPr lang="en-US" sz="4000" b="1" dirty="0">
              <a:ln w="6600">
                <a:solidFill>
                  <a:schemeClr val="accent2"/>
                </a:solidFill>
                <a:prstDash val="solid"/>
              </a:ln>
              <a:solidFill>
                <a:schemeClr val="accent2"/>
              </a:solidFill>
              <a:effectLst>
                <a:outerShdw dist="38100" dir="2700000" algn="tl" rotWithShape="0">
                  <a:schemeClr val="accent2"/>
                </a:outerShdw>
              </a:effectLst>
            </a:endParaRPr>
          </a:p>
        </p:txBody>
      </p:sp>
      <p:pic>
        <p:nvPicPr>
          <p:cNvPr id="33795" name="Picture 7" descr="mage result for new franc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51816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87019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wipe(left)">
                                      <p:cBhvr>
                                        <p:cTn id="18"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The image “http://spider.georgetowncollege.edu/htallant/courses/his318/maps/fr-nam.gif”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78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8458200" y="304801"/>
            <a:ext cx="2209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altLang="en-US" sz="3600" dirty="0"/>
              <a:t>So, based on the map, what do you think was going to be a </a:t>
            </a:r>
            <a:r>
              <a:rPr lang="en-US" altLang="en-US" sz="3600" b="1" u="sng" dirty="0"/>
              <a:t>CAUSE </a:t>
            </a:r>
            <a:r>
              <a:rPr lang="en-US" altLang="en-US" sz="3600" dirty="0"/>
              <a:t>of a war??</a:t>
            </a:r>
          </a:p>
        </p:txBody>
      </p:sp>
    </p:spTree>
    <p:extLst>
      <p:ext uri="{BB962C8B-B14F-4D97-AF65-F5344CB8AC3E}">
        <p14:creationId xmlns:p14="http://schemas.microsoft.com/office/powerpoint/2010/main" val="12056498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52600" y="609601"/>
            <a:ext cx="2514600" cy="2284413"/>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en-US" sz="2800" b="1">
                <a:latin typeface="Arial Narrow" charset="0"/>
              </a:rPr>
              <a:t>English-French</a:t>
            </a:r>
            <a:r>
              <a:rPr lang="en-US" altLang="en-US" sz="2400" b="1">
                <a:latin typeface="Arial Narrow" charset="0"/>
              </a:rPr>
              <a:t> </a:t>
            </a:r>
            <a:r>
              <a:rPr lang="en-US" altLang="en-US" sz="2800" b="1">
                <a:latin typeface="Arial Narrow" charset="0"/>
              </a:rPr>
              <a:t>rivalry worldwide would erupt into a world war.</a:t>
            </a:r>
          </a:p>
        </p:txBody>
      </p:sp>
      <p:sp>
        <p:nvSpPr>
          <p:cNvPr id="10243" name="Text Box 3"/>
          <p:cNvSpPr txBox="1">
            <a:spLocks noChangeArrowheads="1"/>
          </p:cNvSpPr>
          <p:nvPr/>
        </p:nvSpPr>
        <p:spPr bwMode="auto">
          <a:xfrm>
            <a:off x="1752600" y="3041650"/>
            <a:ext cx="2514600" cy="130175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p>
            <a:pPr algn="ctr">
              <a:lnSpc>
                <a:spcPct val="90000"/>
              </a:lnSpc>
              <a:spcBef>
                <a:spcPct val="50000"/>
              </a:spcBef>
              <a:defRPr/>
            </a:pPr>
            <a:r>
              <a:rPr lang="en-US" altLang="en-US" sz="2800" b="1">
                <a:latin typeface="Arial Narrow" charset="0"/>
              </a:rPr>
              <a:t>War begins over land disputes in the Ohio Valley</a:t>
            </a:r>
          </a:p>
        </p:txBody>
      </p:sp>
      <p:sp>
        <p:nvSpPr>
          <p:cNvPr id="10244" name="Text Box 4"/>
          <p:cNvSpPr txBox="1">
            <a:spLocks noChangeArrowheads="1"/>
          </p:cNvSpPr>
          <p:nvPr/>
        </p:nvSpPr>
        <p:spPr bwMode="auto">
          <a:xfrm>
            <a:off x="8001000" y="685801"/>
            <a:ext cx="2514600" cy="2284413"/>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en-US" sz="2800" b="1">
                <a:latin typeface="Arial Narrow" charset="0"/>
              </a:rPr>
              <a:t>England and the 13 Colonies fight together to defend their empire.</a:t>
            </a:r>
          </a:p>
        </p:txBody>
      </p:sp>
      <p:sp>
        <p:nvSpPr>
          <p:cNvPr id="10245" name="Text Box 5"/>
          <p:cNvSpPr txBox="1">
            <a:spLocks noChangeArrowheads="1"/>
          </p:cNvSpPr>
          <p:nvPr/>
        </p:nvSpPr>
        <p:spPr bwMode="auto">
          <a:xfrm>
            <a:off x="1752600" y="4495801"/>
            <a:ext cx="2514600" cy="2284413"/>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en-US" sz="2800" b="1">
                <a:latin typeface="Arial Narrow" charset="0"/>
              </a:rPr>
              <a:t>British want part of fur trade and the 2 openings into North America</a:t>
            </a:r>
          </a:p>
        </p:txBody>
      </p:sp>
      <p:sp>
        <p:nvSpPr>
          <p:cNvPr id="35845" name="WordArt 6"/>
          <p:cNvSpPr>
            <a:spLocks noChangeArrowheads="1" noChangeShapeType="1" noTextEdit="1"/>
          </p:cNvSpPr>
          <p:nvPr/>
        </p:nvSpPr>
        <p:spPr bwMode="auto">
          <a:xfrm>
            <a:off x="2133600" y="304801"/>
            <a:ext cx="1752600" cy="555625"/>
          </a:xfrm>
          <a:prstGeom prst="rect">
            <a:avLst/>
          </a:prstGeom>
        </p:spPr>
        <p:txBody>
          <a:bodyPr spcFirstLastPara="1" wrap="none" fromWordArt="1">
            <a:prstTxWarp prst="textArchUp">
              <a:avLst>
                <a:gd name="adj" fmla="val 11163824"/>
              </a:avLst>
            </a:prstTxWarp>
          </a:bodyPr>
          <a:lstStyle/>
          <a:p>
            <a:pPr algn="ctr"/>
            <a:r>
              <a:rPr lang="en-US" sz="3600" kern="10">
                <a:ln w="9525">
                  <a:solidFill>
                    <a:srgbClr val="000000"/>
                  </a:solidFill>
                  <a:round/>
                  <a:headEnd/>
                  <a:tailEnd/>
                </a:ln>
                <a:solidFill>
                  <a:srgbClr val="0000CC"/>
                </a:solidFill>
                <a:effectLst>
                  <a:outerShdw blurRad="63500" dist="38099" dir="2700000" algn="ctr" rotWithShape="0">
                    <a:schemeClr val="bg1">
                      <a:alpha val="74997"/>
                    </a:schemeClr>
                  </a:outerShdw>
                </a:effectLst>
                <a:latin typeface="Arial Black" charset="0"/>
                <a:ea typeface="Arial Black" charset="0"/>
                <a:cs typeface="Arial Black" charset="0"/>
              </a:rPr>
              <a:t>CAUSES</a:t>
            </a:r>
          </a:p>
        </p:txBody>
      </p:sp>
      <p:sp>
        <p:nvSpPr>
          <p:cNvPr id="10247" name="Text Box 7"/>
          <p:cNvSpPr txBox="1">
            <a:spLocks noChangeArrowheads="1"/>
          </p:cNvSpPr>
          <p:nvPr/>
        </p:nvSpPr>
        <p:spPr bwMode="auto">
          <a:xfrm>
            <a:off x="4495800" y="990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tLang="en-US" sz="2400">
              <a:latin typeface="Times New Roman" charset="0"/>
            </a:endParaRPr>
          </a:p>
        </p:txBody>
      </p:sp>
      <p:sp>
        <p:nvSpPr>
          <p:cNvPr id="10248" name="Text Box 8"/>
          <p:cNvSpPr txBox="1">
            <a:spLocks noChangeArrowheads="1"/>
          </p:cNvSpPr>
          <p:nvPr/>
        </p:nvSpPr>
        <p:spPr bwMode="auto">
          <a:xfrm>
            <a:off x="4495800" y="152400"/>
            <a:ext cx="3200400" cy="1855788"/>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n-US" altLang="en-US" sz="2800" b="1">
                <a:effectLst>
                  <a:outerShdw blurRad="38100" dist="38100" dir="2700000" algn="tl">
                    <a:srgbClr val="C0C0C0"/>
                  </a:outerShdw>
                </a:effectLst>
                <a:latin typeface="Arial Black" charset="0"/>
              </a:rPr>
              <a:t>FRENCH AND INDIAN WAR OR SEVEN YEARS OF WAR</a:t>
            </a:r>
          </a:p>
        </p:txBody>
      </p:sp>
      <p:sp>
        <p:nvSpPr>
          <p:cNvPr id="10249" name="Text Box 9"/>
          <p:cNvSpPr txBox="1">
            <a:spLocks noChangeArrowheads="1"/>
          </p:cNvSpPr>
          <p:nvPr/>
        </p:nvSpPr>
        <p:spPr bwMode="auto">
          <a:xfrm>
            <a:off x="4495800" y="4495801"/>
            <a:ext cx="3200400" cy="2062103"/>
          </a:xfrm>
          <a:prstGeom prst="rect">
            <a:avLst/>
          </a:prstGeom>
          <a:noFill/>
          <a:ln>
            <a:noFill/>
          </a:ln>
          <a:effectLst>
            <a:outerShdw blurRad="63500" dist="38100" dir="10800000" algn="ctr" rotWithShape="0">
              <a:srgbClr val="0000CC">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3200" b="1">
                <a:latin typeface="Times New Roman" charset="0"/>
              </a:rPr>
              <a:t>FOUGHT FOR THE CONTROL OF NORTH AMERICA</a:t>
            </a:r>
          </a:p>
        </p:txBody>
      </p:sp>
      <p:pic>
        <p:nvPicPr>
          <p:cNvPr id="35849" name="Picture 11" descr="George Washington at Fort Duques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3600"/>
            <a:ext cx="3352800" cy="226853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2" name="Text Box 12"/>
          <p:cNvSpPr txBox="1">
            <a:spLocks noChangeArrowheads="1"/>
          </p:cNvSpPr>
          <p:nvPr/>
        </p:nvSpPr>
        <p:spPr bwMode="auto">
          <a:xfrm>
            <a:off x="8001000" y="3171826"/>
            <a:ext cx="2514600" cy="1857375"/>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en-US" sz="2800" b="1">
                <a:latin typeface="Arial Narrow" charset="0"/>
              </a:rPr>
              <a:t>Against the French, Indian allies and Spanish</a:t>
            </a:r>
          </a:p>
        </p:txBody>
      </p:sp>
      <p:sp>
        <p:nvSpPr>
          <p:cNvPr id="35851" name="WordArt 13"/>
          <p:cNvSpPr>
            <a:spLocks noChangeArrowheads="1" noChangeShapeType="1" noTextEdit="1"/>
          </p:cNvSpPr>
          <p:nvPr/>
        </p:nvSpPr>
        <p:spPr bwMode="auto">
          <a:xfrm>
            <a:off x="8305800" y="304801"/>
            <a:ext cx="1752600" cy="555625"/>
          </a:xfrm>
          <a:prstGeom prst="rect">
            <a:avLst/>
          </a:prstGeom>
        </p:spPr>
        <p:txBody>
          <a:bodyPr spcFirstLastPara="1" wrap="none" fromWordArt="1">
            <a:prstTxWarp prst="textArchUp">
              <a:avLst>
                <a:gd name="adj" fmla="val 11163824"/>
              </a:avLst>
            </a:prstTxWarp>
          </a:bodyPr>
          <a:lstStyle/>
          <a:p>
            <a:pPr algn="ctr"/>
            <a:r>
              <a:rPr lang="en-US" sz="3600" kern="10">
                <a:ln w="9525">
                  <a:solidFill>
                    <a:srgbClr val="000000"/>
                  </a:solidFill>
                  <a:round/>
                  <a:headEnd/>
                  <a:tailEnd/>
                </a:ln>
                <a:solidFill>
                  <a:srgbClr val="0000CC"/>
                </a:solidFill>
                <a:effectLst>
                  <a:outerShdw blurRad="63500" dist="38099" dir="2700000" algn="ctr" rotWithShape="0">
                    <a:schemeClr val="bg1">
                      <a:alpha val="74997"/>
                    </a:schemeClr>
                  </a:outerShdw>
                </a:effectLst>
                <a:latin typeface="Arial Black" charset="0"/>
                <a:ea typeface="Arial Black" charset="0"/>
                <a:cs typeface="Arial Black" charset="0"/>
              </a:rPr>
              <a:t>CAUSES</a:t>
            </a:r>
          </a:p>
        </p:txBody>
      </p:sp>
      <p:sp>
        <p:nvSpPr>
          <p:cNvPr id="10254" name="Text Box 14"/>
          <p:cNvSpPr txBox="1">
            <a:spLocks noChangeArrowheads="1"/>
          </p:cNvSpPr>
          <p:nvPr/>
        </p:nvSpPr>
        <p:spPr bwMode="auto">
          <a:xfrm>
            <a:off x="8001000" y="5153025"/>
            <a:ext cx="2514600" cy="1430338"/>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en-US" sz="2800" b="1">
                <a:latin typeface="Arial Narrow" charset="0"/>
              </a:rPr>
              <a:t>George Washington starts this war</a:t>
            </a:r>
          </a:p>
        </p:txBody>
      </p:sp>
    </p:spTree>
    <p:extLst>
      <p:ext uri="{BB962C8B-B14F-4D97-AF65-F5344CB8AC3E}">
        <p14:creationId xmlns:p14="http://schemas.microsoft.com/office/powerpoint/2010/main" val="1848298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gtEl>
                                        <p:attrNameLst>
                                          <p:attrName>style.visibility</p:attrName>
                                        </p:attrNameLst>
                                      </p:cBhvr>
                                      <p:to>
                                        <p:strVal val="visible"/>
                                      </p:to>
                                    </p:set>
                                    <p:anim calcmode="lin" valueType="num">
                                      <p:cBhvr additive="base">
                                        <p:cTn id="13" dur="500" fill="hold"/>
                                        <p:tgtEl>
                                          <p:spTgt spid="10243"/>
                                        </p:tgtEl>
                                        <p:attrNameLst>
                                          <p:attrName>ppt_x</p:attrName>
                                        </p:attrNameLst>
                                      </p:cBhvr>
                                      <p:tavLst>
                                        <p:tav tm="0">
                                          <p:val>
                                            <p:strVal val="0-#ppt_w/2"/>
                                          </p:val>
                                        </p:tav>
                                        <p:tav tm="100000">
                                          <p:val>
                                            <p:strVal val="#ppt_x"/>
                                          </p:val>
                                        </p:tav>
                                      </p:tavLst>
                                    </p:anim>
                                    <p:anim calcmode="lin" valueType="num">
                                      <p:cBhvr additive="base">
                                        <p:cTn id="14"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0-#ppt_w/2"/>
                                          </p:val>
                                        </p:tav>
                                        <p:tav tm="100000">
                                          <p:val>
                                            <p:strVal val="#ppt_x"/>
                                          </p:val>
                                        </p:tav>
                                      </p:tavLst>
                                    </p:anim>
                                    <p:anim calcmode="lin" valueType="num">
                                      <p:cBhvr additive="base">
                                        <p:cTn id="20"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additive="base">
                                        <p:cTn id="25" dur="500" fill="hold"/>
                                        <p:tgtEl>
                                          <p:spTgt spid="10244"/>
                                        </p:tgtEl>
                                        <p:attrNameLst>
                                          <p:attrName>ppt_x</p:attrName>
                                        </p:attrNameLst>
                                      </p:cBhvr>
                                      <p:tavLst>
                                        <p:tav tm="0">
                                          <p:val>
                                            <p:strVal val="0-#ppt_w/2"/>
                                          </p:val>
                                        </p:tav>
                                        <p:tav tm="100000">
                                          <p:val>
                                            <p:strVal val="#ppt_x"/>
                                          </p:val>
                                        </p:tav>
                                      </p:tavLst>
                                    </p:anim>
                                    <p:anim calcmode="lin" valueType="num">
                                      <p:cBhvr additive="base">
                                        <p:cTn id="26"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52"/>
                                        </p:tgtEl>
                                        <p:attrNameLst>
                                          <p:attrName>style.visibility</p:attrName>
                                        </p:attrNameLst>
                                      </p:cBhvr>
                                      <p:to>
                                        <p:strVal val="visible"/>
                                      </p:to>
                                    </p:set>
                                    <p:anim calcmode="lin" valueType="num">
                                      <p:cBhvr additive="base">
                                        <p:cTn id="31" dur="500" fill="hold"/>
                                        <p:tgtEl>
                                          <p:spTgt spid="10252"/>
                                        </p:tgtEl>
                                        <p:attrNameLst>
                                          <p:attrName>ppt_x</p:attrName>
                                        </p:attrNameLst>
                                      </p:cBhvr>
                                      <p:tavLst>
                                        <p:tav tm="0">
                                          <p:val>
                                            <p:strVal val="0-#ppt_w/2"/>
                                          </p:val>
                                        </p:tav>
                                        <p:tav tm="100000">
                                          <p:val>
                                            <p:strVal val="#ppt_x"/>
                                          </p:val>
                                        </p:tav>
                                      </p:tavLst>
                                    </p:anim>
                                    <p:anim calcmode="lin" valueType="num">
                                      <p:cBhvr additive="base">
                                        <p:cTn id="32" dur="500" fill="hold"/>
                                        <p:tgtEl>
                                          <p:spTgt spid="1025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54"/>
                                        </p:tgtEl>
                                        <p:attrNameLst>
                                          <p:attrName>style.visibility</p:attrName>
                                        </p:attrNameLst>
                                      </p:cBhvr>
                                      <p:to>
                                        <p:strVal val="visible"/>
                                      </p:to>
                                    </p:set>
                                    <p:anim calcmode="lin" valueType="num">
                                      <p:cBhvr additive="base">
                                        <p:cTn id="37" dur="500" fill="hold"/>
                                        <p:tgtEl>
                                          <p:spTgt spid="10254"/>
                                        </p:tgtEl>
                                        <p:attrNameLst>
                                          <p:attrName>ppt_x</p:attrName>
                                        </p:attrNameLst>
                                      </p:cBhvr>
                                      <p:tavLst>
                                        <p:tav tm="0">
                                          <p:val>
                                            <p:strVal val="0-#ppt_w/2"/>
                                          </p:val>
                                        </p:tav>
                                        <p:tav tm="100000">
                                          <p:val>
                                            <p:strVal val="#ppt_x"/>
                                          </p:val>
                                        </p:tav>
                                      </p:tavLst>
                                    </p:anim>
                                    <p:anim calcmode="lin" valueType="num">
                                      <p:cBhvr additive="base">
                                        <p:cTn id="38" dur="500" fill="hold"/>
                                        <p:tgtEl>
                                          <p:spTgt spid="10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nimBg="1" autoUpdateAnimBg="0"/>
      <p:bldP spid="10244" grpId="0" animBg="1" autoUpdateAnimBg="0"/>
      <p:bldP spid="10245" grpId="0" animBg="1" autoUpdateAnimBg="0"/>
      <p:bldP spid="10252" grpId="0" animBg="1" autoUpdateAnimBg="0"/>
      <p:bldP spid="1025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43800" y="685800"/>
            <a:ext cx="2514600" cy="5410200"/>
          </a:xfrm>
          <a:ln w="76200">
            <a:solidFill>
              <a:schemeClr val="tx1"/>
            </a:solidFill>
            <a:miter lim="800000"/>
            <a:headEnd/>
            <a:tailEnd/>
          </a:ln>
        </p:spPr>
        <p:txBody>
          <a:bodyPr/>
          <a:lstStyle/>
          <a:p>
            <a:pPr eaLnBrk="1" hangingPunct="1">
              <a:defRPr/>
            </a:pPr>
            <a:r>
              <a:rPr lang="en-US" altLang="en-US"/>
              <a:t>French forts in the Ohio Valley angered the English.</a:t>
            </a:r>
          </a:p>
        </p:txBody>
      </p:sp>
      <p:pic>
        <p:nvPicPr>
          <p:cNvPr id="9219" name="Picture 4" descr="l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26988"/>
            <a:ext cx="6037263" cy="6831012"/>
          </a:xfrm>
        </p:spPr>
      </p:pic>
      <p:sp>
        <p:nvSpPr>
          <p:cNvPr id="10245" name="Line 5"/>
          <p:cNvSpPr>
            <a:spLocks noChangeShapeType="1"/>
          </p:cNvSpPr>
          <p:nvPr/>
        </p:nvSpPr>
        <p:spPr bwMode="auto">
          <a:xfrm flipV="1">
            <a:off x="4419600" y="2209800"/>
            <a:ext cx="9144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183736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edg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p:cTn id="12" dur="500" fill="hold"/>
                                        <p:tgtEl>
                                          <p:spTgt spid="10245"/>
                                        </p:tgtEl>
                                        <p:attrNameLst>
                                          <p:attrName>ppt_x</p:attrName>
                                        </p:attrNameLst>
                                      </p:cBhvr>
                                      <p:tavLst>
                                        <p:tav tm="0">
                                          <p:val>
                                            <p:strVal val="#ppt_x"/>
                                          </p:val>
                                        </p:tav>
                                        <p:tav tm="100000">
                                          <p:val>
                                            <p:strVal val="#ppt_x"/>
                                          </p:val>
                                        </p:tav>
                                      </p:tavLst>
                                    </p:anim>
                                    <p:anim calcmode="lin" valueType="num">
                                      <p:cBhvr>
                                        <p:cTn id="13" dur="500" fill="hold"/>
                                        <p:tgtEl>
                                          <p:spTgt spid="10245"/>
                                        </p:tgtEl>
                                        <p:attrNameLst>
                                          <p:attrName>ppt_y</p:attrName>
                                        </p:attrNameLst>
                                      </p:cBhvr>
                                      <p:tavLst>
                                        <p:tav tm="0">
                                          <p:val>
                                            <p:strVal val="#ppt_y+#ppt_h/2"/>
                                          </p:val>
                                        </p:tav>
                                        <p:tav tm="100000">
                                          <p:val>
                                            <p:strVal val="#ppt_y"/>
                                          </p:val>
                                        </p:tav>
                                      </p:tavLst>
                                    </p:anim>
                                    <p:anim calcmode="lin" valueType="num">
                                      <p:cBhvr>
                                        <p:cTn id="14" dur="500" fill="hold"/>
                                        <p:tgtEl>
                                          <p:spTgt spid="10245"/>
                                        </p:tgtEl>
                                        <p:attrNameLst>
                                          <p:attrName>ppt_w</p:attrName>
                                        </p:attrNameLst>
                                      </p:cBhvr>
                                      <p:tavLst>
                                        <p:tav tm="0">
                                          <p:val>
                                            <p:strVal val="#ppt_w"/>
                                          </p:val>
                                        </p:tav>
                                        <p:tav tm="100000">
                                          <p:val>
                                            <p:strVal val="#ppt_w"/>
                                          </p:val>
                                        </p:tav>
                                      </p:tavLst>
                                    </p:anim>
                                    <p:anim calcmode="lin" valueType="num">
                                      <p:cBhvr>
                                        <p:cTn id="15" dur="50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202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6019800" cy="67056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9" name="AutoShape 3"/>
          <p:cNvSpPr>
            <a:spLocks noChangeArrowheads="1"/>
          </p:cNvSpPr>
          <p:nvPr/>
        </p:nvSpPr>
        <p:spPr bwMode="auto">
          <a:xfrm rot="2923444">
            <a:off x="4305300" y="495300"/>
            <a:ext cx="762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00CC"/>
              </a:gs>
              <a:gs pos="100000">
                <a:srgbClr val="CC0000"/>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p>
        </p:txBody>
      </p:sp>
      <p:sp>
        <p:nvSpPr>
          <p:cNvPr id="4100" name="Text Box 4"/>
          <p:cNvSpPr txBox="1">
            <a:spLocks noChangeArrowheads="1"/>
          </p:cNvSpPr>
          <p:nvPr/>
        </p:nvSpPr>
        <p:spPr bwMode="auto">
          <a:xfrm>
            <a:off x="7772400" y="273051"/>
            <a:ext cx="2819400"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buFontTx/>
              <a:buChar char="•"/>
              <a:defRPr/>
            </a:pPr>
            <a:r>
              <a:rPr lang="en-US" altLang="en-US" sz="3000" b="1" dirty="0">
                <a:latin typeface="Times New Roman" charset="0"/>
              </a:rPr>
              <a:t> </a:t>
            </a:r>
            <a:r>
              <a:rPr lang="en-US" altLang="en-US" sz="3000" dirty="0">
                <a:latin typeface="Times New Roman" charset="0"/>
              </a:rPr>
              <a:t>French were not here to take over the land and colonize</a:t>
            </a:r>
            <a:r>
              <a:rPr lang="en-US" altLang="en-US" sz="3000" b="1" dirty="0">
                <a:latin typeface="Times New Roman" charset="0"/>
              </a:rPr>
              <a:t> (the British WERE)</a:t>
            </a:r>
          </a:p>
          <a:p>
            <a:pPr algn="ctr">
              <a:lnSpc>
                <a:spcPct val="80000"/>
              </a:lnSpc>
              <a:spcBef>
                <a:spcPct val="50000"/>
              </a:spcBef>
              <a:buFontTx/>
              <a:buChar char="•"/>
              <a:defRPr/>
            </a:pPr>
            <a:r>
              <a:rPr lang="en-US" altLang="en-US" sz="3000" b="1" dirty="0">
                <a:latin typeface="Times New Roman" charset="0"/>
              </a:rPr>
              <a:t> </a:t>
            </a:r>
            <a:r>
              <a:rPr lang="en-US" altLang="en-US" sz="3000" dirty="0">
                <a:latin typeface="Times New Roman" charset="0"/>
              </a:rPr>
              <a:t>They set trading posts for the fur trade and developed working relationships with the Indian tribes </a:t>
            </a:r>
            <a:r>
              <a:rPr lang="en-US" altLang="en-US" sz="3000" b="1" dirty="0">
                <a:latin typeface="Times New Roman" charset="0"/>
              </a:rPr>
              <a:t>(the British DIDN’T)</a:t>
            </a:r>
          </a:p>
        </p:txBody>
      </p:sp>
    </p:spTree>
    <p:extLst>
      <p:ext uri="{BB962C8B-B14F-4D97-AF65-F5344CB8AC3E}">
        <p14:creationId xmlns:p14="http://schemas.microsoft.com/office/powerpoint/2010/main" val="11549870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4294967295"/>
          </p:nvPr>
        </p:nvSpPr>
        <p:spPr>
          <a:xfrm>
            <a:off x="1054100" y="1254125"/>
            <a:ext cx="9613900" cy="3657600"/>
          </a:xfrm>
        </p:spPr>
        <p:txBody>
          <a:bodyPr/>
          <a:lstStyle/>
          <a:p>
            <a:pPr marL="1371600" lvl="2" indent="-457200">
              <a:buFontTx/>
              <a:buAutoNum type="arabicPeriod"/>
              <a:defRPr/>
            </a:pPr>
            <a:r>
              <a:rPr lang="en-US" altLang="en-US" b="1"/>
              <a:t>1754-55</a:t>
            </a:r>
            <a:r>
              <a:rPr lang="en-US" altLang="en-US"/>
              <a:t> - American frontier in Ohio River Valley - beginnings of a decisive imperial clash</a:t>
            </a:r>
          </a:p>
          <a:p>
            <a:pPr marL="1371600" lvl="2" indent="-457200">
              <a:buFontTx/>
              <a:buAutoNum type="arabicPeriod"/>
              <a:defRPr/>
            </a:pPr>
            <a:r>
              <a:rPr lang="en-US" altLang="en-US" b="1"/>
              <a:t>1756-58</a:t>
            </a:r>
            <a:r>
              <a:rPr lang="en-US" altLang="en-US"/>
              <a:t> – several British defeats; the rise of William Pitt and the mobilization of colonial resources  </a:t>
            </a:r>
          </a:p>
          <a:p>
            <a:pPr lvl="3" eaLnBrk="1" hangingPunct="1">
              <a:buFont typeface="Arial" charset="0"/>
              <a:buChar char="•"/>
              <a:defRPr/>
            </a:pPr>
            <a:r>
              <a:rPr lang="en-US" altLang="en-US" sz="2400"/>
              <a:t>the tipping point - 50,000 people are mobilized on the British side including native Americans, colonists, and British Regulars vs. the entire population of Canada and New Orleans</a:t>
            </a:r>
          </a:p>
          <a:p>
            <a:pPr lvl="3" eaLnBrk="1" hangingPunct="1">
              <a:buFont typeface="Arial" charset="0"/>
              <a:buChar char="•"/>
              <a:defRPr/>
            </a:pPr>
            <a:r>
              <a:rPr lang="en-US" altLang="en-US" sz="2400"/>
              <a:t>British have a 20:1 population ratio/advantage over the French</a:t>
            </a:r>
          </a:p>
          <a:p>
            <a:pPr marL="1371600" lvl="2" indent="-457200">
              <a:buFontTx/>
              <a:buAutoNum type="arabicPeriod"/>
              <a:defRPr/>
            </a:pPr>
            <a:r>
              <a:rPr lang="en-US" altLang="en-US" b="1"/>
              <a:t>1759-60</a:t>
            </a:r>
            <a:r>
              <a:rPr lang="en-US" altLang="en-US"/>
              <a:t> - The conquest of Quebec and final British victory in North America</a:t>
            </a:r>
          </a:p>
          <a:p>
            <a:pPr marL="1371600" lvl="2" indent="-457200">
              <a:buFontTx/>
              <a:buAutoNum type="arabicPeriod"/>
              <a:defRPr/>
            </a:pPr>
            <a:r>
              <a:rPr lang="en-US" altLang="en-US" b="1"/>
              <a:t>1761-63</a:t>
            </a:r>
            <a:r>
              <a:rPr lang="en-US" altLang="en-US"/>
              <a:t> - British triumphs in a world-wide war</a:t>
            </a:r>
          </a:p>
          <a:p>
            <a:pPr eaLnBrk="1" hangingPunct="1">
              <a:defRPr/>
            </a:pPr>
            <a:endParaRPr lang="en-US" altLang="en-US"/>
          </a:p>
        </p:txBody>
      </p:sp>
      <p:sp>
        <p:nvSpPr>
          <p:cNvPr id="2" name="Title 1"/>
          <p:cNvSpPr>
            <a:spLocks noGrp="1"/>
          </p:cNvSpPr>
          <p:nvPr>
            <p:ph type="title" idx="4294967295"/>
          </p:nvPr>
        </p:nvSpPr>
        <p:spPr>
          <a:xfrm>
            <a:off x="1524000" y="14288"/>
            <a:ext cx="9144000" cy="1371600"/>
          </a:xfrm>
        </p:spPr>
        <p:txBody>
          <a:bodyPr/>
          <a:lstStyle/>
          <a:p>
            <a:pPr eaLnBrk="1" hangingPunct="1">
              <a:defRPr/>
            </a:pPr>
            <a:r>
              <a:rPr lang="en-US" altLang="en-US" sz="3000" b="1" dirty="0">
                <a:effectLst>
                  <a:outerShdw blurRad="38100" dist="38100" dir="2700000" algn="tl">
                    <a:srgbClr val="C0C0C0"/>
                  </a:outerShdw>
                </a:effectLst>
              </a:rPr>
              <a:t>THE FRENCH AND INDIAN WAR </a:t>
            </a:r>
            <a:br>
              <a:rPr lang="en-US" altLang="en-US" sz="3000" b="1" dirty="0">
                <a:effectLst>
                  <a:outerShdw blurRad="38100" dist="38100" dir="2700000" algn="tl">
                    <a:srgbClr val="C0C0C0"/>
                  </a:outerShdw>
                </a:effectLst>
              </a:rPr>
            </a:br>
            <a:r>
              <a:rPr lang="en-US" altLang="en-US" sz="3000" b="1" dirty="0">
                <a:effectLst>
                  <a:outerShdw blurRad="38100" dist="38100" dir="2700000" algn="tl">
                    <a:srgbClr val="C0C0C0"/>
                  </a:outerShdw>
                </a:effectLst>
              </a:rPr>
              <a:t>was a four phase conflict</a:t>
            </a:r>
            <a:r>
              <a:rPr lang="is-IS" altLang="en-US" sz="3000" b="1" dirty="0">
                <a:effectLst>
                  <a:outerShdw blurRad="38100" dist="38100" dir="2700000" algn="tl">
                    <a:srgbClr val="C0C0C0"/>
                  </a:outerShdw>
                </a:effectLst>
              </a:rPr>
              <a:t>…</a:t>
            </a:r>
            <a:endParaRPr lang="en-US" altLang="en-US" sz="3000" b="1" dirty="0">
              <a:effectLst>
                <a:outerShdw blurRad="38100" dist="38100" dir="2700000" algn="tl">
                  <a:srgbClr val="C0C0C0"/>
                </a:outerShdw>
              </a:effectLst>
            </a:endParaRPr>
          </a:p>
        </p:txBody>
      </p:sp>
    </p:spTree>
    <p:extLst>
      <p:ext uri="{BB962C8B-B14F-4D97-AF65-F5344CB8AC3E}">
        <p14:creationId xmlns:p14="http://schemas.microsoft.com/office/powerpoint/2010/main" val="762596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05000" y="228601"/>
            <a:ext cx="861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37931725" indent="-37474525">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b="1">
                <a:solidFill>
                  <a:srgbClr val="B40000"/>
                </a:solidFill>
                <a:latin typeface="Calisto MT" charset="0"/>
                <a:ea typeface="ＭＳ Ｐゴシック" charset="-128"/>
              </a:rPr>
              <a:t>We know the British had a STRONG military (navy too)</a:t>
            </a:r>
            <a:r>
              <a:rPr lang="is-IS" altLang="en-US" sz="3600" b="1">
                <a:solidFill>
                  <a:srgbClr val="B40000"/>
                </a:solidFill>
                <a:latin typeface="Calisto MT" charset="0"/>
                <a:ea typeface="ＭＳ Ｐゴシック" charset="-128"/>
              </a:rPr>
              <a:t>…i</a:t>
            </a:r>
            <a:r>
              <a:rPr lang="en-US" altLang="en-US" sz="3600" b="1">
                <a:solidFill>
                  <a:srgbClr val="B40000"/>
                </a:solidFill>
                <a:latin typeface="Calisto MT" charset="0"/>
                <a:ea typeface="ＭＳ Ｐゴシック" charset="-128"/>
              </a:rPr>
              <a:t>f the British had such a manpower advantage, then why did the war last so long?</a:t>
            </a:r>
          </a:p>
        </p:txBody>
      </p:sp>
      <p:sp>
        <p:nvSpPr>
          <p:cNvPr id="3" name="TextBox 2"/>
          <p:cNvSpPr txBox="1">
            <a:spLocks noChangeArrowheads="1"/>
          </p:cNvSpPr>
          <p:nvPr/>
        </p:nvSpPr>
        <p:spPr bwMode="auto">
          <a:xfrm>
            <a:off x="1600200" y="2516189"/>
            <a:ext cx="9067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37931725" indent="-37474525">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500" b="1">
                <a:latin typeface="Calisto MT" charset="0"/>
                <a:ea typeface="ＭＳ Ｐゴシック" charset="-128"/>
              </a:rPr>
              <a:t>The Native Americans were the great equalizing factor in the war</a:t>
            </a:r>
            <a:r>
              <a:rPr lang="is-IS" altLang="en-US" sz="3500" b="1">
                <a:latin typeface="Calisto MT" charset="0"/>
                <a:ea typeface="ＭＳ Ｐゴシック" charset="-128"/>
              </a:rPr>
              <a:t>…</a:t>
            </a:r>
            <a:endParaRPr lang="en-US" altLang="en-US" sz="3500" b="1">
              <a:latin typeface="Calisto MT" charset="0"/>
              <a:ea typeface="ＭＳ Ｐゴシック" charset="-128"/>
            </a:endParaRPr>
          </a:p>
        </p:txBody>
      </p:sp>
      <p:pic>
        <p:nvPicPr>
          <p:cNvPr id="41987" name="Picture 2" descr="mage result for french and indian war native americ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73514"/>
            <a:ext cx="453390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6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2"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par>
                                <p:cTn id="13" presetID="0" presetClass="path" presetSubtype="0" accel="50000" decel="50000" fill="hold" grpId="0" nodeType="withEffect">
                                  <p:stCondLst>
                                    <p:cond delay="1000"/>
                                  </p:stCondLst>
                                  <p:childTnLst>
                                    <p:animMotion origin="layout" path="M 0.04182 2.03335E-6 L -0.05969 0.23923 " pathEditMode="relative" rAng="0" ptsTypes="AA">
                                      <p:cBhvr>
                                        <p:cTn id="14" dur="2000" fill="hold"/>
                                        <p:tgtEl>
                                          <p:spTgt spid="3"/>
                                        </p:tgtEl>
                                        <p:attrNameLst>
                                          <p:attrName>ppt_x</p:attrName>
                                          <p:attrName>ppt_y</p:attrName>
                                        </p:attrNameLst>
                                      </p:cBhvr>
                                      <p:rCtr x="-5100" y="11900"/>
                                    </p:animMotion>
                                  </p:childTnLst>
                                </p:cTn>
                              </p:par>
                              <p:par>
                                <p:cTn id="15" presetID="6" presetClass="emph" presetSubtype="0" accel="50000" decel="50000" fill="hold" grpId="1" nodeType="withEffect">
                                  <p:stCondLst>
                                    <p:cond delay="0"/>
                                  </p:stCondLst>
                                  <p:childTnLst>
                                    <p:animScale>
                                      <p:cBhvr>
                                        <p:cTn id="1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0"/>
            <a:ext cx="8610600" cy="1754326"/>
          </a:xfrm>
          <a:prstGeom prst="rect">
            <a:avLst/>
          </a:prstGeom>
          <a:noFill/>
        </p:spPr>
        <p:txBody>
          <a:bodyPr>
            <a:spAutoFit/>
          </a:bodyPr>
          <a:lstStyle/>
          <a:p>
            <a:pPr algn="ctr" eaLnBrk="1" hangingPunct="1">
              <a:defRPr/>
            </a:pPr>
            <a:r>
              <a:rPr lang="en-US" sz="3600" b="1" dirty="0">
                <a:ln w="22225">
                  <a:solidFill>
                    <a:schemeClr val="accent2"/>
                  </a:solidFill>
                  <a:prstDash val="solid"/>
                </a:ln>
                <a:solidFill>
                  <a:schemeClr val="accent2">
                    <a:lumMod val="40000"/>
                    <a:lumOff val="60000"/>
                  </a:schemeClr>
                </a:solidFill>
              </a:rPr>
              <a:t>Soon, a war was going to begin between England and France</a:t>
            </a:r>
            <a:r>
              <a:rPr lang="is-IS" sz="3600" b="1" dirty="0">
                <a:ln w="22225">
                  <a:solidFill>
                    <a:schemeClr val="accent2"/>
                  </a:solidFill>
                  <a:prstDash val="solid"/>
                </a:ln>
                <a:solidFill>
                  <a:schemeClr val="accent2">
                    <a:lumMod val="40000"/>
                    <a:lumOff val="60000"/>
                  </a:schemeClr>
                </a:solidFill>
              </a:rPr>
              <a:t>…</a:t>
            </a:r>
          </a:p>
          <a:p>
            <a:pPr algn="ctr" eaLnBrk="1" hangingPunct="1">
              <a:defRPr/>
            </a:pPr>
            <a:r>
              <a:rPr lang="is-IS" sz="3600" b="1" dirty="0">
                <a:ln w="22225">
                  <a:solidFill>
                    <a:schemeClr val="accent2"/>
                  </a:solidFill>
                  <a:prstDash val="solid"/>
                </a:ln>
                <a:solidFill>
                  <a:srgbClr val="FF0000"/>
                </a:solidFill>
              </a:rPr>
              <a:t>Which side would YOU choose?</a:t>
            </a:r>
            <a:endParaRPr lang="en-US" sz="3600" b="1" dirty="0">
              <a:ln w="22225">
                <a:solidFill>
                  <a:schemeClr val="accent2"/>
                </a:solidFill>
                <a:prstDash val="solid"/>
              </a:ln>
              <a:solidFill>
                <a:srgbClr val="FF0000"/>
              </a:solidFill>
            </a:endParaRPr>
          </a:p>
        </p:txBody>
      </p:sp>
      <p:graphicFrame>
        <p:nvGraphicFramePr>
          <p:cNvPr id="3" name="Table 2"/>
          <p:cNvGraphicFramePr>
            <a:graphicFrameLocks noGrp="1"/>
          </p:cNvGraphicFramePr>
          <p:nvPr/>
        </p:nvGraphicFramePr>
        <p:xfrm>
          <a:off x="1676400" y="1981200"/>
          <a:ext cx="8763000" cy="4852988"/>
        </p:xfrm>
        <a:graphic>
          <a:graphicData uri="http://schemas.openxmlformats.org/drawingml/2006/table">
            <a:tbl>
              <a:tblPr/>
              <a:tblGrid>
                <a:gridCol w="4381500"/>
                <a:gridCol w="4381500"/>
              </a:tblGrid>
              <a:tr h="70961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500" b="1" i="0" u="none" strike="noStrike" cap="none" normalizeH="0" baseline="0">
                          <a:ln>
                            <a:noFill/>
                          </a:ln>
                          <a:solidFill>
                            <a:schemeClr val="tx1"/>
                          </a:solidFill>
                          <a:effectLst/>
                          <a:latin typeface="Arial" charset="0"/>
                        </a:rPr>
                        <a:t>The English &amp; English Colonists…</a:t>
                      </a:r>
                      <a:endParaRPr kumimoji="0" lang="en-US" altLang="en-US" sz="25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070C0"/>
                          </a:solidFill>
                          <a:effectLst/>
                          <a:latin typeface="Arial" charset="0"/>
                        </a:rPr>
                        <a:t>The French &amp; French colonists…</a:t>
                      </a:r>
                      <a:endParaRPr kumimoji="0" lang="en-US" altLang="en-US" sz="2200" b="1" i="0" u="none" strike="noStrike" cap="none" normalizeH="0" baseline="0">
                        <a:ln>
                          <a:noFill/>
                        </a:ln>
                        <a:solidFill>
                          <a:srgbClr val="0070C0"/>
                        </a:solidFill>
                        <a:effectLst/>
                        <a:latin typeface="Times New Roman" charset="0"/>
                        <a:ea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90988">
                <a:tc>
                  <a:txBody>
                    <a:bodyPr/>
                    <a:lstStyle>
                      <a:lvl1pPr marL="342900" indent="-342900">
                        <a:spcBef>
                          <a:spcPct val="20000"/>
                        </a:spcBef>
                        <a:tabLst>
                          <a:tab pos="457200" algn="l"/>
                        </a:tabLst>
                        <a:defRPr sz="2800">
                          <a:solidFill>
                            <a:schemeClr val="tx1"/>
                          </a:solidFill>
                          <a:latin typeface="Arial" charset="0"/>
                        </a:defRPr>
                      </a:lvl1pPr>
                      <a:lvl2pPr marL="742950" indent="-285750">
                        <a:spcBef>
                          <a:spcPct val="20000"/>
                        </a:spcBef>
                        <a:tabLst>
                          <a:tab pos="457200" algn="l"/>
                        </a:tabLst>
                        <a:defRPr sz="2400">
                          <a:solidFill>
                            <a:schemeClr val="tx1"/>
                          </a:solidFill>
                          <a:latin typeface="Arial" charset="0"/>
                        </a:defRPr>
                      </a:lvl2pPr>
                      <a:lvl3pPr marL="1143000" indent="-228600">
                        <a:spcBef>
                          <a:spcPct val="20000"/>
                        </a:spcBef>
                        <a:tabLst>
                          <a:tab pos="457200" algn="l"/>
                        </a:tabLst>
                        <a:defRPr sz="2000">
                          <a:solidFill>
                            <a:schemeClr val="tx1"/>
                          </a:solidFill>
                          <a:latin typeface="Arial" charset="0"/>
                        </a:defRPr>
                      </a:lvl3pPr>
                      <a:lvl4pPr marL="1600200" indent="-228600">
                        <a:spcBef>
                          <a:spcPct val="20000"/>
                        </a:spcBef>
                        <a:tabLst>
                          <a:tab pos="457200" algn="l"/>
                        </a:tabLst>
                        <a:defRPr>
                          <a:solidFill>
                            <a:schemeClr val="tx1"/>
                          </a:solidFill>
                          <a:latin typeface="Arial" charset="0"/>
                        </a:defRPr>
                      </a:lvl4pPr>
                      <a:lvl5pPr marL="2057400" indent="-228600">
                        <a:spcBef>
                          <a:spcPct val="20000"/>
                        </a:spcBef>
                        <a:tabLst>
                          <a:tab pos="457200" algn="l"/>
                        </a:tabLst>
                        <a:defRPr>
                          <a:solidFill>
                            <a:schemeClr val="tx1"/>
                          </a:solidFill>
                          <a:latin typeface="Arial" charset="0"/>
                        </a:defRPr>
                      </a:lvl5pPr>
                      <a:lvl6pPr marL="2514600" indent="-228600" eaLnBrk="0" fontAlgn="base" hangingPunct="0">
                        <a:spcBef>
                          <a:spcPct val="20000"/>
                        </a:spcBef>
                        <a:spcAft>
                          <a:spcPct val="0"/>
                        </a:spcAft>
                        <a:tabLst>
                          <a:tab pos="457200" algn="l"/>
                        </a:tabLst>
                        <a:defRPr>
                          <a:solidFill>
                            <a:schemeClr val="tx1"/>
                          </a:solidFill>
                          <a:latin typeface="Arial" charset="0"/>
                        </a:defRPr>
                      </a:lvl6pPr>
                      <a:lvl7pPr marL="2971800" indent="-228600" eaLnBrk="0" fontAlgn="base" hangingPunct="0">
                        <a:spcBef>
                          <a:spcPct val="20000"/>
                        </a:spcBef>
                        <a:spcAft>
                          <a:spcPct val="0"/>
                        </a:spcAft>
                        <a:tabLst>
                          <a:tab pos="457200" algn="l"/>
                        </a:tabLst>
                        <a:defRPr>
                          <a:solidFill>
                            <a:schemeClr val="tx1"/>
                          </a:solidFill>
                          <a:latin typeface="Arial" charset="0"/>
                        </a:defRPr>
                      </a:lvl7pPr>
                      <a:lvl8pPr marL="3429000" indent="-228600" eaLnBrk="0" fontAlgn="base" hangingPunct="0">
                        <a:spcBef>
                          <a:spcPct val="20000"/>
                        </a:spcBef>
                        <a:spcAft>
                          <a:spcPct val="0"/>
                        </a:spcAft>
                        <a:tabLst>
                          <a:tab pos="457200" algn="l"/>
                        </a:tabLst>
                        <a:defRPr>
                          <a:solidFill>
                            <a:schemeClr val="tx1"/>
                          </a:solidFill>
                          <a:latin typeface="Arial" charset="0"/>
                        </a:defRPr>
                      </a:lvl8pPr>
                      <a:lvl9pPr marL="3886200" indent="-228600" eaLnBrk="0" fontAlgn="base" hangingPunct="0">
                        <a:spcBef>
                          <a:spcPct val="20000"/>
                        </a:spcBef>
                        <a:spcAft>
                          <a:spcPct val="0"/>
                        </a:spcAft>
                        <a:tabLst>
                          <a:tab pos="457200" algn="l"/>
                        </a:tabLs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Pts val="1000"/>
                        <a:buFont typeface="Symbol" charset="2"/>
                        <a:buChar char=""/>
                        <a:tabLst>
                          <a:tab pos="457200" algn="l"/>
                        </a:tabLst>
                      </a:pPr>
                      <a:r>
                        <a:rPr kumimoji="0" lang="en-US" altLang="en-US" sz="2500" b="1" i="0" u="none" strike="noStrike" cap="none" normalizeH="0" baseline="0">
                          <a:ln>
                            <a:noFill/>
                          </a:ln>
                          <a:solidFill>
                            <a:schemeClr val="tx1"/>
                          </a:solidFill>
                          <a:effectLst/>
                          <a:latin typeface="Arial" charset="0"/>
                        </a:rPr>
                        <a:t>Want to use your land for fur trading and farming</a:t>
                      </a:r>
                    </a:p>
                    <a:p>
                      <a:pPr marL="342900" marR="0" lvl="0" indent="-342900" algn="l" defTabSz="914400" rtl="0" eaLnBrk="1" fontAlgn="base" latinLnBrk="0" hangingPunct="1">
                        <a:lnSpc>
                          <a:spcPct val="100000"/>
                        </a:lnSpc>
                        <a:spcBef>
                          <a:spcPct val="0"/>
                        </a:spcBef>
                        <a:spcAft>
                          <a:spcPct val="0"/>
                        </a:spcAft>
                        <a:buClrTx/>
                        <a:buSzPts val="1000"/>
                        <a:buFont typeface="Symbol" charset="2"/>
                        <a:buChar char=""/>
                        <a:tabLst>
                          <a:tab pos="457200" algn="l"/>
                        </a:tabLst>
                      </a:pPr>
                      <a:r>
                        <a:rPr kumimoji="0" lang="en-US" altLang="en-US" sz="2500" b="1" i="0" u="none" strike="noStrike" cap="none" normalizeH="0" baseline="0">
                          <a:ln>
                            <a:noFill/>
                          </a:ln>
                          <a:solidFill>
                            <a:schemeClr val="tx1"/>
                          </a:solidFill>
                          <a:effectLst/>
                          <a:latin typeface="Arial" charset="0"/>
                        </a:rPr>
                        <a:t>Think that Native Americans are “savages”</a:t>
                      </a:r>
                    </a:p>
                    <a:p>
                      <a:pPr marL="342900" marR="0" lvl="0" indent="-342900" algn="l" defTabSz="914400" rtl="0" eaLnBrk="1" fontAlgn="base" latinLnBrk="0" hangingPunct="1">
                        <a:lnSpc>
                          <a:spcPct val="100000"/>
                        </a:lnSpc>
                        <a:spcBef>
                          <a:spcPct val="0"/>
                        </a:spcBef>
                        <a:spcAft>
                          <a:spcPct val="0"/>
                        </a:spcAft>
                        <a:buClrTx/>
                        <a:buSzPts val="1000"/>
                        <a:buFont typeface="Symbol" charset="2"/>
                        <a:buChar char=""/>
                        <a:tabLst>
                          <a:tab pos="457200" algn="l"/>
                        </a:tabLst>
                      </a:pPr>
                      <a:r>
                        <a:rPr kumimoji="0" lang="en-US" altLang="en-US" sz="2500" b="1" i="0" u="none" strike="noStrike" cap="none" normalizeH="0" baseline="0">
                          <a:ln>
                            <a:noFill/>
                          </a:ln>
                          <a:solidFill>
                            <a:schemeClr val="tx1"/>
                          </a:solidFill>
                          <a:effectLst/>
                          <a:latin typeface="Arial" charset="0"/>
                        </a:rPr>
                        <a:t>Want to expand their territory further to the West</a:t>
                      </a:r>
                    </a:p>
                    <a:p>
                      <a:pPr marL="342900" marR="0" lvl="0" indent="-342900" algn="l" defTabSz="914400" rtl="0" eaLnBrk="1" fontAlgn="base" latinLnBrk="0" hangingPunct="1">
                        <a:lnSpc>
                          <a:spcPct val="100000"/>
                        </a:lnSpc>
                        <a:spcBef>
                          <a:spcPct val="0"/>
                        </a:spcBef>
                        <a:spcAft>
                          <a:spcPct val="0"/>
                        </a:spcAft>
                        <a:buClrTx/>
                        <a:buSzPts val="1000"/>
                        <a:buFont typeface="Symbol" charset="2"/>
                        <a:buChar char=""/>
                        <a:tabLst>
                          <a:tab pos="457200" algn="l"/>
                        </a:tabLst>
                      </a:pPr>
                      <a:r>
                        <a:rPr kumimoji="0" lang="en-US" altLang="en-US" sz="2500" b="1" i="0" u="none" strike="noStrike" cap="none" normalizeH="0" baseline="0">
                          <a:ln>
                            <a:noFill/>
                          </a:ln>
                          <a:solidFill>
                            <a:schemeClr val="tx1"/>
                          </a:solidFill>
                          <a:effectLst/>
                          <a:latin typeface="Arial" charset="0"/>
                        </a:rPr>
                        <a:t>Have a steadily growing population in America</a:t>
                      </a:r>
                    </a:p>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2500" b="1" i="0" u="none" strike="noStrike" cap="none" normalizeH="0" baseline="0">
                          <a:ln>
                            <a:noFill/>
                          </a:ln>
                          <a:solidFill>
                            <a:schemeClr val="tx1"/>
                          </a:solidFill>
                          <a:effectLst/>
                          <a:latin typeface="Arial" charset="0"/>
                        </a:rPr>
                        <a:t> </a:t>
                      </a:r>
                      <a:endParaRPr kumimoji="0" lang="en-US" altLang="en-US" sz="25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tabLst>
                          <a:tab pos="457200" algn="l"/>
                        </a:tabLst>
                        <a:defRPr sz="2800">
                          <a:solidFill>
                            <a:schemeClr val="tx1"/>
                          </a:solidFill>
                          <a:latin typeface="Arial" charset="0"/>
                        </a:defRPr>
                      </a:lvl1pPr>
                      <a:lvl2pPr marL="742950" indent="-285750">
                        <a:spcBef>
                          <a:spcPct val="20000"/>
                        </a:spcBef>
                        <a:tabLst>
                          <a:tab pos="457200" algn="l"/>
                        </a:tabLst>
                        <a:defRPr sz="2400">
                          <a:solidFill>
                            <a:schemeClr val="tx1"/>
                          </a:solidFill>
                          <a:latin typeface="Arial" charset="0"/>
                        </a:defRPr>
                      </a:lvl2pPr>
                      <a:lvl3pPr marL="1143000" indent="-228600">
                        <a:spcBef>
                          <a:spcPct val="20000"/>
                        </a:spcBef>
                        <a:tabLst>
                          <a:tab pos="457200" algn="l"/>
                        </a:tabLst>
                        <a:defRPr sz="2000">
                          <a:solidFill>
                            <a:schemeClr val="tx1"/>
                          </a:solidFill>
                          <a:latin typeface="Arial" charset="0"/>
                        </a:defRPr>
                      </a:lvl3pPr>
                      <a:lvl4pPr marL="1600200" indent="-228600">
                        <a:spcBef>
                          <a:spcPct val="20000"/>
                        </a:spcBef>
                        <a:tabLst>
                          <a:tab pos="457200" algn="l"/>
                        </a:tabLst>
                        <a:defRPr>
                          <a:solidFill>
                            <a:schemeClr val="tx1"/>
                          </a:solidFill>
                          <a:latin typeface="Arial" charset="0"/>
                        </a:defRPr>
                      </a:lvl4pPr>
                      <a:lvl5pPr marL="2057400" indent="-228600">
                        <a:spcBef>
                          <a:spcPct val="20000"/>
                        </a:spcBef>
                        <a:tabLst>
                          <a:tab pos="457200" algn="l"/>
                        </a:tabLst>
                        <a:defRPr>
                          <a:solidFill>
                            <a:schemeClr val="tx1"/>
                          </a:solidFill>
                          <a:latin typeface="Arial" charset="0"/>
                        </a:defRPr>
                      </a:lvl5pPr>
                      <a:lvl6pPr marL="2514600" indent="-228600" eaLnBrk="0" fontAlgn="base" hangingPunct="0">
                        <a:spcBef>
                          <a:spcPct val="20000"/>
                        </a:spcBef>
                        <a:spcAft>
                          <a:spcPct val="0"/>
                        </a:spcAft>
                        <a:tabLst>
                          <a:tab pos="457200" algn="l"/>
                        </a:tabLst>
                        <a:defRPr>
                          <a:solidFill>
                            <a:schemeClr val="tx1"/>
                          </a:solidFill>
                          <a:latin typeface="Arial" charset="0"/>
                        </a:defRPr>
                      </a:lvl6pPr>
                      <a:lvl7pPr marL="2971800" indent="-228600" eaLnBrk="0" fontAlgn="base" hangingPunct="0">
                        <a:spcBef>
                          <a:spcPct val="20000"/>
                        </a:spcBef>
                        <a:spcAft>
                          <a:spcPct val="0"/>
                        </a:spcAft>
                        <a:tabLst>
                          <a:tab pos="457200" algn="l"/>
                        </a:tabLst>
                        <a:defRPr>
                          <a:solidFill>
                            <a:schemeClr val="tx1"/>
                          </a:solidFill>
                          <a:latin typeface="Arial" charset="0"/>
                        </a:defRPr>
                      </a:lvl7pPr>
                      <a:lvl8pPr marL="3429000" indent="-228600" eaLnBrk="0" fontAlgn="base" hangingPunct="0">
                        <a:spcBef>
                          <a:spcPct val="20000"/>
                        </a:spcBef>
                        <a:spcAft>
                          <a:spcPct val="0"/>
                        </a:spcAft>
                        <a:tabLst>
                          <a:tab pos="457200" algn="l"/>
                        </a:tabLst>
                        <a:defRPr>
                          <a:solidFill>
                            <a:schemeClr val="tx1"/>
                          </a:solidFill>
                          <a:latin typeface="Arial" charset="0"/>
                        </a:defRPr>
                      </a:lvl8pPr>
                      <a:lvl9pPr marL="3886200" indent="-228600" eaLnBrk="0" fontAlgn="base" hangingPunct="0">
                        <a:spcBef>
                          <a:spcPct val="20000"/>
                        </a:spcBef>
                        <a:spcAft>
                          <a:spcPct val="0"/>
                        </a:spcAft>
                        <a:tabLst>
                          <a:tab pos="457200" algn="l"/>
                        </a:tabLs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Pts val="1000"/>
                        <a:buFont typeface="Symbol" charset="2"/>
                        <a:buChar char=""/>
                        <a:tabLst>
                          <a:tab pos="457200" algn="l"/>
                        </a:tabLst>
                      </a:pPr>
                      <a:r>
                        <a:rPr kumimoji="0" lang="en-US" altLang="en-US" sz="2200" b="1" i="0" u="none" strike="noStrike" cap="none" normalizeH="0" baseline="0">
                          <a:ln>
                            <a:noFill/>
                          </a:ln>
                          <a:solidFill>
                            <a:srgbClr val="0070C0"/>
                          </a:solidFill>
                          <a:effectLst/>
                          <a:latin typeface="Arial" charset="0"/>
                        </a:rPr>
                        <a:t>Want to use your land for fur trading</a:t>
                      </a:r>
                    </a:p>
                    <a:p>
                      <a:pPr marL="342900" marR="0" lvl="0" indent="-342900" algn="l" defTabSz="914400" rtl="0" eaLnBrk="1" fontAlgn="base" latinLnBrk="0" hangingPunct="1">
                        <a:lnSpc>
                          <a:spcPct val="100000"/>
                        </a:lnSpc>
                        <a:spcBef>
                          <a:spcPct val="0"/>
                        </a:spcBef>
                        <a:spcAft>
                          <a:spcPct val="0"/>
                        </a:spcAft>
                        <a:buClrTx/>
                        <a:buSzPts val="1000"/>
                        <a:buFont typeface="Symbol" charset="2"/>
                        <a:buChar char=""/>
                        <a:tabLst>
                          <a:tab pos="457200" algn="l"/>
                        </a:tabLst>
                      </a:pPr>
                      <a:r>
                        <a:rPr kumimoji="0" lang="en-US" altLang="en-US" sz="2200" b="1" i="0" u="none" strike="noStrike" cap="none" normalizeH="0" baseline="0">
                          <a:ln>
                            <a:noFill/>
                          </a:ln>
                          <a:solidFill>
                            <a:srgbClr val="0070C0"/>
                          </a:solidFill>
                          <a:effectLst/>
                          <a:latin typeface="Arial" charset="0"/>
                        </a:rPr>
                        <a:t>Have married Native Americans and raised families with them in America</a:t>
                      </a:r>
                    </a:p>
                    <a:p>
                      <a:pPr marL="342900" marR="0" lvl="0" indent="-342900" algn="l" defTabSz="914400" rtl="0" eaLnBrk="1" fontAlgn="base" latinLnBrk="0" hangingPunct="1">
                        <a:lnSpc>
                          <a:spcPct val="100000"/>
                        </a:lnSpc>
                        <a:spcBef>
                          <a:spcPct val="0"/>
                        </a:spcBef>
                        <a:spcAft>
                          <a:spcPct val="0"/>
                        </a:spcAft>
                        <a:buClrTx/>
                        <a:buSzPts val="1000"/>
                        <a:buFont typeface="Symbol" charset="2"/>
                        <a:buChar char=""/>
                        <a:tabLst>
                          <a:tab pos="457200" algn="l"/>
                        </a:tabLst>
                      </a:pPr>
                      <a:r>
                        <a:rPr kumimoji="0" lang="en-US" altLang="en-US" sz="2200" b="1" i="0" u="none" strike="noStrike" cap="none" normalizeH="0" baseline="0">
                          <a:ln>
                            <a:noFill/>
                          </a:ln>
                          <a:solidFill>
                            <a:srgbClr val="0070C0"/>
                          </a:solidFill>
                          <a:effectLst/>
                          <a:latin typeface="Arial" charset="0"/>
                        </a:rPr>
                        <a:t>Have many missionaries living in the west that try to convert Native Americans to Christianity</a:t>
                      </a:r>
                    </a:p>
                    <a:p>
                      <a:pPr marL="342900" marR="0" lvl="0" indent="-342900" algn="l" defTabSz="914400" rtl="0" eaLnBrk="1" fontAlgn="base" latinLnBrk="0" hangingPunct="1">
                        <a:lnSpc>
                          <a:spcPct val="100000"/>
                        </a:lnSpc>
                        <a:spcBef>
                          <a:spcPct val="0"/>
                        </a:spcBef>
                        <a:spcAft>
                          <a:spcPct val="0"/>
                        </a:spcAft>
                        <a:buClrTx/>
                        <a:buSzPts val="1000"/>
                        <a:buFont typeface="Symbol" charset="2"/>
                        <a:buChar char=""/>
                        <a:tabLst>
                          <a:tab pos="457200" algn="l"/>
                        </a:tabLst>
                      </a:pPr>
                      <a:r>
                        <a:rPr kumimoji="0" lang="en-US" altLang="en-US" sz="2200" b="1" i="0" u="none" strike="noStrike" cap="none" normalizeH="0" baseline="0">
                          <a:ln>
                            <a:noFill/>
                          </a:ln>
                          <a:solidFill>
                            <a:srgbClr val="0070C0"/>
                          </a:solidFill>
                          <a:effectLst/>
                          <a:latin typeface="Arial" charset="0"/>
                        </a:rPr>
                        <a:t>Have a relatively small population in America</a:t>
                      </a:r>
                      <a:endParaRPr kumimoji="0" lang="en-US" altLang="en-US" sz="2200" b="1" i="0" u="none" strike="noStrike" cap="none" normalizeH="0" baseline="0">
                        <a:ln>
                          <a:noFill/>
                        </a:ln>
                        <a:solidFill>
                          <a:srgbClr val="0070C0"/>
                        </a:solidFill>
                        <a:effectLst/>
                        <a:latin typeface="Times New Roman" charset="0"/>
                        <a:ea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3817150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Essential Questions:</a:t>
            </a:r>
            <a:endParaRPr lang="en-US" dirty="0"/>
          </a:p>
        </p:txBody>
      </p:sp>
      <p:sp>
        <p:nvSpPr>
          <p:cNvPr id="3" name="Content Placeholder 2"/>
          <p:cNvSpPr>
            <a:spLocks noGrp="1"/>
          </p:cNvSpPr>
          <p:nvPr>
            <p:ph idx="1"/>
          </p:nvPr>
        </p:nvSpPr>
        <p:spPr/>
        <p:txBody>
          <a:bodyPr>
            <a:normAutofit/>
          </a:bodyPr>
          <a:lstStyle/>
          <a:p>
            <a:pPr marL="514350" indent="-514350">
              <a:lnSpc>
                <a:spcPct val="80000"/>
              </a:lnSpc>
              <a:buFontTx/>
              <a:buAutoNum type="arabicPeriod"/>
              <a:defRPr/>
            </a:pPr>
            <a:r>
              <a:rPr lang="en-US" altLang="en-US" sz="2500"/>
              <a:t>What were the causes of conflict between British and France and American Indians culminating in the </a:t>
            </a:r>
            <a:r>
              <a:rPr lang="en-US" altLang="en-US" sz="2500" b="1"/>
              <a:t>French and Indian War</a:t>
            </a:r>
            <a:r>
              <a:rPr lang="en-US" altLang="en-US" sz="2500"/>
              <a:t>? </a:t>
            </a:r>
          </a:p>
          <a:p>
            <a:pPr marL="514350" indent="-514350">
              <a:lnSpc>
                <a:spcPct val="80000"/>
              </a:lnSpc>
              <a:buFontTx/>
              <a:buAutoNum type="arabicPeriod"/>
              <a:defRPr/>
            </a:pPr>
            <a:r>
              <a:rPr lang="en-US" altLang="en-US" sz="2500"/>
              <a:t>What were the </a:t>
            </a:r>
            <a:r>
              <a:rPr lang="en-US" altLang="en-US" sz="2500" b="1"/>
              <a:t>positive and negative effects</a:t>
            </a:r>
            <a:r>
              <a:rPr lang="en-US" altLang="en-US" sz="2500"/>
              <a:t> of the French and Indian War on the British? French? Colonists?</a:t>
            </a:r>
          </a:p>
          <a:p>
            <a:pPr marL="514350" indent="-514350">
              <a:lnSpc>
                <a:spcPct val="80000"/>
              </a:lnSpc>
              <a:buFontTx/>
              <a:buAutoNum type="arabicPeriod"/>
              <a:defRPr/>
            </a:pPr>
            <a:r>
              <a:rPr lang="en-US" altLang="en-US" sz="2500"/>
              <a:t>What were the motivations and the effects of the </a:t>
            </a:r>
            <a:r>
              <a:rPr lang="en-US" altLang="en-US" sz="2500" b="1"/>
              <a:t>Proclamation of 1763</a:t>
            </a:r>
            <a:r>
              <a:rPr lang="en-US" altLang="en-US" sz="2500"/>
              <a:t>? </a:t>
            </a:r>
          </a:p>
          <a:p>
            <a:pPr marL="514350" indent="-514350">
              <a:lnSpc>
                <a:spcPct val="80000"/>
              </a:lnSpc>
              <a:buFontTx/>
              <a:buAutoNum type="arabicPeriod"/>
              <a:defRPr/>
            </a:pPr>
            <a:r>
              <a:rPr lang="en-US" altLang="en-US" sz="2500"/>
              <a:t>What effects did the French and Indian War have on </a:t>
            </a:r>
            <a:r>
              <a:rPr lang="en-US" altLang="en-US" sz="2500" b="1"/>
              <a:t>American Indian</a:t>
            </a:r>
            <a:r>
              <a:rPr lang="en-US" altLang="en-US" sz="2500"/>
              <a:t> groups? </a:t>
            </a:r>
          </a:p>
          <a:p>
            <a:pPr marL="514350" indent="-514350">
              <a:lnSpc>
                <a:spcPct val="80000"/>
              </a:lnSpc>
              <a:buFontTx/>
              <a:buAutoNum type="arabicPeriod"/>
              <a:defRPr/>
            </a:pPr>
            <a:r>
              <a:rPr lang="en-US" altLang="en-US" sz="2500"/>
              <a:t>How did the French and Indian War change the relationship between the British and the colonists?</a:t>
            </a:r>
          </a:p>
          <a:p>
            <a:pPr marL="514350" indent="-514350">
              <a:lnSpc>
                <a:spcPct val="80000"/>
              </a:lnSpc>
              <a:buNone/>
              <a:defRPr/>
            </a:pPr>
            <a:endParaRPr lang="en-US" altLang="en-US" sz="2500"/>
          </a:p>
        </p:txBody>
      </p:sp>
    </p:spTree>
    <p:extLst>
      <p:ext uri="{BB962C8B-B14F-4D97-AF65-F5344CB8AC3E}">
        <p14:creationId xmlns:p14="http://schemas.microsoft.com/office/powerpoint/2010/main" val="245715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22" name="Picture 1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2667000"/>
            <a:ext cx="525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56723" name="Picture 1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3200400"/>
            <a:ext cx="525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56724" name="Picture 1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3733800"/>
            <a:ext cx="525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56725" name="Picture 1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4267200"/>
            <a:ext cx="525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56726" name="Picture 1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138" y="4800600"/>
            <a:ext cx="525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56727" name="Picture 10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538" y="5334000"/>
            <a:ext cx="525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56718" name="Text Box 1038"/>
          <p:cNvSpPr txBox="1">
            <a:spLocks noChangeArrowheads="1"/>
          </p:cNvSpPr>
          <p:nvPr/>
        </p:nvSpPr>
        <p:spPr bwMode="auto">
          <a:xfrm>
            <a:off x="1524000" y="426720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50000"/>
              </a:spcBef>
              <a:buClr>
                <a:schemeClr val="accent1"/>
              </a:buClr>
            </a:pPr>
            <a:r>
              <a:rPr lang="en-US" altLang="en-US" sz="2000">
                <a:latin typeface="Arial Black" charset="0"/>
                <a:ea typeface="ＭＳ Ｐゴシック" charset="-128"/>
              </a:rPr>
              <a:t>Navy Controlled Trade Routes  	   Smaller navy Defends Europe</a:t>
            </a:r>
            <a:endParaRPr lang="en-US" altLang="en-US" sz="2000">
              <a:latin typeface="Times New Roman" charset="0"/>
              <a:ea typeface="ＭＳ Ｐゴシック" charset="-128"/>
            </a:endParaRPr>
          </a:p>
        </p:txBody>
      </p:sp>
      <p:sp>
        <p:nvSpPr>
          <p:cNvPr id="456713" name="Text Box 1033"/>
          <p:cNvSpPr txBox="1">
            <a:spLocks noChangeArrowheads="1"/>
          </p:cNvSpPr>
          <p:nvPr/>
        </p:nvSpPr>
        <p:spPr bwMode="auto">
          <a:xfrm>
            <a:off x="1524000" y="2743201"/>
            <a:ext cx="883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50000"/>
              </a:spcBef>
              <a:buClr>
                <a:schemeClr val="accent1"/>
              </a:buClr>
            </a:pPr>
            <a:r>
              <a:rPr lang="en-US" altLang="en-US" sz="2000">
                <a:latin typeface="Arial Black" charset="0"/>
                <a:ea typeface="ＭＳ Ｐゴシック" charset="-128"/>
              </a:rPr>
              <a:t>Large Population (1,485,000) 	    Small Population (75,000)</a:t>
            </a:r>
          </a:p>
        </p:txBody>
      </p:sp>
      <p:sp>
        <p:nvSpPr>
          <p:cNvPr id="44041" name="Text Box 1035"/>
          <p:cNvSpPr txBox="1">
            <a:spLocks noChangeArrowheads="1"/>
          </p:cNvSpPr>
          <p:nvPr/>
        </p:nvSpPr>
        <p:spPr bwMode="auto">
          <a:xfrm>
            <a:off x="7315200" y="1676401"/>
            <a:ext cx="2514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6000">
                <a:solidFill>
                  <a:schemeClr val="bg1"/>
                </a:solidFill>
                <a:latin typeface="Forte" charset="0"/>
                <a:ea typeface="ＭＳ Ｐゴシック" charset="-128"/>
              </a:rPr>
              <a:t>Franc</a:t>
            </a:r>
          </a:p>
        </p:txBody>
      </p:sp>
      <p:sp>
        <p:nvSpPr>
          <p:cNvPr id="456716" name="Text Box 1036"/>
          <p:cNvSpPr txBox="1">
            <a:spLocks noChangeArrowheads="1"/>
          </p:cNvSpPr>
          <p:nvPr/>
        </p:nvSpPr>
        <p:spPr bwMode="auto">
          <a:xfrm>
            <a:off x="1524000" y="3200401"/>
            <a:ext cx="883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50000"/>
              </a:spcBef>
              <a:buClr>
                <a:schemeClr val="accent1"/>
              </a:buClr>
            </a:pPr>
            <a:r>
              <a:rPr lang="en-US" altLang="en-US" sz="2000">
                <a:latin typeface="Arial Black" charset="0"/>
                <a:ea typeface="ＭＳ Ｐゴシック" charset="-128"/>
              </a:rPr>
              <a:t>Organized Colonial Militias 		Few Troops in Canada</a:t>
            </a:r>
            <a:endParaRPr lang="en-US" altLang="en-US" sz="2000">
              <a:latin typeface="Times New Roman" charset="0"/>
              <a:ea typeface="ＭＳ Ｐゴシック" charset="-128"/>
            </a:endParaRPr>
          </a:p>
        </p:txBody>
      </p:sp>
      <p:sp>
        <p:nvSpPr>
          <p:cNvPr id="456717" name="Text Box 1037"/>
          <p:cNvSpPr txBox="1">
            <a:spLocks noChangeArrowheads="1"/>
          </p:cNvSpPr>
          <p:nvPr/>
        </p:nvSpPr>
        <p:spPr bwMode="auto">
          <a:xfrm>
            <a:off x="1524000" y="3733801"/>
            <a:ext cx="883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50000"/>
              </a:spcBef>
              <a:buClr>
                <a:schemeClr val="accent1"/>
              </a:buClr>
            </a:pPr>
            <a:r>
              <a:rPr lang="en-US" altLang="en-US" sz="2000">
                <a:latin typeface="Arial Black" charset="0"/>
                <a:ea typeface="ＭＳ Ｐゴシック" charset="-128"/>
              </a:rPr>
              <a:t>Colonies are Self-Supporting 	 Relied Heavily upon Imports</a:t>
            </a:r>
            <a:endParaRPr lang="en-US" altLang="en-US" sz="2000">
              <a:latin typeface="Times New Roman" charset="0"/>
              <a:ea typeface="ＭＳ Ｐゴシック" charset="-128"/>
            </a:endParaRPr>
          </a:p>
        </p:txBody>
      </p:sp>
      <p:sp>
        <p:nvSpPr>
          <p:cNvPr id="456719" name="Text Box 1039"/>
          <p:cNvSpPr txBox="1">
            <a:spLocks noChangeArrowheads="1"/>
          </p:cNvSpPr>
          <p:nvPr/>
        </p:nvSpPr>
        <p:spPr bwMode="auto">
          <a:xfrm>
            <a:off x="1676400" y="4819651"/>
            <a:ext cx="8839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50000"/>
              </a:spcBef>
              <a:buClr>
                <a:schemeClr val="accent1"/>
              </a:buClr>
            </a:pPr>
            <a:r>
              <a:rPr lang="en-US" altLang="en-US" sz="1800">
                <a:latin typeface="Arial Black" charset="0"/>
                <a:ea typeface="ＭＳ Ｐゴシック" charset="-128"/>
              </a:rPr>
              <a:t>13 Separate Governments 		Single Colonial Government </a:t>
            </a:r>
            <a:endParaRPr lang="en-US" altLang="en-US" sz="1800">
              <a:latin typeface="Times New Roman" charset="0"/>
              <a:ea typeface="ＭＳ Ｐゴシック" charset="-128"/>
            </a:endParaRPr>
          </a:p>
        </p:txBody>
      </p:sp>
      <p:sp>
        <p:nvSpPr>
          <p:cNvPr id="456721" name="Text Box 1041"/>
          <p:cNvSpPr txBox="1">
            <a:spLocks noChangeArrowheads="1"/>
          </p:cNvSpPr>
          <p:nvPr/>
        </p:nvSpPr>
        <p:spPr bwMode="auto">
          <a:xfrm>
            <a:off x="1676400" y="5410201"/>
            <a:ext cx="8839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50000"/>
              </a:spcBef>
              <a:buClr>
                <a:schemeClr val="accent1"/>
              </a:buClr>
            </a:pPr>
            <a:r>
              <a:rPr lang="en-US" altLang="en-US" sz="1800">
                <a:latin typeface="Arial Black" charset="0"/>
                <a:ea typeface="ＭＳ Ｐゴシック" charset="-128"/>
              </a:rPr>
              <a:t>Few Indian Allies (Iroquois) 		</a:t>
            </a:r>
            <a:r>
              <a:rPr lang="en-US" altLang="en-US" sz="1800" u="sng">
                <a:latin typeface="Arial Black" charset="0"/>
                <a:ea typeface="ＭＳ Ｐゴシック" charset="-128"/>
              </a:rPr>
              <a:t>Strong Alliances with Indians </a:t>
            </a:r>
          </a:p>
        </p:txBody>
      </p:sp>
      <p:sp>
        <p:nvSpPr>
          <p:cNvPr id="44046" name="WordArt 3"/>
          <p:cNvSpPr>
            <a:spLocks noChangeArrowheads="1" noChangeShapeType="1" noTextEdit="1"/>
          </p:cNvSpPr>
          <p:nvPr/>
        </p:nvSpPr>
        <p:spPr bwMode="auto">
          <a:xfrm>
            <a:off x="2286000" y="685801"/>
            <a:ext cx="2914650" cy="638175"/>
          </a:xfrm>
          <a:prstGeom prst="rect">
            <a:avLst/>
          </a:prstGeom>
        </p:spPr>
        <p:txBody>
          <a:bodyPr spcFirstLastPara="1" wrap="none" fromWordArt="1">
            <a:prstTxWarp prst="textArchUp">
              <a:avLst>
                <a:gd name="adj" fmla="val 10800004"/>
              </a:avLst>
            </a:prstTxWarp>
          </a:bodyPr>
          <a:lstStyle/>
          <a:p>
            <a:pPr algn="ctr"/>
            <a:r>
              <a:rPr lang="en-US" sz="4400" kern="10">
                <a:ln w="9525">
                  <a:solidFill>
                    <a:srgbClr val="000000"/>
                  </a:solidFill>
                  <a:round/>
                  <a:headEnd/>
                  <a:tailEnd/>
                </a:ln>
                <a:solidFill>
                  <a:srgbClr val="000000"/>
                </a:solidFill>
                <a:latin typeface="Arial Black" charset="0"/>
                <a:ea typeface="Arial Black" charset="0"/>
                <a:cs typeface="Arial Black" charset="0"/>
              </a:rPr>
              <a:t>England</a:t>
            </a:r>
          </a:p>
        </p:txBody>
      </p:sp>
      <p:sp>
        <p:nvSpPr>
          <p:cNvPr id="44047" name="WordArt 2"/>
          <p:cNvSpPr>
            <a:spLocks noChangeArrowheads="1" noChangeShapeType="1" noTextEdit="1"/>
          </p:cNvSpPr>
          <p:nvPr/>
        </p:nvSpPr>
        <p:spPr bwMode="auto">
          <a:xfrm rot="214705">
            <a:off x="6878639" y="873126"/>
            <a:ext cx="3571875" cy="790575"/>
          </a:xfrm>
          <a:prstGeom prst="rect">
            <a:avLst/>
          </a:prstGeom>
        </p:spPr>
        <p:txBody>
          <a:bodyPr spcFirstLastPara="1" wrap="none" fromWordArt="1">
            <a:prstTxWarp prst="textArchUp">
              <a:avLst>
                <a:gd name="adj" fmla="val 10800004"/>
              </a:avLst>
            </a:prstTxWarp>
          </a:bodyPr>
          <a:lstStyle/>
          <a:p>
            <a:pPr algn="ctr"/>
            <a:r>
              <a:rPr lang="en-US" sz="1200" kern="10">
                <a:ln w="9525">
                  <a:solidFill>
                    <a:srgbClr val="000000"/>
                  </a:solidFill>
                  <a:round/>
                  <a:headEnd/>
                  <a:tailEnd/>
                </a:ln>
                <a:solidFill>
                  <a:srgbClr val="000000"/>
                </a:solidFill>
                <a:latin typeface="Arial Black" charset="0"/>
                <a:ea typeface="Arial Black" charset="0"/>
                <a:cs typeface="Arial Black" charset="0"/>
              </a:rPr>
              <a:t>France  </a:t>
            </a:r>
          </a:p>
        </p:txBody>
      </p:sp>
      <p:pic>
        <p:nvPicPr>
          <p:cNvPr id="4404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219201"/>
            <a:ext cx="23114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219200"/>
            <a:ext cx="23749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85844" y="6024753"/>
            <a:ext cx="6315510" cy="707886"/>
          </a:xfrm>
          <a:prstGeom prst="rect">
            <a:avLst/>
          </a:prstGeom>
          <a:noFill/>
        </p:spPr>
        <p:txBody>
          <a:bodyPr wrap="none">
            <a:spAutoFit/>
          </a:bodyPr>
          <a:lstStyle/>
          <a:p>
            <a:pPr algn="ctr" eaLnBrk="1" hangingPunct="1">
              <a:defRPr/>
            </a:pPr>
            <a:r>
              <a:rPr lang="en-US" sz="4000" b="1" dirty="0">
                <a:ln w="9525">
                  <a:solidFill>
                    <a:schemeClr val="bg1"/>
                  </a:solidFill>
                  <a:prstDash val="solid"/>
                </a:ln>
                <a:effectLst>
                  <a:outerShdw blurRad="12700" dist="38100" dir="2700000" algn="tl" rotWithShape="0">
                    <a:schemeClr val="bg1">
                      <a:lumMod val="50000"/>
                    </a:schemeClr>
                  </a:outerShdw>
                </a:effectLst>
              </a:rPr>
              <a:t>Does this change your mind?</a:t>
            </a:r>
          </a:p>
        </p:txBody>
      </p:sp>
    </p:spTree>
    <p:extLst>
      <p:ext uri="{BB962C8B-B14F-4D97-AF65-F5344CB8AC3E}">
        <p14:creationId xmlns:p14="http://schemas.microsoft.com/office/powerpoint/2010/main" val="1598290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6713">
                                            <p:txEl>
                                              <p:pRg st="0" end="0"/>
                                            </p:txEl>
                                          </p:spTgt>
                                        </p:tgtEl>
                                        <p:attrNameLst>
                                          <p:attrName>style.visibility</p:attrName>
                                        </p:attrNameLst>
                                      </p:cBhvr>
                                      <p:to>
                                        <p:strVal val="visible"/>
                                      </p:to>
                                    </p:set>
                                    <p:animEffect transition="in" filter="wipe(up)">
                                      <p:cBhvr>
                                        <p:cTn id="7" dur="500"/>
                                        <p:tgtEl>
                                          <p:spTgt spid="4567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6722"/>
                                        </p:tgtEl>
                                        <p:attrNameLst>
                                          <p:attrName>style.visibility</p:attrName>
                                        </p:attrNameLst>
                                      </p:cBhvr>
                                      <p:to>
                                        <p:strVal val="visible"/>
                                      </p:to>
                                    </p:set>
                                    <p:animEffect transition="in" filter="dissolve">
                                      <p:cBhvr>
                                        <p:cTn id="12" dur="500"/>
                                        <p:tgtEl>
                                          <p:spTgt spid="456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6716">
                                            <p:txEl>
                                              <p:pRg st="0" end="0"/>
                                            </p:txEl>
                                          </p:spTgt>
                                        </p:tgtEl>
                                        <p:attrNameLst>
                                          <p:attrName>style.visibility</p:attrName>
                                        </p:attrNameLst>
                                      </p:cBhvr>
                                      <p:to>
                                        <p:strVal val="visible"/>
                                      </p:to>
                                    </p:set>
                                    <p:animEffect transition="in" filter="wipe(up)">
                                      <p:cBhvr>
                                        <p:cTn id="17" dur="500"/>
                                        <p:tgtEl>
                                          <p:spTgt spid="45671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56723"/>
                                        </p:tgtEl>
                                        <p:attrNameLst>
                                          <p:attrName>style.visibility</p:attrName>
                                        </p:attrNameLst>
                                      </p:cBhvr>
                                      <p:to>
                                        <p:strVal val="visible"/>
                                      </p:to>
                                    </p:set>
                                    <p:animEffect transition="in" filter="dissolve">
                                      <p:cBhvr>
                                        <p:cTn id="22" dur="500"/>
                                        <p:tgtEl>
                                          <p:spTgt spid="4567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6717">
                                            <p:txEl>
                                              <p:pRg st="0" end="0"/>
                                            </p:txEl>
                                          </p:spTgt>
                                        </p:tgtEl>
                                        <p:attrNameLst>
                                          <p:attrName>style.visibility</p:attrName>
                                        </p:attrNameLst>
                                      </p:cBhvr>
                                      <p:to>
                                        <p:strVal val="visible"/>
                                      </p:to>
                                    </p:set>
                                    <p:animEffect transition="in" filter="wipe(up)">
                                      <p:cBhvr>
                                        <p:cTn id="27" dur="500"/>
                                        <p:tgtEl>
                                          <p:spTgt spid="45671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56724"/>
                                        </p:tgtEl>
                                        <p:attrNameLst>
                                          <p:attrName>style.visibility</p:attrName>
                                        </p:attrNameLst>
                                      </p:cBhvr>
                                      <p:to>
                                        <p:strVal val="visible"/>
                                      </p:to>
                                    </p:set>
                                    <p:animEffect transition="in" filter="dissolve">
                                      <p:cBhvr>
                                        <p:cTn id="32" dur="500"/>
                                        <p:tgtEl>
                                          <p:spTgt spid="4567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56718">
                                            <p:txEl>
                                              <p:pRg st="0" end="0"/>
                                            </p:txEl>
                                          </p:spTgt>
                                        </p:tgtEl>
                                        <p:attrNameLst>
                                          <p:attrName>style.visibility</p:attrName>
                                        </p:attrNameLst>
                                      </p:cBhvr>
                                      <p:to>
                                        <p:strVal val="visible"/>
                                      </p:to>
                                    </p:set>
                                    <p:animEffect transition="in" filter="wipe(up)">
                                      <p:cBhvr>
                                        <p:cTn id="37" dur="500"/>
                                        <p:tgtEl>
                                          <p:spTgt spid="45671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56725"/>
                                        </p:tgtEl>
                                        <p:attrNameLst>
                                          <p:attrName>style.visibility</p:attrName>
                                        </p:attrNameLst>
                                      </p:cBhvr>
                                      <p:to>
                                        <p:strVal val="visible"/>
                                      </p:to>
                                    </p:set>
                                    <p:animEffect transition="in" filter="dissolve">
                                      <p:cBhvr>
                                        <p:cTn id="42" dur="500"/>
                                        <p:tgtEl>
                                          <p:spTgt spid="4567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56719">
                                            <p:txEl>
                                              <p:pRg st="0" end="0"/>
                                            </p:txEl>
                                          </p:spTgt>
                                        </p:tgtEl>
                                        <p:attrNameLst>
                                          <p:attrName>style.visibility</p:attrName>
                                        </p:attrNameLst>
                                      </p:cBhvr>
                                      <p:to>
                                        <p:strVal val="visible"/>
                                      </p:to>
                                    </p:set>
                                    <p:animEffect transition="in" filter="wipe(up)">
                                      <p:cBhvr>
                                        <p:cTn id="47" dur="500"/>
                                        <p:tgtEl>
                                          <p:spTgt spid="456719">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56726"/>
                                        </p:tgtEl>
                                        <p:attrNameLst>
                                          <p:attrName>style.visibility</p:attrName>
                                        </p:attrNameLst>
                                      </p:cBhvr>
                                      <p:to>
                                        <p:strVal val="visible"/>
                                      </p:to>
                                    </p:set>
                                    <p:animEffect transition="in" filter="dissolve">
                                      <p:cBhvr>
                                        <p:cTn id="52" dur="500"/>
                                        <p:tgtEl>
                                          <p:spTgt spid="4567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56721">
                                            <p:txEl>
                                              <p:pRg st="0" end="0"/>
                                            </p:txEl>
                                          </p:spTgt>
                                        </p:tgtEl>
                                        <p:attrNameLst>
                                          <p:attrName>style.visibility</p:attrName>
                                        </p:attrNameLst>
                                      </p:cBhvr>
                                      <p:to>
                                        <p:strVal val="visible"/>
                                      </p:to>
                                    </p:set>
                                    <p:animEffect transition="in" filter="wipe(up)">
                                      <p:cBhvr>
                                        <p:cTn id="57" dur="500"/>
                                        <p:tgtEl>
                                          <p:spTgt spid="456721">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456727"/>
                                        </p:tgtEl>
                                        <p:attrNameLst>
                                          <p:attrName>style.visibility</p:attrName>
                                        </p:attrNameLst>
                                      </p:cBhvr>
                                      <p:to>
                                        <p:strVal val="visible"/>
                                      </p:to>
                                    </p:set>
                                    <p:animEffect transition="in" filter="dissolve">
                                      <p:cBhvr>
                                        <p:cTn id="62" dur="500"/>
                                        <p:tgtEl>
                                          <p:spTgt spid="4567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8" grpId="0" build="p" autoUpdateAnimBg="0"/>
      <p:bldP spid="456713" grpId="0" build="p" autoUpdateAnimBg="0"/>
      <p:bldP spid="456716" grpId="0" build="p" autoUpdateAnimBg="0"/>
      <p:bldP spid="456717" grpId="0" build="p" autoUpdateAnimBg="0"/>
      <p:bldP spid="456719" grpId="0" build="p" autoUpdateAnimBg="0"/>
      <p:bldP spid="45672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mage result for french and indian war s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25476"/>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10751" y="163520"/>
            <a:ext cx="2540759" cy="923330"/>
          </a:xfrm>
          <a:prstGeom prst="rect">
            <a:avLst/>
          </a:prstGeom>
          <a:noFill/>
        </p:spPr>
        <p:txBody>
          <a:bodyPr wrap="none">
            <a:spAutoFit/>
          </a:bodyPr>
          <a:lstStyle/>
          <a:p>
            <a:pPr algn="ctr" eaLnBrk="1" hangingPunct="1">
              <a:defRPr/>
            </a:pP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rPr>
              <a:t>Iroquois</a:t>
            </a:r>
          </a:p>
        </p:txBody>
      </p:sp>
      <p:sp>
        <p:nvSpPr>
          <p:cNvPr id="46083" name="Down Arrow 2"/>
          <p:cNvSpPr>
            <a:spLocks noChangeArrowheads="1"/>
          </p:cNvSpPr>
          <p:nvPr/>
        </p:nvSpPr>
        <p:spPr bwMode="auto">
          <a:xfrm>
            <a:off x="2133600" y="1071564"/>
            <a:ext cx="533400" cy="604837"/>
          </a:xfrm>
          <a:prstGeom prst="downArrow">
            <a:avLst>
              <a:gd name="adj1" fmla="val 50000"/>
              <a:gd name="adj2" fmla="val 4997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a:latin typeface="Times New Roman" charset="0"/>
            </a:endParaRPr>
          </a:p>
        </p:txBody>
      </p:sp>
      <p:sp>
        <p:nvSpPr>
          <p:cNvPr id="5" name="Rectangle 4"/>
          <p:cNvSpPr/>
          <p:nvPr/>
        </p:nvSpPr>
        <p:spPr>
          <a:xfrm>
            <a:off x="6919613" y="154760"/>
            <a:ext cx="3607270" cy="1323439"/>
          </a:xfrm>
          <a:prstGeom prst="rect">
            <a:avLst/>
          </a:prstGeom>
          <a:noFill/>
        </p:spPr>
        <p:txBody>
          <a:bodyPr wrap="none">
            <a:spAutoFit/>
          </a:bodyPr>
          <a:lstStyle/>
          <a:p>
            <a:pPr algn="ctr" eaLnBrk="1" hangingPunct="1">
              <a:defRPr/>
            </a:pP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rPr>
              <a:t>Algonquins</a:t>
            </a: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rPr>
              <a:t> and </a:t>
            </a:r>
          </a:p>
          <a:p>
            <a:pPr algn="ctr" eaLnBrk="1" hangingPunct="1">
              <a:defRPr/>
            </a:pPr>
            <a:r>
              <a:rPr lang="en-US" sz="4000" b="1" dirty="0" err="1">
                <a:ln w="12700">
                  <a:solidFill>
                    <a:schemeClr val="tx2">
                      <a:satMod val="155000"/>
                    </a:schemeClr>
                  </a:solidFill>
                  <a:prstDash val="solid"/>
                </a:ln>
                <a:effectLst>
                  <a:outerShdw blurRad="41275" dist="20320" dir="1800000" algn="tl" rotWithShape="0">
                    <a:srgbClr val="000000">
                      <a:alpha val="40000"/>
                    </a:srgbClr>
                  </a:outerShdw>
                </a:effectLst>
              </a:rPr>
              <a:t>Hurons</a:t>
            </a: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46085" name="Down Arrow 3"/>
          <p:cNvSpPr>
            <a:spLocks noChangeArrowheads="1"/>
          </p:cNvSpPr>
          <p:nvPr/>
        </p:nvSpPr>
        <p:spPr bwMode="auto">
          <a:xfrm>
            <a:off x="9753601" y="914400"/>
            <a:ext cx="684213" cy="1066800"/>
          </a:xfrm>
          <a:prstGeom prst="down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a:latin typeface="Times New Roman" charset="0"/>
            </a:endParaRPr>
          </a:p>
        </p:txBody>
      </p:sp>
    </p:spTree>
    <p:extLst>
      <p:ext uri="{BB962C8B-B14F-4D97-AF65-F5344CB8AC3E}">
        <p14:creationId xmlns:p14="http://schemas.microsoft.com/office/powerpoint/2010/main" val="66952749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76200"/>
            <a:ext cx="7770813" cy="1371600"/>
          </a:xfrm>
        </p:spPr>
        <p:txBody>
          <a:bodyPr/>
          <a:lstStyle/>
          <a:p>
            <a:pPr eaLnBrk="1" hangingPunct="1">
              <a:defRPr/>
            </a:pPr>
            <a:r>
              <a:rPr lang="en-US" altLang="en-US" sz="3200" b="1" dirty="0">
                <a:effectLst>
                  <a:outerShdw blurRad="38100" dist="38100" dir="2700000" algn="tl">
                    <a:srgbClr val="C0C0C0"/>
                  </a:outerShdw>
                </a:effectLst>
              </a:rPr>
              <a:t>What was the Native American role in the French &amp; Indian War?</a:t>
            </a:r>
          </a:p>
        </p:txBody>
      </p:sp>
      <p:sp>
        <p:nvSpPr>
          <p:cNvPr id="22530" name="Content Placeholder 2"/>
          <p:cNvSpPr>
            <a:spLocks noGrp="1"/>
          </p:cNvSpPr>
          <p:nvPr>
            <p:ph idx="1"/>
          </p:nvPr>
        </p:nvSpPr>
        <p:spPr>
          <a:xfrm>
            <a:off x="1746250" y="1295400"/>
            <a:ext cx="8699500" cy="3657600"/>
          </a:xfrm>
        </p:spPr>
        <p:txBody>
          <a:bodyPr>
            <a:normAutofit fontScale="92500" lnSpcReduction="10000"/>
          </a:bodyPr>
          <a:lstStyle/>
          <a:p>
            <a:pPr eaLnBrk="1" hangingPunct="1">
              <a:buFont typeface="Arial" charset="0"/>
              <a:buChar char="•"/>
              <a:defRPr/>
            </a:pPr>
            <a:r>
              <a:rPr lang="en-US" altLang="en-US" sz="2600" b="1" dirty="0"/>
              <a:t>Prior to 1756</a:t>
            </a:r>
            <a:r>
              <a:rPr lang="en-US" altLang="en-US" sz="2600" dirty="0"/>
              <a:t> -  The Delaware and some Northern Canadian Iroquois are allied with the French</a:t>
            </a:r>
          </a:p>
          <a:p>
            <a:pPr eaLnBrk="1" hangingPunct="1">
              <a:buFont typeface="Arial" charset="0"/>
              <a:buChar char="•"/>
              <a:defRPr/>
            </a:pPr>
            <a:r>
              <a:rPr lang="en-US" altLang="en-US" sz="2600" b="1" dirty="0"/>
              <a:t>1756</a:t>
            </a:r>
            <a:r>
              <a:rPr lang="en-US" altLang="en-US" sz="2600" dirty="0"/>
              <a:t> - Mohawks (Iroquois) - due to conflicting alliances, pull out of the war </a:t>
            </a:r>
          </a:p>
          <a:p>
            <a:pPr marL="857250" lvl="1" indent="-457200">
              <a:buFont typeface="Wingdings" charset="2"/>
              <a:buChar char="Ø"/>
              <a:defRPr/>
            </a:pPr>
            <a:r>
              <a:rPr lang="en-US" altLang="en-US" sz="2600" dirty="0"/>
              <a:t>The Iroquois are behaving as neutrals - resulting in a deadlock war (they control access to Great Lakes and Rivers as a British launching point to invade French territory. This evens the playing field for the French and the English despite much larger British fighting force)</a:t>
            </a:r>
          </a:p>
          <a:p>
            <a:pPr marL="0" lvl="1" indent="-457200">
              <a:spcBef>
                <a:spcPts val="0"/>
              </a:spcBef>
              <a:buFont typeface="Arial" charset="0"/>
              <a:buChar char="•"/>
              <a:defRPr/>
            </a:pPr>
            <a:r>
              <a:rPr lang="en-US" altLang="en-US" sz="2600" b="1" dirty="0"/>
              <a:t>1758</a:t>
            </a:r>
            <a:r>
              <a:rPr lang="en-US" altLang="en-US" sz="2600" dirty="0"/>
              <a:t> - British break the deadlock - by getting the Delaware to pull away from the French and ally with the Pennsylvanians. </a:t>
            </a:r>
          </a:p>
          <a:p>
            <a:pPr marL="857250" lvl="1" indent="-457200">
              <a:buFont typeface="Wingdings" charset="2"/>
              <a:buChar char="Ø"/>
              <a:defRPr/>
            </a:pPr>
            <a:endParaRPr lang="en-US" altLang="en-US" dirty="0"/>
          </a:p>
        </p:txBody>
      </p:sp>
    </p:spTree>
    <p:extLst>
      <p:ext uri="{BB962C8B-B14F-4D97-AF65-F5344CB8AC3E}">
        <p14:creationId xmlns:p14="http://schemas.microsoft.com/office/powerpoint/2010/main" val="2081697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 calcmode="lin" valueType="num">
                                      <p:cBhvr additive="base">
                                        <p:cTn id="17"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30">
                                            <p:txEl>
                                              <p:pRg st="3" end="3"/>
                                            </p:txEl>
                                          </p:spTgt>
                                        </p:tgtEl>
                                        <p:attrNameLst>
                                          <p:attrName>style.visibility</p:attrName>
                                        </p:attrNameLst>
                                      </p:cBhvr>
                                      <p:to>
                                        <p:strVal val="visible"/>
                                      </p:to>
                                    </p:set>
                                    <p:anim calcmode="lin" valueType="num">
                                      <p:cBhvr additive="base">
                                        <p:cTn id="21"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2530">
                                            <p:txEl>
                                              <p:pRg st="3" end="3"/>
                                            </p:txEl>
                                          </p:spTgt>
                                        </p:tgtEl>
                                        <p:attrNameLst>
                                          <p:attrName>style.visibility</p:attrName>
                                        </p:attrNameLst>
                                      </p:cBhvr>
                                      <p:to>
                                        <p:strVal val="visible"/>
                                      </p:to>
                                    </p:set>
                                    <p:anim calcmode="lin" valueType="num">
                                      <p:cBhvr additive="base">
                                        <p:cTn id="27" dur="5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536700" y="1295400"/>
            <a:ext cx="8991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700" b="1"/>
              <a:t>1759-60</a:t>
            </a:r>
            <a:r>
              <a:rPr lang="en-US" altLang="en-US" sz="2700"/>
              <a:t> - The Iroquois ally themselves with Britain and create the conditions for British victory, The English are able to invade French Canada using the Great Lakes regions. The Iroquois diplomatic parties, encourage other groups to break away from the French alliances as it is not in their best interests)</a:t>
            </a:r>
          </a:p>
          <a:p>
            <a:pPr eaLnBrk="1" hangingPunct="1">
              <a:spcBef>
                <a:spcPct val="0"/>
              </a:spcBef>
            </a:pPr>
            <a:endParaRPr lang="en-US" altLang="en-US" sz="2700"/>
          </a:p>
          <a:p>
            <a:pPr eaLnBrk="1" hangingPunct="1">
              <a:spcBef>
                <a:spcPct val="0"/>
              </a:spcBef>
            </a:pPr>
            <a:r>
              <a:rPr lang="en-US" altLang="en-US" sz="2700" b="1"/>
              <a:t>1760</a:t>
            </a:r>
            <a:r>
              <a:rPr lang="en-US" altLang="en-US" sz="2700"/>
              <a:t> - Native alliances backing away from the French enable the British Army to take the City of Montreal without Bloodshed  (this is part of the Native American preference to avoid battles when possible)</a:t>
            </a:r>
          </a:p>
        </p:txBody>
      </p:sp>
      <p:sp>
        <p:nvSpPr>
          <p:cNvPr id="3" name="Title 1"/>
          <p:cNvSpPr txBox="1">
            <a:spLocks/>
          </p:cNvSpPr>
          <p:nvPr/>
        </p:nvSpPr>
        <p:spPr>
          <a:xfrm>
            <a:off x="2209801" y="76200"/>
            <a:ext cx="7770813" cy="1371600"/>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200" b="1">
                <a:effectLst>
                  <a:outerShdw blurRad="38100" dist="38100" dir="2700000" algn="tl">
                    <a:srgbClr val="C0C0C0"/>
                  </a:outerShdw>
                </a:effectLst>
              </a:rPr>
              <a:t>What was the Native American role in the French &amp; Indian War?</a:t>
            </a:r>
            <a:endParaRPr lang="en-US" altLang="en-US" sz="3200" b="1" dirty="0">
              <a:effectLst>
                <a:outerShdw blurRad="38100" dist="38100" dir="2700000" algn="tl">
                  <a:srgbClr val="C0C0C0"/>
                </a:outerShdw>
              </a:effectLst>
            </a:endParaRPr>
          </a:p>
        </p:txBody>
      </p:sp>
    </p:spTree>
    <p:extLst>
      <p:ext uri="{BB962C8B-B14F-4D97-AF65-F5344CB8AC3E}">
        <p14:creationId xmlns:p14="http://schemas.microsoft.com/office/powerpoint/2010/main" val="1717733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3">
                                            <p:txEl>
                                              <p:pRg st="0" end="0"/>
                                            </p:txEl>
                                          </p:spTgt>
                                        </p:tgtEl>
                                        <p:attrNameLst>
                                          <p:attrName>style.visibility</p:attrName>
                                        </p:attrNameLst>
                                      </p:cBhvr>
                                      <p:to>
                                        <p:strVal val="visible"/>
                                      </p:to>
                                    </p:set>
                                    <p:anim calcmode="lin" valueType="num">
                                      <p:cBhvr additive="base">
                                        <p:cTn id="7" dur="500" fill="hold"/>
                                        <p:tgtEl>
                                          <p:spTgt spid="491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3">
                                            <p:txEl>
                                              <p:pRg st="2" end="2"/>
                                            </p:txEl>
                                          </p:spTgt>
                                        </p:tgtEl>
                                        <p:attrNameLst>
                                          <p:attrName>style.visibility</p:attrName>
                                        </p:attrNameLst>
                                      </p:cBhvr>
                                      <p:to>
                                        <p:strVal val="visible"/>
                                      </p:to>
                                    </p:set>
                                    <p:anim calcmode="lin" valueType="num">
                                      <p:cBhvr additive="base">
                                        <p:cTn id="13" dur="500" fill="hold"/>
                                        <p:tgtEl>
                                          <p:spTgt spid="4915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381000"/>
            <a:ext cx="462121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WordArt 1029"/>
          <p:cNvSpPr>
            <a:spLocks noChangeArrowheads="1" noChangeShapeType="1" noTextEdit="1"/>
          </p:cNvSpPr>
          <p:nvPr/>
        </p:nvSpPr>
        <p:spPr bwMode="auto">
          <a:xfrm>
            <a:off x="1752600" y="2514600"/>
            <a:ext cx="4038600" cy="1600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charset="0"/>
                <a:ea typeface="Impact" charset="0"/>
                <a:cs typeface="Impact" charset="0"/>
              </a:rPr>
              <a:t>Does anyone know</a:t>
            </a:r>
          </a:p>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charset="0"/>
                <a:ea typeface="Impact" charset="0"/>
                <a:cs typeface="Impact" charset="0"/>
              </a:rPr>
              <a:t>who this man is?</a:t>
            </a:r>
          </a:p>
        </p:txBody>
      </p:sp>
      <p:sp>
        <p:nvSpPr>
          <p:cNvPr id="2" name="Rectangle 1"/>
          <p:cNvSpPr/>
          <p:nvPr/>
        </p:nvSpPr>
        <p:spPr>
          <a:xfrm>
            <a:off x="2009546" y="381001"/>
            <a:ext cx="4372287" cy="1323439"/>
          </a:xfrm>
          <a:prstGeom prst="rect">
            <a:avLst/>
          </a:prstGeom>
          <a:noFill/>
        </p:spPr>
        <p:txBody>
          <a:bodyPr wrap="none">
            <a:spAutoFit/>
          </a:bodyPr>
          <a:lstStyle/>
          <a:p>
            <a:pPr algn="ctr">
              <a:defRPr/>
            </a:pPr>
            <a:r>
              <a:rPr lang="en-US" sz="4000" b="1" dirty="0">
                <a:ln w="6600">
                  <a:solidFill>
                    <a:schemeClr val="accent2"/>
                  </a:solidFill>
                  <a:prstDash val="solid"/>
                </a:ln>
                <a:solidFill>
                  <a:srgbClr val="FFFFFF"/>
                </a:solidFill>
                <a:effectLst>
                  <a:outerShdw dist="38100" dir="2700000" algn="tl" rotWithShape="0">
                    <a:schemeClr val="accent2"/>
                  </a:outerShdw>
                </a:effectLst>
              </a:rPr>
              <a:t>Now lets get into </a:t>
            </a:r>
          </a:p>
          <a:p>
            <a:pPr algn="ctr">
              <a:defRPr/>
            </a:pPr>
            <a:r>
              <a:rPr lang="en-US" sz="4000" b="1" dirty="0">
                <a:ln w="6600">
                  <a:solidFill>
                    <a:schemeClr val="accent2"/>
                  </a:solidFill>
                  <a:prstDash val="solid"/>
                </a:ln>
                <a:solidFill>
                  <a:srgbClr val="FFFFFF"/>
                </a:solidFill>
                <a:effectLst>
                  <a:outerShdw dist="38100" dir="2700000" algn="tl" rotWithShape="0">
                    <a:schemeClr val="accent2"/>
                  </a:outerShdw>
                </a:effectLst>
              </a:rPr>
              <a:t>FRENCH vs. BRITISH</a:t>
            </a:r>
          </a:p>
        </p:txBody>
      </p:sp>
    </p:spTree>
    <p:extLst>
      <p:ext uri="{BB962C8B-B14F-4D97-AF65-F5344CB8AC3E}">
        <p14:creationId xmlns:p14="http://schemas.microsoft.com/office/powerpoint/2010/main" val="13204358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953000" y="1600200"/>
            <a:ext cx="5562600" cy="5029200"/>
          </a:xfrm>
          <a:ln w="38100">
            <a:solidFill>
              <a:schemeClr val="tx1"/>
            </a:solidFill>
            <a:miter lim="800000"/>
            <a:headEnd/>
            <a:tailEnd/>
          </a:ln>
        </p:spPr>
        <p:txBody>
          <a:bodyPr/>
          <a:lstStyle/>
          <a:p>
            <a:pPr eaLnBrk="1" hangingPunct="1">
              <a:lnSpc>
                <a:spcPct val="90000"/>
              </a:lnSpc>
              <a:defRPr/>
            </a:pPr>
            <a:r>
              <a:rPr lang="en-US" altLang="en-US" dirty="0"/>
              <a:t>Virginia (</a:t>
            </a:r>
            <a:r>
              <a:rPr lang="en-US" altLang="en-US" b="1" dirty="0"/>
              <a:t>BRITISH</a:t>
            </a:r>
            <a:r>
              <a:rPr lang="en-US" altLang="en-US" dirty="0"/>
              <a:t>) wanted to claim western PA too!</a:t>
            </a:r>
          </a:p>
          <a:p>
            <a:pPr eaLnBrk="1" hangingPunct="1">
              <a:lnSpc>
                <a:spcPct val="90000"/>
              </a:lnSpc>
              <a:defRPr/>
            </a:pPr>
            <a:r>
              <a:rPr lang="en-US" altLang="en-US" dirty="0"/>
              <a:t>George Washington was a wealthy planter and member of Virginia </a:t>
            </a:r>
            <a:r>
              <a:rPr lang="en-US" altLang="en-US" b="1" dirty="0"/>
              <a:t>militia</a:t>
            </a:r>
            <a:r>
              <a:rPr lang="en-US" altLang="en-US" dirty="0"/>
              <a:t> (volunteer soldiers)</a:t>
            </a:r>
          </a:p>
          <a:p>
            <a:pPr eaLnBrk="1" hangingPunct="1">
              <a:lnSpc>
                <a:spcPct val="90000"/>
              </a:lnSpc>
              <a:defRPr/>
            </a:pPr>
            <a:r>
              <a:rPr lang="en-US" altLang="en-US" dirty="0"/>
              <a:t>Governor Dinwiddie sent Washington and militia to build a road through the mountains</a:t>
            </a:r>
          </a:p>
          <a:p>
            <a:pPr eaLnBrk="1" hangingPunct="1">
              <a:lnSpc>
                <a:spcPct val="90000"/>
              </a:lnSpc>
              <a:defRPr/>
            </a:pPr>
            <a:r>
              <a:rPr lang="en-US" altLang="en-US" dirty="0"/>
              <a:t>The road from VA to PA would </a:t>
            </a:r>
            <a:r>
              <a:rPr lang="en-US" altLang="en-US" b="1" dirty="0"/>
              <a:t>help “claim” the land for VA</a:t>
            </a:r>
            <a:endParaRPr lang="en-US" altLang="en-US" dirty="0"/>
          </a:p>
          <a:p>
            <a:pPr eaLnBrk="1" hangingPunct="1">
              <a:lnSpc>
                <a:spcPct val="90000"/>
              </a:lnSpc>
              <a:defRPr/>
            </a:pPr>
            <a:endParaRPr lang="en-US" altLang="en-US" dirty="0"/>
          </a:p>
        </p:txBody>
      </p:sp>
      <p:sp>
        <p:nvSpPr>
          <p:cNvPr id="11267" name="Text Box 4"/>
          <p:cNvSpPr>
            <a:spLocks noGrp="1" noChangeArrowheads="1"/>
          </p:cNvSpPr>
          <p:nvPr>
            <p:ph type="title"/>
          </p:nvPr>
        </p:nvSpPr>
        <p:spPr bwMode="black">
          <a:gradFill rotWithShape="1">
            <a:gsLst>
              <a:gs pos="0">
                <a:srgbClr val="0033CC"/>
              </a:gs>
              <a:gs pos="50000">
                <a:srgbClr val="FF0000"/>
              </a:gs>
              <a:gs pos="100000">
                <a:srgbClr val="0033CC"/>
              </a:gs>
            </a:gsLst>
            <a:lin ang="2700000" scaled="1"/>
          </a:gradFill>
          <a:ln w="76200">
            <a:solidFill>
              <a:schemeClr val="tx1"/>
            </a:solidFill>
            <a:miter lim="800000"/>
            <a:headEnd/>
            <a:tailEnd/>
          </a:ln>
        </p:spPr>
        <p:txBody>
          <a:bodyPr/>
          <a:lstStyle/>
          <a:p>
            <a:pPr marL="457200" indent="-457200">
              <a:defRPr/>
            </a:pPr>
            <a:r>
              <a:rPr lang="en-US" altLang="en-US" b="1"/>
              <a:t>George’s First Command</a:t>
            </a:r>
          </a:p>
        </p:txBody>
      </p:sp>
      <p:pic>
        <p:nvPicPr>
          <p:cNvPr id="52227" name="Picture 17" descr="Wash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26622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4867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953000" y="1947864"/>
            <a:ext cx="5029200" cy="4529137"/>
          </a:xfrm>
          <a:ln w="38100">
            <a:solidFill>
              <a:schemeClr val="tx1"/>
            </a:solidFill>
            <a:miter lim="800000"/>
            <a:headEnd/>
            <a:tailEnd/>
          </a:ln>
        </p:spPr>
        <p:txBody>
          <a:bodyPr/>
          <a:lstStyle/>
          <a:p>
            <a:pPr eaLnBrk="1" hangingPunct="1">
              <a:lnSpc>
                <a:spcPct val="90000"/>
              </a:lnSpc>
              <a:defRPr/>
            </a:pPr>
            <a:r>
              <a:rPr lang="en-US" altLang="en-US" sz="2600" dirty="0"/>
              <a:t>Dinwiddie then ordered Washington to </a:t>
            </a:r>
            <a:r>
              <a:rPr lang="en-US" altLang="en-US" sz="2600" b="1" dirty="0"/>
              <a:t>tell the French to leave</a:t>
            </a:r>
            <a:r>
              <a:rPr lang="en-US" altLang="en-US" sz="2600" dirty="0"/>
              <a:t> (November-December, 1753)</a:t>
            </a:r>
          </a:p>
          <a:p>
            <a:pPr eaLnBrk="1" hangingPunct="1">
              <a:lnSpc>
                <a:spcPct val="90000"/>
              </a:lnSpc>
              <a:defRPr/>
            </a:pPr>
            <a:r>
              <a:rPr lang="en-US" sz="2600" dirty="0"/>
              <a:t>After reviewing Dinwiddie's letter, the French calmly wrote a reply </a:t>
            </a:r>
            <a:r>
              <a:rPr lang="en-US" sz="2600" b="1" dirty="0"/>
              <a:t>stating that the French king's claim to the Ohio Valley was "incontestable”</a:t>
            </a:r>
          </a:p>
          <a:p>
            <a:pPr lvl="1" eaLnBrk="1" hangingPunct="1">
              <a:lnSpc>
                <a:spcPct val="90000"/>
              </a:lnSpc>
              <a:buFont typeface="Wingdings" charset="2"/>
              <a:buChar char="v"/>
              <a:defRPr/>
            </a:pPr>
            <a:r>
              <a:rPr lang="en-US" sz="2200" dirty="0"/>
              <a:t>How would you feel as a </a:t>
            </a:r>
            <a:r>
              <a:rPr lang="en-US" sz="2200" b="1" dirty="0"/>
              <a:t>21 year old</a:t>
            </a:r>
            <a:r>
              <a:rPr lang="en-US" sz="2200" dirty="0"/>
              <a:t> doing this?</a:t>
            </a:r>
          </a:p>
        </p:txBody>
      </p:sp>
      <p:sp>
        <p:nvSpPr>
          <p:cNvPr id="12291" name="Text Box 4"/>
          <p:cNvSpPr>
            <a:spLocks noGrp="1" noChangeArrowheads="1"/>
          </p:cNvSpPr>
          <p:nvPr>
            <p:ph type="title"/>
          </p:nvPr>
        </p:nvSpPr>
        <p:spPr bwMode="black">
          <a:xfrm>
            <a:off x="2133600" y="609600"/>
            <a:ext cx="7848600" cy="1143000"/>
          </a:xfrm>
          <a:gradFill rotWithShape="1">
            <a:gsLst>
              <a:gs pos="0">
                <a:srgbClr val="0033CC"/>
              </a:gs>
              <a:gs pos="50000">
                <a:srgbClr val="FF0000"/>
              </a:gs>
              <a:gs pos="100000">
                <a:srgbClr val="0033CC"/>
              </a:gs>
            </a:gsLst>
            <a:lin ang="2700000" scaled="1"/>
          </a:gradFill>
          <a:ln w="76200">
            <a:solidFill>
              <a:schemeClr val="tx1"/>
            </a:solidFill>
            <a:miter lim="800000"/>
            <a:headEnd/>
            <a:tailEnd/>
          </a:ln>
        </p:spPr>
        <p:txBody>
          <a:bodyPr/>
          <a:lstStyle/>
          <a:p>
            <a:pPr marL="457200" indent="-457200">
              <a:defRPr/>
            </a:pPr>
            <a:r>
              <a:rPr lang="en-US" altLang="en-US" b="1" dirty="0"/>
              <a:t>George’s First </a:t>
            </a:r>
            <a:r>
              <a:rPr lang="en-US" altLang="en-US" b="1" dirty="0" smtClean="0"/>
              <a:t>Orders</a:t>
            </a:r>
            <a:endParaRPr lang="en-US" altLang="en-US" b="1" dirty="0"/>
          </a:p>
        </p:txBody>
      </p:sp>
      <p:pic>
        <p:nvPicPr>
          <p:cNvPr id="53251" name="Picture 2" descr="mage result for washington dinwiddie l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05026"/>
            <a:ext cx="2667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9675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 calcmode="lin" valueType="num">
                                      <p:cBhvr additive="base">
                                        <p:cTn id="17"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676400" y="1447800"/>
            <a:ext cx="8305800" cy="4495800"/>
          </a:xfrm>
          <a:ln w="38100">
            <a:solidFill>
              <a:schemeClr val="tx1"/>
            </a:solidFill>
            <a:miter lim="800000"/>
            <a:headEnd/>
            <a:tailEnd/>
          </a:ln>
        </p:spPr>
        <p:txBody>
          <a:bodyPr/>
          <a:lstStyle/>
          <a:p>
            <a:pPr eaLnBrk="1" hangingPunct="1">
              <a:lnSpc>
                <a:spcPct val="90000"/>
              </a:lnSpc>
              <a:defRPr/>
            </a:pPr>
            <a:r>
              <a:rPr lang="en-US" sz="2600" dirty="0"/>
              <a:t>Dinwiddie (</a:t>
            </a:r>
            <a:r>
              <a:rPr lang="en-US" sz="2600" b="1"/>
              <a:t>FED UP with the French</a:t>
            </a:r>
            <a:r>
              <a:rPr lang="en-US" sz="2600"/>
              <a:t>) </a:t>
            </a:r>
            <a:r>
              <a:rPr lang="en-US" sz="2600" dirty="0"/>
              <a:t>then </a:t>
            </a:r>
            <a:r>
              <a:rPr lang="en-US" sz="2600" b="1" dirty="0"/>
              <a:t>ordered Washington to begin raising a militia to hold the “Forks of Ohio” </a:t>
            </a:r>
            <a:r>
              <a:rPr lang="en-US" sz="2600" dirty="0"/>
              <a:t>near present-day Pittsburgh, a site Washington had identified as a </a:t>
            </a:r>
            <a:r>
              <a:rPr lang="en-US" sz="2600" b="1" dirty="0"/>
              <a:t>fine location for a fortress</a:t>
            </a:r>
            <a:r>
              <a:rPr lang="is-IS" sz="2600" dirty="0"/>
              <a:t>…</a:t>
            </a:r>
            <a:endParaRPr lang="en-US" sz="2600" b="1" dirty="0"/>
          </a:p>
          <a:p>
            <a:pPr eaLnBrk="1" hangingPunct="1">
              <a:lnSpc>
                <a:spcPct val="90000"/>
              </a:lnSpc>
              <a:defRPr/>
            </a:pPr>
            <a:r>
              <a:rPr lang="en-US" sz="2600" dirty="0"/>
              <a:t>Then, without asking the House of Burgesses for permission, Dinwiddie </a:t>
            </a:r>
            <a:r>
              <a:rPr lang="en-US" dirty="0"/>
              <a:t>issued a captain's commission to have his men raise a small force and immediately begin construction of a fort in the Ohio valley</a:t>
            </a:r>
            <a:r>
              <a:rPr lang="is-IS" dirty="0"/>
              <a:t>…</a:t>
            </a:r>
          </a:p>
          <a:p>
            <a:pPr eaLnBrk="1" hangingPunct="1">
              <a:lnSpc>
                <a:spcPct val="90000"/>
              </a:lnSpc>
              <a:defRPr/>
            </a:pPr>
            <a:r>
              <a:rPr lang="is-IS" b="1" dirty="0"/>
              <a:t>What do you think happened next??</a:t>
            </a:r>
            <a:endParaRPr lang="en-US" sz="2600" b="1" dirty="0"/>
          </a:p>
          <a:p>
            <a:pPr eaLnBrk="1" hangingPunct="1">
              <a:lnSpc>
                <a:spcPct val="90000"/>
              </a:lnSpc>
              <a:defRPr/>
            </a:pPr>
            <a:endParaRPr lang="en-US" altLang="en-US" sz="2600" b="1" dirty="0"/>
          </a:p>
        </p:txBody>
      </p:sp>
      <p:sp>
        <p:nvSpPr>
          <p:cNvPr id="12291" name="Text Box 4"/>
          <p:cNvSpPr>
            <a:spLocks noGrp="1" noChangeArrowheads="1"/>
          </p:cNvSpPr>
          <p:nvPr>
            <p:ph type="title"/>
          </p:nvPr>
        </p:nvSpPr>
        <p:spPr bwMode="black">
          <a:xfrm>
            <a:off x="1905000" y="152400"/>
            <a:ext cx="7848600" cy="1143000"/>
          </a:xfrm>
          <a:gradFill rotWithShape="1">
            <a:gsLst>
              <a:gs pos="0">
                <a:srgbClr val="0033CC"/>
              </a:gs>
              <a:gs pos="50000">
                <a:srgbClr val="FF0000"/>
              </a:gs>
              <a:gs pos="100000">
                <a:srgbClr val="0033CC"/>
              </a:gs>
            </a:gsLst>
            <a:lin ang="2700000" scaled="1"/>
          </a:gradFill>
          <a:ln w="76200">
            <a:solidFill>
              <a:schemeClr val="tx1"/>
            </a:solidFill>
            <a:miter lim="800000"/>
            <a:headEnd/>
            <a:tailEnd/>
          </a:ln>
        </p:spPr>
        <p:txBody>
          <a:bodyPr/>
          <a:lstStyle/>
          <a:p>
            <a:pPr marL="457200" indent="-457200">
              <a:defRPr/>
            </a:pPr>
            <a:r>
              <a:rPr lang="en-US" altLang="en-US" b="1" dirty="0" smtClean="0"/>
              <a:t>Dinwiddie’s Next Orders</a:t>
            </a:r>
            <a:endParaRPr lang="en-US" altLang="en-US" b="1" dirty="0"/>
          </a:p>
        </p:txBody>
      </p:sp>
    </p:spTree>
    <p:extLst>
      <p:ext uri="{BB962C8B-B14F-4D97-AF65-F5344CB8AC3E}">
        <p14:creationId xmlns:p14="http://schemas.microsoft.com/office/powerpoint/2010/main" val="20066221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276600" y="5191126"/>
            <a:ext cx="1447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ltLang="en-US" sz="2400" b="1">
                <a:solidFill>
                  <a:srgbClr val="CC0000"/>
                </a:solidFill>
                <a:effectLst>
                  <a:outerShdw blurRad="38100" dist="38100" dir="2700000" algn="tl">
                    <a:srgbClr val="C0C0C0"/>
                  </a:outerShdw>
                </a:effectLst>
                <a:latin typeface="Comic Sans MS" charset="0"/>
              </a:rPr>
              <a:t>British</a:t>
            </a:r>
          </a:p>
        </p:txBody>
      </p:sp>
      <p:sp>
        <p:nvSpPr>
          <p:cNvPr id="50179" name="Text Box 3"/>
          <p:cNvSpPr txBox="1">
            <a:spLocks noChangeArrowheads="1"/>
          </p:cNvSpPr>
          <p:nvPr/>
        </p:nvSpPr>
        <p:spPr bwMode="auto">
          <a:xfrm>
            <a:off x="6705600" y="5191126"/>
            <a:ext cx="15240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ltLang="en-US" sz="2400" b="1">
                <a:solidFill>
                  <a:srgbClr val="003399"/>
                </a:solidFill>
                <a:effectLst>
                  <a:outerShdw blurRad="38100" dist="38100" dir="2700000" algn="tl">
                    <a:srgbClr val="C0C0C0"/>
                  </a:outerShdw>
                </a:effectLst>
                <a:latin typeface="Comic Sans MS" charset="0"/>
              </a:rPr>
              <a:t>French</a:t>
            </a:r>
          </a:p>
        </p:txBody>
      </p:sp>
      <p:sp>
        <p:nvSpPr>
          <p:cNvPr id="50180" name="Line 4"/>
          <p:cNvSpPr>
            <a:spLocks noChangeShapeType="1"/>
          </p:cNvSpPr>
          <p:nvPr/>
        </p:nvSpPr>
        <p:spPr bwMode="auto">
          <a:xfrm>
            <a:off x="4572000" y="5419725"/>
            <a:ext cx="685800" cy="0"/>
          </a:xfrm>
          <a:prstGeom prst="line">
            <a:avLst/>
          </a:prstGeom>
          <a:noFill/>
          <a:ln w="28575">
            <a:solidFill>
              <a:srgbClr val="0033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1" hangingPunct="1">
              <a:defRPr/>
            </a:pPr>
            <a:endParaRPr lang="en-US"/>
          </a:p>
        </p:txBody>
      </p:sp>
      <p:sp>
        <p:nvSpPr>
          <p:cNvPr id="50181" name="Line 5"/>
          <p:cNvSpPr>
            <a:spLocks noChangeShapeType="1"/>
          </p:cNvSpPr>
          <p:nvPr/>
        </p:nvSpPr>
        <p:spPr bwMode="auto">
          <a:xfrm rot="-10800000">
            <a:off x="6096000" y="5419725"/>
            <a:ext cx="685800" cy="0"/>
          </a:xfrm>
          <a:prstGeom prst="line">
            <a:avLst/>
          </a:prstGeom>
          <a:noFill/>
          <a:ln w="28575">
            <a:solidFill>
              <a:srgbClr val="0033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1" hangingPunct="1">
              <a:defRPr/>
            </a:pPr>
            <a:endParaRPr lang="en-US"/>
          </a:p>
        </p:txBody>
      </p:sp>
      <p:pic>
        <p:nvPicPr>
          <p:cNvPr id="50182" name="Picture 6" descr="NuclearExplosion"/>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5362576" y="5038726"/>
            <a:ext cx="7334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7"/>
          <p:cNvSpPr txBox="1">
            <a:spLocks noChangeArrowheads="1"/>
          </p:cNvSpPr>
          <p:nvPr/>
        </p:nvSpPr>
        <p:spPr bwMode="auto">
          <a:xfrm>
            <a:off x="2438400" y="5699125"/>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altLang="en-US" sz="2000" b="1">
                <a:solidFill>
                  <a:schemeClr val="bg2"/>
                </a:solidFill>
                <a:latin typeface="Comic Sans MS" charset="0"/>
              </a:rPr>
              <a:t>        </a:t>
            </a:r>
            <a:r>
              <a:rPr lang="en-US" altLang="en-US" b="1">
                <a:effectLst>
                  <a:outerShdw blurRad="38100" dist="38100" dir="2700000" algn="tl">
                    <a:srgbClr val="C0C0C0"/>
                  </a:outerShdw>
                </a:effectLst>
                <a:latin typeface="Comic Sans MS" charset="0"/>
              </a:rPr>
              <a:t>Fort Necessity                Fort Duquesne</a:t>
            </a:r>
            <a:br>
              <a:rPr lang="en-US" altLang="en-US" b="1">
                <a:effectLst>
                  <a:outerShdw blurRad="38100" dist="38100" dir="2700000" algn="tl">
                    <a:srgbClr val="C0C0C0"/>
                  </a:outerShdw>
                </a:effectLst>
                <a:latin typeface="Comic Sans MS" charset="0"/>
              </a:rPr>
            </a:br>
            <a:r>
              <a:rPr lang="en-US" altLang="en-US" b="1">
                <a:effectLst>
                  <a:outerShdw blurRad="38100" dist="38100" dir="2700000" algn="tl">
                    <a:srgbClr val="C0C0C0"/>
                  </a:outerShdw>
                </a:effectLst>
                <a:latin typeface="Comic Sans MS" charset="0"/>
              </a:rPr>
              <a:t>           </a:t>
            </a:r>
            <a:r>
              <a:rPr lang="en-US" altLang="en-US" b="1">
                <a:solidFill>
                  <a:srgbClr val="CC0000"/>
                </a:solidFill>
                <a:effectLst>
                  <a:outerShdw blurRad="38100" dist="38100" dir="2700000" algn="tl">
                    <a:srgbClr val="C0C0C0"/>
                  </a:outerShdw>
                </a:effectLst>
                <a:latin typeface="Comic Sans MS" charset="0"/>
              </a:rPr>
              <a:t>*</a:t>
            </a:r>
            <a:r>
              <a:rPr lang="en-US" altLang="en-US" b="1">
                <a:effectLst>
                  <a:outerShdw blurRad="38100" dist="38100" dir="2700000" algn="tl">
                    <a:srgbClr val="C0C0C0"/>
                  </a:outerShdw>
                </a:effectLst>
                <a:latin typeface="Comic Sans MS" charset="0"/>
              </a:rPr>
              <a:t> George Washington      </a:t>
            </a:r>
            <a:r>
              <a:rPr lang="en-US" altLang="en-US" b="1">
                <a:solidFill>
                  <a:srgbClr val="003399"/>
                </a:solidFill>
                <a:effectLst>
                  <a:outerShdw blurRad="38100" dist="38100" dir="2700000" algn="tl">
                    <a:srgbClr val="C0C0C0"/>
                  </a:outerShdw>
                </a:effectLst>
                <a:latin typeface="Comic Sans MS" charset="0"/>
              </a:rPr>
              <a:t>*</a:t>
            </a:r>
            <a:r>
              <a:rPr lang="en-US" altLang="en-US" b="1">
                <a:effectLst>
                  <a:outerShdw blurRad="38100" dist="38100" dir="2700000" algn="tl">
                    <a:srgbClr val="C0C0C0"/>
                  </a:outerShdw>
                </a:effectLst>
                <a:latin typeface="Comic Sans MS" charset="0"/>
              </a:rPr>
              <a:t> Delaware &amp; Shawnee</a:t>
            </a:r>
            <a:br>
              <a:rPr lang="en-US" altLang="en-US" b="1">
                <a:effectLst>
                  <a:outerShdw blurRad="38100" dist="38100" dir="2700000" algn="tl">
                    <a:srgbClr val="C0C0C0"/>
                  </a:outerShdw>
                </a:effectLst>
                <a:latin typeface="Comic Sans MS" charset="0"/>
              </a:rPr>
            </a:br>
            <a:r>
              <a:rPr lang="en-US" altLang="en-US" b="1">
                <a:effectLst>
                  <a:outerShdw blurRad="38100" dist="38100" dir="2700000" algn="tl">
                    <a:srgbClr val="C0C0C0"/>
                  </a:outerShdw>
                </a:effectLst>
                <a:latin typeface="Comic Sans MS" charset="0"/>
              </a:rPr>
              <a:t>                                           Indians</a:t>
            </a:r>
          </a:p>
        </p:txBody>
      </p:sp>
      <p:pic>
        <p:nvPicPr>
          <p:cNvPr id="55303" name="Picture 8" descr="OhioRiverValley-1753"/>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5926138" y="1219200"/>
            <a:ext cx="2684462" cy="3733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0185" name="Text Box 9"/>
          <p:cNvSpPr txBox="1">
            <a:spLocks noChangeArrowheads="1"/>
          </p:cNvSpPr>
          <p:nvPr/>
        </p:nvSpPr>
        <p:spPr bwMode="auto">
          <a:xfrm>
            <a:off x="2895600" y="2286000"/>
            <a:ext cx="281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ltLang="en-US" sz="2800" b="1">
                <a:effectLst>
                  <a:outerShdw blurRad="38100" dist="38100" dir="2700000" algn="tl">
                    <a:srgbClr val="C0C0C0"/>
                  </a:outerShdw>
                </a:effectLst>
                <a:latin typeface="Comic Sans MS" charset="0"/>
              </a:rPr>
              <a:t>The </a:t>
            </a:r>
            <a:br>
              <a:rPr lang="en-US" altLang="en-US" sz="2800" b="1">
                <a:effectLst>
                  <a:outerShdw blurRad="38100" dist="38100" dir="2700000" algn="tl">
                    <a:srgbClr val="C0C0C0"/>
                  </a:outerShdw>
                </a:effectLst>
                <a:latin typeface="Comic Sans MS" charset="0"/>
              </a:rPr>
            </a:br>
            <a:r>
              <a:rPr lang="en-US" altLang="en-US" sz="2800" b="1">
                <a:effectLst>
                  <a:outerShdw blurRad="38100" dist="38100" dir="2700000" algn="tl">
                    <a:srgbClr val="C0C0C0"/>
                  </a:outerShdw>
                </a:effectLst>
                <a:latin typeface="Comic Sans MS" charset="0"/>
              </a:rPr>
              <a:t>Ohio Valley</a:t>
            </a:r>
          </a:p>
        </p:txBody>
      </p:sp>
      <p:sp>
        <p:nvSpPr>
          <p:cNvPr id="50186" name="Line 10"/>
          <p:cNvSpPr>
            <a:spLocks noChangeShapeType="1"/>
          </p:cNvSpPr>
          <p:nvPr/>
        </p:nvSpPr>
        <p:spPr bwMode="auto">
          <a:xfrm rot="-5400000">
            <a:off x="5600700" y="2552700"/>
            <a:ext cx="0" cy="5334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lIns="92075" tIns="46038" rIns="92075" bIns="46038"/>
          <a:lstStyle/>
          <a:p>
            <a:pPr eaLnBrk="1" hangingPunct="1">
              <a:defRPr/>
            </a:pPr>
            <a:endParaRPr lang="en-US"/>
          </a:p>
        </p:txBody>
      </p:sp>
      <p:sp>
        <p:nvSpPr>
          <p:cNvPr id="50187" name="Text Box 11"/>
          <p:cNvSpPr txBox="1">
            <a:spLocks noChangeArrowheads="1"/>
          </p:cNvSpPr>
          <p:nvPr/>
        </p:nvSpPr>
        <p:spPr bwMode="auto">
          <a:xfrm>
            <a:off x="3200400" y="228600"/>
            <a:ext cx="6019800" cy="708528"/>
          </a:xfrm>
          <a:prstGeom prst="rect">
            <a:avLst/>
          </a:prstGeom>
          <a:noFill/>
          <a:ln>
            <a:noFill/>
          </a:ln>
          <a:effectLst>
            <a:outerShdw blurRad="63500" dist="38099" dir="2700000" algn="ctr" rotWithShape="0">
              <a:srgbClr val="333399">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spAutoFit/>
          </a:bodyPr>
          <a:lstStyle/>
          <a:p>
            <a:pPr algn="ctr" eaLnBrk="1" hangingPunct="1">
              <a:spcBef>
                <a:spcPct val="50000"/>
              </a:spcBef>
              <a:defRPr/>
            </a:pPr>
            <a:r>
              <a:rPr lang="en-US" altLang="en-US" sz="4000" b="1">
                <a:solidFill>
                  <a:srgbClr val="CC0000"/>
                </a:solidFill>
                <a:effectLst>
                  <a:outerShdw blurRad="38100" dist="38100" dir="2700000" algn="tl">
                    <a:srgbClr val="C0C0C0"/>
                  </a:outerShdw>
                </a:effectLst>
                <a:latin typeface="Rockwell" charset="0"/>
              </a:rPr>
              <a:t>1754 </a:t>
            </a:r>
            <a:r>
              <a:rPr lang="en-US" altLang="en-US" sz="4000" b="1">
                <a:solidFill>
                  <a:srgbClr val="CC0000"/>
                </a:solidFill>
                <a:effectLst>
                  <a:outerShdw blurRad="38100" dist="38100" dir="2700000" algn="tl">
                    <a:srgbClr val="C0C0C0"/>
                  </a:outerShdw>
                </a:effectLst>
                <a:latin typeface="Rockwell" charset="0"/>
                <a:sym typeface="Wingdings" charset="2"/>
              </a:rPr>
              <a:t> The First Clash</a:t>
            </a:r>
            <a:endParaRPr lang="en-US" altLang="en-US" sz="4000" b="1">
              <a:solidFill>
                <a:srgbClr val="CC0000"/>
              </a:solidFill>
              <a:effectLst>
                <a:outerShdw blurRad="38100" dist="38100" dir="2700000" algn="tl">
                  <a:srgbClr val="C0C0C0"/>
                </a:outerShdw>
              </a:effectLst>
              <a:latin typeface="Rockwell" charset="0"/>
            </a:endParaRPr>
          </a:p>
        </p:txBody>
      </p:sp>
    </p:spTree>
    <p:extLst>
      <p:ext uri="{BB962C8B-B14F-4D97-AF65-F5344CB8AC3E}">
        <p14:creationId xmlns:p14="http://schemas.microsoft.com/office/powerpoint/2010/main" val="1215064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edge">
                                      <p:cBhvr>
                                        <p:cTn id="7" dur="500"/>
                                        <p:tgtEl>
                                          <p:spTgt spid="5017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0179"/>
                                        </p:tgtEl>
                                        <p:attrNameLst>
                                          <p:attrName>style.visibility</p:attrName>
                                        </p:attrNameLst>
                                      </p:cBhvr>
                                      <p:to>
                                        <p:strVal val="visible"/>
                                      </p:to>
                                    </p:set>
                                    <p:animEffect transition="in" filter="wedge">
                                      <p:cBhvr>
                                        <p:cTn id="10" dur="500"/>
                                        <p:tgtEl>
                                          <p:spTgt spid="50179"/>
                                        </p:tgtEl>
                                      </p:cBhvr>
                                    </p:animEffect>
                                  </p:childTnLst>
                                </p:cTn>
                              </p:par>
                              <p:par>
                                <p:cTn id="11" presetID="20" presetClass="entr" presetSubtype="0" fill="hold" nodeType="withEffect">
                                  <p:stCondLst>
                                    <p:cond delay="0"/>
                                  </p:stCondLst>
                                  <p:childTnLst>
                                    <p:set>
                                      <p:cBhvr>
                                        <p:cTn id="12" dur="1" fill="hold">
                                          <p:stCondLst>
                                            <p:cond delay="0"/>
                                          </p:stCondLst>
                                        </p:cTn>
                                        <p:tgtEl>
                                          <p:spTgt spid="50180"/>
                                        </p:tgtEl>
                                        <p:attrNameLst>
                                          <p:attrName>style.visibility</p:attrName>
                                        </p:attrNameLst>
                                      </p:cBhvr>
                                      <p:to>
                                        <p:strVal val="visible"/>
                                      </p:to>
                                    </p:set>
                                    <p:animEffect transition="in" filter="wedge">
                                      <p:cBhvr>
                                        <p:cTn id="13" dur="500"/>
                                        <p:tgtEl>
                                          <p:spTgt spid="50180"/>
                                        </p:tgtEl>
                                      </p:cBhvr>
                                    </p:animEffect>
                                  </p:childTnLst>
                                </p:cTn>
                              </p:par>
                              <p:par>
                                <p:cTn id="14" presetID="20" presetClass="entr" presetSubtype="0" fill="hold" nodeType="withEffect">
                                  <p:stCondLst>
                                    <p:cond delay="0"/>
                                  </p:stCondLst>
                                  <p:childTnLst>
                                    <p:set>
                                      <p:cBhvr>
                                        <p:cTn id="15" dur="1" fill="hold">
                                          <p:stCondLst>
                                            <p:cond delay="0"/>
                                          </p:stCondLst>
                                        </p:cTn>
                                        <p:tgtEl>
                                          <p:spTgt spid="50181"/>
                                        </p:tgtEl>
                                        <p:attrNameLst>
                                          <p:attrName>style.visibility</p:attrName>
                                        </p:attrNameLst>
                                      </p:cBhvr>
                                      <p:to>
                                        <p:strVal val="visible"/>
                                      </p:to>
                                    </p:set>
                                    <p:animEffect transition="in" filter="wedge">
                                      <p:cBhvr>
                                        <p:cTn id="16" dur="500"/>
                                        <p:tgtEl>
                                          <p:spTgt spid="50181"/>
                                        </p:tgtEl>
                                      </p:cBhvr>
                                    </p:animEffect>
                                  </p:childTnLst>
                                </p:cTn>
                              </p:par>
                              <p:par>
                                <p:cTn id="17" presetID="20" presetClass="entr" presetSubtype="0" fill="hold" nodeType="withEffect">
                                  <p:stCondLst>
                                    <p:cond delay="0"/>
                                  </p:stCondLst>
                                  <p:childTnLst>
                                    <p:set>
                                      <p:cBhvr>
                                        <p:cTn id="18" dur="1" fill="hold">
                                          <p:stCondLst>
                                            <p:cond delay="0"/>
                                          </p:stCondLst>
                                        </p:cTn>
                                        <p:tgtEl>
                                          <p:spTgt spid="50182"/>
                                        </p:tgtEl>
                                        <p:attrNameLst>
                                          <p:attrName>style.visibility</p:attrName>
                                        </p:attrNameLst>
                                      </p:cBhvr>
                                      <p:to>
                                        <p:strVal val="visible"/>
                                      </p:to>
                                    </p:set>
                                    <p:animEffect transition="in" filter="wedge">
                                      <p:cBhvr>
                                        <p:cTn id="19" dur="1000"/>
                                        <p:tgtEl>
                                          <p:spTgt spid="501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0183"/>
                                        </p:tgtEl>
                                        <p:attrNameLst>
                                          <p:attrName>style.visibility</p:attrName>
                                        </p:attrNameLst>
                                      </p:cBhvr>
                                      <p:to>
                                        <p:strVal val="visible"/>
                                      </p:to>
                                    </p:set>
                                    <p:animEffect transition="in" filter="wipe(left)">
                                      <p:cBhvr>
                                        <p:cTn id="24" dur="10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P spid="501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953000" y="1981200"/>
            <a:ext cx="5029200" cy="4495800"/>
          </a:xfrm>
          <a:ln w="38100">
            <a:solidFill>
              <a:schemeClr val="tx1"/>
            </a:solidFill>
            <a:miter lim="800000"/>
            <a:headEnd/>
            <a:tailEnd/>
          </a:ln>
        </p:spPr>
        <p:txBody>
          <a:bodyPr/>
          <a:lstStyle/>
          <a:p>
            <a:pPr eaLnBrk="1" hangingPunct="1">
              <a:lnSpc>
                <a:spcPct val="90000"/>
              </a:lnSpc>
              <a:defRPr/>
            </a:pPr>
            <a:r>
              <a:rPr lang="en-US" altLang="en-US" sz="2700" dirty="0"/>
              <a:t>Washington and his men build </a:t>
            </a:r>
            <a:r>
              <a:rPr lang="en-US" altLang="en-US" sz="2700" b="1" dirty="0"/>
              <a:t>Fort Necessity</a:t>
            </a:r>
            <a:endParaRPr lang="en-US" altLang="en-US" sz="2700" dirty="0"/>
          </a:p>
          <a:p>
            <a:pPr eaLnBrk="1" hangingPunct="1">
              <a:lnSpc>
                <a:spcPct val="90000"/>
              </a:lnSpc>
              <a:defRPr/>
            </a:pPr>
            <a:r>
              <a:rPr lang="en-US" altLang="en-US" sz="2700" dirty="0"/>
              <a:t>Washington’s militia attacks and kills a French “ambassador” by mistake!</a:t>
            </a:r>
          </a:p>
          <a:p>
            <a:pPr eaLnBrk="1" hangingPunct="1">
              <a:lnSpc>
                <a:spcPct val="90000"/>
              </a:lnSpc>
              <a:defRPr/>
            </a:pPr>
            <a:r>
              <a:rPr lang="en-US" altLang="en-US" sz="2700" dirty="0"/>
              <a:t>French forces hear about this and outnumbered Washington and his militia at Fort Necessity</a:t>
            </a:r>
          </a:p>
          <a:p>
            <a:pPr eaLnBrk="1" hangingPunct="1">
              <a:lnSpc>
                <a:spcPct val="90000"/>
              </a:lnSpc>
              <a:defRPr/>
            </a:pPr>
            <a:r>
              <a:rPr lang="en-US" altLang="en-US" sz="2700" dirty="0"/>
              <a:t>Washington is captured and sent home embarrassed. </a:t>
            </a:r>
          </a:p>
        </p:txBody>
      </p:sp>
      <p:sp>
        <p:nvSpPr>
          <p:cNvPr id="12291" name="Text Box 4"/>
          <p:cNvSpPr>
            <a:spLocks noGrp="1" noChangeArrowheads="1"/>
          </p:cNvSpPr>
          <p:nvPr>
            <p:ph type="title"/>
          </p:nvPr>
        </p:nvSpPr>
        <p:spPr bwMode="black">
          <a:xfrm>
            <a:off x="2133600" y="609600"/>
            <a:ext cx="7848600" cy="1143000"/>
          </a:xfrm>
          <a:gradFill rotWithShape="1">
            <a:gsLst>
              <a:gs pos="0">
                <a:srgbClr val="0033CC"/>
              </a:gs>
              <a:gs pos="50000">
                <a:srgbClr val="FF0000"/>
              </a:gs>
              <a:gs pos="100000">
                <a:srgbClr val="0033CC"/>
              </a:gs>
            </a:gsLst>
            <a:lin ang="2700000" scaled="1"/>
          </a:gradFill>
          <a:ln w="76200">
            <a:solidFill>
              <a:schemeClr val="tx1"/>
            </a:solidFill>
            <a:miter lim="800000"/>
            <a:headEnd/>
            <a:tailEnd/>
          </a:ln>
        </p:spPr>
        <p:txBody>
          <a:bodyPr/>
          <a:lstStyle/>
          <a:p>
            <a:pPr marL="457200" indent="-457200">
              <a:defRPr/>
            </a:pPr>
            <a:r>
              <a:rPr lang="en-US" altLang="en-US" b="1"/>
              <a:t>George’s First Command</a:t>
            </a:r>
          </a:p>
        </p:txBody>
      </p:sp>
      <p:pic>
        <p:nvPicPr>
          <p:cNvPr id="56323" name="Picture 2" descr="Washington as Colonel of the Virginia Regiment by Charles Willson Peale, 1772"/>
          <p:cNvPicPr>
            <a:picLocks noChangeAspect="1" noChangeArrowheads="1"/>
          </p:cNvPicPr>
          <p:nvPr/>
        </p:nvPicPr>
        <p:blipFill>
          <a:blip r:embed="rId2">
            <a:lum bright="24000" contrast="12000"/>
            <a:extLst>
              <a:ext uri="{28A0092B-C50C-407E-A947-70E740481C1C}">
                <a14:useLocalDpi xmlns:a14="http://schemas.microsoft.com/office/drawing/2010/main" val="0"/>
              </a:ext>
            </a:extLst>
          </a:blip>
          <a:srcRect/>
          <a:stretch>
            <a:fillRect/>
          </a:stretch>
        </p:blipFill>
        <p:spPr bwMode="auto">
          <a:xfrm>
            <a:off x="1676401" y="2133600"/>
            <a:ext cx="2932113" cy="3276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324" name="TextBox 1"/>
          <p:cNvSpPr txBox="1">
            <a:spLocks noChangeArrowheads="1"/>
          </p:cNvSpPr>
          <p:nvPr/>
        </p:nvSpPr>
        <p:spPr bwMode="auto">
          <a:xfrm>
            <a:off x="1676401" y="5638800"/>
            <a:ext cx="2932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b="1" u="sng">
                <a:hlinkClick r:id="rId3"/>
              </a:rPr>
              <a:t>VIDEO</a:t>
            </a:r>
            <a:endParaRPr lang="en-US" altLang="en-US" sz="3000" b="1" u="sng"/>
          </a:p>
        </p:txBody>
      </p:sp>
    </p:spTree>
    <p:extLst>
      <p:ext uri="{BB962C8B-B14F-4D97-AF65-F5344CB8AC3E}">
        <p14:creationId xmlns:p14="http://schemas.microsoft.com/office/powerpoint/2010/main" val="11598419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1" y="30892"/>
            <a:ext cx="8763001" cy="175432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eaLnBrk="1" hangingPunct="1">
              <a:defRPr/>
            </a:pPr>
            <a:r>
              <a:rPr lang="en-US" sz="5400" b="1" dirty="0">
                <a:ln/>
                <a:solidFill>
                  <a:schemeClr val="accent4"/>
                </a:solidFill>
              </a:rPr>
              <a:t>The Colonies Move Towards </a:t>
            </a:r>
            <a:r>
              <a:rPr lang="en-US" sz="5400" b="1" dirty="0">
                <a:ln/>
                <a:solidFill>
                  <a:srgbClr val="FF0000"/>
                </a:solidFill>
              </a:rPr>
              <a:t>REVOLUTION</a:t>
            </a:r>
            <a:endParaRPr lang="en-US" sz="5400" b="1" u="sng" dirty="0">
              <a:ln/>
              <a:solidFill>
                <a:srgbClr val="FF0000"/>
              </a:solidFill>
            </a:endParaRPr>
          </a:p>
        </p:txBody>
      </p:sp>
      <p:pic>
        <p:nvPicPr>
          <p:cNvPr id="23554" name="Picture 2" descr="mage result for french and indian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2057401"/>
            <a:ext cx="7620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0072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
            <a:ext cx="8458200" cy="2554545"/>
          </a:xfrm>
          <a:prstGeom prst="rect">
            <a:avLst/>
          </a:prstGeom>
          <a:noFill/>
        </p:spPr>
        <p:txBody>
          <a:bodyPr>
            <a:spAutoFit/>
          </a:bodyPr>
          <a:lstStyle/>
          <a:p>
            <a:pPr algn="ctr" eaLnBrk="1" hangingPunct="1">
              <a:defRPr/>
            </a:pPr>
            <a:r>
              <a:rPr lang="en-US" sz="4000" u="sng"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Aim</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rPr>
              <a:t>: How did the results of the French and Indian War cause friction between Parliament, King George III and the American Colonists?</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9394" name="Picture 2" descr="mage result for french and indian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170239"/>
            <a:ext cx="7297738"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969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057400" y="0"/>
            <a:ext cx="8229600" cy="838200"/>
          </a:xfrm>
        </p:spPr>
        <p:txBody>
          <a:bodyPr/>
          <a:lstStyle/>
          <a:p>
            <a:pPr>
              <a:defRPr/>
            </a:pPr>
            <a:r>
              <a:rPr lang="en-US" b="1" i="1" u="sng"/>
              <a:t>The Plan of Albany 1754</a:t>
            </a:r>
          </a:p>
        </p:txBody>
      </p:sp>
      <p:sp>
        <p:nvSpPr>
          <p:cNvPr id="3" name="Content Placeholder 2"/>
          <p:cNvSpPr>
            <a:spLocks noGrp="1"/>
          </p:cNvSpPr>
          <p:nvPr>
            <p:ph idx="1"/>
          </p:nvPr>
        </p:nvSpPr>
        <p:spPr>
          <a:xfrm>
            <a:off x="1524000" y="5270500"/>
            <a:ext cx="9144000" cy="1828800"/>
          </a:xfrm>
        </p:spPr>
        <p:txBody>
          <a:bodyPr/>
          <a:lstStyle/>
          <a:p>
            <a:pPr eaLnBrk="1" hangingPunct="1">
              <a:defRPr/>
            </a:pPr>
            <a:r>
              <a:rPr lang="en-US" altLang="en-US" b="1" i="1" dirty="0"/>
              <a:t>Why would this plan be rejected by the colonists?</a:t>
            </a:r>
          </a:p>
          <a:p>
            <a:pPr eaLnBrk="1" hangingPunct="1">
              <a:defRPr/>
            </a:pPr>
            <a:r>
              <a:rPr lang="en-US" altLang="en-US" b="1" dirty="0"/>
              <a:t>Colonies were too independent of each other and still too dependent on Britain.</a:t>
            </a:r>
          </a:p>
        </p:txBody>
      </p:sp>
      <p:sp>
        <p:nvSpPr>
          <p:cNvPr id="9" name="Content Placeholder 2"/>
          <p:cNvSpPr txBox="1">
            <a:spLocks/>
          </p:cNvSpPr>
          <p:nvPr/>
        </p:nvSpPr>
        <p:spPr bwMode="auto">
          <a:xfrm>
            <a:off x="2057400" y="762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37931725" indent="-37474525">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i="1" u="sng">
                <a:latin typeface="Calisto MT" charset="0"/>
                <a:ea typeface="ＭＳ Ｐゴシック" charset="-128"/>
              </a:rPr>
              <a:t>What is the main message of the cartoon?</a:t>
            </a:r>
          </a:p>
          <a:p>
            <a:pPr eaLnBrk="1" hangingPunct="1"/>
            <a:endParaRPr lang="en-US" altLang="en-US" i="1" u="sng">
              <a:latin typeface="Calisto MT" charset="0"/>
              <a:ea typeface="ＭＳ Ｐゴシック" charset="-128"/>
            </a:endParaRPr>
          </a:p>
          <a:p>
            <a:pPr eaLnBrk="1" hangingPunct="1"/>
            <a:r>
              <a:rPr lang="en-US" altLang="en-US" i="1" u="sng">
                <a:latin typeface="Calisto MT" charset="0"/>
                <a:ea typeface="ＭＳ Ｐゴシック" charset="-128"/>
              </a:rPr>
              <a:t>?</a:t>
            </a:r>
          </a:p>
        </p:txBody>
      </p:sp>
      <p:pic>
        <p:nvPicPr>
          <p:cNvPr id="6" name="Picture 8" descr="Join-or-Die"/>
          <p:cNvPicPr>
            <a:picLocks noChangeAspect="1" noChangeArrowheads="1"/>
          </p:cNvPicPr>
          <p:nvPr/>
        </p:nvPicPr>
        <p:blipFill>
          <a:blip r:embed="rId3">
            <a:extLst>
              <a:ext uri="{28A0092B-C50C-407E-A947-70E740481C1C}">
                <a14:useLocalDpi xmlns:a14="http://schemas.microsoft.com/office/drawing/2010/main" val="0"/>
              </a:ext>
            </a:extLst>
          </a:blip>
          <a:srcRect b="49397"/>
          <a:stretch>
            <a:fillRect/>
          </a:stretch>
        </p:blipFill>
        <p:spPr bwMode="auto">
          <a:xfrm>
            <a:off x="1524000" y="1882776"/>
            <a:ext cx="9144000"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apstudent.com/ushistory/docs1751/joind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3288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755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843213" y="20066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p>
        </p:txBody>
      </p:sp>
      <p:sp>
        <p:nvSpPr>
          <p:cNvPr id="15363" name="Rectangle 3"/>
          <p:cNvSpPr>
            <a:spLocks noChangeArrowheads="1"/>
          </p:cNvSpPr>
          <p:nvPr/>
        </p:nvSpPr>
        <p:spPr bwMode="auto">
          <a:xfrm>
            <a:off x="5629276" y="2006601"/>
            <a:ext cx="357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tLang="en-US" sz="1600" b="1">
              <a:latin typeface="Times New Roman" charset="0"/>
            </a:endParaRPr>
          </a:p>
          <a:p>
            <a:pPr>
              <a:defRPr/>
            </a:pPr>
            <a:endParaRPr lang="en-US" altLang="en-US" sz="2400">
              <a:latin typeface="Times New Roman" charset="0"/>
            </a:endParaRPr>
          </a:p>
        </p:txBody>
      </p:sp>
      <p:sp>
        <p:nvSpPr>
          <p:cNvPr id="62467" name="AutoShape 4" descr="First Political Cartoon:  Join or Die"/>
          <p:cNvSpPr>
            <a:spLocks noChangeAspect="1" noChangeArrowheads="1"/>
          </p:cNvSpPr>
          <p:nvPr/>
        </p:nvSpPr>
        <p:spPr bwMode="auto">
          <a:xfrm>
            <a:off x="2990851" y="2052638"/>
            <a:ext cx="40687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5365" name="Rectangle 5"/>
          <p:cNvSpPr>
            <a:spLocks noChangeArrowheads="1"/>
          </p:cNvSpPr>
          <p:nvPr/>
        </p:nvSpPr>
        <p:spPr bwMode="auto">
          <a:xfrm>
            <a:off x="2843213" y="20066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p>
        </p:txBody>
      </p:sp>
      <p:sp>
        <p:nvSpPr>
          <p:cNvPr id="15366" name="Rectangle 6"/>
          <p:cNvSpPr>
            <a:spLocks noChangeArrowheads="1"/>
          </p:cNvSpPr>
          <p:nvPr/>
        </p:nvSpPr>
        <p:spPr bwMode="auto">
          <a:xfrm>
            <a:off x="5629276" y="2006601"/>
            <a:ext cx="357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tLang="en-US" sz="1600" b="1">
              <a:latin typeface="Times New Roman" charset="0"/>
            </a:endParaRPr>
          </a:p>
          <a:p>
            <a:pPr>
              <a:defRPr/>
            </a:pPr>
            <a:endParaRPr lang="en-US" altLang="en-US" sz="2400">
              <a:latin typeface="Times New Roman" charset="0"/>
            </a:endParaRPr>
          </a:p>
        </p:txBody>
      </p:sp>
      <p:sp>
        <p:nvSpPr>
          <p:cNvPr id="62470" name="WordArt 7"/>
          <p:cNvSpPr>
            <a:spLocks noChangeArrowheads="1" noChangeShapeType="1" noTextEdit="1"/>
          </p:cNvSpPr>
          <p:nvPr/>
        </p:nvSpPr>
        <p:spPr bwMode="auto">
          <a:xfrm>
            <a:off x="1905000" y="152400"/>
            <a:ext cx="8229600" cy="647700"/>
          </a:xfrm>
          <a:prstGeom prst="rect">
            <a:avLst/>
          </a:prstGeom>
        </p:spPr>
        <p:txBody>
          <a:bodyPr wrap="none" fromWordArt="1">
            <a:prstTxWarp prst="textCanUp">
              <a:avLst>
                <a:gd name="adj" fmla="val 85713"/>
              </a:avLst>
            </a:prstTxWarp>
          </a:bodyPr>
          <a:lstStyle/>
          <a:p>
            <a:pPr algn="ctr"/>
            <a:r>
              <a:rPr lang="en-US" sz="3600" b="1" kern="10">
                <a:ln w="22225">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charset="0"/>
                <a:ea typeface="Arial Black" charset="0"/>
                <a:cs typeface="Arial Black" charset="0"/>
              </a:rPr>
              <a:t>The Albany Plan</a:t>
            </a:r>
          </a:p>
        </p:txBody>
      </p:sp>
      <p:sp>
        <p:nvSpPr>
          <p:cNvPr id="15368" name="Text Box 8"/>
          <p:cNvSpPr txBox="1">
            <a:spLocks noChangeArrowheads="1"/>
          </p:cNvSpPr>
          <p:nvPr/>
        </p:nvSpPr>
        <p:spPr bwMode="auto">
          <a:xfrm>
            <a:off x="1524000" y="3810001"/>
            <a:ext cx="9144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altLang="en-US" sz="2400" b="1" dirty="0">
                <a:latin typeface="Times New Roman" charset="0"/>
              </a:rPr>
              <a:t> 1754: Albany Congress – convened by British, led by Franklin ~ 1st attempt at colonial unity ~ only 7 of 13 colonies there</a:t>
            </a:r>
          </a:p>
          <a:p>
            <a:pPr algn="ctr">
              <a:buFontTx/>
              <a:buChar char="•"/>
              <a:defRPr/>
            </a:pPr>
            <a:r>
              <a:rPr lang="en-US" altLang="en-US" sz="2400" b="1" dirty="0">
                <a:latin typeface="Times New Roman" charset="0"/>
              </a:rPr>
              <a:t> Purpose: keep Iroquois loyal, bolster defense against France through colonial unity</a:t>
            </a:r>
          </a:p>
          <a:p>
            <a:pPr algn="ctr">
              <a:buFontTx/>
              <a:buChar char="•"/>
              <a:defRPr/>
            </a:pPr>
            <a:r>
              <a:rPr lang="en-US" altLang="en-US" sz="2400" b="1" dirty="0">
                <a:latin typeface="Times New Roman" charset="0"/>
              </a:rPr>
              <a:t> Franklin sponsored plan for colonial home rule, unanimously adopted by delegates</a:t>
            </a:r>
          </a:p>
          <a:p>
            <a:pPr lvl="1" algn="ctr">
              <a:buFontTx/>
              <a:buChar char="•"/>
              <a:defRPr/>
            </a:pPr>
            <a:r>
              <a:rPr lang="en-US" altLang="en-US" sz="2000" b="1" dirty="0">
                <a:latin typeface="Times New Roman" charset="0"/>
              </a:rPr>
              <a:t> Colonies rejected: not enough independence</a:t>
            </a:r>
          </a:p>
          <a:p>
            <a:pPr lvl="1" algn="ctr">
              <a:buFontTx/>
              <a:buChar char="•"/>
              <a:defRPr/>
            </a:pPr>
            <a:r>
              <a:rPr lang="en-US" altLang="en-US" sz="2000" b="1" dirty="0">
                <a:latin typeface="Times New Roman" charset="0"/>
              </a:rPr>
              <a:t> London rejected: too much independence</a:t>
            </a:r>
          </a:p>
        </p:txBody>
      </p:sp>
      <p:pic>
        <p:nvPicPr>
          <p:cNvPr id="62472" name="Picture 10" descr="Franklin"/>
          <p:cNvPicPr>
            <a:picLocks noChangeAspect="1" noChangeArrowheads="1"/>
          </p:cNvPicPr>
          <p:nvPr/>
        </p:nvPicPr>
        <p:blipFill>
          <a:blip r:embed="rId2">
            <a:extLst>
              <a:ext uri="{28A0092B-C50C-407E-A947-70E740481C1C}">
                <a14:useLocalDpi xmlns:a14="http://schemas.microsoft.com/office/drawing/2010/main" val="0"/>
              </a:ext>
            </a:extLst>
          </a:blip>
          <a:srcRect b="3650"/>
          <a:stretch>
            <a:fillRect/>
          </a:stretch>
        </p:blipFill>
        <p:spPr bwMode="auto">
          <a:xfrm>
            <a:off x="1828801" y="1066800"/>
            <a:ext cx="2085975" cy="23622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71" name="AutoShape 11"/>
          <p:cNvSpPr>
            <a:spLocks noChangeArrowheads="1"/>
          </p:cNvSpPr>
          <p:nvPr/>
        </p:nvSpPr>
        <p:spPr bwMode="auto">
          <a:xfrm>
            <a:off x="4267200" y="21336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0000CC"/>
              </a:gs>
              <a:gs pos="100000">
                <a:srgbClr val="FFFFFF"/>
              </a:gs>
            </a:gsLst>
            <a:lin ang="18900000" scaled="1"/>
          </a:gra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p>
        </p:txBody>
      </p:sp>
      <p:pic>
        <p:nvPicPr>
          <p:cNvPr id="62474" name="Picture 12" descr="joinordie"/>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5638800" y="1066800"/>
            <a:ext cx="3810000" cy="2433638"/>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587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8">
                                            <p:txEl>
                                              <p:pRg st="0" end="0"/>
                                            </p:txEl>
                                          </p:spTgt>
                                        </p:tgtEl>
                                        <p:attrNameLst>
                                          <p:attrName>style.visibility</p:attrName>
                                        </p:attrNameLst>
                                      </p:cBhvr>
                                      <p:to>
                                        <p:strVal val="visible"/>
                                      </p:to>
                                    </p:set>
                                    <p:animEffect transition="in" filter="blinds(horizontal)">
                                      <p:cBhvr>
                                        <p:cTn id="7" dur="500"/>
                                        <p:tgtEl>
                                          <p:spTgt spid="153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8">
                                            <p:txEl>
                                              <p:pRg st="1" end="1"/>
                                            </p:txEl>
                                          </p:spTgt>
                                        </p:tgtEl>
                                        <p:attrNameLst>
                                          <p:attrName>style.visibility</p:attrName>
                                        </p:attrNameLst>
                                      </p:cBhvr>
                                      <p:to>
                                        <p:strVal val="visible"/>
                                      </p:to>
                                    </p:set>
                                    <p:animEffect transition="in" filter="blinds(horizontal)">
                                      <p:cBhvr>
                                        <p:cTn id="12" dur="500"/>
                                        <p:tgtEl>
                                          <p:spTgt spid="153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8">
                                            <p:txEl>
                                              <p:pRg st="2" end="2"/>
                                            </p:txEl>
                                          </p:spTgt>
                                        </p:tgtEl>
                                        <p:attrNameLst>
                                          <p:attrName>style.visibility</p:attrName>
                                        </p:attrNameLst>
                                      </p:cBhvr>
                                      <p:to>
                                        <p:strVal val="visible"/>
                                      </p:to>
                                    </p:set>
                                    <p:animEffect transition="in" filter="blinds(horizontal)">
                                      <p:cBhvr>
                                        <p:cTn id="17" dur="500"/>
                                        <p:tgtEl>
                                          <p:spTgt spid="153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8">
                                            <p:txEl>
                                              <p:pRg st="3" end="3"/>
                                            </p:txEl>
                                          </p:spTgt>
                                        </p:tgtEl>
                                        <p:attrNameLst>
                                          <p:attrName>style.visibility</p:attrName>
                                        </p:attrNameLst>
                                      </p:cBhvr>
                                      <p:to>
                                        <p:strVal val="visible"/>
                                      </p:to>
                                    </p:set>
                                    <p:animEffect transition="in" filter="blinds(horizontal)">
                                      <p:cBhvr>
                                        <p:cTn id="22" dur="500"/>
                                        <p:tgtEl>
                                          <p:spTgt spid="1536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8">
                                            <p:txEl>
                                              <p:pRg st="4" end="4"/>
                                            </p:txEl>
                                          </p:spTgt>
                                        </p:tgtEl>
                                        <p:attrNameLst>
                                          <p:attrName>style.visibility</p:attrName>
                                        </p:attrNameLst>
                                      </p:cBhvr>
                                      <p:to>
                                        <p:strVal val="visible"/>
                                      </p:to>
                                    </p:set>
                                    <p:animEffect transition="in" filter="blinds(horizontal)">
                                      <p:cBhvr>
                                        <p:cTn id="27" dur="500"/>
                                        <p:tgtEl>
                                          <p:spTgt spid="153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6870" y="304800"/>
            <a:ext cx="6649897" cy="1631216"/>
          </a:xfrm>
          <a:prstGeom prst="rect">
            <a:avLst/>
          </a:prstGeom>
          <a:noFill/>
        </p:spPr>
        <p:txBody>
          <a:bodyPr wrap="none">
            <a:spAutoFit/>
          </a:bodyPr>
          <a:lstStyle/>
          <a:p>
            <a:pPr algn="ctr" eaLnBrk="1" hangingPunct="1">
              <a:defRPr/>
            </a:pPr>
            <a:r>
              <a:rPr lang="en-US" sz="5000" b="1" dirty="0">
                <a:ln w="22225">
                  <a:solidFill>
                    <a:schemeClr val="accent2"/>
                  </a:solidFill>
                  <a:prstDash val="solid"/>
                </a:ln>
                <a:solidFill>
                  <a:schemeClr val="accent2">
                    <a:lumMod val="40000"/>
                    <a:lumOff val="60000"/>
                  </a:schemeClr>
                </a:solidFill>
              </a:rPr>
              <a:t>Small Group Activity:</a:t>
            </a:r>
          </a:p>
          <a:p>
            <a:pPr algn="ctr" eaLnBrk="1" hangingPunct="1">
              <a:defRPr/>
            </a:pP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Colonies Need YOU!</a:t>
            </a:r>
          </a:p>
        </p:txBody>
      </p:sp>
      <p:sp>
        <p:nvSpPr>
          <p:cNvPr id="3" name="TextBox 2"/>
          <p:cNvSpPr txBox="1"/>
          <p:nvPr/>
        </p:nvSpPr>
        <p:spPr>
          <a:xfrm>
            <a:off x="1524000" y="1924050"/>
            <a:ext cx="9144000" cy="3538538"/>
          </a:xfrm>
          <a:prstGeom prst="rect">
            <a:avLst/>
          </a:prstGeom>
          <a:noFill/>
        </p:spPr>
        <p:txBody>
          <a:bodyPr>
            <a:spAutoFit/>
          </a:bodyPr>
          <a:lstStyle/>
          <a:p>
            <a:pPr algn="ctr" eaLnBrk="1" hangingPunct="1">
              <a:defRPr/>
            </a:pPr>
            <a:r>
              <a:rPr lang="en-US" sz="2800" dirty="0"/>
              <a:t>In a group of 3-4 students, design a political cartoon on a poster, just like Benjamin Franklin’s, that attempts to </a:t>
            </a:r>
            <a:r>
              <a:rPr lang="en-US" sz="2800" b="1" dirty="0"/>
              <a:t>BRING THE COLONIES TOGETHER FOR WAR</a:t>
            </a:r>
            <a:r>
              <a:rPr lang="en-US" sz="2800" dirty="0"/>
              <a:t>! </a:t>
            </a:r>
          </a:p>
          <a:p>
            <a:pPr algn="ctr" eaLnBrk="1" hangingPunct="1">
              <a:defRPr/>
            </a:pPr>
            <a:endParaRPr lang="en-US" sz="2800" dirty="0"/>
          </a:p>
          <a:p>
            <a:pPr algn="ctr" eaLnBrk="1" hangingPunct="1">
              <a:defRPr/>
            </a:pPr>
            <a:r>
              <a:rPr lang="en-US" sz="2800" dirty="0"/>
              <a:t>On your poster, make sure to include:</a:t>
            </a:r>
          </a:p>
          <a:p>
            <a:pPr marL="514350" indent="-514350" algn="ctr">
              <a:buFontTx/>
              <a:buAutoNum type="arabicPeriod"/>
              <a:defRPr/>
            </a:pPr>
            <a:r>
              <a:rPr lang="en-US" sz="2800" dirty="0"/>
              <a:t>A slogan to help the colonies UNITE!</a:t>
            </a:r>
          </a:p>
          <a:p>
            <a:pPr marL="514350" indent="-514350" algn="ctr">
              <a:buFontTx/>
              <a:buAutoNum type="arabicPeriod"/>
              <a:defRPr/>
            </a:pPr>
            <a:r>
              <a:rPr lang="en-US" sz="2800" dirty="0"/>
              <a:t>A picture/visual to help motivate the colonists in all of the colonies to come together AS ONE!</a:t>
            </a:r>
          </a:p>
        </p:txBody>
      </p:sp>
      <p:sp>
        <p:nvSpPr>
          <p:cNvPr id="5" name="Rectangle 4"/>
          <p:cNvSpPr/>
          <p:nvPr/>
        </p:nvSpPr>
        <p:spPr>
          <a:xfrm>
            <a:off x="3447934" y="5638800"/>
            <a:ext cx="5296130" cy="923330"/>
          </a:xfrm>
          <a:prstGeom prst="rect">
            <a:avLst/>
          </a:prstGeom>
          <a:noFill/>
        </p:spPr>
        <p:txBody>
          <a:bodyPr wrap="non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DUE TOMORROW</a:t>
            </a:r>
          </a:p>
        </p:txBody>
      </p:sp>
    </p:spTree>
    <p:extLst>
      <p:ext uri="{BB962C8B-B14F-4D97-AF65-F5344CB8AC3E}">
        <p14:creationId xmlns:p14="http://schemas.microsoft.com/office/powerpoint/2010/main" val="115165681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701800" y="1"/>
            <a:ext cx="899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a:t>July 17, 1754: Washington's resignation </a:t>
            </a:r>
            <a:r>
              <a:rPr lang="en-US" altLang="en-US" sz="3600"/>
              <a:t>Blamed for Fort Necessity, Washington resigns. He will later return as a volunteer under British authority. </a:t>
            </a:r>
          </a:p>
        </p:txBody>
      </p:sp>
      <p:pic>
        <p:nvPicPr>
          <p:cNvPr id="64514" name="Picture 2" descr="mage result for george washington surrender fort neces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975" y="2438401"/>
            <a:ext cx="61912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99610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Text Box 12"/>
          <p:cNvSpPr txBox="1">
            <a:spLocks noChangeArrowheads="1"/>
          </p:cNvSpPr>
          <p:nvPr/>
        </p:nvSpPr>
        <p:spPr bwMode="black">
          <a:xfrm>
            <a:off x="2133600" y="228600"/>
            <a:ext cx="7848600" cy="757238"/>
          </a:xfrm>
          <a:prstGeom prst="rect">
            <a:avLst/>
          </a:prstGeom>
          <a:gradFill rotWithShape="1">
            <a:gsLst>
              <a:gs pos="0">
                <a:srgbClr val="0033CC"/>
              </a:gs>
              <a:gs pos="50000">
                <a:srgbClr val="FF0000"/>
              </a:gs>
              <a:gs pos="100000">
                <a:srgbClr val="0033CC"/>
              </a:gs>
            </a:gsLst>
            <a:lin ang="2700000" scaled="1"/>
          </a:gradFill>
          <a:ln w="76200">
            <a:solidFill>
              <a:schemeClr val="tx1"/>
            </a:solidFill>
            <a:miter lim="800000"/>
            <a:headEnd/>
            <a:tailEnd/>
          </a:ln>
        </p:spPr>
        <p:txBody>
          <a:bodyPr>
            <a:spAutoFit/>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0"/>
              </a:spcBef>
              <a:buFontTx/>
              <a:buNone/>
            </a:pPr>
            <a:r>
              <a:rPr lang="en-US" altLang="en-US" sz="4800" b="1"/>
              <a:t>The Fighting Continues</a:t>
            </a:r>
            <a:r>
              <a:rPr lang="is-IS" altLang="en-US" sz="4800" b="1"/>
              <a:t>…</a:t>
            </a:r>
            <a:endParaRPr lang="en-US" altLang="en-US" sz="4800" b="1"/>
          </a:p>
        </p:txBody>
      </p:sp>
      <p:sp>
        <p:nvSpPr>
          <p:cNvPr id="13326" name="Rectangle 14"/>
          <p:cNvSpPr>
            <a:spLocks noChangeArrowheads="1"/>
          </p:cNvSpPr>
          <p:nvPr/>
        </p:nvSpPr>
        <p:spPr bwMode="black">
          <a:xfrm>
            <a:off x="1676400" y="2524125"/>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Aft>
                <a:spcPct val="20000"/>
              </a:spcAft>
            </a:pPr>
            <a:r>
              <a:rPr lang="en-US" altLang="en-US" sz="2400">
                <a:latin typeface="Times New Roman" charset="0"/>
              </a:rPr>
              <a:t>In June 1755, Braddock led nearly 2000 British soldiers and some colonial militia to the French </a:t>
            </a:r>
            <a:r>
              <a:rPr lang="en-US" altLang="en-US" sz="2400" b="1">
                <a:latin typeface="Times New Roman" charset="0"/>
              </a:rPr>
              <a:t>Fort Duquesne, PA</a:t>
            </a:r>
            <a:r>
              <a:rPr lang="en-US" altLang="en-US" sz="2400">
                <a:latin typeface="Times New Roman" charset="0"/>
              </a:rPr>
              <a:t>.  (near Pittsburgh, PA today) </a:t>
            </a:r>
          </a:p>
          <a:p>
            <a:pPr eaLnBrk="1" hangingPunct="1">
              <a:lnSpc>
                <a:spcPct val="90000"/>
              </a:lnSpc>
              <a:spcAft>
                <a:spcPct val="20000"/>
              </a:spcAft>
            </a:pPr>
            <a:r>
              <a:rPr lang="en-US" altLang="en-US" sz="2400">
                <a:latin typeface="Times New Roman" charset="0"/>
              </a:rPr>
              <a:t>British General Braddock's forces are </a:t>
            </a:r>
            <a:r>
              <a:rPr lang="en-US" altLang="en-US" sz="2400" b="1" u="sng">
                <a:latin typeface="Times New Roman" charset="0"/>
              </a:rPr>
              <a:t>DEFEATED</a:t>
            </a:r>
            <a:r>
              <a:rPr lang="en-US" altLang="en-US" sz="2400">
                <a:latin typeface="Times New Roman" charset="0"/>
              </a:rPr>
              <a:t> near Fort Duquesne, leaving the backwoods of British territory undefended! </a:t>
            </a:r>
          </a:p>
          <a:p>
            <a:pPr eaLnBrk="1" hangingPunct="1">
              <a:lnSpc>
                <a:spcPct val="90000"/>
              </a:lnSpc>
              <a:spcAft>
                <a:spcPct val="20000"/>
              </a:spcAft>
            </a:pPr>
            <a:endParaRPr lang="en-US" altLang="en-US" sz="2400">
              <a:latin typeface="Times New Roman" charset="0"/>
            </a:endParaRPr>
          </a:p>
        </p:txBody>
      </p:sp>
      <p:sp>
        <p:nvSpPr>
          <p:cNvPr id="13424" name="Rectangle 112"/>
          <p:cNvSpPr>
            <a:spLocks noChangeArrowheads="1"/>
          </p:cNvSpPr>
          <p:nvPr/>
        </p:nvSpPr>
        <p:spPr bwMode="black">
          <a:xfrm>
            <a:off x="2146300" y="1114425"/>
            <a:ext cx="8369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Aft>
                <a:spcPct val="20000"/>
              </a:spcAft>
            </a:pPr>
            <a:endParaRPr lang="en-US" altLang="en-US" sz="2800">
              <a:latin typeface="Times New Roman" charset="0"/>
            </a:endParaRPr>
          </a:p>
          <a:p>
            <a:pPr eaLnBrk="1" hangingPunct="1">
              <a:lnSpc>
                <a:spcPct val="90000"/>
              </a:lnSpc>
              <a:spcAft>
                <a:spcPct val="20000"/>
              </a:spcAft>
            </a:pPr>
            <a:r>
              <a:rPr lang="en-US" altLang="en-US" sz="2600">
                <a:latin typeface="Times New Roman" charset="0"/>
              </a:rPr>
              <a:t>In late 1754, Britain sent professional soldiers to America commanded by </a:t>
            </a:r>
            <a:r>
              <a:rPr lang="en-US" altLang="en-US" sz="2600" b="1">
                <a:latin typeface="Times New Roman" charset="0"/>
              </a:rPr>
              <a:t>General Edward Braddock</a:t>
            </a:r>
            <a:r>
              <a:rPr lang="en-US" altLang="en-US" sz="2600">
                <a:latin typeface="Times New Roman" charset="0"/>
              </a:rPr>
              <a:t>.</a:t>
            </a:r>
          </a:p>
        </p:txBody>
      </p:sp>
      <p:pic>
        <p:nvPicPr>
          <p:cNvPr id="1026" name="Picture 2" descr="mage result for general braddock fort duques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6" y="4694238"/>
            <a:ext cx="3571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age result for general braddock fort duques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463" y="4492626"/>
            <a:ext cx="1905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146300" y="1158875"/>
            <a:ext cx="8369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500" b="1"/>
              <a:t>July 9, 1755: </a:t>
            </a:r>
            <a:r>
              <a:rPr lang="en-US" altLang="en-US" sz="2500" b="1" u="sng"/>
              <a:t>The Battle of the Wilderness</a:t>
            </a:r>
            <a:r>
              <a:rPr lang="en-US" altLang="en-US" sz="2500" b="1"/>
              <a:t> </a:t>
            </a:r>
          </a:p>
        </p:txBody>
      </p:sp>
      <p:pic>
        <p:nvPicPr>
          <p:cNvPr id="10" name="Picture 2" descr="mage result for fort duques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589" y="9525"/>
            <a:ext cx="7286625"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0828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4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2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26">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895600" y="4419600"/>
            <a:ext cx="6858000"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ltLang="en-US" sz="3200" b="1">
                <a:effectLst>
                  <a:outerShdw blurRad="38100" dist="38100" dir="2700000" algn="tl">
                    <a:srgbClr val="C0C0C0"/>
                  </a:outerShdw>
                </a:effectLst>
                <a:latin typeface="Comic Sans MS" charset="0"/>
              </a:rPr>
              <a:t>Native American tribes </a:t>
            </a:r>
            <a:br>
              <a:rPr lang="en-US" altLang="en-US" sz="3200" b="1">
                <a:effectLst>
                  <a:outerShdw blurRad="38100" dist="38100" dir="2700000" algn="tl">
                    <a:srgbClr val="C0C0C0"/>
                  </a:outerShdw>
                </a:effectLst>
                <a:latin typeface="Comic Sans MS" charset="0"/>
              </a:rPr>
            </a:br>
            <a:r>
              <a:rPr lang="en-US" altLang="en-US" sz="3200" b="1">
                <a:effectLst>
                  <a:outerShdw blurRad="38100" dist="38100" dir="2700000" algn="tl">
                    <a:srgbClr val="C0C0C0"/>
                  </a:outerShdw>
                </a:effectLst>
                <a:latin typeface="Comic Sans MS" charset="0"/>
              </a:rPr>
              <a:t>exploited both sides! </a:t>
            </a:r>
          </a:p>
        </p:txBody>
      </p:sp>
      <p:sp>
        <p:nvSpPr>
          <p:cNvPr id="48131" name="Text Box 3"/>
          <p:cNvSpPr txBox="1">
            <a:spLocks noChangeArrowheads="1"/>
          </p:cNvSpPr>
          <p:nvPr/>
        </p:nvSpPr>
        <p:spPr bwMode="auto">
          <a:xfrm>
            <a:off x="3124200" y="2743201"/>
            <a:ext cx="1905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ltLang="en-US" sz="2600" b="1">
                <a:solidFill>
                  <a:srgbClr val="CC0000"/>
                </a:solidFill>
                <a:effectLst>
                  <a:outerShdw blurRad="38100" dist="38100" dir="2700000" algn="tl">
                    <a:srgbClr val="C0C0C0"/>
                  </a:outerShdw>
                </a:effectLst>
                <a:latin typeface="Comic Sans MS" charset="0"/>
              </a:rPr>
              <a:t>Lord </a:t>
            </a:r>
            <a:br>
              <a:rPr lang="en-US" altLang="en-US" sz="2600" b="1">
                <a:solidFill>
                  <a:srgbClr val="CC0000"/>
                </a:solidFill>
                <a:effectLst>
                  <a:outerShdw blurRad="38100" dist="38100" dir="2700000" algn="tl">
                    <a:srgbClr val="C0C0C0"/>
                  </a:outerShdw>
                </a:effectLst>
                <a:latin typeface="Comic Sans MS" charset="0"/>
              </a:rPr>
            </a:br>
            <a:r>
              <a:rPr lang="en-US" altLang="en-US" sz="2600" b="1">
                <a:solidFill>
                  <a:srgbClr val="CC0000"/>
                </a:solidFill>
                <a:effectLst>
                  <a:outerShdw blurRad="38100" dist="38100" dir="2700000" algn="tl">
                    <a:srgbClr val="C0C0C0"/>
                  </a:outerShdw>
                </a:effectLst>
                <a:latin typeface="Comic Sans MS" charset="0"/>
              </a:rPr>
              <a:t>Loudouin</a:t>
            </a:r>
          </a:p>
        </p:txBody>
      </p:sp>
      <p:sp>
        <p:nvSpPr>
          <p:cNvPr id="48132" name="Text Box 4"/>
          <p:cNvSpPr txBox="1">
            <a:spLocks noChangeArrowheads="1"/>
          </p:cNvSpPr>
          <p:nvPr/>
        </p:nvSpPr>
        <p:spPr bwMode="auto">
          <a:xfrm>
            <a:off x="6705600" y="2828926"/>
            <a:ext cx="2667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a:spcBef>
                <a:spcPct val="50000"/>
              </a:spcBef>
              <a:defRPr/>
            </a:pPr>
            <a:r>
              <a:rPr lang="en-US" altLang="en-US" sz="2600" b="1">
                <a:solidFill>
                  <a:srgbClr val="003399"/>
                </a:solidFill>
                <a:effectLst>
                  <a:outerShdw blurRad="38100" dist="38100" dir="2700000" algn="tl">
                    <a:srgbClr val="C0C0C0"/>
                  </a:outerShdw>
                </a:effectLst>
                <a:latin typeface="Comic Sans MS" charset="0"/>
              </a:rPr>
              <a:t>Marquis </a:t>
            </a:r>
            <a:br>
              <a:rPr lang="en-US" altLang="en-US" sz="2600" b="1">
                <a:solidFill>
                  <a:srgbClr val="003399"/>
                </a:solidFill>
                <a:effectLst>
                  <a:outerShdw blurRad="38100" dist="38100" dir="2700000" algn="tl">
                    <a:srgbClr val="C0C0C0"/>
                  </a:outerShdw>
                </a:effectLst>
                <a:latin typeface="Comic Sans MS" charset="0"/>
              </a:rPr>
            </a:br>
            <a:r>
              <a:rPr lang="en-US" altLang="en-US" sz="2600" b="1">
                <a:solidFill>
                  <a:srgbClr val="003399"/>
                </a:solidFill>
                <a:effectLst>
                  <a:outerShdw blurRad="38100" dist="38100" dir="2700000" algn="tl">
                    <a:srgbClr val="C0C0C0"/>
                  </a:outerShdw>
                </a:effectLst>
                <a:latin typeface="Comic Sans MS" charset="0"/>
              </a:rPr>
              <a:t>de Montcalm</a:t>
            </a:r>
          </a:p>
        </p:txBody>
      </p:sp>
      <p:sp>
        <p:nvSpPr>
          <p:cNvPr id="48133" name="Line 5"/>
          <p:cNvSpPr>
            <a:spLocks noChangeShapeType="1"/>
          </p:cNvSpPr>
          <p:nvPr/>
        </p:nvSpPr>
        <p:spPr bwMode="auto">
          <a:xfrm>
            <a:off x="4876800" y="3114676"/>
            <a:ext cx="457200" cy="9525"/>
          </a:xfrm>
          <a:prstGeom prst="line">
            <a:avLst/>
          </a:prstGeom>
          <a:noFill/>
          <a:ln w="28575">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1" hangingPunct="1">
              <a:defRPr/>
            </a:pPr>
            <a:endParaRPr lang="en-US"/>
          </a:p>
        </p:txBody>
      </p:sp>
      <p:sp>
        <p:nvSpPr>
          <p:cNvPr id="48134" name="Line 6"/>
          <p:cNvSpPr>
            <a:spLocks noChangeShapeType="1"/>
          </p:cNvSpPr>
          <p:nvPr/>
        </p:nvSpPr>
        <p:spPr bwMode="auto">
          <a:xfrm rot="10800000" flipV="1">
            <a:off x="6705600" y="3124201"/>
            <a:ext cx="533400" cy="9525"/>
          </a:xfrm>
          <a:prstGeom prst="line">
            <a:avLst/>
          </a:prstGeom>
          <a:noFill/>
          <a:ln w="28575">
            <a:solidFill>
              <a:srgbClr val="0033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1" hangingPunct="1">
              <a:defRPr/>
            </a:pPr>
            <a:endParaRPr lang="en-US"/>
          </a:p>
        </p:txBody>
      </p:sp>
      <p:pic>
        <p:nvPicPr>
          <p:cNvPr id="48135" name="Picture 7" descr="NuclearExplosion"/>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5486400" y="2514600"/>
            <a:ext cx="1079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8"/>
          <p:cNvSpPr txBox="1">
            <a:spLocks noChangeArrowheads="1"/>
          </p:cNvSpPr>
          <p:nvPr/>
        </p:nvSpPr>
        <p:spPr bwMode="auto">
          <a:xfrm>
            <a:off x="2971800" y="228601"/>
            <a:ext cx="6324600" cy="1324081"/>
          </a:xfrm>
          <a:prstGeom prst="rect">
            <a:avLst/>
          </a:prstGeom>
          <a:noFill/>
          <a:ln>
            <a:noFill/>
          </a:ln>
          <a:effectLst>
            <a:outerShdw blurRad="63500" dist="38099" dir="2700000" algn="ctr" rotWithShape="0">
              <a:srgbClr val="333399">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spAutoFit/>
          </a:bodyPr>
          <a:lstStyle/>
          <a:p>
            <a:pPr algn="ctr" eaLnBrk="1" hangingPunct="1">
              <a:spcBef>
                <a:spcPct val="50000"/>
              </a:spcBef>
              <a:defRPr/>
            </a:pPr>
            <a:r>
              <a:rPr lang="en-US" altLang="en-US" sz="4000" b="1">
                <a:solidFill>
                  <a:srgbClr val="CC0000"/>
                </a:solidFill>
                <a:effectLst>
                  <a:outerShdw blurRad="38100" dist="38100" dir="2700000" algn="tl">
                    <a:srgbClr val="C0C0C0"/>
                  </a:outerShdw>
                </a:effectLst>
                <a:latin typeface="Rockwell" charset="0"/>
              </a:rPr>
              <a:t>1756 </a:t>
            </a:r>
            <a:r>
              <a:rPr lang="en-US" altLang="en-US" sz="4000" b="1">
                <a:solidFill>
                  <a:srgbClr val="CC0000"/>
                </a:solidFill>
                <a:effectLst>
                  <a:outerShdw blurRad="38100" dist="38100" dir="2700000" algn="tl">
                    <a:srgbClr val="C0C0C0"/>
                  </a:outerShdw>
                </a:effectLst>
                <a:latin typeface="Rockwell" charset="0"/>
                <a:sym typeface="Wingdings" charset="2"/>
              </a:rPr>
              <a:t> War Is Formally </a:t>
            </a:r>
            <a:br>
              <a:rPr lang="en-US" altLang="en-US" sz="4000" b="1">
                <a:solidFill>
                  <a:srgbClr val="CC0000"/>
                </a:solidFill>
                <a:effectLst>
                  <a:outerShdw blurRad="38100" dist="38100" dir="2700000" algn="tl">
                    <a:srgbClr val="C0C0C0"/>
                  </a:outerShdw>
                </a:effectLst>
                <a:latin typeface="Rockwell" charset="0"/>
                <a:sym typeface="Wingdings" charset="2"/>
              </a:rPr>
            </a:br>
            <a:r>
              <a:rPr lang="en-US" altLang="en-US" sz="4000" b="1">
                <a:solidFill>
                  <a:srgbClr val="CC0000"/>
                </a:solidFill>
                <a:effectLst>
                  <a:outerShdw blurRad="38100" dist="38100" dir="2700000" algn="tl">
                    <a:srgbClr val="C0C0C0"/>
                  </a:outerShdw>
                </a:effectLst>
                <a:latin typeface="Rockwell" charset="0"/>
                <a:sym typeface="Wingdings" charset="2"/>
              </a:rPr>
              <a:t>   Declared!</a:t>
            </a:r>
            <a:endParaRPr lang="en-US" altLang="en-US" sz="4000" b="1">
              <a:solidFill>
                <a:srgbClr val="CC0000"/>
              </a:solidFill>
              <a:effectLst>
                <a:outerShdw blurRad="38100" dist="38100" dir="2700000" algn="tl">
                  <a:srgbClr val="C0C0C0"/>
                </a:outerShdw>
              </a:effectLst>
              <a:latin typeface="Rockwell" charset="0"/>
            </a:endParaRPr>
          </a:p>
        </p:txBody>
      </p:sp>
    </p:spTree>
    <p:extLst>
      <p:ext uri="{BB962C8B-B14F-4D97-AF65-F5344CB8AC3E}">
        <p14:creationId xmlns:p14="http://schemas.microsoft.com/office/powerpoint/2010/main" val="1264738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edge">
                                      <p:cBhvr>
                                        <p:cTn id="7" dur="2000"/>
                                        <p:tgtEl>
                                          <p:spTgt spid="48131"/>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wedge">
                                      <p:cBhvr>
                                        <p:cTn id="10" dur="2000"/>
                                        <p:tgtEl>
                                          <p:spTgt spid="48132"/>
                                        </p:tgtEl>
                                      </p:cBhvr>
                                    </p:animEffect>
                                  </p:childTnLst>
                                </p:cTn>
                              </p:par>
                              <p:par>
                                <p:cTn id="11" presetID="20" presetClass="entr" presetSubtype="0" fill="hold" nodeType="withEffect">
                                  <p:stCondLst>
                                    <p:cond delay="0"/>
                                  </p:stCondLst>
                                  <p:childTnLst>
                                    <p:set>
                                      <p:cBhvr>
                                        <p:cTn id="12" dur="1" fill="hold">
                                          <p:stCondLst>
                                            <p:cond delay="0"/>
                                          </p:stCondLst>
                                        </p:cTn>
                                        <p:tgtEl>
                                          <p:spTgt spid="48133"/>
                                        </p:tgtEl>
                                        <p:attrNameLst>
                                          <p:attrName>style.visibility</p:attrName>
                                        </p:attrNameLst>
                                      </p:cBhvr>
                                      <p:to>
                                        <p:strVal val="visible"/>
                                      </p:to>
                                    </p:set>
                                    <p:animEffect transition="in" filter="wedge">
                                      <p:cBhvr>
                                        <p:cTn id="13" dur="2000"/>
                                        <p:tgtEl>
                                          <p:spTgt spid="48133"/>
                                        </p:tgtEl>
                                      </p:cBhvr>
                                    </p:animEffect>
                                  </p:childTnLst>
                                </p:cTn>
                              </p:par>
                              <p:par>
                                <p:cTn id="14" presetID="20" presetClass="entr" presetSubtype="0" fill="hold" nodeType="withEffect">
                                  <p:stCondLst>
                                    <p:cond delay="0"/>
                                  </p:stCondLst>
                                  <p:childTnLst>
                                    <p:set>
                                      <p:cBhvr>
                                        <p:cTn id="15" dur="1" fill="hold">
                                          <p:stCondLst>
                                            <p:cond delay="0"/>
                                          </p:stCondLst>
                                        </p:cTn>
                                        <p:tgtEl>
                                          <p:spTgt spid="48134"/>
                                        </p:tgtEl>
                                        <p:attrNameLst>
                                          <p:attrName>style.visibility</p:attrName>
                                        </p:attrNameLst>
                                      </p:cBhvr>
                                      <p:to>
                                        <p:strVal val="visible"/>
                                      </p:to>
                                    </p:set>
                                    <p:animEffect transition="in" filter="wedge">
                                      <p:cBhvr>
                                        <p:cTn id="16" dur="2000"/>
                                        <p:tgtEl>
                                          <p:spTgt spid="48134"/>
                                        </p:tgtEl>
                                      </p:cBhvr>
                                    </p:animEffect>
                                  </p:childTnLst>
                                </p:cTn>
                              </p:par>
                              <p:par>
                                <p:cTn id="17" presetID="20" presetClass="entr" presetSubtype="0" fill="hold" nodeType="withEffect">
                                  <p:stCondLst>
                                    <p:cond delay="0"/>
                                  </p:stCondLst>
                                  <p:childTnLst>
                                    <p:set>
                                      <p:cBhvr>
                                        <p:cTn id="18" dur="1" fill="hold">
                                          <p:stCondLst>
                                            <p:cond delay="0"/>
                                          </p:stCondLst>
                                        </p:cTn>
                                        <p:tgtEl>
                                          <p:spTgt spid="48135"/>
                                        </p:tgtEl>
                                        <p:attrNameLst>
                                          <p:attrName>style.visibility</p:attrName>
                                        </p:attrNameLst>
                                      </p:cBhvr>
                                      <p:to>
                                        <p:strVal val="visible"/>
                                      </p:to>
                                    </p:set>
                                    <p:animEffect transition="in" filter="wedge">
                                      <p:cBhvr>
                                        <p:cTn id="19" dur="2000"/>
                                        <p:tgtEl>
                                          <p:spTgt spid="481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8130"/>
                                        </p:tgtEl>
                                        <p:attrNameLst>
                                          <p:attrName>style.visibility</p:attrName>
                                        </p:attrNameLst>
                                      </p:cBhvr>
                                      <p:to>
                                        <p:strVal val="visible"/>
                                      </p:to>
                                    </p:set>
                                    <p:animEffect transition="in" filter="dissolve">
                                      <p:cBhvr>
                                        <p:cTn id="24"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P spid="481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nvGraphicFramePr>
        <p:xfrm>
          <a:off x="7162800" y="1752600"/>
          <a:ext cx="1600200" cy="896938"/>
        </p:xfrm>
        <a:graphic>
          <a:graphicData uri="http://schemas.openxmlformats.org/drawingml/2006/table">
            <a:tbl>
              <a:tblPr/>
              <a:tblGrid>
                <a:gridCol w="1600200"/>
              </a:tblGrid>
              <a:tr h="896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sng" strike="noStrike" cap="none" normalizeH="0" baseline="0">
                          <a:ln>
                            <a:noFill/>
                          </a:ln>
                          <a:solidFill>
                            <a:srgbClr val="CC0000"/>
                          </a:solidFill>
                          <a:effectLst>
                            <a:outerShdw blurRad="38100" dist="38100" dir="2700000" algn="tl">
                              <a:srgbClr val="C0C0C0"/>
                            </a:outerShdw>
                          </a:effectLst>
                          <a:latin typeface="Arial" charset="0"/>
                        </a:rPr>
                        <a:t>British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rgbClr val="CC0000"/>
                        </a:solidFill>
                        <a:effectLst>
                          <a:outerShdw blurRad="38100" dist="38100" dir="2700000" algn="tl">
                            <a:srgbClr val="C0C0C0"/>
                          </a:outerShdw>
                        </a:effectLst>
                        <a:latin typeface="Arial" charset="0"/>
                      </a:endParaRPr>
                    </a:p>
                  </a:txBody>
                  <a:tcPr marL="92075" marR="92075" marT="46048" marB="46048" horzOverflow="overflow">
                    <a:lnL cap="flat">
                      <a:noFill/>
                    </a:lnL>
                    <a:lnR cap="flat">
                      <a:noFill/>
                    </a:lnR>
                    <a:lnT cap="flat">
                      <a:noFill/>
                    </a:lnT>
                    <a:lnB cap="flat">
                      <a:noFill/>
                    </a:lnB>
                    <a:lnTlToBr>
                      <a:noFill/>
                    </a:lnTlToBr>
                    <a:lnBlToTr>
                      <a:noFill/>
                    </a:lnBlToTr>
                    <a:noFill/>
                  </a:tcPr>
                </a:tc>
              </a:tr>
            </a:tbl>
          </a:graphicData>
        </a:graphic>
      </p:graphicFrame>
      <p:sp>
        <p:nvSpPr>
          <p:cNvPr id="19464" name="Text Box 8"/>
          <p:cNvSpPr txBox="1">
            <a:spLocks noChangeArrowheads="1"/>
          </p:cNvSpPr>
          <p:nvPr/>
        </p:nvSpPr>
        <p:spPr bwMode="auto">
          <a:xfrm>
            <a:off x="6781800" y="22860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CC0000"/>
                </a:solidFill>
                <a:effectLst>
                  <a:outerShdw blurRad="38100" dist="38100" dir="2700000" algn="tl">
                    <a:srgbClr val="C0C0C0"/>
                  </a:outerShdw>
                </a:effectLst>
              </a:rPr>
              <a:t>March in formation or bayonet charge.</a:t>
            </a:r>
          </a:p>
        </p:txBody>
      </p:sp>
      <p:sp>
        <p:nvSpPr>
          <p:cNvPr id="19465" name="Text Box 9"/>
          <p:cNvSpPr txBox="1">
            <a:spLocks noChangeArrowheads="1"/>
          </p:cNvSpPr>
          <p:nvPr/>
        </p:nvSpPr>
        <p:spPr bwMode="auto">
          <a:xfrm>
            <a:off x="6781800" y="29718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CC0000"/>
                </a:solidFill>
                <a:effectLst>
                  <a:outerShdw blurRad="38100" dist="38100" dir="2700000" algn="tl">
                    <a:srgbClr val="C0C0C0"/>
                  </a:outerShdw>
                </a:effectLst>
              </a:rPr>
              <a:t>Br. officers wanted to control colonials.</a:t>
            </a:r>
          </a:p>
        </p:txBody>
      </p:sp>
      <p:sp>
        <p:nvSpPr>
          <p:cNvPr id="19466" name="Text Box 10"/>
          <p:cNvSpPr txBox="1">
            <a:spLocks noChangeArrowheads="1"/>
          </p:cNvSpPr>
          <p:nvPr/>
        </p:nvSpPr>
        <p:spPr bwMode="auto">
          <a:xfrm>
            <a:off x="6781800" y="52578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CC0000"/>
                </a:solidFill>
                <a:effectLst>
                  <a:outerShdw blurRad="38100" dist="38100" dir="2700000" algn="tl">
                    <a:srgbClr val="C0C0C0"/>
                  </a:outerShdw>
                </a:effectLst>
              </a:rPr>
              <a:t>Prima Donna Br. </a:t>
            </a:r>
            <a:br>
              <a:rPr lang="en-US" altLang="en-US" b="1">
                <a:solidFill>
                  <a:srgbClr val="CC0000"/>
                </a:solidFill>
                <a:effectLst>
                  <a:outerShdw blurRad="38100" dist="38100" dir="2700000" algn="tl">
                    <a:srgbClr val="C0C0C0"/>
                  </a:outerShdw>
                </a:effectLst>
              </a:rPr>
            </a:br>
            <a:r>
              <a:rPr lang="en-US" altLang="en-US" b="1">
                <a:solidFill>
                  <a:srgbClr val="CC0000"/>
                </a:solidFill>
                <a:effectLst>
                  <a:outerShdw blurRad="38100" dist="38100" dir="2700000" algn="tl">
                    <a:srgbClr val="C0C0C0"/>
                  </a:outerShdw>
                </a:effectLst>
              </a:rPr>
              <a:t>  officers with servants</a:t>
            </a:r>
            <a:br>
              <a:rPr lang="en-US" altLang="en-US" b="1">
                <a:solidFill>
                  <a:srgbClr val="CC0000"/>
                </a:solidFill>
                <a:effectLst>
                  <a:outerShdw blurRad="38100" dist="38100" dir="2700000" algn="tl">
                    <a:srgbClr val="C0C0C0"/>
                  </a:outerShdw>
                </a:effectLst>
              </a:rPr>
            </a:br>
            <a:r>
              <a:rPr lang="en-US" altLang="en-US" b="1">
                <a:solidFill>
                  <a:srgbClr val="CC0000"/>
                </a:solidFill>
                <a:effectLst>
                  <a:outerShdw blurRad="38100" dist="38100" dir="2700000" algn="tl">
                    <a:srgbClr val="C0C0C0"/>
                  </a:outerShdw>
                </a:effectLst>
              </a:rPr>
              <a:t>  &amp; tea settings.</a:t>
            </a:r>
          </a:p>
        </p:txBody>
      </p:sp>
      <p:sp>
        <p:nvSpPr>
          <p:cNvPr id="19467" name="Text Box 11"/>
          <p:cNvSpPr txBox="1">
            <a:spLocks noChangeArrowheads="1"/>
          </p:cNvSpPr>
          <p:nvPr/>
        </p:nvSpPr>
        <p:spPr bwMode="auto">
          <a:xfrm>
            <a:off x="6781800" y="37338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CC0000"/>
                </a:solidFill>
                <a:effectLst>
                  <a:outerShdw blurRad="38100" dist="38100" dir="2700000" algn="tl">
                    <a:srgbClr val="C0C0C0"/>
                  </a:outerShdw>
                </a:effectLst>
              </a:rPr>
              <a:t>Drills &amp; tough</a:t>
            </a:r>
            <a:br>
              <a:rPr lang="en-US" altLang="en-US" b="1">
                <a:solidFill>
                  <a:srgbClr val="CC0000"/>
                </a:solidFill>
                <a:effectLst>
                  <a:outerShdw blurRad="38100" dist="38100" dir="2700000" algn="tl">
                    <a:srgbClr val="C0C0C0"/>
                  </a:outerShdw>
                </a:effectLst>
              </a:rPr>
            </a:br>
            <a:r>
              <a:rPr lang="en-US" altLang="en-US" b="1">
                <a:solidFill>
                  <a:srgbClr val="CC0000"/>
                </a:solidFill>
                <a:effectLst>
                  <a:outerShdw blurRad="38100" dist="38100" dir="2700000" algn="tl">
                    <a:srgbClr val="C0C0C0"/>
                  </a:outerShdw>
                </a:effectLst>
              </a:rPr>
              <a:t>  discipline.</a:t>
            </a:r>
          </a:p>
        </p:txBody>
      </p:sp>
      <p:sp>
        <p:nvSpPr>
          <p:cNvPr id="19468" name="Text Box 12"/>
          <p:cNvSpPr txBox="1">
            <a:spLocks noChangeArrowheads="1"/>
          </p:cNvSpPr>
          <p:nvPr/>
        </p:nvSpPr>
        <p:spPr bwMode="auto">
          <a:xfrm>
            <a:off x="6781800" y="4495801"/>
            <a:ext cx="25146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nSpc>
                <a:spcPct val="90000"/>
              </a:lnSpc>
              <a:spcBef>
                <a:spcPct val="50000"/>
              </a:spcBef>
              <a:buFontTx/>
              <a:buChar char="•"/>
              <a:defRPr/>
            </a:pPr>
            <a:r>
              <a:rPr lang="en-US" altLang="en-US" b="1">
                <a:solidFill>
                  <a:schemeClr val="bg2"/>
                </a:solidFill>
              </a:rPr>
              <a:t> </a:t>
            </a:r>
            <a:r>
              <a:rPr lang="en-US" altLang="en-US" b="1">
                <a:solidFill>
                  <a:srgbClr val="CC0000"/>
                </a:solidFill>
                <a:effectLst>
                  <a:outerShdw blurRad="38100" dist="38100" dir="2700000" algn="tl">
                    <a:srgbClr val="C0C0C0"/>
                  </a:outerShdw>
                </a:effectLst>
              </a:rPr>
              <a:t>Colonists should pay for own defense.</a:t>
            </a:r>
          </a:p>
        </p:txBody>
      </p:sp>
      <p:sp>
        <p:nvSpPr>
          <p:cNvPr id="19469" name="Text Box 13"/>
          <p:cNvSpPr txBox="1">
            <a:spLocks noChangeArrowheads="1"/>
          </p:cNvSpPr>
          <p:nvPr/>
        </p:nvSpPr>
        <p:spPr bwMode="auto">
          <a:xfrm>
            <a:off x="4343400" y="22860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003399"/>
                </a:solidFill>
                <a:effectLst>
                  <a:outerShdw blurRad="38100" dist="38100" dir="2700000" algn="tl">
                    <a:srgbClr val="C0C0C0"/>
                  </a:outerShdw>
                </a:effectLst>
              </a:rPr>
              <a:t>Indian-style guerilla</a:t>
            </a:r>
            <a:br>
              <a:rPr lang="en-US" altLang="en-US" b="1">
                <a:solidFill>
                  <a:srgbClr val="003399"/>
                </a:solidFill>
                <a:effectLst>
                  <a:outerShdw blurRad="38100" dist="38100" dir="2700000" algn="tl">
                    <a:srgbClr val="C0C0C0"/>
                  </a:outerShdw>
                </a:effectLst>
              </a:rPr>
            </a:br>
            <a:r>
              <a:rPr lang="en-US" altLang="en-US" b="1">
                <a:solidFill>
                  <a:srgbClr val="003399"/>
                </a:solidFill>
                <a:effectLst>
                  <a:outerShdw blurRad="38100" dist="38100" dir="2700000" algn="tl">
                    <a:srgbClr val="C0C0C0"/>
                  </a:outerShdw>
                </a:effectLst>
              </a:rPr>
              <a:t>  tactics.</a:t>
            </a:r>
          </a:p>
        </p:txBody>
      </p:sp>
      <p:sp>
        <p:nvSpPr>
          <p:cNvPr id="19470" name="Text Box 14"/>
          <p:cNvSpPr txBox="1">
            <a:spLocks noChangeArrowheads="1"/>
          </p:cNvSpPr>
          <p:nvPr/>
        </p:nvSpPr>
        <p:spPr bwMode="auto">
          <a:xfrm>
            <a:off x="4343400" y="29718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003399"/>
                </a:solidFill>
                <a:effectLst>
                  <a:outerShdw blurRad="38100" dist="38100" dir="2700000" algn="tl">
                    <a:srgbClr val="C0C0C0"/>
                  </a:outerShdw>
                </a:effectLst>
              </a:rPr>
              <a:t>Col. militias served</a:t>
            </a:r>
            <a:br>
              <a:rPr lang="en-US" altLang="en-US" b="1">
                <a:solidFill>
                  <a:srgbClr val="003399"/>
                </a:solidFill>
                <a:effectLst>
                  <a:outerShdw blurRad="38100" dist="38100" dir="2700000" algn="tl">
                    <a:srgbClr val="C0C0C0"/>
                  </a:outerShdw>
                </a:effectLst>
              </a:rPr>
            </a:br>
            <a:r>
              <a:rPr lang="en-US" altLang="en-US" b="1">
                <a:solidFill>
                  <a:srgbClr val="003399"/>
                </a:solidFill>
                <a:effectLst>
                  <a:outerShdw blurRad="38100" dist="38100" dir="2700000" algn="tl">
                    <a:srgbClr val="C0C0C0"/>
                  </a:outerShdw>
                </a:effectLst>
              </a:rPr>
              <a:t>  under own captains.</a:t>
            </a:r>
          </a:p>
        </p:txBody>
      </p:sp>
      <p:sp>
        <p:nvSpPr>
          <p:cNvPr id="19471" name="Text Box 15"/>
          <p:cNvSpPr txBox="1">
            <a:spLocks noChangeArrowheads="1"/>
          </p:cNvSpPr>
          <p:nvPr/>
        </p:nvSpPr>
        <p:spPr bwMode="auto">
          <a:xfrm>
            <a:off x="4343400" y="37338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003399"/>
                </a:solidFill>
                <a:effectLst>
                  <a:outerShdw blurRad="38100" dist="38100" dir="2700000" algn="tl">
                    <a:srgbClr val="C0C0C0"/>
                  </a:outerShdw>
                </a:effectLst>
              </a:rPr>
              <a:t>No mil. deference or</a:t>
            </a:r>
            <a:br>
              <a:rPr lang="en-US" altLang="en-US" b="1">
                <a:solidFill>
                  <a:srgbClr val="003399"/>
                </a:solidFill>
                <a:effectLst>
                  <a:outerShdw blurRad="38100" dist="38100" dir="2700000" algn="tl">
                    <a:srgbClr val="C0C0C0"/>
                  </a:outerShdw>
                </a:effectLst>
              </a:rPr>
            </a:br>
            <a:r>
              <a:rPr lang="en-US" altLang="en-US" b="1">
                <a:solidFill>
                  <a:srgbClr val="003399"/>
                </a:solidFill>
                <a:effectLst>
                  <a:outerShdw blurRad="38100" dist="38100" dir="2700000" algn="tl">
                    <a:srgbClr val="C0C0C0"/>
                  </a:outerShdw>
                </a:effectLst>
              </a:rPr>
              <a:t>  protocols observed.</a:t>
            </a:r>
          </a:p>
        </p:txBody>
      </p:sp>
      <p:sp>
        <p:nvSpPr>
          <p:cNvPr id="19472" name="Text Box 16"/>
          <p:cNvSpPr txBox="1">
            <a:spLocks noChangeArrowheads="1"/>
          </p:cNvSpPr>
          <p:nvPr/>
        </p:nvSpPr>
        <p:spPr bwMode="auto">
          <a:xfrm>
            <a:off x="4343400" y="44958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003399"/>
                </a:solidFill>
                <a:effectLst>
                  <a:outerShdw blurRad="38100" dist="38100" dir="2700000" algn="tl">
                    <a:srgbClr val="C0C0C0"/>
                  </a:outerShdw>
                </a:effectLst>
              </a:rPr>
              <a:t>Resistance to rising</a:t>
            </a:r>
            <a:br>
              <a:rPr lang="en-US" altLang="en-US" b="1">
                <a:solidFill>
                  <a:srgbClr val="003399"/>
                </a:solidFill>
                <a:effectLst>
                  <a:outerShdw blurRad="38100" dist="38100" dir="2700000" algn="tl">
                    <a:srgbClr val="C0C0C0"/>
                  </a:outerShdw>
                </a:effectLst>
              </a:rPr>
            </a:br>
            <a:r>
              <a:rPr lang="en-US" altLang="en-US" b="1">
                <a:solidFill>
                  <a:srgbClr val="003399"/>
                </a:solidFill>
                <a:effectLst>
                  <a:outerShdw blurRad="38100" dist="38100" dir="2700000" algn="tl">
                    <a:srgbClr val="C0C0C0"/>
                  </a:outerShdw>
                </a:effectLst>
              </a:rPr>
              <a:t>  taxes.</a:t>
            </a:r>
          </a:p>
        </p:txBody>
      </p:sp>
      <p:sp>
        <p:nvSpPr>
          <p:cNvPr id="19473" name="Text Box 17"/>
          <p:cNvSpPr txBox="1">
            <a:spLocks noChangeArrowheads="1"/>
          </p:cNvSpPr>
          <p:nvPr/>
        </p:nvSpPr>
        <p:spPr bwMode="auto">
          <a:xfrm>
            <a:off x="4343400" y="52578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buFontTx/>
              <a:buChar char="•"/>
              <a:defRPr/>
            </a:pPr>
            <a:r>
              <a:rPr lang="en-US" altLang="en-US" b="1">
                <a:solidFill>
                  <a:schemeClr val="bg2"/>
                </a:solidFill>
              </a:rPr>
              <a:t> </a:t>
            </a:r>
            <a:r>
              <a:rPr lang="en-US" altLang="en-US" b="1">
                <a:solidFill>
                  <a:srgbClr val="003399"/>
                </a:solidFill>
                <a:effectLst>
                  <a:outerShdw blurRad="38100" dist="38100" dir="2700000" algn="tl">
                    <a:srgbClr val="C0C0C0"/>
                  </a:outerShdw>
                </a:effectLst>
              </a:rPr>
              <a:t>Casual, </a:t>
            </a:r>
            <a:br>
              <a:rPr lang="en-US" altLang="en-US" b="1">
                <a:solidFill>
                  <a:srgbClr val="003399"/>
                </a:solidFill>
                <a:effectLst>
                  <a:outerShdw blurRad="38100" dist="38100" dir="2700000" algn="tl">
                    <a:srgbClr val="C0C0C0"/>
                  </a:outerShdw>
                </a:effectLst>
              </a:rPr>
            </a:br>
            <a:r>
              <a:rPr lang="en-US" altLang="en-US" b="1">
                <a:solidFill>
                  <a:srgbClr val="003399"/>
                </a:solidFill>
                <a:effectLst>
                  <a:outerShdw blurRad="38100" dist="38100" dir="2700000" algn="tl">
                    <a:srgbClr val="C0C0C0"/>
                  </a:outerShdw>
                </a:effectLst>
              </a:rPr>
              <a:t>  non-professionals.</a:t>
            </a:r>
          </a:p>
        </p:txBody>
      </p:sp>
      <p:sp>
        <p:nvSpPr>
          <p:cNvPr id="19474" name="Text Box 18"/>
          <p:cNvSpPr txBox="1">
            <a:spLocks noChangeArrowheads="1"/>
          </p:cNvSpPr>
          <p:nvPr/>
        </p:nvSpPr>
        <p:spPr bwMode="auto">
          <a:xfrm>
            <a:off x="2895600" y="22860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altLang="en-US" b="1">
                <a:effectLst>
                  <a:outerShdw blurRad="38100" dist="38100" dir="2700000" algn="tl">
                    <a:srgbClr val="C0C0C0"/>
                  </a:outerShdw>
                </a:effectLst>
              </a:rPr>
              <a:t>Methods of</a:t>
            </a:r>
            <a:br>
              <a:rPr lang="en-US" altLang="en-US" b="1">
                <a:effectLst>
                  <a:outerShdw blurRad="38100" dist="38100" dir="2700000" algn="tl">
                    <a:srgbClr val="C0C0C0"/>
                  </a:outerShdw>
                </a:effectLst>
              </a:rPr>
            </a:br>
            <a:r>
              <a:rPr lang="en-US" altLang="en-US" b="1">
                <a:effectLst>
                  <a:outerShdw blurRad="38100" dist="38100" dir="2700000" algn="tl">
                    <a:srgbClr val="C0C0C0"/>
                  </a:outerShdw>
                </a:effectLst>
              </a:rPr>
              <a:t>Fighting:</a:t>
            </a:r>
          </a:p>
        </p:txBody>
      </p:sp>
      <p:sp>
        <p:nvSpPr>
          <p:cNvPr id="19475" name="Text Box 19"/>
          <p:cNvSpPr txBox="1">
            <a:spLocks noChangeArrowheads="1"/>
          </p:cNvSpPr>
          <p:nvPr/>
        </p:nvSpPr>
        <p:spPr bwMode="auto">
          <a:xfrm>
            <a:off x="2895600" y="297180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altLang="en-US" b="1">
                <a:effectLst>
                  <a:outerShdw blurRad="38100" dist="38100" dir="2700000" algn="tl">
                    <a:srgbClr val="C0C0C0"/>
                  </a:outerShdw>
                </a:effectLst>
              </a:rPr>
              <a:t>Military</a:t>
            </a:r>
            <a:br>
              <a:rPr lang="en-US" altLang="en-US" b="1">
                <a:effectLst>
                  <a:outerShdw blurRad="38100" dist="38100" dir="2700000" algn="tl">
                    <a:srgbClr val="C0C0C0"/>
                  </a:outerShdw>
                </a:effectLst>
              </a:rPr>
            </a:br>
            <a:r>
              <a:rPr lang="en-US" altLang="en-US" b="1">
                <a:effectLst>
                  <a:outerShdw blurRad="38100" dist="38100" dir="2700000" algn="tl">
                    <a:srgbClr val="C0C0C0"/>
                  </a:outerShdw>
                </a:effectLst>
              </a:rPr>
              <a:t>Organization:</a:t>
            </a:r>
          </a:p>
        </p:txBody>
      </p:sp>
      <p:sp>
        <p:nvSpPr>
          <p:cNvPr id="19476" name="Text Box 20"/>
          <p:cNvSpPr txBox="1">
            <a:spLocks noChangeArrowheads="1"/>
          </p:cNvSpPr>
          <p:nvPr/>
        </p:nvSpPr>
        <p:spPr bwMode="auto">
          <a:xfrm>
            <a:off x="2895600" y="37338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altLang="en-US" b="1">
                <a:effectLst>
                  <a:outerShdw blurRad="38100" dist="38100" dir="2700000" algn="tl">
                    <a:srgbClr val="C0C0C0"/>
                  </a:outerShdw>
                </a:effectLst>
              </a:rPr>
              <a:t>Military</a:t>
            </a:r>
            <a:br>
              <a:rPr lang="en-US" altLang="en-US" b="1">
                <a:effectLst>
                  <a:outerShdw blurRad="38100" dist="38100" dir="2700000" algn="tl">
                    <a:srgbClr val="C0C0C0"/>
                  </a:outerShdw>
                </a:effectLst>
              </a:rPr>
            </a:br>
            <a:r>
              <a:rPr lang="en-US" altLang="en-US" b="1">
                <a:effectLst>
                  <a:outerShdw blurRad="38100" dist="38100" dir="2700000" algn="tl">
                    <a:srgbClr val="C0C0C0"/>
                  </a:outerShdw>
                </a:effectLst>
              </a:rPr>
              <a:t>Discipline:</a:t>
            </a:r>
          </a:p>
        </p:txBody>
      </p:sp>
      <p:sp>
        <p:nvSpPr>
          <p:cNvPr id="19477" name="Text Box 21"/>
          <p:cNvSpPr txBox="1">
            <a:spLocks noChangeArrowheads="1"/>
          </p:cNvSpPr>
          <p:nvPr/>
        </p:nvSpPr>
        <p:spPr bwMode="auto">
          <a:xfrm>
            <a:off x="2895600" y="44958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altLang="en-US" b="1">
                <a:effectLst>
                  <a:outerShdw blurRad="38100" dist="38100" dir="2700000" algn="tl">
                    <a:srgbClr val="C0C0C0"/>
                  </a:outerShdw>
                </a:effectLst>
              </a:rPr>
              <a:t>Finances:</a:t>
            </a:r>
          </a:p>
        </p:txBody>
      </p:sp>
      <p:sp>
        <p:nvSpPr>
          <p:cNvPr id="19478" name="Text Box 22"/>
          <p:cNvSpPr txBox="1">
            <a:spLocks noChangeArrowheads="1"/>
          </p:cNvSpPr>
          <p:nvPr/>
        </p:nvSpPr>
        <p:spPr bwMode="auto">
          <a:xfrm>
            <a:off x="2895600" y="52578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spcBef>
                <a:spcPct val="50000"/>
              </a:spcBef>
              <a:defRPr/>
            </a:pPr>
            <a:r>
              <a:rPr lang="en-US" altLang="en-US" b="1">
                <a:effectLst>
                  <a:outerShdw blurRad="38100" dist="38100" dir="2700000" algn="tl">
                    <a:srgbClr val="C0C0C0"/>
                  </a:outerShdw>
                </a:effectLst>
              </a:rPr>
              <a:t>Demeanor:</a:t>
            </a:r>
          </a:p>
        </p:txBody>
      </p:sp>
      <p:sp>
        <p:nvSpPr>
          <p:cNvPr id="19479" name="Text Box 23"/>
          <p:cNvSpPr txBox="1">
            <a:spLocks noChangeArrowheads="1"/>
          </p:cNvSpPr>
          <p:nvPr/>
        </p:nvSpPr>
        <p:spPr bwMode="auto">
          <a:xfrm>
            <a:off x="2971800" y="228600"/>
            <a:ext cx="6324600" cy="1447192"/>
          </a:xfrm>
          <a:prstGeom prst="rect">
            <a:avLst/>
          </a:prstGeom>
          <a:noFill/>
          <a:ln>
            <a:noFill/>
          </a:ln>
          <a:effectLst>
            <a:outerShdw blurRad="63500" dist="38099" dir="2700000" algn="ctr" rotWithShape="0">
              <a:srgbClr val="333399">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spAutoFit/>
          </a:bodyPr>
          <a:lstStyle/>
          <a:p>
            <a:pPr algn="ctr" eaLnBrk="1" hangingPunct="1">
              <a:spcBef>
                <a:spcPct val="50000"/>
              </a:spcBef>
              <a:defRPr/>
            </a:pPr>
            <a:r>
              <a:rPr lang="en-US" altLang="en-US" sz="4400" b="1">
                <a:solidFill>
                  <a:srgbClr val="CC0000"/>
                </a:solidFill>
                <a:effectLst>
                  <a:outerShdw blurRad="38100" dist="38100" dir="2700000" algn="tl">
                    <a:srgbClr val="C0C0C0"/>
                  </a:outerShdw>
                </a:effectLst>
                <a:latin typeface="Rockwell" charset="0"/>
              </a:rPr>
              <a:t>British-American Colonial Tensions</a:t>
            </a:r>
          </a:p>
        </p:txBody>
      </p:sp>
      <p:graphicFrame>
        <p:nvGraphicFramePr>
          <p:cNvPr id="19480" name="Group 24"/>
          <p:cNvGraphicFramePr>
            <a:graphicFrameLocks noGrp="1"/>
          </p:cNvGraphicFramePr>
          <p:nvPr/>
        </p:nvGraphicFramePr>
        <p:xfrm>
          <a:off x="4114800" y="1752600"/>
          <a:ext cx="3048000" cy="896938"/>
        </p:xfrm>
        <a:graphic>
          <a:graphicData uri="http://schemas.openxmlformats.org/drawingml/2006/table">
            <a:tbl>
              <a:tblPr/>
              <a:tblGrid>
                <a:gridCol w="3048000"/>
              </a:tblGrid>
              <a:tr h="896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sng" strike="noStrike" cap="none" normalizeH="0" baseline="0">
                          <a:ln>
                            <a:noFill/>
                          </a:ln>
                          <a:solidFill>
                            <a:srgbClr val="333399"/>
                          </a:solidFill>
                          <a:effectLst>
                            <a:outerShdw blurRad="38100" dist="38100" dir="2700000" algn="tl">
                              <a:srgbClr val="C0C0C0"/>
                            </a:outerShdw>
                          </a:effectLst>
                          <a:latin typeface="Arial" charset="0"/>
                        </a:rPr>
                        <a:t>Colonials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rgbClr val="333399"/>
                        </a:solidFill>
                        <a:effectLst>
                          <a:outerShdw blurRad="38100" dist="38100" dir="2700000" algn="tl">
                            <a:srgbClr val="C0C0C0"/>
                          </a:outerShdw>
                        </a:effectLst>
                        <a:latin typeface="Arial" charset="0"/>
                      </a:endParaRPr>
                    </a:p>
                  </a:txBody>
                  <a:tcPr marL="92075" marR="92075" marT="46048" marB="46048" horzOverflow="overflow">
                    <a:lnL cap="flat">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659738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74"/>
                                        </p:tgtEl>
                                        <p:attrNameLst>
                                          <p:attrName>style.visibility</p:attrName>
                                        </p:attrNameLst>
                                      </p:cBhvr>
                                      <p:to>
                                        <p:strVal val="visible"/>
                                      </p:to>
                                    </p:set>
                                    <p:animEffect transition="in" filter="dissolve">
                                      <p:cBhvr>
                                        <p:cTn id="7" dur="500"/>
                                        <p:tgtEl>
                                          <p:spTgt spid="19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9"/>
                                        </p:tgtEl>
                                        <p:attrNameLst>
                                          <p:attrName>style.visibility</p:attrName>
                                        </p:attrNameLst>
                                      </p:cBhvr>
                                      <p:to>
                                        <p:strVal val="visible"/>
                                      </p:to>
                                    </p:set>
                                    <p:animEffect transition="in" filter="dissolve">
                                      <p:cBhvr>
                                        <p:cTn id="12" dur="500"/>
                                        <p:tgtEl>
                                          <p:spTgt spid="19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dissolve">
                                      <p:cBhvr>
                                        <p:cTn id="17" dur="500"/>
                                        <p:tgtEl>
                                          <p:spTgt spid="194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9475"/>
                                        </p:tgtEl>
                                        <p:attrNameLst>
                                          <p:attrName>style.visibility</p:attrName>
                                        </p:attrNameLst>
                                      </p:cBhvr>
                                      <p:to>
                                        <p:strVal val="visible"/>
                                      </p:to>
                                    </p:set>
                                    <p:anim calcmode="lin" valueType="num">
                                      <p:cBhvr>
                                        <p:cTn id="22" dur="1000" fill="hold"/>
                                        <p:tgtEl>
                                          <p:spTgt spid="19475"/>
                                        </p:tgtEl>
                                        <p:attrNameLst>
                                          <p:attrName>ppt_x</p:attrName>
                                        </p:attrNameLst>
                                      </p:cBhvr>
                                      <p:tavLst>
                                        <p:tav tm="0">
                                          <p:val>
                                            <p:strVal val="#ppt_x-.2"/>
                                          </p:val>
                                        </p:tav>
                                        <p:tav tm="100000">
                                          <p:val>
                                            <p:strVal val="#ppt_x"/>
                                          </p:val>
                                        </p:tav>
                                      </p:tavLst>
                                    </p:anim>
                                    <p:anim calcmode="lin" valueType="num">
                                      <p:cBhvr>
                                        <p:cTn id="23" dur="1000" fill="hold"/>
                                        <p:tgtEl>
                                          <p:spTgt spid="1947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947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9470"/>
                                        </p:tgtEl>
                                        <p:attrNameLst>
                                          <p:attrName>style.visibility</p:attrName>
                                        </p:attrNameLst>
                                      </p:cBhvr>
                                      <p:to>
                                        <p:strVal val="visible"/>
                                      </p:to>
                                    </p:set>
                                    <p:anim calcmode="lin" valueType="num">
                                      <p:cBhvr>
                                        <p:cTn id="29" dur="1000" fill="hold"/>
                                        <p:tgtEl>
                                          <p:spTgt spid="19470"/>
                                        </p:tgtEl>
                                        <p:attrNameLst>
                                          <p:attrName>ppt_x</p:attrName>
                                        </p:attrNameLst>
                                      </p:cBhvr>
                                      <p:tavLst>
                                        <p:tav tm="0">
                                          <p:val>
                                            <p:strVal val="#ppt_x-.2"/>
                                          </p:val>
                                        </p:tav>
                                        <p:tav tm="100000">
                                          <p:val>
                                            <p:strVal val="#ppt_x"/>
                                          </p:val>
                                        </p:tav>
                                      </p:tavLst>
                                    </p:anim>
                                    <p:anim calcmode="lin" valueType="num">
                                      <p:cBhvr>
                                        <p:cTn id="30" dur="1000" fill="hold"/>
                                        <p:tgtEl>
                                          <p:spTgt spid="1947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94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9465"/>
                                        </p:tgtEl>
                                        <p:attrNameLst>
                                          <p:attrName>style.visibility</p:attrName>
                                        </p:attrNameLst>
                                      </p:cBhvr>
                                      <p:to>
                                        <p:strVal val="visible"/>
                                      </p:to>
                                    </p:set>
                                    <p:anim calcmode="lin" valueType="num">
                                      <p:cBhvr>
                                        <p:cTn id="36" dur="1000" fill="hold"/>
                                        <p:tgtEl>
                                          <p:spTgt spid="19465"/>
                                        </p:tgtEl>
                                        <p:attrNameLst>
                                          <p:attrName>ppt_x</p:attrName>
                                        </p:attrNameLst>
                                      </p:cBhvr>
                                      <p:tavLst>
                                        <p:tav tm="0">
                                          <p:val>
                                            <p:strVal val="#ppt_x-.2"/>
                                          </p:val>
                                        </p:tav>
                                        <p:tav tm="100000">
                                          <p:val>
                                            <p:strVal val="#ppt_x"/>
                                          </p:val>
                                        </p:tav>
                                      </p:tavLst>
                                    </p:anim>
                                    <p:anim calcmode="lin" valueType="num">
                                      <p:cBhvr>
                                        <p:cTn id="37" dur="1000" fill="hold"/>
                                        <p:tgtEl>
                                          <p:spTgt spid="19465"/>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94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9476"/>
                                        </p:tgtEl>
                                        <p:attrNameLst>
                                          <p:attrName>style.visibility</p:attrName>
                                        </p:attrNameLst>
                                      </p:cBhvr>
                                      <p:to>
                                        <p:strVal val="visible"/>
                                      </p:to>
                                    </p:set>
                                    <p:anim calcmode="lin" valueType="num">
                                      <p:cBhvr>
                                        <p:cTn id="43" dur="500" fill="hold"/>
                                        <p:tgtEl>
                                          <p:spTgt spid="19476"/>
                                        </p:tgtEl>
                                        <p:attrNameLst>
                                          <p:attrName>ppt_w</p:attrName>
                                        </p:attrNameLst>
                                      </p:cBhvr>
                                      <p:tavLst>
                                        <p:tav tm="0">
                                          <p:val>
                                            <p:fltVal val="0"/>
                                          </p:val>
                                        </p:tav>
                                        <p:tav tm="100000">
                                          <p:val>
                                            <p:strVal val="#ppt_w"/>
                                          </p:val>
                                        </p:tav>
                                      </p:tavLst>
                                    </p:anim>
                                    <p:anim calcmode="lin" valueType="num">
                                      <p:cBhvr>
                                        <p:cTn id="44" dur="500" fill="hold"/>
                                        <p:tgtEl>
                                          <p:spTgt spid="19476"/>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9471"/>
                                        </p:tgtEl>
                                        <p:attrNameLst>
                                          <p:attrName>style.visibility</p:attrName>
                                        </p:attrNameLst>
                                      </p:cBhvr>
                                      <p:to>
                                        <p:strVal val="visible"/>
                                      </p:to>
                                    </p:set>
                                    <p:anim calcmode="lin" valueType="num">
                                      <p:cBhvr>
                                        <p:cTn id="49" dur="500" fill="hold"/>
                                        <p:tgtEl>
                                          <p:spTgt spid="19471"/>
                                        </p:tgtEl>
                                        <p:attrNameLst>
                                          <p:attrName>ppt_w</p:attrName>
                                        </p:attrNameLst>
                                      </p:cBhvr>
                                      <p:tavLst>
                                        <p:tav tm="0">
                                          <p:val>
                                            <p:fltVal val="0"/>
                                          </p:val>
                                        </p:tav>
                                        <p:tav tm="100000">
                                          <p:val>
                                            <p:strVal val="#ppt_w"/>
                                          </p:val>
                                        </p:tav>
                                      </p:tavLst>
                                    </p:anim>
                                    <p:anim calcmode="lin" valueType="num">
                                      <p:cBhvr>
                                        <p:cTn id="50" dur="500" fill="hold"/>
                                        <p:tgtEl>
                                          <p:spTgt spid="19471"/>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9467"/>
                                        </p:tgtEl>
                                        <p:attrNameLst>
                                          <p:attrName>style.visibility</p:attrName>
                                        </p:attrNameLst>
                                      </p:cBhvr>
                                      <p:to>
                                        <p:strVal val="visible"/>
                                      </p:to>
                                    </p:set>
                                    <p:anim calcmode="lin" valueType="num">
                                      <p:cBhvr>
                                        <p:cTn id="55" dur="500" fill="hold"/>
                                        <p:tgtEl>
                                          <p:spTgt spid="19467"/>
                                        </p:tgtEl>
                                        <p:attrNameLst>
                                          <p:attrName>ppt_w</p:attrName>
                                        </p:attrNameLst>
                                      </p:cBhvr>
                                      <p:tavLst>
                                        <p:tav tm="0">
                                          <p:val>
                                            <p:fltVal val="0"/>
                                          </p:val>
                                        </p:tav>
                                        <p:tav tm="100000">
                                          <p:val>
                                            <p:strVal val="#ppt_w"/>
                                          </p:val>
                                        </p:tav>
                                      </p:tavLst>
                                    </p:anim>
                                    <p:anim calcmode="lin" valueType="num">
                                      <p:cBhvr>
                                        <p:cTn id="56" dur="500" fill="hold"/>
                                        <p:tgtEl>
                                          <p:spTgt spid="19467"/>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0" presetClass="entr" presetSubtype="0" fill="hold" grpId="0" nodeType="clickEffect">
                                  <p:stCondLst>
                                    <p:cond delay="0"/>
                                  </p:stCondLst>
                                  <p:childTnLst>
                                    <p:set>
                                      <p:cBhvr>
                                        <p:cTn id="60" dur="1" fill="hold">
                                          <p:stCondLst>
                                            <p:cond delay="0"/>
                                          </p:stCondLst>
                                        </p:cTn>
                                        <p:tgtEl>
                                          <p:spTgt spid="19477"/>
                                        </p:tgtEl>
                                        <p:attrNameLst>
                                          <p:attrName>style.visibility</p:attrName>
                                        </p:attrNameLst>
                                      </p:cBhvr>
                                      <p:to>
                                        <p:strVal val="visible"/>
                                      </p:to>
                                    </p:set>
                                    <p:animEffect transition="in" filter="wedge">
                                      <p:cBhvr>
                                        <p:cTn id="61" dur="500"/>
                                        <p:tgtEl>
                                          <p:spTgt spid="1947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0" presetClass="entr" presetSubtype="0" fill="hold" nodeType="clickEffect">
                                  <p:stCondLst>
                                    <p:cond delay="0"/>
                                  </p:stCondLst>
                                  <p:childTnLst>
                                    <p:set>
                                      <p:cBhvr>
                                        <p:cTn id="65" dur="1" fill="hold">
                                          <p:stCondLst>
                                            <p:cond delay="0"/>
                                          </p:stCondLst>
                                        </p:cTn>
                                        <p:tgtEl>
                                          <p:spTgt spid="19472">
                                            <p:txEl>
                                              <p:pRg st="0" end="0"/>
                                            </p:txEl>
                                          </p:spTgt>
                                        </p:tgtEl>
                                        <p:attrNameLst>
                                          <p:attrName>style.visibility</p:attrName>
                                        </p:attrNameLst>
                                      </p:cBhvr>
                                      <p:to>
                                        <p:strVal val="visible"/>
                                      </p:to>
                                    </p:set>
                                    <p:animEffect transition="in" filter="wedge">
                                      <p:cBhvr>
                                        <p:cTn id="66" dur="500"/>
                                        <p:tgtEl>
                                          <p:spTgt spid="19472">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0" presetClass="entr" presetSubtype="0" fill="hold" grpId="0" nodeType="clickEffect">
                                  <p:stCondLst>
                                    <p:cond delay="0"/>
                                  </p:stCondLst>
                                  <p:childTnLst>
                                    <p:set>
                                      <p:cBhvr>
                                        <p:cTn id="70" dur="1" fill="hold">
                                          <p:stCondLst>
                                            <p:cond delay="0"/>
                                          </p:stCondLst>
                                        </p:cTn>
                                        <p:tgtEl>
                                          <p:spTgt spid="19468"/>
                                        </p:tgtEl>
                                        <p:attrNameLst>
                                          <p:attrName>style.visibility</p:attrName>
                                        </p:attrNameLst>
                                      </p:cBhvr>
                                      <p:to>
                                        <p:strVal val="visible"/>
                                      </p:to>
                                    </p:set>
                                    <p:animEffect transition="in" filter="wedge">
                                      <p:cBhvr>
                                        <p:cTn id="71" dur="500"/>
                                        <p:tgtEl>
                                          <p:spTgt spid="1946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9478"/>
                                        </p:tgtEl>
                                        <p:attrNameLst>
                                          <p:attrName>style.visibility</p:attrName>
                                        </p:attrNameLst>
                                      </p:cBhvr>
                                      <p:to>
                                        <p:strVal val="visible"/>
                                      </p:to>
                                    </p:set>
                                    <p:anim calcmode="lin" valueType="num">
                                      <p:cBhvr additive="base">
                                        <p:cTn id="76" dur="500" fill="hold"/>
                                        <p:tgtEl>
                                          <p:spTgt spid="19478"/>
                                        </p:tgtEl>
                                        <p:attrNameLst>
                                          <p:attrName>ppt_x</p:attrName>
                                        </p:attrNameLst>
                                      </p:cBhvr>
                                      <p:tavLst>
                                        <p:tav tm="0">
                                          <p:val>
                                            <p:strVal val="#ppt_x"/>
                                          </p:val>
                                        </p:tav>
                                        <p:tav tm="100000">
                                          <p:val>
                                            <p:strVal val="#ppt_x"/>
                                          </p:val>
                                        </p:tav>
                                      </p:tavLst>
                                    </p:anim>
                                    <p:anim calcmode="lin" valueType="num">
                                      <p:cBhvr additive="base">
                                        <p:cTn id="77" dur="500" fill="hold"/>
                                        <p:tgtEl>
                                          <p:spTgt spid="19478"/>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9473"/>
                                        </p:tgtEl>
                                        <p:attrNameLst>
                                          <p:attrName>style.visibility</p:attrName>
                                        </p:attrNameLst>
                                      </p:cBhvr>
                                      <p:to>
                                        <p:strVal val="visible"/>
                                      </p:to>
                                    </p:set>
                                    <p:anim calcmode="lin" valueType="num">
                                      <p:cBhvr additive="base">
                                        <p:cTn id="82" dur="500" fill="hold"/>
                                        <p:tgtEl>
                                          <p:spTgt spid="19473"/>
                                        </p:tgtEl>
                                        <p:attrNameLst>
                                          <p:attrName>ppt_x</p:attrName>
                                        </p:attrNameLst>
                                      </p:cBhvr>
                                      <p:tavLst>
                                        <p:tav tm="0">
                                          <p:val>
                                            <p:strVal val="#ppt_x"/>
                                          </p:val>
                                        </p:tav>
                                        <p:tav tm="100000">
                                          <p:val>
                                            <p:strVal val="#ppt_x"/>
                                          </p:val>
                                        </p:tav>
                                      </p:tavLst>
                                    </p:anim>
                                    <p:anim calcmode="lin" valueType="num">
                                      <p:cBhvr additive="base">
                                        <p:cTn id="83" dur="500" fill="hold"/>
                                        <p:tgtEl>
                                          <p:spTgt spid="19473"/>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9466"/>
                                        </p:tgtEl>
                                        <p:attrNameLst>
                                          <p:attrName>style.visibility</p:attrName>
                                        </p:attrNameLst>
                                      </p:cBhvr>
                                      <p:to>
                                        <p:strVal val="visible"/>
                                      </p:to>
                                    </p:set>
                                    <p:anim calcmode="lin" valueType="num">
                                      <p:cBhvr additive="base">
                                        <p:cTn id="88" dur="500" fill="hold"/>
                                        <p:tgtEl>
                                          <p:spTgt spid="19466"/>
                                        </p:tgtEl>
                                        <p:attrNameLst>
                                          <p:attrName>ppt_x</p:attrName>
                                        </p:attrNameLst>
                                      </p:cBhvr>
                                      <p:tavLst>
                                        <p:tav tm="0">
                                          <p:val>
                                            <p:strVal val="#ppt_x"/>
                                          </p:val>
                                        </p:tav>
                                        <p:tav tm="100000">
                                          <p:val>
                                            <p:strVal val="#ppt_x"/>
                                          </p:val>
                                        </p:tav>
                                      </p:tavLst>
                                    </p:anim>
                                    <p:anim calcmode="lin" valueType="num">
                                      <p:cBhvr additive="base">
                                        <p:cTn id="89"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5" grpId="0"/>
      <p:bldP spid="19466" grpId="0"/>
      <p:bldP spid="19467" grpId="0"/>
      <p:bldP spid="19468" grpId="0"/>
      <p:bldP spid="19469" grpId="0"/>
      <p:bldP spid="19470" grpId="0"/>
      <p:bldP spid="19471" grpId="0"/>
      <p:bldP spid="19473" grpId="0"/>
      <p:bldP spid="19474" grpId="0"/>
      <p:bldP spid="19475" grpId="0"/>
      <p:bldP spid="19476" grpId="0"/>
      <p:bldP spid="19477" grpId="0"/>
      <p:bldP spid="1947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601"/>
            <a:ext cx="6248400" cy="677863"/>
          </a:xfrm>
          <a:prstGeom prst="rect">
            <a:avLst/>
          </a:prstGeom>
          <a:noFill/>
        </p:spPr>
        <p:txBody>
          <a:bodyPr>
            <a:spAutoFit/>
          </a:bodyPr>
          <a:lstStyle/>
          <a:p>
            <a:pPr algn="ctr" eaLnBrk="1" hangingPunct="1">
              <a:defRPr/>
            </a:pPr>
            <a:r>
              <a:rPr lang="en-US" sz="3800" dirty="0">
                <a:effectLst>
                  <a:outerShdw blurRad="38100" dist="38100" dir="2700000" algn="tl">
                    <a:srgbClr val="000000">
                      <a:alpha val="43137"/>
                    </a:srgbClr>
                  </a:outerShdw>
                </a:effectLst>
              </a:rPr>
              <a:t>You da man William Pitt!</a:t>
            </a:r>
          </a:p>
        </p:txBody>
      </p:sp>
      <p:sp>
        <p:nvSpPr>
          <p:cNvPr id="3" name="TextBox 2"/>
          <p:cNvSpPr txBox="1"/>
          <p:nvPr/>
        </p:nvSpPr>
        <p:spPr>
          <a:xfrm>
            <a:off x="1752600" y="1066801"/>
            <a:ext cx="6172200" cy="5109091"/>
          </a:xfrm>
          <a:prstGeom prst="rect">
            <a:avLst/>
          </a:prstGeom>
          <a:noFill/>
        </p:spPr>
        <p:txBody>
          <a:bodyPr>
            <a:spAutoFit/>
          </a:bodyPr>
          <a:lstStyle/>
          <a:p>
            <a:pPr eaLnBrk="1" hangingPunct="1">
              <a:defRPr/>
            </a:pPr>
            <a:r>
              <a:rPr lang="en-US" sz="2600" b="1" u="sng" dirty="0"/>
              <a:t>William Pitt</a:t>
            </a:r>
            <a:r>
              <a:rPr lang="en-US" sz="2600" dirty="0"/>
              <a:t> becomes the Prime Minister of Great Britain and promises that he will win the war for the crown. </a:t>
            </a:r>
          </a:p>
          <a:p>
            <a:pPr eaLnBrk="1" hangingPunct="1">
              <a:defRPr/>
            </a:pPr>
            <a:endParaRPr lang="en-US" sz="2600" b="1" dirty="0"/>
          </a:p>
          <a:p>
            <a:pPr eaLnBrk="1" hangingPunct="1">
              <a:defRPr/>
            </a:pPr>
            <a:r>
              <a:rPr lang="en-US" sz="2600" b="1" dirty="0"/>
              <a:t>PLAN:</a:t>
            </a:r>
          </a:p>
          <a:p>
            <a:pPr marL="342900" indent="-342900">
              <a:buFontTx/>
              <a:buAutoNum type="arabicPeriod"/>
              <a:defRPr/>
            </a:pPr>
            <a:r>
              <a:rPr lang="en-US" sz="2600" b="1" dirty="0"/>
              <a:t>Says the British will pay.  Sends money (A LOT of it  = DEBT!)</a:t>
            </a:r>
          </a:p>
          <a:p>
            <a:pPr marL="342900" indent="-342900">
              <a:buFontTx/>
              <a:buAutoNum type="arabicPeriod"/>
              <a:defRPr/>
            </a:pPr>
            <a:r>
              <a:rPr lang="en-US" sz="2600" b="1" dirty="0"/>
              <a:t>Sends soldiers.  Helps local economy.</a:t>
            </a:r>
          </a:p>
          <a:p>
            <a:pPr marL="342900" indent="-342900">
              <a:buFontTx/>
              <a:buAutoNum type="arabicPeriod"/>
              <a:defRPr/>
            </a:pPr>
            <a:r>
              <a:rPr lang="en-US" sz="2600" b="1" dirty="0"/>
              <a:t>Negotiates with Iroquois and gains their favor.</a:t>
            </a:r>
          </a:p>
          <a:p>
            <a:pPr marL="342900" indent="-342900">
              <a:buFontTx/>
              <a:buAutoNum type="arabicPeriod"/>
              <a:defRPr/>
            </a:pPr>
            <a:endParaRPr lang="en-US" sz="2600" b="1" dirty="0"/>
          </a:p>
          <a:p>
            <a:pPr marL="342900" indent="-342900" algn="ctr">
              <a:defRPr/>
            </a:pPr>
            <a:r>
              <a:rPr lang="en-US" sz="4000" b="1" dirty="0">
                <a:solidFill>
                  <a:srgbClr val="FF0000"/>
                </a:solidFill>
              </a:rPr>
              <a:t>HE TURNS THE TIDE!</a:t>
            </a:r>
          </a:p>
        </p:txBody>
      </p:sp>
      <p:pic>
        <p:nvPicPr>
          <p:cNvPr id="69635" name="Picture 2" descr="mage result for william pi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1" y="1447800"/>
            <a:ext cx="25431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295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048000" y="76200"/>
            <a:ext cx="6400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b="1"/>
              <a:t>November 26, 1758: The British recapture Fort Duquesne </a:t>
            </a:r>
            <a:r>
              <a:rPr lang="en-US" altLang="en-US" sz="4000"/>
              <a:t>It is renamed "Pittsburgh." </a:t>
            </a:r>
          </a:p>
        </p:txBody>
      </p:sp>
      <p:pic>
        <p:nvPicPr>
          <p:cNvPr id="70658" name="Picture 2" descr="mage result for british capture fort duques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19401"/>
            <a:ext cx="57150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647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1752600" y="304800"/>
            <a:ext cx="8610600" cy="33528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type="none" w="sm" len="sm"/>
                  <a:tailEnd type="none" w="sm" len="sm"/>
                </a:ln>
                <a:solidFill>
                  <a:srgbClr val="333399"/>
                </a:solidFill>
                <a:effectLst>
                  <a:outerShdw blurRad="63500" dist="38099" dir="2700000" algn="ctr" rotWithShape="0">
                    <a:srgbClr val="990000">
                      <a:alpha val="74997"/>
                    </a:srgbClr>
                  </a:outerShdw>
                </a:effectLst>
                <a:latin typeface="Hot Pizza" charset="0"/>
                <a:ea typeface="Hot Pizza" charset="0"/>
                <a:cs typeface="Hot Pizza" charset="0"/>
              </a:rPr>
              <a:t>The French &amp; Indian War</a:t>
            </a:r>
          </a:p>
          <a:p>
            <a:pPr algn="ctr"/>
            <a:r>
              <a:rPr lang="en-US" sz="3600" kern="10">
                <a:ln w="19050">
                  <a:solidFill>
                    <a:schemeClr val="tx1"/>
                  </a:solidFill>
                  <a:round/>
                  <a:headEnd type="none" w="sm" len="sm"/>
                  <a:tailEnd type="none" w="sm" len="sm"/>
                </a:ln>
                <a:solidFill>
                  <a:srgbClr val="333399"/>
                </a:solidFill>
                <a:effectLst>
                  <a:outerShdw blurRad="63500" dist="38099" dir="2700000" algn="ctr" rotWithShape="0">
                    <a:srgbClr val="990000">
                      <a:alpha val="74997"/>
                    </a:srgbClr>
                  </a:outerShdw>
                </a:effectLst>
                <a:latin typeface="Hot Pizza" charset="0"/>
                <a:ea typeface="Hot Pizza" charset="0"/>
                <a:cs typeface="Hot Pizza" charset="0"/>
              </a:rPr>
              <a:t>(1756  to 1763)</a:t>
            </a:r>
          </a:p>
        </p:txBody>
      </p:sp>
      <p:sp>
        <p:nvSpPr>
          <p:cNvPr id="49155" name="WordArt 3"/>
          <p:cNvSpPr>
            <a:spLocks noChangeArrowheads="1" noChangeShapeType="1" noTextEdit="1"/>
          </p:cNvSpPr>
          <p:nvPr/>
        </p:nvSpPr>
        <p:spPr bwMode="auto">
          <a:xfrm>
            <a:off x="2324100" y="4114800"/>
            <a:ext cx="7467600" cy="1828800"/>
          </a:xfrm>
          <a:prstGeom prst="rect">
            <a:avLst/>
          </a:prstGeom>
        </p:spPr>
        <p:txBody>
          <a:bodyPr wrap="none" fromWordArt="1">
            <a:prstTxWarp prst="textPlain">
              <a:avLst>
                <a:gd name="adj" fmla="val 50000"/>
              </a:avLst>
            </a:prstTxWarp>
          </a:bodyPr>
          <a:lstStyle/>
          <a:p>
            <a:pPr algn="ctr"/>
            <a:r>
              <a:rPr lang="en-US" sz="3600" kern="10">
                <a:ln w="19050">
                  <a:solidFill>
                    <a:srgbClr val="003399"/>
                  </a:solidFill>
                  <a:round/>
                  <a:headEnd type="none" w="sm" len="sm"/>
                  <a:tailEnd type="none" w="sm" len="sm"/>
                </a:ln>
                <a:solidFill>
                  <a:srgbClr val="CC0000"/>
                </a:solidFill>
                <a:effectLst>
                  <a:outerShdw blurRad="63500" dist="38099" dir="2700000" algn="ctr" rotWithShape="0">
                    <a:srgbClr val="990000">
                      <a:alpha val="74997"/>
                    </a:srgbClr>
                  </a:outerShdw>
                </a:effectLst>
                <a:latin typeface="Hot Pizza" charset="0"/>
                <a:ea typeface="Hot Pizza" charset="0"/>
                <a:cs typeface="Hot Pizza" charset="0"/>
              </a:rPr>
              <a:t>“The Great War for Empire”</a:t>
            </a:r>
          </a:p>
        </p:txBody>
      </p:sp>
    </p:spTree>
    <p:extLst>
      <p:ext uri="{BB962C8B-B14F-4D97-AF65-F5344CB8AC3E}">
        <p14:creationId xmlns:p14="http://schemas.microsoft.com/office/powerpoint/2010/main" val="1491946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ssolve">
                                      <p:cBhvr>
                                        <p:cTn id="7" dur="500"/>
                                        <p:tgtEl>
                                          <p:spTgt spid="49154"/>
                                        </p:tgtEl>
                                      </p:cBhvr>
                                    </p:animEffect>
                                  </p:childTnLst>
                                </p:cTn>
                              </p:par>
                            </p:childTnLst>
                          </p:cTn>
                        </p:par>
                        <p:par>
                          <p:cTn id="8" fill="hold" nodeType="afterGroup">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9155"/>
                                        </p:tgtEl>
                                        <p:attrNameLst>
                                          <p:attrName>style.visibility</p:attrName>
                                        </p:attrNameLst>
                                      </p:cBhvr>
                                      <p:to>
                                        <p:strVal val="visible"/>
                                      </p:to>
                                    </p:set>
                                    <p:anim calcmode="lin" valueType="num">
                                      <p:cBhvr>
                                        <p:cTn id="11" dur="1000" fill="hold"/>
                                        <p:tgtEl>
                                          <p:spTgt spid="49155"/>
                                        </p:tgtEl>
                                        <p:attrNameLst>
                                          <p:attrName>ppt_x</p:attrName>
                                        </p:attrNameLst>
                                      </p:cBhvr>
                                      <p:tavLst>
                                        <p:tav tm="0">
                                          <p:val>
                                            <p:strVal val="#ppt_x-.2"/>
                                          </p:val>
                                        </p:tav>
                                        <p:tav tm="100000">
                                          <p:val>
                                            <p:strVal val="#ppt_x"/>
                                          </p:val>
                                        </p:tav>
                                      </p:tavLst>
                                    </p:anim>
                                    <p:anim calcmode="lin" valueType="num">
                                      <p:cBhvr>
                                        <p:cTn id="12" dur="1000" fill="hold"/>
                                        <p:tgtEl>
                                          <p:spTgt spid="4915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095500" y="-17653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p>
        </p:txBody>
      </p:sp>
      <p:pic>
        <p:nvPicPr>
          <p:cNvPr id="71682" name="Picture 3" descr="20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4150"/>
            <a:ext cx="78486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4771" y="533401"/>
            <a:ext cx="6706259" cy="646331"/>
          </a:xfrm>
          <a:prstGeom prst="rect">
            <a:avLst/>
          </a:prstGeom>
          <a:noFill/>
        </p:spPr>
        <p:txBody>
          <a:bodyPr wrap="none">
            <a:spAutoFit/>
          </a:bodyPr>
          <a:lstStyle/>
          <a:p>
            <a:pPr algn="ctr" eaLnBrk="1" hangingPunct="1">
              <a:defRPr/>
            </a:pPr>
            <a:r>
              <a:rPr lang="en-US" sz="3600" b="1" dirty="0">
                <a:ln w="9525">
                  <a:solidFill>
                    <a:schemeClr val="bg1"/>
                  </a:solidFill>
                  <a:prstDash val="solid"/>
                </a:ln>
                <a:effectLst>
                  <a:outerShdw blurRad="12700" dist="38100" dir="2700000" algn="tl" rotWithShape="0">
                    <a:schemeClr val="bg1">
                      <a:lumMod val="50000"/>
                    </a:schemeClr>
                  </a:outerShdw>
                </a:effectLst>
              </a:rPr>
              <a:t>How are the British going to WIN?</a:t>
            </a:r>
          </a:p>
        </p:txBody>
      </p:sp>
    </p:spTree>
    <p:extLst>
      <p:ext uri="{BB962C8B-B14F-4D97-AF65-F5344CB8AC3E}">
        <p14:creationId xmlns:p14="http://schemas.microsoft.com/office/powerpoint/2010/main" val="69430228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752600" y="228600"/>
            <a:ext cx="4114800" cy="2286000"/>
          </a:xfrm>
          <a:solidFill>
            <a:schemeClr val="bg2"/>
          </a:solidFill>
        </p:spPr>
        <p:txBody>
          <a:bodyPr/>
          <a:lstStyle/>
          <a:p>
            <a:pPr>
              <a:defRPr/>
            </a:pPr>
            <a:r>
              <a:rPr lang="en-US" sz="5000" u="sng" dirty="0">
                <a:solidFill>
                  <a:srgbClr val="7030A0"/>
                </a:solidFill>
              </a:rPr>
              <a:t>Battle of Quebec</a:t>
            </a:r>
            <a:r>
              <a:rPr lang="en-US" sz="5000" dirty="0">
                <a:solidFill>
                  <a:srgbClr val="7030A0"/>
                </a:solidFill>
              </a:rPr>
              <a:t> (1759)</a:t>
            </a:r>
            <a:endParaRPr lang="en-US" sz="5000" u="sng" dirty="0">
              <a:solidFill>
                <a:srgbClr val="7030A0"/>
              </a:solidFill>
            </a:endParaRPr>
          </a:p>
        </p:txBody>
      </p:sp>
      <p:pic>
        <p:nvPicPr>
          <p:cNvPr id="38915" name="Picture 4" descr="273390w"/>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549400" y="2501900"/>
            <a:ext cx="4546600" cy="4114800"/>
          </a:xfrm>
        </p:spPr>
      </p:pic>
      <p:sp>
        <p:nvSpPr>
          <p:cNvPr id="35844" name="Rectangle 3"/>
          <p:cNvSpPr>
            <a:spLocks noGrp="1" noChangeArrowheads="1"/>
          </p:cNvSpPr>
          <p:nvPr>
            <p:ph type="body" sz="half" idx="2"/>
          </p:nvPr>
        </p:nvSpPr>
        <p:spPr>
          <a:xfrm>
            <a:off x="6096000" y="228600"/>
            <a:ext cx="4191000" cy="6248400"/>
          </a:xfrm>
          <a:solidFill>
            <a:schemeClr val="bg2"/>
          </a:solidFill>
        </p:spPr>
        <p:txBody>
          <a:bodyPr/>
          <a:lstStyle/>
          <a:p>
            <a:pPr eaLnBrk="1" hangingPunct="1">
              <a:buClr>
                <a:schemeClr val="tx1"/>
              </a:buClr>
              <a:buFont typeface="Wingdings" charset="2"/>
              <a:buChar char="Ø"/>
              <a:defRPr/>
            </a:pPr>
            <a:r>
              <a:rPr lang="en-US" sz="3800" dirty="0"/>
              <a:t> </a:t>
            </a:r>
            <a:r>
              <a:rPr lang="en-US" sz="3800" b="1" u="sng" dirty="0"/>
              <a:t>Turning Point of the war</a:t>
            </a:r>
          </a:p>
          <a:p>
            <a:pPr eaLnBrk="1" hangingPunct="1">
              <a:buClr>
                <a:schemeClr val="tx1"/>
              </a:buClr>
              <a:buFont typeface="Wingdings" charset="2"/>
              <a:buChar char="Ø"/>
              <a:defRPr/>
            </a:pPr>
            <a:r>
              <a:rPr lang="en-US" sz="3800" dirty="0"/>
              <a:t> British approach Quebec by sea and climb cliffs-surprise attack</a:t>
            </a:r>
          </a:p>
          <a:p>
            <a:pPr eaLnBrk="1" hangingPunct="1">
              <a:buClr>
                <a:schemeClr val="tx1"/>
              </a:buClr>
              <a:buFont typeface="Wingdings" charset="2"/>
              <a:buChar char="Ø"/>
              <a:defRPr/>
            </a:pPr>
            <a:r>
              <a:rPr lang="en-US" sz="3800" dirty="0"/>
              <a:t> French caught off guard.</a:t>
            </a:r>
          </a:p>
        </p:txBody>
      </p:sp>
    </p:spTree>
    <p:extLst>
      <p:ext uri="{BB962C8B-B14F-4D97-AF65-F5344CB8AC3E}">
        <p14:creationId xmlns:p14="http://schemas.microsoft.com/office/powerpoint/2010/main" val="1024420276"/>
      </p:ext>
    </p:extLst>
  </p:cSld>
  <p:clrMapOvr>
    <a:masterClrMapping/>
  </p:clrMapOvr>
  <p:transition advTm="1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Rectangle 7"/>
          <p:cNvSpPr>
            <a:spLocks noGrp="1" noChangeArrowheads="1"/>
          </p:cNvSpPr>
          <p:nvPr>
            <p:ph type="title"/>
          </p:nvPr>
        </p:nvSpPr>
        <p:spPr>
          <a:xfrm>
            <a:off x="1752600" y="0"/>
            <a:ext cx="4114800" cy="2286000"/>
          </a:xfrm>
          <a:solidFill>
            <a:schemeClr val="bg2"/>
          </a:solidFill>
        </p:spPr>
        <p:txBody>
          <a:bodyPr/>
          <a:lstStyle/>
          <a:p>
            <a:pPr>
              <a:defRPr/>
            </a:pPr>
            <a:r>
              <a:rPr lang="en-US" sz="5000" u="sng" dirty="0">
                <a:solidFill>
                  <a:srgbClr val="7030A0"/>
                </a:solidFill>
              </a:rPr>
              <a:t>Battle of Quebec</a:t>
            </a:r>
            <a:r>
              <a:rPr lang="en-US" sz="5000" dirty="0">
                <a:solidFill>
                  <a:srgbClr val="7030A0"/>
                </a:solidFill>
              </a:rPr>
              <a:t> (1759)</a:t>
            </a:r>
            <a:endParaRPr lang="en-US" sz="5000" dirty="0"/>
          </a:p>
        </p:txBody>
      </p:sp>
      <p:pic>
        <p:nvPicPr>
          <p:cNvPr id="39939" name="Picture 4" descr="295057w"/>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752600" y="2286000"/>
            <a:ext cx="4572000" cy="3659188"/>
          </a:xfrm>
        </p:spPr>
      </p:pic>
      <p:sp>
        <p:nvSpPr>
          <p:cNvPr id="36868" name="Rectangle 3"/>
          <p:cNvSpPr>
            <a:spLocks noGrp="1" noChangeArrowheads="1"/>
          </p:cNvSpPr>
          <p:nvPr>
            <p:ph type="body" sz="half" idx="2"/>
          </p:nvPr>
        </p:nvSpPr>
        <p:spPr>
          <a:xfrm>
            <a:off x="6477000" y="0"/>
            <a:ext cx="3962400" cy="6858000"/>
          </a:xfrm>
          <a:solidFill>
            <a:schemeClr val="bg2"/>
          </a:solidFill>
        </p:spPr>
        <p:txBody>
          <a:bodyPr/>
          <a:lstStyle/>
          <a:p>
            <a:pPr eaLnBrk="1" hangingPunct="1">
              <a:buClr>
                <a:schemeClr val="tx1"/>
              </a:buClr>
              <a:buFont typeface="Wingdings" charset="2"/>
              <a:buChar char="Ø"/>
              <a:defRPr/>
            </a:pPr>
            <a:r>
              <a:rPr lang="en-US" sz="3600" dirty="0"/>
              <a:t> Commanders of both armies die in battle</a:t>
            </a:r>
          </a:p>
          <a:p>
            <a:pPr eaLnBrk="1" hangingPunct="1">
              <a:buFont typeface="Wingdings" charset="2"/>
              <a:buChar char="Ø"/>
              <a:defRPr/>
            </a:pPr>
            <a:r>
              <a:rPr lang="en-US" sz="3600" dirty="0"/>
              <a:t> </a:t>
            </a:r>
            <a:r>
              <a:rPr lang="en-US" sz="3600" b="1" u="sng" dirty="0"/>
              <a:t>British claim victory</a:t>
            </a:r>
          </a:p>
          <a:p>
            <a:pPr eaLnBrk="1" hangingPunct="1">
              <a:buFont typeface="Wingdings" charset="2"/>
              <a:buChar char="Ø"/>
              <a:defRPr/>
            </a:pPr>
            <a:r>
              <a:rPr lang="en-US" sz="3600" dirty="0"/>
              <a:t> </a:t>
            </a:r>
            <a:r>
              <a:rPr lang="en-US" sz="3600" u="sng" dirty="0"/>
              <a:t>French </a:t>
            </a:r>
            <a:r>
              <a:rPr lang="en-US" sz="3600" b="1" u="sng" dirty="0"/>
              <a:t>surrender in America a year later</a:t>
            </a:r>
            <a:r>
              <a:rPr lang="en-US" sz="3600" dirty="0"/>
              <a:t> on September 6, 1760</a:t>
            </a:r>
          </a:p>
          <a:p>
            <a:pPr marL="533400" indent="-533400">
              <a:buFont typeface="Wingdings" pitchFamily="2" charset="2"/>
              <a:buAutoNum type="arabicPeriod"/>
              <a:defRPr/>
            </a:pPr>
            <a:endParaRPr lang="en-US" sz="4000" dirty="0"/>
          </a:p>
        </p:txBody>
      </p:sp>
      <p:sp>
        <p:nvSpPr>
          <p:cNvPr id="73732" name="Text Box 5"/>
          <p:cNvSpPr txBox="1">
            <a:spLocks noChangeArrowheads="1"/>
          </p:cNvSpPr>
          <p:nvPr/>
        </p:nvSpPr>
        <p:spPr bwMode="auto">
          <a:xfrm>
            <a:off x="2057400" y="5943601"/>
            <a:ext cx="419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t>British General- James Wolfe’s death at Quebec</a:t>
            </a:r>
          </a:p>
        </p:txBody>
      </p:sp>
    </p:spTree>
    <p:extLst>
      <p:ext uri="{BB962C8B-B14F-4D97-AF65-F5344CB8AC3E}">
        <p14:creationId xmlns:p14="http://schemas.microsoft.com/office/powerpoint/2010/main" val="1055180733"/>
      </p:ext>
    </p:extLst>
  </p:cSld>
  <p:clrMapOvr>
    <a:masterClrMapping/>
  </p:clrMapOvr>
  <p:transition advTm="1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mage result for death of general wolfe pa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94498" y="152400"/>
            <a:ext cx="3946337" cy="1107996"/>
          </a:xfrm>
          <a:prstGeom prst="rect">
            <a:avLst/>
          </a:prstGeom>
          <a:noFill/>
        </p:spPr>
        <p:txBody>
          <a:bodyPr wrap="none">
            <a:spAutoFit/>
          </a:bodyPr>
          <a:lstStyle/>
          <a:p>
            <a:pPr algn="ctr">
              <a:defRPr/>
            </a:pPr>
            <a:r>
              <a:rPr lang="en-US" sz="33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What was the motive</a:t>
            </a:r>
          </a:p>
          <a:p>
            <a:pPr algn="ctr">
              <a:defRPr/>
            </a:pPr>
            <a:r>
              <a:rPr lang="en-US" sz="33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behind this painting?</a:t>
            </a:r>
          </a:p>
        </p:txBody>
      </p:sp>
    </p:spTree>
    <p:extLst>
      <p:ext uri="{BB962C8B-B14F-4D97-AF65-F5344CB8AC3E}">
        <p14:creationId xmlns:p14="http://schemas.microsoft.com/office/powerpoint/2010/main" val="502622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6172201"/>
            <a:ext cx="6400800" cy="777875"/>
          </a:xfrm>
        </p:spPr>
        <p:txBody>
          <a:bodyPr rtlCol="0"/>
          <a:lstStyle/>
          <a:p>
            <a:pPr>
              <a:buClr>
                <a:schemeClr val="accent3"/>
              </a:buClr>
              <a:defRPr/>
            </a:pPr>
            <a:r>
              <a:rPr lang="en-US" sz="3000" b="1" dirty="0">
                <a:solidFill>
                  <a:srgbClr val="C00000"/>
                </a:solidFill>
              </a:rPr>
              <a:t>What’s the significance?</a:t>
            </a:r>
          </a:p>
        </p:txBody>
      </p:sp>
      <p:pic>
        <p:nvPicPr>
          <p:cNvPr id="757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4763"/>
            <a:ext cx="565785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1524000" y="4017963"/>
            <a:ext cx="9277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altLang="en-US" sz="1600" i="1" dirty="0">
                <a:latin typeface="Calisto MT" charset="0"/>
              </a:rPr>
              <a:t>The Death of General Wolfe,</a:t>
            </a:r>
            <a:r>
              <a:rPr lang="en-US" altLang="en-US" sz="1600" dirty="0">
                <a:latin typeface="Calisto MT" charset="0"/>
              </a:rPr>
              <a:t> 1771 (Benjamin West)</a:t>
            </a:r>
          </a:p>
          <a:p>
            <a:pPr eaLnBrk="1" hangingPunct="1">
              <a:defRPr/>
            </a:pPr>
            <a:r>
              <a:rPr lang="en-US" altLang="en-US" sz="1600" dirty="0">
                <a:latin typeface="Calisto MT" charset="0"/>
              </a:rPr>
              <a:t>   - the first major English painting in which the people are wearing modern garb</a:t>
            </a:r>
          </a:p>
          <a:p>
            <a:pPr eaLnBrk="1" hangingPunct="1">
              <a:defRPr/>
            </a:pPr>
            <a:r>
              <a:rPr lang="en-US" altLang="en-US" sz="1600" dirty="0">
                <a:latin typeface="Calisto MT" charset="0"/>
              </a:rPr>
              <a:t>   - during the Battle of Quebec</a:t>
            </a:r>
          </a:p>
          <a:p>
            <a:pPr eaLnBrk="1" hangingPunct="1">
              <a:defRPr/>
            </a:pPr>
            <a:r>
              <a:rPr lang="en-US" altLang="en-US" sz="1600" dirty="0">
                <a:latin typeface="Calisto MT" charset="0"/>
              </a:rPr>
              <a:t>   - various regiments of soldiers that represent different aspects of the British Empire</a:t>
            </a:r>
          </a:p>
          <a:p>
            <a:pPr marL="285750" indent="-285750">
              <a:buFont typeface="Wingdings" charset="2"/>
              <a:buChar char="Ø"/>
              <a:defRPr/>
            </a:pPr>
            <a:r>
              <a:rPr lang="en-US" altLang="en-US" sz="1600" dirty="0">
                <a:latin typeface="Calisto MT" charset="0"/>
              </a:rPr>
              <a:t>The ships, the sailors (British Navy), Scottish Highlanders, Colonial Soldiers</a:t>
            </a:r>
          </a:p>
          <a:p>
            <a:pPr marL="285750" indent="-285750">
              <a:buFont typeface="Wingdings" charset="2"/>
              <a:buChar char="Ø"/>
              <a:defRPr/>
            </a:pPr>
            <a:r>
              <a:rPr lang="en-US" altLang="en-US" sz="1600" dirty="0">
                <a:latin typeface="Calisto MT" charset="0"/>
              </a:rPr>
              <a:t>Regimental soldier, Native Americans (Mohawk Warrior), priests, doctors, other </a:t>
            </a:r>
          </a:p>
          <a:p>
            <a:pPr marL="285750" indent="-285750">
              <a:buFont typeface="Wingdings" charset="2"/>
              <a:buChar char="Ø"/>
              <a:defRPr/>
            </a:pPr>
            <a:r>
              <a:rPr lang="en-US" altLang="en-US" sz="1600" dirty="0">
                <a:latin typeface="Calisto MT" charset="0"/>
              </a:rPr>
              <a:t>Officers and their aids, etc.</a:t>
            </a:r>
          </a:p>
          <a:p>
            <a:pPr eaLnBrk="1" hangingPunct="1">
              <a:defRPr/>
            </a:pPr>
            <a:r>
              <a:rPr lang="en-US" altLang="en-US" sz="1600" dirty="0">
                <a:latin typeface="Calisto MT" charset="0"/>
              </a:rPr>
              <a:t>  - demonstrates this moment as the Birth of a Great Empire, a climactic moment of the 7 years war.</a:t>
            </a:r>
          </a:p>
        </p:txBody>
      </p:sp>
      <p:pic>
        <p:nvPicPr>
          <p:cNvPr id="75780" name="Picture 2" descr="mage result for michelangelo la pie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651" y="300038"/>
            <a:ext cx="32797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8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676400" y="914400"/>
            <a:ext cx="2514600" cy="1430338"/>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en-US" sz="2800" b="1">
                <a:latin typeface="Arial Narrow" charset="0"/>
              </a:rPr>
              <a:t>French lose war and all land in North America</a:t>
            </a:r>
          </a:p>
        </p:txBody>
      </p:sp>
      <p:sp>
        <p:nvSpPr>
          <p:cNvPr id="21507" name="Text Box 3"/>
          <p:cNvSpPr txBox="1">
            <a:spLocks noChangeArrowheads="1"/>
          </p:cNvSpPr>
          <p:nvPr/>
        </p:nvSpPr>
        <p:spPr bwMode="auto">
          <a:xfrm>
            <a:off x="1676400" y="2714626"/>
            <a:ext cx="2514600" cy="1857375"/>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en-US" sz="2800" b="1">
                <a:latin typeface="Arial Narrow" charset="0"/>
              </a:rPr>
              <a:t>English inherit vast new land holdings in North America</a:t>
            </a:r>
          </a:p>
        </p:txBody>
      </p:sp>
      <p:sp>
        <p:nvSpPr>
          <p:cNvPr id="21508" name="Text Box 4"/>
          <p:cNvSpPr txBox="1">
            <a:spLocks noChangeArrowheads="1"/>
          </p:cNvSpPr>
          <p:nvPr/>
        </p:nvSpPr>
        <p:spPr bwMode="auto">
          <a:xfrm>
            <a:off x="8001000" y="838201"/>
            <a:ext cx="2514600" cy="1643527"/>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altLang="en-US" sz="2800" b="1">
                <a:latin typeface="Arial Narrow" charset="0"/>
              </a:rPr>
              <a:t>Colonists realize British are not invincible seek independence.</a:t>
            </a:r>
          </a:p>
        </p:txBody>
      </p:sp>
      <p:sp>
        <p:nvSpPr>
          <p:cNvPr id="21509" name="Text Box 5"/>
          <p:cNvSpPr txBox="1">
            <a:spLocks noChangeArrowheads="1"/>
          </p:cNvSpPr>
          <p:nvPr/>
        </p:nvSpPr>
        <p:spPr bwMode="auto">
          <a:xfrm>
            <a:off x="8001000" y="3111501"/>
            <a:ext cx="2514600" cy="1643527"/>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altLang="en-US" sz="2800" b="1">
                <a:latin typeface="Arial Narrow" charset="0"/>
              </a:rPr>
              <a:t>England sees responsibility to defend empire in North America</a:t>
            </a:r>
          </a:p>
        </p:txBody>
      </p:sp>
      <p:sp>
        <p:nvSpPr>
          <p:cNvPr id="21510" name="Text Box 6"/>
          <p:cNvSpPr txBox="1">
            <a:spLocks noChangeArrowheads="1"/>
          </p:cNvSpPr>
          <p:nvPr/>
        </p:nvSpPr>
        <p:spPr bwMode="auto">
          <a:xfrm>
            <a:off x="8001000" y="5403850"/>
            <a:ext cx="2514600" cy="130175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altLang="en-US" sz="2800" b="1">
                <a:latin typeface="Arial Narrow" charset="0"/>
              </a:rPr>
              <a:t>King George and Parliament tax the Colonies</a:t>
            </a:r>
          </a:p>
        </p:txBody>
      </p:sp>
      <p:sp>
        <p:nvSpPr>
          <p:cNvPr id="77830" name="WordArt 7"/>
          <p:cNvSpPr>
            <a:spLocks noChangeArrowheads="1" noChangeShapeType="1" noTextEdit="1"/>
          </p:cNvSpPr>
          <p:nvPr/>
        </p:nvSpPr>
        <p:spPr bwMode="auto">
          <a:xfrm>
            <a:off x="8153400" y="457201"/>
            <a:ext cx="1981200" cy="555625"/>
          </a:xfrm>
          <a:prstGeom prst="rect">
            <a:avLst/>
          </a:prstGeom>
        </p:spPr>
        <p:txBody>
          <a:bodyPr spcFirstLastPara="1" wrap="none" fromWordArt="1">
            <a:prstTxWarp prst="textArchUp">
              <a:avLst>
                <a:gd name="adj" fmla="val 11122105"/>
              </a:avLst>
            </a:prstTxWarp>
          </a:bodyPr>
          <a:lstStyle/>
          <a:p>
            <a:pPr algn="ctr"/>
            <a:r>
              <a:rPr lang="en-US" sz="3600" kern="10">
                <a:ln w="9525">
                  <a:solidFill>
                    <a:srgbClr val="000000"/>
                  </a:solidFill>
                  <a:round/>
                  <a:headEnd/>
                  <a:tailEnd/>
                </a:ln>
                <a:solidFill>
                  <a:srgbClr val="0000CC"/>
                </a:solidFill>
                <a:effectLst>
                  <a:outerShdw blurRad="63500" dist="38099" dir="2700000" algn="ctr" rotWithShape="0">
                    <a:schemeClr val="bg1">
                      <a:alpha val="74997"/>
                    </a:schemeClr>
                  </a:outerShdw>
                </a:effectLst>
                <a:latin typeface="Arial Black" charset="0"/>
                <a:ea typeface="Arial Black" charset="0"/>
                <a:cs typeface="Arial Black" charset="0"/>
              </a:rPr>
              <a:t>EFFECTS</a:t>
            </a:r>
          </a:p>
        </p:txBody>
      </p:sp>
      <p:sp>
        <p:nvSpPr>
          <p:cNvPr id="21512" name="Text Box 8"/>
          <p:cNvSpPr txBox="1">
            <a:spLocks noChangeArrowheads="1"/>
          </p:cNvSpPr>
          <p:nvPr/>
        </p:nvSpPr>
        <p:spPr bwMode="auto">
          <a:xfrm>
            <a:off x="4495800" y="990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ltLang="en-US" sz="2400">
              <a:latin typeface="Times New Roman" charset="0"/>
            </a:endParaRPr>
          </a:p>
        </p:txBody>
      </p:sp>
      <p:sp>
        <p:nvSpPr>
          <p:cNvPr id="21513" name="Text Box 9"/>
          <p:cNvSpPr txBox="1">
            <a:spLocks noChangeArrowheads="1"/>
          </p:cNvSpPr>
          <p:nvPr/>
        </p:nvSpPr>
        <p:spPr bwMode="auto">
          <a:xfrm>
            <a:off x="4495800" y="152400"/>
            <a:ext cx="3200400" cy="1855788"/>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n-US" altLang="en-US" sz="2800" b="1">
                <a:effectLst>
                  <a:outerShdw blurRad="38100" dist="38100" dir="2700000" algn="tl">
                    <a:srgbClr val="C0C0C0"/>
                  </a:outerShdw>
                </a:effectLst>
                <a:latin typeface="Arial Black" charset="0"/>
              </a:rPr>
              <a:t>FRENCH AND INDIAN WAR OR SEVEN YEARS OF WAR</a:t>
            </a:r>
          </a:p>
        </p:txBody>
      </p:sp>
      <p:sp>
        <p:nvSpPr>
          <p:cNvPr id="21514" name="Text Box 10"/>
          <p:cNvSpPr txBox="1">
            <a:spLocks noChangeArrowheads="1"/>
          </p:cNvSpPr>
          <p:nvPr/>
        </p:nvSpPr>
        <p:spPr bwMode="auto">
          <a:xfrm>
            <a:off x="4495800" y="4495801"/>
            <a:ext cx="3200400" cy="2062103"/>
          </a:xfrm>
          <a:prstGeom prst="rect">
            <a:avLst/>
          </a:prstGeom>
          <a:noFill/>
          <a:ln>
            <a:noFill/>
          </a:ln>
          <a:effectLst>
            <a:outerShdw blurRad="63500" dist="38100" dir="10800000" algn="ctr" rotWithShape="0">
              <a:srgbClr val="0000CC">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3200" b="1">
                <a:latin typeface="Times New Roman" charset="0"/>
              </a:rPr>
              <a:t>FOUGHT FOR THE CONTROL OF NORTH AMERICA</a:t>
            </a:r>
          </a:p>
        </p:txBody>
      </p:sp>
      <p:pic>
        <p:nvPicPr>
          <p:cNvPr id="77834" name="Picture 12" descr="George Washington at Fort Duques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3600"/>
            <a:ext cx="3352800" cy="226853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7835" name="WordArt 13"/>
          <p:cNvSpPr>
            <a:spLocks noChangeArrowheads="1" noChangeShapeType="1" noTextEdit="1"/>
          </p:cNvSpPr>
          <p:nvPr/>
        </p:nvSpPr>
        <p:spPr bwMode="auto">
          <a:xfrm>
            <a:off x="1981200" y="457201"/>
            <a:ext cx="1981200" cy="555625"/>
          </a:xfrm>
          <a:prstGeom prst="rect">
            <a:avLst/>
          </a:prstGeom>
        </p:spPr>
        <p:txBody>
          <a:bodyPr spcFirstLastPara="1" wrap="none" fromWordArt="1">
            <a:prstTxWarp prst="textArchUp">
              <a:avLst>
                <a:gd name="adj" fmla="val 11122105"/>
              </a:avLst>
            </a:prstTxWarp>
          </a:bodyPr>
          <a:lstStyle/>
          <a:p>
            <a:pPr algn="ctr"/>
            <a:r>
              <a:rPr lang="en-US" sz="3600" kern="10">
                <a:ln w="9525">
                  <a:solidFill>
                    <a:srgbClr val="000000"/>
                  </a:solidFill>
                  <a:round/>
                  <a:headEnd/>
                  <a:tailEnd/>
                </a:ln>
                <a:solidFill>
                  <a:srgbClr val="0000CC"/>
                </a:solidFill>
                <a:effectLst>
                  <a:outerShdw blurRad="63500" dist="38099" dir="2700000" algn="ctr" rotWithShape="0">
                    <a:schemeClr val="bg1">
                      <a:alpha val="74997"/>
                    </a:schemeClr>
                  </a:outerShdw>
                </a:effectLst>
                <a:latin typeface="Arial Black" charset="0"/>
                <a:ea typeface="Arial Black" charset="0"/>
                <a:cs typeface="Arial Black" charset="0"/>
              </a:rPr>
              <a:t>EFFECTS</a:t>
            </a:r>
          </a:p>
        </p:txBody>
      </p:sp>
      <p:sp>
        <p:nvSpPr>
          <p:cNvPr id="21518" name="Text Box 14"/>
          <p:cNvSpPr txBox="1">
            <a:spLocks noChangeArrowheads="1"/>
          </p:cNvSpPr>
          <p:nvPr/>
        </p:nvSpPr>
        <p:spPr bwMode="auto">
          <a:xfrm>
            <a:off x="1676400" y="4922838"/>
            <a:ext cx="2514600" cy="1126462"/>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p>
            <a:pPr algn="ctr">
              <a:lnSpc>
                <a:spcPct val="80000"/>
              </a:lnSpc>
              <a:spcBef>
                <a:spcPct val="50000"/>
              </a:spcBef>
              <a:defRPr/>
            </a:pPr>
            <a:r>
              <a:rPr lang="en-US" altLang="en-US" sz="2800" b="1">
                <a:latin typeface="Arial Narrow" charset="0"/>
              </a:rPr>
              <a:t>Great Britain accumulates huge war debts</a:t>
            </a:r>
          </a:p>
        </p:txBody>
      </p:sp>
    </p:spTree>
    <p:extLst>
      <p:ext uri="{BB962C8B-B14F-4D97-AF65-F5344CB8AC3E}">
        <p14:creationId xmlns:p14="http://schemas.microsoft.com/office/powerpoint/2010/main" val="845103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additive="base">
                                        <p:cTn id="13" dur="500" fill="hold"/>
                                        <p:tgtEl>
                                          <p:spTgt spid="21507"/>
                                        </p:tgtEl>
                                        <p:attrNameLst>
                                          <p:attrName>ppt_x</p:attrName>
                                        </p:attrNameLst>
                                      </p:cBhvr>
                                      <p:tavLst>
                                        <p:tav tm="0">
                                          <p:val>
                                            <p:strVal val="0-#ppt_w/2"/>
                                          </p:val>
                                        </p:tav>
                                        <p:tav tm="100000">
                                          <p:val>
                                            <p:strVal val="#ppt_x"/>
                                          </p:val>
                                        </p:tav>
                                      </p:tavLst>
                                    </p:anim>
                                    <p:anim calcmode="lin" valueType="num">
                                      <p:cBhvr additive="base">
                                        <p:cTn id="14"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18"/>
                                        </p:tgtEl>
                                        <p:attrNameLst>
                                          <p:attrName>style.visibility</p:attrName>
                                        </p:attrNameLst>
                                      </p:cBhvr>
                                      <p:to>
                                        <p:strVal val="visible"/>
                                      </p:to>
                                    </p:set>
                                    <p:anim calcmode="lin" valueType="num">
                                      <p:cBhvr additive="base">
                                        <p:cTn id="19" dur="500" fill="hold"/>
                                        <p:tgtEl>
                                          <p:spTgt spid="21518"/>
                                        </p:tgtEl>
                                        <p:attrNameLst>
                                          <p:attrName>ppt_x</p:attrName>
                                        </p:attrNameLst>
                                      </p:cBhvr>
                                      <p:tavLst>
                                        <p:tav tm="0">
                                          <p:val>
                                            <p:strVal val="0-#ppt_w/2"/>
                                          </p:val>
                                        </p:tav>
                                        <p:tav tm="100000">
                                          <p:val>
                                            <p:strVal val="#ppt_x"/>
                                          </p:val>
                                        </p:tav>
                                      </p:tavLst>
                                    </p:anim>
                                    <p:anim calcmode="lin" valueType="num">
                                      <p:cBhvr additive="base">
                                        <p:cTn id="20" dur="500" fill="hold"/>
                                        <p:tgtEl>
                                          <p:spTgt spid="215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8"/>
                                        </p:tgtEl>
                                        <p:attrNameLst>
                                          <p:attrName>style.visibility</p:attrName>
                                        </p:attrNameLst>
                                      </p:cBhvr>
                                      <p:to>
                                        <p:strVal val="visible"/>
                                      </p:to>
                                    </p:set>
                                    <p:anim calcmode="lin" valueType="num">
                                      <p:cBhvr additive="base">
                                        <p:cTn id="25" dur="500" fill="hold"/>
                                        <p:tgtEl>
                                          <p:spTgt spid="21508"/>
                                        </p:tgtEl>
                                        <p:attrNameLst>
                                          <p:attrName>ppt_x</p:attrName>
                                        </p:attrNameLst>
                                      </p:cBhvr>
                                      <p:tavLst>
                                        <p:tav tm="0">
                                          <p:val>
                                            <p:strVal val="0-#ppt_w/2"/>
                                          </p:val>
                                        </p:tav>
                                        <p:tav tm="100000">
                                          <p:val>
                                            <p:strVal val="#ppt_x"/>
                                          </p:val>
                                        </p:tav>
                                      </p:tavLst>
                                    </p:anim>
                                    <p:anim calcmode="lin" valueType="num">
                                      <p:cBhvr additive="base">
                                        <p:cTn id="26"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9"/>
                                        </p:tgtEl>
                                        <p:attrNameLst>
                                          <p:attrName>style.visibility</p:attrName>
                                        </p:attrNameLst>
                                      </p:cBhvr>
                                      <p:to>
                                        <p:strVal val="visible"/>
                                      </p:to>
                                    </p:set>
                                    <p:anim calcmode="lin" valueType="num">
                                      <p:cBhvr additive="base">
                                        <p:cTn id="31" dur="500" fill="hold"/>
                                        <p:tgtEl>
                                          <p:spTgt spid="21509"/>
                                        </p:tgtEl>
                                        <p:attrNameLst>
                                          <p:attrName>ppt_x</p:attrName>
                                        </p:attrNameLst>
                                      </p:cBhvr>
                                      <p:tavLst>
                                        <p:tav tm="0">
                                          <p:val>
                                            <p:strVal val="0-#ppt_w/2"/>
                                          </p:val>
                                        </p:tav>
                                        <p:tav tm="100000">
                                          <p:val>
                                            <p:strVal val="#ppt_x"/>
                                          </p:val>
                                        </p:tav>
                                      </p:tavLst>
                                    </p:anim>
                                    <p:anim calcmode="lin" valueType="num">
                                      <p:cBhvr additive="base">
                                        <p:cTn id="32"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10"/>
                                        </p:tgtEl>
                                        <p:attrNameLst>
                                          <p:attrName>style.visibility</p:attrName>
                                        </p:attrNameLst>
                                      </p:cBhvr>
                                      <p:to>
                                        <p:strVal val="visible"/>
                                      </p:to>
                                    </p:set>
                                    <p:anim calcmode="lin" valueType="num">
                                      <p:cBhvr additive="base">
                                        <p:cTn id="37" dur="500" fill="hold"/>
                                        <p:tgtEl>
                                          <p:spTgt spid="21510"/>
                                        </p:tgtEl>
                                        <p:attrNameLst>
                                          <p:attrName>ppt_x</p:attrName>
                                        </p:attrNameLst>
                                      </p:cBhvr>
                                      <p:tavLst>
                                        <p:tav tm="0">
                                          <p:val>
                                            <p:strVal val="0-#ppt_w/2"/>
                                          </p:val>
                                        </p:tav>
                                        <p:tav tm="100000">
                                          <p:val>
                                            <p:strVal val="#ppt_x"/>
                                          </p:val>
                                        </p:tav>
                                      </p:tavLst>
                                    </p:anim>
                                    <p:anim calcmode="lin" valueType="num">
                                      <p:cBhvr additive="base">
                                        <p:cTn id="38"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nimBg="1" autoUpdateAnimBg="0"/>
      <p:bldP spid="21508" grpId="0" animBg="1" autoUpdateAnimBg="0"/>
      <p:bldP spid="21509" grpId="0" animBg="1" autoUpdateAnimBg="0"/>
      <p:bldP spid="21510" grpId="0" animBg="1" autoUpdateAnimBg="0"/>
      <p:bldP spid="21518"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127000" y="-21494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a:solidFill>
                <a:srgbClr val="000000"/>
              </a:solidFill>
            </a:endParaRPr>
          </a:p>
        </p:txBody>
      </p:sp>
      <p:pic>
        <p:nvPicPr>
          <p:cNvPr id="80898" name="Picture 4" descr="158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p:cNvSpPr>
            <a:spLocks noGrp="1" noChangeArrowheads="1"/>
          </p:cNvSpPr>
          <p:nvPr>
            <p:ph type="title" idx="4294967295"/>
          </p:nvPr>
        </p:nvSpPr>
        <p:spPr>
          <a:xfrm>
            <a:off x="2209800" y="76200"/>
            <a:ext cx="7772400" cy="304800"/>
          </a:xfrm>
        </p:spPr>
        <p:txBody>
          <a:bodyPr/>
          <a:lstStyle/>
          <a:p>
            <a:pPr eaLnBrk="1" hangingPunct="1">
              <a:defRPr/>
            </a:pPr>
            <a:r>
              <a:rPr lang="en-US" sz="1000" dirty="0"/>
              <a:t>F/I War 1763</a:t>
            </a:r>
          </a:p>
        </p:txBody>
      </p:sp>
      <p:sp>
        <p:nvSpPr>
          <p:cNvPr id="57350" name="Text Box 6"/>
          <p:cNvSpPr txBox="1">
            <a:spLocks noChangeArrowheads="1"/>
          </p:cNvSpPr>
          <p:nvPr/>
        </p:nvSpPr>
        <p:spPr bwMode="auto">
          <a:xfrm>
            <a:off x="1676400" y="152400"/>
            <a:ext cx="3200400" cy="1754188"/>
          </a:xfrm>
          <a:prstGeom prst="rect">
            <a:avLst/>
          </a:prstGeom>
          <a:solidFill>
            <a:schemeClr val="bg1"/>
          </a:solidFill>
          <a:ln w="76200" cmpd="tri">
            <a:solidFill>
              <a:schemeClr val="tx1"/>
            </a:solidFill>
            <a:miter lim="800000"/>
            <a:headEnd/>
            <a:tailEnd/>
          </a:ln>
          <a:effectLst/>
        </p:spPr>
        <p:txBody>
          <a:bodyPr>
            <a:spAutoFit/>
          </a:bodyPr>
          <a:lstStyle/>
          <a:p>
            <a:pPr algn="ctr">
              <a:lnSpc>
                <a:spcPct val="90000"/>
              </a:lnSpc>
              <a:spcBef>
                <a:spcPct val="50000"/>
              </a:spcBef>
              <a:defRPr/>
            </a:pPr>
            <a:r>
              <a:rPr lang="en-US" sz="1600" u="sng" dirty="0">
                <a:solidFill>
                  <a:srgbClr val="0000CC"/>
                </a:solidFill>
                <a:effectLst>
                  <a:outerShdw blurRad="38100" dist="38100" dir="2700000" algn="tl">
                    <a:srgbClr val="C0C0C0"/>
                  </a:outerShdw>
                </a:effectLst>
                <a:latin typeface="Arial Black" pitchFamily="34" charset="0"/>
              </a:rPr>
              <a:t>Treaty of Paris 1763</a:t>
            </a:r>
          </a:p>
          <a:p>
            <a:pPr algn="ctr">
              <a:lnSpc>
                <a:spcPct val="90000"/>
              </a:lnSpc>
              <a:spcBef>
                <a:spcPct val="50000"/>
              </a:spcBef>
              <a:buFontTx/>
              <a:buChar char="•"/>
              <a:defRPr/>
            </a:pPr>
            <a:r>
              <a:rPr lang="en-US" sz="1400" dirty="0">
                <a:solidFill>
                  <a:srgbClr val="000000"/>
                </a:solidFill>
                <a:latin typeface="Arial Black" pitchFamily="34" charset="0"/>
              </a:rPr>
              <a:t> England gains French land from Canada to Florida and Appalachians to the Mississippi River.</a:t>
            </a:r>
          </a:p>
          <a:p>
            <a:pPr algn="ctr">
              <a:lnSpc>
                <a:spcPct val="90000"/>
              </a:lnSpc>
              <a:spcBef>
                <a:spcPct val="50000"/>
              </a:spcBef>
              <a:buFontTx/>
              <a:buChar char="•"/>
              <a:defRPr/>
            </a:pPr>
            <a:r>
              <a:rPr lang="en-US" sz="1400" dirty="0">
                <a:solidFill>
                  <a:srgbClr val="000000"/>
                </a:solidFill>
                <a:latin typeface="Arial Black" pitchFamily="34" charset="0"/>
              </a:rPr>
              <a:t> England gains Florida from Spain.</a:t>
            </a:r>
          </a:p>
        </p:txBody>
      </p:sp>
    </p:spTree>
    <p:extLst>
      <p:ext uri="{BB962C8B-B14F-4D97-AF65-F5344CB8AC3E}">
        <p14:creationId xmlns:p14="http://schemas.microsoft.com/office/powerpoint/2010/main" val="133338366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2971800" y="1676400"/>
            <a:ext cx="6629400" cy="1201738"/>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defRPr/>
            </a:pPr>
            <a:r>
              <a:rPr lang="en-US" sz="2400" b="1" dirty="0">
                <a:solidFill>
                  <a:srgbClr val="003399"/>
                </a:solidFill>
                <a:effectLst>
                  <a:outerShdw blurRad="38100" dist="38100" dir="2700000" algn="tl">
                    <a:srgbClr val="C0C0C0"/>
                  </a:outerShdw>
                </a:effectLst>
                <a:latin typeface="Comic Sans MS" pitchFamily="66" charset="0"/>
              </a:rPr>
              <a:t>France </a:t>
            </a:r>
            <a:r>
              <a:rPr lang="en-US" sz="2400" b="1" dirty="0">
                <a:solidFill>
                  <a:srgbClr val="003399"/>
                </a:solidFill>
                <a:effectLst>
                  <a:outerShdw blurRad="38100" dist="38100" dir="2700000" algn="tl">
                    <a:srgbClr val="C0C0C0"/>
                  </a:outerShdw>
                </a:effectLst>
                <a:latin typeface="Comic Sans MS" pitchFamily="66" charset="0"/>
                <a:sym typeface="Wingdings" pitchFamily="2" charset="2"/>
              </a:rPr>
              <a:t>--&gt; </a:t>
            </a:r>
            <a:r>
              <a:rPr lang="en-US" sz="2400" b="1" dirty="0">
                <a:solidFill>
                  <a:srgbClr val="000000"/>
                </a:solidFill>
                <a:effectLst>
                  <a:outerShdw blurRad="38100" dist="38100" dir="2700000" algn="tl">
                    <a:srgbClr val="C0C0C0"/>
                  </a:outerShdw>
                </a:effectLst>
                <a:latin typeface="Comic Sans MS" pitchFamily="66" charset="0"/>
                <a:sym typeface="Wingdings" pitchFamily="2" charset="2"/>
              </a:rPr>
              <a:t>lost her Canadian possessions,, and claims to lands east of the Mississippi River.</a:t>
            </a:r>
            <a:endParaRPr lang="en-US" sz="2400" b="1" dirty="0">
              <a:solidFill>
                <a:srgbClr val="000000"/>
              </a:solidFill>
              <a:effectLst>
                <a:outerShdw blurRad="38100" dist="38100" dir="2700000" algn="tl">
                  <a:srgbClr val="C0C0C0"/>
                </a:outerShdw>
              </a:effectLst>
              <a:latin typeface="Comic Sans MS" pitchFamily="66" charset="0"/>
            </a:endParaRPr>
          </a:p>
        </p:txBody>
      </p:sp>
      <p:sp>
        <p:nvSpPr>
          <p:cNvPr id="559107" name="Text Box 3"/>
          <p:cNvSpPr txBox="1">
            <a:spLocks noChangeArrowheads="1"/>
          </p:cNvSpPr>
          <p:nvPr/>
        </p:nvSpPr>
        <p:spPr bwMode="auto">
          <a:xfrm>
            <a:off x="2971800" y="3246439"/>
            <a:ext cx="6400800" cy="1200971"/>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defRPr/>
            </a:pPr>
            <a:r>
              <a:rPr lang="en-US" sz="2400" b="1">
                <a:solidFill>
                  <a:srgbClr val="339966"/>
                </a:solidFill>
                <a:effectLst>
                  <a:outerShdw blurRad="38100" dist="38100" dir="2700000" algn="tl">
                    <a:srgbClr val="C0C0C0"/>
                  </a:outerShdw>
                </a:effectLst>
                <a:latin typeface="Comic Sans MS" pitchFamily="66" charset="0"/>
              </a:rPr>
              <a:t>Spain --&gt;</a:t>
            </a:r>
            <a:r>
              <a:rPr lang="en-US" sz="2400" b="1">
                <a:solidFill>
                  <a:srgbClr val="003399"/>
                </a:solidFill>
                <a:effectLst>
                  <a:outerShdw blurRad="38100" dist="38100" dir="2700000" algn="tl">
                    <a:srgbClr val="C0C0C0"/>
                  </a:outerShdw>
                </a:effectLst>
                <a:latin typeface="Comic Sans MS" pitchFamily="66" charset="0"/>
                <a:sym typeface="Wingdings" pitchFamily="2" charset="2"/>
              </a:rPr>
              <a:t> </a:t>
            </a:r>
            <a:r>
              <a:rPr lang="en-US" sz="2400" b="1">
                <a:solidFill>
                  <a:srgbClr val="000000"/>
                </a:solidFill>
                <a:effectLst>
                  <a:outerShdw blurRad="38100" dist="38100" dir="2700000" algn="tl">
                    <a:srgbClr val="C0C0C0"/>
                  </a:outerShdw>
                </a:effectLst>
                <a:latin typeface="Comic Sans MS" pitchFamily="66" charset="0"/>
                <a:sym typeface="Wingdings" pitchFamily="2" charset="2"/>
              </a:rPr>
              <a:t>got all French lands west of the Mississippi River, New Orleans, but lost Florida to England.</a:t>
            </a:r>
            <a:endParaRPr lang="en-US" sz="2400" b="1">
              <a:solidFill>
                <a:srgbClr val="000000"/>
              </a:solidFill>
              <a:effectLst>
                <a:outerShdw blurRad="38100" dist="38100" dir="2700000" algn="tl">
                  <a:srgbClr val="C0C0C0"/>
                </a:outerShdw>
              </a:effectLst>
              <a:latin typeface="Comic Sans MS" pitchFamily="66" charset="0"/>
            </a:endParaRPr>
          </a:p>
        </p:txBody>
      </p:sp>
      <p:sp>
        <p:nvSpPr>
          <p:cNvPr id="559108" name="Text Box 4"/>
          <p:cNvSpPr txBox="1">
            <a:spLocks noChangeArrowheads="1"/>
          </p:cNvSpPr>
          <p:nvPr/>
        </p:nvSpPr>
        <p:spPr bwMode="auto">
          <a:xfrm>
            <a:off x="2971800" y="4772026"/>
            <a:ext cx="6477000" cy="1570303"/>
          </a:xfrm>
          <a:prstGeom prst="rect">
            <a:avLst/>
          </a:prstGeom>
          <a:noFill/>
          <a:ln w="12700">
            <a:noFill/>
            <a:miter lim="800000"/>
            <a:headEnd type="none" w="sm" len="sm"/>
            <a:tailEnd type="none" w="sm" len="sm"/>
          </a:ln>
          <a:effectLst/>
        </p:spPr>
        <p:txBody>
          <a:bodyPr lIns="92075" tIns="46038" rIns="92075" bIns="46038">
            <a:spAutoFit/>
          </a:bodyPr>
          <a:lstStyle/>
          <a:p>
            <a:pPr>
              <a:spcBef>
                <a:spcPct val="50000"/>
              </a:spcBef>
              <a:defRPr/>
            </a:pPr>
            <a:r>
              <a:rPr lang="en-US" sz="2400" b="1">
                <a:solidFill>
                  <a:srgbClr val="CC0000"/>
                </a:solidFill>
                <a:effectLst>
                  <a:outerShdw blurRad="38100" dist="38100" dir="2700000" algn="tl">
                    <a:srgbClr val="C0C0C0"/>
                  </a:outerShdw>
                </a:effectLst>
                <a:latin typeface="Comic Sans MS" pitchFamily="66" charset="0"/>
              </a:rPr>
              <a:t>England --&gt;</a:t>
            </a:r>
            <a:r>
              <a:rPr lang="en-US" sz="2400" b="1">
                <a:solidFill>
                  <a:srgbClr val="003399"/>
                </a:solidFill>
                <a:effectLst>
                  <a:outerShdw blurRad="38100" dist="38100" dir="2700000" algn="tl">
                    <a:srgbClr val="C0C0C0"/>
                  </a:outerShdw>
                </a:effectLst>
                <a:latin typeface="Comic Sans MS" pitchFamily="66" charset="0"/>
                <a:sym typeface="Wingdings" pitchFamily="2" charset="2"/>
              </a:rPr>
              <a:t> </a:t>
            </a:r>
            <a:r>
              <a:rPr lang="en-US" sz="2400" b="1">
                <a:solidFill>
                  <a:srgbClr val="000000"/>
                </a:solidFill>
                <a:effectLst>
                  <a:outerShdw blurRad="38100" dist="38100" dir="2700000" algn="tl">
                    <a:srgbClr val="C0C0C0"/>
                  </a:outerShdw>
                </a:effectLst>
                <a:latin typeface="Comic Sans MS" pitchFamily="66" charset="0"/>
                <a:sym typeface="Wingdings" pitchFamily="2" charset="2"/>
              </a:rPr>
              <a:t>got all French lands in Canada, exclusive rights to Caribbean slave trade, and commercial dominance </a:t>
            </a:r>
            <a:br>
              <a:rPr lang="en-US" sz="2400" b="1">
                <a:solidFill>
                  <a:srgbClr val="000000"/>
                </a:solidFill>
                <a:effectLst>
                  <a:outerShdw blurRad="38100" dist="38100" dir="2700000" algn="tl">
                    <a:srgbClr val="C0C0C0"/>
                  </a:outerShdw>
                </a:effectLst>
                <a:latin typeface="Comic Sans MS" pitchFamily="66" charset="0"/>
                <a:sym typeface="Wingdings" pitchFamily="2" charset="2"/>
              </a:rPr>
            </a:br>
            <a:r>
              <a:rPr lang="en-US" sz="2400" b="1">
                <a:solidFill>
                  <a:srgbClr val="000000"/>
                </a:solidFill>
                <a:effectLst>
                  <a:outerShdw blurRad="38100" dist="38100" dir="2700000" algn="tl">
                    <a:srgbClr val="C0C0C0"/>
                  </a:outerShdw>
                </a:effectLst>
                <a:latin typeface="Comic Sans MS" pitchFamily="66" charset="0"/>
                <a:sym typeface="Wingdings" pitchFamily="2" charset="2"/>
              </a:rPr>
              <a:t>in India.</a:t>
            </a:r>
            <a:endParaRPr lang="en-US" sz="2400" b="1">
              <a:solidFill>
                <a:srgbClr val="000000"/>
              </a:solidFill>
              <a:effectLst>
                <a:outerShdw blurRad="38100" dist="38100" dir="2700000" algn="tl">
                  <a:srgbClr val="C0C0C0"/>
                </a:outerShdw>
              </a:effectLst>
              <a:latin typeface="Comic Sans MS" pitchFamily="66" charset="0"/>
            </a:endParaRPr>
          </a:p>
        </p:txBody>
      </p:sp>
      <p:sp>
        <p:nvSpPr>
          <p:cNvPr id="559109" name="Text Box 5"/>
          <p:cNvSpPr txBox="1">
            <a:spLocks noChangeArrowheads="1"/>
          </p:cNvSpPr>
          <p:nvPr/>
        </p:nvSpPr>
        <p:spPr bwMode="auto">
          <a:xfrm>
            <a:off x="2971800" y="228600"/>
            <a:ext cx="6324600" cy="708528"/>
          </a:xfrm>
          <a:prstGeom prst="rect">
            <a:avLst/>
          </a:prstGeom>
          <a:noFill/>
          <a:ln>
            <a:noFill/>
          </a:ln>
          <a:effectLst>
            <a:outerShdw dist="35921" dir="2700000" algn="ctr" rotWithShape="0">
              <a:srgbClr val="3333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p>
            <a:pPr algn="ctr" eaLnBrk="1" hangingPunct="1">
              <a:spcBef>
                <a:spcPct val="50000"/>
              </a:spcBef>
              <a:defRPr/>
            </a:pPr>
            <a:r>
              <a:rPr lang="en-US" sz="4000" b="1">
                <a:solidFill>
                  <a:srgbClr val="CC0000"/>
                </a:solidFill>
                <a:effectLst>
                  <a:outerShdw blurRad="38100" dist="38100" dir="2700000" algn="tl">
                    <a:srgbClr val="C0C0C0"/>
                  </a:outerShdw>
                </a:effectLst>
                <a:latin typeface="Rockwell" pitchFamily="18" charset="0"/>
              </a:rPr>
              <a:t>1763 </a:t>
            </a:r>
            <a:r>
              <a:rPr lang="en-US" sz="4000" b="1">
                <a:solidFill>
                  <a:srgbClr val="CC0000"/>
                </a:solidFill>
                <a:effectLst>
                  <a:outerShdw blurRad="38100" dist="38100" dir="2700000" algn="tl">
                    <a:srgbClr val="C0C0C0"/>
                  </a:outerShdw>
                </a:effectLst>
                <a:latin typeface="Rockwell" pitchFamily="18" charset="0"/>
                <a:sym typeface="Wingdings" pitchFamily="2" charset="2"/>
              </a:rPr>
              <a:t> Treaty of Paris</a:t>
            </a:r>
            <a:endParaRPr lang="en-US" sz="4000" b="1">
              <a:solidFill>
                <a:srgbClr val="CC0000"/>
              </a:solidFill>
              <a:effectLst>
                <a:outerShdw blurRad="38100" dist="38100" dir="2700000" algn="tl">
                  <a:srgbClr val="C0C0C0"/>
                </a:outerShdw>
              </a:effectLst>
              <a:latin typeface="Rockwell" pitchFamily="18" charset="0"/>
            </a:endParaRPr>
          </a:p>
        </p:txBody>
      </p:sp>
    </p:spTree>
    <p:extLst>
      <p:ext uri="{BB962C8B-B14F-4D97-AF65-F5344CB8AC3E}">
        <p14:creationId xmlns:p14="http://schemas.microsoft.com/office/powerpoint/2010/main" val="1187451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59106"/>
                                        </p:tgtEl>
                                        <p:attrNameLst>
                                          <p:attrName>style.visibility</p:attrName>
                                        </p:attrNameLst>
                                      </p:cBhvr>
                                      <p:to>
                                        <p:strVal val="visible"/>
                                      </p:to>
                                    </p:set>
                                    <p:animEffect transition="in" filter="fade">
                                      <p:cBhvr>
                                        <p:cTn id="7" dur="1000"/>
                                        <p:tgtEl>
                                          <p:spTgt spid="559106"/>
                                        </p:tgtEl>
                                      </p:cBhvr>
                                    </p:animEffect>
                                    <p:anim calcmode="lin" valueType="num">
                                      <p:cBhvr>
                                        <p:cTn id="8" dur="1000" fill="hold"/>
                                        <p:tgtEl>
                                          <p:spTgt spid="559106"/>
                                        </p:tgtEl>
                                        <p:attrNameLst>
                                          <p:attrName>ppt_x</p:attrName>
                                        </p:attrNameLst>
                                      </p:cBhvr>
                                      <p:tavLst>
                                        <p:tav tm="0">
                                          <p:val>
                                            <p:strVal val="#ppt_x"/>
                                          </p:val>
                                        </p:tav>
                                        <p:tav tm="100000">
                                          <p:val>
                                            <p:strVal val="#ppt_x"/>
                                          </p:val>
                                        </p:tav>
                                      </p:tavLst>
                                    </p:anim>
                                    <p:anim calcmode="lin" valueType="num">
                                      <p:cBhvr>
                                        <p:cTn id="9" dur="900" decel="100000" fill="hold"/>
                                        <p:tgtEl>
                                          <p:spTgt spid="55910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5910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59107"/>
                                        </p:tgtEl>
                                        <p:attrNameLst>
                                          <p:attrName>style.visibility</p:attrName>
                                        </p:attrNameLst>
                                      </p:cBhvr>
                                      <p:to>
                                        <p:strVal val="visible"/>
                                      </p:to>
                                    </p:set>
                                    <p:anim calcmode="lin" valueType="num">
                                      <p:cBhvr>
                                        <p:cTn id="15" dur="500" fill="hold"/>
                                        <p:tgtEl>
                                          <p:spTgt spid="559107"/>
                                        </p:tgtEl>
                                        <p:attrNameLst>
                                          <p:attrName>ppt_w</p:attrName>
                                        </p:attrNameLst>
                                      </p:cBhvr>
                                      <p:tavLst>
                                        <p:tav tm="0">
                                          <p:val>
                                            <p:fltVal val="0"/>
                                          </p:val>
                                        </p:tav>
                                        <p:tav tm="100000">
                                          <p:val>
                                            <p:strVal val="#ppt_w"/>
                                          </p:val>
                                        </p:tav>
                                      </p:tavLst>
                                    </p:anim>
                                    <p:anim calcmode="lin" valueType="num">
                                      <p:cBhvr>
                                        <p:cTn id="16" dur="500" fill="hold"/>
                                        <p:tgtEl>
                                          <p:spTgt spid="559107"/>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559108"/>
                                        </p:tgtEl>
                                        <p:attrNameLst>
                                          <p:attrName>style.visibility</p:attrName>
                                        </p:attrNameLst>
                                      </p:cBhvr>
                                      <p:to>
                                        <p:strVal val="visible"/>
                                      </p:to>
                                    </p:set>
                                    <p:animEffect transition="in" filter="wedge">
                                      <p:cBhvr>
                                        <p:cTn id="21" dur="500"/>
                                        <p:tgtEl>
                                          <p:spTgt spid="559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6" grpId="0"/>
      <p:bldP spid="559107" grpId="0"/>
      <p:bldP spid="55910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ln w="76200">
            <a:solidFill>
              <a:schemeClr val="tx1"/>
            </a:solidFill>
            <a:miter lim="800000"/>
            <a:headEnd/>
            <a:tailEnd/>
          </a:ln>
        </p:spPr>
        <p:txBody>
          <a:bodyPr/>
          <a:lstStyle/>
          <a:p>
            <a:pPr eaLnBrk="1" hangingPunct="1">
              <a:defRPr/>
            </a:pPr>
            <a:r>
              <a:rPr lang="en-US" altLang="en-US" sz="4800" b="1"/>
              <a:t>Results of the F &amp; I War</a:t>
            </a:r>
          </a:p>
        </p:txBody>
      </p:sp>
      <p:sp>
        <p:nvSpPr>
          <p:cNvPr id="35846" name="Rectangle 6"/>
          <p:cNvSpPr>
            <a:spLocks noGrp="1" noChangeArrowheads="1"/>
          </p:cNvSpPr>
          <p:nvPr>
            <p:ph type="body" sz="half" idx="1"/>
          </p:nvPr>
        </p:nvSpPr>
        <p:spPr>
          <a:xfrm>
            <a:off x="2971800" y="1981200"/>
            <a:ext cx="3581400" cy="4876800"/>
          </a:xfrm>
          <a:ln w="38100">
            <a:solidFill>
              <a:schemeClr val="tx1"/>
            </a:solidFill>
            <a:miter lim="800000"/>
            <a:headEnd/>
            <a:tailEnd/>
          </a:ln>
        </p:spPr>
        <p:txBody>
          <a:bodyPr/>
          <a:lstStyle/>
          <a:p>
            <a:pPr eaLnBrk="1" hangingPunct="1">
              <a:buFontTx/>
              <a:buNone/>
              <a:defRPr/>
            </a:pPr>
            <a:r>
              <a:rPr lang="en-US" altLang="en-US" sz="2700" b="1" u="sng" dirty="0"/>
              <a:t>British</a:t>
            </a:r>
            <a:r>
              <a:rPr lang="en-US" altLang="en-US" sz="2700" dirty="0"/>
              <a:t>: </a:t>
            </a:r>
          </a:p>
          <a:p>
            <a:pPr eaLnBrk="1" hangingPunct="1">
              <a:defRPr/>
            </a:pPr>
            <a:r>
              <a:rPr lang="en-US" altLang="en-US" sz="2700" dirty="0"/>
              <a:t>acquired more </a:t>
            </a:r>
            <a:r>
              <a:rPr lang="en-US" altLang="en-US" sz="2700" b="1" dirty="0"/>
              <a:t>land</a:t>
            </a:r>
          </a:p>
          <a:p>
            <a:pPr eaLnBrk="1" hangingPunct="1">
              <a:defRPr/>
            </a:pPr>
            <a:r>
              <a:rPr lang="en-US" altLang="en-US" sz="2700" dirty="0"/>
              <a:t>became a world-wide “</a:t>
            </a:r>
            <a:r>
              <a:rPr lang="en-US" altLang="en-US" sz="2700" b="1" dirty="0"/>
              <a:t>super power</a:t>
            </a:r>
            <a:r>
              <a:rPr lang="en-US" altLang="en-US" sz="2700" dirty="0"/>
              <a:t>” </a:t>
            </a:r>
          </a:p>
          <a:p>
            <a:pPr eaLnBrk="1" hangingPunct="1">
              <a:defRPr/>
            </a:pPr>
            <a:r>
              <a:rPr lang="en-US" altLang="en-US" sz="2700" dirty="0"/>
              <a:t>grew resentful of colonial “blundering” and the </a:t>
            </a:r>
            <a:r>
              <a:rPr lang="en-US" altLang="en-US" sz="2700" b="1" dirty="0"/>
              <a:t>cost</a:t>
            </a:r>
            <a:r>
              <a:rPr lang="en-US" altLang="en-US" sz="2700" dirty="0"/>
              <a:t> of defending the colonies</a:t>
            </a:r>
          </a:p>
          <a:p>
            <a:pPr eaLnBrk="1" hangingPunct="1">
              <a:defRPr/>
            </a:pPr>
            <a:endParaRPr lang="en-US" altLang="en-US" dirty="0"/>
          </a:p>
        </p:txBody>
      </p:sp>
      <p:pic>
        <p:nvPicPr>
          <p:cNvPr id="25604" name="Picture 11" descr="j0231150"/>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6705600" y="1905000"/>
            <a:ext cx="3276600" cy="4191000"/>
          </a:xfrm>
        </p:spPr>
      </p:pic>
    </p:spTree>
    <p:extLst>
      <p:ext uri="{BB962C8B-B14F-4D97-AF65-F5344CB8AC3E}">
        <p14:creationId xmlns:p14="http://schemas.microsoft.com/office/powerpoint/2010/main" val="9340306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6">
                                            <p:txEl>
                                              <p:pRg st="0" end="0"/>
                                            </p:txEl>
                                          </p:spTgt>
                                        </p:tgtEl>
                                        <p:attrNameLst>
                                          <p:attrName>style.visibility</p:attrName>
                                        </p:attrNameLst>
                                      </p:cBhvr>
                                      <p:to>
                                        <p:strVal val="visible"/>
                                      </p:to>
                                    </p:set>
                                    <p:anim calcmode="lin" valueType="num">
                                      <p:cBhvr additive="base">
                                        <p:cTn id="7" dur="500" fill="hold"/>
                                        <p:tgtEl>
                                          <p:spTgt spid="358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846">
                                            <p:txEl>
                                              <p:pRg st="1" end="1"/>
                                            </p:txEl>
                                          </p:spTgt>
                                        </p:tgtEl>
                                        <p:attrNameLst>
                                          <p:attrName>style.visibility</p:attrName>
                                        </p:attrNameLst>
                                      </p:cBhvr>
                                      <p:to>
                                        <p:strVal val="visible"/>
                                      </p:to>
                                    </p:set>
                                    <p:anim calcmode="lin" valueType="num">
                                      <p:cBhvr additive="base">
                                        <p:cTn id="13" dur="500" fill="hold"/>
                                        <p:tgtEl>
                                          <p:spTgt spid="358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5846">
                                            <p:txEl>
                                              <p:pRg st="2" end="2"/>
                                            </p:txEl>
                                          </p:spTgt>
                                        </p:tgtEl>
                                        <p:attrNameLst>
                                          <p:attrName>style.visibility</p:attrName>
                                        </p:attrNameLst>
                                      </p:cBhvr>
                                      <p:to>
                                        <p:strVal val="visible"/>
                                      </p:to>
                                    </p:set>
                                    <p:anim calcmode="lin" valueType="num">
                                      <p:cBhvr additive="base">
                                        <p:cTn id="19" dur="500" fill="hold"/>
                                        <p:tgtEl>
                                          <p:spTgt spid="358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5846">
                                            <p:txEl>
                                              <p:pRg st="3" end="3"/>
                                            </p:txEl>
                                          </p:spTgt>
                                        </p:tgtEl>
                                        <p:attrNameLst>
                                          <p:attrName>style.visibility</p:attrName>
                                        </p:attrNameLst>
                                      </p:cBhvr>
                                      <p:to>
                                        <p:strVal val="visible"/>
                                      </p:to>
                                    </p:set>
                                    <p:anim calcmode="lin" valueType="num">
                                      <p:cBhvr additive="base">
                                        <p:cTn id="25" dur="500" fill="hold"/>
                                        <p:tgtEl>
                                          <p:spTgt spid="358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6">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Line 4"/>
          <p:cNvSpPr>
            <a:spLocks noChangeShapeType="1"/>
          </p:cNvSpPr>
          <p:nvPr/>
        </p:nvSpPr>
        <p:spPr bwMode="auto">
          <a:xfrm flipV="1">
            <a:off x="7620000" y="2209800"/>
            <a:ext cx="6858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1508" name="Picture 7" descr="l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81200"/>
            <a:ext cx="3505200" cy="43434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5" name="Rectangle 5"/>
          <p:cNvSpPr txBox="1">
            <a:spLocks noChangeArrowheads="1"/>
          </p:cNvSpPr>
          <p:nvPr/>
        </p:nvSpPr>
        <p:spPr bwMode="auto">
          <a:xfrm>
            <a:off x="2209800" y="609600"/>
            <a:ext cx="7772400" cy="1143000"/>
          </a:xfrm>
          <a:prstGeom prst="rect">
            <a:avLst/>
          </a:prstGeom>
          <a:noFill/>
          <a:ln w="76200">
            <a:solidFill>
              <a:schemeClr val="tx1"/>
            </a:solidFill>
            <a:miter lim="800000"/>
            <a:headEnd/>
            <a:tailEnd/>
          </a:ln>
        </p:spPr>
        <p:txBody>
          <a:bodyPr anchor="ctr"/>
          <a:lstStyle/>
          <a:p>
            <a:pPr algn="ctr" eaLnBrk="1" hangingPunct="1">
              <a:defRPr/>
            </a:pPr>
            <a:r>
              <a:rPr lang="en-US" sz="4800" b="1" kern="0">
                <a:solidFill>
                  <a:schemeClr val="tx2"/>
                </a:solidFill>
                <a:latin typeface="+mj-lt"/>
                <a:ea typeface="+mj-ea"/>
                <a:cs typeface="+mj-cs"/>
              </a:rPr>
              <a:t>Results of the F &amp; I War</a:t>
            </a:r>
          </a:p>
        </p:txBody>
      </p:sp>
      <p:sp>
        <p:nvSpPr>
          <p:cNvPr id="7" name="Rectangle 6"/>
          <p:cNvSpPr txBox="1">
            <a:spLocks noChangeArrowheads="1"/>
          </p:cNvSpPr>
          <p:nvPr/>
        </p:nvSpPr>
        <p:spPr bwMode="auto">
          <a:xfrm>
            <a:off x="3048000" y="1981200"/>
            <a:ext cx="3200400" cy="4724400"/>
          </a:xfrm>
          <a:prstGeom prst="rect">
            <a:avLst/>
          </a:prstGeom>
          <a:noFill/>
          <a:ln w="38100">
            <a:solidFill>
              <a:schemeClr val="tx1"/>
            </a:solidFill>
            <a:miter lim="800000"/>
            <a:headEnd/>
            <a:tailEnd/>
          </a:ln>
        </p:spPr>
        <p:txBody>
          <a:bodyPr/>
          <a:lstStyle/>
          <a:p>
            <a:pPr marL="342900" indent="-342900">
              <a:spcBef>
                <a:spcPct val="20000"/>
              </a:spcBef>
              <a:defRPr/>
            </a:pPr>
            <a:r>
              <a:rPr lang="en-US" sz="2500" b="1" u="sng" kern="0" dirty="0"/>
              <a:t>French</a:t>
            </a:r>
            <a:r>
              <a:rPr lang="en-US" sz="2500" kern="0" dirty="0"/>
              <a:t>: </a:t>
            </a:r>
          </a:p>
          <a:p>
            <a:pPr marL="342900" indent="-342900">
              <a:spcBef>
                <a:spcPct val="20000"/>
              </a:spcBef>
              <a:buFontTx/>
              <a:buChar char="•"/>
              <a:defRPr/>
            </a:pPr>
            <a:r>
              <a:rPr lang="en-US" sz="2500" kern="0" dirty="0"/>
              <a:t>lost almost all </a:t>
            </a:r>
            <a:r>
              <a:rPr lang="en-US" sz="2500" b="1" kern="0" dirty="0"/>
              <a:t>land </a:t>
            </a:r>
            <a:r>
              <a:rPr lang="en-US" sz="2500" kern="0" dirty="0"/>
              <a:t>in North America</a:t>
            </a:r>
          </a:p>
          <a:p>
            <a:pPr marL="342900" indent="-342900">
              <a:spcBef>
                <a:spcPct val="20000"/>
              </a:spcBef>
              <a:buFontTx/>
              <a:buChar char="•"/>
              <a:defRPr/>
            </a:pPr>
            <a:r>
              <a:rPr lang="en-US" sz="2500" kern="0" dirty="0"/>
              <a:t>no longer important in American development</a:t>
            </a:r>
          </a:p>
          <a:p>
            <a:pPr marL="342900" indent="-342900">
              <a:spcBef>
                <a:spcPct val="20000"/>
              </a:spcBef>
              <a:defRPr/>
            </a:pPr>
            <a:r>
              <a:rPr lang="en-US" sz="2500" b="1" u="sng" kern="0" dirty="0">
                <a:latin typeface="Times New Roman" pitchFamily="18" charset="0"/>
              </a:rPr>
              <a:t>Native Americans</a:t>
            </a:r>
            <a:r>
              <a:rPr lang="en-US" sz="2500" kern="0" dirty="0">
                <a:latin typeface="Times New Roman" pitchFamily="18" charset="0"/>
              </a:rPr>
              <a:t>: </a:t>
            </a:r>
          </a:p>
          <a:p>
            <a:pPr marL="342900" indent="-342900">
              <a:spcBef>
                <a:spcPct val="20000"/>
              </a:spcBef>
              <a:buFontTx/>
              <a:buChar char="•"/>
              <a:defRPr/>
            </a:pPr>
            <a:r>
              <a:rPr lang="en-US" sz="2500" kern="0" dirty="0">
                <a:latin typeface="Times New Roman" pitchFamily="18" charset="0"/>
              </a:rPr>
              <a:t>continued to lose control over </a:t>
            </a:r>
            <a:r>
              <a:rPr lang="en-US" sz="2500" b="1" kern="0" dirty="0">
                <a:latin typeface="Times New Roman" pitchFamily="18" charset="0"/>
              </a:rPr>
              <a:t>land </a:t>
            </a:r>
            <a:r>
              <a:rPr lang="en-US" sz="2500" kern="0" dirty="0">
                <a:latin typeface="Times New Roman" pitchFamily="18" charset="0"/>
              </a:rPr>
              <a:t>in North America</a:t>
            </a:r>
          </a:p>
          <a:p>
            <a:pPr marL="342900" indent="-342900">
              <a:spcBef>
                <a:spcPct val="20000"/>
              </a:spcBef>
              <a:defRPr/>
            </a:pPr>
            <a:endParaRPr lang="en-US" sz="2800" kern="0" dirty="0"/>
          </a:p>
        </p:txBody>
      </p:sp>
    </p:spTree>
    <p:extLst>
      <p:ext uri="{BB962C8B-B14F-4D97-AF65-F5344CB8AC3E}">
        <p14:creationId xmlns:p14="http://schemas.microsoft.com/office/powerpoint/2010/main" val="1476077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w="76200">
            <a:solidFill>
              <a:schemeClr val="tx1"/>
            </a:solidFill>
            <a:miter lim="800000"/>
            <a:headEnd/>
            <a:tailEnd/>
          </a:ln>
        </p:spPr>
        <p:txBody>
          <a:bodyPr/>
          <a:lstStyle/>
          <a:p>
            <a:pPr eaLnBrk="1" hangingPunct="1">
              <a:defRPr/>
            </a:pPr>
            <a:r>
              <a:rPr lang="en-US" altLang="en-US" sz="4800" b="1"/>
              <a:t>Background</a:t>
            </a:r>
          </a:p>
        </p:txBody>
      </p:sp>
      <p:sp>
        <p:nvSpPr>
          <p:cNvPr id="3076" name="Rectangle 4"/>
          <p:cNvSpPr>
            <a:spLocks noGrp="1" noChangeArrowheads="1"/>
          </p:cNvSpPr>
          <p:nvPr>
            <p:ph type="body" sz="half" idx="2"/>
          </p:nvPr>
        </p:nvSpPr>
        <p:spPr>
          <a:ln w="38100">
            <a:solidFill>
              <a:schemeClr val="tx1"/>
            </a:solidFill>
            <a:miter lim="800000"/>
            <a:headEnd/>
            <a:tailEnd/>
          </a:ln>
        </p:spPr>
        <p:txBody>
          <a:bodyPr/>
          <a:lstStyle/>
          <a:p>
            <a:pPr eaLnBrk="1" hangingPunct="1">
              <a:lnSpc>
                <a:spcPct val="90000"/>
              </a:lnSpc>
              <a:defRPr/>
            </a:pPr>
            <a:r>
              <a:rPr lang="en-US" altLang="en-US"/>
              <a:t>European countries were constantly fighting </a:t>
            </a:r>
          </a:p>
          <a:p>
            <a:pPr eaLnBrk="1" hangingPunct="1">
              <a:lnSpc>
                <a:spcPct val="90000"/>
              </a:lnSpc>
              <a:defRPr/>
            </a:pPr>
            <a:r>
              <a:rPr lang="en-US" altLang="en-US"/>
              <a:t>European countries tried to control as much land and as much trade as possible</a:t>
            </a:r>
          </a:p>
        </p:txBody>
      </p:sp>
      <p:pic>
        <p:nvPicPr>
          <p:cNvPr id="2" name="Picture 7" descr="T630873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2209801"/>
            <a:ext cx="4648200" cy="3783013"/>
          </a:xfrm>
        </p:spPr>
      </p:pic>
    </p:spTree>
    <p:extLst>
      <p:ext uri="{BB962C8B-B14F-4D97-AF65-F5344CB8AC3E}">
        <p14:creationId xmlns:p14="http://schemas.microsoft.com/office/powerpoint/2010/main" val="15462377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w="76200">
            <a:solidFill>
              <a:schemeClr val="tx1"/>
            </a:solidFill>
            <a:miter lim="800000"/>
            <a:headEnd/>
            <a:tailEnd/>
          </a:ln>
        </p:spPr>
        <p:txBody>
          <a:bodyPr/>
          <a:lstStyle/>
          <a:p>
            <a:pPr eaLnBrk="1" hangingPunct="1">
              <a:defRPr/>
            </a:pPr>
            <a:r>
              <a:rPr lang="en-US" altLang="en-US" sz="4800" b="1"/>
              <a:t>Results of the F &amp; I War</a:t>
            </a:r>
          </a:p>
        </p:txBody>
      </p:sp>
      <p:sp>
        <p:nvSpPr>
          <p:cNvPr id="33796" name="Rectangle 4"/>
          <p:cNvSpPr>
            <a:spLocks noGrp="1" noChangeArrowheads="1"/>
          </p:cNvSpPr>
          <p:nvPr>
            <p:ph type="body" sz="half" idx="2"/>
          </p:nvPr>
        </p:nvSpPr>
        <p:spPr>
          <a:xfrm>
            <a:off x="5410200" y="1828800"/>
            <a:ext cx="3886200" cy="5029200"/>
          </a:xfrm>
          <a:ln w="38100">
            <a:solidFill>
              <a:schemeClr val="tx1"/>
            </a:solidFill>
            <a:miter lim="800000"/>
            <a:headEnd/>
            <a:tailEnd/>
          </a:ln>
        </p:spPr>
        <p:txBody>
          <a:bodyPr/>
          <a:lstStyle/>
          <a:p>
            <a:pPr eaLnBrk="1" hangingPunct="1">
              <a:lnSpc>
                <a:spcPct val="90000"/>
              </a:lnSpc>
              <a:buFontTx/>
              <a:buNone/>
              <a:defRPr/>
            </a:pPr>
            <a:r>
              <a:rPr lang="en-US" altLang="en-US" sz="2500" b="1" dirty="0"/>
              <a:t>Colonists</a:t>
            </a:r>
            <a:r>
              <a:rPr lang="en-US" altLang="en-US" sz="2500" dirty="0"/>
              <a:t>: </a:t>
            </a:r>
          </a:p>
          <a:p>
            <a:pPr eaLnBrk="1" hangingPunct="1">
              <a:lnSpc>
                <a:spcPct val="90000"/>
              </a:lnSpc>
              <a:defRPr/>
            </a:pPr>
            <a:r>
              <a:rPr lang="en-US" altLang="en-US" sz="2500" dirty="0"/>
              <a:t>acquired </a:t>
            </a:r>
            <a:r>
              <a:rPr lang="en-US" altLang="en-US" sz="2500" b="1" dirty="0"/>
              <a:t>land</a:t>
            </a:r>
            <a:r>
              <a:rPr lang="en-US" altLang="en-US" sz="2500" dirty="0"/>
              <a:t> to expand</a:t>
            </a:r>
          </a:p>
          <a:p>
            <a:pPr eaLnBrk="1" hangingPunct="1">
              <a:lnSpc>
                <a:spcPct val="90000"/>
              </a:lnSpc>
              <a:defRPr/>
            </a:pPr>
            <a:r>
              <a:rPr lang="en-US" altLang="en-US" sz="2500" dirty="0"/>
              <a:t>gained valuable </a:t>
            </a:r>
            <a:r>
              <a:rPr lang="en-US" altLang="en-US" sz="2500" b="1" dirty="0"/>
              <a:t>military experience </a:t>
            </a:r>
          </a:p>
          <a:p>
            <a:pPr eaLnBrk="1" hangingPunct="1">
              <a:lnSpc>
                <a:spcPct val="90000"/>
              </a:lnSpc>
              <a:defRPr/>
            </a:pPr>
            <a:r>
              <a:rPr lang="en-US" altLang="en-US" sz="2500" dirty="0"/>
              <a:t>found their first “American” </a:t>
            </a:r>
            <a:r>
              <a:rPr lang="en-US" altLang="en-US" sz="2500" b="1" dirty="0"/>
              <a:t>hero</a:t>
            </a:r>
            <a:r>
              <a:rPr lang="en-US" altLang="en-US" sz="2500" dirty="0"/>
              <a:t>…Washington</a:t>
            </a:r>
          </a:p>
          <a:p>
            <a:pPr eaLnBrk="1" hangingPunct="1">
              <a:lnSpc>
                <a:spcPct val="90000"/>
              </a:lnSpc>
              <a:defRPr/>
            </a:pPr>
            <a:r>
              <a:rPr lang="en-US" altLang="en-US" sz="2500" dirty="0"/>
              <a:t>learned how to </a:t>
            </a:r>
            <a:r>
              <a:rPr lang="en-US" altLang="en-US" sz="2500" b="1" dirty="0"/>
              <a:t>cooperate</a:t>
            </a:r>
          </a:p>
          <a:p>
            <a:pPr eaLnBrk="1" hangingPunct="1">
              <a:lnSpc>
                <a:spcPct val="90000"/>
              </a:lnSpc>
              <a:defRPr/>
            </a:pPr>
            <a:r>
              <a:rPr lang="en-US" altLang="en-US" sz="2500" dirty="0"/>
              <a:t>began to think of themselves as “</a:t>
            </a:r>
            <a:r>
              <a:rPr lang="en-US" altLang="en-US" sz="2500" b="1" dirty="0"/>
              <a:t>Americans</a:t>
            </a:r>
            <a:r>
              <a:rPr lang="en-US" altLang="en-US" sz="2500" dirty="0"/>
              <a:t>”</a:t>
            </a:r>
          </a:p>
          <a:p>
            <a:pPr eaLnBrk="1" hangingPunct="1">
              <a:lnSpc>
                <a:spcPct val="90000"/>
              </a:lnSpc>
              <a:defRPr/>
            </a:pPr>
            <a:endParaRPr lang="en-US" altLang="en-US" dirty="0"/>
          </a:p>
        </p:txBody>
      </p:sp>
      <p:pic>
        <p:nvPicPr>
          <p:cNvPr id="6" name="ClipArt Placeholder 5" descr="George-Washington-3.jpg"/>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09800" y="1981200"/>
            <a:ext cx="3030538" cy="4114800"/>
          </a:xfrm>
          <a:ln w="38100" cap="sq">
            <a:solidFill>
              <a:srgbClr val="000000"/>
            </a:solidFill>
            <a:miter lim="800000"/>
            <a:headEnd/>
            <a:tailEnd/>
          </a:ln>
          <a:effectLst>
            <a:outerShdw blurRad="50800" dist="38100" dir="2700000" algn="tl" rotWithShape="0">
              <a:srgbClr val="000000">
                <a:alpha val="42998"/>
              </a:srgbClr>
            </a:outerShdw>
          </a:effectLst>
        </p:spPr>
      </p:pic>
    </p:spTree>
    <p:extLst>
      <p:ext uri="{BB962C8B-B14F-4D97-AF65-F5344CB8AC3E}">
        <p14:creationId xmlns:p14="http://schemas.microsoft.com/office/powerpoint/2010/main" val="4998755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anim calcmode="lin" valueType="num">
                                      <p:cBhvr additive="base">
                                        <p:cTn id="25"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3796">
                                            <p:txEl>
                                              <p:pRg st="4" end="4"/>
                                            </p:txEl>
                                          </p:spTgt>
                                        </p:tgtEl>
                                        <p:attrNameLst>
                                          <p:attrName>style.visibility</p:attrName>
                                        </p:attrNameLst>
                                      </p:cBhvr>
                                      <p:to>
                                        <p:strVal val="visible"/>
                                      </p:to>
                                    </p:set>
                                    <p:anim calcmode="lin" valueType="num">
                                      <p:cBhvr additive="base">
                                        <p:cTn id="31" dur="5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3796">
                                            <p:txEl>
                                              <p:pRg st="5" end="5"/>
                                            </p:txEl>
                                          </p:spTgt>
                                        </p:tgtEl>
                                        <p:attrNameLst>
                                          <p:attrName>style.visibility</p:attrName>
                                        </p:attrNameLst>
                                      </p:cBhvr>
                                      <p:to>
                                        <p:strVal val="visible"/>
                                      </p:to>
                                    </p:set>
                                    <p:anim calcmode="lin" valueType="num">
                                      <p:cBhvr additive="base">
                                        <p:cTn id="37" dur="500" fill="hold"/>
                                        <p:tgtEl>
                                          <p:spTgt spid="337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6">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Text Box 4"/>
          <p:cNvSpPr txBox="1">
            <a:spLocks noChangeArrowheads="1"/>
          </p:cNvSpPr>
          <p:nvPr/>
        </p:nvSpPr>
        <p:spPr bwMode="auto">
          <a:xfrm>
            <a:off x="7718425" y="1428751"/>
            <a:ext cx="2743200" cy="4789003"/>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2800" b="1" dirty="0">
                <a:solidFill>
                  <a:srgbClr val="000000"/>
                </a:solidFill>
                <a:effectLst>
                  <a:outerShdw blurRad="38100" dist="38100" dir="2700000" algn="tl">
                    <a:srgbClr val="FFFFFF"/>
                  </a:outerShdw>
                </a:effectLst>
              </a:rPr>
              <a:t>British land policy to temporarily create a reserve for Natives.  </a:t>
            </a:r>
          </a:p>
          <a:p>
            <a:pPr algn="ctr">
              <a:lnSpc>
                <a:spcPct val="90000"/>
              </a:lnSpc>
              <a:spcBef>
                <a:spcPct val="50000"/>
              </a:spcBef>
              <a:defRPr/>
            </a:pPr>
            <a:r>
              <a:rPr lang="en-US" sz="2800" b="1" dirty="0">
                <a:solidFill>
                  <a:srgbClr val="000000"/>
                </a:solidFill>
                <a:effectLst>
                  <a:outerShdw blurRad="38100" dist="38100" dir="2700000" algn="tl">
                    <a:srgbClr val="FFFFFF"/>
                  </a:outerShdw>
                </a:effectLst>
              </a:rPr>
              <a:t>This must be done to maintain some peace and order.  AVOID MORE CONFLICT</a:t>
            </a:r>
          </a:p>
          <a:p>
            <a:pPr algn="ctr">
              <a:lnSpc>
                <a:spcPct val="90000"/>
              </a:lnSpc>
              <a:spcBef>
                <a:spcPct val="50000"/>
              </a:spcBef>
              <a:defRPr/>
            </a:pPr>
            <a:endParaRPr lang="en-US" sz="2800" b="1" dirty="0">
              <a:solidFill>
                <a:srgbClr val="000000"/>
              </a:solidFill>
              <a:effectLst>
                <a:outerShdw blurRad="38100" dist="38100" dir="2700000" algn="tl">
                  <a:srgbClr val="FFFFFF"/>
                </a:outerShdw>
              </a:effectLst>
            </a:endParaRPr>
          </a:p>
        </p:txBody>
      </p:sp>
      <p:sp>
        <p:nvSpPr>
          <p:cNvPr id="89090" name="WordArt 5"/>
          <p:cNvSpPr>
            <a:spLocks noChangeArrowheads="1" noChangeShapeType="1" noTextEdit="1"/>
          </p:cNvSpPr>
          <p:nvPr/>
        </p:nvSpPr>
        <p:spPr bwMode="auto">
          <a:xfrm>
            <a:off x="2209800" y="76200"/>
            <a:ext cx="7620000" cy="533400"/>
          </a:xfrm>
          <a:prstGeom prst="rect">
            <a:avLst/>
          </a:prstGeom>
        </p:spPr>
        <p:txBody>
          <a:bodyPr wrap="none" fromWordArt="1">
            <a:prstTxWarp prst="textStop">
              <a:avLst>
                <a:gd name="adj" fmla="val 22222"/>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003300"/>
                  </a:outerShdw>
                </a:effectLst>
                <a:latin typeface="Impact" charset="0"/>
                <a:ea typeface="Impact" charset="0"/>
                <a:cs typeface="Impact" charset="0"/>
              </a:rPr>
              <a:t>PROCLAMATION OF 1763</a:t>
            </a:r>
          </a:p>
        </p:txBody>
      </p:sp>
      <p:sp>
        <p:nvSpPr>
          <p:cNvPr id="89091" name="AutoShape 7">
            <a:hlinkClick r:id="rId2" action="ppaction://hlinksldjump"/>
          </p:cNvPr>
          <p:cNvSpPr>
            <a:spLocks noChangeArrowheads="1"/>
          </p:cNvSpPr>
          <p:nvPr/>
        </p:nvSpPr>
        <p:spPr bwMode="auto">
          <a:xfrm>
            <a:off x="10134600" y="6553200"/>
            <a:ext cx="304800" cy="304800"/>
          </a:xfrm>
          <a:prstGeom prst="irregularSeal1">
            <a:avLst/>
          </a:prstGeom>
          <a:solidFill>
            <a:srgbClr val="00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a:solidFill>
                <a:srgbClr val="000000"/>
              </a:solidFill>
            </a:endParaRPr>
          </a:p>
        </p:txBody>
      </p:sp>
      <p:pic>
        <p:nvPicPr>
          <p:cNvPr id="89092" name="Picture 2" descr="mage result for proclamation of 17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71550"/>
            <a:ext cx="5791200"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73198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2"/>
          <p:cNvSpPr txBox="1">
            <a:spLocks noChangeArrowheads="1"/>
          </p:cNvSpPr>
          <p:nvPr/>
        </p:nvSpPr>
        <p:spPr bwMode="black">
          <a:xfrm>
            <a:off x="2362200" y="715964"/>
            <a:ext cx="7467600" cy="830997"/>
          </a:xfrm>
          <a:prstGeom prst="rect">
            <a:avLst/>
          </a:prstGeom>
          <a:gradFill rotWithShape="1">
            <a:gsLst>
              <a:gs pos="0">
                <a:srgbClr val="0033CC"/>
              </a:gs>
              <a:gs pos="100000">
                <a:srgbClr val="FF0000"/>
              </a:gs>
            </a:gsLst>
            <a:lin ang="2700000" scaled="1"/>
          </a:gradFill>
          <a:ln w="76200">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800" b="1"/>
              <a:t>Proclamation of 1763</a:t>
            </a:r>
          </a:p>
        </p:txBody>
      </p:sp>
      <p:sp>
        <p:nvSpPr>
          <p:cNvPr id="29709" name="Rectangle 13"/>
          <p:cNvSpPr>
            <a:spLocks noChangeArrowheads="1"/>
          </p:cNvSpPr>
          <p:nvPr/>
        </p:nvSpPr>
        <p:spPr bwMode="black">
          <a:xfrm>
            <a:off x="2133600" y="18288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1377950" indent="-296863">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Aft>
                <a:spcPct val="20000"/>
              </a:spcAft>
            </a:pPr>
            <a:r>
              <a:rPr lang="en-US" altLang="en-US" sz="2800" b="1">
                <a:latin typeface="Times New Roman" charset="0"/>
              </a:rPr>
              <a:t>What did the Proclamation of 1763 say?</a:t>
            </a:r>
            <a:r>
              <a:rPr lang="en-US" altLang="en-US" sz="2800">
                <a:latin typeface="Times New Roman" charset="0"/>
              </a:rPr>
              <a:t> It declared that Appalachian Mountains were the western boundary for all  colonies; </a:t>
            </a:r>
            <a:r>
              <a:rPr lang="en-US" altLang="en-US" sz="2800" b="1">
                <a:latin typeface="Times New Roman" charset="0"/>
              </a:rPr>
              <a:t>colonists could NOT cross mountains</a:t>
            </a:r>
            <a:r>
              <a:rPr lang="en-US" altLang="en-US" sz="2800">
                <a:latin typeface="Times New Roman" charset="0"/>
              </a:rPr>
              <a:t>! </a:t>
            </a:r>
          </a:p>
          <a:p>
            <a:pPr lvl="1" eaLnBrk="1" hangingPunct="1">
              <a:lnSpc>
                <a:spcPct val="90000"/>
              </a:lnSpc>
              <a:spcAft>
                <a:spcPct val="20000"/>
              </a:spcAft>
            </a:pPr>
            <a:r>
              <a:rPr lang="en-US" altLang="en-US">
                <a:latin typeface="Times New Roman" charset="0"/>
              </a:rPr>
              <a:t>to separate the colonists from the Indians</a:t>
            </a:r>
          </a:p>
          <a:p>
            <a:pPr lvl="1" eaLnBrk="1" hangingPunct="1">
              <a:lnSpc>
                <a:spcPct val="90000"/>
              </a:lnSpc>
              <a:spcAft>
                <a:spcPct val="20000"/>
              </a:spcAft>
            </a:pPr>
            <a:r>
              <a:rPr lang="en-US" altLang="en-US">
                <a:latin typeface="Times New Roman" charset="0"/>
              </a:rPr>
              <a:t>to prevent future wars and expense</a:t>
            </a:r>
          </a:p>
        </p:txBody>
      </p:sp>
      <p:sp>
        <p:nvSpPr>
          <p:cNvPr id="29710" name="Rectangle 14"/>
          <p:cNvSpPr>
            <a:spLocks noChangeArrowheads="1"/>
          </p:cNvSpPr>
          <p:nvPr/>
        </p:nvSpPr>
        <p:spPr bwMode="black">
          <a:xfrm>
            <a:off x="2133600" y="451485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Aft>
                <a:spcPct val="20000"/>
              </a:spcAft>
            </a:pPr>
            <a:r>
              <a:rPr lang="en-US" altLang="en-US" sz="2800">
                <a:latin typeface="Times New Roman" charset="0"/>
              </a:rPr>
              <a:t>10,000 British troops were sent to “police” the border. </a:t>
            </a:r>
          </a:p>
          <a:p>
            <a:pPr eaLnBrk="1" hangingPunct="1">
              <a:lnSpc>
                <a:spcPct val="90000"/>
              </a:lnSpc>
              <a:spcAft>
                <a:spcPct val="20000"/>
              </a:spcAft>
            </a:pPr>
            <a:r>
              <a:rPr lang="en-US" altLang="en-US" sz="2800">
                <a:latin typeface="Times New Roman" charset="0"/>
              </a:rPr>
              <a:t>Proclamation </a:t>
            </a:r>
            <a:r>
              <a:rPr lang="en-US" altLang="en-US" sz="2800" b="1" u="sng">
                <a:latin typeface="Times New Roman" charset="0"/>
              </a:rPr>
              <a:t>angered many colonists</a:t>
            </a:r>
            <a:r>
              <a:rPr lang="en-US" altLang="en-US" sz="2800">
                <a:latin typeface="Times New Roman" charset="0"/>
              </a:rPr>
              <a:t>, especially those who owned shares in land companies, such as the Ohio Company of Virginia.</a:t>
            </a:r>
            <a:r>
              <a:rPr lang="en-US" altLang="en-US" sz="2600">
                <a:latin typeface="Times New Roman" charset="0"/>
              </a:rPr>
              <a:t> </a:t>
            </a:r>
            <a:endParaRPr lang="en-US" altLang="en-US" sz="1800">
              <a:latin typeface="Times New Roman" charset="0"/>
              <a:sym typeface="Wingdings" charset="2"/>
            </a:endParaRPr>
          </a:p>
        </p:txBody>
      </p:sp>
      <p:pic>
        <p:nvPicPr>
          <p:cNvPr id="22533" name="Picture 4" descr="king George III.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048000"/>
            <a:ext cx="9334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6343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709">
                                            <p:txEl>
                                              <p:pRg st="0" end="0"/>
                                            </p:txEl>
                                          </p:spTgt>
                                        </p:tgtEl>
                                        <p:attrNameLst>
                                          <p:attrName>style.visibility</p:attrName>
                                        </p:attrNameLst>
                                      </p:cBhvr>
                                      <p:to>
                                        <p:strVal val="visible"/>
                                      </p:to>
                                    </p:set>
                                    <p:animEffect transition="in" filter="box(out)">
                                      <p:cBhvr>
                                        <p:cTn id="7" dur="500"/>
                                        <p:tgtEl>
                                          <p:spTgt spid="29709">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25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29709">
                                            <p:txEl>
                                              <p:pRg st="1" end="1"/>
                                            </p:txEl>
                                          </p:spTgt>
                                        </p:tgtEl>
                                        <p:attrNameLst>
                                          <p:attrName>style.visibility</p:attrName>
                                        </p:attrNameLst>
                                      </p:cBhvr>
                                      <p:to>
                                        <p:strVal val="visible"/>
                                      </p:to>
                                    </p:set>
                                    <p:animEffect transition="in" filter="box(out)">
                                      <p:cBhvr>
                                        <p:cTn id="14" dur="500"/>
                                        <p:tgtEl>
                                          <p:spTgt spid="29709">
                                            <p:txEl>
                                              <p:pRg st="1" end="1"/>
                                            </p:txEl>
                                          </p:spTgt>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29709">
                                            <p:txEl>
                                              <p:pRg st="2" end="2"/>
                                            </p:txEl>
                                          </p:spTgt>
                                        </p:tgtEl>
                                        <p:attrNameLst>
                                          <p:attrName>style.visibility</p:attrName>
                                        </p:attrNameLst>
                                      </p:cBhvr>
                                      <p:to>
                                        <p:strVal val="visible"/>
                                      </p:to>
                                    </p:set>
                                    <p:animEffect transition="in" filter="box(out)">
                                      <p:cBhvr>
                                        <p:cTn id="17" dur="500"/>
                                        <p:tgtEl>
                                          <p:spTgt spid="297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710">
                                            <p:txEl>
                                              <p:pRg st="0" end="0"/>
                                            </p:txEl>
                                          </p:spTgt>
                                        </p:tgtEl>
                                        <p:attrNameLst>
                                          <p:attrName>style.visibility</p:attrName>
                                        </p:attrNameLst>
                                      </p:cBhvr>
                                      <p:to>
                                        <p:strVal val="visible"/>
                                      </p:to>
                                    </p:set>
                                    <p:animEffect transition="in" filter="box(out)">
                                      <p:cBhvr>
                                        <p:cTn id="22" dur="500"/>
                                        <p:tgtEl>
                                          <p:spTgt spid="297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9710">
                                            <p:txEl>
                                              <p:pRg st="1" end="1"/>
                                            </p:txEl>
                                          </p:spTgt>
                                        </p:tgtEl>
                                        <p:attrNameLst>
                                          <p:attrName>style.visibility</p:attrName>
                                        </p:attrNameLst>
                                      </p:cBhvr>
                                      <p:to>
                                        <p:strVal val="visible"/>
                                      </p:to>
                                    </p:set>
                                    <p:animEffect transition="in" filter="box(out)">
                                      <p:cBhvr>
                                        <p:cTn id="27" dur="500"/>
                                        <p:tgtEl>
                                          <p:spTgt spid="297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build="p" autoUpdateAnimBg="0"/>
      <p:bldP spid="2971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boone"/>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1752600" y="815976"/>
            <a:ext cx="4876800" cy="3070225"/>
          </a:xfrm>
          <a:prstGeom prst="rect">
            <a:avLst/>
          </a:prstGeom>
          <a:solidFill>
            <a:schemeClr val="tx1"/>
          </a:solidFill>
          <a:ln w="76200" cmpd="tri">
            <a:solidFill>
              <a:srgbClr val="000000"/>
            </a:solidFill>
            <a:miter lim="800000"/>
            <a:headEnd/>
            <a:tailEnd/>
          </a:ln>
        </p:spPr>
      </p:pic>
      <p:sp>
        <p:nvSpPr>
          <p:cNvPr id="34819" name="Text Box 3"/>
          <p:cNvSpPr txBox="1">
            <a:spLocks noChangeArrowheads="1"/>
          </p:cNvSpPr>
          <p:nvPr/>
        </p:nvSpPr>
        <p:spPr bwMode="auto">
          <a:xfrm>
            <a:off x="1524000" y="4110039"/>
            <a:ext cx="9144000" cy="301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CC0000">
                      <a:alpha val="74998"/>
                    </a:srgbClr>
                  </a:outerShdw>
                </a:effectLst>
              </a14:hiddenEffects>
            </a:ext>
          </a:extLst>
        </p:spPr>
        <p:txBody>
          <a:bodyPr>
            <a:spAutoFit/>
          </a:bodyPr>
          <a:lstStyle/>
          <a:p>
            <a:pPr algn="ctr">
              <a:lnSpc>
                <a:spcPct val="80000"/>
              </a:lnSpc>
              <a:spcBef>
                <a:spcPct val="50000"/>
              </a:spcBef>
              <a:buFontTx/>
              <a:buChar char="•"/>
              <a:defRPr/>
            </a:pPr>
            <a:r>
              <a:rPr lang="en-US" altLang="en-US" sz="2400" b="1">
                <a:effectLst>
                  <a:outerShdw blurRad="38100" dist="38100" dir="2700000" algn="tl">
                    <a:srgbClr val="C0C0C0"/>
                  </a:outerShdw>
                </a:effectLst>
                <a:latin typeface="Times New Roman" charset="0"/>
              </a:rPr>
              <a:t>Colonial pioneers such as Daniel Boone, defied the </a:t>
            </a:r>
            <a:r>
              <a:rPr lang="en-US" altLang="en-US" sz="2400" b="1">
                <a:solidFill>
                  <a:srgbClr val="0000CC"/>
                </a:solidFill>
                <a:effectLst>
                  <a:outerShdw blurRad="38100" dist="38100" dir="2700000" algn="tl">
                    <a:srgbClr val="C0C0C0"/>
                  </a:outerShdw>
                </a:effectLst>
                <a:latin typeface="Times New Roman" charset="0"/>
              </a:rPr>
              <a:t>Proclamation of 1763</a:t>
            </a:r>
            <a:r>
              <a:rPr lang="en-US" altLang="en-US" sz="2400" b="1">
                <a:effectLst>
                  <a:outerShdw blurRad="38100" dist="38100" dir="2700000" algn="tl">
                    <a:srgbClr val="C0C0C0"/>
                  </a:outerShdw>
                </a:effectLst>
                <a:latin typeface="Times New Roman" charset="0"/>
              </a:rPr>
              <a:t> and crossed the Appalachians and settled areas in what would become Kentucky.</a:t>
            </a:r>
            <a:r>
              <a:rPr lang="en-US" altLang="en-US" sz="2400" b="1">
                <a:latin typeface="Times New Roman" charset="0"/>
              </a:rPr>
              <a:t> </a:t>
            </a:r>
          </a:p>
          <a:p>
            <a:pPr algn="ctr">
              <a:lnSpc>
                <a:spcPct val="80000"/>
              </a:lnSpc>
              <a:spcBef>
                <a:spcPct val="50000"/>
              </a:spcBef>
              <a:buFontTx/>
              <a:buChar char="•"/>
              <a:defRPr/>
            </a:pPr>
            <a:r>
              <a:rPr lang="en-US" altLang="en-US" sz="2400" b="1">
                <a:latin typeface="Times New Roman" charset="0"/>
              </a:rPr>
              <a:t>The belief that the land westward was sacred land, fought and died for and that it was their </a:t>
            </a:r>
            <a:r>
              <a:rPr lang="en-US" altLang="en-US" sz="2400" b="1" u="sng">
                <a:solidFill>
                  <a:srgbClr val="CC0000"/>
                </a:solidFill>
                <a:effectLst>
                  <a:outerShdw blurRad="38100" dist="38100" dir="2700000" algn="tl">
                    <a:srgbClr val="C0C0C0"/>
                  </a:outerShdw>
                </a:effectLst>
                <a:latin typeface="Times New Roman" charset="0"/>
              </a:rPr>
              <a:t>birthright</a:t>
            </a:r>
            <a:r>
              <a:rPr lang="en-US" altLang="en-US" sz="2400" b="1">
                <a:latin typeface="Times New Roman" charset="0"/>
              </a:rPr>
              <a:t>….It belonged to them.</a:t>
            </a:r>
          </a:p>
          <a:p>
            <a:pPr algn="ctr">
              <a:lnSpc>
                <a:spcPct val="80000"/>
              </a:lnSpc>
              <a:spcBef>
                <a:spcPct val="50000"/>
              </a:spcBef>
              <a:buFontTx/>
              <a:buChar char="•"/>
              <a:defRPr/>
            </a:pPr>
            <a:r>
              <a:rPr lang="en-US" altLang="en-US" sz="2400" b="1">
                <a:latin typeface="Times New Roman" charset="0"/>
              </a:rPr>
              <a:t>The “</a:t>
            </a:r>
            <a:r>
              <a:rPr lang="en-US" altLang="en-US" sz="2400" b="1" u="sng">
                <a:solidFill>
                  <a:srgbClr val="CC0000"/>
                </a:solidFill>
                <a:effectLst>
                  <a:outerShdw blurRad="38100" dist="38100" dir="2700000" algn="tl">
                    <a:srgbClr val="C0C0C0"/>
                  </a:outerShdw>
                </a:effectLst>
                <a:latin typeface="Times New Roman" charset="0"/>
              </a:rPr>
              <a:t>American Dream</a:t>
            </a:r>
            <a:r>
              <a:rPr lang="en-US" altLang="en-US" sz="2400" b="1">
                <a:latin typeface="Times New Roman" charset="0"/>
              </a:rPr>
              <a:t>” could be found out west led many colonists to defy the Proclamation of 1763 and cross the Appalachians.</a:t>
            </a:r>
          </a:p>
          <a:p>
            <a:pPr algn="ctr">
              <a:lnSpc>
                <a:spcPct val="80000"/>
              </a:lnSpc>
              <a:spcBef>
                <a:spcPct val="50000"/>
              </a:spcBef>
              <a:buFontTx/>
              <a:buChar char="•"/>
              <a:defRPr/>
            </a:pPr>
            <a:endParaRPr lang="en-US" altLang="en-US" sz="2400" b="1">
              <a:latin typeface="Times New Roman" charset="0"/>
            </a:endParaRPr>
          </a:p>
        </p:txBody>
      </p:sp>
      <p:sp>
        <p:nvSpPr>
          <p:cNvPr id="34820" name="Text Box 4"/>
          <p:cNvSpPr txBox="1">
            <a:spLocks noChangeArrowheads="1"/>
          </p:cNvSpPr>
          <p:nvPr/>
        </p:nvSpPr>
        <p:spPr bwMode="auto">
          <a:xfrm>
            <a:off x="6781800" y="990601"/>
            <a:ext cx="3810000"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altLang="en-US" sz="2800" b="1">
                <a:effectLst>
                  <a:outerShdw blurRad="38100" dist="38100" dir="2700000" algn="tl">
                    <a:srgbClr val="C0C0C0"/>
                  </a:outerShdw>
                </a:effectLst>
                <a:latin typeface="Times New Roman" charset="0"/>
              </a:rPr>
              <a:t>British land policy to temporarily keep the colonists out of Indian land until treaties could be negotiated with the tribes.</a:t>
            </a:r>
          </a:p>
          <a:p>
            <a:pPr algn="ctr">
              <a:lnSpc>
                <a:spcPct val="90000"/>
              </a:lnSpc>
              <a:spcBef>
                <a:spcPct val="50000"/>
              </a:spcBef>
              <a:defRPr/>
            </a:pPr>
            <a:endParaRPr lang="en-US" altLang="en-US" sz="2800" b="1">
              <a:effectLst>
                <a:outerShdw blurRad="38100" dist="38100" dir="2700000" algn="tl">
                  <a:srgbClr val="C0C0C0"/>
                </a:outerShdw>
              </a:effectLst>
              <a:latin typeface="Times New Roman" charset="0"/>
            </a:endParaRPr>
          </a:p>
        </p:txBody>
      </p:sp>
      <p:sp>
        <p:nvSpPr>
          <p:cNvPr id="91140" name="WordArt 5"/>
          <p:cNvSpPr>
            <a:spLocks noChangeArrowheads="1" noChangeShapeType="1" noTextEdit="1"/>
          </p:cNvSpPr>
          <p:nvPr/>
        </p:nvSpPr>
        <p:spPr bwMode="auto">
          <a:xfrm>
            <a:off x="2209800" y="76200"/>
            <a:ext cx="7620000" cy="533400"/>
          </a:xfrm>
          <a:prstGeom prst="rect">
            <a:avLst/>
          </a:prstGeom>
        </p:spPr>
        <p:txBody>
          <a:bodyPr wrap="none" fromWordArt="1">
            <a:prstTxWarp prst="textStop">
              <a:avLst>
                <a:gd name="adj" fmla="val 22222"/>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003300">
                      <a:alpha val="74997"/>
                    </a:srgbClr>
                  </a:outerShdw>
                </a:effectLst>
                <a:latin typeface="Impact" charset="0"/>
                <a:ea typeface="Impact" charset="0"/>
                <a:cs typeface="Impact" charset="0"/>
              </a:rPr>
              <a:t>PROCLAMATION OF 1763</a:t>
            </a:r>
          </a:p>
        </p:txBody>
      </p:sp>
    </p:spTree>
    <p:extLst>
      <p:ext uri="{BB962C8B-B14F-4D97-AF65-F5344CB8AC3E}">
        <p14:creationId xmlns:p14="http://schemas.microsoft.com/office/powerpoint/2010/main" val="9260603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Rectangle 13"/>
          <p:cNvSpPr>
            <a:spLocks noChangeArrowheads="1"/>
          </p:cNvSpPr>
          <p:nvPr/>
        </p:nvSpPr>
        <p:spPr bwMode="black">
          <a:xfrm>
            <a:off x="2362200" y="1833563"/>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Aft>
                <a:spcPct val="20000"/>
              </a:spcAft>
            </a:pPr>
            <a:r>
              <a:rPr lang="en-US" altLang="en-US" sz="2800">
                <a:latin typeface="Times New Roman" charset="0"/>
              </a:rPr>
              <a:t>Proclamation of 1763 </a:t>
            </a:r>
            <a:r>
              <a:rPr lang="en-US" altLang="en-US" sz="2800" b="1" u="sng">
                <a:latin typeface="Times New Roman" charset="0"/>
              </a:rPr>
              <a:t>created tension between Britain and the colonies</a:t>
            </a:r>
            <a:r>
              <a:rPr lang="en-US" altLang="en-US" sz="2800">
                <a:latin typeface="Times New Roman" charset="0"/>
              </a:rPr>
              <a:t>.</a:t>
            </a:r>
          </a:p>
          <a:p>
            <a:pPr eaLnBrk="1" hangingPunct="1">
              <a:lnSpc>
                <a:spcPct val="90000"/>
              </a:lnSpc>
              <a:spcAft>
                <a:spcPct val="20000"/>
              </a:spcAft>
            </a:pPr>
            <a:r>
              <a:rPr lang="en-US" altLang="en-US" sz="2800">
                <a:latin typeface="Times New Roman" charset="0"/>
              </a:rPr>
              <a:t>Britain </a:t>
            </a:r>
            <a:r>
              <a:rPr lang="en-US" altLang="en-US" sz="2800" b="1" u="sng">
                <a:latin typeface="Times New Roman" charset="0"/>
              </a:rPr>
              <a:t>placed additional taxes on the colonists to pay for defending the 13 colonies</a:t>
            </a:r>
            <a:r>
              <a:rPr lang="en-US" altLang="en-US" sz="2800">
                <a:latin typeface="Times New Roman" charset="0"/>
              </a:rPr>
              <a:t>…this created more tension.</a:t>
            </a:r>
          </a:p>
        </p:txBody>
      </p:sp>
      <p:sp>
        <p:nvSpPr>
          <p:cNvPr id="92162" name="Text Box 19"/>
          <p:cNvSpPr txBox="1">
            <a:spLocks noChangeArrowheads="1"/>
          </p:cNvSpPr>
          <p:nvPr/>
        </p:nvSpPr>
        <p:spPr bwMode="black">
          <a:xfrm>
            <a:off x="2362200" y="239713"/>
            <a:ext cx="7467600" cy="1568450"/>
          </a:xfrm>
          <a:prstGeom prst="rect">
            <a:avLst/>
          </a:prstGeom>
          <a:gradFill rotWithShape="1">
            <a:gsLst>
              <a:gs pos="0">
                <a:srgbClr val="0033CC"/>
              </a:gs>
              <a:gs pos="50000">
                <a:srgbClr val="FF0000"/>
              </a:gs>
              <a:gs pos="100000">
                <a:srgbClr val="0033CC"/>
              </a:gs>
            </a:gsLst>
            <a:lin ang="2700000" scaled="1"/>
          </a:gradFill>
          <a:ln w="76200">
            <a:solidFill>
              <a:schemeClr val="tx1"/>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800" b="1"/>
              <a:t>Proclamation of 1763 creates PROBLEMS</a:t>
            </a:r>
          </a:p>
        </p:txBody>
      </p:sp>
      <p:pic>
        <p:nvPicPr>
          <p:cNvPr id="92163" name="Picture 27" descr="app_mt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4649788"/>
            <a:ext cx="33909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Rectangle 17"/>
          <p:cNvSpPr>
            <a:spLocks noChangeArrowheads="1"/>
          </p:cNvSpPr>
          <p:nvPr/>
        </p:nvSpPr>
        <p:spPr bwMode="black">
          <a:xfrm>
            <a:off x="2362200" y="41148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Aft>
                <a:spcPct val="20000"/>
              </a:spcAft>
            </a:pPr>
            <a:r>
              <a:rPr lang="en-US" altLang="en-US" sz="2800" b="1">
                <a:latin typeface="Times New Roman" charset="0"/>
              </a:rPr>
              <a:t>Indians</a:t>
            </a:r>
            <a:r>
              <a:rPr lang="en-US" altLang="en-US" sz="2800">
                <a:latin typeface="Times New Roman" charset="0"/>
              </a:rPr>
              <a:t> traded with the British and the colonists, but regarded both as enemies.</a:t>
            </a:r>
            <a:endParaRPr lang="en-US" altLang="en-US" sz="2800">
              <a:latin typeface="Times New Roman" charset="0"/>
              <a:sym typeface="Wingdings" charset="2"/>
            </a:endParaRPr>
          </a:p>
          <a:p>
            <a:pPr eaLnBrk="1" hangingPunct="1">
              <a:lnSpc>
                <a:spcPct val="90000"/>
              </a:lnSpc>
              <a:spcAft>
                <a:spcPct val="20000"/>
              </a:spcAft>
            </a:pPr>
            <a:r>
              <a:rPr lang="en-US" altLang="en-US" sz="2800">
                <a:latin typeface="Times New Roman" charset="0"/>
              </a:rPr>
              <a:t>Colonists </a:t>
            </a:r>
            <a:r>
              <a:rPr lang="en-US" altLang="en-US" sz="2800" b="1">
                <a:latin typeface="Times New Roman" charset="0"/>
              </a:rPr>
              <a:t>migrated</a:t>
            </a:r>
            <a:r>
              <a:rPr lang="en-US" altLang="en-US" sz="2800">
                <a:latin typeface="Times New Roman" charset="0"/>
              </a:rPr>
              <a:t> across                                the Appalachian Mountains                       anyway</a:t>
            </a:r>
            <a:r>
              <a:rPr lang="en-US" altLang="en-US" sz="2600">
                <a:latin typeface="Times New Roman" charset="0"/>
              </a:rPr>
              <a:t>.</a:t>
            </a:r>
            <a:endParaRPr lang="en-US" altLang="en-US" sz="2400">
              <a:latin typeface="Times New Roman" charset="0"/>
            </a:endParaRPr>
          </a:p>
        </p:txBody>
      </p:sp>
    </p:spTree>
    <p:extLst>
      <p:ext uri="{BB962C8B-B14F-4D97-AF65-F5344CB8AC3E}">
        <p14:creationId xmlns:p14="http://schemas.microsoft.com/office/powerpoint/2010/main" val="16515202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33">
                                            <p:txEl>
                                              <p:pRg st="0" end="0"/>
                                            </p:txEl>
                                          </p:spTgt>
                                        </p:tgtEl>
                                        <p:attrNameLst>
                                          <p:attrName>style.visibility</p:attrName>
                                        </p:attrNameLst>
                                      </p:cBhvr>
                                      <p:to>
                                        <p:strVal val="visible"/>
                                      </p:to>
                                    </p:set>
                                    <p:animEffect transition="in" filter="box(out)">
                                      <p:cBhvr>
                                        <p:cTn id="7" dur="500"/>
                                        <p:tgtEl>
                                          <p:spTgt spid="30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33">
                                            <p:txEl>
                                              <p:pRg st="1" end="1"/>
                                            </p:txEl>
                                          </p:spTgt>
                                        </p:tgtEl>
                                        <p:attrNameLst>
                                          <p:attrName>style.visibility</p:attrName>
                                        </p:attrNameLst>
                                      </p:cBhvr>
                                      <p:to>
                                        <p:strVal val="visible"/>
                                      </p:to>
                                    </p:set>
                                    <p:animEffect transition="in" filter="box(out)">
                                      <p:cBhvr>
                                        <p:cTn id="12" dur="500"/>
                                        <p:tgtEl>
                                          <p:spTgt spid="307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37">
                                            <p:txEl>
                                              <p:pRg st="0" end="0"/>
                                            </p:txEl>
                                          </p:spTgt>
                                        </p:tgtEl>
                                        <p:attrNameLst>
                                          <p:attrName>style.visibility</p:attrName>
                                        </p:attrNameLst>
                                      </p:cBhvr>
                                      <p:to>
                                        <p:strVal val="visible"/>
                                      </p:to>
                                    </p:set>
                                    <p:animEffect transition="in" filter="box(out)">
                                      <p:cBhvr>
                                        <p:cTn id="17" dur="500"/>
                                        <p:tgtEl>
                                          <p:spTgt spid="3073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37">
                                            <p:txEl>
                                              <p:pRg st="1" end="1"/>
                                            </p:txEl>
                                          </p:spTgt>
                                        </p:tgtEl>
                                        <p:attrNameLst>
                                          <p:attrName>style.visibility</p:attrName>
                                        </p:attrNameLst>
                                      </p:cBhvr>
                                      <p:to>
                                        <p:strVal val="visible"/>
                                      </p:to>
                                    </p:set>
                                    <p:animEffect transition="in" filter="box(out)">
                                      <p:cBhvr>
                                        <p:cTn id="22" dur="500"/>
                                        <p:tgtEl>
                                          <p:spTgt spid="307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3" grpId="0" build="p" autoUpdateAnimBg="0"/>
      <p:bldP spid="3073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872038" y="1371600"/>
            <a:ext cx="5414962" cy="5334000"/>
          </a:xfrm>
          <a:ln w="38100">
            <a:solidFill>
              <a:schemeClr val="tx1"/>
            </a:solidFill>
            <a:miter lim="800000"/>
            <a:headEnd/>
            <a:tailEnd/>
          </a:ln>
        </p:spPr>
        <p:txBody>
          <a:bodyPr/>
          <a:lstStyle/>
          <a:p>
            <a:pPr marL="0" indent="0">
              <a:buNone/>
              <a:defRPr/>
            </a:pPr>
            <a:r>
              <a:rPr lang="en-US" altLang="en-US"/>
              <a:t>In your notebook, answer the following:</a:t>
            </a:r>
          </a:p>
          <a:p>
            <a:pPr marL="0" indent="0">
              <a:defRPr/>
            </a:pPr>
            <a:r>
              <a:rPr lang="en-US" altLang="en-US"/>
              <a:t>Think about the results of the French and Indian War</a:t>
            </a:r>
            <a:r>
              <a:rPr lang="is-IS" altLang="en-US"/>
              <a:t>…</a:t>
            </a:r>
            <a:endParaRPr lang="en-US" altLang="en-US"/>
          </a:p>
          <a:p>
            <a:pPr marL="0" indent="0">
              <a:buFontTx/>
              <a:buAutoNum type="arabicPeriod"/>
              <a:defRPr/>
            </a:pPr>
            <a:r>
              <a:rPr lang="en-US" altLang="en-US"/>
              <a:t>Who was the biggest “winner” and why?</a:t>
            </a:r>
          </a:p>
          <a:p>
            <a:pPr marL="0" indent="0">
              <a:buFontTx/>
              <a:buAutoNum type="arabicPeriod"/>
              <a:defRPr/>
            </a:pPr>
            <a:r>
              <a:rPr lang="en-US" altLang="en-US"/>
              <a:t>Who was the biggest “loser” and why?</a:t>
            </a:r>
          </a:p>
        </p:txBody>
      </p:sp>
      <p:sp>
        <p:nvSpPr>
          <p:cNvPr id="29699" name="Text Box 4"/>
          <p:cNvSpPr>
            <a:spLocks noGrp="1" noChangeArrowheads="1"/>
          </p:cNvSpPr>
          <p:nvPr>
            <p:ph type="title"/>
          </p:nvPr>
        </p:nvSpPr>
        <p:spPr bwMode="black">
          <a:xfrm>
            <a:off x="1981200" y="274638"/>
            <a:ext cx="8229600" cy="792162"/>
          </a:xfrm>
          <a:gradFill rotWithShape="1">
            <a:gsLst>
              <a:gs pos="0">
                <a:srgbClr val="0033CC"/>
              </a:gs>
              <a:gs pos="50000">
                <a:srgbClr val="FF0000"/>
              </a:gs>
              <a:gs pos="100000">
                <a:srgbClr val="0033CC"/>
              </a:gs>
            </a:gsLst>
            <a:lin ang="2700000" scaled="1"/>
          </a:gradFill>
          <a:ln w="76200">
            <a:solidFill>
              <a:schemeClr val="tx1"/>
            </a:solidFill>
            <a:miter lim="800000"/>
            <a:headEnd/>
            <a:tailEnd/>
          </a:ln>
        </p:spPr>
        <p:txBody>
          <a:bodyPr/>
          <a:lstStyle/>
          <a:p>
            <a:pPr marL="457200" indent="-457200">
              <a:defRPr/>
            </a:pPr>
            <a:r>
              <a:rPr lang="en-US" altLang="en-US" b="1" dirty="0" smtClean="0"/>
              <a:t>EXIT ASSESSMENT</a:t>
            </a:r>
            <a:endParaRPr lang="en-US" altLang="en-US" b="1" dirty="0"/>
          </a:p>
        </p:txBody>
      </p:sp>
      <p:pic>
        <p:nvPicPr>
          <p:cNvPr id="94211" name="Picture 17" descr="Wash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26622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668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4288" y="-2332038"/>
            <a:ext cx="91440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p>
        </p:txBody>
      </p:sp>
      <p:pic>
        <p:nvPicPr>
          <p:cNvPr id="95234" name="Picture 3" descr="19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4" descr="Map Cent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7924800" y="5572126"/>
            <a:ext cx="2209800" cy="2215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60000"/>
              </a:lnSpc>
              <a:spcBef>
                <a:spcPct val="50000"/>
              </a:spcBef>
              <a:defRPr/>
            </a:pPr>
            <a:r>
              <a:rPr lang="en-US" altLang="en-US" sz="1400" b="1"/>
              <a:t>Northwest Territory</a:t>
            </a:r>
          </a:p>
        </p:txBody>
      </p:sp>
      <p:sp>
        <p:nvSpPr>
          <p:cNvPr id="27655" name="Oval 7"/>
          <p:cNvSpPr>
            <a:spLocks noChangeArrowheads="1"/>
          </p:cNvSpPr>
          <p:nvPr/>
        </p:nvSpPr>
        <p:spPr bwMode="auto">
          <a:xfrm>
            <a:off x="2362200" y="2514600"/>
            <a:ext cx="3048000" cy="1447800"/>
          </a:xfrm>
          <a:prstGeom prst="ellipse">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tLang="en-US">
              <a:latin typeface="Times New Roman" charset="0"/>
            </a:endParaRPr>
          </a:p>
        </p:txBody>
      </p:sp>
      <p:sp>
        <p:nvSpPr>
          <p:cNvPr id="27656" name="Text Box 8"/>
          <p:cNvSpPr txBox="1">
            <a:spLocks noChangeArrowheads="1"/>
          </p:cNvSpPr>
          <p:nvPr/>
        </p:nvSpPr>
        <p:spPr bwMode="auto">
          <a:xfrm>
            <a:off x="2590800" y="2743201"/>
            <a:ext cx="25146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altLang="en-US" b="1">
                <a:effectLst>
                  <a:outerShdw blurRad="38100" dist="38100" dir="2700000" algn="tl">
                    <a:srgbClr val="C0C0C0"/>
                  </a:outerShdw>
                </a:effectLst>
                <a:latin typeface="Franklin Gothic Medium" charset="0"/>
              </a:rPr>
              <a:t>Indian Attacks force British to build forts to protect settlers moving westward</a:t>
            </a:r>
          </a:p>
        </p:txBody>
      </p:sp>
    </p:spTree>
    <p:extLst>
      <p:ext uri="{BB962C8B-B14F-4D97-AF65-F5344CB8AC3E}">
        <p14:creationId xmlns:p14="http://schemas.microsoft.com/office/powerpoint/2010/main" val="1171684167"/>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additive="base">
                                        <p:cTn id="7" dur="500" fill="hold"/>
                                        <p:tgtEl>
                                          <p:spTgt spid="27655"/>
                                        </p:tgtEl>
                                        <p:attrNameLst>
                                          <p:attrName>ppt_x</p:attrName>
                                        </p:attrNameLst>
                                      </p:cBhvr>
                                      <p:tavLst>
                                        <p:tav tm="0">
                                          <p:val>
                                            <p:strVal val="1+#ppt_w/2"/>
                                          </p:val>
                                        </p:tav>
                                        <p:tav tm="100000">
                                          <p:val>
                                            <p:strVal val="#ppt_x"/>
                                          </p:val>
                                        </p:tav>
                                      </p:tavLst>
                                    </p:anim>
                                    <p:anim calcmode="lin" valueType="num">
                                      <p:cBhvr additive="base">
                                        <p:cTn id="8" dur="500" fill="hold"/>
                                        <p:tgtEl>
                                          <p:spTgt spid="2765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656">
                                            <p:txEl>
                                              <p:pRg st="0" end="0"/>
                                            </p:txEl>
                                          </p:spTgt>
                                        </p:tgtEl>
                                        <p:attrNameLst>
                                          <p:attrName>style.visibility</p:attrName>
                                        </p:attrNameLst>
                                      </p:cBhvr>
                                      <p:to>
                                        <p:strVal val="visible"/>
                                      </p:to>
                                    </p:set>
                                    <p:animEffect transition="in" filter="dissolve">
                                      <p:cBhvr>
                                        <p:cTn id="13" dur="500"/>
                                        <p:tgtEl>
                                          <p:spTgt spid="276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autoUpdateAnimBg="0"/>
      <p:bldP spid="2765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90500" y="-23320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p>
        </p:txBody>
      </p:sp>
      <p:sp>
        <p:nvSpPr>
          <p:cNvPr id="96258" name="WordArt 3"/>
          <p:cNvSpPr>
            <a:spLocks noChangeArrowheads="1" noChangeShapeType="1" noTextEdit="1"/>
          </p:cNvSpPr>
          <p:nvPr/>
        </p:nvSpPr>
        <p:spPr bwMode="auto">
          <a:xfrm>
            <a:off x="1828800" y="76200"/>
            <a:ext cx="8382000" cy="685800"/>
          </a:xfrm>
          <a:prstGeom prst="rect">
            <a:avLst/>
          </a:prstGeom>
        </p:spPr>
        <p:txBody>
          <a:bodyPr wrap="none" fromWordArt="1">
            <a:prstTxWarp prst="textCanUp">
              <a:avLst>
                <a:gd name="adj" fmla="val 85713"/>
              </a:avLst>
            </a:prstTxWarp>
          </a:bodyPr>
          <a:lstStyle/>
          <a:p>
            <a:pPr algn="ctr"/>
            <a:r>
              <a:rPr lang="en-US" sz="3600" b="1" kern="10">
                <a:ln w="22225">
                  <a:solidFill>
                    <a:srgbClr val="000000"/>
                  </a:solidFill>
                  <a:round/>
                  <a:headEnd/>
                  <a:tailEnd/>
                </a:ln>
                <a:gradFill rotWithShape="1">
                  <a:gsLst>
                    <a:gs pos="0">
                      <a:srgbClr val="FFDFFF"/>
                    </a:gs>
                    <a:gs pos="100000">
                      <a:srgbClr val="FFFF99"/>
                    </a:gs>
                  </a:gsLst>
                  <a:path path="rect">
                    <a:fillToRect l="100000" b="100000"/>
                  </a:path>
                </a:gradFill>
                <a:effectLst>
                  <a:outerShdw blurRad="63500" dist="46662" dir="2115817" algn="ctr" rotWithShape="0">
                    <a:schemeClr val="bg1">
                      <a:alpha val="74997"/>
                    </a:schemeClr>
                  </a:outerShdw>
                </a:effectLst>
                <a:latin typeface="Arial Black" charset="0"/>
                <a:ea typeface="Arial Black" charset="0"/>
                <a:cs typeface="Arial Black" charset="0"/>
              </a:rPr>
              <a:t>Pontiac's Rebellion</a:t>
            </a:r>
          </a:p>
        </p:txBody>
      </p:sp>
      <p:sp>
        <p:nvSpPr>
          <p:cNvPr id="28676" name="Rectangle 4"/>
          <p:cNvSpPr>
            <a:spLocks noGrp="1" noChangeArrowheads="1"/>
          </p:cNvSpPr>
          <p:nvPr>
            <p:ph type="title" idx="4294967295"/>
          </p:nvPr>
        </p:nvSpPr>
        <p:spPr>
          <a:xfrm>
            <a:off x="1981200" y="274638"/>
            <a:ext cx="8229600" cy="228600"/>
          </a:xfrm>
        </p:spPr>
        <p:txBody>
          <a:bodyPr/>
          <a:lstStyle/>
          <a:p>
            <a:pPr eaLnBrk="1" hangingPunct="1">
              <a:defRPr/>
            </a:pPr>
            <a:r>
              <a:rPr lang="en-US" altLang="en-US" sz="1000"/>
              <a:t>Pontiac</a:t>
            </a:r>
          </a:p>
        </p:txBody>
      </p:sp>
      <p:pic>
        <p:nvPicPr>
          <p:cNvPr id="96260" name="Picture 5" descr="Pontiac, SC 1663"/>
          <p:cNvPicPr>
            <a:picLocks noChangeAspect="1" noChangeArrowheads="1"/>
          </p:cNvPicPr>
          <p:nvPr/>
        </p:nvPicPr>
        <p:blipFill>
          <a:blip r:embed="rId2">
            <a:extLst>
              <a:ext uri="{28A0092B-C50C-407E-A947-70E740481C1C}">
                <a14:useLocalDpi xmlns:a14="http://schemas.microsoft.com/office/drawing/2010/main" val="0"/>
              </a:ext>
            </a:extLst>
          </a:blip>
          <a:srcRect l="10001" t="3011" r="10001" b="4855"/>
          <a:stretch>
            <a:fillRect/>
          </a:stretch>
        </p:blipFill>
        <p:spPr bwMode="auto">
          <a:xfrm>
            <a:off x="2209800" y="1066800"/>
            <a:ext cx="2590800" cy="3657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2362200" y="5105400"/>
            <a:ext cx="76200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buFontTx/>
              <a:buChar char="•"/>
              <a:defRPr/>
            </a:pPr>
            <a:r>
              <a:rPr lang="en-US" altLang="en-US" sz="2400" u="sng" dirty="0">
                <a:solidFill>
                  <a:srgbClr val="C00000"/>
                </a:solidFill>
                <a:latin typeface="Arial Black" charset="0"/>
              </a:rPr>
              <a:t>Chief Pontiac</a:t>
            </a:r>
            <a:r>
              <a:rPr lang="en-US" altLang="en-US" sz="2400" dirty="0">
                <a:solidFill>
                  <a:srgbClr val="C00000"/>
                </a:solidFill>
                <a:latin typeface="Arial Black" charset="0"/>
              </a:rPr>
              <a:t> </a:t>
            </a:r>
            <a:r>
              <a:rPr lang="en-US" altLang="en-US" sz="2400" dirty="0">
                <a:solidFill>
                  <a:srgbClr val="0070C0"/>
                </a:solidFill>
                <a:latin typeface="Arial Black" charset="0"/>
              </a:rPr>
              <a:t>was an influential </a:t>
            </a:r>
            <a:r>
              <a:rPr lang="en-US" altLang="en-US" sz="2400" u="sng" dirty="0">
                <a:solidFill>
                  <a:srgbClr val="C00000"/>
                </a:solidFill>
                <a:latin typeface="Arial Black" charset="0"/>
              </a:rPr>
              <a:t>Ottawa</a:t>
            </a:r>
            <a:r>
              <a:rPr lang="en-US" altLang="en-US" sz="2400" dirty="0">
                <a:solidFill>
                  <a:srgbClr val="C00000"/>
                </a:solidFill>
                <a:latin typeface="Arial Black" charset="0"/>
              </a:rPr>
              <a:t> </a:t>
            </a:r>
            <a:r>
              <a:rPr lang="en-US" altLang="en-US" sz="2400" dirty="0">
                <a:solidFill>
                  <a:srgbClr val="0070C0"/>
                </a:solidFill>
                <a:latin typeface="Arial Black" charset="0"/>
              </a:rPr>
              <a:t>leader who encouraged his people not to make peace with white settlers. </a:t>
            </a:r>
          </a:p>
          <a:p>
            <a:pPr algn="ctr">
              <a:lnSpc>
                <a:spcPct val="80000"/>
              </a:lnSpc>
              <a:spcBef>
                <a:spcPct val="50000"/>
              </a:spcBef>
              <a:buFontTx/>
              <a:buChar char="•"/>
              <a:defRPr/>
            </a:pPr>
            <a:r>
              <a:rPr lang="en-US" altLang="en-US" sz="2400" dirty="0">
                <a:solidFill>
                  <a:srgbClr val="0070C0"/>
                </a:solidFill>
                <a:latin typeface="Arial Black" charset="0"/>
              </a:rPr>
              <a:t>He was murdered by those who opposed his political views. </a:t>
            </a:r>
          </a:p>
          <a:p>
            <a:pPr algn="ctr">
              <a:lnSpc>
                <a:spcPct val="80000"/>
              </a:lnSpc>
              <a:spcBef>
                <a:spcPct val="50000"/>
              </a:spcBef>
              <a:buFontTx/>
              <a:buChar char="•"/>
              <a:defRPr/>
            </a:pPr>
            <a:endParaRPr lang="en-US" altLang="en-US" sz="2400" dirty="0">
              <a:solidFill>
                <a:schemeClr val="bg1"/>
              </a:solidFill>
              <a:latin typeface="Arial Black" charset="0"/>
            </a:endParaRPr>
          </a:p>
        </p:txBody>
      </p:sp>
      <p:pic>
        <p:nvPicPr>
          <p:cNvPr id="96262" name="Picture 7" descr="ponti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14" y="990600"/>
            <a:ext cx="2732087" cy="38100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177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0500" y="-23320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p>
        </p:txBody>
      </p:sp>
      <p:pic>
        <p:nvPicPr>
          <p:cNvPr id="97282" name="Picture 3" descr="15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6096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WordArt 4"/>
          <p:cNvSpPr>
            <a:spLocks noChangeArrowheads="1" noChangeShapeType="1" noTextEdit="1"/>
          </p:cNvSpPr>
          <p:nvPr/>
        </p:nvSpPr>
        <p:spPr bwMode="auto">
          <a:xfrm>
            <a:off x="2590800" y="76200"/>
            <a:ext cx="7315200" cy="609600"/>
          </a:xfrm>
          <a:prstGeom prst="rect">
            <a:avLst/>
          </a:prstGeom>
        </p:spPr>
        <p:txBody>
          <a:bodyPr wrap="none" fromWordArt="1">
            <a:prstTxWarp prst="textCanUp">
              <a:avLst>
                <a:gd name="adj" fmla="val 85713"/>
              </a:avLst>
            </a:prstTxWarp>
          </a:bodyPr>
          <a:lstStyle/>
          <a:p>
            <a:pPr algn="ctr"/>
            <a:r>
              <a:rPr lang="en-US" sz="3600" b="1" kern="10">
                <a:ln w="22225">
                  <a:solidFill>
                    <a:srgbClr val="000000"/>
                  </a:solidFill>
                  <a:round/>
                  <a:headEnd/>
                  <a:tailEnd/>
                </a:ln>
                <a:gradFill rotWithShape="1">
                  <a:gsLst>
                    <a:gs pos="0">
                      <a:srgbClr val="FFDFFF"/>
                    </a:gs>
                    <a:gs pos="100000">
                      <a:srgbClr val="FFFF99"/>
                    </a:gs>
                  </a:gsLst>
                  <a:path path="rect">
                    <a:fillToRect l="100000" b="100000"/>
                  </a:path>
                </a:gradFill>
                <a:effectLst>
                  <a:outerShdw blurRad="63500" dist="46662" dir="2115817" algn="ctr" rotWithShape="0">
                    <a:srgbClr val="000000">
                      <a:alpha val="74997"/>
                    </a:srgbClr>
                  </a:outerShdw>
                </a:effectLst>
                <a:latin typeface="Arial Black" charset="0"/>
                <a:ea typeface="Arial Black" charset="0"/>
                <a:cs typeface="Arial Black" charset="0"/>
              </a:rPr>
              <a:t>Pontiac's Rebellion</a:t>
            </a:r>
          </a:p>
        </p:txBody>
      </p:sp>
      <p:sp>
        <p:nvSpPr>
          <p:cNvPr id="29703" name="Text Box 7"/>
          <p:cNvSpPr txBox="1">
            <a:spLocks noChangeArrowheads="1"/>
          </p:cNvSpPr>
          <p:nvPr/>
        </p:nvSpPr>
        <p:spPr bwMode="auto">
          <a:xfrm>
            <a:off x="7696200" y="1066800"/>
            <a:ext cx="2971800"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buFontTx/>
              <a:buChar char="•"/>
              <a:defRPr/>
            </a:pPr>
            <a:r>
              <a:rPr lang="en-US" altLang="en-US" sz="2800" b="1" dirty="0">
                <a:solidFill>
                  <a:srgbClr val="0070C0"/>
                </a:solidFill>
                <a:latin typeface="Times New Roman" charset="0"/>
              </a:rPr>
              <a:t> Colonists moved into this new territory causing Indian attacks on their settlements. </a:t>
            </a:r>
          </a:p>
          <a:p>
            <a:pPr algn="ctr">
              <a:lnSpc>
                <a:spcPct val="90000"/>
              </a:lnSpc>
              <a:spcBef>
                <a:spcPct val="50000"/>
              </a:spcBef>
              <a:buFontTx/>
              <a:buChar char="•"/>
              <a:defRPr/>
            </a:pPr>
            <a:r>
              <a:rPr lang="en-US" altLang="en-US" sz="2800" b="1" dirty="0">
                <a:solidFill>
                  <a:srgbClr val="C00000"/>
                </a:solidFill>
                <a:latin typeface="Times New Roman" charset="0"/>
              </a:rPr>
              <a:t> Great Britain would prohibit the Colonists from moving westward.</a:t>
            </a:r>
          </a:p>
        </p:txBody>
      </p:sp>
    </p:spTree>
    <p:extLst>
      <p:ext uri="{BB962C8B-B14F-4D97-AF65-F5344CB8AC3E}">
        <p14:creationId xmlns:p14="http://schemas.microsoft.com/office/powerpoint/2010/main" val="156669286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04925" y="-23320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p>
        </p:txBody>
      </p:sp>
      <p:sp>
        <p:nvSpPr>
          <p:cNvPr id="30723" name="Rectangle 3"/>
          <p:cNvSpPr>
            <a:spLocks noGrp="1" noChangeArrowheads="1"/>
          </p:cNvSpPr>
          <p:nvPr>
            <p:ph type="title" idx="4294967295"/>
          </p:nvPr>
        </p:nvSpPr>
        <p:spPr>
          <a:xfrm>
            <a:off x="1981200" y="274638"/>
            <a:ext cx="8229600" cy="76200"/>
          </a:xfrm>
        </p:spPr>
        <p:txBody>
          <a:bodyPr>
            <a:normAutofit fontScale="90000"/>
          </a:bodyPr>
          <a:lstStyle/>
          <a:p>
            <a:pPr eaLnBrk="1" hangingPunct="1">
              <a:defRPr/>
            </a:pPr>
            <a:r>
              <a:rPr lang="en-US" altLang="en-US" sz="1000"/>
              <a:t>Troops1</a:t>
            </a:r>
          </a:p>
        </p:txBody>
      </p:sp>
      <p:sp>
        <p:nvSpPr>
          <p:cNvPr id="30724" name="Text Box 4"/>
          <p:cNvSpPr txBox="1">
            <a:spLocks noChangeArrowheads="1"/>
          </p:cNvSpPr>
          <p:nvPr/>
        </p:nvSpPr>
        <p:spPr bwMode="auto">
          <a:xfrm>
            <a:off x="7239000" y="533401"/>
            <a:ext cx="3429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Tx/>
              <a:buChar char="•"/>
              <a:defRPr/>
            </a:pPr>
            <a:r>
              <a:rPr lang="en-US" altLang="en-US" sz="2800" b="1" dirty="0">
                <a:solidFill>
                  <a:srgbClr val="C00000"/>
                </a:solidFill>
                <a:latin typeface="Times New Roman" charset="0"/>
              </a:rPr>
              <a:t>British troop movements in response to Chief Pontiac’s resistance to negotiate.</a:t>
            </a:r>
          </a:p>
        </p:txBody>
      </p:sp>
      <p:pic>
        <p:nvPicPr>
          <p:cNvPr id="98308" name="Picture 5" descr="202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p:cNvSpPr>
            <a:spLocks noChangeArrowheads="1"/>
          </p:cNvSpPr>
          <p:nvPr/>
        </p:nvSpPr>
        <p:spPr bwMode="auto">
          <a:xfrm>
            <a:off x="1981200" y="1828800"/>
            <a:ext cx="1600200" cy="13716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tLang="en-US" sz="2400">
              <a:solidFill>
                <a:schemeClr val="tx2"/>
              </a:solidFill>
              <a:latin typeface="Times New Roman" charset="0"/>
            </a:endParaRPr>
          </a:p>
        </p:txBody>
      </p:sp>
    </p:spTree>
    <p:extLst>
      <p:ext uri="{BB962C8B-B14F-4D97-AF65-F5344CB8AC3E}">
        <p14:creationId xmlns:p14="http://schemas.microsoft.com/office/powerpoint/2010/main" val="11099357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w="76200">
            <a:solidFill>
              <a:schemeClr val="tx1"/>
            </a:solidFill>
            <a:miter lim="800000"/>
            <a:headEnd/>
            <a:tailEnd/>
          </a:ln>
        </p:spPr>
        <p:txBody>
          <a:bodyPr/>
          <a:lstStyle/>
          <a:p>
            <a:pPr eaLnBrk="1" hangingPunct="1">
              <a:defRPr/>
            </a:pPr>
            <a:r>
              <a:rPr lang="en-US" altLang="en-US" sz="4800" b="1"/>
              <a:t>Triangle of Hatred</a:t>
            </a:r>
          </a:p>
        </p:txBody>
      </p:sp>
      <p:sp>
        <p:nvSpPr>
          <p:cNvPr id="4099" name="Rectangle 3"/>
          <p:cNvSpPr>
            <a:spLocks noGrp="1" noChangeArrowheads="1"/>
          </p:cNvSpPr>
          <p:nvPr>
            <p:ph type="body" sz="half" idx="2"/>
          </p:nvPr>
        </p:nvSpPr>
        <p:spPr>
          <a:xfrm>
            <a:off x="7010400" y="1981200"/>
            <a:ext cx="2971800" cy="4114800"/>
          </a:xfrm>
          <a:ln w="38100">
            <a:solidFill>
              <a:schemeClr val="tx1"/>
            </a:solidFill>
            <a:miter lim="800000"/>
            <a:headEnd/>
            <a:tailEnd/>
          </a:ln>
        </p:spPr>
        <p:txBody>
          <a:bodyPr/>
          <a:lstStyle/>
          <a:p>
            <a:pPr eaLnBrk="1" hangingPunct="1">
              <a:defRPr/>
            </a:pPr>
            <a:r>
              <a:rPr lang="en-US" altLang="en-US" sz="4000"/>
              <a:t>England</a:t>
            </a:r>
          </a:p>
          <a:p>
            <a:pPr eaLnBrk="1" hangingPunct="1">
              <a:defRPr/>
            </a:pPr>
            <a:endParaRPr lang="en-US" altLang="en-US" sz="4000"/>
          </a:p>
          <a:p>
            <a:pPr eaLnBrk="1" hangingPunct="1">
              <a:defRPr/>
            </a:pPr>
            <a:r>
              <a:rPr lang="en-US" altLang="en-US" sz="4000"/>
              <a:t>France</a:t>
            </a:r>
          </a:p>
          <a:p>
            <a:pPr eaLnBrk="1" hangingPunct="1">
              <a:defRPr/>
            </a:pPr>
            <a:endParaRPr lang="en-US" altLang="en-US" sz="4000"/>
          </a:p>
          <a:p>
            <a:pPr eaLnBrk="1" hangingPunct="1">
              <a:defRPr/>
            </a:pPr>
            <a:r>
              <a:rPr lang="en-US" altLang="en-US" sz="4000"/>
              <a:t>Spain</a:t>
            </a:r>
          </a:p>
        </p:txBody>
      </p:sp>
      <p:pic>
        <p:nvPicPr>
          <p:cNvPr id="4100" name="Picture 4" descr="C:\My Documents\My Pictures\T630873A.bm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9800" y="1992314"/>
            <a:ext cx="4724400" cy="4103687"/>
          </a:xfrm>
        </p:spPr>
      </p:pic>
      <p:sp>
        <p:nvSpPr>
          <p:cNvPr id="6149" name="Line 5"/>
          <p:cNvSpPr>
            <a:spLocks noChangeShapeType="1"/>
          </p:cNvSpPr>
          <p:nvPr/>
        </p:nvSpPr>
        <p:spPr bwMode="auto">
          <a:xfrm flipH="1">
            <a:off x="3581400" y="2362200"/>
            <a:ext cx="35814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flipH="1">
            <a:off x="3733800" y="3810000"/>
            <a:ext cx="3429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Line 7"/>
          <p:cNvSpPr>
            <a:spLocks noChangeShapeType="1"/>
          </p:cNvSpPr>
          <p:nvPr/>
        </p:nvSpPr>
        <p:spPr bwMode="auto">
          <a:xfrm flipH="1" flipV="1">
            <a:off x="2971800" y="5181600"/>
            <a:ext cx="4191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Isosceles Triangle 7"/>
          <p:cNvSpPr/>
          <p:nvPr/>
        </p:nvSpPr>
        <p:spPr>
          <a:xfrm rot="20169510" flipH="1">
            <a:off x="2638425" y="4003676"/>
            <a:ext cx="742950" cy="766763"/>
          </a:xfrm>
          <a:prstGeom prst="triangle">
            <a:avLst>
              <a:gd name="adj"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9187729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ppt_x</p:attrName>
                                        </p:attrNameLst>
                                      </p:cBhvr>
                                      <p:tavLst>
                                        <p:tav tm="0">
                                          <p:val>
                                            <p:strVal val="#ppt_x+#ppt_w/2"/>
                                          </p:val>
                                        </p:tav>
                                        <p:tav tm="100000">
                                          <p:val>
                                            <p:strVal val="#ppt_x"/>
                                          </p:val>
                                        </p:tav>
                                      </p:tavLst>
                                    </p:anim>
                                    <p:anim calcmode="lin" valueType="num">
                                      <p:cBhvr>
                                        <p:cTn id="8" dur="500" fill="hold"/>
                                        <p:tgtEl>
                                          <p:spTgt spid="6149"/>
                                        </p:tgtEl>
                                        <p:attrNameLst>
                                          <p:attrName>ppt_y</p:attrName>
                                        </p:attrNameLst>
                                      </p:cBhvr>
                                      <p:tavLst>
                                        <p:tav tm="0">
                                          <p:val>
                                            <p:strVal val="#ppt_y"/>
                                          </p:val>
                                        </p:tav>
                                        <p:tav tm="100000">
                                          <p:val>
                                            <p:strVal val="#ppt_y"/>
                                          </p:val>
                                        </p:tav>
                                      </p:tavLst>
                                    </p:anim>
                                    <p:anim calcmode="lin" valueType="num">
                                      <p:cBhvr>
                                        <p:cTn id="9" dur="500" fill="hold"/>
                                        <p:tgtEl>
                                          <p:spTgt spid="6149"/>
                                        </p:tgtEl>
                                        <p:attrNameLst>
                                          <p:attrName>ppt_w</p:attrName>
                                        </p:attrNameLst>
                                      </p:cBhvr>
                                      <p:tavLst>
                                        <p:tav tm="0">
                                          <p:val>
                                            <p:fltVal val="0"/>
                                          </p:val>
                                        </p:tav>
                                        <p:tav tm="100000">
                                          <p:val>
                                            <p:strVal val="#ppt_w"/>
                                          </p:val>
                                        </p:tav>
                                      </p:tavLst>
                                    </p:anim>
                                    <p:anim calcmode="lin" valueType="num">
                                      <p:cBhvr>
                                        <p:cTn id="10" dur="500" fill="hold"/>
                                        <p:tgtEl>
                                          <p:spTgt spid="614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6150"/>
                                        </p:tgtEl>
                                        <p:attrNameLst>
                                          <p:attrName>style.visibility</p:attrName>
                                        </p:attrNameLst>
                                      </p:cBhvr>
                                      <p:to>
                                        <p:strVal val="visible"/>
                                      </p:to>
                                    </p:set>
                                    <p:anim calcmode="lin" valueType="num">
                                      <p:cBhvr>
                                        <p:cTn id="15" dur="500" fill="hold"/>
                                        <p:tgtEl>
                                          <p:spTgt spid="6150"/>
                                        </p:tgtEl>
                                        <p:attrNameLst>
                                          <p:attrName>ppt_x</p:attrName>
                                        </p:attrNameLst>
                                      </p:cBhvr>
                                      <p:tavLst>
                                        <p:tav tm="0">
                                          <p:val>
                                            <p:strVal val="#ppt_x+#ppt_w/2"/>
                                          </p:val>
                                        </p:tav>
                                        <p:tav tm="100000">
                                          <p:val>
                                            <p:strVal val="#ppt_x"/>
                                          </p:val>
                                        </p:tav>
                                      </p:tavLst>
                                    </p:anim>
                                    <p:anim calcmode="lin" valueType="num">
                                      <p:cBhvr>
                                        <p:cTn id="16" dur="500" fill="hold"/>
                                        <p:tgtEl>
                                          <p:spTgt spid="6150"/>
                                        </p:tgtEl>
                                        <p:attrNameLst>
                                          <p:attrName>ppt_y</p:attrName>
                                        </p:attrNameLst>
                                      </p:cBhvr>
                                      <p:tavLst>
                                        <p:tav tm="0">
                                          <p:val>
                                            <p:strVal val="#ppt_y"/>
                                          </p:val>
                                        </p:tav>
                                        <p:tav tm="100000">
                                          <p:val>
                                            <p:strVal val="#ppt_y"/>
                                          </p:val>
                                        </p:tav>
                                      </p:tavLst>
                                    </p:anim>
                                    <p:anim calcmode="lin" valueType="num">
                                      <p:cBhvr>
                                        <p:cTn id="17" dur="500" fill="hold"/>
                                        <p:tgtEl>
                                          <p:spTgt spid="6150"/>
                                        </p:tgtEl>
                                        <p:attrNameLst>
                                          <p:attrName>ppt_w</p:attrName>
                                        </p:attrNameLst>
                                      </p:cBhvr>
                                      <p:tavLst>
                                        <p:tav tm="0">
                                          <p:val>
                                            <p:fltVal val="0"/>
                                          </p:val>
                                        </p:tav>
                                        <p:tav tm="100000">
                                          <p:val>
                                            <p:strVal val="#ppt_w"/>
                                          </p:val>
                                        </p:tav>
                                      </p:tavLst>
                                    </p:anim>
                                    <p:anim calcmode="lin" valueType="num">
                                      <p:cBhvr>
                                        <p:cTn id="18" dur="500" fill="hold"/>
                                        <p:tgtEl>
                                          <p:spTgt spid="6150"/>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p:cTn id="23" dur="500" fill="hold"/>
                                        <p:tgtEl>
                                          <p:spTgt spid="6151"/>
                                        </p:tgtEl>
                                        <p:attrNameLst>
                                          <p:attrName>ppt_x</p:attrName>
                                        </p:attrNameLst>
                                      </p:cBhvr>
                                      <p:tavLst>
                                        <p:tav tm="0">
                                          <p:val>
                                            <p:strVal val="#ppt_x+#ppt_w/2"/>
                                          </p:val>
                                        </p:tav>
                                        <p:tav tm="100000">
                                          <p:val>
                                            <p:strVal val="#ppt_x"/>
                                          </p:val>
                                        </p:tav>
                                      </p:tavLst>
                                    </p:anim>
                                    <p:anim calcmode="lin" valueType="num">
                                      <p:cBhvr>
                                        <p:cTn id="24" dur="500" fill="hold"/>
                                        <p:tgtEl>
                                          <p:spTgt spid="6151"/>
                                        </p:tgtEl>
                                        <p:attrNameLst>
                                          <p:attrName>ppt_y</p:attrName>
                                        </p:attrNameLst>
                                      </p:cBhvr>
                                      <p:tavLst>
                                        <p:tav tm="0">
                                          <p:val>
                                            <p:strVal val="#ppt_y"/>
                                          </p:val>
                                        </p:tav>
                                        <p:tav tm="100000">
                                          <p:val>
                                            <p:strVal val="#ppt_y"/>
                                          </p:val>
                                        </p:tav>
                                      </p:tavLst>
                                    </p:anim>
                                    <p:anim calcmode="lin" valueType="num">
                                      <p:cBhvr>
                                        <p:cTn id="25" dur="500" fill="hold"/>
                                        <p:tgtEl>
                                          <p:spTgt spid="6151"/>
                                        </p:tgtEl>
                                        <p:attrNameLst>
                                          <p:attrName>ppt_w</p:attrName>
                                        </p:attrNameLst>
                                      </p:cBhvr>
                                      <p:tavLst>
                                        <p:tav tm="0">
                                          <p:val>
                                            <p:fltVal val="0"/>
                                          </p:val>
                                        </p:tav>
                                        <p:tav tm="100000">
                                          <p:val>
                                            <p:strVal val="#ppt_w"/>
                                          </p:val>
                                        </p:tav>
                                      </p:tavLst>
                                    </p:anim>
                                    <p:anim calcmode="lin" valueType="num">
                                      <p:cBhvr>
                                        <p:cTn id="26" dur="500" fill="hold"/>
                                        <p:tgtEl>
                                          <p:spTgt spid="6151"/>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0" presetClass="exit" presetSubtype="0" fill="hold" grpId="1" nodeType="withEffect">
                                  <p:stCondLst>
                                    <p:cond delay="0"/>
                                  </p:stCondLst>
                                  <p:childTnLst>
                                    <p:animEffect transition="out" filter="fade">
                                      <p:cBhvr>
                                        <p:cTn id="32" dur="2000"/>
                                        <p:tgtEl>
                                          <p:spTgt spid="6149"/>
                                        </p:tgtEl>
                                      </p:cBhvr>
                                    </p:animEffect>
                                    <p:set>
                                      <p:cBhvr>
                                        <p:cTn id="33" dur="1" fill="hold">
                                          <p:stCondLst>
                                            <p:cond delay="1999"/>
                                          </p:stCondLst>
                                        </p:cTn>
                                        <p:tgtEl>
                                          <p:spTgt spid="614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6150"/>
                                        </p:tgtEl>
                                      </p:cBhvr>
                                    </p:animEffect>
                                    <p:set>
                                      <p:cBhvr>
                                        <p:cTn id="36" dur="1" fill="hold">
                                          <p:stCondLst>
                                            <p:cond delay="1999"/>
                                          </p:stCondLst>
                                        </p:cTn>
                                        <p:tgtEl>
                                          <p:spTgt spid="615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6151"/>
                                        </p:tgtEl>
                                      </p:cBhvr>
                                    </p:animEffect>
                                    <p:set>
                                      <p:cBhvr>
                                        <p:cTn id="39" dur="1" fill="hold">
                                          <p:stCondLst>
                                            <p:cond delay="1999"/>
                                          </p:stCondLst>
                                        </p:cTn>
                                        <p:tgtEl>
                                          <p:spTgt spid="6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49" grpId="1" animBg="1"/>
      <p:bldP spid="6150" grpId="0" animBg="1"/>
      <p:bldP spid="6150" grpId="1" animBg="1"/>
      <p:bldP spid="6151" grpId="0" animBg="1"/>
      <p:bldP spid="6151" grpId="1"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438400" y="1524001"/>
            <a:ext cx="72390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eaLnBrk="1" hangingPunct="1">
              <a:lnSpc>
                <a:spcPct val="90000"/>
              </a:lnSpc>
              <a:spcBef>
                <a:spcPct val="50000"/>
              </a:spcBef>
              <a:buClr>
                <a:srgbClr val="0000CC"/>
              </a:buClr>
              <a:buSzPct val="80000"/>
              <a:buFont typeface="Wingdings" charset="2"/>
              <a:buChar char="q"/>
              <a:defRPr/>
            </a:pPr>
            <a:r>
              <a:rPr lang="en-US" altLang="en-US" sz="3600" b="1">
                <a:latin typeface="Arial Narrow" charset="0"/>
              </a:rPr>
              <a:t>If you have the power to tax, you have the power to take all their wealth from them.</a:t>
            </a:r>
          </a:p>
          <a:p>
            <a:pPr eaLnBrk="1" hangingPunct="1">
              <a:lnSpc>
                <a:spcPct val="90000"/>
              </a:lnSpc>
              <a:spcBef>
                <a:spcPct val="50000"/>
              </a:spcBef>
              <a:buClr>
                <a:srgbClr val="0000CC"/>
              </a:buClr>
              <a:buSzPct val="80000"/>
              <a:buFont typeface="Wingdings" charset="2"/>
              <a:buChar char="q"/>
              <a:defRPr/>
            </a:pPr>
            <a:r>
              <a:rPr lang="en-US" altLang="en-US" sz="3600" b="1" dirty="0">
                <a:latin typeface="Arial Narrow" charset="0"/>
              </a:rPr>
              <a:t>If there is no </a:t>
            </a:r>
            <a:r>
              <a:rPr lang="en-US" altLang="en-US" sz="3600" b="1" u="sng" dirty="0">
                <a:solidFill>
                  <a:srgbClr val="CC0000"/>
                </a:solidFill>
                <a:latin typeface="Arial Narrow" charset="0"/>
              </a:rPr>
              <a:t>check</a:t>
            </a:r>
            <a:r>
              <a:rPr lang="en-US" altLang="en-US" sz="3600" b="1" dirty="0">
                <a:latin typeface="Arial Narrow" charset="0"/>
              </a:rPr>
              <a:t> upon the people who posses the “power to tax” then they have the power to destroy.</a:t>
            </a:r>
          </a:p>
          <a:p>
            <a:pPr eaLnBrk="1" hangingPunct="1">
              <a:lnSpc>
                <a:spcPct val="90000"/>
              </a:lnSpc>
              <a:spcBef>
                <a:spcPct val="50000"/>
              </a:spcBef>
              <a:buClr>
                <a:srgbClr val="0000CC"/>
              </a:buClr>
              <a:buSzPct val="80000"/>
              <a:buFont typeface="Wingdings" charset="2"/>
              <a:buChar char="q"/>
              <a:defRPr/>
            </a:pPr>
            <a:r>
              <a:rPr lang="en-US" altLang="en-US" sz="3600" b="1" dirty="0">
                <a:latin typeface="Arial Narrow" charset="0"/>
              </a:rPr>
              <a:t>Colonists wanted an “</a:t>
            </a:r>
            <a:r>
              <a:rPr lang="en-US" altLang="en-US" sz="3600" b="1" dirty="0">
                <a:solidFill>
                  <a:srgbClr val="0000CC"/>
                </a:solidFill>
                <a:latin typeface="Arial Narrow" charset="0"/>
              </a:rPr>
              <a:t>actual</a:t>
            </a:r>
            <a:r>
              <a:rPr lang="en-US" altLang="en-US" sz="3600" b="1" dirty="0">
                <a:latin typeface="Arial Narrow" charset="0"/>
              </a:rPr>
              <a:t>” representative elected from them to address their concerns to Parliament.</a:t>
            </a:r>
          </a:p>
        </p:txBody>
      </p:sp>
      <p:sp>
        <p:nvSpPr>
          <p:cNvPr id="37891" name="Rectangle 3"/>
          <p:cNvSpPr>
            <a:spLocks noChangeArrowheads="1"/>
          </p:cNvSpPr>
          <p:nvPr/>
        </p:nvSpPr>
        <p:spPr bwMode="auto">
          <a:xfrm>
            <a:off x="2209800" y="457201"/>
            <a:ext cx="76962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lnSpc>
                <a:spcPct val="80000"/>
              </a:lnSpc>
              <a:defRPr/>
            </a:pPr>
            <a:r>
              <a:rPr lang="en-US" altLang="en-US" sz="4000">
                <a:latin typeface="Impact" charset="0"/>
              </a:rPr>
              <a:t>The Power to Tax is </a:t>
            </a:r>
            <a:br>
              <a:rPr lang="en-US" altLang="en-US" sz="4000">
                <a:latin typeface="Impact" charset="0"/>
              </a:rPr>
            </a:br>
            <a:r>
              <a:rPr lang="en-US" altLang="en-US" sz="4000">
                <a:latin typeface="Impact" charset="0"/>
              </a:rPr>
              <a:t>the Power to Destroy</a:t>
            </a:r>
          </a:p>
        </p:txBody>
      </p:sp>
    </p:spTree>
    <p:extLst>
      <p:ext uri="{BB962C8B-B14F-4D97-AF65-F5344CB8AC3E}">
        <p14:creationId xmlns:p14="http://schemas.microsoft.com/office/powerpoint/2010/main" val="1803513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checkerboard(across)">
                                      <p:cBhvr>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checkerboard(across)">
                                      <p:cBhvr>
                                        <p:cTn id="12" dur="500"/>
                                        <p:tgtEl>
                                          <p:spTgt spid="37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Effect transition="in" filter="checkerboard(across)">
                                      <p:cBhvr>
                                        <p:cTn id="17" dur="500"/>
                                        <p:tgtEl>
                                          <p:spTgt spid="378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362200" y="1600201"/>
            <a:ext cx="7467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eaLnBrk="1" hangingPunct="1">
              <a:lnSpc>
                <a:spcPct val="80000"/>
              </a:lnSpc>
              <a:spcBef>
                <a:spcPct val="50000"/>
              </a:spcBef>
              <a:buClr>
                <a:srgbClr val="0000CC"/>
              </a:buClr>
              <a:buSzPct val="80000"/>
              <a:buFont typeface="Wingdings" charset="2"/>
              <a:buChar char="q"/>
              <a:defRPr/>
            </a:pPr>
            <a:r>
              <a:rPr lang="en-US" altLang="en-US" b="1">
                <a:latin typeface="Arial Narrow" charset="0"/>
              </a:rPr>
              <a:t>If a politician wants to have power he needs votes of the people that elect him. </a:t>
            </a:r>
          </a:p>
          <a:p>
            <a:pPr eaLnBrk="1" hangingPunct="1">
              <a:lnSpc>
                <a:spcPct val="80000"/>
              </a:lnSpc>
              <a:spcBef>
                <a:spcPct val="50000"/>
              </a:spcBef>
              <a:buClr>
                <a:srgbClr val="0000CC"/>
              </a:buClr>
              <a:buSzPct val="80000"/>
              <a:buFont typeface="Wingdings" charset="2"/>
              <a:buChar char="q"/>
              <a:defRPr/>
            </a:pPr>
            <a:r>
              <a:rPr lang="en-US" altLang="en-US" b="1" dirty="0">
                <a:latin typeface="Arial Narrow" charset="0"/>
              </a:rPr>
              <a:t>He has to live among those people so he will not use his power to destroy them, </a:t>
            </a:r>
          </a:p>
          <a:p>
            <a:pPr eaLnBrk="1" hangingPunct="1">
              <a:lnSpc>
                <a:spcPct val="80000"/>
              </a:lnSpc>
              <a:spcBef>
                <a:spcPct val="50000"/>
              </a:spcBef>
              <a:buClr>
                <a:srgbClr val="0000CC"/>
              </a:buClr>
              <a:buSzPct val="80000"/>
              <a:buFont typeface="Wingdings" charset="2"/>
              <a:buChar char="q"/>
              <a:defRPr/>
            </a:pPr>
            <a:r>
              <a:rPr lang="en-US" altLang="en-US" b="1" dirty="0">
                <a:latin typeface="Arial Narrow" charset="0"/>
              </a:rPr>
              <a:t>Or, the people may in turn vote him out of power or worse destroy him.</a:t>
            </a:r>
          </a:p>
          <a:p>
            <a:pPr eaLnBrk="1" hangingPunct="1">
              <a:lnSpc>
                <a:spcPct val="80000"/>
              </a:lnSpc>
              <a:spcBef>
                <a:spcPct val="50000"/>
              </a:spcBef>
              <a:buClr>
                <a:srgbClr val="CC0000"/>
              </a:buClr>
              <a:buSzPct val="80000"/>
              <a:buFont typeface="Wingdings" charset="2"/>
              <a:buChar char="q"/>
              <a:defRPr/>
            </a:pPr>
            <a:r>
              <a:rPr lang="en-US" altLang="en-US" dirty="0">
                <a:solidFill>
                  <a:srgbClr val="0000CC"/>
                </a:solidFill>
                <a:latin typeface="Impact" charset="0"/>
              </a:rPr>
              <a:t>Man’s nature is greedy.   Therefore, he cannot be trusted with unchecked power.</a:t>
            </a:r>
          </a:p>
          <a:p>
            <a:pPr eaLnBrk="1" hangingPunct="1">
              <a:lnSpc>
                <a:spcPct val="80000"/>
              </a:lnSpc>
              <a:spcBef>
                <a:spcPct val="50000"/>
              </a:spcBef>
              <a:buClr>
                <a:srgbClr val="CC0000"/>
              </a:buClr>
              <a:buSzPct val="80000"/>
              <a:buFont typeface="Wingdings" charset="2"/>
              <a:buChar char="q"/>
              <a:defRPr/>
            </a:pPr>
            <a:r>
              <a:rPr lang="en-US" altLang="en-US" u="sng" dirty="0">
                <a:solidFill>
                  <a:srgbClr val="0000CC"/>
                </a:solidFill>
                <a:latin typeface="Impact" charset="0"/>
              </a:rPr>
              <a:t>Absolute power corrupts, absolutely.</a:t>
            </a:r>
          </a:p>
        </p:txBody>
      </p:sp>
      <p:sp>
        <p:nvSpPr>
          <p:cNvPr id="39939" name="Rectangle 3"/>
          <p:cNvSpPr>
            <a:spLocks noChangeArrowheads="1"/>
          </p:cNvSpPr>
          <p:nvPr/>
        </p:nvSpPr>
        <p:spPr bwMode="auto">
          <a:xfrm>
            <a:off x="2514600" y="228601"/>
            <a:ext cx="716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lnSpc>
                <a:spcPct val="80000"/>
              </a:lnSpc>
              <a:defRPr/>
            </a:pPr>
            <a:r>
              <a:rPr lang="en-US" altLang="en-US" sz="4000">
                <a:latin typeface="Impact" charset="0"/>
              </a:rPr>
              <a:t>The Power to Tax is </a:t>
            </a:r>
            <a:br>
              <a:rPr lang="en-US" altLang="en-US" sz="4000">
                <a:latin typeface="Impact" charset="0"/>
              </a:rPr>
            </a:br>
            <a:r>
              <a:rPr lang="en-US" altLang="en-US" sz="4000">
                <a:latin typeface="Impact" charset="0"/>
              </a:rPr>
              <a:t>the Power to Destroy</a:t>
            </a:r>
          </a:p>
        </p:txBody>
      </p:sp>
    </p:spTree>
    <p:extLst>
      <p:ext uri="{BB962C8B-B14F-4D97-AF65-F5344CB8AC3E}">
        <p14:creationId xmlns:p14="http://schemas.microsoft.com/office/powerpoint/2010/main" val="621797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checkerboard(across)">
                                      <p:cBhvr>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checkerboard(across)">
                                      <p:cBhvr>
                                        <p:cTn id="12" dur="500"/>
                                        <p:tgtEl>
                                          <p:spTgt spid="39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38">
                                            <p:txEl>
                                              <p:pRg st="2" end="2"/>
                                            </p:txEl>
                                          </p:spTgt>
                                        </p:tgtEl>
                                        <p:attrNameLst>
                                          <p:attrName>style.visibility</p:attrName>
                                        </p:attrNameLst>
                                      </p:cBhvr>
                                      <p:to>
                                        <p:strVal val="visible"/>
                                      </p:to>
                                    </p:set>
                                    <p:animEffect transition="in" filter="checkerboard(across)">
                                      <p:cBhvr>
                                        <p:cTn id="17" dur="500"/>
                                        <p:tgtEl>
                                          <p:spTgt spid="39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38">
                                            <p:txEl>
                                              <p:pRg st="3" end="3"/>
                                            </p:txEl>
                                          </p:spTgt>
                                        </p:tgtEl>
                                        <p:attrNameLst>
                                          <p:attrName>style.visibility</p:attrName>
                                        </p:attrNameLst>
                                      </p:cBhvr>
                                      <p:to>
                                        <p:strVal val="visible"/>
                                      </p:to>
                                    </p:set>
                                    <p:animEffect transition="in" filter="checkerboard(across)">
                                      <p:cBhvr>
                                        <p:cTn id="22" dur="500"/>
                                        <p:tgtEl>
                                          <p:spTgt spid="399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9938">
                                            <p:txEl>
                                              <p:pRg st="4" end="4"/>
                                            </p:txEl>
                                          </p:spTgt>
                                        </p:tgtEl>
                                        <p:attrNameLst>
                                          <p:attrName>style.visibility</p:attrName>
                                        </p:attrNameLst>
                                      </p:cBhvr>
                                      <p:to>
                                        <p:strVal val="visible"/>
                                      </p:to>
                                    </p:set>
                                    <p:animEffect transition="in" filter="checkerboard(across)">
                                      <p:cBhvr>
                                        <p:cTn id="27"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09800" y="533401"/>
            <a:ext cx="7772400" cy="893763"/>
          </a:xfrm>
        </p:spPr>
        <p:txBody>
          <a:bodyPr/>
          <a:lstStyle/>
          <a:p>
            <a:pPr eaLnBrk="1" hangingPunct="1">
              <a:defRPr/>
            </a:pPr>
            <a:r>
              <a:rPr lang="en-US" altLang="en-US" sz="5400" b="1" u="sng">
                <a:solidFill>
                  <a:srgbClr val="0000CC"/>
                </a:solidFill>
                <a:effectLst>
                  <a:outerShdw blurRad="38100" dist="38100" dir="2700000" algn="tl">
                    <a:srgbClr val="C0C0C0"/>
                  </a:outerShdw>
                </a:effectLst>
              </a:rPr>
              <a:t>Restless Colonials</a:t>
            </a:r>
          </a:p>
        </p:txBody>
      </p:sp>
      <p:sp>
        <p:nvSpPr>
          <p:cNvPr id="41987" name="Rectangle 3"/>
          <p:cNvSpPr>
            <a:spLocks noGrp="1" noChangeArrowheads="1"/>
          </p:cNvSpPr>
          <p:nvPr>
            <p:ph type="body" idx="1"/>
          </p:nvPr>
        </p:nvSpPr>
        <p:spPr>
          <a:xfrm>
            <a:off x="1524000" y="1657350"/>
            <a:ext cx="8915400" cy="4514850"/>
          </a:xfrm>
        </p:spPr>
        <p:txBody>
          <a:bodyPr>
            <a:normAutofit lnSpcReduction="10000"/>
          </a:bodyPr>
          <a:lstStyle/>
          <a:p>
            <a:pPr marL="466725" indent="-466725">
              <a:lnSpc>
                <a:spcPct val="95000"/>
              </a:lnSpc>
              <a:spcBef>
                <a:spcPct val="10000"/>
              </a:spcBef>
              <a:defRPr/>
            </a:pPr>
            <a:r>
              <a:rPr lang="en-US" altLang="en-US" b="1"/>
              <a:t>Colonials: higher confidence in military ability, but contempt from British (Washington demoted)</a:t>
            </a:r>
          </a:p>
          <a:p>
            <a:pPr marL="466725" indent="-466725">
              <a:lnSpc>
                <a:spcPct val="95000"/>
              </a:lnSpc>
              <a:spcBef>
                <a:spcPct val="10000"/>
              </a:spcBef>
              <a:defRPr/>
            </a:pPr>
            <a:r>
              <a:rPr lang="en-US" altLang="en-US" b="1"/>
              <a:t>British concerned by disloyalty of American shippers in war</a:t>
            </a:r>
          </a:p>
          <a:p>
            <a:pPr marL="466725" indent="-466725">
              <a:lnSpc>
                <a:spcPct val="95000"/>
              </a:lnSpc>
              <a:spcBef>
                <a:spcPct val="10000"/>
              </a:spcBef>
              <a:defRPr/>
            </a:pPr>
            <a:r>
              <a:rPr lang="en-US" altLang="en-US" b="1"/>
              <a:t>Many colonies refused to provide money or troops for war</a:t>
            </a:r>
          </a:p>
          <a:p>
            <a:pPr marL="466725" indent="-466725">
              <a:lnSpc>
                <a:spcPct val="95000"/>
              </a:lnSpc>
              <a:spcBef>
                <a:spcPct val="10000"/>
              </a:spcBef>
              <a:defRPr/>
            </a:pPr>
            <a:r>
              <a:rPr lang="en-US" altLang="en-US" b="1"/>
              <a:t>Colonists wanted rights of Englishmen, but not responsibilities.</a:t>
            </a:r>
          </a:p>
          <a:p>
            <a:pPr marL="466725" indent="-466725">
              <a:lnSpc>
                <a:spcPct val="95000"/>
              </a:lnSpc>
              <a:spcBef>
                <a:spcPct val="10000"/>
              </a:spcBef>
              <a:defRPr/>
            </a:pPr>
            <a:r>
              <a:rPr lang="en-US" altLang="en-US" b="1"/>
              <a:t>Inter-colonial disunity had continued through war (distance, religion, ethnicity, class), but participants in war had found commonality</a:t>
            </a:r>
          </a:p>
        </p:txBody>
      </p:sp>
    </p:spTree>
    <p:extLst>
      <p:ext uri="{BB962C8B-B14F-4D97-AF65-F5344CB8AC3E}">
        <p14:creationId xmlns:p14="http://schemas.microsoft.com/office/powerpoint/2010/main" val="3892234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animEffect transition="in" filter="wipe(left)">
                                      <p:cBhvr>
                                        <p:cTn id="11" dur="500"/>
                                        <p:tgtEl>
                                          <p:spTgt spid="4198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wipe(left)">
                                      <p:cBhvr>
                                        <p:cTn id="15" dur="500"/>
                                        <p:tgtEl>
                                          <p:spTgt spid="41987">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animEffect transition="in" filter="wipe(left)">
                                      <p:cBhvr>
                                        <p:cTn id="19" dur="500"/>
                                        <p:tgtEl>
                                          <p:spTgt spid="41987">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animEffect transition="in" filter="wipe(left)">
                                      <p:cBhvr>
                                        <p:cTn id="23"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09800" y="533401"/>
            <a:ext cx="7772400" cy="893763"/>
          </a:xfrm>
        </p:spPr>
        <p:txBody>
          <a:bodyPr/>
          <a:lstStyle/>
          <a:p>
            <a:pPr eaLnBrk="1" hangingPunct="1">
              <a:defRPr/>
            </a:pPr>
            <a:r>
              <a:rPr lang="en-US" altLang="en-US" sz="4800" b="1" u="sng">
                <a:solidFill>
                  <a:srgbClr val="0000CC"/>
                </a:solidFill>
                <a:effectLst>
                  <a:outerShdw blurRad="38100" dist="38100" dir="2700000" algn="tl">
                    <a:srgbClr val="C0C0C0"/>
                  </a:outerShdw>
                </a:effectLst>
              </a:rPr>
              <a:t>People of Destiny</a:t>
            </a:r>
          </a:p>
        </p:txBody>
      </p:sp>
      <p:sp>
        <p:nvSpPr>
          <p:cNvPr id="44035" name="Rectangle 3"/>
          <p:cNvSpPr>
            <a:spLocks noGrp="1" noChangeArrowheads="1"/>
          </p:cNvSpPr>
          <p:nvPr>
            <p:ph type="body" idx="1"/>
          </p:nvPr>
        </p:nvSpPr>
        <p:spPr>
          <a:xfrm>
            <a:off x="1752600" y="1657350"/>
            <a:ext cx="8686800" cy="4114800"/>
          </a:xfrm>
        </p:spPr>
        <p:txBody>
          <a:bodyPr/>
          <a:lstStyle/>
          <a:p>
            <a:pPr marL="466725" indent="-466725">
              <a:lnSpc>
                <a:spcPct val="95000"/>
              </a:lnSpc>
              <a:spcBef>
                <a:spcPct val="10000"/>
              </a:spcBef>
              <a:defRPr/>
            </a:pPr>
            <a:r>
              <a:rPr lang="en-US" altLang="en-US" b="1" smtClean="0"/>
              <a:t>Americans felt betrayed, defied Proclamation, bad sign for future of royal power</a:t>
            </a:r>
          </a:p>
          <a:p>
            <a:pPr marL="466725" indent="-466725">
              <a:lnSpc>
                <a:spcPct val="95000"/>
              </a:lnSpc>
              <a:spcBef>
                <a:spcPct val="10000"/>
              </a:spcBef>
              <a:defRPr/>
            </a:pPr>
            <a:r>
              <a:rPr lang="en-US" altLang="en-US" b="1" smtClean="0"/>
              <a:t>War gave colonials sense of destiny to conquer continent</a:t>
            </a:r>
          </a:p>
          <a:p>
            <a:pPr marL="466725" indent="-466725">
              <a:lnSpc>
                <a:spcPct val="95000"/>
              </a:lnSpc>
              <a:spcBef>
                <a:spcPct val="10000"/>
              </a:spcBef>
              <a:defRPr/>
            </a:pPr>
            <a:r>
              <a:rPr lang="en-US" altLang="en-US" b="1" smtClean="0"/>
              <a:t>War gave British confidence, heavy hand toward colonies</a:t>
            </a:r>
          </a:p>
          <a:p>
            <a:pPr marL="466725" indent="-466725">
              <a:lnSpc>
                <a:spcPct val="95000"/>
              </a:lnSpc>
              <a:spcBef>
                <a:spcPct val="10000"/>
              </a:spcBef>
              <a:defRPr/>
            </a:pPr>
            <a:r>
              <a:rPr lang="en-US" altLang="en-US" b="1" smtClean="0"/>
              <a:t>Stage set for conflict</a:t>
            </a:r>
          </a:p>
        </p:txBody>
      </p:sp>
    </p:spTree>
    <p:extLst>
      <p:ext uri="{BB962C8B-B14F-4D97-AF65-F5344CB8AC3E}">
        <p14:creationId xmlns:p14="http://schemas.microsoft.com/office/powerpoint/2010/main" val="44340261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wipe(left)">
                                      <p:cBhvr>
                                        <p:cTn id="11" dur="500"/>
                                        <p:tgtEl>
                                          <p:spTgt spid="4403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wipe(left)">
                                      <p:cBhvr>
                                        <p:cTn id="15" dur="500"/>
                                        <p:tgtEl>
                                          <p:spTgt spid="4403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Effect transition="in" filter="wipe(left)">
                                      <p:cBhvr>
                                        <p:cTn id="19"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111125"/>
            <a:ext cx="8229600" cy="1143000"/>
          </a:xfrm>
          <a:extLst>
            <a:ext uri="{909E8E84-426E-40dd-AFC4-6F175D3DCCD1}"/>
            <a:ext uri="{91240B29-F687-4f45-9708-019B960494DF}"/>
          </a:extLst>
        </p:spPr>
        <p:txBody>
          <a:bodyPr anchor="t"/>
          <a:lstStyle/>
          <a:p>
            <a:pPr eaLnBrk="1" hangingPunct="1">
              <a:defRPr/>
            </a:pPr>
            <a:r>
              <a:rPr lang="en-US" dirty="0" smtClean="0">
                <a:latin typeface="Lucida Calligraphy"/>
                <a:ea typeface="ＭＳ Ｐゴシック" charset="0"/>
                <a:cs typeface="Lucida Calligraphy"/>
              </a:rPr>
              <a:t>Early Wars </a:t>
            </a:r>
            <a:r>
              <a:rPr lang="en-US" dirty="0">
                <a:latin typeface="Lucida Calligraphy"/>
                <a:ea typeface="ＭＳ Ｐゴシック" charset="0"/>
                <a:cs typeface="Lucida Calligraphy"/>
              </a:rPr>
              <a:t>for Empire</a:t>
            </a:r>
          </a:p>
        </p:txBody>
      </p:sp>
      <p:sp>
        <p:nvSpPr>
          <p:cNvPr id="38914" name="Content Placeholder 2"/>
          <p:cNvSpPr>
            <a:spLocks noGrp="1"/>
          </p:cNvSpPr>
          <p:nvPr>
            <p:ph idx="1"/>
          </p:nvPr>
        </p:nvSpPr>
        <p:spPr>
          <a:xfrm>
            <a:off x="1524000" y="989014"/>
            <a:ext cx="5697538" cy="5475287"/>
          </a:xfrm>
          <a:extLst>
            <a:ext uri="{909E8E84-426E-40dd-AFC4-6F175D3DCCD1}"/>
            <a:ext uri="{91240B29-F687-4f45-9708-019B960494DF}"/>
          </a:extLst>
        </p:spPr>
        <p:txBody>
          <a:bodyPr>
            <a:normAutofit/>
          </a:bodyPr>
          <a:lstStyle/>
          <a:p>
            <a:pPr eaLnBrk="1" hangingPunct="1">
              <a:defRPr/>
            </a:pPr>
            <a:r>
              <a:rPr lang="en-US" altLang="en-US" sz="2200">
                <a:latin typeface="Comic Sans MS" charset="0"/>
                <a:ea typeface="ＭＳ Ｐゴシック" charset="-128"/>
                <a:cs typeface="Comic Sans MS" charset="0"/>
              </a:rPr>
              <a:t>Sparked by competition for trade &amp; territory in America between Britain, France, &amp; Spain</a:t>
            </a:r>
            <a:r>
              <a:rPr lang="is-IS" altLang="en-US" sz="2200">
                <a:latin typeface="Comic Sans MS" charset="0"/>
                <a:ea typeface="ＭＳ Ｐゴシック" charset="-128"/>
                <a:cs typeface="Comic Sans MS" charset="0"/>
              </a:rPr>
              <a:t>…</a:t>
            </a:r>
            <a:endParaRPr lang="en-US" altLang="en-US" sz="2200">
              <a:latin typeface="Comic Sans MS" charset="0"/>
              <a:ea typeface="ＭＳ Ｐゴシック" charset="-128"/>
              <a:cs typeface="Comic Sans MS" charset="0"/>
            </a:endParaRPr>
          </a:p>
          <a:p>
            <a:pPr eaLnBrk="1" hangingPunct="1">
              <a:buFontTx/>
              <a:buAutoNum type="arabicPeriod"/>
              <a:defRPr/>
            </a:pPr>
            <a:r>
              <a:rPr lang="en-US" altLang="en-US" sz="2200" b="1" u="sng">
                <a:solidFill>
                  <a:srgbClr val="FF0000"/>
                </a:solidFill>
                <a:latin typeface="Comic Sans MS" charset="0"/>
                <a:ea typeface="ＭＳ Ｐゴシック" charset="-128"/>
                <a:cs typeface="Comic Sans MS" charset="0"/>
              </a:rPr>
              <a:t>King William’s War</a:t>
            </a:r>
            <a:r>
              <a:rPr lang="en-US" altLang="en-US" sz="2200">
                <a:solidFill>
                  <a:srgbClr val="FF0000"/>
                </a:solidFill>
                <a:latin typeface="Comic Sans MS" charset="0"/>
                <a:ea typeface="ＭＳ Ｐゴシック" charset="-128"/>
                <a:cs typeface="Comic Sans MS" charset="0"/>
              </a:rPr>
              <a:t> </a:t>
            </a:r>
            <a:r>
              <a:rPr lang="en-US" altLang="en-US" sz="2200">
                <a:latin typeface="Comic Sans MS" charset="0"/>
                <a:ea typeface="ＭＳ Ｐゴシック" charset="-128"/>
                <a:cs typeface="Comic Sans MS" charset="0"/>
              </a:rPr>
              <a:t>(1689-1697) &amp; </a:t>
            </a:r>
            <a:r>
              <a:rPr lang="en-US" altLang="en-US" sz="2200" b="1" u="sng">
                <a:solidFill>
                  <a:srgbClr val="FF0000"/>
                </a:solidFill>
                <a:latin typeface="Comic Sans MS" charset="0"/>
                <a:ea typeface="ＭＳ Ｐゴシック" charset="-128"/>
                <a:cs typeface="Comic Sans MS" charset="0"/>
              </a:rPr>
              <a:t>Queen Anne’s War</a:t>
            </a:r>
            <a:r>
              <a:rPr lang="en-US" altLang="en-US" sz="2200">
                <a:solidFill>
                  <a:srgbClr val="FF0000"/>
                </a:solidFill>
                <a:latin typeface="Comic Sans MS" charset="0"/>
                <a:ea typeface="ＭＳ Ｐゴシック" charset="-128"/>
                <a:cs typeface="Comic Sans MS" charset="0"/>
              </a:rPr>
              <a:t> </a:t>
            </a:r>
            <a:r>
              <a:rPr lang="en-US" altLang="en-US" sz="2200">
                <a:latin typeface="Comic Sans MS" charset="0"/>
                <a:ea typeface="ＭＳ Ｐゴシック" charset="-128"/>
                <a:cs typeface="Comic Sans MS" charset="0"/>
              </a:rPr>
              <a:t>(“War of Spanish Succession” 1702-1713) – failed attempts to take Quebec – Indians side w/ French, British gain Nova Scotia &amp; trade in Spanish America including “</a:t>
            </a:r>
            <a:r>
              <a:rPr lang="en-US" altLang="en-US" sz="2200" i="1">
                <a:latin typeface="Comic Sans MS" charset="0"/>
                <a:ea typeface="ＭＳ Ｐゴシック" charset="-128"/>
                <a:cs typeface="Comic Sans MS" charset="0"/>
              </a:rPr>
              <a:t>asiento de negros</a:t>
            </a:r>
            <a:r>
              <a:rPr lang="en-US" altLang="en-US" sz="2200">
                <a:latin typeface="Comic Sans MS" charset="0"/>
                <a:ea typeface="ＭＳ Ｐゴシック" charset="-128"/>
                <a:cs typeface="Comic Sans MS" charset="0"/>
              </a:rPr>
              <a:t>”</a:t>
            </a:r>
          </a:p>
          <a:p>
            <a:pPr eaLnBrk="1" hangingPunct="1">
              <a:buFontTx/>
              <a:buAutoNum type="arabicPeriod"/>
              <a:defRPr/>
            </a:pPr>
            <a:r>
              <a:rPr lang="en-US" altLang="en-US" sz="2200" b="1" u="sng">
                <a:solidFill>
                  <a:srgbClr val="FF0000"/>
                </a:solidFill>
                <a:latin typeface="Comic Sans MS" charset="0"/>
                <a:ea typeface="ＭＳ Ｐゴシック" charset="-128"/>
                <a:cs typeface="Comic Sans MS" charset="0"/>
              </a:rPr>
              <a:t>King George’s War</a:t>
            </a:r>
            <a:r>
              <a:rPr lang="en-US" altLang="en-US" sz="2200">
                <a:solidFill>
                  <a:srgbClr val="FF0000"/>
                </a:solidFill>
                <a:latin typeface="Comic Sans MS" charset="0"/>
                <a:ea typeface="ＭＳ Ｐゴシック" charset="-128"/>
                <a:cs typeface="Comic Sans MS" charset="0"/>
              </a:rPr>
              <a:t> </a:t>
            </a:r>
            <a:r>
              <a:rPr lang="en-US" altLang="en-US" sz="2200">
                <a:latin typeface="Comic Sans MS" charset="0"/>
                <a:ea typeface="ＭＳ Ｐゴシック" charset="-128"/>
                <a:cs typeface="Comic Sans MS" charset="0"/>
              </a:rPr>
              <a:t>(1744-1748) British vs. France &amp; Spain – limited territorial changes in Americas</a:t>
            </a:r>
          </a:p>
          <a:p>
            <a:pPr algn="ctr" eaLnBrk="1" hangingPunct="1">
              <a:buFontTx/>
              <a:buNone/>
              <a:defRPr/>
            </a:pPr>
            <a:r>
              <a:rPr lang="en-US" altLang="en-US" sz="2500" b="1">
                <a:latin typeface="Comic Sans MS" charset="0"/>
                <a:ea typeface="ＭＳ Ｐゴシック" charset="-128"/>
                <a:cs typeface="Comic Sans MS" charset="0"/>
              </a:rPr>
              <a:t>New Englanders upset about return of territory to French</a:t>
            </a:r>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7976" y="3871914"/>
            <a:ext cx="13065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4"/>
          <p:cNvSpPr txBox="1">
            <a:spLocks noChangeArrowheads="1"/>
          </p:cNvSpPr>
          <p:nvPr/>
        </p:nvSpPr>
        <p:spPr bwMode="auto">
          <a:xfrm>
            <a:off x="9078914" y="6057900"/>
            <a:ext cx="1589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ea typeface="ＭＳ Ｐゴシック" charset="-128"/>
              </a:rPr>
              <a:t>King George II</a:t>
            </a:r>
          </a:p>
          <a:p>
            <a:pPr eaLnBrk="1" hangingPunct="1">
              <a:spcBef>
                <a:spcPct val="0"/>
              </a:spcBef>
              <a:buFontTx/>
              <a:buNone/>
            </a:pPr>
            <a:r>
              <a:rPr lang="en-US" altLang="en-US" sz="1600" b="1">
                <a:ea typeface="ＭＳ Ｐゴシック" charset="-128"/>
              </a:rPr>
              <a:t>1727-1760</a:t>
            </a:r>
          </a:p>
        </p:txBody>
      </p:sp>
      <p:pic>
        <p:nvPicPr>
          <p:cNvPr id="276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989014"/>
            <a:ext cx="313531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1539" y="3741739"/>
            <a:ext cx="185737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3"/>
          <p:cNvSpPr txBox="1">
            <a:spLocks noChangeArrowheads="1"/>
          </p:cNvSpPr>
          <p:nvPr/>
        </p:nvSpPr>
        <p:spPr bwMode="auto">
          <a:xfrm>
            <a:off x="7464426" y="6032501"/>
            <a:ext cx="1467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Queen Anne</a:t>
            </a:r>
          </a:p>
          <a:p>
            <a:pPr eaLnBrk="1" hangingPunct="1">
              <a:spcBef>
                <a:spcPct val="0"/>
              </a:spcBef>
              <a:buFontTx/>
              <a:buNone/>
            </a:pPr>
            <a:r>
              <a:rPr lang="en-US" altLang="en-US" sz="1800"/>
              <a:t>1702-1707</a:t>
            </a:r>
          </a:p>
        </p:txBody>
      </p:sp>
    </p:spTree>
    <p:extLst>
      <p:ext uri="{BB962C8B-B14F-4D97-AF65-F5344CB8AC3E}">
        <p14:creationId xmlns:p14="http://schemas.microsoft.com/office/powerpoint/2010/main" val="140904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ln w="38100">
            <a:solidFill>
              <a:schemeClr val="tx1"/>
            </a:solidFill>
            <a:miter lim="800000"/>
            <a:headEnd/>
            <a:tailEnd/>
          </a:ln>
        </p:spPr>
        <p:txBody>
          <a:bodyPr/>
          <a:lstStyle/>
          <a:p>
            <a:pPr eaLnBrk="1" hangingPunct="1">
              <a:buFont typeface="Wingdings" charset="2"/>
              <a:buChar char="Ø"/>
              <a:defRPr/>
            </a:pPr>
            <a:r>
              <a:rPr lang="en-US" altLang="en-US"/>
              <a:t>Colonists “bumped” into each other.</a:t>
            </a:r>
          </a:p>
          <a:p>
            <a:pPr eaLnBrk="1" hangingPunct="1">
              <a:buFont typeface="Wingdings" charset="2"/>
              <a:buChar char="Ø"/>
              <a:defRPr/>
            </a:pPr>
            <a:r>
              <a:rPr lang="en-US" altLang="en-US"/>
              <a:t>Colonists explored each others’ land.</a:t>
            </a:r>
          </a:p>
          <a:p>
            <a:pPr eaLnBrk="1" hangingPunct="1">
              <a:buFont typeface="Wingdings" charset="2"/>
              <a:buChar char="Ø"/>
              <a:defRPr/>
            </a:pPr>
            <a:r>
              <a:rPr lang="en-US" altLang="en-US"/>
              <a:t>Colonists claimed each others’ land.</a:t>
            </a:r>
          </a:p>
        </p:txBody>
      </p:sp>
      <p:sp>
        <p:nvSpPr>
          <p:cNvPr id="7171" name="Rectangle 5"/>
          <p:cNvSpPr>
            <a:spLocks noGrp="1" noChangeArrowheads="1"/>
          </p:cNvSpPr>
          <p:nvPr>
            <p:ph type="title"/>
          </p:nvPr>
        </p:nvSpPr>
        <p:spPr>
          <a:ln w="76200">
            <a:solidFill>
              <a:schemeClr val="tx1"/>
            </a:solidFill>
            <a:miter lim="800000"/>
            <a:headEnd/>
            <a:tailEnd/>
          </a:ln>
        </p:spPr>
        <p:txBody>
          <a:bodyPr/>
          <a:lstStyle/>
          <a:p>
            <a:pPr eaLnBrk="1" hangingPunct="1">
              <a:defRPr/>
            </a:pPr>
            <a:r>
              <a:rPr lang="en-US" altLang="en-US" sz="4800" b="1"/>
              <a:t>Colonial Land Grab</a:t>
            </a:r>
          </a:p>
        </p:txBody>
      </p:sp>
      <p:sp>
        <p:nvSpPr>
          <p:cNvPr id="8200" name="Text Box 8"/>
          <p:cNvSpPr txBox="1">
            <a:spLocks noChangeArrowheads="1"/>
          </p:cNvSpPr>
          <p:nvPr/>
        </p:nvSpPr>
        <p:spPr bwMode="auto">
          <a:xfrm>
            <a:off x="5410200" y="4572000"/>
            <a:ext cx="45720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latin typeface="Times New Roman" charset="0"/>
              </a:rPr>
              <a:t>Native Americans were always caught in the middle.</a:t>
            </a:r>
          </a:p>
        </p:txBody>
      </p:sp>
      <p:pic>
        <p:nvPicPr>
          <p:cNvPr id="28676" name="Picture 10" descr="j0154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14801"/>
            <a:ext cx="28194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83808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00"/>
                                        </p:tgtEl>
                                        <p:attrNameLst>
                                          <p:attrName>style.visibility</p:attrName>
                                        </p:attrNameLst>
                                      </p:cBhvr>
                                      <p:to>
                                        <p:strVal val="visible"/>
                                      </p:to>
                                    </p:set>
                                    <p:anim calcmode="lin" valueType="num">
                                      <p:cBhvr additive="base">
                                        <p:cTn id="25" dur="500" fill="hold"/>
                                        <p:tgtEl>
                                          <p:spTgt spid="8200"/>
                                        </p:tgtEl>
                                        <p:attrNameLst>
                                          <p:attrName>ppt_x</p:attrName>
                                        </p:attrNameLst>
                                      </p:cBhvr>
                                      <p:tavLst>
                                        <p:tav tm="0">
                                          <p:val>
                                            <p:strVal val="#ppt_x"/>
                                          </p:val>
                                        </p:tav>
                                        <p:tav tm="100000">
                                          <p:val>
                                            <p:strVal val="#ppt_x"/>
                                          </p:val>
                                        </p:tav>
                                      </p:tavLst>
                                    </p:anim>
                                    <p:anim calcmode="lin" valueType="num">
                                      <p:cBhvr additive="base">
                                        <p:cTn id="26"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20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1"/>
          </p:nvPr>
        </p:nvSpPr>
        <p:spPr>
          <a:xfrm>
            <a:off x="1550988" y="1063625"/>
            <a:ext cx="5916612" cy="5105400"/>
          </a:xfrm>
        </p:spPr>
        <p:txBody>
          <a:bodyPr/>
          <a:lstStyle/>
          <a:p>
            <a:pPr marL="576262" indent="-457200">
              <a:buClr>
                <a:schemeClr val="tx1"/>
              </a:buClr>
              <a:buNone/>
              <a:defRPr/>
            </a:pPr>
            <a:r>
              <a:rPr lang="en-US" sz="2200" b="1" dirty="0"/>
              <a:t>A.  </a:t>
            </a:r>
            <a:r>
              <a:rPr lang="en-US" sz="2200" b="1" u="sng" dirty="0"/>
              <a:t>French have better relationships with Indians</a:t>
            </a:r>
          </a:p>
          <a:p>
            <a:pPr marL="576262" indent="-457200">
              <a:buClr>
                <a:schemeClr val="tx1"/>
              </a:buClr>
              <a:buNone/>
              <a:defRPr/>
            </a:pPr>
            <a:r>
              <a:rPr lang="en-US" sz="2200" b="1" dirty="0"/>
              <a:t>B.  </a:t>
            </a:r>
            <a:r>
              <a:rPr lang="en-US" sz="2200" b="1" u="sng" dirty="0"/>
              <a:t>English just wanted to take the native’s land for farming</a:t>
            </a:r>
            <a:r>
              <a:rPr lang="en-US" sz="2200" dirty="0"/>
              <a:t>!</a:t>
            </a:r>
            <a:endParaRPr lang="en-US" sz="2200" b="1" u="sng" dirty="0"/>
          </a:p>
          <a:p>
            <a:pPr eaLnBrk="1" hangingPunct="1">
              <a:buFont typeface="Wingdings 2" pitchFamily="18" charset="2"/>
              <a:buChar char=""/>
              <a:defRPr/>
            </a:pPr>
            <a:r>
              <a:rPr lang="en-US" sz="2200" dirty="0"/>
              <a:t>Most French colonists were fur traders and trappers.</a:t>
            </a:r>
          </a:p>
          <a:p>
            <a:pPr eaLnBrk="1" hangingPunct="1">
              <a:buFont typeface="Wingdings 2" pitchFamily="18" charset="2"/>
              <a:buNone/>
              <a:defRPr/>
            </a:pPr>
            <a:r>
              <a:rPr lang="en-US" sz="2200" b="1" dirty="0"/>
              <a:t>C.  </a:t>
            </a:r>
            <a:r>
              <a:rPr lang="en-US" sz="2200" b="1" u="sng" dirty="0"/>
              <a:t>French only wanted the fur</a:t>
            </a:r>
            <a:r>
              <a:rPr lang="en-US" sz="2200" b="1" dirty="0"/>
              <a:t>.  </a:t>
            </a:r>
            <a:r>
              <a:rPr lang="en-US" sz="2200" b="1" u="sng" dirty="0"/>
              <a:t>They didn’t want to stay on the land.</a:t>
            </a:r>
          </a:p>
          <a:p>
            <a:pPr lvl="2" eaLnBrk="1" hangingPunct="1">
              <a:defRPr/>
            </a:pPr>
            <a:r>
              <a:rPr lang="en-US" sz="2200" dirty="0"/>
              <a:t>They lived among the Indians and adopted their ways.</a:t>
            </a:r>
          </a:p>
          <a:p>
            <a:pPr lvl="2" eaLnBrk="1" hangingPunct="1">
              <a:defRPr/>
            </a:pPr>
            <a:r>
              <a:rPr lang="en-US" sz="2200" dirty="0"/>
              <a:t>They learned to make canoes, trap animals, make snow shoes, and etc..</a:t>
            </a:r>
          </a:p>
          <a:p>
            <a:pPr lvl="2" eaLnBrk="1" hangingPunct="1">
              <a:defRPr/>
            </a:pPr>
            <a:r>
              <a:rPr lang="en-US" sz="2200" dirty="0"/>
              <a:t>They learned Native American languages.</a:t>
            </a:r>
          </a:p>
          <a:p>
            <a:pPr lvl="2" eaLnBrk="1" hangingPunct="1">
              <a:defRPr/>
            </a:pPr>
            <a:r>
              <a:rPr lang="en-US" sz="2200" dirty="0"/>
              <a:t>They took Indian brides.</a:t>
            </a:r>
          </a:p>
        </p:txBody>
      </p:sp>
      <p:sp>
        <p:nvSpPr>
          <p:cNvPr id="111618" name="Text Box 6"/>
          <p:cNvSpPr txBox="1">
            <a:spLocks noChangeArrowheads="1"/>
          </p:cNvSpPr>
          <p:nvPr/>
        </p:nvSpPr>
        <p:spPr bwMode="auto">
          <a:xfrm>
            <a:off x="1828800" y="109539"/>
            <a:ext cx="8153400" cy="9239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5400" u="sng">
                <a:latin typeface="Book Antiqua" charset="0"/>
              </a:rPr>
              <a:t>Indian Relations</a:t>
            </a:r>
          </a:p>
        </p:txBody>
      </p:sp>
      <p:pic>
        <p:nvPicPr>
          <p:cNvPr id="111619" name="Picture 2" descr="mage result for french and native al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408114"/>
            <a:ext cx="32004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74408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3239</Words>
  <Application>Microsoft Macintosh PowerPoint</Application>
  <PresentationFormat>Widescreen</PresentationFormat>
  <Paragraphs>332</Paragraphs>
  <Slides>63</Slides>
  <Notes>12</Notes>
  <HiddenSlides>0</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85" baseType="lpstr">
      <vt:lpstr>Calibri Light</vt:lpstr>
      <vt:lpstr>Hot Pizza</vt:lpstr>
      <vt:lpstr>ＭＳ Ｐゴシック</vt:lpstr>
      <vt:lpstr>Arial</vt:lpstr>
      <vt:lpstr>Arial Black</vt:lpstr>
      <vt:lpstr>Arial Narrow</vt:lpstr>
      <vt:lpstr>Book Antiqua</vt:lpstr>
      <vt:lpstr>Calibri</vt:lpstr>
      <vt:lpstr>Calisto MT</vt:lpstr>
      <vt:lpstr>Comic Sans MS</vt:lpstr>
      <vt:lpstr>Forte</vt:lpstr>
      <vt:lpstr>Franklin Gothic Medium</vt:lpstr>
      <vt:lpstr>Impact</vt:lpstr>
      <vt:lpstr>Lucida Calligraphy</vt:lpstr>
      <vt:lpstr>Rockwell</vt:lpstr>
      <vt:lpstr>Symbol</vt:lpstr>
      <vt:lpstr>Times New Roman</vt:lpstr>
      <vt:lpstr>Wingdings</vt:lpstr>
      <vt:lpstr>Wingdings 2</vt:lpstr>
      <vt:lpstr>Yu Gothic</vt:lpstr>
      <vt:lpstr>Office Theme</vt:lpstr>
      <vt:lpstr>Clip</vt:lpstr>
      <vt:lpstr>PowerPoint Presentation</vt:lpstr>
      <vt:lpstr>Essential Questions:</vt:lpstr>
      <vt:lpstr>PowerPoint Presentation</vt:lpstr>
      <vt:lpstr>PowerPoint Presentation</vt:lpstr>
      <vt:lpstr>Background</vt:lpstr>
      <vt:lpstr>Triangle of Hatred</vt:lpstr>
      <vt:lpstr>Early Wars for Empire</vt:lpstr>
      <vt:lpstr>Colonial Land Grab</vt:lpstr>
      <vt:lpstr>PowerPoint Presentation</vt:lpstr>
      <vt:lpstr>PowerPoint Presentation</vt:lpstr>
      <vt:lpstr>PowerPoint Presentation</vt:lpstr>
      <vt:lpstr>PowerPoint Presentation</vt:lpstr>
      <vt:lpstr>PowerPoint Presentation</vt:lpstr>
      <vt:lpstr>PowerPoint Presentation</vt:lpstr>
      <vt:lpstr>French forts in the Ohio Valley angered the English.</vt:lpstr>
      <vt:lpstr>PowerPoint Presentation</vt:lpstr>
      <vt:lpstr>THE FRENCH AND INDIAN WAR  was a four phase conflict…</vt:lpstr>
      <vt:lpstr>PowerPoint Presentation</vt:lpstr>
      <vt:lpstr>PowerPoint Presentation</vt:lpstr>
      <vt:lpstr>PowerPoint Presentation</vt:lpstr>
      <vt:lpstr>PowerPoint Presentation</vt:lpstr>
      <vt:lpstr>What was the Native American role in the French &amp; Indian War?</vt:lpstr>
      <vt:lpstr>PowerPoint Presentation</vt:lpstr>
      <vt:lpstr>PowerPoint Presentation</vt:lpstr>
      <vt:lpstr>George’s First Command</vt:lpstr>
      <vt:lpstr>George’s First Orders</vt:lpstr>
      <vt:lpstr>Dinwiddie’s Next Orders</vt:lpstr>
      <vt:lpstr>PowerPoint Presentation</vt:lpstr>
      <vt:lpstr>George’s First Command</vt:lpstr>
      <vt:lpstr>PowerPoint Presentation</vt:lpstr>
      <vt:lpstr>The Plan of Albany 1754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Battle of Quebec (1759)</vt:lpstr>
      <vt:lpstr>Battle of Quebec (1759)</vt:lpstr>
      <vt:lpstr>PowerPoint Presentation</vt:lpstr>
      <vt:lpstr>PowerPoint Presentation</vt:lpstr>
      <vt:lpstr>PowerPoint Presentation</vt:lpstr>
      <vt:lpstr>F/I War 1763</vt:lpstr>
      <vt:lpstr>PowerPoint Presentation</vt:lpstr>
      <vt:lpstr>Results of the F &amp; I War</vt:lpstr>
      <vt:lpstr>PowerPoint Presentation</vt:lpstr>
      <vt:lpstr>Results of the F &amp; I War</vt:lpstr>
      <vt:lpstr>PowerPoint Presentation</vt:lpstr>
      <vt:lpstr>PowerPoint Presentation</vt:lpstr>
      <vt:lpstr>PowerPoint Presentation</vt:lpstr>
      <vt:lpstr>PowerPoint Presentation</vt:lpstr>
      <vt:lpstr>EXIT ASSESSMENT</vt:lpstr>
      <vt:lpstr>PowerPoint Presentation</vt:lpstr>
      <vt:lpstr>Pontiac</vt:lpstr>
      <vt:lpstr>PowerPoint Presentation</vt:lpstr>
      <vt:lpstr>Troops1</vt:lpstr>
      <vt:lpstr>PowerPoint Presentation</vt:lpstr>
      <vt:lpstr>PowerPoint Presentation</vt:lpstr>
      <vt:lpstr>Restless Colonials</vt:lpstr>
      <vt:lpstr>People of Destiny</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2016-10-13T18:07:39Z</dcterms:created>
  <dcterms:modified xsi:type="dcterms:W3CDTF">2016-10-13T18:09:34Z</dcterms:modified>
</cp:coreProperties>
</file>